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  <p:sldMasterId id="2147483684" r:id="rId7"/>
  </p:sldMasterIdLst>
  <p:notesMasterIdLst>
    <p:notesMasterId r:id="rId19"/>
  </p:notesMasterIdLst>
  <p:sldIdLst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3"/>
    <p:restoredTop sz="88720"/>
  </p:normalViewPr>
  <p:slideViewPr>
    <p:cSldViewPr snapToGrid="0" snapToObjects="1">
      <p:cViewPr varScale="1">
        <p:scale>
          <a:sx n="100" d="100"/>
          <a:sy n="100" d="100"/>
        </p:scale>
        <p:origin x="160" y="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DE40C-3385-9643-A9C2-B6F593C56AE0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D6671-D779-3C4F-A868-2BF6420B0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85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70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04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33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Kendra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43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0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Brevin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31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D6671-D779-3C4F-A868-2BF6420B08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ABB4-A4C9-D740-BE92-B181978B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02457"/>
            <a:ext cx="9144000" cy="689491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F632B-3613-C448-A0CE-35F31B4B4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5047"/>
            <a:ext cx="9144000" cy="117537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76D43-26CE-FD45-9FE1-B4404DBA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001218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D7BB92-7BAB-C04F-8090-6FDDC8C518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4993516"/>
            <a:ext cx="5859463" cy="893763"/>
          </a:xfrm>
          <a:prstGeom prst="rect">
            <a:avLst/>
          </a:prstGeom>
        </p:spPr>
        <p:txBody>
          <a:bodyPr/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 dirty="0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288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E2DC-6D7C-384B-87DD-CA056D978D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C029-B732-244A-A5C0-1E29B06A3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48970A-FF76-7E4C-A3A6-32D10D603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4677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92C0-2F0F-214E-8EE2-E5D6386F92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F9EC-EDBB-AD4A-9976-62AD1288F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3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7818F-4166-A34F-B1C6-7BA7907F8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3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9241B2F-5771-F042-8101-4E6E4A295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179241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6E24-26F1-5A4F-B65E-79BDCC9499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3E1F0-4E39-CA4C-9A29-6A6FAB33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CA85E-FB7A-7E49-A1C0-025331823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2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0EC13-1C61-624E-86FE-679711E2F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FAF9C-999B-D240-AD38-879591A43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24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FB93B7-E795-6F49-B146-0E2B22328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21510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692E-B298-BA42-92A3-94CAED558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F07D-7F3B-BD42-AAB1-45BBBDB16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BD72C-2A6C-414F-8D24-4A8EF2CB0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D5BDBD-4321-F84A-A66B-284D997D5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6340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A033-4994-8E47-ACCE-130B30012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58734-134F-294C-8A79-1D093C3B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20B5-4BC4-B34B-88A0-93AB8CBEB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703285B-A734-F941-9822-C9D02A727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92145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0A92284-6D85-974A-9889-75E7BE88EC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A9FC2F-1125-9149-967D-E7D2FC1CBF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399" y="1621357"/>
            <a:ext cx="10182225" cy="689491"/>
          </a:xfrm>
          <a:prstGeom prst="rect">
            <a:avLst/>
          </a:prstGeom>
        </p:spPr>
        <p:txBody>
          <a:bodyPr anchor="t"/>
          <a:lstStyle>
            <a:lvl1pPr algn="l">
              <a:defRPr sz="4800" b="1"/>
            </a:lvl1pPr>
          </a:lstStyle>
          <a:p>
            <a:r>
              <a:rPr lang="en-US" dirty="0"/>
              <a:t>Click to edit Master divider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4C09319-B5A5-DB4D-8F9C-CD883431FC0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2473947"/>
            <a:ext cx="9144000" cy="31839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divider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4661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519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BFF7-B66E-AF4F-BB73-F931808C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69221"/>
            <a:ext cx="10515600" cy="676173"/>
          </a:xfrm>
          <a:prstGeom prst="rect">
            <a:avLst/>
          </a:prstGeo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25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F0FB03-FC51-274D-A4F2-BAA829A47BE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11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E7EA38-C2CE-DC48-8D16-4BAC6D9874B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C6C1D2-49C4-1A4F-BF79-BD8D6FCD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interior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EB20D-1047-EF4A-AF9A-A90791F25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ACFC4-8B69-A341-B39E-628E01728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740814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8" r:id="rId4"/>
    <p:sldLayoutId id="2147483669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D7192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699867-562E-CD4B-B841-D4BA6BC590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8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0C1499-9A35-9F48-98EC-702212B7BF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290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volver.com/article/difference-between-plc-and-dcs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7DEE-A39C-1C40-8BB7-06FA3DEC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Distributed Industrial Control Systems</a:t>
            </a:r>
            <a:r>
              <a:rPr lang="en-US" sz="2800" b="1" i="0" dirty="0">
                <a:effectLst/>
              </a:rPr>
              <a:t> Security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5699A-C14A-6C41-B92E-8BB5E4C84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99" y="3655047"/>
            <a:ext cx="10463349" cy="1175370"/>
          </a:xfrm>
        </p:spPr>
        <p:txBody>
          <a:bodyPr/>
          <a:lstStyle/>
          <a:p>
            <a:pPr algn="l"/>
            <a:r>
              <a:rPr lang="en-US" sz="2000" b="1" i="0" dirty="0">
                <a:effectLst/>
              </a:rPr>
              <a:t>Decentralized Security Design in Industrial Control Systems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4BE8EA-9E9B-7640-AF1A-AC63B404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001218"/>
            <a:ext cx="3775166" cy="365125"/>
          </a:xfrm>
        </p:spPr>
        <p:txBody>
          <a:bodyPr/>
          <a:lstStyle/>
          <a:p>
            <a:r>
              <a:rPr lang="en-US" sz="1600" b="0" i="0" dirty="0">
                <a:effectLst/>
              </a:rPr>
              <a:t>Saturday, February 15, 2025</a:t>
            </a:r>
            <a:endParaRPr lang="en-US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BE863-C217-C940-8FFB-F2E0D3029C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399" y="5510074"/>
            <a:ext cx="8673738" cy="491144"/>
          </a:xfrm>
        </p:spPr>
        <p:txBody>
          <a:bodyPr/>
          <a:lstStyle/>
          <a:p>
            <a:r>
              <a:rPr lang="en-US" sz="1600" dirty="0"/>
              <a:t>By: Adam Spanier, Brevin Wagner, Kendra Herrmann, Matthew Popelka, and Perry Donahue</a:t>
            </a:r>
          </a:p>
        </p:txBody>
      </p:sp>
    </p:spTree>
    <p:extLst>
      <p:ext uri="{BB962C8B-B14F-4D97-AF65-F5344CB8AC3E}">
        <p14:creationId xmlns:p14="http://schemas.microsoft.com/office/powerpoint/2010/main" val="2251819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151E-65C3-0C0B-72CC-F65F4C7B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Feedback?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F7A6E-F22F-024C-CCA8-127963BF5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153950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3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3747-C5F8-5B44-B2C0-BF936E13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690713" cy="1325563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2C76-6C00-814B-BA6D-5DDF17E5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0714" cy="3992548"/>
          </a:xfrm>
        </p:spPr>
        <p:txBody>
          <a:bodyPr/>
          <a:lstStyle/>
          <a:p>
            <a:r>
              <a:rPr lang="en-US" dirty="0"/>
              <a:t>History of PLC and DCS</a:t>
            </a:r>
          </a:p>
          <a:p>
            <a:r>
              <a:rPr lang="en-US" dirty="0"/>
              <a:t>What are PLC and DCS</a:t>
            </a:r>
          </a:p>
          <a:p>
            <a:r>
              <a:rPr lang="en-US" dirty="0"/>
              <a:t>Security challenges with existing DCS systems</a:t>
            </a:r>
          </a:p>
          <a:p>
            <a:r>
              <a:rPr lang="en-US" dirty="0"/>
              <a:t>Real-world risks to compromised DCS systems</a:t>
            </a:r>
          </a:p>
          <a:p>
            <a:r>
              <a:rPr lang="en-US" dirty="0"/>
              <a:t>Existing security solutions and the need for improvements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4C17E-18F9-BA4E-B8CB-89A4D51D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School of Interdisciplinary Informatics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14AC0-A06A-E27C-6DEF-67841E8C7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02" y="894171"/>
            <a:ext cx="4770715" cy="22504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A3E8F-3443-1756-42E4-72F4DE14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095" y="3487233"/>
            <a:ext cx="4778107" cy="2250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753143-98E6-92C3-88DF-A170AAE7A121}"/>
              </a:ext>
            </a:extLst>
          </p:cNvPr>
          <p:cNvSpPr txBox="1"/>
          <p:nvPr/>
        </p:nvSpPr>
        <p:spPr>
          <a:xfrm>
            <a:off x="6625621" y="3092862"/>
            <a:ext cx="4770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Figure 1</a:t>
            </a:r>
            <a:r>
              <a:rPr lang="en-US" sz="600" dirty="0"/>
              <a:t>: </a:t>
            </a:r>
            <a:r>
              <a:rPr lang="en-US" sz="600" dirty="0">
                <a:effectLst/>
              </a:rPr>
              <a:t>Waseem, U. (2024, August 13). </a:t>
            </a:r>
            <a:r>
              <a:rPr lang="en-US" sz="600" i="1" dirty="0">
                <a:effectLst/>
              </a:rPr>
              <a:t>Difference between plc and dcs: Decoding the automation divide</a:t>
            </a:r>
            <a:r>
              <a:rPr lang="en-US" sz="600" dirty="0">
                <a:effectLst/>
              </a:rPr>
              <a:t>. </a:t>
            </a:r>
            <a:r>
              <a:rPr lang="en-US" sz="600" dirty="0">
                <a:effectLst/>
                <a:hlinkClick r:id="rId5"/>
              </a:rPr>
              <a:t>https://www.wevolver.com/article/difference-between-plc-and-dcs</a:t>
            </a:r>
            <a:r>
              <a:rPr lang="en-US" sz="600" dirty="0">
                <a:effectLst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765B9-51A6-707A-890C-45A0C4FF7461}"/>
              </a:ext>
            </a:extLst>
          </p:cNvPr>
          <p:cNvSpPr txBox="1"/>
          <p:nvPr/>
        </p:nvSpPr>
        <p:spPr>
          <a:xfrm>
            <a:off x="6625621" y="5679673"/>
            <a:ext cx="4770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dirty="0"/>
              <a:t>Figure 2</a:t>
            </a:r>
            <a:r>
              <a:rPr lang="en-US" sz="600" dirty="0"/>
              <a:t>: </a:t>
            </a:r>
            <a:r>
              <a:rPr lang="en-US" sz="600" dirty="0">
                <a:effectLst/>
              </a:rPr>
              <a:t>Waseem, U. (2024, August 13). </a:t>
            </a:r>
            <a:r>
              <a:rPr lang="en-US" sz="600" i="1" dirty="0">
                <a:effectLst/>
              </a:rPr>
              <a:t>Difference between plc and dcs: Decoding the automation divide</a:t>
            </a:r>
            <a:r>
              <a:rPr lang="en-US" sz="600" dirty="0">
                <a:effectLst/>
              </a:rPr>
              <a:t>. </a:t>
            </a:r>
            <a:r>
              <a:rPr lang="en-US" sz="600" dirty="0">
                <a:effectLst/>
                <a:hlinkClick r:id="rId5"/>
              </a:rPr>
              <a:t>https://www.wevolver.com/article/difference-between-plc-and-dcs</a:t>
            </a:r>
            <a:r>
              <a:rPr lang="en-US" sz="60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570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9197-A904-A726-3070-A7F48FD9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F723-96D0-73BF-2F63-7B14817B6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670278" cy="4111301"/>
          </a:xfrm>
        </p:spPr>
        <p:txBody>
          <a:bodyPr>
            <a:normAutofit/>
          </a:bodyPr>
          <a:lstStyle/>
          <a:p>
            <a:r>
              <a:rPr lang="en-US" sz="2400" dirty="0"/>
              <a:t>Research focus and key question</a:t>
            </a:r>
          </a:p>
          <a:p>
            <a:pPr lvl="1"/>
            <a:r>
              <a:rPr lang="en-US" sz="2000" dirty="0"/>
              <a:t>Novel Decentralized Security</a:t>
            </a:r>
          </a:p>
          <a:p>
            <a:r>
              <a:rPr lang="en-US" sz="2400" dirty="0"/>
              <a:t>The need for improved DCS security solutions</a:t>
            </a:r>
          </a:p>
          <a:p>
            <a:r>
              <a:rPr lang="en-US" sz="2400" dirty="0"/>
              <a:t>Project goals and objectives: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System Design</a:t>
            </a:r>
          </a:p>
          <a:p>
            <a:pPr lvl="1"/>
            <a:r>
              <a:rPr lang="en-US" dirty="0"/>
              <a:t>System Emulation</a:t>
            </a:r>
          </a:p>
          <a:p>
            <a:pPr lvl="1"/>
            <a:r>
              <a:rPr lang="en-US" dirty="0"/>
              <a:t>Analysis and Reporting</a:t>
            </a:r>
          </a:p>
          <a:p>
            <a:r>
              <a:rPr lang="en-US" sz="2400" dirty="0"/>
              <a:t>Project benefits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D0C7F-1595-6C96-5FBB-AD3D7183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938" y="1690687"/>
            <a:ext cx="3217092" cy="4111301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D15A0-3CCA-045D-4A6C-EA040F8DE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355387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B1169-E826-A666-41D8-73F19941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8892" cy="873038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DE880-BABA-44B3-DB51-BA9A38CFB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24B5E9B-E68D-6678-A0AB-2A19D062F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696370"/>
              </p:ext>
            </p:extLst>
          </p:nvPr>
        </p:nvGraphicFramePr>
        <p:xfrm>
          <a:off x="838200" y="1266192"/>
          <a:ext cx="10868892" cy="448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467">
                  <a:extLst>
                    <a:ext uri="{9D8B030D-6E8A-4147-A177-3AD203B41FA5}">
                      <a16:colId xmlns:a16="http://schemas.microsoft.com/office/drawing/2014/main" val="3236877252"/>
                    </a:ext>
                  </a:extLst>
                </a:gridCol>
                <a:gridCol w="1887297">
                  <a:extLst>
                    <a:ext uri="{9D8B030D-6E8A-4147-A177-3AD203B41FA5}">
                      <a16:colId xmlns:a16="http://schemas.microsoft.com/office/drawing/2014/main" val="2637421523"/>
                    </a:ext>
                  </a:extLst>
                </a:gridCol>
                <a:gridCol w="6941128">
                  <a:extLst>
                    <a:ext uri="{9D8B030D-6E8A-4147-A177-3AD203B41FA5}">
                      <a16:colId xmlns:a16="http://schemas.microsoft.com/office/drawing/2014/main" val="3556745376"/>
                    </a:ext>
                  </a:extLst>
                </a:gridCol>
              </a:tblGrid>
              <a:tr h="57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630175"/>
                  </a:ext>
                </a:extLst>
              </a:tr>
              <a:tr h="5725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+mn-lt"/>
                        </a:rPr>
                        <a:t>Python Environment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1 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Determine whether to use an existing Python repository (SCADASim, Cpppo) or develop a custom environment. Ensure uniform environment variables and dependencies across all machines for uniform results.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433650"/>
                  </a:ext>
                </a:extLst>
              </a:tr>
              <a:tr h="57251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Simulation Environment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2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Install and test the simulation environment on each team member's computer. Verify consistency across deployments to establish a standard setup.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045412"/>
                  </a:ext>
                </a:extLst>
              </a:tr>
              <a:tr h="57251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Novel DCS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3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Design a secure Distributed Control System (DCS) using cryptographic functions, based on literature reviews and baseline setups.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622589"/>
                  </a:ext>
                </a:extLst>
              </a:tr>
              <a:tr h="57251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Implement DCS Design in Python Environment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2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Develop and integrate cryptographic security features into the Python-modeled DCS using programmatic classes and functions.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587709"/>
                  </a:ext>
                </a:extLst>
              </a:tr>
              <a:tr h="57251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Testing the Emulated DCS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2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Conduct tests on the Python-emulated DCS environment. Analyze and note successes and failures. Make necessary adjustments to improve security effectiveness for failed results.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646911"/>
                  </a:ext>
                </a:extLst>
              </a:tr>
              <a:tr h="57251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Final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3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+mn-lt"/>
                        </a:rPr>
                        <a:t>Document the entire project, including successful implementations, failures, and recommendations for future research and improvements.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515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214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24AB2-CA55-2DB0-4E5E-BA7D78FE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212"/>
          </a:xfrm>
        </p:spPr>
        <p:txBody>
          <a:bodyPr/>
          <a:lstStyle/>
          <a:p>
            <a:r>
              <a:rPr lang="en-US" dirty="0"/>
              <a:t>Project-oriented Risk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5FCFA-58CB-0BE5-7174-E149FAB3B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536C55F-460A-C875-93A7-255AE913C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38242"/>
              </p:ext>
            </p:extLst>
          </p:nvPr>
        </p:nvGraphicFramePr>
        <p:xfrm>
          <a:off x="838199" y="1234960"/>
          <a:ext cx="11055773" cy="4632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943">
                  <a:extLst>
                    <a:ext uri="{9D8B030D-6E8A-4147-A177-3AD203B41FA5}">
                      <a16:colId xmlns:a16="http://schemas.microsoft.com/office/drawing/2014/main" val="2959845967"/>
                    </a:ext>
                  </a:extLst>
                </a:gridCol>
                <a:gridCol w="922445">
                  <a:extLst>
                    <a:ext uri="{9D8B030D-6E8A-4147-A177-3AD203B41FA5}">
                      <a16:colId xmlns:a16="http://schemas.microsoft.com/office/drawing/2014/main" val="1277514751"/>
                    </a:ext>
                  </a:extLst>
                </a:gridCol>
                <a:gridCol w="1449493">
                  <a:extLst>
                    <a:ext uri="{9D8B030D-6E8A-4147-A177-3AD203B41FA5}">
                      <a16:colId xmlns:a16="http://schemas.microsoft.com/office/drawing/2014/main" val="805049859"/>
                    </a:ext>
                  </a:extLst>
                </a:gridCol>
                <a:gridCol w="5919892">
                  <a:extLst>
                    <a:ext uri="{9D8B030D-6E8A-4147-A177-3AD203B41FA5}">
                      <a16:colId xmlns:a16="http://schemas.microsoft.com/office/drawing/2014/main" val="1498246757"/>
                    </a:ext>
                  </a:extLst>
                </a:gridCol>
              </a:tblGrid>
              <a:tr h="418753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</a:rPr>
                        <a:t>Risk name (value)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</a:rPr>
                        <a:t>Likelihood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7244"/>
                  </a:ext>
                </a:extLst>
              </a:tr>
              <a:tr h="41875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Limited academic research on specific PLC vulnerabilities (64)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This project hinges on expanding upon previous academic research; if there is not a sufficient amount of research, it could hamper the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71183032"/>
                  </a:ext>
                </a:extLst>
              </a:tr>
              <a:tr h="41875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Constrained testing environments (64)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testing done on PLC's will be on virtual devices, this could create constraints.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41338883"/>
                  </a:ext>
                </a:extLst>
              </a:tr>
              <a:tr h="41875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Inability to simulate real-world attack scenarios (48)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project will culminate with a simulation of cryptography working on a PLC, simulation could be an issue.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69985080"/>
                  </a:ext>
                </a:extLst>
              </a:tr>
              <a:tr h="4187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Difficulty obtaining comprehensive attack surface data (48)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team needs to know what they are protecting in order to attempt to protect it, if this cannot be obtained, it will hamper the project's path forward.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32157681"/>
                  </a:ext>
                </a:extLst>
              </a:tr>
              <a:tr h="41875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Challenges in demonstrating practical exploits (42)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The team will not have access to physical PLC's for testing, this could present challenges in simulation and demonstration.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3868347"/>
                  </a:ext>
                </a:extLst>
              </a:tr>
              <a:tr h="41875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Hardware-level security limitations (42)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Due to testing being completed on virtual devices, there will be limitations in what can be completed on them.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25798745"/>
                  </a:ext>
                </a:extLst>
              </a:tr>
              <a:tr h="418753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Time management challenges (42)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All of the members of this team are also full-time employees, it will take good time management to complete the necessary pieces of this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779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4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173D3-E27F-C45F-404D-EF8813EFA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845"/>
          </a:xfrm>
        </p:spPr>
        <p:txBody>
          <a:bodyPr anchor="ctr">
            <a:normAutofit/>
          </a:bodyPr>
          <a:lstStyle/>
          <a:p>
            <a:r>
              <a:rPr lang="en-US" dirty="0"/>
              <a:t>Project Methodology –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90AC-1DD7-D6E5-59A1-D919D48C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6494"/>
            <a:ext cx="10515599" cy="1944865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Blockchain in Industrial Control Systems</a:t>
            </a:r>
          </a:p>
          <a:p>
            <a:pPr lvl="1"/>
            <a:r>
              <a:rPr lang="en-US" sz="2600" dirty="0"/>
              <a:t>Centralized vs. Decentralized Approaches</a:t>
            </a:r>
          </a:p>
          <a:p>
            <a:r>
              <a:rPr lang="en-US" sz="2600" dirty="0"/>
              <a:t>Biometric security use cases in industrial control systems</a:t>
            </a:r>
          </a:p>
          <a:p>
            <a:r>
              <a:rPr lang="en-US" sz="2600" dirty="0"/>
              <a:t>Limited research on decentralized ICS design</a:t>
            </a:r>
          </a:p>
          <a:p>
            <a:pPr lvl="1"/>
            <a:r>
              <a:rPr lang="en-US" sz="2200" dirty="0"/>
              <a:t>Three key publications in decentralized system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0A7F5-D0AE-3B47-685D-870160827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835" y="6310312"/>
            <a:ext cx="903003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School of Interdisciplinary Informatics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CB2F9-8633-AE26-881B-69D74D7F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51" y="3313737"/>
            <a:ext cx="9320695" cy="249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7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8D4DF-A645-E0BF-579B-2BE856EC2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41ED-E95B-44AB-AC22-F7D4BEEE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/>
              <a:t>Methodology – Technical Review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595D-B1F3-1046-EED2-0C4BDF8F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technical plan purpose</a:t>
            </a:r>
          </a:p>
          <a:p>
            <a:r>
              <a:rPr lang="en-US" dirty="0"/>
              <a:t>Technical plan four-phase approach:</a:t>
            </a:r>
          </a:p>
          <a:p>
            <a:pPr lvl="1"/>
            <a:r>
              <a:rPr lang="en-US" dirty="0"/>
              <a:t>Phase 1: Data Collection</a:t>
            </a:r>
          </a:p>
          <a:p>
            <a:pPr lvl="1"/>
            <a:r>
              <a:rPr lang="en-US" dirty="0"/>
              <a:t>Phase 2: System Design</a:t>
            </a:r>
          </a:p>
          <a:p>
            <a:pPr lvl="1"/>
            <a:r>
              <a:rPr lang="en-US" dirty="0"/>
              <a:t>Phase 3: Novel System Emulation</a:t>
            </a:r>
          </a:p>
          <a:p>
            <a:pPr lvl="1"/>
            <a:r>
              <a:rPr lang="en-US" dirty="0"/>
              <a:t>Phase 4: Analysis and Reporting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90393-6B55-30C6-4E96-051DF95DE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</p:spTree>
    <p:extLst>
      <p:ext uri="{BB962C8B-B14F-4D97-AF65-F5344CB8AC3E}">
        <p14:creationId xmlns:p14="http://schemas.microsoft.com/office/powerpoint/2010/main" val="328710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D343-F3F4-CD26-156C-B1389195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0197"/>
          </a:xfrm>
        </p:spPr>
        <p:txBody>
          <a:bodyPr>
            <a:normAutofit fontScale="90000"/>
          </a:bodyPr>
          <a:lstStyle/>
          <a:p>
            <a:r>
              <a:rPr lang="en-US" dirty="0"/>
              <a:t>Resources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667E3-5B41-926E-7884-904A88BBC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0B7700-AB39-EEE3-E0A4-0E333D44E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603440"/>
              </p:ext>
            </p:extLst>
          </p:nvPr>
        </p:nvGraphicFramePr>
        <p:xfrm>
          <a:off x="838200" y="1008884"/>
          <a:ext cx="10917050" cy="484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215">
                  <a:extLst>
                    <a:ext uri="{9D8B030D-6E8A-4147-A177-3AD203B41FA5}">
                      <a16:colId xmlns:a16="http://schemas.microsoft.com/office/drawing/2014/main" val="2959845967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1277514751"/>
                    </a:ext>
                  </a:extLst>
                </a:gridCol>
                <a:gridCol w="1774093">
                  <a:extLst>
                    <a:ext uri="{9D8B030D-6E8A-4147-A177-3AD203B41FA5}">
                      <a16:colId xmlns:a16="http://schemas.microsoft.com/office/drawing/2014/main" val="805049859"/>
                    </a:ext>
                  </a:extLst>
                </a:gridCol>
                <a:gridCol w="5627988">
                  <a:extLst>
                    <a:ext uri="{9D8B030D-6E8A-4147-A177-3AD203B41FA5}">
                      <a16:colId xmlns:a16="http://schemas.microsoft.com/office/drawing/2014/main" val="1498246757"/>
                    </a:ext>
                  </a:extLst>
                </a:gridCol>
              </a:tblGrid>
              <a:tr h="406645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</a:t>
                      </a:r>
                      <a:endParaRPr lang="en-US" sz="1400" dirty="0"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Dr. Hale needed?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Investigating Team member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+mn-lt"/>
                        </a:rPr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7244"/>
                  </a:ext>
                </a:extLst>
              </a:tr>
              <a:tr h="7325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Intrusion Prevention Systems (IPS)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Monitors network traffic for potential threats and automatically blocks them by terminating dangerous connections, removing malicious content, or triggering other security devices.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71183032"/>
                  </a:ext>
                </a:extLst>
              </a:tr>
              <a:tr h="7325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Emulation Program using Python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Maybe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All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We will be using a program written in Python to emulate a distributed system once we reach the testing phase. There are multiple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github</a:t>
                      </a:r>
                      <a:r>
                        <a:rPr lang="en-US" sz="1200" dirty="0">
                          <a:effectLst/>
                          <a:latin typeface="+mn-lt"/>
                        </a:rPr>
                        <a:t> repo's to choose from, one will be chosen according to ease of use and need.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141338883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Team Member's Time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Appropriate time blocks will need to be set for all team members to ensure the appropriate distribution of work.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69985080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Previous Study Literature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Adam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A study of previous studies done on DSS will need to occur to gather the requisite literature to assist in planning and carrying out this project.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32157681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GitHub Project Tracking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Appropriate project tracking is necessary, so utilizing the GitHub project tracking capabilities will be required.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23868347"/>
                  </a:ext>
                </a:extLst>
              </a:tr>
              <a:tr h="52537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Decentralized Cryptographic System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This system will be assembled from the combined set of all decentralized security controls gleaned from the threat/asset list.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025798745"/>
                  </a:ext>
                </a:extLst>
              </a:tr>
              <a:tr h="73256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UNO Library Resources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+mn-lt"/>
                        </a:rPr>
                        <a:t>Using the resources provided in the UNO library allows for review of other related research and topics to further assist with the knowledge of PLC's and Distributed Systems.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227798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1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8F41-8665-5442-ABF0-A840B09A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en-US" dirty="0"/>
              <a:t>Sprint Plan – Python-Based Simulation Deployment &amp; Novel DCS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FC74-A02F-2AEF-206A-F165866F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644"/>
            <a:ext cx="10515600" cy="1603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Sprint Goals</a:t>
            </a:r>
          </a:p>
          <a:p>
            <a:pPr lvl="1"/>
            <a:r>
              <a:rPr lang="en-US" dirty="0"/>
              <a:t>Develop, test, and deploy Python simulation environment</a:t>
            </a:r>
          </a:p>
          <a:p>
            <a:pPr lvl="1"/>
            <a:r>
              <a:rPr lang="en-US" dirty="0"/>
              <a:t>Design a preliminary DCS design with cryptographic functions</a:t>
            </a:r>
          </a:p>
          <a:p>
            <a:r>
              <a:rPr lang="en-US" dirty="0"/>
              <a:t>Sprint Plan Duration</a:t>
            </a:r>
          </a:p>
          <a:p>
            <a:pPr lvl="1"/>
            <a:r>
              <a:rPr lang="en-US" dirty="0"/>
              <a:t>4 weeks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33DF8-68A4-B0B5-4225-39143212F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School of Interdisciplinary Informatics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D725A10-3587-EF61-7F30-F0799F12B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20052"/>
              </p:ext>
            </p:extLst>
          </p:nvPr>
        </p:nvGraphicFramePr>
        <p:xfrm>
          <a:off x="838200" y="3213419"/>
          <a:ext cx="10716187" cy="2717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344">
                  <a:extLst>
                    <a:ext uri="{9D8B030D-6E8A-4147-A177-3AD203B41FA5}">
                      <a16:colId xmlns:a16="http://schemas.microsoft.com/office/drawing/2014/main" val="2299441933"/>
                    </a:ext>
                  </a:extLst>
                </a:gridCol>
                <a:gridCol w="5269824">
                  <a:extLst>
                    <a:ext uri="{9D8B030D-6E8A-4147-A177-3AD203B41FA5}">
                      <a16:colId xmlns:a16="http://schemas.microsoft.com/office/drawing/2014/main" val="1695874303"/>
                    </a:ext>
                  </a:extLst>
                </a:gridCol>
                <a:gridCol w="3739019">
                  <a:extLst>
                    <a:ext uri="{9D8B030D-6E8A-4147-A177-3AD203B41FA5}">
                      <a16:colId xmlns:a16="http://schemas.microsoft.com/office/drawing/2014/main" val="3552103712"/>
                    </a:ext>
                  </a:extLst>
                </a:gridCol>
              </a:tblGrid>
              <a:tr h="400682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Acceptance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303268"/>
                  </a:ext>
                </a:extLst>
              </a:tr>
              <a:tr h="40068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Determine Python Environment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Decision on environment setup; Standardized dependencies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113500"/>
                  </a:ext>
                </a:extLst>
              </a:tr>
              <a:tr h="40068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Deploy Python Simulation Environment (Part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Environment installed and runs on all team members’ machines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28166"/>
                  </a:ext>
                </a:extLst>
              </a:tr>
              <a:tr h="40068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Deploy Python Simulation Environment (Part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Uniform simulation output; Deployment documentation 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649285"/>
                  </a:ext>
                </a:extLst>
              </a:tr>
              <a:tr h="40068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Design Novel 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Initial design created; DCS meets baseline project expectations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78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81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UNOMAHA">
      <a:dk1>
        <a:srgbClr val="000000"/>
      </a:dk1>
      <a:lt1>
        <a:srgbClr val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B4EE1ED631E14D85A24939D16C8936" ma:contentTypeVersion="13" ma:contentTypeDescription="Create a new document." ma:contentTypeScope="" ma:versionID="6017f67bb77ff6d9be2d221c77aa995f">
  <xsd:schema xmlns:xsd="http://www.w3.org/2001/XMLSchema" xmlns:xs="http://www.w3.org/2001/XMLSchema" xmlns:p="http://schemas.microsoft.com/office/2006/metadata/properties" xmlns:ns2="95982f6c-2172-479f-8b01-dd33fa6fbe04" xmlns:ns3="f6da95f1-0d27-4b84-83fb-450c771ae8a8" targetNamespace="http://schemas.microsoft.com/office/2006/metadata/properties" ma:root="true" ma:fieldsID="a3e421abf5162528b1592d7606c61c29" ns2:_="" ns3:_="">
    <xsd:import namespace="95982f6c-2172-479f-8b01-dd33fa6fbe04"/>
    <xsd:import namespace="f6da95f1-0d27-4b84-83fb-450c771ae8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982f6c-2172-479f-8b01-dd33fa6fbe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a95f1-0d27-4b84-83fb-450c771ae8a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D8E3BF-FF74-4842-8F55-3F98C5C92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982f6c-2172-479f-8b01-dd33fa6fbe04"/>
    <ds:schemaRef ds:uri="f6da95f1-0d27-4b84-83fb-450c771ae8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82675A-704E-4AC1-95C4-9CEF05526266}">
  <ds:schemaRefs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f6da95f1-0d27-4b84-83fb-450c771ae8a8"/>
    <ds:schemaRef ds:uri="95982f6c-2172-479f-8b01-dd33fa6fbe04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5D4764C-B014-402B-A43D-DBC2DA65A5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1063</Words>
  <Application>Microsoft Macintosh PowerPoint</Application>
  <PresentationFormat>Widescreen</PresentationFormat>
  <Paragraphs>174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Office Theme</vt:lpstr>
      <vt:lpstr>Custom Design</vt:lpstr>
      <vt:lpstr>1_Custom Design</vt:lpstr>
      <vt:lpstr>2_Custom Design</vt:lpstr>
      <vt:lpstr>Distributed Industrial Control Systems Security</vt:lpstr>
      <vt:lpstr>Background Information</vt:lpstr>
      <vt:lpstr>Executive Project Summary</vt:lpstr>
      <vt:lpstr>Project Timeline</vt:lpstr>
      <vt:lpstr>Project-oriented Risk List</vt:lpstr>
      <vt:lpstr>Project Methodology – Literature Review</vt:lpstr>
      <vt:lpstr>Project Methodology – Technical Review</vt:lpstr>
      <vt:lpstr>Resources Needed</vt:lpstr>
      <vt:lpstr>Sprint Plan – Python-Based Simulation Deployment &amp; Novel DCS Design</vt:lpstr>
      <vt:lpstr>Questions and Feedback?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Angie Kennedy</dc:creator>
  <cp:lastModifiedBy>Perry Donahue</cp:lastModifiedBy>
  <cp:revision>36</cp:revision>
  <dcterms:created xsi:type="dcterms:W3CDTF">2020-12-03T21:16:42Z</dcterms:created>
  <dcterms:modified xsi:type="dcterms:W3CDTF">2025-02-15T22:49:53Z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0x01010053B4EE1ED631E14D85A24939D16C8936</vt:lpwstr>
  </property>
</Properties>
</file>