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7559675" cy="106918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4" d="100"/>
          <a:sy n="94" d="100"/>
        </p:scale>
        <p:origin x="24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fr-FR" sz="4400" b="0" strike="noStrike" spc="-1">
              <a:latin typeface="Arial"/>
            </a:endParaRPr>
          </a:p>
        </p:txBody>
      </p:sp>
      <p:sp>
        <p:nvSpPr>
          <p:cNvPr id="3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fr-FR" sz="3200" b="0" strike="noStrike" spc="-1">
              <a:latin typeface="Arial"/>
            </a:endParaRPr>
          </a:p>
        </p:txBody>
      </p:sp>
      <p:sp>
        <p:nvSpPr>
          <p:cNvPr id="3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fr-FR" sz="4400" b="0" strike="noStrike" spc="-1">
              <a:latin typeface="Arial"/>
            </a:endParaRPr>
          </a:p>
        </p:txBody>
      </p:sp>
      <p:sp>
        <p:nvSpPr>
          <p:cNvPr id="3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fr-FR" sz="3200" b="0" strike="noStrike" spc="-1">
              <a:latin typeface="Arial"/>
            </a:endParaRPr>
          </a:p>
        </p:txBody>
      </p:sp>
      <p:sp>
        <p:nvSpPr>
          <p:cNvPr id="3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fr-FR" sz="3200" b="0" strike="noStrike" spc="-1">
              <a:latin typeface="Arial"/>
            </a:endParaRPr>
          </a:p>
        </p:txBody>
      </p:sp>
      <p:sp>
        <p:nvSpPr>
          <p:cNvPr id="3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fr-FR" sz="3200" b="0" strike="noStrike" spc="-1">
              <a:latin typeface="Arial"/>
            </a:endParaRPr>
          </a:p>
        </p:txBody>
      </p:sp>
      <p:sp>
        <p:nvSpPr>
          <p:cNvPr id="3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fr-FR" sz="4400" b="0" strike="noStrike" spc="-1">
              <a:latin typeface="Arial"/>
            </a:endParaRPr>
          </a:p>
        </p:txBody>
      </p:sp>
      <p:sp>
        <p:nvSpPr>
          <p:cNvPr id="3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fr-FR" sz="3200" b="0" strike="noStrike" spc="-1">
              <a:latin typeface="Arial"/>
            </a:endParaRPr>
          </a:p>
        </p:txBody>
      </p:sp>
      <p:sp>
        <p:nvSpPr>
          <p:cNvPr id="3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fr-FR" sz="3200" b="0" strike="noStrike" spc="-1">
              <a:latin typeface="Arial"/>
            </a:endParaRPr>
          </a:p>
        </p:txBody>
      </p:sp>
      <p:sp>
        <p:nvSpPr>
          <p:cNvPr id="4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fr-FR" sz="3200" b="0" strike="noStrike" spc="-1">
              <a:latin typeface="Arial"/>
            </a:endParaRPr>
          </a:p>
        </p:txBody>
      </p:sp>
      <p:sp>
        <p:nvSpPr>
          <p:cNvPr id="4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fr-FR" sz="3200" b="0" strike="noStrike" spc="-1">
              <a:latin typeface="Arial"/>
            </a:endParaRPr>
          </a:p>
        </p:txBody>
      </p:sp>
      <p:sp>
        <p:nvSpPr>
          <p:cNvPr id="4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fr-FR" sz="3200" b="0" strike="noStrike" spc="-1">
              <a:latin typeface="Arial"/>
            </a:endParaRPr>
          </a:p>
        </p:txBody>
      </p:sp>
      <p:sp>
        <p:nvSpPr>
          <p:cNvPr id="4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fr-FR" sz="4400" b="0" strike="noStrike" spc="-1">
              <a:latin typeface="Arial"/>
            </a:endParaRPr>
          </a:p>
        </p:txBody>
      </p:sp>
      <p:sp>
        <p:nvSpPr>
          <p:cNvPr id="53"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fr-FR" sz="4400" b="0" strike="noStrike" spc="-1">
              <a:latin typeface="Arial"/>
            </a:endParaRPr>
          </a:p>
        </p:txBody>
      </p:sp>
      <p:sp>
        <p:nvSpPr>
          <p:cNvPr id="5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fr-FR" sz="4400" b="0" strike="noStrike" spc="-1">
              <a:latin typeface="Arial"/>
            </a:endParaRPr>
          </a:p>
        </p:txBody>
      </p:sp>
      <p:sp>
        <p:nvSpPr>
          <p:cNvPr id="5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fr-FR" sz="3200" b="0" strike="noStrike" spc="-1">
              <a:latin typeface="Arial"/>
            </a:endParaRPr>
          </a:p>
        </p:txBody>
      </p:sp>
      <p:sp>
        <p:nvSpPr>
          <p:cNvPr id="5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fr-FR"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fr-FR" sz="4400" b="0" strike="noStrike" spc="-1">
              <a:latin typeface="Arial"/>
            </a:endParaRPr>
          </a:p>
        </p:txBody>
      </p:sp>
      <p:sp>
        <p:nvSpPr>
          <p:cNvPr id="6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fr-FR" sz="3200" b="0" strike="noStrike" spc="-1">
              <a:latin typeface="Arial"/>
            </a:endParaRPr>
          </a:p>
        </p:txBody>
      </p:sp>
      <p:sp>
        <p:nvSpPr>
          <p:cNvPr id="6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fr-FR" sz="3200" b="0" strike="noStrike" spc="-1">
              <a:latin typeface="Arial"/>
            </a:endParaRPr>
          </a:p>
        </p:txBody>
      </p:sp>
      <p:sp>
        <p:nvSpPr>
          <p:cNvPr id="6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fr-FR" sz="4400" b="0" strike="noStrike" spc="-1">
              <a:latin typeface="Arial"/>
            </a:endParaRPr>
          </a:p>
        </p:txBody>
      </p:sp>
      <p:sp>
        <p:nvSpPr>
          <p:cNvPr id="9"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fr-FR" sz="4400" b="0" strike="noStrike" spc="-1">
              <a:latin typeface="Arial"/>
            </a:endParaRPr>
          </a:p>
        </p:txBody>
      </p:sp>
      <p:sp>
        <p:nvSpPr>
          <p:cNvPr id="6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fr-FR" sz="3200" b="0" strike="noStrike" spc="-1">
              <a:latin typeface="Arial"/>
            </a:endParaRPr>
          </a:p>
        </p:txBody>
      </p:sp>
      <p:sp>
        <p:nvSpPr>
          <p:cNvPr id="6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fr-FR" sz="3200" b="0" strike="noStrike" spc="-1">
              <a:latin typeface="Arial"/>
            </a:endParaRPr>
          </a:p>
        </p:txBody>
      </p:sp>
      <p:sp>
        <p:nvSpPr>
          <p:cNvPr id="6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fr-FR" sz="4400" b="0" strike="noStrike" spc="-1">
              <a:latin typeface="Arial"/>
            </a:endParaRPr>
          </a:p>
        </p:txBody>
      </p:sp>
      <p:sp>
        <p:nvSpPr>
          <p:cNvPr id="7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fr-FR" sz="3200" b="0" strike="noStrike" spc="-1">
              <a:latin typeface="Arial"/>
            </a:endParaRPr>
          </a:p>
        </p:txBody>
      </p:sp>
      <p:sp>
        <p:nvSpPr>
          <p:cNvPr id="7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fr-FR" sz="3200" b="0" strike="noStrike" spc="-1">
              <a:latin typeface="Arial"/>
            </a:endParaRPr>
          </a:p>
        </p:txBody>
      </p:sp>
      <p:sp>
        <p:nvSpPr>
          <p:cNvPr id="7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fr-FR" sz="4400" b="0" strike="noStrike" spc="-1">
              <a:latin typeface="Arial"/>
            </a:endParaRPr>
          </a:p>
        </p:txBody>
      </p:sp>
      <p:sp>
        <p:nvSpPr>
          <p:cNvPr id="7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fr-FR" sz="3200" b="0" strike="noStrike" spc="-1">
              <a:latin typeface="Arial"/>
            </a:endParaRPr>
          </a:p>
        </p:txBody>
      </p:sp>
      <p:sp>
        <p:nvSpPr>
          <p:cNvPr id="7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fr-FR" sz="4400" b="0" strike="noStrike" spc="-1">
              <a:latin typeface="Arial"/>
            </a:endParaRPr>
          </a:p>
        </p:txBody>
      </p:sp>
      <p:sp>
        <p:nvSpPr>
          <p:cNvPr id="7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fr-FR" sz="3200" b="0" strike="noStrike" spc="-1">
              <a:latin typeface="Arial"/>
            </a:endParaRPr>
          </a:p>
        </p:txBody>
      </p:sp>
      <p:sp>
        <p:nvSpPr>
          <p:cNvPr id="7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fr-FR" sz="3200" b="0" strike="noStrike" spc="-1">
              <a:latin typeface="Arial"/>
            </a:endParaRPr>
          </a:p>
        </p:txBody>
      </p:sp>
      <p:sp>
        <p:nvSpPr>
          <p:cNvPr id="7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fr-FR" sz="3200" b="0" strike="noStrike" spc="-1">
              <a:latin typeface="Arial"/>
            </a:endParaRPr>
          </a:p>
        </p:txBody>
      </p:sp>
      <p:sp>
        <p:nvSpPr>
          <p:cNvPr id="8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fr-FR" sz="4400" b="0" strike="noStrike" spc="-1">
              <a:latin typeface="Arial"/>
            </a:endParaRPr>
          </a:p>
        </p:txBody>
      </p:sp>
      <p:sp>
        <p:nvSpPr>
          <p:cNvPr id="8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fr-FR" sz="3200" b="0" strike="noStrike" spc="-1">
              <a:latin typeface="Arial"/>
            </a:endParaRPr>
          </a:p>
        </p:txBody>
      </p:sp>
      <p:sp>
        <p:nvSpPr>
          <p:cNvPr id="8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fr-FR" sz="3200" b="0" strike="noStrike" spc="-1">
              <a:latin typeface="Arial"/>
            </a:endParaRPr>
          </a:p>
        </p:txBody>
      </p:sp>
      <p:sp>
        <p:nvSpPr>
          <p:cNvPr id="8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fr-FR" sz="3200" b="0" strike="noStrike" spc="-1">
              <a:latin typeface="Arial"/>
            </a:endParaRPr>
          </a:p>
        </p:txBody>
      </p:sp>
      <p:sp>
        <p:nvSpPr>
          <p:cNvPr id="8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fr-FR" sz="3200" b="0" strike="noStrike" spc="-1">
              <a:latin typeface="Arial"/>
            </a:endParaRPr>
          </a:p>
        </p:txBody>
      </p:sp>
      <p:sp>
        <p:nvSpPr>
          <p:cNvPr id="8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fr-FR" sz="3200" b="0" strike="noStrike" spc="-1">
              <a:latin typeface="Arial"/>
            </a:endParaRPr>
          </a:p>
        </p:txBody>
      </p:sp>
      <p:sp>
        <p:nvSpPr>
          <p:cNvPr id="8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fr-FR" sz="4400" b="0" strike="noStrike" spc="-1">
              <a:latin typeface="Arial"/>
            </a:endParaRPr>
          </a:p>
        </p:txBody>
      </p:sp>
      <p:sp>
        <p:nvSpPr>
          <p:cNvPr id="1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fr-FR" sz="4400" b="0" strike="noStrike" spc="-1">
              <a:latin typeface="Arial"/>
            </a:endParaRPr>
          </a:p>
        </p:txBody>
      </p:sp>
      <p:sp>
        <p:nvSpPr>
          <p:cNvPr id="1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fr-FR" sz="3200" b="0" strike="noStrike" spc="-1">
              <a:latin typeface="Arial"/>
            </a:endParaRPr>
          </a:p>
        </p:txBody>
      </p:sp>
      <p:sp>
        <p:nvSpPr>
          <p:cNvPr id="1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fr-FR"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fr-FR" sz="4400" b="0" strike="noStrike" spc="-1">
              <a:latin typeface="Arial"/>
            </a:endParaRPr>
          </a:p>
        </p:txBody>
      </p:sp>
      <p:sp>
        <p:nvSpPr>
          <p:cNvPr id="1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fr-FR" sz="3200" b="0" strike="noStrike" spc="-1">
              <a:latin typeface="Arial"/>
            </a:endParaRPr>
          </a:p>
        </p:txBody>
      </p:sp>
      <p:sp>
        <p:nvSpPr>
          <p:cNvPr id="1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fr-FR" sz="3200" b="0" strike="noStrike" spc="-1">
              <a:latin typeface="Arial"/>
            </a:endParaRPr>
          </a:p>
        </p:txBody>
      </p:sp>
      <p:sp>
        <p:nvSpPr>
          <p:cNvPr id="2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fr-FR" sz="4400" b="0" strike="noStrike" spc="-1">
              <a:latin typeface="Arial"/>
            </a:endParaRPr>
          </a:p>
        </p:txBody>
      </p:sp>
      <p:sp>
        <p:nvSpPr>
          <p:cNvPr id="2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fr-FR" sz="3200" b="0" strike="noStrike" spc="-1">
              <a:latin typeface="Arial"/>
            </a:endParaRPr>
          </a:p>
        </p:txBody>
      </p:sp>
      <p:sp>
        <p:nvSpPr>
          <p:cNvPr id="2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fr-FR" sz="3200" b="0" strike="noStrike" spc="-1">
              <a:latin typeface="Arial"/>
            </a:endParaRPr>
          </a:p>
        </p:txBody>
      </p:sp>
      <p:sp>
        <p:nvSpPr>
          <p:cNvPr id="2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fr-FR" sz="4400" b="0" strike="noStrike" spc="-1">
              <a:latin typeface="Arial"/>
            </a:endParaRPr>
          </a:p>
        </p:txBody>
      </p:sp>
      <p:sp>
        <p:nvSpPr>
          <p:cNvPr id="2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fr-FR" sz="3200" b="0" strike="noStrike" spc="-1">
              <a:latin typeface="Arial"/>
            </a:endParaRPr>
          </a:p>
        </p:txBody>
      </p:sp>
      <p:sp>
        <p:nvSpPr>
          <p:cNvPr id="2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fr-FR" sz="3200" b="0" strike="noStrike" spc="-1">
              <a:latin typeface="Arial"/>
            </a:endParaRPr>
          </a:p>
        </p:txBody>
      </p:sp>
      <p:sp>
        <p:nvSpPr>
          <p:cNvPr id="2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18"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image" Target="../media/image4.png"/><Relationship Id="rId2" Type="http://schemas.openxmlformats.org/officeDocument/2006/relationships/slideLayout" Target="../slideLayouts/slideLayout14.xml"/><Relationship Id="rId16"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pic>
        <p:nvPicPr>
          <p:cNvPr id="8" name="Picture 7"/>
          <p:cNvPicPr/>
          <p:nvPr/>
        </p:nvPicPr>
        <p:blipFill>
          <a:blip r:embed="rId15"/>
          <a:srcRect l="3610"/>
          <a:stretch/>
        </p:blipFill>
        <p:spPr>
          <a:xfrm>
            <a:off x="0" y="2669760"/>
            <a:ext cx="4035960" cy="4187160"/>
          </a:xfrm>
          <a:prstGeom prst="rect">
            <a:avLst/>
          </a:prstGeom>
          <a:ln w="0">
            <a:noFill/>
          </a:ln>
        </p:spPr>
      </p:pic>
      <p:pic>
        <p:nvPicPr>
          <p:cNvPr id="9" name="Picture 6"/>
          <p:cNvPicPr/>
          <p:nvPr/>
        </p:nvPicPr>
        <p:blipFill>
          <a:blip r:embed="rId16"/>
          <a:srcRect l="35647"/>
          <a:stretch/>
        </p:blipFill>
        <p:spPr>
          <a:xfrm>
            <a:off x="0" y="2892240"/>
            <a:ext cx="1521360" cy="2364480"/>
          </a:xfrm>
          <a:prstGeom prst="rect">
            <a:avLst/>
          </a:prstGeom>
          <a:ln w="0">
            <a:noFill/>
          </a:ln>
        </p:spPr>
      </p:pic>
      <p:sp>
        <p:nvSpPr>
          <p:cNvPr id="2" name="CustomShape 1"/>
          <p:cNvSpPr/>
          <p:nvPr/>
        </p:nvSpPr>
        <p:spPr>
          <a:xfrm>
            <a:off x="8609040" y="1676520"/>
            <a:ext cx="2818440" cy="2818440"/>
          </a:xfrm>
          <a:prstGeom prst="ellipse">
            <a:avLst/>
          </a:prstGeom>
          <a:gradFill rotWithShape="0">
            <a:gsLst>
              <a:gs pos="0">
                <a:srgbClr val="50B9C1">
                  <a:alpha val="7058"/>
                </a:srgbClr>
              </a:gs>
              <a:gs pos="100000">
                <a:srgbClr val="50B9C1">
                  <a:alpha val="0"/>
                </a:srgbClr>
              </a:gs>
            </a:gsLst>
            <a:path path="circle">
              <a:fillToRect l="50000" t="50000" r="50000" b="50000"/>
            </a:path>
          </a:gradFill>
          <a:ln>
            <a:noFill/>
          </a:ln>
          <a:effectLst>
            <a:outerShdw blurRad="38100" dist="25560" dir="5400000" rotWithShape="0">
              <a:srgbClr val="000000">
                <a:alpha val="45000"/>
              </a:srgbClr>
            </a:outerShdw>
          </a:effectLst>
        </p:spPr>
        <p:style>
          <a:lnRef idx="1">
            <a:schemeClr val="accent1"/>
          </a:lnRef>
          <a:fillRef idx="3">
            <a:schemeClr val="accent1"/>
          </a:fillRef>
          <a:effectRef idx="2">
            <a:schemeClr val="accent1"/>
          </a:effectRef>
          <a:fontRef idx="minor"/>
        </p:style>
      </p:sp>
      <p:pic>
        <p:nvPicPr>
          <p:cNvPr id="3" name="Picture 8"/>
          <p:cNvPicPr/>
          <p:nvPr/>
        </p:nvPicPr>
        <p:blipFill>
          <a:blip r:embed="rId17"/>
          <a:srcRect t="28812"/>
          <a:stretch/>
        </p:blipFill>
        <p:spPr>
          <a:xfrm>
            <a:off x="7999560" y="0"/>
            <a:ext cx="1602360" cy="1140480"/>
          </a:xfrm>
          <a:prstGeom prst="rect">
            <a:avLst/>
          </a:prstGeom>
          <a:ln w="0">
            <a:noFill/>
          </a:ln>
        </p:spPr>
      </p:pic>
      <p:pic>
        <p:nvPicPr>
          <p:cNvPr id="4" name="Picture 9"/>
          <p:cNvPicPr/>
          <p:nvPr/>
        </p:nvPicPr>
        <p:blipFill>
          <a:blip r:embed="rId18"/>
          <a:srcRect b="23333"/>
          <a:stretch/>
        </p:blipFill>
        <p:spPr>
          <a:xfrm>
            <a:off x="8605800" y="6095880"/>
            <a:ext cx="992520" cy="761040"/>
          </a:xfrm>
          <a:prstGeom prst="rect">
            <a:avLst/>
          </a:prstGeom>
          <a:ln w="0">
            <a:noFill/>
          </a:ln>
        </p:spPr>
      </p:pic>
      <p:sp>
        <p:nvSpPr>
          <p:cNvPr id="5" name="CustomShape 2"/>
          <p:cNvSpPr/>
          <p:nvPr/>
        </p:nvSpPr>
        <p:spPr>
          <a:xfrm>
            <a:off x="10437840" y="0"/>
            <a:ext cx="684720" cy="1141920"/>
          </a:xfrm>
          <a:prstGeom prst="rect">
            <a:avLst/>
          </a:prstGeom>
          <a:solidFill>
            <a:schemeClr val="accent1"/>
          </a:solidFill>
          <a:ln>
            <a:noFill/>
          </a:ln>
          <a:effectLst>
            <a:outerShdw blurRad="38100" dist="25560" dir="5400000" rotWithShape="0">
              <a:srgbClr val="000000">
                <a:alpha val="45000"/>
              </a:srgbClr>
            </a:outerShdw>
          </a:effectLst>
        </p:spPr>
        <p:style>
          <a:lnRef idx="1">
            <a:schemeClr val="accent1"/>
          </a:lnRef>
          <a:fillRef idx="3">
            <a:schemeClr val="accent1"/>
          </a:fillRef>
          <a:effectRef idx="2">
            <a:schemeClr val="accent1"/>
          </a:effectRef>
          <a:fontRef idx="minor"/>
        </p:style>
      </p:sp>
      <p:sp>
        <p:nvSpPr>
          <p:cNvPr id="6" name="PlaceHolder 3"/>
          <p:cNvSpPr>
            <a:spLocks noGrp="1"/>
          </p:cNvSpPr>
          <p:nvPr>
            <p:ph type="title"/>
          </p:nvPr>
        </p:nvSpPr>
        <p:spPr>
          <a:xfrm>
            <a:off x="609480" y="273600"/>
            <a:ext cx="10972080" cy="1144440"/>
          </a:xfrm>
          <a:prstGeom prst="rect">
            <a:avLst/>
          </a:prstGeom>
        </p:spPr>
        <p:txBody>
          <a:bodyPr lIns="0" tIns="0" rIns="0" bIns="0" anchor="ctr">
            <a:noAutofit/>
          </a:bodyPr>
          <a:lstStyle/>
          <a:p>
            <a:pPr algn="ctr"/>
            <a:r>
              <a:rPr lang="fr-FR" sz="1800" b="0" strike="noStrike" spc="-1">
                <a:latin typeface="Arial"/>
              </a:rPr>
              <a:t>Cliquez pour éditer le format du texte-titre</a:t>
            </a:r>
          </a:p>
        </p:txBody>
      </p:sp>
      <p:sp>
        <p:nvSpPr>
          <p:cNvPr id="7" name="PlaceHolder 4"/>
          <p:cNvSpPr>
            <a:spLocks noGrp="1"/>
          </p:cNvSpPr>
          <p:nvPr>
            <p:ph type="body"/>
          </p:nvPr>
        </p:nvSpPr>
        <p:spPr>
          <a:xfrm>
            <a:off x="609480" y="1604520"/>
            <a:ext cx="10972080" cy="3976920"/>
          </a:xfrm>
          <a:prstGeom prst="rect">
            <a:avLst/>
          </a:prstGeom>
        </p:spPr>
        <p:txBody>
          <a:bodyPr lIns="0" tIns="0" rIns="0" bIns="0">
            <a:normAutofit/>
          </a:bodyPr>
          <a:lstStyle/>
          <a:p>
            <a:pPr marL="432000" indent="-324000" algn="ctr">
              <a:spcBef>
                <a:spcPts val="1417"/>
              </a:spcBef>
              <a:buClr>
                <a:srgbClr val="000000"/>
              </a:buClr>
              <a:buSzPct val="45000"/>
              <a:buFont typeface="Wingdings" charset="2"/>
              <a:buChar char=""/>
            </a:pPr>
            <a:r>
              <a:rPr lang="fr-FR" sz="1800" b="0" strike="noStrike" spc="-1">
                <a:latin typeface="Arial"/>
              </a:rPr>
              <a:t>Cliquez pour éditer le format du plan de texte</a:t>
            </a:r>
          </a:p>
          <a:p>
            <a:pPr marL="864000" lvl="1" indent="-324000" algn="ctr">
              <a:spcBef>
                <a:spcPts val="1134"/>
              </a:spcBef>
              <a:buClr>
                <a:srgbClr val="000000"/>
              </a:buClr>
              <a:buSzPct val="75000"/>
              <a:buFont typeface="Symbol" charset="2"/>
              <a:buChar char=""/>
            </a:pPr>
            <a:r>
              <a:rPr lang="fr-FR" sz="1800" b="0" strike="noStrike" spc="-1">
                <a:latin typeface="Arial"/>
              </a:rPr>
              <a:t>Second niveau de plan</a:t>
            </a:r>
          </a:p>
          <a:p>
            <a:pPr marL="1296000" lvl="2" indent="-288000" algn="ctr">
              <a:spcBef>
                <a:spcPts val="850"/>
              </a:spcBef>
              <a:buClr>
                <a:srgbClr val="000000"/>
              </a:buClr>
              <a:buSzPct val="45000"/>
              <a:buFont typeface="Wingdings" charset="2"/>
              <a:buChar char=""/>
            </a:pPr>
            <a:r>
              <a:rPr lang="fr-FR" sz="1800" b="0" strike="noStrike" spc="-1">
                <a:latin typeface="Arial"/>
              </a:rPr>
              <a:t>Troisième niveau de plan</a:t>
            </a:r>
          </a:p>
          <a:p>
            <a:pPr marL="1728000" lvl="3" indent="-216000" algn="ctr">
              <a:spcBef>
                <a:spcPts val="567"/>
              </a:spcBef>
              <a:buClr>
                <a:srgbClr val="000000"/>
              </a:buClr>
              <a:buSzPct val="75000"/>
              <a:buFont typeface="Symbol" charset="2"/>
              <a:buChar char=""/>
            </a:pPr>
            <a:r>
              <a:rPr lang="fr-FR" sz="1800" b="0" strike="noStrike" spc="-1">
                <a:latin typeface="Arial"/>
              </a:rPr>
              <a:t>Quatrième niveau de plan</a:t>
            </a:r>
          </a:p>
          <a:p>
            <a:pPr marL="2160000" lvl="4" indent="-216000" algn="ctr">
              <a:spcBef>
                <a:spcPts val="283"/>
              </a:spcBef>
              <a:buClr>
                <a:srgbClr val="000000"/>
              </a:buClr>
              <a:buSzPct val="45000"/>
              <a:buFont typeface="Wingdings" charset="2"/>
              <a:buChar char=""/>
            </a:pPr>
            <a:r>
              <a:rPr lang="fr-FR" sz="1800" b="0" strike="noStrike" spc="-1">
                <a:latin typeface="Arial"/>
              </a:rPr>
              <a:t>Cinquième niveau de plan</a:t>
            </a:r>
          </a:p>
          <a:p>
            <a:pPr marL="2592000" lvl="5" indent="-216000" algn="ctr">
              <a:spcBef>
                <a:spcPts val="283"/>
              </a:spcBef>
              <a:buClr>
                <a:srgbClr val="000000"/>
              </a:buClr>
              <a:buSzPct val="45000"/>
              <a:buFont typeface="Wingdings" charset="2"/>
              <a:buChar char=""/>
            </a:pPr>
            <a:r>
              <a:rPr lang="fr-FR" sz="1800" b="0" strike="noStrike" spc="-1">
                <a:latin typeface="Arial"/>
              </a:rPr>
              <a:t>Sixième niveau de plan</a:t>
            </a:r>
          </a:p>
          <a:p>
            <a:pPr marL="3024000" lvl="6" indent="-216000" algn="ctr">
              <a:spcBef>
                <a:spcPts val="283"/>
              </a:spcBef>
              <a:buClr>
                <a:srgbClr val="000000"/>
              </a:buClr>
              <a:buSzPct val="45000"/>
              <a:buFont typeface="Wingdings" charset="2"/>
              <a:buChar char=""/>
            </a:pPr>
            <a:r>
              <a:rPr lang="fr-FR" sz="1800" b="0" strike="noStrike" spc="-1">
                <a:latin typeface="Arial"/>
              </a:rPr>
              <a:t>Septième niveau de plan</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pic>
        <p:nvPicPr>
          <p:cNvPr id="44" name="Picture 7"/>
          <p:cNvPicPr/>
          <p:nvPr/>
        </p:nvPicPr>
        <p:blipFill>
          <a:blip r:embed="rId15"/>
          <a:srcRect l="3610"/>
          <a:stretch/>
        </p:blipFill>
        <p:spPr>
          <a:xfrm>
            <a:off x="0" y="2669760"/>
            <a:ext cx="4035960" cy="4187160"/>
          </a:xfrm>
          <a:prstGeom prst="rect">
            <a:avLst/>
          </a:prstGeom>
          <a:ln w="0">
            <a:noFill/>
          </a:ln>
        </p:spPr>
      </p:pic>
      <p:pic>
        <p:nvPicPr>
          <p:cNvPr id="45" name="Picture 6"/>
          <p:cNvPicPr/>
          <p:nvPr/>
        </p:nvPicPr>
        <p:blipFill>
          <a:blip r:embed="rId16"/>
          <a:srcRect l="35647"/>
          <a:stretch/>
        </p:blipFill>
        <p:spPr>
          <a:xfrm>
            <a:off x="0" y="2892240"/>
            <a:ext cx="1521360" cy="2364480"/>
          </a:xfrm>
          <a:prstGeom prst="rect">
            <a:avLst/>
          </a:prstGeom>
          <a:ln w="0">
            <a:noFill/>
          </a:ln>
        </p:spPr>
      </p:pic>
      <p:sp>
        <p:nvSpPr>
          <p:cNvPr id="46" name="CustomShape 1"/>
          <p:cNvSpPr/>
          <p:nvPr/>
        </p:nvSpPr>
        <p:spPr>
          <a:xfrm>
            <a:off x="8609040" y="1676520"/>
            <a:ext cx="2818440" cy="2818440"/>
          </a:xfrm>
          <a:prstGeom prst="ellipse">
            <a:avLst/>
          </a:prstGeom>
          <a:gradFill rotWithShape="0">
            <a:gsLst>
              <a:gs pos="0">
                <a:srgbClr val="50B9C1">
                  <a:alpha val="7058"/>
                </a:srgbClr>
              </a:gs>
              <a:gs pos="100000">
                <a:srgbClr val="50B9C1">
                  <a:alpha val="0"/>
                </a:srgbClr>
              </a:gs>
            </a:gsLst>
            <a:path path="circle">
              <a:fillToRect l="50000" t="50000" r="50000" b="50000"/>
            </a:path>
          </a:gradFill>
          <a:ln>
            <a:noFill/>
          </a:ln>
          <a:effectLst>
            <a:outerShdw blurRad="38100" dist="25560" dir="5400000" rotWithShape="0">
              <a:srgbClr val="000000">
                <a:alpha val="45000"/>
              </a:srgbClr>
            </a:outerShdw>
          </a:effectLst>
        </p:spPr>
        <p:style>
          <a:lnRef idx="1">
            <a:schemeClr val="accent1"/>
          </a:lnRef>
          <a:fillRef idx="3">
            <a:schemeClr val="accent1"/>
          </a:fillRef>
          <a:effectRef idx="2">
            <a:schemeClr val="accent1"/>
          </a:effectRef>
          <a:fontRef idx="minor"/>
        </p:style>
      </p:sp>
      <p:pic>
        <p:nvPicPr>
          <p:cNvPr id="47" name="Picture 8"/>
          <p:cNvPicPr/>
          <p:nvPr/>
        </p:nvPicPr>
        <p:blipFill>
          <a:blip r:embed="rId17"/>
          <a:srcRect t="28812"/>
          <a:stretch/>
        </p:blipFill>
        <p:spPr>
          <a:xfrm>
            <a:off x="7999560" y="0"/>
            <a:ext cx="1602360" cy="1140480"/>
          </a:xfrm>
          <a:prstGeom prst="rect">
            <a:avLst/>
          </a:prstGeom>
          <a:ln w="0">
            <a:noFill/>
          </a:ln>
        </p:spPr>
      </p:pic>
      <p:pic>
        <p:nvPicPr>
          <p:cNvPr id="48" name="Picture 9"/>
          <p:cNvPicPr/>
          <p:nvPr/>
        </p:nvPicPr>
        <p:blipFill>
          <a:blip r:embed="rId18"/>
          <a:srcRect b="23333"/>
          <a:stretch/>
        </p:blipFill>
        <p:spPr>
          <a:xfrm>
            <a:off x="8605800" y="6095880"/>
            <a:ext cx="992520" cy="761040"/>
          </a:xfrm>
          <a:prstGeom prst="rect">
            <a:avLst/>
          </a:prstGeom>
          <a:ln w="0">
            <a:noFill/>
          </a:ln>
        </p:spPr>
      </p:pic>
      <p:sp>
        <p:nvSpPr>
          <p:cNvPr id="49" name="CustomShape 2"/>
          <p:cNvSpPr/>
          <p:nvPr/>
        </p:nvSpPr>
        <p:spPr>
          <a:xfrm>
            <a:off x="10437840" y="0"/>
            <a:ext cx="684720" cy="1141920"/>
          </a:xfrm>
          <a:prstGeom prst="rect">
            <a:avLst/>
          </a:prstGeom>
          <a:solidFill>
            <a:schemeClr val="accent1"/>
          </a:solidFill>
          <a:ln>
            <a:noFill/>
          </a:ln>
          <a:effectLst>
            <a:outerShdw blurRad="38100" dist="25560" dir="5400000" rotWithShape="0">
              <a:srgbClr val="000000">
                <a:alpha val="45000"/>
              </a:srgbClr>
            </a:outerShdw>
          </a:effectLst>
        </p:spPr>
        <p:style>
          <a:lnRef idx="1">
            <a:schemeClr val="accent1"/>
          </a:lnRef>
          <a:fillRef idx="3">
            <a:schemeClr val="accent1"/>
          </a:fillRef>
          <a:effectRef idx="2">
            <a:schemeClr val="accent1"/>
          </a:effectRef>
          <a:fontRef idx="minor"/>
        </p:style>
      </p:sp>
      <p:sp>
        <p:nvSpPr>
          <p:cNvPr id="50" name="PlaceHolder 3"/>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fr-FR" sz="4400" b="0" strike="noStrike" spc="-1">
                <a:latin typeface="Arial"/>
              </a:rPr>
              <a:t>Cliquez pour éditer le format du texte-titre</a:t>
            </a:r>
          </a:p>
        </p:txBody>
      </p:sp>
      <p:sp>
        <p:nvSpPr>
          <p:cNvPr id="51" name="PlaceHolder 4"/>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fr-FR" sz="3200" b="0" strike="noStrike" spc="-1">
                <a:latin typeface="Arial"/>
              </a:rPr>
              <a:t>Cliquez pour éditer le format du plan de texte</a:t>
            </a:r>
          </a:p>
          <a:p>
            <a:pPr marL="864000" lvl="1" indent="-324000">
              <a:spcBef>
                <a:spcPts val="1134"/>
              </a:spcBef>
              <a:buClr>
                <a:srgbClr val="000000"/>
              </a:buClr>
              <a:buSzPct val="75000"/>
              <a:buFont typeface="Symbol" charset="2"/>
              <a:buChar char=""/>
            </a:pPr>
            <a:r>
              <a:rPr lang="fr-FR" sz="2800" b="0" strike="noStrike" spc="-1">
                <a:latin typeface="Arial"/>
              </a:rPr>
              <a:t>Second niveau de plan</a:t>
            </a:r>
          </a:p>
          <a:p>
            <a:pPr marL="1296000" lvl="2" indent="-288000">
              <a:spcBef>
                <a:spcPts val="850"/>
              </a:spcBef>
              <a:buClr>
                <a:srgbClr val="000000"/>
              </a:buClr>
              <a:buSzPct val="45000"/>
              <a:buFont typeface="Wingdings" charset="2"/>
              <a:buChar char=""/>
            </a:pPr>
            <a:r>
              <a:rPr lang="fr-FR" sz="2400" b="0" strike="noStrike" spc="-1">
                <a:latin typeface="Arial"/>
              </a:rPr>
              <a:t>Troisième niveau de plan</a:t>
            </a:r>
          </a:p>
          <a:p>
            <a:pPr marL="1728000" lvl="3" indent="-216000">
              <a:spcBef>
                <a:spcPts val="567"/>
              </a:spcBef>
              <a:buClr>
                <a:srgbClr val="000000"/>
              </a:buClr>
              <a:buSzPct val="75000"/>
              <a:buFont typeface="Symbol" charset="2"/>
              <a:buChar char=""/>
            </a:pPr>
            <a:r>
              <a:rPr lang="fr-FR" sz="2000" b="0" strike="noStrike" spc="-1">
                <a:latin typeface="Arial"/>
              </a:rPr>
              <a:t>Quatrième niveau de plan</a:t>
            </a:r>
          </a:p>
          <a:p>
            <a:pPr marL="2160000" lvl="4" indent="-216000">
              <a:spcBef>
                <a:spcPts val="283"/>
              </a:spcBef>
              <a:buClr>
                <a:srgbClr val="000000"/>
              </a:buClr>
              <a:buSzPct val="45000"/>
              <a:buFont typeface="Wingdings" charset="2"/>
              <a:buChar char=""/>
            </a:pPr>
            <a:r>
              <a:rPr lang="fr-FR" sz="2000" b="0" strike="noStrike" spc="-1">
                <a:latin typeface="Arial"/>
              </a:rPr>
              <a:t>Cinquième niveau de plan</a:t>
            </a:r>
          </a:p>
          <a:p>
            <a:pPr marL="2592000" lvl="5" indent="-216000">
              <a:spcBef>
                <a:spcPts val="283"/>
              </a:spcBef>
              <a:buClr>
                <a:srgbClr val="000000"/>
              </a:buClr>
              <a:buSzPct val="45000"/>
              <a:buFont typeface="Wingdings" charset="2"/>
              <a:buChar char=""/>
            </a:pPr>
            <a:r>
              <a:rPr lang="fr-FR" sz="2000" b="0" strike="noStrike" spc="-1">
                <a:latin typeface="Arial"/>
              </a:rPr>
              <a:t>Sixième niveau de plan</a:t>
            </a:r>
          </a:p>
          <a:p>
            <a:pPr marL="3024000" lvl="6" indent="-216000">
              <a:spcBef>
                <a:spcPts val="283"/>
              </a:spcBef>
              <a:buClr>
                <a:srgbClr val="000000"/>
              </a:buClr>
              <a:buSzPct val="45000"/>
              <a:buFont typeface="Wingdings" charset="2"/>
              <a:buChar char=""/>
            </a:pPr>
            <a:r>
              <a:rPr lang="fr-FR" sz="2000" b="0" strike="noStrike" spc="-1">
                <a:latin typeface="Arial"/>
              </a:rPr>
              <a:t>Septième niveau de plan</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adamspd/rogue-like" TargetMode="External"/><Relationship Id="rId2" Type="http://schemas.openxmlformats.org/officeDocument/2006/relationships/hyperlink" Target="https://github.com/adamspd/terd_project" TargetMode="Externa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2276280" y="1447920"/>
            <a:ext cx="7703280" cy="2218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ctr">
              <a:lnSpc>
                <a:spcPct val="100000"/>
              </a:lnSpc>
            </a:pPr>
            <a:r>
              <a:rPr lang="fr-FR" sz="7200" b="0" strike="noStrike" spc="-1">
                <a:solidFill>
                  <a:srgbClr val="EBEBEB"/>
                </a:solidFill>
                <a:latin typeface="Century Gothic"/>
                <a:ea typeface="DejaVu Sans"/>
              </a:rPr>
              <a:t>ROGUE-LIKE</a:t>
            </a:r>
            <a:endParaRPr lang="fr-FR" sz="7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CustomShape 1"/>
          <p:cNvSpPr/>
          <p:nvPr/>
        </p:nvSpPr>
        <p:spPr>
          <a:xfrm>
            <a:off x="646200" y="452880"/>
            <a:ext cx="9403560" cy="1399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fr-FR" sz="4200" b="0" strike="noStrike" spc="-1">
                <a:solidFill>
                  <a:srgbClr val="EBEBEB"/>
                </a:solidFill>
                <a:latin typeface="Century Gothic"/>
                <a:ea typeface="DejaVu Sans"/>
              </a:rPr>
              <a:t>Symboles</a:t>
            </a:r>
            <a:endParaRPr lang="fr-FR" sz="4200" b="0" strike="noStrike" spc="-1">
              <a:latin typeface="Arial"/>
            </a:endParaRPr>
          </a:p>
        </p:txBody>
      </p:sp>
      <p:sp>
        <p:nvSpPr>
          <p:cNvPr id="107" name="CustomShape 2"/>
          <p:cNvSpPr/>
          <p:nvPr/>
        </p:nvSpPr>
        <p:spPr>
          <a:xfrm>
            <a:off x="646200" y="1235520"/>
            <a:ext cx="8945640" cy="5011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fontScale="91000" lnSpcReduction="10000"/>
          </a:bodyPr>
          <a:lstStyle/>
          <a:p>
            <a:pPr marL="343080" indent="-342000">
              <a:lnSpc>
                <a:spcPct val="100000"/>
              </a:lnSpc>
              <a:spcBef>
                <a:spcPts val="1001"/>
              </a:spcBef>
              <a:buClr>
                <a:srgbClr val="8AD0D6"/>
              </a:buClr>
              <a:buSzPct val="80000"/>
              <a:buFont typeface="Wingdings 3" charset="2"/>
              <a:buChar char=""/>
            </a:pPr>
            <a:r>
              <a:rPr lang="fr-FR" sz="2000" b="0" strike="noStrike" spc="-1">
                <a:solidFill>
                  <a:srgbClr val="FFFFFF"/>
                </a:solidFill>
                <a:latin typeface="Century Gothic"/>
                <a:ea typeface="DejaVu Sans"/>
              </a:rPr>
              <a:t>Le Joueur est représenté par « @ »</a:t>
            </a:r>
            <a:endParaRPr lang="fr-FR" sz="2000" b="0" strike="noStrike" spc="-1">
              <a:latin typeface="Arial"/>
            </a:endParaRPr>
          </a:p>
          <a:p>
            <a:pPr marL="343080" indent="-342000">
              <a:lnSpc>
                <a:spcPct val="100000"/>
              </a:lnSpc>
              <a:spcBef>
                <a:spcPts val="1001"/>
              </a:spcBef>
              <a:buClr>
                <a:srgbClr val="8AD0D6"/>
              </a:buClr>
              <a:buSzPct val="80000"/>
              <a:buFont typeface="Wingdings 3" charset="2"/>
              <a:buChar char=""/>
            </a:pPr>
            <a:r>
              <a:rPr lang="fr-FR" sz="2000" b="0" strike="noStrike" spc="-1">
                <a:solidFill>
                  <a:srgbClr val="FFFFFF"/>
                </a:solidFill>
                <a:latin typeface="Century Gothic"/>
                <a:ea typeface="DejaVu Sans"/>
              </a:rPr>
              <a:t>Les Monstres : - Archer Goblin : « G »</a:t>
            </a:r>
            <a:endParaRPr lang="fr-FR" sz="2000" b="0" strike="noStrike" spc="-1">
              <a:latin typeface="Arial"/>
            </a:endParaRPr>
          </a:p>
          <a:p>
            <a:pPr marL="343080" indent="-342000">
              <a:lnSpc>
                <a:spcPct val="100000"/>
              </a:lnSpc>
              <a:spcBef>
                <a:spcPts val="1001"/>
              </a:spcBef>
              <a:buClr>
                <a:srgbClr val="8AD0D6"/>
              </a:buClr>
              <a:buSzPct val="80000"/>
              <a:buFont typeface="Wingdings 3" charset="2"/>
              <a:buChar char=""/>
            </a:pPr>
            <a:r>
              <a:rPr lang="fr-FR" sz="2000" b="0" strike="noStrike" spc="-1">
                <a:solidFill>
                  <a:srgbClr val="FFFFFF"/>
                </a:solidFill>
                <a:latin typeface="Century Gothic"/>
                <a:ea typeface="DejaVu Sans"/>
              </a:rPr>
              <a:t>                         - Rogue : « R »</a:t>
            </a:r>
            <a:endParaRPr lang="fr-FR" sz="2000" b="0" strike="noStrike" spc="-1">
              <a:latin typeface="Arial"/>
            </a:endParaRPr>
          </a:p>
          <a:p>
            <a:pPr marL="343080" indent="-342000">
              <a:lnSpc>
                <a:spcPct val="100000"/>
              </a:lnSpc>
              <a:spcBef>
                <a:spcPts val="1001"/>
              </a:spcBef>
              <a:buClr>
                <a:srgbClr val="8AD0D6"/>
              </a:buClr>
              <a:buSzPct val="80000"/>
              <a:buFont typeface="Wingdings 3" charset="2"/>
              <a:buChar char=""/>
            </a:pPr>
            <a:r>
              <a:rPr lang="fr-FR" sz="2000" b="0" strike="noStrike" spc="-1">
                <a:solidFill>
                  <a:srgbClr val="FFFFFF"/>
                </a:solidFill>
                <a:latin typeface="Century Gothic"/>
                <a:ea typeface="DejaVu Sans"/>
              </a:rPr>
              <a:t>                         - OrcWarrior  : « O »</a:t>
            </a:r>
            <a:endParaRPr lang="fr-FR" sz="2000" b="0" strike="noStrike" spc="-1">
              <a:latin typeface="Arial"/>
            </a:endParaRPr>
          </a:p>
          <a:p>
            <a:pPr marL="343080" indent="-342000">
              <a:lnSpc>
                <a:spcPct val="100000"/>
              </a:lnSpc>
              <a:spcBef>
                <a:spcPts val="1001"/>
              </a:spcBef>
              <a:buClr>
                <a:srgbClr val="8AD0D6"/>
              </a:buClr>
              <a:buSzPct val="80000"/>
              <a:buFont typeface="Wingdings 3" charset="2"/>
              <a:buChar char=""/>
            </a:pPr>
            <a:r>
              <a:rPr lang="fr-FR" sz="2000" b="0" strike="noStrike" spc="-1">
                <a:solidFill>
                  <a:srgbClr val="FFFFFF"/>
                </a:solidFill>
                <a:latin typeface="Century Gothic"/>
                <a:ea typeface="DejaVu Sans"/>
              </a:rPr>
              <a:t>Salle : « * »</a:t>
            </a:r>
            <a:endParaRPr lang="fr-FR" sz="2000" b="0" strike="noStrike" spc="-1">
              <a:latin typeface="Arial"/>
            </a:endParaRPr>
          </a:p>
          <a:p>
            <a:pPr marL="343080" indent="-342000">
              <a:lnSpc>
                <a:spcPct val="100000"/>
              </a:lnSpc>
              <a:spcBef>
                <a:spcPts val="1001"/>
              </a:spcBef>
              <a:buClr>
                <a:srgbClr val="8AD0D6"/>
              </a:buClr>
              <a:buSzPct val="80000"/>
              <a:buFont typeface="Wingdings 3" charset="2"/>
              <a:buChar char=""/>
            </a:pPr>
            <a:r>
              <a:rPr lang="fr-FR" sz="2000" b="0" strike="noStrike" spc="-1">
                <a:solidFill>
                  <a:srgbClr val="FFFFFF"/>
                </a:solidFill>
                <a:latin typeface="Century Gothic"/>
                <a:ea typeface="DejaVu Sans"/>
              </a:rPr>
              <a:t>Couloirs : « # »</a:t>
            </a:r>
            <a:endParaRPr lang="fr-FR" sz="2000" b="0" strike="noStrike" spc="-1">
              <a:latin typeface="Arial"/>
            </a:endParaRPr>
          </a:p>
          <a:p>
            <a:pPr>
              <a:lnSpc>
                <a:spcPct val="100000"/>
              </a:lnSpc>
              <a:spcBef>
                <a:spcPts val="1001"/>
              </a:spcBef>
            </a:pPr>
            <a:endParaRPr lang="fr-FR" sz="2000" b="0" strike="noStrike" spc="-1">
              <a:latin typeface="Arial"/>
            </a:endParaRPr>
          </a:p>
          <a:p>
            <a:pPr>
              <a:lnSpc>
                <a:spcPct val="100000"/>
              </a:lnSpc>
              <a:spcBef>
                <a:spcPts val="1001"/>
              </a:spcBef>
            </a:pPr>
            <a:endParaRPr lang="fr-FR" sz="2000" b="0" strike="noStrike" spc="-1">
              <a:latin typeface="Arial"/>
            </a:endParaRPr>
          </a:p>
          <a:p>
            <a:pPr marL="343080" indent="-342000">
              <a:lnSpc>
                <a:spcPct val="100000"/>
              </a:lnSpc>
              <a:spcBef>
                <a:spcPts val="1001"/>
              </a:spcBef>
              <a:buClr>
                <a:srgbClr val="8AD0D6"/>
              </a:buClr>
              <a:buSzPct val="80000"/>
              <a:buFont typeface="Wingdings 3" charset="2"/>
              <a:buChar char=""/>
            </a:pPr>
            <a:r>
              <a:rPr lang="fr-FR" sz="2000" b="0" strike="noStrike" spc="-1">
                <a:solidFill>
                  <a:srgbClr val="FFFFFF"/>
                </a:solidFill>
                <a:latin typeface="Century Gothic"/>
                <a:ea typeface="DejaVu Sans"/>
              </a:rPr>
              <a:t>Les clés : « K »</a:t>
            </a:r>
            <a:endParaRPr lang="fr-FR" sz="2000" b="0" strike="noStrike" spc="-1">
              <a:latin typeface="Arial"/>
            </a:endParaRPr>
          </a:p>
          <a:p>
            <a:pPr marL="343080" indent="-342000">
              <a:lnSpc>
                <a:spcPct val="100000"/>
              </a:lnSpc>
              <a:spcBef>
                <a:spcPts val="1001"/>
              </a:spcBef>
              <a:buClr>
                <a:srgbClr val="8AD0D6"/>
              </a:buClr>
              <a:buSzPct val="80000"/>
              <a:buFont typeface="Wingdings 3" charset="2"/>
              <a:buChar char=""/>
            </a:pPr>
            <a:r>
              <a:rPr lang="fr-FR" sz="2000" b="0" strike="noStrike" spc="-1">
                <a:solidFill>
                  <a:srgbClr val="FFFFFF"/>
                </a:solidFill>
                <a:latin typeface="Century Gothic"/>
                <a:ea typeface="DejaVu Sans"/>
              </a:rPr>
              <a:t>Les Potions « ! »</a:t>
            </a:r>
            <a:endParaRPr lang="fr-FR" sz="2000" b="0" strike="noStrike" spc="-1">
              <a:latin typeface="Arial"/>
            </a:endParaRPr>
          </a:p>
          <a:p>
            <a:pPr marL="343080" indent="-342000">
              <a:lnSpc>
                <a:spcPct val="100000"/>
              </a:lnSpc>
              <a:spcBef>
                <a:spcPts val="1001"/>
              </a:spcBef>
              <a:buClr>
                <a:srgbClr val="8AD0D6"/>
              </a:buClr>
              <a:buSzPct val="80000"/>
              <a:buFont typeface="Wingdings 3" charset="2"/>
              <a:buChar char=""/>
            </a:pPr>
            <a:r>
              <a:rPr lang="fr-FR" sz="2000" b="0" strike="noStrike" spc="-1">
                <a:solidFill>
                  <a:srgbClr val="FFFFFF"/>
                </a:solidFill>
                <a:latin typeface="Century Gothic"/>
                <a:ea typeface="DejaVu Sans"/>
              </a:rPr>
              <a:t>Les Coffres « ¤ »</a:t>
            </a:r>
            <a:endParaRPr lang="fr-FR" sz="2000" b="0" strike="noStrike" spc="-1">
              <a:latin typeface="Arial"/>
            </a:endParaRPr>
          </a:p>
          <a:p>
            <a:pPr marL="343080" indent="-342000">
              <a:lnSpc>
                <a:spcPct val="100000"/>
              </a:lnSpc>
              <a:spcBef>
                <a:spcPts val="1001"/>
              </a:spcBef>
              <a:buClr>
                <a:srgbClr val="8AD0D6"/>
              </a:buClr>
              <a:buSzPct val="80000"/>
              <a:buFont typeface="Wingdings 3" charset="2"/>
              <a:buChar char=""/>
            </a:pPr>
            <a:r>
              <a:rPr lang="fr-FR" sz="2000" b="0" strike="noStrike" spc="-1">
                <a:solidFill>
                  <a:srgbClr val="FFFFFF"/>
                </a:solidFill>
                <a:latin typeface="Century Gothic"/>
                <a:ea typeface="DejaVu Sans"/>
              </a:rPr>
              <a:t>Les Portails « P »</a:t>
            </a:r>
            <a:endParaRPr lang="fr-FR" sz="2000" b="0" strike="noStrike" spc="-1">
              <a:latin typeface="Arial"/>
            </a:endParaRPr>
          </a:p>
          <a:p>
            <a:pPr marL="343080" indent="-342000">
              <a:lnSpc>
                <a:spcPct val="100000"/>
              </a:lnSpc>
              <a:spcBef>
                <a:spcPts val="1001"/>
              </a:spcBef>
              <a:buClr>
                <a:srgbClr val="8AD0D6"/>
              </a:buClr>
              <a:buSzPct val="80000"/>
              <a:buFont typeface="Wingdings 3" charset="2"/>
              <a:buChar char=""/>
            </a:pPr>
            <a:r>
              <a:rPr lang="fr-FR" sz="2000" b="0" strike="noStrike" spc="-1">
                <a:solidFill>
                  <a:srgbClr val="FFFFFF"/>
                </a:solidFill>
                <a:latin typeface="Century Gothic"/>
                <a:ea typeface="DejaVu Sans"/>
              </a:rPr>
              <a:t>Les Escaliers « = »       </a:t>
            </a:r>
            <a:endParaRPr lang="fr-FR" sz="2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CustomShape 1"/>
          <p:cNvSpPr/>
          <p:nvPr/>
        </p:nvSpPr>
        <p:spPr>
          <a:xfrm>
            <a:off x="646200" y="452880"/>
            <a:ext cx="9403560" cy="1399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fr-FR" sz="4200" b="0" strike="noStrike" spc="-1">
                <a:solidFill>
                  <a:srgbClr val="EBEBEB"/>
                </a:solidFill>
                <a:latin typeface="Century Gothic"/>
                <a:ea typeface="DejaVu Sans"/>
              </a:rPr>
              <a:t>Règles du Jeu</a:t>
            </a:r>
            <a:endParaRPr lang="fr-FR" sz="4200" b="0" strike="noStrike" spc="-1">
              <a:latin typeface="Arial"/>
            </a:endParaRPr>
          </a:p>
        </p:txBody>
      </p:sp>
      <p:sp>
        <p:nvSpPr>
          <p:cNvPr id="109" name="CustomShape 2"/>
          <p:cNvSpPr/>
          <p:nvPr/>
        </p:nvSpPr>
        <p:spPr>
          <a:xfrm>
            <a:off x="1103400" y="2053080"/>
            <a:ext cx="8945640" cy="4194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marL="343080" indent="-342000">
              <a:lnSpc>
                <a:spcPct val="100000"/>
              </a:lnSpc>
              <a:spcBef>
                <a:spcPts val="1001"/>
              </a:spcBef>
              <a:buClr>
                <a:srgbClr val="8AD0D6"/>
              </a:buClr>
              <a:buSzPct val="80000"/>
              <a:buFont typeface="Wingdings 3" charset="2"/>
              <a:buChar char=""/>
            </a:pPr>
            <a:r>
              <a:rPr lang="fr-FR" sz="2000" b="0" strike="noStrike" spc="-1">
                <a:solidFill>
                  <a:srgbClr val="FFFFFF"/>
                </a:solidFill>
                <a:latin typeface="Century Gothic"/>
                <a:ea typeface="DejaVu Sans"/>
              </a:rPr>
              <a:t>On avance :    - à droite avec « d »</a:t>
            </a:r>
            <a:endParaRPr lang="fr-FR" sz="2000" b="0" strike="noStrike" spc="-1">
              <a:latin typeface="Arial"/>
            </a:endParaRPr>
          </a:p>
          <a:p>
            <a:pPr marL="343080" indent="-342000">
              <a:lnSpc>
                <a:spcPct val="100000"/>
              </a:lnSpc>
              <a:spcBef>
                <a:spcPts val="1001"/>
              </a:spcBef>
              <a:buClr>
                <a:srgbClr val="8AD0D6"/>
              </a:buClr>
              <a:buSzPct val="80000"/>
              <a:buFont typeface="Wingdings 3" charset="2"/>
              <a:buChar char=""/>
            </a:pPr>
            <a:r>
              <a:rPr lang="fr-FR" sz="2000" b="0" strike="noStrike" spc="-1">
                <a:solidFill>
                  <a:srgbClr val="FFFFFF"/>
                </a:solidFill>
                <a:latin typeface="Century Gothic"/>
                <a:ea typeface="DejaVu Sans"/>
              </a:rPr>
              <a:t>                       - à gauche avec « q »</a:t>
            </a:r>
            <a:endParaRPr lang="fr-FR" sz="2000" b="0" strike="noStrike" spc="-1">
              <a:latin typeface="Arial"/>
            </a:endParaRPr>
          </a:p>
          <a:p>
            <a:pPr marL="343080" indent="-342000">
              <a:lnSpc>
                <a:spcPct val="100000"/>
              </a:lnSpc>
              <a:spcBef>
                <a:spcPts val="1001"/>
              </a:spcBef>
              <a:buClr>
                <a:srgbClr val="8AD0D6"/>
              </a:buClr>
              <a:buSzPct val="80000"/>
              <a:buFont typeface="Wingdings 3" charset="2"/>
              <a:buChar char=""/>
            </a:pPr>
            <a:r>
              <a:rPr lang="fr-FR" sz="2000" b="0" strike="noStrike" spc="-1">
                <a:solidFill>
                  <a:srgbClr val="FFFFFF"/>
                </a:solidFill>
                <a:latin typeface="Century Gothic"/>
                <a:ea typeface="DejaVu Sans"/>
              </a:rPr>
              <a:t>                       - en haut avec « z »</a:t>
            </a:r>
            <a:endParaRPr lang="fr-FR" sz="2000" b="0" strike="noStrike" spc="-1">
              <a:latin typeface="Arial"/>
            </a:endParaRPr>
          </a:p>
          <a:p>
            <a:pPr marL="343080" indent="-342000">
              <a:lnSpc>
                <a:spcPct val="100000"/>
              </a:lnSpc>
              <a:spcBef>
                <a:spcPts val="1001"/>
              </a:spcBef>
              <a:buClr>
                <a:srgbClr val="8AD0D6"/>
              </a:buClr>
              <a:buSzPct val="80000"/>
              <a:buFont typeface="Wingdings 3" charset="2"/>
              <a:buChar char=""/>
            </a:pPr>
            <a:r>
              <a:rPr lang="fr-FR" sz="2000" b="0" strike="noStrike" spc="-1">
                <a:solidFill>
                  <a:srgbClr val="FFFFFF"/>
                </a:solidFill>
                <a:latin typeface="Century Gothic"/>
                <a:ea typeface="DejaVu Sans"/>
              </a:rPr>
              <a:t>                       - en bas avec « s »</a:t>
            </a:r>
            <a:endParaRPr lang="fr-FR" sz="2000" b="0" strike="noStrike" spc="-1">
              <a:latin typeface="Arial"/>
            </a:endParaRPr>
          </a:p>
          <a:p>
            <a:pPr marL="343080" indent="-342000">
              <a:lnSpc>
                <a:spcPct val="100000"/>
              </a:lnSpc>
              <a:spcBef>
                <a:spcPts val="1001"/>
              </a:spcBef>
              <a:buClr>
                <a:srgbClr val="8AD0D6"/>
              </a:buClr>
              <a:buSzPct val="80000"/>
              <a:buFont typeface="Wingdings 3" charset="2"/>
              <a:buChar char=""/>
            </a:pPr>
            <a:r>
              <a:rPr lang="fr-FR" sz="2000" b="0" strike="noStrike" spc="-1">
                <a:solidFill>
                  <a:srgbClr val="FFFFFF"/>
                </a:solidFill>
                <a:latin typeface="Century Gothic"/>
                <a:ea typeface="DejaVu Sans"/>
              </a:rPr>
              <a:t>Les Potions augmentent les Points de vie du Joueur</a:t>
            </a:r>
            <a:endParaRPr lang="fr-FR" sz="2000" b="0" strike="noStrike" spc="-1">
              <a:latin typeface="Arial"/>
            </a:endParaRPr>
          </a:p>
          <a:p>
            <a:pPr marL="343080" indent="-342000">
              <a:lnSpc>
                <a:spcPct val="100000"/>
              </a:lnSpc>
              <a:spcBef>
                <a:spcPts val="1001"/>
              </a:spcBef>
              <a:buClr>
                <a:srgbClr val="8AD0D6"/>
              </a:buClr>
              <a:buSzPct val="80000"/>
              <a:buFont typeface="Wingdings 3" charset="2"/>
              <a:buChar char=""/>
            </a:pPr>
            <a:r>
              <a:rPr lang="fr-FR" sz="2000" b="0" strike="noStrike" spc="-1">
                <a:solidFill>
                  <a:srgbClr val="FFFFFF"/>
                </a:solidFill>
                <a:latin typeface="Century Gothic"/>
                <a:ea typeface="DejaVu Sans"/>
              </a:rPr>
              <a:t>Les Coffres sont soit des pièges soit des Potions</a:t>
            </a:r>
            <a:endParaRPr lang="fr-FR" sz="2000" b="0" strike="noStrike" spc="-1">
              <a:latin typeface="Arial"/>
            </a:endParaRPr>
          </a:p>
          <a:p>
            <a:pPr marL="343080" indent="-342000">
              <a:lnSpc>
                <a:spcPct val="100000"/>
              </a:lnSpc>
              <a:spcBef>
                <a:spcPts val="1001"/>
              </a:spcBef>
              <a:buClr>
                <a:srgbClr val="8AD0D6"/>
              </a:buClr>
              <a:buSzPct val="80000"/>
              <a:buFont typeface="Wingdings 3" charset="2"/>
              <a:buChar char=""/>
            </a:pPr>
            <a:r>
              <a:rPr lang="fr-FR" sz="2000" b="0" strike="noStrike" spc="-1">
                <a:solidFill>
                  <a:srgbClr val="FFFFFF"/>
                </a:solidFill>
                <a:latin typeface="Century Gothic"/>
                <a:ea typeface="DejaVu Sans"/>
              </a:rPr>
              <a:t>Les clés ne s’affichent que quand tous les monstres sont morts autrement dits pour ouvrir un escalier il faut trouver la clé (PS : la clé a la même couleur que la salle)</a:t>
            </a:r>
            <a:endParaRPr lang="fr-FR" sz="2000" b="0" strike="noStrike" spc="-1">
              <a:latin typeface="Arial"/>
            </a:endParaRPr>
          </a:p>
          <a:p>
            <a:pPr marL="343080" indent="-342000">
              <a:lnSpc>
                <a:spcPct val="100000"/>
              </a:lnSpc>
              <a:spcBef>
                <a:spcPts val="1001"/>
              </a:spcBef>
              <a:buClr>
                <a:srgbClr val="8AD0D6"/>
              </a:buClr>
              <a:buSzPct val="80000"/>
              <a:buFont typeface="Wingdings 3" charset="2"/>
              <a:buChar char=""/>
            </a:pPr>
            <a:endParaRPr lang="fr-FR" sz="2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1471680" y="452880"/>
            <a:ext cx="8578080" cy="1399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fr-FR" sz="4200" b="0" strike="noStrike" spc="-1">
                <a:solidFill>
                  <a:srgbClr val="EBEBEB"/>
                </a:solidFill>
                <a:latin typeface="Century Gothic"/>
                <a:ea typeface="DejaVu Sans"/>
              </a:rPr>
              <a:t>Quelques Précisions </a:t>
            </a:r>
            <a:endParaRPr lang="fr-FR" sz="4200" b="0" strike="noStrike" spc="-1">
              <a:latin typeface="Arial"/>
            </a:endParaRPr>
          </a:p>
        </p:txBody>
      </p:sp>
      <p:sp>
        <p:nvSpPr>
          <p:cNvPr id="111" name="CustomShape 2"/>
          <p:cNvSpPr/>
          <p:nvPr/>
        </p:nvSpPr>
        <p:spPr>
          <a:xfrm>
            <a:off x="1103400" y="2053080"/>
            <a:ext cx="8945640" cy="4194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nSpc>
                <a:spcPct val="100000"/>
              </a:lnSpc>
              <a:spcBef>
                <a:spcPts val="1001"/>
              </a:spcBef>
              <a:buClr>
                <a:srgbClr val="8AD0D6"/>
              </a:buClr>
              <a:buSzPct val="80000"/>
              <a:buFont typeface="Wingdings 3" charset="2"/>
              <a:buChar char=""/>
            </a:pPr>
            <a:r>
              <a:rPr lang="fr-FR" sz="2000" b="0" strike="noStrike" spc="-1">
                <a:solidFill>
                  <a:srgbClr val="FFFFFF"/>
                </a:solidFill>
                <a:latin typeface="Century Gothic"/>
                <a:ea typeface="DejaVu Sans"/>
              </a:rPr>
              <a:t>Le code a été fait sur le GitHub </a:t>
            </a:r>
            <a:r>
              <a:rPr lang="fr-FR" sz="2000" b="0" u="sng" strike="noStrike" spc="-1">
                <a:solidFill>
                  <a:srgbClr val="58C1BA"/>
                </a:solidFill>
                <a:uFillTx/>
                <a:latin typeface="Century Gothic"/>
                <a:ea typeface="DejaVu Sans"/>
                <a:hlinkClick r:id="rId2"/>
              </a:rPr>
              <a:t>https://</a:t>
            </a:r>
            <a:r>
              <a:rPr lang="fr-FR" sz="2000" b="0" u="sng" strike="noStrike" spc="-1">
                <a:solidFill>
                  <a:srgbClr val="58C1BA"/>
                </a:solidFill>
                <a:uFillTx/>
                <a:latin typeface="Century Gothic"/>
                <a:ea typeface="DejaVu Sans"/>
                <a:hlinkClick r:id="rId2"/>
              </a:rPr>
              <a:t>github.com/adamspd/terd_project</a:t>
            </a:r>
            <a:endParaRPr lang="fr-FR" sz="2000" b="0" strike="noStrike" spc="-1">
              <a:latin typeface="Arial"/>
            </a:endParaRPr>
          </a:p>
          <a:p>
            <a:pPr marL="343080" indent="-342000">
              <a:lnSpc>
                <a:spcPct val="100000"/>
              </a:lnSpc>
              <a:spcBef>
                <a:spcPts val="1001"/>
              </a:spcBef>
              <a:buClr>
                <a:srgbClr val="8AD0D6"/>
              </a:buClr>
              <a:buSzPct val="80000"/>
              <a:buFont typeface="Wingdings 3" charset="2"/>
              <a:buChar char=""/>
            </a:pPr>
            <a:r>
              <a:rPr lang="fr-FR" sz="2000" b="0" strike="noStrike" spc="-1">
                <a:solidFill>
                  <a:srgbClr val="FFFFFF"/>
                </a:solidFill>
                <a:latin typeface="Century Gothic"/>
                <a:ea typeface="DejaVu Sans"/>
              </a:rPr>
              <a:t>Mais aussi sur </a:t>
            </a:r>
            <a:r>
              <a:rPr lang="fr-FR" sz="2000" b="0" u="sng" strike="noStrike" spc="-1">
                <a:solidFill>
                  <a:srgbClr val="58C1BA"/>
                </a:solidFill>
                <a:uFillTx/>
                <a:latin typeface="Century Gothic"/>
                <a:ea typeface="DejaVu Sans"/>
                <a:hlinkClick r:id="rId3"/>
              </a:rPr>
              <a:t>https://</a:t>
            </a:r>
            <a:r>
              <a:rPr lang="fr-FR" sz="2000" b="0" u="sng" strike="noStrike" spc="-1">
                <a:solidFill>
                  <a:srgbClr val="58C1BA"/>
                </a:solidFill>
                <a:uFillTx/>
                <a:latin typeface="Century Gothic"/>
                <a:ea typeface="DejaVu Sans"/>
                <a:hlinkClick r:id="rId3"/>
              </a:rPr>
              <a:t>github.com/adamspd/rogue-like</a:t>
            </a:r>
            <a:endParaRPr lang="fr-FR" sz="2000" b="0" strike="noStrike" spc="-1">
              <a:latin typeface="Arial"/>
            </a:endParaRPr>
          </a:p>
          <a:p>
            <a:pPr marL="343080" indent="-342000">
              <a:lnSpc>
                <a:spcPct val="100000"/>
              </a:lnSpc>
              <a:spcBef>
                <a:spcPts val="1001"/>
              </a:spcBef>
              <a:buClr>
                <a:srgbClr val="8AD0D6"/>
              </a:buClr>
              <a:buSzPct val="80000"/>
              <a:buFont typeface="Wingdings 3" charset="2"/>
              <a:buChar char=""/>
            </a:pPr>
            <a:r>
              <a:rPr lang="fr-FR" sz="2000" b="0" strike="noStrike" spc="-1">
                <a:solidFill>
                  <a:srgbClr val="FFFFFF"/>
                </a:solidFill>
                <a:latin typeface="Century Gothic"/>
                <a:ea typeface="DejaVu Sans"/>
              </a:rPr>
              <a:t>On a fait un deuxième quand on a repris le code à zéro pour pouvoir garder le premier travail, mais bien sûr le dernier travail se trouve sur le premier Github où le client est invité.</a:t>
            </a:r>
            <a:endParaRPr lang="fr-FR" sz="2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CustomShape 1"/>
          <p:cNvSpPr/>
          <p:nvPr/>
        </p:nvSpPr>
        <p:spPr>
          <a:xfrm>
            <a:off x="646200" y="452880"/>
            <a:ext cx="9403560" cy="1399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fr-FR" sz="4200" b="0" strike="noStrike" spc="-1">
                <a:solidFill>
                  <a:srgbClr val="EBEBEB"/>
                </a:solidFill>
                <a:latin typeface="Century Gothic"/>
                <a:ea typeface="DejaVu Sans"/>
              </a:rPr>
              <a:t>Concepteurs</a:t>
            </a:r>
            <a:endParaRPr lang="fr-FR" sz="4200" b="0" strike="noStrike" spc="-1">
              <a:latin typeface="Arial"/>
            </a:endParaRPr>
          </a:p>
        </p:txBody>
      </p:sp>
      <p:sp>
        <p:nvSpPr>
          <p:cNvPr id="90" name="CustomShape 2"/>
          <p:cNvSpPr/>
          <p:nvPr/>
        </p:nvSpPr>
        <p:spPr>
          <a:xfrm>
            <a:off x="1103400" y="2053080"/>
            <a:ext cx="8945640" cy="4194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nSpc>
                <a:spcPct val="100000"/>
              </a:lnSpc>
              <a:spcBef>
                <a:spcPts val="1001"/>
              </a:spcBef>
              <a:buClr>
                <a:srgbClr val="8AD0D6"/>
              </a:buClr>
              <a:buSzPct val="80000"/>
              <a:buFont typeface="Wingdings 3" charset="2"/>
              <a:buChar char=""/>
            </a:pPr>
            <a:r>
              <a:rPr lang="fr-FR" sz="2000" b="0" strike="noStrike" spc="-1">
                <a:solidFill>
                  <a:srgbClr val="FFFFFF"/>
                </a:solidFill>
                <a:latin typeface="Century Gothic"/>
                <a:ea typeface="DejaVu Sans"/>
              </a:rPr>
              <a:t>PIERRE DAVID Adams</a:t>
            </a:r>
            <a:endParaRPr lang="fr-FR" sz="2000" b="0" strike="noStrike" spc="-1">
              <a:latin typeface="Arial"/>
            </a:endParaRPr>
          </a:p>
          <a:p>
            <a:pPr>
              <a:lnSpc>
                <a:spcPct val="100000"/>
              </a:lnSpc>
              <a:spcBef>
                <a:spcPts val="1001"/>
              </a:spcBef>
            </a:pPr>
            <a:endParaRPr lang="fr-FR" sz="2000" b="0" strike="noStrike" spc="-1">
              <a:latin typeface="Arial"/>
            </a:endParaRPr>
          </a:p>
          <a:p>
            <a:pPr marL="343080" indent="-342000">
              <a:lnSpc>
                <a:spcPct val="100000"/>
              </a:lnSpc>
              <a:spcBef>
                <a:spcPts val="1001"/>
              </a:spcBef>
              <a:buClr>
                <a:srgbClr val="8AD0D6"/>
              </a:buClr>
              <a:buSzPct val="80000"/>
              <a:buFont typeface="Wingdings 3" charset="2"/>
              <a:buChar char=""/>
            </a:pPr>
            <a:r>
              <a:rPr lang="fr-FR" sz="2000" b="0" strike="noStrike" spc="-1">
                <a:solidFill>
                  <a:srgbClr val="FFFFFF"/>
                </a:solidFill>
                <a:latin typeface="Century Gothic"/>
                <a:ea typeface="DejaVu Sans"/>
              </a:rPr>
              <a:t>NSHIMIYE Judicaël</a:t>
            </a:r>
            <a:endParaRPr lang="fr-FR" sz="2000" b="0" strike="noStrike" spc="-1">
              <a:latin typeface="Arial"/>
            </a:endParaRPr>
          </a:p>
          <a:p>
            <a:pPr>
              <a:lnSpc>
                <a:spcPct val="100000"/>
              </a:lnSpc>
              <a:spcBef>
                <a:spcPts val="1001"/>
              </a:spcBef>
            </a:pPr>
            <a:endParaRPr lang="fr-FR" sz="2000" b="0" strike="noStrike" spc="-1">
              <a:latin typeface="Arial"/>
            </a:endParaRPr>
          </a:p>
          <a:p>
            <a:pPr marL="343080" indent="-342000">
              <a:lnSpc>
                <a:spcPct val="100000"/>
              </a:lnSpc>
              <a:spcBef>
                <a:spcPts val="1001"/>
              </a:spcBef>
              <a:buClr>
                <a:srgbClr val="8AD0D6"/>
              </a:buClr>
              <a:buSzPct val="80000"/>
              <a:buFont typeface="Wingdings 3" charset="2"/>
              <a:buChar char=""/>
            </a:pPr>
            <a:r>
              <a:rPr lang="fr-FR" sz="2000" b="0" strike="noStrike" spc="-1">
                <a:solidFill>
                  <a:srgbClr val="FFFFFF"/>
                </a:solidFill>
                <a:latin typeface="Century Gothic"/>
                <a:ea typeface="DejaVu Sans"/>
              </a:rPr>
              <a:t>PRIGODIN David</a:t>
            </a:r>
            <a:endParaRPr lang="fr-FR" sz="2000" b="0" strike="noStrike" spc="-1">
              <a:latin typeface="Arial"/>
            </a:endParaRPr>
          </a:p>
          <a:p>
            <a:pPr>
              <a:lnSpc>
                <a:spcPct val="100000"/>
              </a:lnSpc>
              <a:spcBef>
                <a:spcPts val="1001"/>
              </a:spcBef>
            </a:pPr>
            <a:endParaRPr lang="fr-FR" sz="2000" b="0" strike="noStrike" spc="-1">
              <a:latin typeface="Arial"/>
            </a:endParaRPr>
          </a:p>
          <a:p>
            <a:pPr marL="343080" indent="-342000">
              <a:lnSpc>
                <a:spcPct val="100000"/>
              </a:lnSpc>
              <a:spcBef>
                <a:spcPts val="1001"/>
              </a:spcBef>
              <a:buClr>
                <a:srgbClr val="8AD0D6"/>
              </a:buClr>
              <a:buSzPct val="80000"/>
              <a:buFont typeface="Wingdings 3" charset="2"/>
              <a:buChar char=""/>
            </a:pPr>
            <a:r>
              <a:rPr lang="fr-FR" sz="2000" b="0" strike="noStrike" spc="-1">
                <a:solidFill>
                  <a:srgbClr val="FFFFFF"/>
                </a:solidFill>
                <a:latin typeface="Century Gothic"/>
                <a:ea typeface="DejaVu Sans"/>
              </a:rPr>
              <a:t>POISSON Rodrigue</a:t>
            </a:r>
            <a:endParaRPr lang="fr-FR" sz="2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CustomShape 1"/>
          <p:cNvSpPr/>
          <p:nvPr/>
        </p:nvSpPr>
        <p:spPr>
          <a:xfrm>
            <a:off x="646200" y="452880"/>
            <a:ext cx="9403560" cy="1399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fr-FR" sz="4200" b="0" strike="noStrike" spc="-1">
                <a:solidFill>
                  <a:srgbClr val="EBEBEB"/>
                </a:solidFill>
                <a:latin typeface="Century Gothic"/>
                <a:ea typeface="DejaVu Sans"/>
              </a:rPr>
              <a:t>Présentation Générale </a:t>
            </a:r>
            <a:endParaRPr lang="fr-FR" sz="4200" b="0" strike="noStrike" spc="-1">
              <a:latin typeface="Arial"/>
            </a:endParaRPr>
          </a:p>
        </p:txBody>
      </p:sp>
      <p:pic>
        <p:nvPicPr>
          <p:cNvPr id="92" name="Espace réservé du contenu 3"/>
          <p:cNvPicPr/>
          <p:nvPr/>
        </p:nvPicPr>
        <p:blipFill>
          <a:blip r:embed="rId2"/>
          <a:stretch/>
        </p:blipFill>
        <p:spPr>
          <a:xfrm>
            <a:off x="874800" y="2085120"/>
            <a:ext cx="8946000" cy="364356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646200" y="452880"/>
            <a:ext cx="9403560" cy="1399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fr-FR" sz="4200" b="0" strike="noStrike" spc="-1">
                <a:solidFill>
                  <a:srgbClr val="EBEBEB"/>
                </a:solidFill>
                <a:latin typeface="Century Gothic"/>
                <a:ea typeface="DejaVu Sans"/>
              </a:rPr>
              <a:t>FONCTIONNALITÉS </a:t>
            </a:r>
            <a:endParaRPr lang="fr-FR" sz="4200" b="0" strike="noStrike" spc="-1">
              <a:latin typeface="Arial"/>
            </a:endParaRPr>
          </a:p>
        </p:txBody>
      </p:sp>
      <p:sp>
        <p:nvSpPr>
          <p:cNvPr id="94" name="CustomShape 2"/>
          <p:cNvSpPr/>
          <p:nvPr/>
        </p:nvSpPr>
        <p:spPr>
          <a:xfrm>
            <a:off x="646200" y="1573920"/>
            <a:ext cx="8945640" cy="4194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1001"/>
              </a:spcBef>
              <a:tabLst>
                <a:tab pos="0" algn="l"/>
              </a:tabLst>
            </a:pPr>
            <a:r>
              <a:rPr lang="fr-FR" sz="2000" b="0" strike="noStrike" spc="-1">
                <a:solidFill>
                  <a:srgbClr val="FFFFFF"/>
                </a:solidFill>
                <a:latin typeface="Century Gothic"/>
                <a:ea typeface="DejaVu Sans"/>
              </a:rPr>
              <a:t> Le Code est subdivisé en 4 packages : </a:t>
            </a:r>
            <a:endParaRPr lang="fr-FR" sz="2000" b="0" strike="noStrike" spc="-1">
              <a:latin typeface="Arial"/>
            </a:endParaRPr>
          </a:p>
          <a:p>
            <a:pPr>
              <a:lnSpc>
                <a:spcPct val="100000"/>
              </a:lnSpc>
              <a:spcBef>
                <a:spcPts val="1001"/>
              </a:spcBef>
              <a:tabLst>
                <a:tab pos="0" algn="l"/>
              </a:tabLst>
            </a:pPr>
            <a:endParaRPr lang="fr-FR" sz="2000" b="0" strike="noStrike" spc="-1">
              <a:latin typeface="Arial"/>
            </a:endParaRPr>
          </a:p>
          <a:p>
            <a:pPr>
              <a:lnSpc>
                <a:spcPct val="100000"/>
              </a:lnSpc>
              <a:spcBef>
                <a:spcPts val="1001"/>
              </a:spcBef>
              <a:tabLst>
                <a:tab pos="0" algn="l"/>
              </a:tabLst>
            </a:pPr>
            <a:r>
              <a:rPr lang="fr-FR" sz="2000" b="0" strike="noStrike" spc="-1">
                <a:solidFill>
                  <a:srgbClr val="FFFFFF"/>
                </a:solidFill>
                <a:latin typeface="Century Gothic"/>
                <a:ea typeface="DejaVu Sans"/>
              </a:rPr>
              <a:t>    . utils </a:t>
            </a:r>
            <a:endParaRPr lang="fr-FR" sz="2000" b="0" strike="noStrike" spc="-1">
              <a:latin typeface="Arial"/>
            </a:endParaRPr>
          </a:p>
          <a:p>
            <a:pPr>
              <a:lnSpc>
                <a:spcPct val="100000"/>
              </a:lnSpc>
              <a:spcBef>
                <a:spcPts val="1001"/>
              </a:spcBef>
              <a:tabLst>
                <a:tab pos="0" algn="l"/>
              </a:tabLst>
            </a:pPr>
            <a:r>
              <a:rPr lang="fr-FR" sz="2000" b="0" strike="noStrike" spc="-1">
                <a:solidFill>
                  <a:srgbClr val="FFFFFF"/>
                </a:solidFill>
                <a:latin typeface="Century Gothic"/>
                <a:ea typeface="DejaVu Sans"/>
              </a:rPr>
              <a:t>    . map </a:t>
            </a:r>
            <a:endParaRPr lang="fr-FR" sz="2000" b="0" strike="noStrike" spc="-1">
              <a:latin typeface="Arial"/>
            </a:endParaRPr>
          </a:p>
          <a:p>
            <a:pPr>
              <a:lnSpc>
                <a:spcPct val="100000"/>
              </a:lnSpc>
              <a:spcBef>
                <a:spcPts val="1001"/>
              </a:spcBef>
              <a:tabLst>
                <a:tab pos="0" algn="l"/>
              </a:tabLst>
            </a:pPr>
            <a:r>
              <a:rPr lang="fr-FR" sz="2000" b="0" strike="noStrike" spc="-1">
                <a:solidFill>
                  <a:srgbClr val="FFFFFF"/>
                </a:solidFill>
                <a:latin typeface="Century Gothic"/>
                <a:ea typeface="DejaVu Sans"/>
              </a:rPr>
              <a:t>    . entite</a:t>
            </a:r>
            <a:endParaRPr lang="fr-FR" sz="2000" b="0" strike="noStrike" spc="-1">
              <a:latin typeface="Arial"/>
            </a:endParaRPr>
          </a:p>
          <a:p>
            <a:pPr>
              <a:lnSpc>
                <a:spcPct val="100000"/>
              </a:lnSpc>
              <a:spcBef>
                <a:spcPts val="1001"/>
              </a:spcBef>
              <a:tabLst>
                <a:tab pos="0" algn="l"/>
              </a:tabLst>
            </a:pPr>
            <a:r>
              <a:rPr lang="fr-FR" sz="2000" b="0" strike="noStrike" spc="-1">
                <a:solidFill>
                  <a:srgbClr val="FFFFFF"/>
                </a:solidFill>
                <a:latin typeface="Century Gothic"/>
                <a:ea typeface="DejaVu Sans"/>
              </a:rPr>
              <a:t>    . artefact</a:t>
            </a:r>
            <a:endParaRPr lang="fr-FR" sz="2000" b="0" strike="noStrike" spc="-1">
              <a:latin typeface="Arial"/>
            </a:endParaRPr>
          </a:p>
          <a:p>
            <a:pPr>
              <a:lnSpc>
                <a:spcPct val="100000"/>
              </a:lnSpc>
              <a:spcBef>
                <a:spcPts val="1001"/>
              </a:spcBef>
              <a:tabLst>
                <a:tab pos="0" algn="l"/>
              </a:tabLst>
            </a:pPr>
            <a:endParaRPr lang="fr-FR" sz="2000" b="0" strike="noStrike" spc="-1">
              <a:latin typeface="Arial"/>
            </a:endParaRPr>
          </a:p>
          <a:p>
            <a:pPr>
              <a:lnSpc>
                <a:spcPct val="100000"/>
              </a:lnSpc>
              <a:spcBef>
                <a:spcPts val="1001"/>
              </a:spcBef>
              <a:tabLst>
                <a:tab pos="0" algn="l"/>
              </a:tabLst>
            </a:pPr>
            <a:endParaRPr lang="fr-FR" sz="2000" b="0" strike="noStrike" spc="-1">
              <a:latin typeface="Arial"/>
            </a:endParaRPr>
          </a:p>
          <a:p>
            <a:pPr>
              <a:lnSpc>
                <a:spcPct val="100000"/>
              </a:lnSpc>
              <a:spcBef>
                <a:spcPts val="1001"/>
              </a:spcBef>
              <a:tabLst>
                <a:tab pos="0" algn="l"/>
              </a:tabLst>
            </a:pPr>
            <a:endParaRPr lang="fr-FR" sz="2000" b="0" strike="noStrike" spc="-1">
              <a:latin typeface="Arial"/>
            </a:endParaRPr>
          </a:p>
          <a:p>
            <a:pPr>
              <a:lnSpc>
                <a:spcPct val="100000"/>
              </a:lnSpc>
              <a:spcBef>
                <a:spcPts val="1001"/>
              </a:spcBef>
              <a:tabLst>
                <a:tab pos="0" algn="l"/>
              </a:tabLst>
            </a:pPr>
            <a:endParaRPr lang="fr-FR" sz="2000" b="0" strike="noStrike" spc="-1">
              <a:latin typeface="Arial"/>
            </a:endParaRPr>
          </a:p>
          <a:p>
            <a:pPr>
              <a:lnSpc>
                <a:spcPct val="100000"/>
              </a:lnSpc>
              <a:spcBef>
                <a:spcPts val="1001"/>
              </a:spcBef>
              <a:tabLst>
                <a:tab pos="0" algn="l"/>
              </a:tabLst>
            </a:pPr>
            <a:endParaRPr lang="fr-FR" sz="2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ustomShape 1"/>
          <p:cNvSpPr/>
          <p:nvPr/>
        </p:nvSpPr>
        <p:spPr>
          <a:xfrm>
            <a:off x="646200" y="452880"/>
            <a:ext cx="9403560" cy="1399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fr-FR" sz="4200" b="0" strike="noStrike" spc="-1">
                <a:solidFill>
                  <a:srgbClr val="EBEBEB"/>
                </a:solidFill>
                <a:latin typeface="Century Gothic"/>
                <a:ea typeface="DejaVu Sans"/>
              </a:rPr>
              <a:t>Utils</a:t>
            </a:r>
            <a:endParaRPr lang="fr-FR" sz="4200" b="0" strike="noStrike" spc="-1">
              <a:latin typeface="Arial"/>
            </a:endParaRPr>
          </a:p>
        </p:txBody>
      </p:sp>
      <p:sp>
        <p:nvSpPr>
          <p:cNvPr id="96" name="CustomShape 2"/>
          <p:cNvSpPr/>
          <p:nvPr/>
        </p:nvSpPr>
        <p:spPr>
          <a:xfrm>
            <a:off x="1103400" y="2053080"/>
            <a:ext cx="8945640" cy="4194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1001"/>
              </a:spcBef>
              <a:tabLst>
                <a:tab pos="0" algn="l"/>
              </a:tabLst>
            </a:pPr>
            <a:r>
              <a:rPr lang="fr-FR" sz="2000" b="0" strike="noStrike" spc="-1">
                <a:solidFill>
                  <a:srgbClr val="FFFFFF"/>
                </a:solidFill>
                <a:latin typeface="Century Gothic"/>
                <a:ea typeface="DejaVu Sans"/>
              </a:rPr>
              <a:t>Le package Utils gère :  </a:t>
            </a:r>
            <a:endParaRPr lang="fr-FR" sz="2000" b="0" strike="noStrike" spc="-1">
              <a:latin typeface="Arial"/>
            </a:endParaRPr>
          </a:p>
          <a:p>
            <a:pPr>
              <a:lnSpc>
                <a:spcPct val="100000"/>
              </a:lnSpc>
              <a:spcBef>
                <a:spcPts val="1001"/>
              </a:spcBef>
              <a:tabLst>
                <a:tab pos="0" algn="l"/>
              </a:tabLst>
            </a:pPr>
            <a:r>
              <a:rPr lang="fr-FR" sz="2000" b="0" strike="noStrike" spc="-1">
                <a:solidFill>
                  <a:srgbClr val="FFFFFF"/>
                </a:solidFill>
                <a:latin typeface="Century Gothic"/>
                <a:ea typeface="DejaVu Sans"/>
              </a:rPr>
              <a:t> – tout ce qui est coloration des symboles utilisés pendant le jeu.</a:t>
            </a:r>
            <a:endParaRPr lang="fr-FR" sz="2000" b="0" strike="noStrike" spc="-1">
              <a:latin typeface="Arial"/>
            </a:endParaRPr>
          </a:p>
          <a:p>
            <a:pPr>
              <a:lnSpc>
                <a:spcPct val="100000"/>
              </a:lnSpc>
              <a:spcBef>
                <a:spcPts val="1001"/>
              </a:spcBef>
              <a:tabLst>
                <a:tab pos="0" algn="l"/>
              </a:tabLst>
            </a:pPr>
            <a:r>
              <a:rPr lang="fr-FR" sz="2000" b="0" strike="noStrike" spc="-1">
                <a:solidFill>
                  <a:srgbClr val="FFFFFF"/>
                </a:solidFill>
                <a:latin typeface="Century Gothic"/>
                <a:ea typeface="DejaVu Sans"/>
              </a:rPr>
              <a:t> – la recherche du chemin entre un Monstre et le Joueur.</a:t>
            </a:r>
            <a:endParaRPr lang="fr-FR" sz="2000" b="0" strike="noStrike" spc="-1">
              <a:latin typeface="Arial"/>
            </a:endParaRPr>
          </a:p>
          <a:p>
            <a:pPr>
              <a:lnSpc>
                <a:spcPct val="100000"/>
              </a:lnSpc>
              <a:spcBef>
                <a:spcPts val="1001"/>
              </a:spcBef>
              <a:tabLst>
                <a:tab pos="0" algn="l"/>
              </a:tabLst>
            </a:pPr>
            <a:r>
              <a:rPr lang="fr-FR" sz="2000" b="0" strike="noStrike" spc="-1">
                <a:solidFill>
                  <a:srgbClr val="FFFFFF"/>
                </a:solidFill>
                <a:latin typeface="Century Gothic"/>
                <a:ea typeface="DejaVu Sans"/>
              </a:rPr>
              <a:t> – la classe Position qui nous donne les coordonnées sur la map mais    également des méthodes qui peuvent nous calculer la distance d’un point à un autre.</a:t>
            </a:r>
            <a:endParaRPr lang="fr-FR" sz="2000" b="0" strike="noStrike" spc="-1">
              <a:latin typeface="Arial"/>
            </a:endParaRPr>
          </a:p>
          <a:p>
            <a:pPr>
              <a:lnSpc>
                <a:spcPct val="100000"/>
              </a:lnSpc>
              <a:spcBef>
                <a:spcPts val="1001"/>
              </a:spcBef>
              <a:tabLst>
                <a:tab pos="0" algn="l"/>
              </a:tabLst>
            </a:pPr>
            <a:endParaRPr lang="fr-FR" sz="2000" b="0" strike="noStrike" spc="-1">
              <a:latin typeface="Arial"/>
            </a:endParaRPr>
          </a:p>
          <a:p>
            <a:pPr>
              <a:lnSpc>
                <a:spcPct val="100000"/>
              </a:lnSpc>
              <a:spcBef>
                <a:spcPts val="1001"/>
              </a:spcBef>
              <a:tabLst>
                <a:tab pos="0" algn="l"/>
              </a:tabLst>
            </a:pPr>
            <a:r>
              <a:rPr lang="fr-FR" sz="2000" b="0" strike="noStrike" spc="-1">
                <a:solidFill>
                  <a:srgbClr val="FFFFFF"/>
                </a:solidFill>
                <a:latin typeface="Century Gothic"/>
                <a:ea typeface="DejaVu Sans"/>
              </a:rPr>
              <a:t> – la classe Utils qui contient des méthodes qui nous renvoient des positions aléatoires dans une salle donnée ou encore une méthode qui nous dit si une position donnée est assez loin du Joueur ou pas.</a:t>
            </a:r>
            <a:endParaRPr lang="fr-FR" sz="2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CustomShape 1"/>
          <p:cNvSpPr/>
          <p:nvPr/>
        </p:nvSpPr>
        <p:spPr>
          <a:xfrm>
            <a:off x="646200" y="191520"/>
            <a:ext cx="9403560" cy="921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fr-FR" sz="4200" b="0" strike="noStrike" spc="-1">
                <a:solidFill>
                  <a:srgbClr val="EBEBEB"/>
                </a:solidFill>
                <a:latin typeface="Century Gothic"/>
                <a:ea typeface="DejaVu Sans"/>
              </a:rPr>
              <a:t>Map</a:t>
            </a:r>
            <a:endParaRPr lang="fr-FR" sz="4200" b="0" strike="noStrike" spc="-1">
              <a:latin typeface="Arial"/>
            </a:endParaRPr>
          </a:p>
        </p:txBody>
      </p:sp>
      <p:sp>
        <p:nvSpPr>
          <p:cNvPr id="98" name="CustomShape 2"/>
          <p:cNvSpPr/>
          <p:nvPr/>
        </p:nvSpPr>
        <p:spPr>
          <a:xfrm>
            <a:off x="383040" y="1114560"/>
            <a:ext cx="9876600" cy="5132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marL="343080" indent="-342000">
              <a:lnSpc>
                <a:spcPct val="100000"/>
              </a:lnSpc>
              <a:spcBef>
                <a:spcPts val="1001"/>
              </a:spcBef>
              <a:buClr>
                <a:srgbClr val="8AD0D6"/>
              </a:buClr>
              <a:buSzPct val="80000"/>
              <a:buFont typeface="Wingdings 3" charset="2"/>
              <a:buChar char=""/>
            </a:pPr>
            <a:r>
              <a:rPr lang="fr-FR" sz="2000" b="0" strike="noStrike" spc="-1">
                <a:solidFill>
                  <a:srgbClr val="FFFFFF"/>
                </a:solidFill>
                <a:latin typeface="Century Gothic"/>
                <a:ea typeface="DejaVu Sans"/>
              </a:rPr>
              <a:t>Le Package Map est l’un des plus remplis vu qu’il contient les classes des couloirs, des salles, des différentes informations affichées pendant le jeu et de la grille.</a:t>
            </a:r>
            <a:endParaRPr lang="fr-FR" sz="2000" b="0" strike="noStrike" spc="-1">
              <a:latin typeface="Arial"/>
            </a:endParaRPr>
          </a:p>
          <a:p>
            <a:pPr marL="343080" indent="-342000">
              <a:lnSpc>
                <a:spcPct val="100000"/>
              </a:lnSpc>
              <a:spcBef>
                <a:spcPts val="1001"/>
              </a:spcBef>
              <a:buClr>
                <a:srgbClr val="8AD0D6"/>
              </a:buClr>
              <a:buSzPct val="80000"/>
              <a:buFont typeface="Wingdings 3" charset="2"/>
              <a:buChar char=""/>
            </a:pPr>
            <a:r>
              <a:rPr lang="fr-FR" sz="2000" b="0" strike="noStrike" spc="-1">
                <a:solidFill>
                  <a:srgbClr val="FFFFFF"/>
                </a:solidFill>
                <a:latin typeface="Century Gothic"/>
                <a:ea typeface="DejaVu Sans"/>
              </a:rPr>
              <a:t>Dans la Grille, on gère à peu près tout, que ça soit l’initialisation des monstres, des salles ou d’autres entités. On y réinitialise également la map, et on vérifie que telle entité est à telle position dans la map courante. </a:t>
            </a:r>
            <a:endParaRPr lang="fr-FR" sz="2000" b="0" strike="noStrike" spc="-1">
              <a:latin typeface="Arial"/>
            </a:endParaRPr>
          </a:p>
          <a:p>
            <a:pPr marL="343080" indent="-342000">
              <a:lnSpc>
                <a:spcPct val="100000"/>
              </a:lnSpc>
              <a:spcBef>
                <a:spcPts val="1001"/>
              </a:spcBef>
              <a:buClr>
                <a:srgbClr val="8AD0D6"/>
              </a:buClr>
              <a:buSzPct val="80000"/>
              <a:buFont typeface="Wingdings 3" charset="2"/>
              <a:buChar char=""/>
            </a:pPr>
            <a:r>
              <a:rPr lang="fr-FR" sz="2000" b="0" strike="noStrike" spc="-1">
                <a:solidFill>
                  <a:srgbClr val="FFFFFF"/>
                </a:solidFill>
                <a:latin typeface="Century Gothic"/>
                <a:ea typeface="DejaVu Sans"/>
              </a:rPr>
              <a:t>Il contient également la classe « Draw » qui elle s’occupe de la représentation graphique dans le terminale de la grille.</a:t>
            </a:r>
            <a:endParaRPr lang="fr-FR" sz="2000" b="0" strike="noStrike" spc="-1">
              <a:latin typeface="Arial"/>
            </a:endParaRPr>
          </a:p>
          <a:p>
            <a:pPr marL="343080" indent="-342000">
              <a:lnSpc>
                <a:spcPct val="100000"/>
              </a:lnSpc>
              <a:spcBef>
                <a:spcPts val="1001"/>
              </a:spcBef>
              <a:buClr>
                <a:srgbClr val="8AD0D6"/>
              </a:buClr>
              <a:buSzPct val="80000"/>
              <a:buFont typeface="Wingdings 3" charset="2"/>
              <a:buChar char=""/>
            </a:pPr>
            <a:r>
              <a:rPr lang="fr-FR" sz="2000" b="0" strike="noStrike" spc="-1">
                <a:solidFill>
                  <a:srgbClr val="FFFFFF"/>
                </a:solidFill>
                <a:latin typeface="Century Gothic"/>
                <a:ea typeface="DejaVu Sans"/>
              </a:rPr>
              <a:t>Le Jeu a une génération procédurale qui génère une Map aléatoirement à chaque lancement et à chaque niveau, cette génération est faite dans la classe Map où on génère les salles et tout ce qui a à l’intérieur.</a:t>
            </a:r>
            <a:endParaRPr lang="fr-FR" sz="2000" b="0" strike="noStrike" spc="-1">
              <a:latin typeface="Arial"/>
            </a:endParaRPr>
          </a:p>
          <a:p>
            <a:pPr>
              <a:lnSpc>
                <a:spcPct val="100000"/>
              </a:lnSpc>
              <a:spcBef>
                <a:spcPts val="1001"/>
              </a:spcBef>
            </a:pPr>
            <a:endParaRPr lang="fr-FR" sz="2000" b="0" strike="noStrike" spc="-1">
              <a:latin typeface="Arial"/>
            </a:endParaRPr>
          </a:p>
          <a:p>
            <a:pPr>
              <a:lnSpc>
                <a:spcPct val="100000"/>
              </a:lnSpc>
              <a:spcBef>
                <a:spcPts val="1001"/>
              </a:spcBef>
            </a:pPr>
            <a:endParaRPr lang="fr-FR" sz="2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646200" y="452880"/>
            <a:ext cx="9403560" cy="1399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fr-FR" sz="4200" b="0" strike="noStrike" spc="-1">
                <a:solidFill>
                  <a:srgbClr val="EBEBEB"/>
                </a:solidFill>
                <a:latin typeface="Century Gothic"/>
                <a:ea typeface="DejaVu Sans"/>
              </a:rPr>
              <a:t>Entite</a:t>
            </a:r>
            <a:endParaRPr lang="fr-FR" sz="4200" b="0" strike="noStrike" spc="-1">
              <a:latin typeface="Arial"/>
            </a:endParaRPr>
          </a:p>
        </p:txBody>
      </p:sp>
      <p:sp>
        <p:nvSpPr>
          <p:cNvPr id="100" name="CustomShape 2"/>
          <p:cNvSpPr/>
          <p:nvPr/>
        </p:nvSpPr>
        <p:spPr>
          <a:xfrm>
            <a:off x="1103400" y="2053080"/>
            <a:ext cx="8945640" cy="4194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nSpc>
                <a:spcPct val="100000"/>
              </a:lnSpc>
              <a:spcBef>
                <a:spcPts val="1001"/>
              </a:spcBef>
              <a:buClr>
                <a:srgbClr val="8AD0D6"/>
              </a:buClr>
              <a:buSzPct val="80000"/>
              <a:buFont typeface="Wingdings 3" charset="2"/>
              <a:buChar char=""/>
            </a:pPr>
            <a:r>
              <a:rPr lang="fr-FR" sz="2000" b="0" strike="noStrike" spc="-1">
                <a:solidFill>
                  <a:srgbClr val="FFFFFF"/>
                </a:solidFill>
                <a:latin typeface="Century Gothic"/>
                <a:ea typeface="DejaVu Sans"/>
              </a:rPr>
              <a:t>Ce package contient :</a:t>
            </a:r>
            <a:endParaRPr lang="fr-FR" sz="2000" b="0" strike="noStrike" spc="-1">
              <a:latin typeface="Arial"/>
            </a:endParaRPr>
          </a:p>
          <a:p>
            <a:pPr marL="343080" indent="-342000">
              <a:lnSpc>
                <a:spcPct val="100000"/>
              </a:lnSpc>
              <a:spcBef>
                <a:spcPts val="1001"/>
              </a:spcBef>
              <a:buClr>
                <a:srgbClr val="8AD0D6"/>
              </a:buClr>
              <a:buSzPct val="80000"/>
              <a:buFont typeface="Wingdings 3" charset="2"/>
              <a:buChar char=""/>
            </a:pPr>
            <a:r>
              <a:rPr lang="fr-FR" sz="2000" b="0" strike="noStrike" spc="-1">
                <a:solidFill>
                  <a:srgbClr val="FFFFFF"/>
                </a:solidFill>
                <a:latin typeface="Century Gothic"/>
                <a:ea typeface="DejaVu Sans"/>
              </a:rPr>
              <a:t>- le code du Joueur, des différents monstres créés grâce à un pattern factory et un pattern singleton qui bloque la création de plusieurs factory.</a:t>
            </a:r>
            <a:endParaRPr lang="fr-FR" sz="2000" b="0" strike="noStrike" spc="-1">
              <a:latin typeface="Arial"/>
            </a:endParaRPr>
          </a:p>
          <a:p>
            <a:pPr marL="343080" indent="-342000">
              <a:lnSpc>
                <a:spcPct val="100000"/>
              </a:lnSpc>
              <a:spcBef>
                <a:spcPts val="1001"/>
              </a:spcBef>
              <a:buClr>
                <a:srgbClr val="8AD0D6"/>
              </a:buClr>
              <a:buSzPct val="80000"/>
              <a:buFont typeface="Wingdings 3" charset="2"/>
              <a:buChar char=""/>
            </a:pPr>
            <a:r>
              <a:rPr lang="fr-FR" sz="2000" b="0" strike="noStrike" spc="-1">
                <a:solidFill>
                  <a:srgbClr val="FFFFFF"/>
                </a:solidFill>
                <a:latin typeface="Century Gothic"/>
                <a:ea typeface="DejaVu Sans"/>
              </a:rPr>
              <a:t>- la classe «  Move » qui gère les déplacements du joueur et des monstres. </a:t>
            </a:r>
            <a:r>
              <a:rPr lang="fr-FR" sz="2000" b="0" strike="noStrike" spc="-1">
                <a:solidFill>
                  <a:srgbClr val="FFFFFF"/>
                </a:solidFill>
                <a:latin typeface="Century Gothic"/>
                <a:ea typeface="Microsoft YaHei"/>
              </a:rPr>
              <a:t>Pour les déplacements des monstres, cela se fait notamment grâce à l’appel de « SearchPlayer » qui observe le chemin </a:t>
            </a:r>
            <a:r>
              <a:rPr lang="fr-FR" sz="2000" b="0" strike="noStrike" spc="-1">
                <a:solidFill>
                  <a:srgbClr val="FFFFFF"/>
                </a:solidFill>
                <a:latin typeface="Century Gothic"/>
                <a:ea typeface="DejaVu Sans"/>
              </a:rPr>
              <a:t>entre chaque monstre et le joueur. </a:t>
            </a:r>
            <a:endParaRPr lang="fr-FR" sz="2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CustomShape 1"/>
          <p:cNvSpPr/>
          <p:nvPr/>
        </p:nvSpPr>
        <p:spPr>
          <a:xfrm>
            <a:off x="3701160" y="452880"/>
            <a:ext cx="6348600" cy="1399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fr-FR" sz="4200" b="0" strike="noStrike" spc="-1">
                <a:solidFill>
                  <a:srgbClr val="EBEBEB"/>
                </a:solidFill>
                <a:latin typeface="Century Gothic"/>
                <a:ea typeface="DejaVu Sans"/>
              </a:rPr>
              <a:t>Artefacts</a:t>
            </a:r>
            <a:endParaRPr lang="fr-FR" sz="4200" b="0" strike="noStrike" spc="-1">
              <a:latin typeface="Arial"/>
            </a:endParaRPr>
          </a:p>
        </p:txBody>
      </p:sp>
      <p:sp>
        <p:nvSpPr>
          <p:cNvPr id="102" name="CustomShape 2"/>
          <p:cNvSpPr/>
          <p:nvPr/>
        </p:nvSpPr>
        <p:spPr>
          <a:xfrm>
            <a:off x="1134000" y="2340000"/>
            <a:ext cx="8945640" cy="1906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5640">
              <a:lnSpc>
                <a:spcPct val="100000"/>
              </a:lnSpc>
              <a:spcBef>
                <a:spcPts val="1001"/>
              </a:spcBef>
              <a:buClr>
                <a:srgbClr val="FFFFFF"/>
              </a:buClr>
              <a:buFont typeface="Wingdings" charset="2"/>
              <a:buChar char=""/>
              <a:tabLst>
                <a:tab pos="0" algn="l"/>
              </a:tabLst>
            </a:pPr>
            <a:r>
              <a:rPr lang="fr-FR" sz="2000" b="0" strike="noStrike" spc="-1">
                <a:solidFill>
                  <a:srgbClr val="FFFFFF"/>
                </a:solidFill>
                <a:latin typeface="Century Gothic"/>
                <a:ea typeface="DejaVu Sans"/>
              </a:rPr>
              <a:t>Ce package contient :</a:t>
            </a:r>
            <a:endParaRPr lang="fr-FR" sz="2000" b="0" strike="noStrike" spc="-1">
              <a:latin typeface="Arial"/>
            </a:endParaRPr>
          </a:p>
          <a:p>
            <a:pPr>
              <a:lnSpc>
                <a:spcPct val="100000"/>
              </a:lnSpc>
              <a:spcBef>
                <a:spcPts val="1001"/>
              </a:spcBef>
              <a:tabLst>
                <a:tab pos="0" algn="l"/>
              </a:tabLst>
            </a:pPr>
            <a:r>
              <a:rPr lang="fr-FR" sz="2000" b="0" strike="noStrike" spc="-1">
                <a:solidFill>
                  <a:srgbClr val="FFFFFF"/>
                </a:solidFill>
                <a:latin typeface="Century Gothic"/>
                <a:ea typeface="DejaVu Sans"/>
              </a:rPr>
              <a:t>	- le code des entités abstraites comme les coffres, les potions, les clés, 		les portails etc.</a:t>
            </a:r>
            <a:endParaRPr lang="fr-FR" sz="2000" b="0" strike="noStrike" spc="-1">
              <a:latin typeface="Arial"/>
            </a:endParaRPr>
          </a:p>
          <a:p>
            <a:pPr>
              <a:lnSpc>
                <a:spcPct val="100000"/>
              </a:lnSpc>
              <a:spcBef>
                <a:spcPts val="1001"/>
              </a:spcBef>
              <a:tabLst>
                <a:tab pos="0" algn="l"/>
              </a:tabLst>
            </a:pPr>
            <a:r>
              <a:rPr lang="fr-FR" sz="2000" b="0" strike="noStrike" spc="-1">
                <a:solidFill>
                  <a:srgbClr val="FFFFFF"/>
                </a:solidFill>
                <a:latin typeface="Century Gothic"/>
                <a:ea typeface="DejaVu Sans"/>
              </a:rPr>
              <a:t> 	</a:t>
            </a:r>
            <a:r>
              <a:rPr lang="fr-FR" sz="2000" b="0" strike="noStrike" spc="-1">
                <a:solidFill>
                  <a:srgbClr val="FFFFFF"/>
                </a:solidFill>
                <a:latin typeface="Century Gothic"/>
                <a:ea typeface="Microsoft YaHei"/>
              </a:rPr>
              <a:t>- la classe </a:t>
            </a:r>
            <a:r>
              <a:rPr lang="fr-FR" sz="2000" b="0" strike="noStrike" spc="-1">
                <a:solidFill>
                  <a:srgbClr val="FFFFFF"/>
                </a:solidFill>
                <a:latin typeface="Century Gothic"/>
                <a:ea typeface="DejaVu Sans"/>
              </a:rPr>
              <a:t>«  Event » qui s’occupe de la génération de l’escalier et du 		passage au niveau suivant.  </a:t>
            </a:r>
            <a:endParaRPr lang="fr-FR" sz="2000" b="0" strike="noStrike" spc="-1">
              <a:latin typeface="Arial"/>
            </a:endParaRPr>
          </a:p>
          <a:p>
            <a:pPr>
              <a:lnSpc>
                <a:spcPct val="100000"/>
              </a:lnSpc>
              <a:spcBef>
                <a:spcPts val="1001"/>
              </a:spcBef>
              <a:tabLst>
                <a:tab pos="0" algn="l"/>
              </a:tabLst>
            </a:pPr>
            <a:endParaRPr lang="fr-FR" sz="2000" b="0" strike="noStrike" spc="-1">
              <a:latin typeface="Arial"/>
            </a:endParaRPr>
          </a:p>
          <a:p>
            <a:pPr>
              <a:lnSpc>
                <a:spcPct val="100000"/>
              </a:lnSpc>
              <a:spcBef>
                <a:spcPts val="1001"/>
              </a:spcBef>
              <a:tabLst>
                <a:tab pos="0" algn="l"/>
              </a:tabLst>
            </a:pPr>
            <a:endParaRPr lang="fr-FR" sz="2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CustomShape 1"/>
          <p:cNvSpPr/>
          <p:nvPr/>
        </p:nvSpPr>
        <p:spPr>
          <a:xfrm>
            <a:off x="5016240" y="452880"/>
            <a:ext cx="5033520" cy="1399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fr-FR" sz="4200" b="0" strike="noStrike" spc="-1">
                <a:solidFill>
                  <a:srgbClr val="EBEBEB"/>
                </a:solidFill>
                <a:latin typeface="Century Gothic"/>
                <a:ea typeface="DejaVu Sans"/>
              </a:rPr>
              <a:t>Tests</a:t>
            </a:r>
            <a:endParaRPr lang="fr-FR" sz="4200" b="0" strike="noStrike" spc="-1">
              <a:latin typeface="Arial"/>
            </a:endParaRPr>
          </a:p>
        </p:txBody>
      </p:sp>
      <p:sp>
        <p:nvSpPr>
          <p:cNvPr id="104" name="CustomShape 2"/>
          <p:cNvSpPr/>
          <p:nvPr/>
        </p:nvSpPr>
        <p:spPr>
          <a:xfrm>
            <a:off x="1622880" y="2044080"/>
            <a:ext cx="8945640" cy="4194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1001"/>
              </a:spcBef>
              <a:tabLst>
                <a:tab pos="0" algn="l"/>
              </a:tabLst>
            </a:pPr>
            <a:r>
              <a:rPr lang="fr-FR" sz="2000" b="0" strike="noStrike" spc="-1" dirty="0">
                <a:solidFill>
                  <a:srgbClr val="FFFFFF"/>
                </a:solidFill>
                <a:latin typeface="Century Gothic"/>
                <a:ea typeface="DejaVu Sans"/>
              </a:rPr>
              <a:t>On a aussi des tests pertinents pour la classe grille, salle </a:t>
            </a:r>
            <a:r>
              <a:rPr lang="fr-FR" sz="2000" spc="-1" dirty="0" smtClean="0">
                <a:solidFill>
                  <a:srgbClr val="FFFFFF"/>
                </a:solidFill>
                <a:latin typeface="Century Gothic"/>
                <a:ea typeface="DejaVu Sans"/>
              </a:rPr>
              <a:t>et quelques tests qui sont pas des tests </a:t>
            </a:r>
            <a:r>
              <a:rPr lang="fr-FR" sz="2000" spc="-1" dirty="0" err="1" smtClean="0">
                <a:solidFill>
                  <a:srgbClr val="FFFFFF"/>
                </a:solidFill>
                <a:latin typeface="Century Gothic"/>
                <a:ea typeface="DejaVu Sans"/>
              </a:rPr>
              <a:t>maven</a:t>
            </a:r>
            <a:r>
              <a:rPr lang="fr-FR" sz="2000" b="0" strike="noStrike" spc="-1" dirty="0" smtClean="0">
                <a:solidFill>
                  <a:srgbClr val="FFFFFF"/>
                </a:solidFill>
                <a:latin typeface="Century Gothic"/>
                <a:ea typeface="DejaVu Sans"/>
              </a:rPr>
              <a:t>.</a:t>
            </a:r>
            <a:endParaRPr lang="fr-FR" sz="2000" b="0" strike="noStrike" spc="-1" dirty="0">
              <a:latin typeface="Arial"/>
            </a:endParaRPr>
          </a:p>
        </p:txBody>
      </p:sp>
      <p:sp>
        <p:nvSpPr>
          <p:cNvPr id="105" name="CustomShape 3"/>
          <p:cNvSpPr/>
          <p:nvPr/>
        </p:nvSpPr>
        <p:spPr>
          <a:xfrm>
            <a:off x="3048120" y="2690280"/>
            <a:ext cx="6094800" cy="368280"/>
          </a:xfrm>
          <a:prstGeom prst="rect">
            <a:avLst/>
          </a:prstGeom>
          <a:noFill/>
          <a:ln w="0">
            <a:noFill/>
          </a:ln>
        </p:spPr>
        <p:style>
          <a:lnRef idx="0">
            <a:scrgbClr r="0" g="0" b="0"/>
          </a:lnRef>
          <a:fillRef idx="0">
            <a:scrgbClr r="0" g="0" b="0"/>
          </a:fillRef>
          <a:effectRef idx="0">
            <a:scrgbClr r="0" g="0" b="0"/>
          </a:effectRef>
          <a:fontRef idx="minor"/>
        </p:style>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392</TotalTime>
  <Words>683</Words>
  <Application>Microsoft Office PowerPoint</Application>
  <PresentationFormat>Grand écran</PresentationFormat>
  <Paragraphs>68</Paragraphs>
  <Slides>12</Slides>
  <Notes>0</Notes>
  <HiddenSlides>0</HiddenSlides>
  <MMClips>0</MMClips>
  <ScaleCrop>false</ScaleCrop>
  <HeadingPairs>
    <vt:vector size="6" baseType="variant">
      <vt:variant>
        <vt:lpstr>Polices utilisées</vt:lpstr>
      </vt:variant>
      <vt:variant>
        <vt:i4>7</vt:i4>
      </vt:variant>
      <vt:variant>
        <vt:lpstr>Thème</vt:lpstr>
      </vt:variant>
      <vt:variant>
        <vt:i4>2</vt:i4>
      </vt:variant>
      <vt:variant>
        <vt:lpstr>Titres des diapositives</vt:lpstr>
      </vt:variant>
      <vt:variant>
        <vt:i4>12</vt:i4>
      </vt:variant>
    </vt:vector>
  </HeadingPairs>
  <TitlesOfParts>
    <vt:vector size="21" baseType="lpstr">
      <vt:lpstr>Microsoft YaHei</vt:lpstr>
      <vt:lpstr>Arial</vt:lpstr>
      <vt:lpstr>Century Gothic</vt:lpstr>
      <vt:lpstr>DejaVu Sans</vt:lpstr>
      <vt:lpstr>Symbol</vt:lpstr>
      <vt:lpstr>Wingdings</vt:lpstr>
      <vt:lpstr>Wingdings 3</vt:lpstr>
      <vt:lpstr>Office Theme</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ROGUE-LIKE</dc:title>
  <dc:subject/>
  <dc:creator>BUNICE</dc:creator>
  <dc:description/>
  <cp:lastModifiedBy>BUNICE</cp:lastModifiedBy>
  <cp:revision>77</cp:revision>
  <dcterms:created xsi:type="dcterms:W3CDTF">2021-05-06T07:57:43Z</dcterms:created>
  <dcterms:modified xsi:type="dcterms:W3CDTF">2021-05-16T21:50:51Z</dcterms:modified>
  <dc:language>fr-FR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Grand écran</vt:lpwstr>
  </property>
  <property fmtid="{D5CDD505-2E9C-101B-9397-08002B2CF9AE}" pid="9" name="ScaleCrop">
    <vt:bool>false</vt:bool>
  </property>
  <property fmtid="{D5CDD505-2E9C-101B-9397-08002B2CF9AE}" pid="10" name="ShareDoc">
    <vt:bool>false</vt:bool>
  </property>
  <property fmtid="{D5CDD505-2E9C-101B-9397-08002B2CF9AE}" pid="11" name="Slides">
    <vt:i4>12</vt:i4>
  </property>
</Properties>
</file>