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84" r:id="rId4"/>
    <p:sldId id="258" r:id="rId5"/>
    <p:sldId id="259" r:id="rId6"/>
    <p:sldId id="260" r:id="rId7"/>
    <p:sldId id="265" r:id="rId8"/>
    <p:sldId id="262" r:id="rId9"/>
    <p:sldId id="261" r:id="rId10"/>
    <p:sldId id="263" r:id="rId11"/>
    <p:sldId id="264"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3"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764" autoAdjust="0"/>
  </p:normalViewPr>
  <p:slideViewPr>
    <p:cSldViewPr snapToGrid="0">
      <p:cViewPr varScale="1">
        <p:scale>
          <a:sx n="81" d="100"/>
          <a:sy n="81" d="100"/>
        </p:scale>
        <p:origin x="17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D257C-C0C8-4542-8FAB-C9A0CC5559D9}"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178DD-F22E-47FA-9155-B5C14AFDCBA2}" type="slidenum">
              <a:rPr lang="en-US" smtClean="0"/>
              <a:t>‹#›</a:t>
            </a:fld>
            <a:endParaRPr lang="en-US"/>
          </a:p>
        </p:txBody>
      </p:sp>
    </p:spTree>
    <p:extLst>
      <p:ext uri="{BB962C8B-B14F-4D97-AF65-F5344CB8AC3E}">
        <p14:creationId xmlns:p14="http://schemas.microsoft.com/office/powerpoint/2010/main" val="183766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https://www.redhat.com/en/topics/cloud-native-apps/what-is-service-oriented-architecture</a:t>
            </a:r>
          </a:p>
          <a:p>
            <a:endParaRPr lang="en-US" dirty="0"/>
          </a:p>
          <a:p>
            <a:r>
              <a:rPr lang="en-US" dirty="0"/>
              <a:t>https://web.archive.org/web/20160819141303/http://opengroup.org/soa/source-book/soa/soa.htm</a:t>
            </a:r>
          </a:p>
          <a:p>
            <a:endParaRPr lang="en-US" dirty="0"/>
          </a:p>
          <a:p>
            <a:r>
              <a:rPr lang="en-US" dirty="0"/>
              <a:t>https://www.conf-micro.services/2019/slides//keynotes/Zimmerman.pdf</a:t>
            </a:r>
          </a:p>
          <a:p>
            <a:endParaRPr lang="en-US" dirty="0"/>
          </a:p>
          <a:p>
            <a:r>
              <a:rPr lang="en-US" dirty="0"/>
              <a:t>Additional source and recommended reading: </a:t>
            </a:r>
            <a:r>
              <a:rPr lang="en-US" i="1" dirty="0"/>
              <a:t>Enterprise Integration Patterns </a:t>
            </a:r>
            <a:r>
              <a:rPr lang="en-US" dirty="0"/>
              <a:t>by </a:t>
            </a:r>
            <a:r>
              <a:rPr lang="en-US" dirty="0" err="1"/>
              <a:t>Hohpe</a:t>
            </a:r>
            <a:r>
              <a:rPr lang="en-US" dirty="0"/>
              <a:t> &amp; Woolf</a:t>
            </a:r>
          </a:p>
          <a:p>
            <a:r>
              <a:rPr lang="en-US" dirty="0"/>
              <a:t>I pull a lot from this book.</a:t>
            </a:r>
          </a:p>
          <a:p>
            <a:endParaRPr lang="en-US" dirty="0"/>
          </a:p>
          <a:p>
            <a:r>
              <a:rPr lang="en-US" dirty="0"/>
              <a:t>What remains is the combination of general knowledge and my own opinionated experiences.</a:t>
            </a:r>
          </a:p>
        </p:txBody>
      </p:sp>
      <p:sp>
        <p:nvSpPr>
          <p:cNvPr id="4" name="Slide Number Placeholder 3"/>
          <p:cNvSpPr>
            <a:spLocks noGrp="1"/>
          </p:cNvSpPr>
          <p:nvPr>
            <p:ph type="sldNum" sz="quarter" idx="5"/>
          </p:nvPr>
        </p:nvSpPr>
        <p:spPr/>
        <p:txBody>
          <a:bodyPr/>
          <a:lstStyle/>
          <a:p>
            <a:fld id="{C73178DD-F22E-47FA-9155-B5C14AFDCBA2}" type="slidenum">
              <a:rPr lang="en-US" smtClean="0"/>
              <a:t>1</a:t>
            </a:fld>
            <a:endParaRPr lang="en-US" dirty="0"/>
          </a:p>
        </p:txBody>
      </p:sp>
    </p:spTree>
    <p:extLst>
      <p:ext uri="{BB962C8B-B14F-4D97-AF65-F5344CB8AC3E}">
        <p14:creationId xmlns:p14="http://schemas.microsoft.com/office/powerpoint/2010/main" val="822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practice, it’ll likely be async. Operating systems are pretty good at handling network I/O async these days – some sync APIs in programming languages are state machines wrapping the async ones!</a:t>
            </a:r>
          </a:p>
        </p:txBody>
      </p:sp>
      <p:sp>
        <p:nvSpPr>
          <p:cNvPr id="4" name="Slide Number Placeholder 3"/>
          <p:cNvSpPr>
            <a:spLocks noGrp="1"/>
          </p:cNvSpPr>
          <p:nvPr>
            <p:ph type="sldNum" sz="quarter" idx="5"/>
          </p:nvPr>
        </p:nvSpPr>
        <p:spPr/>
        <p:txBody>
          <a:bodyPr/>
          <a:lstStyle/>
          <a:p>
            <a:fld id="{C73178DD-F22E-47FA-9155-B5C14AFDCBA2}" type="slidenum">
              <a:rPr lang="en-US" smtClean="0"/>
              <a:t>11</a:t>
            </a:fld>
            <a:endParaRPr lang="en-US"/>
          </a:p>
        </p:txBody>
      </p:sp>
    </p:spTree>
    <p:extLst>
      <p:ext uri="{BB962C8B-B14F-4D97-AF65-F5344CB8AC3E}">
        <p14:creationId xmlns:p14="http://schemas.microsoft.com/office/powerpoint/2010/main" val="267717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are assuming a traditional HTTP microservice. Don’t be concerned with how they are connected yet – that is next.</a:t>
            </a:r>
          </a:p>
        </p:txBody>
      </p:sp>
      <p:sp>
        <p:nvSpPr>
          <p:cNvPr id="4" name="Slide Number Placeholder 3"/>
          <p:cNvSpPr>
            <a:spLocks noGrp="1"/>
          </p:cNvSpPr>
          <p:nvPr>
            <p:ph type="sldNum" sz="quarter" idx="5"/>
          </p:nvPr>
        </p:nvSpPr>
        <p:spPr/>
        <p:txBody>
          <a:bodyPr/>
          <a:lstStyle/>
          <a:p>
            <a:fld id="{C73178DD-F22E-47FA-9155-B5C14AFDCBA2}" type="slidenum">
              <a:rPr lang="en-US" smtClean="0"/>
              <a:t>12</a:t>
            </a:fld>
            <a:endParaRPr lang="en-US"/>
          </a:p>
        </p:txBody>
      </p:sp>
    </p:spTree>
    <p:extLst>
      <p:ext uri="{BB962C8B-B14F-4D97-AF65-F5344CB8AC3E}">
        <p14:creationId xmlns:p14="http://schemas.microsoft.com/office/powerpoint/2010/main" val="4076583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the meat of SOA and where all the fun happens.</a:t>
            </a:r>
          </a:p>
        </p:txBody>
      </p:sp>
      <p:sp>
        <p:nvSpPr>
          <p:cNvPr id="4" name="Slide Number Placeholder 3"/>
          <p:cNvSpPr>
            <a:spLocks noGrp="1"/>
          </p:cNvSpPr>
          <p:nvPr>
            <p:ph type="sldNum" sz="quarter" idx="5"/>
          </p:nvPr>
        </p:nvSpPr>
        <p:spPr/>
        <p:txBody>
          <a:bodyPr/>
          <a:lstStyle/>
          <a:p>
            <a:fld id="{C73178DD-F22E-47FA-9155-B5C14AFDCBA2}" type="slidenum">
              <a:rPr lang="en-US" smtClean="0"/>
              <a:t>13</a:t>
            </a:fld>
            <a:endParaRPr lang="en-US"/>
          </a:p>
        </p:txBody>
      </p:sp>
    </p:spTree>
    <p:extLst>
      <p:ext uri="{BB962C8B-B14F-4D97-AF65-F5344CB8AC3E}">
        <p14:creationId xmlns:p14="http://schemas.microsoft.com/office/powerpoint/2010/main" val="3656611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By network, we are referring to the architecture by which the services communicate with each other, not the physical IP network they communicate upon. There have been many different network styles over the years.</a:t>
            </a:r>
          </a:p>
          <a:p>
            <a:endParaRPr lang="en-AU" dirty="0"/>
          </a:p>
          <a:p>
            <a:r>
              <a:rPr lang="en-AU" dirty="0"/>
              <a:t>That being said, the unreliability of the IP network has to be managed somehow – businesses expect reliable messaging!</a:t>
            </a:r>
          </a:p>
          <a:p>
            <a:endParaRPr lang="en-AU" dirty="0"/>
          </a:p>
          <a:p>
            <a:r>
              <a:rPr lang="en-AU" dirty="0"/>
              <a:t>Recommended reading: “Nobody Needs Reliable Messaging” – in short, keep reliability in the business layer. I do not necessarily agree with that though. TCP is well optimised these days.</a:t>
            </a:r>
          </a:p>
        </p:txBody>
      </p:sp>
      <p:sp>
        <p:nvSpPr>
          <p:cNvPr id="4" name="Slide Number Placeholder 3"/>
          <p:cNvSpPr>
            <a:spLocks noGrp="1"/>
          </p:cNvSpPr>
          <p:nvPr>
            <p:ph type="sldNum" sz="quarter" idx="5"/>
          </p:nvPr>
        </p:nvSpPr>
        <p:spPr/>
        <p:txBody>
          <a:bodyPr/>
          <a:lstStyle/>
          <a:p>
            <a:fld id="{C73178DD-F22E-47FA-9155-B5C14AFDCBA2}" type="slidenum">
              <a:rPr lang="en-US" smtClean="0"/>
              <a:t>14</a:t>
            </a:fld>
            <a:endParaRPr lang="en-US"/>
          </a:p>
        </p:txBody>
      </p:sp>
    </p:spTree>
    <p:extLst>
      <p:ext uri="{BB962C8B-B14F-4D97-AF65-F5344CB8AC3E}">
        <p14:creationId xmlns:p14="http://schemas.microsoft.com/office/powerpoint/2010/main" val="303860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isn’t a very good transfer method but in a way it is the root of all others, if you think about it. It is a simple method but it has a lot of issues. It does not go over a network too well either unless you’ve got a network file system or don’t mind FTP/SCP transfers of files all over the place.</a:t>
            </a:r>
          </a:p>
        </p:txBody>
      </p:sp>
      <p:sp>
        <p:nvSpPr>
          <p:cNvPr id="4" name="Slide Number Placeholder 3"/>
          <p:cNvSpPr>
            <a:spLocks noGrp="1"/>
          </p:cNvSpPr>
          <p:nvPr>
            <p:ph type="sldNum" sz="quarter" idx="5"/>
          </p:nvPr>
        </p:nvSpPr>
        <p:spPr/>
        <p:txBody>
          <a:bodyPr/>
          <a:lstStyle/>
          <a:p>
            <a:fld id="{C73178DD-F22E-47FA-9155-B5C14AFDCBA2}" type="slidenum">
              <a:rPr lang="en-US" smtClean="0"/>
              <a:t>15</a:t>
            </a:fld>
            <a:endParaRPr lang="en-US"/>
          </a:p>
        </p:txBody>
      </p:sp>
    </p:spTree>
    <p:extLst>
      <p:ext uri="{BB962C8B-B14F-4D97-AF65-F5344CB8AC3E}">
        <p14:creationId xmlns:p14="http://schemas.microsoft.com/office/powerpoint/2010/main" val="1315617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actually a fairly common ad-hoc way to transfer data, especially if the services are not really intended to know about each other. It does turn the database into a single point of failure though, so that is a risk that might need to be mitigated.</a:t>
            </a:r>
          </a:p>
        </p:txBody>
      </p:sp>
      <p:sp>
        <p:nvSpPr>
          <p:cNvPr id="4" name="Slide Number Placeholder 3"/>
          <p:cNvSpPr>
            <a:spLocks noGrp="1"/>
          </p:cNvSpPr>
          <p:nvPr>
            <p:ph type="sldNum" sz="quarter" idx="5"/>
          </p:nvPr>
        </p:nvSpPr>
        <p:spPr/>
        <p:txBody>
          <a:bodyPr/>
          <a:lstStyle/>
          <a:p>
            <a:fld id="{C73178DD-F22E-47FA-9155-B5C14AFDCBA2}" type="slidenum">
              <a:rPr lang="en-US" smtClean="0"/>
              <a:t>16</a:t>
            </a:fld>
            <a:endParaRPr lang="en-US"/>
          </a:p>
        </p:txBody>
      </p:sp>
    </p:spTree>
    <p:extLst>
      <p:ext uri="{BB962C8B-B14F-4D97-AF65-F5344CB8AC3E}">
        <p14:creationId xmlns:p14="http://schemas.microsoft.com/office/powerpoint/2010/main" val="339516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Hint: it’s OOP, as applied to networked applications. You already know how this works.</a:t>
            </a:r>
          </a:p>
        </p:txBody>
      </p:sp>
      <p:sp>
        <p:nvSpPr>
          <p:cNvPr id="4" name="Slide Number Placeholder 3"/>
          <p:cNvSpPr>
            <a:spLocks noGrp="1"/>
          </p:cNvSpPr>
          <p:nvPr>
            <p:ph type="sldNum" sz="quarter" idx="5"/>
          </p:nvPr>
        </p:nvSpPr>
        <p:spPr/>
        <p:txBody>
          <a:bodyPr/>
          <a:lstStyle/>
          <a:p>
            <a:fld id="{C73178DD-F22E-47FA-9155-B5C14AFDCBA2}" type="slidenum">
              <a:rPr lang="en-US" smtClean="0"/>
              <a:t>17</a:t>
            </a:fld>
            <a:endParaRPr lang="en-US"/>
          </a:p>
        </p:txBody>
      </p:sp>
    </p:spTree>
    <p:extLst>
      <p:ext uri="{BB962C8B-B14F-4D97-AF65-F5344CB8AC3E}">
        <p14:creationId xmlns:p14="http://schemas.microsoft.com/office/powerpoint/2010/main" val="1674432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what </a:t>
            </a:r>
            <a:r>
              <a:rPr lang="en-AU" i="1" dirty="0"/>
              <a:t>Enterprise Integration Patterns </a:t>
            </a:r>
            <a:r>
              <a:rPr lang="en-AU" i="0" dirty="0"/>
              <a:t>is principally about.</a:t>
            </a:r>
          </a:p>
          <a:p>
            <a:endParaRPr lang="en-AU" i="0" dirty="0"/>
          </a:p>
          <a:p>
            <a:r>
              <a:rPr lang="en-AU" i="0" dirty="0"/>
              <a:t>Yes, they really are called Message-Oriented Middleware. Alternatively, they’re message brokers, but then I can’t use the joke. Apologies.</a:t>
            </a:r>
            <a:endParaRPr lang="en-AU" dirty="0"/>
          </a:p>
        </p:txBody>
      </p:sp>
      <p:sp>
        <p:nvSpPr>
          <p:cNvPr id="4" name="Slide Number Placeholder 3"/>
          <p:cNvSpPr>
            <a:spLocks noGrp="1"/>
          </p:cNvSpPr>
          <p:nvPr>
            <p:ph type="sldNum" sz="quarter" idx="5"/>
          </p:nvPr>
        </p:nvSpPr>
        <p:spPr/>
        <p:txBody>
          <a:bodyPr/>
          <a:lstStyle/>
          <a:p>
            <a:fld id="{C73178DD-F22E-47FA-9155-B5C14AFDCBA2}" type="slidenum">
              <a:rPr lang="en-US" smtClean="0"/>
              <a:t>18</a:t>
            </a:fld>
            <a:endParaRPr lang="en-US"/>
          </a:p>
        </p:txBody>
      </p:sp>
    </p:spTree>
    <p:extLst>
      <p:ext uri="{BB962C8B-B14F-4D97-AF65-F5344CB8AC3E}">
        <p14:creationId xmlns:p14="http://schemas.microsoft.com/office/powerpoint/2010/main" val="107155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Java MS and MSMQ are examples of MOMs.</a:t>
            </a:r>
          </a:p>
        </p:txBody>
      </p:sp>
      <p:sp>
        <p:nvSpPr>
          <p:cNvPr id="4" name="Slide Number Placeholder 3"/>
          <p:cNvSpPr>
            <a:spLocks noGrp="1"/>
          </p:cNvSpPr>
          <p:nvPr>
            <p:ph type="sldNum" sz="quarter" idx="5"/>
          </p:nvPr>
        </p:nvSpPr>
        <p:spPr/>
        <p:txBody>
          <a:bodyPr/>
          <a:lstStyle/>
          <a:p>
            <a:fld id="{C73178DD-F22E-47FA-9155-B5C14AFDCBA2}" type="slidenum">
              <a:rPr lang="en-US" smtClean="0"/>
              <a:t>19</a:t>
            </a:fld>
            <a:endParaRPr lang="en-US"/>
          </a:p>
        </p:txBody>
      </p:sp>
    </p:spTree>
    <p:extLst>
      <p:ext uri="{BB962C8B-B14F-4D97-AF65-F5344CB8AC3E}">
        <p14:creationId xmlns:p14="http://schemas.microsoft.com/office/powerpoint/2010/main" val="287970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both apply whether a MOM is involved or not. A MOM does make these patterns easier to implement, but they can be handled directly between the services if they so choose. It does make </a:t>
            </a:r>
            <a:r>
              <a:rPr lang="en-AU" dirty="0" err="1"/>
              <a:t>boostrapping</a:t>
            </a:r>
            <a:r>
              <a:rPr lang="en-AU" dirty="0"/>
              <a:t> a bit more difficult.</a:t>
            </a:r>
          </a:p>
        </p:txBody>
      </p:sp>
      <p:sp>
        <p:nvSpPr>
          <p:cNvPr id="4" name="Slide Number Placeholder 3"/>
          <p:cNvSpPr>
            <a:spLocks noGrp="1"/>
          </p:cNvSpPr>
          <p:nvPr>
            <p:ph type="sldNum" sz="quarter" idx="5"/>
          </p:nvPr>
        </p:nvSpPr>
        <p:spPr/>
        <p:txBody>
          <a:bodyPr/>
          <a:lstStyle/>
          <a:p>
            <a:fld id="{C73178DD-F22E-47FA-9155-B5C14AFDCBA2}" type="slidenum">
              <a:rPr lang="en-US" smtClean="0"/>
              <a:t>20</a:t>
            </a:fld>
            <a:endParaRPr lang="en-US"/>
          </a:p>
        </p:txBody>
      </p:sp>
    </p:spTree>
    <p:extLst>
      <p:ext uri="{BB962C8B-B14F-4D97-AF65-F5344CB8AC3E}">
        <p14:creationId xmlns:p14="http://schemas.microsoft.com/office/powerpoint/2010/main" val="345692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While SOA is described by the bolded point, everything beyond that is quite vaguely defined. I’m just going with the definitions used by the Open Group when they convened to talk about this sort of thing. As Zimmerman describes, “SOA is different things to different people”: whether a service is defined in terms of business needs or software architecture varies. I lean more toward the software architecture side since that’s what I do, and in my opinion a business need is not always going to cleanly map to a particular software service.</a:t>
            </a:r>
          </a:p>
        </p:txBody>
      </p:sp>
      <p:sp>
        <p:nvSpPr>
          <p:cNvPr id="4" name="Slide Number Placeholder 3"/>
          <p:cNvSpPr>
            <a:spLocks noGrp="1"/>
          </p:cNvSpPr>
          <p:nvPr>
            <p:ph type="sldNum" sz="quarter" idx="5"/>
          </p:nvPr>
        </p:nvSpPr>
        <p:spPr/>
        <p:txBody>
          <a:bodyPr/>
          <a:lstStyle/>
          <a:p>
            <a:fld id="{C73178DD-F22E-47FA-9155-B5C14AFDCBA2}" type="slidenum">
              <a:rPr lang="en-US" smtClean="0"/>
              <a:t>2</a:t>
            </a:fld>
            <a:endParaRPr lang="en-US"/>
          </a:p>
        </p:txBody>
      </p:sp>
    </p:spTree>
    <p:extLst>
      <p:ext uri="{BB962C8B-B14F-4D97-AF65-F5344CB8AC3E}">
        <p14:creationId xmlns:p14="http://schemas.microsoft.com/office/powerpoint/2010/main" val="3578529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Directly…</a:t>
            </a:r>
          </a:p>
        </p:txBody>
      </p:sp>
      <p:sp>
        <p:nvSpPr>
          <p:cNvPr id="4" name="Slide Number Placeholder 3"/>
          <p:cNvSpPr>
            <a:spLocks noGrp="1"/>
          </p:cNvSpPr>
          <p:nvPr>
            <p:ph type="sldNum" sz="quarter" idx="5"/>
          </p:nvPr>
        </p:nvSpPr>
        <p:spPr/>
        <p:txBody>
          <a:bodyPr/>
          <a:lstStyle/>
          <a:p>
            <a:fld id="{C73178DD-F22E-47FA-9155-B5C14AFDCBA2}" type="slidenum">
              <a:rPr lang="en-US" smtClean="0"/>
              <a:t>21</a:t>
            </a:fld>
            <a:endParaRPr lang="en-US"/>
          </a:p>
        </p:txBody>
      </p:sp>
    </p:spTree>
    <p:extLst>
      <p:ext uri="{BB962C8B-B14F-4D97-AF65-F5344CB8AC3E}">
        <p14:creationId xmlns:p14="http://schemas.microsoft.com/office/powerpoint/2010/main" val="330409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Or with a MOM</a:t>
            </a:r>
          </a:p>
        </p:txBody>
      </p:sp>
      <p:sp>
        <p:nvSpPr>
          <p:cNvPr id="4" name="Slide Number Placeholder 3"/>
          <p:cNvSpPr>
            <a:spLocks noGrp="1"/>
          </p:cNvSpPr>
          <p:nvPr>
            <p:ph type="sldNum" sz="quarter" idx="5"/>
          </p:nvPr>
        </p:nvSpPr>
        <p:spPr/>
        <p:txBody>
          <a:bodyPr/>
          <a:lstStyle/>
          <a:p>
            <a:fld id="{C73178DD-F22E-47FA-9155-B5C14AFDCBA2}" type="slidenum">
              <a:rPr lang="en-US" smtClean="0"/>
              <a:t>22</a:t>
            </a:fld>
            <a:endParaRPr lang="en-US"/>
          </a:p>
        </p:txBody>
      </p:sp>
    </p:spTree>
    <p:extLst>
      <p:ext uri="{BB962C8B-B14F-4D97-AF65-F5344CB8AC3E}">
        <p14:creationId xmlns:p14="http://schemas.microsoft.com/office/powerpoint/2010/main" val="3965641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is not a lot of novel content to cover here.</a:t>
            </a:r>
          </a:p>
        </p:txBody>
      </p:sp>
      <p:sp>
        <p:nvSpPr>
          <p:cNvPr id="4" name="Slide Number Placeholder 3"/>
          <p:cNvSpPr>
            <a:spLocks noGrp="1"/>
          </p:cNvSpPr>
          <p:nvPr>
            <p:ph type="sldNum" sz="quarter" idx="5"/>
          </p:nvPr>
        </p:nvSpPr>
        <p:spPr/>
        <p:txBody>
          <a:bodyPr/>
          <a:lstStyle/>
          <a:p>
            <a:fld id="{C73178DD-F22E-47FA-9155-B5C14AFDCBA2}" type="slidenum">
              <a:rPr lang="en-US" smtClean="0"/>
              <a:t>23</a:t>
            </a:fld>
            <a:endParaRPr lang="en-US"/>
          </a:p>
        </p:txBody>
      </p:sp>
    </p:spTree>
    <p:extLst>
      <p:ext uri="{BB962C8B-B14F-4D97-AF65-F5344CB8AC3E}">
        <p14:creationId xmlns:p14="http://schemas.microsoft.com/office/powerpoint/2010/main" val="418564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Containers are nice. Use containers.</a:t>
            </a:r>
          </a:p>
          <a:p>
            <a:endParaRPr lang="en-AU" dirty="0"/>
          </a:p>
          <a:p>
            <a:r>
              <a:rPr lang="en-AU" dirty="0"/>
              <a:t>Kubernetes is a complex rabbit hole of it’s own, worthy of its own presentation. I only got a grasp on Docker this semester. Kubernetes is Docker but 10 times more.</a:t>
            </a:r>
          </a:p>
        </p:txBody>
      </p:sp>
      <p:sp>
        <p:nvSpPr>
          <p:cNvPr id="4" name="Slide Number Placeholder 3"/>
          <p:cNvSpPr>
            <a:spLocks noGrp="1"/>
          </p:cNvSpPr>
          <p:nvPr>
            <p:ph type="sldNum" sz="quarter" idx="5"/>
          </p:nvPr>
        </p:nvSpPr>
        <p:spPr/>
        <p:txBody>
          <a:bodyPr/>
          <a:lstStyle/>
          <a:p>
            <a:fld id="{C73178DD-F22E-47FA-9155-B5C14AFDCBA2}" type="slidenum">
              <a:rPr lang="en-US" smtClean="0"/>
              <a:t>24</a:t>
            </a:fld>
            <a:endParaRPr lang="en-US"/>
          </a:p>
        </p:txBody>
      </p:sp>
    </p:spTree>
    <p:extLst>
      <p:ext uri="{BB962C8B-B14F-4D97-AF65-F5344CB8AC3E}">
        <p14:creationId xmlns:p14="http://schemas.microsoft.com/office/powerpoint/2010/main" val="241725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topics fall more under distributed computing concerns, but these are just as applicable to SOA. SOA is, in the small world, distributed computing.</a:t>
            </a:r>
          </a:p>
        </p:txBody>
      </p:sp>
      <p:sp>
        <p:nvSpPr>
          <p:cNvPr id="4" name="Slide Number Placeholder 3"/>
          <p:cNvSpPr>
            <a:spLocks noGrp="1"/>
          </p:cNvSpPr>
          <p:nvPr>
            <p:ph type="sldNum" sz="quarter" idx="5"/>
          </p:nvPr>
        </p:nvSpPr>
        <p:spPr/>
        <p:txBody>
          <a:bodyPr/>
          <a:lstStyle/>
          <a:p>
            <a:fld id="{C73178DD-F22E-47FA-9155-B5C14AFDCBA2}" type="slidenum">
              <a:rPr lang="en-US" smtClean="0"/>
              <a:t>25</a:t>
            </a:fld>
            <a:endParaRPr lang="en-US"/>
          </a:p>
        </p:txBody>
      </p:sp>
    </p:spTree>
    <p:extLst>
      <p:ext uri="{BB962C8B-B14F-4D97-AF65-F5344CB8AC3E}">
        <p14:creationId xmlns:p14="http://schemas.microsoft.com/office/powerpoint/2010/main" val="2469202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hallmark of distributed computing; every system has to deal with these problems.</a:t>
            </a:r>
          </a:p>
        </p:txBody>
      </p:sp>
      <p:sp>
        <p:nvSpPr>
          <p:cNvPr id="4" name="Slide Number Placeholder 3"/>
          <p:cNvSpPr>
            <a:spLocks noGrp="1"/>
          </p:cNvSpPr>
          <p:nvPr>
            <p:ph type="sldNum" sz="quarter" idx="5"/>
          </p:nvPr>
        </p:nvSpPr>
        <p:spPr/>
        <p:txBody>
          <a:bodyPr/>
          <a:lstStyle/>
          <a:p>
            <a:fld id="{C73178DD-F22E-47FA-9155-B5C14AFDCBA2}" type="slidenum">
              <a:rPr lang="en-US" smtClean="0"/>
              <a:t>26</a:t>
            </a:fld>
            <a:endParaRPr lang="en-US"/>
          </a:p>
        </p:txBody>
      </p:sp>
    </p:spTree>
    <p:extLst>
      <p:ext uri="{BB962C8B-B14F-4D97-AF65-F5344CB8AC3E}">
        <p14:creationId xmlns:p14="http://schemas.microsoft.com/office/powerpoint/2010/main" val="2453585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usual </a:t>
            </a:r>
            <a:r>
              <a:rPr lang="en-AU" dirty="0" err="1"/>
              <a:t>tradeoff</a:t>
            </a:r>
            <a:r>
              <a:rPr lang="en-AU" dirty="0"/>
              <a:t> is between consistency and availability. Crashing usually isn’t an option!</a:t>
            </a:r>
          </a:p>
        </p:txBody>
      </p:sp>
      <p:sp>
        <p:nvSpPr>
          <p:cNvPr id="4" name="Slide Number Placeholder 3"/>
          <p:cNvSpPr>
            <a:spLocks noGrp="1"/>
          </p:cNvSpPr>
          <p:nvPr>
            <p:ph type="sldNum" sz="quarter" idx="5"/>
          </p:nvPr>
        </p:nvSpPr>
        <p:spPr/>
        <p:txBody>
          <a:bodyPr/>
          <a:lstStyle/>
          <a:p>
            <a:fld id="{C73178DD-F22E-47FA-9155-B5C14AFDCBA2}" type="slidenum">
              <a:rPr lang="en-US" smtClean="0"/>
              <a:t>27</a:t>
            </a:fld>
            <a:endParaRPr lang="en-US"/>
          </a:p>
        </p:txBody>
      </p:sp>
    </p:spTree>
    <p:extLst>
      <p:ext uri="{BB962C8B-B14F-4D97-AF65-F5344CB8AC3E}">
        <p14:creationId xmlns:p14="http://schemas.microsoft.com/office/powerpoint/2010/main" val="4292569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do have to make sure there only </a:t>
            </a:r>
            <a:r>
              <a:rPr lang="en-AU" i="1" dirty="0"/>
              <a:t>is</a:t>
            </a:r>
            <a:r>
              <a:rPr lang="en-AU" i="0" dirty="0"/>
              <a:t> one service, though.</a:t>
            </a:r>
            <a:endParaRPr lang="en-AU" dirty="0"/>
          </a:p>
        </p:txBody>
      </p:sp>
      <p:sp>
        <p:nvSpPr>
          <p:cNvPr id="4" name="Slide Number Placeholder 3"/>
          <p:cNvSpPr>
            <a:spLocks noGrp="1"/>
          </p:cNvSpPr>
          <p:nvPr>
            <p:ph type="sldNum" sz="quarter" idx="5"/>
          </p:nvPr>
        </p:nvSpPr>
        <p:spPr/>
        <p:txBody>
          <a:bodyPr/>
          <a:lstStyle/>
          <a:p>
            <a:fld id="{C73178DD-F22E-47FA-9155-B5C14AFDCBA2}" type="slidenum">
              <a:rPr lang="en-US" smtClean="0"/>
              <a:t>28</a:t>
            </a:fld>
            <a:endParaRPr lang="en-US"/>
          </a:p>
        </p:txBody>
      </p:sp>
    </p:spTree>
    <p:extLst>
      <p:ext uri="{BB962C8B-B14F-4D97-AF65-F5344CB8AC3E}">
        <p14:creationId xmlns:p14="http://schemas.microsoft.com/office/powerpoint/2010/main" val="141806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 prefers “scaling out” over multiple hosts versus “scaling up” or getting beefier hardware to run a monolith.</a:t>
            </a:r>
          </a:p>
        </p:txBody>
      </p:sp>
      <p:sp>
        <p:nvSpPr>
          <p:cNvPr id="4" name="Slide Number Placeholder 3"/>
          <p:cNvSpPr>
            <a:spLocks noGrp="1"/>
          </p:cNvSpPr>
          <p:nvPr>
            <p:ph type="sldNum" sz="quarter" idx="5"/>
          </p:nvPr>
        </p:nvSpPr>
        <p:spPr/>
        <p:txBody>
          <a:bodyPr/>
          <a:lstStyle/>
          <a:p>
            <a:fld id="{C73178DD-F22E-47FA-9155-B5C14AFDCBA2}" type="slidenum">
              <a:rPr lang="en-US" smtClean="0"/>
              <a:t>3</a:t>
            </a:fld>
            <a:endParaRPr lang="en-US"/>
          </a:p>
        </p:txBody>
      </p:sp>
    </p:spTree>
    <p:extLst>
      <p:ext uri="{BB962C8B-B14F-4D97-AF65-F5344CB8AC3E}">
        <p14:creationId xmlns:p14="http://schemas.microsoft.com/office/powerpoint/2010/main" val="3320100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There’s a lot of breadth and depth in SOA, more than can be covered in this presentation, so I will keep to the high level.</a:t>
            </a:r>
          </a:p>
          <a:p>
            <a:endParaRPr lang="en-AU" dirty="0"/>
          </a:p>
          <a:p>
            <a:r>
              <a:rPr lang="en-AU" dirty="0"/>
              <a:t>There’s not a lot to mention for orchestration, since it tends to be either ad-hoc or a topic of its own merit. I included it anyway since it is worth the off-hand mention.</a:t>
            </a:r>
          </a:p>
          <a:p>
            <a:endParaRPr lang="en-AU" dirty="0"/>
          </a:p>
          <a:p>
            <a:r>
              <a:rPr lang="en-AU" dirty="0"/>
              <a:t>SOA and distributed computing go hand-in-hand, though in a typical SOA architecture the hosts never leave the walls of the business. Doesn’t mean there still aren’t issues – imagine how Amazon coordinates their servers across the world.</a:t>
            </a:r>
          </a:p>
        </p:txBody>
      </p:sp>
      <p:sp>
        <p:nvSpPr>
          <p:cNvPr id="4" name="Slide Number Placeholder 3"/>
          <p:cNvSpPr>
            <a:spLocks noGrp="1"/>
          </p:cNvSpPr>
          <p:nvPr>
            <p:ph type="sldNum" sz="quarter" idx="5"/>
          </p:nvPr>
        </p:nvSpPr>
        <p:spPr/>
        <p:txBody>
          <a:bodyPr/>
          <a:lstStyle/>
          <a:p>
            <a:fld id="{C73178DD-F22E-47FA-9155-B5C14AFDCBA2}" type="slidenum">
              <a:rPr lang="en-US" smtClean="0"/>
              <a:t>4</a:t>
            </a:fld>
            <a:endParaRPr lang="en-US"/>
          </a:p>
        </p:txBody>
      </p:sp>
    </p:spTree>
    <p:extLst>
      <p:ext uri="{BB962C8B-B14F-4D97-AF65-F5344CB8AC3E}">
        <p14:creationId xmlns:p14="http://schemas.microsoft.com/office/powerpoint/2010/main" val="320152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Services are like objects in OOP. They encapsulate functionality and some state protected by an outside API.</a:t>
            </a:r>
          </a:p>
          <a:p>
            <a:endParaRPr lang="en-AU" dirty="0"/>
          </a:p>
          <a:p>
            <a:r>
              <a:rPr lang="en-AU" dirty="0"/>
              <a:t>Nobody can agree how big a service should be, but it probably isn’t much different from how large an object class should be. Opinions vary.</a:t>
            </a:r>
          </a:p>
        </p:txBody>
      </p:sp>
      <p:sp>
        <p:nvSpPr>
          <p:cNvPr id="4" name="Slide Number Placeholder 3"/>
          <p:cNvSpPr>
            <a:spLocks noGrp="1"/>
          </p:cNvSpPr>
          <p:nvPr>
            <p:ph type="sldNum" sz="quarter" idx="5"/>
          </p:nvPr>
        </p:nvSpPr>
        <p:spPr/>
        <p:txBody>
          <a:bodyPr/>
          <a:lstStyle/>
          <a:p>
            <a:fld id="{C73178DD-F22E-47FA-9155-B5C14AFDCBA2}" type="slidenum">
              <a:rPr lang="en-US" smtClean="0"/>
              <a:t>6</a:t>
            </a:fld>
            <a:endParaRPr lang="en-US"/>
          </a:p>
        </p:txBody>
      </p:sp>
    </p:spTree>
    <p:extLst>
      <p:ext uri="{BB962C8B-B14F-4D97-AF65-F5344CB8AC3E}">
        <p14:creationId xmlns:p14="http://schemas.microsoft.com/office/powerpoint/2010/main" val="331770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Nobody can agree on what makes a service “micro,” but the protocol being HTTP seems to be a common agreement in definitions. Automated deployment is also often agreed on, and I can kind of understand that. Docker does make deployment easy.</a:t>
            </a:r>
          </a:p>
          <a:p>
            <a:endParaRPr lang="en-AU" dirty="0"/>
          </a:p>
        </p:txBody>
      </p:sp>
      <p:sp>
        <p:nvSpPr>
          <p:cNvPr id="4" name="Slide Number Placeholder 3"/>
          <p:cNvSpPr>
            <a:spLocks noGrp="1"/>
          </p:cNvSpPr>
          <p:nvPr>
            <p:ph type="sldNum" sz="quarter" idx="5"/>
          </p:nvPr>
        </p:nvSpPr>
        <p:spPr/>
        <p:txBody>
          <a:bodyPr/>
          <a:lstStyle/>
          <a:p>
            <a:fld id="{C73178DD-F22E-47FA-9155-B5C14AFDCBA2}" type="slidenum">
              <a:rPr lang="en-US" smtClean="0"/>
              <a:t>7</a:t>
            </a:fld>
            <a:endParaRPr lang="en-US"/>
          </a:p>
        </p:txBody>
      </p:sp>
    </p:spTree>
    <p:extLst>
      <p:ext uri="{BB962C8B-B14F-4D97-AF65-F5344CB8AC3E}">
        <p14:creationId xmlns:p14="http://schemas.microsoft.com/office/powerpoint/2010/main" val="200101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Nothing interesting is happening yet, but keep these boxes in mind.</a:t>
            </a:r>
          </a:p>
        </p:txBody>
      </p:sp>
      <p:sp>
        <p:nvSpPr>
          <p:cNvPr id="4" name="Slide Number Placeholder 3"/>
          <p:cNvSpPr>
            <a:spLocks noGrp="1"/>
          </p:cNvSpPr>
          <p:nvPr>
            <p:ph type="sldNum" sz="quarter" idx="5"/>
          </p:nvPr>
        </p:nvSpPr>
        <p:spPr/>
        <p:txBody>
          <a:bodyPr/>
          <a:lstStyle/>
          <a:p>
            <a:fld id="{C73178DD-F22E-47FA-9155-B5C14AFDCBA2}" type="slidenum">
              <a:rPr lang="en-US" smtClean="0"/>
              <a:t>8</a:t>
            </a:fld>
            <a:endParaRPr lang="en-US"/>
          </a:p>
        </p:txBody>
      </p:sp>
    </p:spTree>
    <p:extLst>
      <p:ext uri="{BB962C8B-B14F-4D97-AF65-F5344CB8AC3E}">
        <p14:creationId xmlns:p14="http://schemas.microsoft.com/office/powerpoint/2010/main" val="423167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not much, but it is important to mention.</a:t>
            </a:r>
          </a:p>
        </p:txBody>
      </p:sp>
      <p:sp>
        <p:nvSpPr>
          <p:cNvPr id="4" name="Slide Number Placeholder 3"/>
          <p:cNvSpPr>
            <a:spLocks noGrp="1"/>
          </p:cNvSpPr>
          <p:nvPr>
            <p:ph type="sldNum" sz="quarter" idx="5"/>
          </p:nvPr>
        </p:nvSpPr>
        <p:spPr/>
        <p:txBody>
          <a:bodyPr/>
          <a:lstStyle/>
          <a:p>
            <a:fld id="{C73178DD-F22E-47FA-9155-B5C14AFDCBA2}" type="slidenum">
              <a:rPr lang="en-US" smtClean="0"/>
              <a:t>9</a:t>
            </a:fld>
            <a:endParaRPr lang="en-US"/>
          </a:p>
        </p:txBody>
      </p:sp>
    </p:spTree>
    <p:extLst>
      <p:ext uri="{BB962C8B-B14F-4D97-AF65-F5344CB8AC3E}">
        <p14:creationId xmlns:p14="http://schemas.microsoft.com/office/powerpoint/2010/main" val="243418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 is basically the standard for microservice APIs, probably because it means no separate API is needed to expose these services to the world. Everything else is a bit more off the beaten path but just as valid.</a:t>
            </a:r>
          </a:p>
        </p:txBody>
      </p:sp>
      <p:sp>
        <p:nvSpPr>
          <p:cNvPr id="4" name="Slide Number Placeholder 3"/>
          <p:cNvSpPr>
            <a:spLocks noGrp="1"/>
          </p:cNvSpPr>
          <p:nvPr>
            <p:ph type="sldNum" sz="quarter" idx="5"/>
          </p:nvPr>
        </p:nvSpPr>
        <p:spPr/>
        <p:txBody>
          <a:bodyPr/>
          <a:lstStyle/>
          <a:p>
            <a:fld id="{C73178DD-F22E-47FA-9155-B5C14AFDCBA2}" type="slidenum">
              <a:rPr lang="en-US" smtClean="0"/>
              <a:t>10</a:t>
            </a:fld>
            <a:endParaRPr lang="en-US"/>
          </a:p>
        </p:txBody>
      </p:sp>
    </p:spTree>
    <p:extLst>
      <p:ext uri="{BB962C8B-B14F-4D97-AF65-F5344CB8AC3E}">
        <p14:creationId xmlns:p14="http://schemas.microsoft.com/office/powerpoint/2010/main" val="3290345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9A05-A17B-962C-B084-875A4DB067AA}"/>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2E9C1FE-1AF9-C809-C36B-5A3DD5E8023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17CCC51-F101-53F2-A710-A1808228D431}"/>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C944FB89-22A2-1079-DF3E-901722668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1EC03-2EF1-7AF4-ABC2-DE9D5FED97CD}"/>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224563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D13-D67D-5684-80CD-B1EF4867406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5B18BDD-BE4D-5059-F764-5CDE1BC27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22ADF-E122-1961-0A93-D8DC5D0A829C}"/>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82699EA5-F4A4-6D08-2AFA-C23844C8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FEDC6-240D-9CA7-97CB-991DE8CEA70A}"/>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1343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06F77-8BAD-B71C-E553-EFF050761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36BC9-BF08-BAB4-935B-52A5813CF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D4897-797A-CE21-2BB9-FF3BBBC30CB6}"/>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C6939535-5D5C-4B2C-5DEA-B06D12A33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B5B9-720F-F562-58CD-9DEA3E7CB9DA}"/>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319834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F541-440B-7357-9C4F-0FFD0644E54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40866CB-A7CE-0E13-8B25-418911E97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F88BB-EC05-A8A3-553C-9C3742276583}"/>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0551E213-4E59-6F86-7F95-23636E84F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1BE03-B5A8-A514-44F0-410B65BD44D7}"/>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43130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B2CF-E0E3-1A23-F71C-28F039B80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8FFED-CF90-00E6-1740-903930ABE31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871D4-85AC-3DA1-060C-BB1FFB1E1899}"/>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82023CDA-5491-8B47-A47E-F793BA0C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F49E6-12FB-7619-E978-90A4ABD129AD}"/>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95114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84F-BB06-2A27-1DB6-5C076129D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E94BB-CB74-99BA-B237-3D04C870BBE0}"/>
              </a:ext>
            </a:extLst>
          </p:cNvPr>
          <p:cNvSpPr>
            <a:spLocks noGrp="1"/>
          </p:cNvSpPr>
          <p:nvPr>
            <p:ph sz="half" idx="1"/>
          </p:nvPr>
        </p:nvSpPr>
        <p:spPr>
          <a:xfrm>
            <a:off x="838200" y="1067551"/>
            <a:ext cx="5181600" cy="510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B85CA-A4D9-B41A-6E9D-AD0023C009B2}"/>
              </a:ext>
            </a:extLst>
          </p:cNvPr>
          <p:cNvSpPr>
            <a:spLocks noGrp="1"/>
          </p:cNvSpPr>
          <p:nvPr>
            <p:ph sz="half" idx="2"/>
          </p:nvPr>
        </p:nvSpPr>
        <p:spPr>
          <a:xfrm>
            <a:off x="6172200" y="1067551"/>
            <a:ext cx="5181600" cy="510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B8E45-2631-669A-5AA4-2015AF9E2D42}"/>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6" name="Footer Placeholder 5">
            <a:extLst>
              <a:ext uri="{FF2B5EF4-FFF2-40B4-BE49-F238E27FC236}">
                <a16:creationId xmlns:a16="http://schemas.microsoft.com/office/drawing/2014/main" id="{B75AE6CD-7A65-3D11-EFF3-B8D4283B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8C32E-07B0-2919-F115-AB6210457CEE}"/>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19498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ADF7-951E-38F3-F531-F19D28971925}"/>
              </a:ext>
            </a:extLst>
          </p:cNvPr>
          <p:cNvSpPr>
            <a:spLocks noGrp="1"/>
          </p:cNvSpPr>
          <p:nvPr>
            <p:ph type="title"/>
          </p:nvPr>
        </p:nvSpPr>
        <p:spPr>
          <a:xfrm>
            <a:off x="0" y="5555"/>
            <a:ext cx="12192000" cy="7872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330836-41AE-D9E7-6806-BEC1A03B0048}"/>
              </a:ext>
            </a:extLst>
          </p:cNvPr>
          <p:cNvSpPr>
            <a:spLocks noGrp="1"/>
          </p:cNvSpPr>
          <p:nvPr>
            <p:ph type="body" idx="1"/>
          </p:nvPr>
        </p:nvSpPr>
        <p:spPr>
          <a:xfrm>
            <a:off x="836612" y="95946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B76F3-7D5A-15B0-E1CF-91E7694E47AB}"/>
              </a:ext>
            </a:extLst>
          </p:cNvPr>
          <p:cNvSpPr>
            <a:spLocks noGrp="1"/>
          </p:cNvSpPr>
          <p:nvPr>
            <p:ph sz="half" idx="2"/>
          </p:nvPr>
        </p:nvSpPr>
        <p:spPr>
          <a:xfrm>
            <a:off x="839788" y="1783379"/>
            <a:ext cx="5157787" cy="4406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F9777B-BE83-E4CD-640F-1107C7569AE5}"/>
              </a:ext>
            </a:extLst>
          </p:cNvPr>
          <p:cNvSpPr>
            <a:spLocks noGrp="1"/>
          </p:cNvSpPr>
          <p:nvPr>
            <p:ph type="body" sz="quarter" idx="3"/>
          </p:nvPr>
        </p:nvSpPr>
        <p:spPr>
          <a:xfrm>
            <a:off x="6170612" y="95946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CDA00-B7D6-1EF2-032B-1F5EF4D415C3}"/>
              </a:ext>
            </a:extLst>
          </p:cNvPr>
          <p:cNvSpPr>
            <a:spLocks noGrp="1"/>
          </p:cNvSpPr>
          <p:nvPr>
            <p:ph sz="quarter" idx="4"/>
          </p:nvPr>
        </p:nvSpPr>
        <p:spPr>
          <a:xfrm>
            <a:off x="6172200" y="1783379"/>
            <a:ext cx="5183188" cy="4406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6F3944-5964-C811-A3CB-E4E9C3E94949}"/>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8" name="Footer Placeholder 7">
            <a:extLst>
              <a:ext uri="{FF2B5EF4-FFF2-40B4-BE49-F238E27FC236}">
                <a16:creationId xmlns:a16="http://schemas.microsoft.com/office/drawing/2014/main" id="{17DCEC47-5AD5-B794-1A1B-1F97BFCE7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52B96-0894-DEE2-6BF1-B24C6CF3C622}"/>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70535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7194-DAA7-03B3-BC36-44CF5ED0D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8510CC-05BE-EEEE-3F65-28B663BBE8A0}"/>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4" name="Footer Placeholder 3">
            <a:extLst>
              <a:ext uri="{FF2B5EF4-FFF2-40B4-BE49-F238E27FC236}">
                <a16:creationId xmlns:a16="http://schemas.microsoft.com/office/drawing/2014/main" id="{11AD53D9-C530-6E57-FFC4-B19D7E8EC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B0BEA-A7B6-5465-8E14-70962CBE513F}"/>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205941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F191-A83C-1F65-35AA-BCB752F4F782}"/>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3" name="Footer Placeholder 2">
            <a:extLst>
              <a:ext uri="{FF2B5EF4-FFF2-40B4-BE49-F238E27FC236}">
                <a16:creationId xmlns:a16="http://schemas.microsoft.com/office/drawing/2014/main" id="{23EE4704-536D-4A7B-7F7A-31DC3C237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2BC0D-AC34-4E9D-6F7A-635C32C47CB5}"/>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97230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0F94-FF03-A30F-BA8A-D583A04B9FEB}"/>
              </a:ext>
            </a:extLst>
          </p:cNvPr>
          <p:cNvSpPr>
            <a:spLocks noGrp="1"/>
          </p:cNvSpPr>
          <p:nvPr>
            <p:ph type="title"/>
          </p:nvPr>
        </p:nvSpPr>
        <p:spPr>
          <a:xfrm>
            <a:off x="0" y="6757"/>
            <a:ext cx="12192000" cy="799537"/>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E60C49-8850-E5FB-0E26-DC609EE98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19AC9-2A75-2B99-BCA0-0D7DD4C9FB04}"/>
              </a:ext>
            </a:extLst>
          </p:cNvPr>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04B3-44E7-81AE-1C70-56D57E7857D1}"/>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6" name="Footer Placeholder 5">
            <a:extLst>
              <a:ext uri="{FF2B5EF4-FFF2-40B4-BE49-F238E27FC236}">
                <a16:creationId xmlns:a16="http://schemas.microsoft.com/office/drawing/2014/main" id="{AE8E4968-8954-A53D-27C7-F3CBD1467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3D62-2BB8-58EE-1A9D-443FB7A45DA4}"/>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44965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5B90-E1A3-7FBE-0770-F90DDA0B1180}"/>
              </a:ext>
            </a:extLst>
          </p:cNvPr>
          <p:cNvSpPr>
            <a:spLocks noGrp="1"/>
          </p:cNvSpPr>
          <p:nvPr>
            <p:ph type="title"/>
          </p:nvPr>
        </p:nvSpPr>
        <p:spPr>
          <a:xfrm>
            <a:off x="0" y="0"/>
            <a:ext cx="12192000" cy="810798"/>
          </a:xfrm>
        </p:spPr>
        <p:txBody>
          <a:bodyPr anchor="ctr">
            <a:normAutofit/>
          </a:bodyPr>
          <a:lstStyle>
            <a:lvl1pPr>
              <a:defRPr sz="3600" i="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471BCCC-422E-4908-ED57-404A8C36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4A25B7-4B03-CFEF-F3FD-E5A58BF7696E}"/>
              </a:ext>
            </a:extLst>
          </p:cNvPr>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6EC2D-E092-73A5-9363-54DEB0CA94D0}"/>
              </a:ext>
            </a:extLst>
          </p:cNvPr>
          <p:cNvSpPr>
            <a:spLocks noGrp="1"/>
          </p:cNvSpPr>
          <p:nvPr>
            <p:ph type="dt" sz="half" idx="10"/>
          </p:nvPr>
        </p:nvSpPr>
        <p:spPr/>
        <p:txBody>
          <a:bodyPr/>
          <a:lstStyle/>
          <a:p>
            <a:fld id="{12B86DFB-CD6E-4454-9C0A-EFEEF35739AB}" type="datetimeFigureOut">
              <a:rPr lang="en-US" smtClean="0"/>
              <a:t>4/19/2023</a:t>
            </a:fld>
            <a:endParaRPr lang="en-US"/>
          </a:p>
        </p:txBody>
      </p:sp>
      <p:sp>
        <p:nvSpPr>
          <p:cNvPr id="6" name="Footer Placeholder 5">
            <a:extLst>
              <a:ext uri="{FF2B5EF4-FFF2-40B4-BE49-F238E27FC236}">
                <a16:creationId xmlns:a16="http://schemas.microsoft.com/office/drawing/2014/main" id="{150BE8B5-7281-EF6A-84A2-124FDBB8A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BCD8C-A8B9-C8EC-A385-9723AEA9A7E1}"/>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367944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13B0F-E940-FB86-5C90-C0DBAF105C8E}"/>
              </a:ext>
            </a:extLst>
          </p:cNvPr>
          <p:cNvSpPr>
            <a:spLocks noGrp="1"/>
          </p:cNvSpPr>
          <p:nvPr>
            <p:ph type="title"/>
          </p:nvPr>
        </p:nvSpPr>
        <p:spPr>
          <a:xfrm>
            <a:off x="0" y="1"/>
            <a:ext cx="12192000" cy="8062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535735-8A51-5E81-C1DC-44DA2DE71277}"/>
              </a:ext>
            </a:extLst>
          </p:cNvPr>
          <p:cNvSpPr>
            <a:spLocks noGrp="1"/>
          </p:cNvSpPr>
          <p:nvPr>
            <p:ph type="body" idx="1"/>
          </p:nvPr>
        </p:nvSpPr>
        <p:spPr>
          <a:xfrm>
            <a:off x="838200" y="1004489"/>
            <a:ext cx="10515600" cy="51724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45213-F8D5-BDF8-0C90-F7D01E3E0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86DFB-CD6E-4454-9C0A-EFEEF35739AB}" type="datetimeFigureOut">
              <a:rPr lang="en-US" smtClean="0"/>
              <a:t>4/19/2023</a:t>
            </a:fld>
            <a:endParaRPr lang="en-US"/>
          </a:p>
        </p:txBody>
      </p:sp>
      <p:sp>
        <p:nvSpPr>
          <p:cNvPr id="5" name="Footer Placeholder 4">
            <a:extLst>
              <a:ext uri="{FF2B5EF4-FFF2-40B4-BE49-F238E27FC236}">
                <a16:creationId xmlns:a16="http://schemas.microsoft.com/office/drawing/2014/main" id="{C99DF6D1-81FF-FC76-CBA5-863ADCA52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AB387-B0C2-8BC5-DB6A-C738B4E85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C92D6-3C0F-42F5-819F-B491F75B09D2}" type="slidenum">
              <a:rPr lang="en-US" smtClean="0"/>
              <a:t>‹#›</a:t>
            </a:fld>
            <a:endParaRPr lang="en-US"/>
          </a:p>
        </p:txBody>
      </p:sp>
    </p:spTree>
    <p:extLst>
      <p:ext uri="{BB962C8B-B14F-4D97-AF65-F5344CB8AC3E}">
        <p14:creationId xmlns:p14="http://schemas.microsoft.com/office/powerpoint/2010/main" val="21265897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A23F-F911-A350-788F-D44A634B8BB0}"/>
              </a:ext>
            </a:extLst>
          </p:cNvPr>
          <p:cNvSpPr>
            <a:spLocks noGrp="1"/>
          </p:cNvSpPr>
          <p:nvPr>
            <p:ph type="ctrTitle"/>
          </p:nvPr>
        </p:nvSpPr>
        <p:spPr/>
        <p:txBody>
          <a:bodyPr>
            <a:normAutofit/>
          </a:bodyPr>
          <a:lstStyle/>
          <a:p>
            <a:r>
              <a:rPr lang="en-AU" dirty="0"/>
              <a:t>Service-Oriented Architecture: Topics</a:t>
            </a:r>
            <a:endParaRPr lang="en-US" dirty="0"/>
          </a:p>
        </p:txBody>
      </p:sp>
      <p:sp>
        <p:nvSpPr>
          <p:cNvPr id="3" name="Subtitle 2">
            <a:extLst>
              <a:ext uri="{FF2B5EF4-FFF2-40B4-BE49-F238E27FC236}">
                <a16:creationId xmlns:a16="http://schemas.microsoft.com/office/drawing/2014/main" id="{583174BE-A593-80EB-0AB4-BE6E453B57DE}"/>
              </a:ext>
            </a:extLst>
          </p:cNvPr>
          <p:cNvSpPr>
            <a:spLocks noGrp="1"/>
          </p:cNvSpPr>
          <p:nvPr>
            <p:ph type="subTitle" idx="1"/>
          </p:nvPr>
        </p:nvSpPr>
        <p:spPr/>
        <p:txBody>
          <a:bodyPr/>
          <a:lstStyle/>
          <a:p>
            <a:r>
              <a:rPr lang="en-AU" i="1" dirty="0"/>
              <a:t>Liam Whitelaw</a:t>
            </a:r>
            <a:endParaRPr lang="en-US" i="1" dirty="0"/>
          </a:p>
        </p:txBody>
      </p:sp>
    </p:spTree>
    <p:extLst>
      <p:ext uri="{BB962C8B-B14F-4D97-AF65-F5344CB8AC3E}">
        <p14:creationId xmlns:p14="http://schemas.microsoft.com/office/powerpoint/2010/main" val="88498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422C-21F7-14EF-8135-C0B8952B8073}"/>
              </a:ext>
            </a:extLst>
          </p:cNvPr>
          <p:cNvSpPr>
            <a:spLocks noGrp="1"/>
          </p:cNvSpPr>
          <p:nvPr>
            <p:ph type="title"/>
          </p:nvPr>
        </p:nvSpPr>
        <p:spPr/>
        <p:txBody>
          <a:bodyPr/>
          <a:lstStyle/>
          <a:p>
            <a:r>
              <a:rPr lang="en-AU" dirty="0"/>
              <a:t>Protocols</a:t>
            </a:r>
            <a:endParaRPr lang="en-US" dirty="0"/>
          </a:p>
        </p:txBody>
      </p:sp>
      <p:sp>
        <p:nvSpPr>
          <p:cNvPr id="3" name="Content Placeholder 2">
            <a:extLst>
              <a:ext uri="{FF2B5EF4-FFF2-40B4-BE49-F238E27FC236}">
                <a16:creationId xmlns:a16="http://schemas.microsoft.com/office/drawing/2014/main" id="{27E5D63A-F19F-A90B-A76E-9613F0E757E5}"/>
              </a:ext>
            </a:extLst>
          </p:cNvPr>
          <p:cNvSpPr>
            <a:spLocks noGrp="1"/>
          </p:cNvSpPr>
          <p:nvPr>
            <p:ph idx="1"/>
          </p:nvPr>
        </p:nvSpPr>
        <p:spPr/>
        <p:txBody>
          <a:bodyPr/>
          <a:lstStyle/>
          <a:p>
            <a:r>
              <a:rPr lang="en-AU" dirty="0"/>
              <a:t>Services need a shared protocol to be able to communicate</a:t>
            </a:r>
          </a:p>
          <a:p>
            <a:r>
              <a:rPr lang="en-AU" dirty="0"/>
              <a:t>Common protocol formats</a:t>
            </a:r>
          </a:p>
          <a:p>
            <a:pPr lvl="1"/>
            <a:r>
              <a:rPr lang="en-AU" dirty="0"/>
              <a:t>HTTP (REST)</a:t>
            </a:r>
          </a:p>
          <a:p>
            <a:pPr lvl="2"/>
            <a:r>
              <a:rPr lang="en-AU" dirty="0"/>
              <a:t>Web servers and HTTP clients are common in standard libraries</a:t>
            </a:r>
          </a:p>
          <a:p>
            <a:pPr lvl="2"/>
            <a:r>
              <a:rPr lang="en-AU" dirty="0"/>
              <a:t>Payloads may be anything, but often JSON, XML, or other textual-format data</a:t>
            </a:r>
          </a:p>
          <a:p>
            <a:pPr lvl="1"/>
            <a:r>
              <a:rPr lang="en-AU" dirty="0" err="1"/>
              <a:t>gRPC</a:t>
            </a:r>
            <a:endParaRPr lang="en-AU" dirty="0"/>
          </a:p>
          <a:p>
            <a:pPr lvl="2"/>
            <a:r>
              <a:rPr lang="en-AU" dirty="0"/>
              <a:t>Used by Google in their data centres</a:t>
            </a:r>
          </a:p>
          <a:p>
            <a:pPr lvl="2"/>
            <a:r>
              <a:rPr lang="en-AU" dirty="0"/>
              <a:t>Uses Protocol Buffers as payload format, which is binary</a:t>
            </a:r>
          </a:p>
          <a:p>
            <a:pPr lvl="1"/>
            <a:r>
              <a:rPr lang="en-AU" dirty="0" err="1"/>
              <a:t>ZeroMQ</a:t>
            </a:r>
            <a:endParaRPr lang="en-AU" dirty="0"/>
          </a:p>
          <a:p>
            <a:pPr lvl="2"/>
            <a:r>
              <a:rPr lang="en-AU" dirty="0"/>
              <a:t>Socket-like queue-based communication library</a:t>
            </a:r>
          </a:p>
          <a:p>
            <a:pPr lvl="1"/>
            <a:r>
              <a:rPr lang="en-AU" dirty="0"/>
              <a:t>Custom over raw TCP or UDP</a:t>
            </a:r>
          </a:p>
          <a:p>
            <a:pPr lvl="2"/>
            <a:r>
              <a:rPr lang="en-AU" dirty="0"/>
              <a:t>I imagine this is rare</a:t>
            </a:r>
          </a:p>
          <a:p>
            <a:r>
              <a:rPr lang="en-AU" dirty="0"/>
              <a:t>There are many other possibilities</a:t>
            </a:r>
          </a:p>
          <a:p>
            <a:pPr lvl="1"/>
            <a:endParaRPr lang="en-AU" dirty="0"/>
          </a:p>
          <a:p>
            <a:pPr lvl="1"/>
            <a:endParaRPr lang="en-US" dirty="0"/>
          </a:p>
        </p:txBody>
      </p:sp>
    </p:spTree>
    <p:extLst>
      <p:ext uri="{BB962C8B-B14F-4D97-AF65-F5344CB8AC3E}">
        <p14:creationId xmlns:p14="http://schemas.microsoft.com/office/powerpoint/2010/main" val="30687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585A-44BB-88AE-8DCD-6B229F06B305}"/>
              </a:ext>
            </a:extLst>
          </p:cNvPr>
          <p:cNvSpPr>
            <a:spLocks noGrp="1"/>
          </p:cNvSpPr>
          <p:nvPr>
            <p:ph type="title"/>
          </p:nvPr>
        </p:nvSpPr>
        <p:spPr/>
        <p:txBody>
          <a:bodyPr/>
          <a:lstStyle/>
          <a:p>
            <a:r>
              <a:rPr lang="en-AU" dirty="0"/>
              <a:t>Protocol Synchronicity</a:t>
            </a:r>
            <a:endParaRPr lang="en-US" dirty="0"/>
          </a:p>
        </p:txBody>
      </p:sp>
      <p:sp>
        <p:nvSpPr>
          <p:cNvPr id="3" name="Content Placeholder 2">
            <a:extLst>
              <a:ext uri="{FF2B5EF4-FFF2-40B4-BE49-F238E27FC236}">
                <a16:creationId xmlns:a16="http://schemas.microsoft.com/office/drawing/2014/main" id="{45248BFF-EDF4-1D30-239F-8E496AAAEF72}"/>
              </a:ext>
            </a:extLst>
          </p:cNvPr>
          <p:cNvSpPr>
            <a:spLocks noGrp="1"/>
          </p:cNvSpPr>
          <p:nvPr>
            <p:ph idx="1"/>
          </p:nvPr>
        </p:nvSpPr>
        <p:spPr/>
        <p:txBody>
          <a:bodyPr/>
          <a:lstStyle/>
          <a:p>
            <a:r>
              <a:rPr lang="en-AU" dirty="0"/>
              <a:t>Synchronous</a:t>
            </a:r>
          </a:p>
          <a:p>
            <a:pPr lvl="1"/>
            <a:r>
              <a:rPr lang="en-AU" dirty="0"/>
              <a:t>Often seen with RPC frameworks</a:t>
            </a:r>
          </a:p>
          <a:p>
            <a:pPr lvl="1"/>
            <a:r>
              <a:rPr lang="en-AU" dirty="0"/>
              <a:t>Blocks running code to wait for a response</a:t>
            </a:r>
          </a:p>
          <a:p>
            <a:pPr lvl="1"/>
            <a:r>
              <a:rPr lang="en-AU" dirty="0"/>
              <a:t>Easier to reason about</a:t>
            </a:r>
          </a:p>
          <a:p>
            <a:r>
              <a:rPr lang="en-AU" dirty="0"/>
              <a:t>Asynchronous</a:t>
            </a:r>
          </a:p>
          <a:p>
            <a:pPr lvl="1"/>
            <a:r>
              <a:rPr lang="en-AU" dirty="0"/>
              <a:t>Service can continue running while request handled in background</a:t>
            </a:r>
          </a:p>
          <a:p>
            <a:pPr lvl="1"/>
            <a:r>
              <a:rPr lang="en-AU" dirty="0"/>
              <a:t>Handling the result is more complicated </a:t>
            </a:r>
            <a:r>
              <a:rPr lang="en-AU" dirty="0" err="1"/>
              <a:t>w.r.t.</a:t>
            </a:r>
            <a:r>
              <a:rPr lang="en-AU" dirty="0"/>
              <a:t> control flow</a:t>
            </a:r>
          </a:p>
          <a:p>
            <a:pPr lvl="2"/>
            <a:r>
              <a:rPr lang="en-AU" dirty="0"/>
              <a:t>Not all programming languages are well equipped to handle async logic</a:t>
            </a:r>
          </a:p>
          <a:p>
            <a:pPr lvl="2"/>
            <a:r>
              <a:rPr lang="en-AU" dirty="0"/>
              <a:t>Failures are harder to handle – what’s your state when it goes wrong?</a:t>
            </a:r>
          </a:p>
          <a:p>
            <a:pPr lvl="1"/>
            <a:r>
              <a:rPr lang="en-AU" dirty="0"/>
              <a:t>Allows for more responsive services as the caller can do other things</a:t>
            </a:r>
          </a:p>
        </p:txBody>
      </p:sp>
    </p:spTree>
    <p:extLst>
      <p:ext uri="{BB962C8B-B14F-4D97-AF65-F5344CB8AC3E}">
        <p14:creationId xmlns:p14="http://schemas.microsoft.com/office/powerpoint/2010/main" val="41846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4DF-F18F-BE72-77D8-0BB080528CFC}"/>
              </a:ext>
            </a:extLst>
          </p:cNvPr>
          <p:cNvSpPr>
            <a:spLocks noGrp="1"/>
          </p:cNvSpPr>
          <p:nvPr>
            <p:ph type="title"/>
          </p:nvPr>
        </p:nvSpPr>
        <p:spPr/>
        <p:txBody>
          <a:bodyPr/>
          <a:lstStyle/>
          <a:p>
            <a:r>
              <a:rPr lang="en-AU" dirty="0"/>
              <a:t>Example - Store</a:t>
            </a:r>
            <a:endParaRPr lang="en-US" dirty="0"/>
          </a:p>
        </p:txBody>
      </p:sp>
      <p:sp>
        <p:nvSpPr>
          <p:cNvPr id="3" name="Rectangle 2">
            <a:extLst>
              <a:ext uri="{FF2B5EF4-FFF2-40B4-BE49-F238E27FC236}">
                <a16:creationId xmlns:a16="http://schemas.microsoft.com/office/drawing/2014/main" id="{F4E90C65-ECDB-B17E-9E4E-7B941E5211C5}"/>
              </a:ext>
            </a:extLst>
          </p:cNvPr>
          <p:cNvSpPr/>
          <p:nvPr/>
        </p:nvSpPr>
        <p:spPr>
          <a:xfrm>
            <a:off x="2416835" y="2971797"/>
            <a:ext cx="1272396" cy="127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Server</a:t>
            </a:r>
            <a:endParaRPr lang="en-US" dirty="0"/>
          </a:p>
        </p:txBody>
      </p:sp>
      <p:sp>
        <p:nvSpPr>
          <p:cNvPr id="4" name="Rectangle 3">
            <a:extLst>
              <a:ext uri="{FF2B5EF4-FFF2-40B4-BE49-F238E27FC236}">
                <a16:creationId xmlns:a16="http://schemas.microsoft.com/office/drawing/2014/main" id="{9256163A-4C07-DF30-6396-D75FC242551A}"/>
              </a:ext>
            </a:extLst>
          </p:cNvPr>
          <p:cNvSpPr/>
          <p:nvPr/>
        </p:nvSpPr>
        <p:spPr>
          <a:xfrm>
            <a:off x="5459802"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Credit Card Processing</a:t>
            </a:r>
            <a:endParaRPr lang="en-US" dirty="0"/>
          </a:p>
        </p:txBody>
      </p:sp>
      <p:sp>
        <p:nvSpPr>
          <p:cNvPr id="5" name="Rectangle 4">
            <a:extLst>
              <a:ext uri="{FF2B5EF4-FFF2-40B4-BE49-F238E27FC236}">
                <a16:creationId xmlns:a16="http://schemas.microsoft.com/office/drawing/2014/main" id="{079344A5-28F4-BF17-F4AA-8437B60590D1}"/>
              </a:ext>
            </a:extLst>
          </p:cNvPr>
          <p:cNvSpPr/>
          <p:nvPr/>
        </p:nvSpPr>
        <p:spPr>
          <a:xfrm>
            <a:off x="8502770"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Inventory Mgmt.</a:t>
            </a:r>
            <a:endParaRPr lang="en-US" dirty="0"/>
          </a:p>
        </p:txBody>
      </p:sp>
      <p:sp>
        <p:nvSpPr>
          <p:cNvPr id="6" name="TextBox 5">
            <a:extLst>
              <a:ext uri="{FF2B5EF4-FFF2-40B4-BE49-F238E27FC236}">
                <a16:creationId xmlns:a16="http://schemas.microsoft.com/office/drawing/2014/main" id="{8EDFD74D-C1FA-6F36-B01E-84D437C14FB1}"/>
              </a:ext>
            </a:extLst>
          </p:cNvPr>
          <p:cNvSpPr txBox="1"/>
          <p:nvPr/>
        </p:nvSpPr>
        <p:spPr>
          <a:xfrm>
            <a:off x="2691588" y="4347713"/>
            <a:ext cx="722890" cy="369332"/>
          </a:xfrm>
          <a:prstGeom prst="rect">
            <a:avLst/>
          </a:prstGeom>
          <a:noFill/>
        </p:spPr>
        <p:txBody>
          <a:bodyPr wrap="none" rtlCol="0">
            <a:spAutoFit/>
          </a:bodyPr>
          <a:lstStyle/>
          <a:p>
            <a:r>
              <a:rPr lang="en-AU" dirty="0"/>
              <a:t>HTTP</a:t>
            </a:r>
          </a:p>
        </p:txBody>
      </p:sp>
      <p:sp>
        <p:nvSpPr>
          <p:cNvPr id="7" name="TextBox 6">
            <a:extLst>
              <a:ext uri="{FF2B5EF4-FFF2-40B4-BE49-F238E27FC236}">
                <a16:creationId xmlns:a16="http://schemas.microsoft.com/office/drawing/2014/main" id="{98C9466F-667E-5F06-461F-32D857BF47B7}"/>
              </a:ext>
            </a:extLst>
          </p:cNvPr>
          <p:cNvSpPr txBox="1"/>
          <p:nvPr/>
        </p:nvSpPr>
        <p:spPr>
          <a:xfrm>
            <a:off x="5553222" y="4347713"/>
            <a:ext cx="1085554" cy="646331"/>
          </a:xfrm>
          <a:prstGeom prst="rect">
            <a:avLst/>
          </a:prstGeom>
          <a:noFill/>
        </p:spPr>
        <p:txBody>
          <a:bodyPr wrap="none" rtlCol="0">
            <a:spAutoFit/>
          </a:bodyPr>
          <a:lstStyle/>
          <a:p>
            <a:r>
              <a:rPr lang="en-AU" dirty="0"/>
              <a:t>HTTP</a:t>
            </a:r>
          </a:p>
          <a:p>
            <a:r>
              <a:rPr lang="en-AU" dirty="0"/>
              <a:t>REST API</a:t>
            </a:r>
          </a:p>
        </p:txBody>
      </p:sp>
      <p:sp>
        <p:nvSpPr>
          <p:cNvPr id="8" name="TextBox 7">
            <a:extLst>
              <a:ext uri="{FF2B5EF4-FFF2-40B4-BE49-F238E27FC236}">
                <a16:creationId xmlns:a16="http://schemas.microsoft.com/office/drawing/2014/main" id="{8208468C-703C-5698-02A9-D97A970F10E0}"/>
              </a:ext>
            </a:extLst>
          </p:cNvPr>
          <p:cNvSpPr txBox="1"/>
          <p:nvPr/>
        </p:nvSpPr>
        <p:spPr>
          <a:xfrm>
            <a:off x="8596190" y="4344187"/>
            <a:ext cx="1085554" cy="646331"/>
          </a:xfrm>
          <a:prstGeom prst="rect">
            <a:avLst/>
          </a:prstGeom>
          <a:noFill/>
        </p:spPr>
        <p:txBody>
          <a:bodyPr wrap="none" rtlCol="0">
            <a:spAutoFit/>
          </a:bodyPr>
          <a:lstStyle/>
          <a:p>
            <a:r>
              <a:rPr lang="en-AU" dirty="0"/>
              <a:t>HTTP</a:t>
            </a:r>
          </a:p>
          <a:p>
            <a:r>
              <a:rPr lang="en-AU" dirty="0"/>
              <a:t>REST API</a:t>
            </a:r>
          </a:p>
        </p:txBody>
      </p:sp>
    </p:spTree>
    <p:extLst>
      <p:ext uri="{BB962C8B-B14F-4D97-AF65-F5344CB8AC3E}">
        <p14:creationId xmlns:p14="http://schemas.microsoft.com/office/powerpoint/2010/main" val="39160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C7FD-3580-CBCC-C4B5-F476B2892F0B}"/>
              </a:ext>
            </a:extLst>
          </p:cNvPr>
          <p:cNvSpPr>
            <a:spLocks noGrp="1"/>
          </p:cNvSpPr>
          <p:nvPr>
            <p:ph type="title"/>
          </p:nvPr>
        </p:nvSpPr>
        <p:spPr/>
        <p:txBody>
          <a:bodyPr/>
          <a:lstStyle/>
          <a:p>
            <a:r>
              <a:rPr lang="en-AU" dirty="0"/>
              <a:t>The Network</a:t>
            </a:r>
            <a:endParaRPr lang="en-US" dirty="0"/>
          </a:p>
        </p:txBody>
      </p:sp>
      <p:sp>
        <p:nvSpPr>
          <p:cNvPr id="3" name="Text Placeholder 2">
            <a:extLst>
              <a:ext uri="{FF2B5EF4-FFF2-40B4-BE49-F238E27FC236}">
                <a16:creationId xmlns:a16="http://schemas.microsoft.com/office/drawing/2014/main" id="{1A6D4260-22FB-AC5C-28EB-9EC22FC02542}"/>
              </a:ext>
            </a:extLst>
          </p:cNvPr>
          <p:cNvSpPr>
            <a:spLocks noGrp="1"/>
          </p:cNvSpPr>
          <p:nvPr>
            <p:ph type="body" idx="1"/>
          </p:nvPr>
        </p:nvSpPr>
        <p:spPr/>
        <p:txBody>
          <a:bodyPr/>
          <a:lstStyle/>
          <a:p>
            <a:r>
              <a:rPr lang="en-US" dirty="0"/>
              <a:t>where the fun begins</a:t>
            </a:r>
          </a:p>
        </p:txBody>
      </p:sp>
    </p:spTree>
    <p:extLst>
      <p:ext uri="{BB962C8B-B14F-4D97-AF65-F5344CB8AC3E}">
        <p14:creationId xmlns:p14="http://schemas.microsoft.com/office/powerpoint/2010/main" val="250894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D4F6-304A-A115-A4F5-CCD05C524720}"/>
              </a:ext>
            </a:extLst>
          </p:cNvPr>
          <p:cNvSpPr>
            <a:spLocks noGrp="1"/>
          </p:cNvSpPr>
          <p:nvPr>
            <p:ph type="title"/>
          </p:nvPr>
        </p:nvSpPr>
        <p:spPr/>
        <p:txBody>
          <a:bodyPr/>
          <a:lstStyle/>
          <a:p>
            <a:r>
              <a:rPr lang="en-AU" dirty="0"/>
              <a:t>The Network</a:t>
            </a:r>
          </a:p>
        </p:txBody>
      </p:sp>
      <p:sp>
        <p:nvSpPr>
          <p:cNvPr id="3" name="Content Placeholder 2">
            <a:extLst>
              <a:ext uri="{FF2B5EF4-FFF2-40B4-BE49-F238E27FC236}">
                <a16:creationId xmlns:a16="http://schemas.microsoft.com/office/drawing/2014/main" id="{0C944227-C01E-5B60-D358-C45651823E0B}"/>
              </a:ext>
            </a:extLst>
          </p:cNvPr>
          <p:cNvSpPr>
            <a:spLocks noGrp="1"/>
          </p:cNvSpPr>
          <p:nvPr>
            <p:ph idx="1"/>
          </p:nvPr>
        </p:nvSpPr>
        <p:spPr/>
        <p:txBody>
          <a:bodyPr/>
          <a:lstStyle/>
          <a:p>
            <a:r>
              <a:rPr lang="en-AU" dirty="0"/>
              <a:t>The most critical component of SOA</a:t>
            </a:r>
          </a:p>
          <a:p>
            <a:r>
              <a:rPr lang="en-AU" dirty="0"/>
              <a:t>It’s more than just the IP network</a:t>
            </a:r>
          </a:p>
          <a:p>
            <a:r>
              <a:rPr lang="en-AU" dirty="0"/>
              <a:t>Architectures can vary greatly</a:t>
            </a:r>
          </a:p>
          <a:p>
            <a:r>
              <a:rPr lang="en-AU" dirty="0"/>
              <a:t>The transfer medium can vary too</a:t>
            </a:r>
          </a:p>
          <a:p>
            <a:pPr lvl="1"/>
            <a:r>
              <a:rPr lang="en-AU" dirty="0"/>
              <a:t>File Transfers</a:t>
            </a:r>
          </a:p>
          <a:p>
            <a:pPr lvl="1"/>
            <a:r>
              <a:rPr lang="en-AU" dirty="0"/>
              <a:t>Shared Databases</a:t>
            </a:r>
          </a:p>
          <a:p>
            <a:pPr lvl="1"/>
            <a:r>
              <a:rPr lang="en-AU" dirty="0"/>
              <a:t>Remote Procedure Calls</a:t>
            </a:r>
          </a:p>
          <a:p>
            <a:pPr lvl="1"/>
            <a:r>
              <a:rPr lang="en-AU" dirty="0"/>
              <a:t>Messaging</a:t>
            </a:r>
          </a:p>
          <a:p>
            <a:r>
              <a:rPr lang="en-AU" dirty="0"/>
              <a:t>The unreliability of the IP network must be handled somewhere</a:t>
            </a:r>
          </a:p>
          <a:p>
            <a:pPr lvl="1"/>
            <a:r>
              <a:rPr lang="en-AU" dirty="0"/>
              <a:t>What if the network goes down?</a:t>
            </a:r>
          </a:p>
          <a:p>
            <a:pPr lvl="1"/>
            <a:r>
              <a:rPr lang="en-AU" dirty="0"/>
              <a:t>What if IP packets get dropped?</a:t>
            </a:r>
          </a:p>
        </p:txBody>
      </p:sp>
    </p:spTree>
    <p:extLst>
      <p:ext uri="{BB962C8B-B14F-4D97-AF65-F5344CB8AC3E}">
        <p14:creationId xmlns:p14="http://schemas.microsoft.com/office/powerpoint/2010/main" val="7664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2560-00AD-4BA3-7551-89D902B080C8}"/>
              </a:ext>
            </a:extLst>
          </p:cNvPr>
          <p:cNvSpPr>
            <a:spLocks noGrp="1"/>
          </p:cNvSpPr>
          <p:nvPr>
            <p:ph type="title"/>
          </p:nvPr>
        </p:nvSpPr>
        <p:spPr/>
        <p:txBody>
          <a:bodyPr/>
          <a:lstStyle/>
          <a:p>
            <a:r>
              <a:rPr lang="en-AU" dirty="0"/>
              <a:t>File Transfers</a:t>
            </a:r>
          </a:p>
        </p:txBody>
      </p:sp>
      <p:sp>
        <p:nvSpPr>
          <p:cNvPr id="3" name="Content Placeholder 2">
            <a:extLst>
              <a:ext uri="{FF2B5EF4-FFF2-40B4-BE49-F238E27FC236}">
                <a16:creationId xmlns:a16="http://schemas.microsoft.com/office/drawing/2014/main" id="{B695C90B-ACED-CF5D-99D0-BD8A960577B1}"/>
              </a:ext>
            </a:extLst>
          </p:cNvPr>
          <p:cNvSpPr>
            <a:spLocks noGrp="1"/>
          </p:cNvSpPr>
          <p:nvPr>
            <p:ph idx="1"/>
          </p:nvPr>
        </p:nvSpPr>
        <p:spPr/>
        <p:txBody>
          <a:bodyPr>
            <a:normAutofit/>
          </a:bodyPr>
          <a:lstStyle/>
          <a:p>
            <a:r>
              <a:rPr lang="en-AU" dirty="0"/>
              <a:t>Just have one service create data files another consumes</a:t>
            </a:r>
          </a:p>
          <a:p>
            <a:r>
              <a:rPr lang="en-AU" dirty="0"/>
              <a:t>Requires a shared interchange format</a:t>
            </a:r>
          </a:p>
          <a:p>
            <a:pPr lvl="1"/>
            <a:r>
              <a:rPr lang="en-AU" dirty="0"/>
              <a:t>XML</a:t>
            </a:r>
          </a:p>
          <a:p>
            <a:pPr lvl="1"/>
            <a:r>
              <a:rPr lang="en-AU" dirty="0"/>
              <a:t>JSON</a:t>
            </a:r>
          </a:p>
          <a:p>
            <a:pPr lvl="1"/>
            <a:r>
              <a:rPr lang="en-AU" dirty="0"/>
              <a:t>Unix tools on raw text</a:t>
            </a:r>
          </a:p>
          <a:p>
            <a:r>
              <a:rPr lang="en-AU" dirty="0"/>
              <a:t>No extra integration dependencies</a:t>
            </a:r>
          </a:p>
          <a:p>
            <a:r>
              <a:rPr lang="en-AU" dirty="0"/>
              <a:t>Applications have to do all the heavy lifting</a:t>
            </a:r>
          </a:p>
          <a:p>
            <a:pPr lvl="1"/>
            <a:r>
              <a:rPr lang="en-AU" dirty="0"/>
              <a:t>Where will the files be?</a:t>
            </a:r>
          </a:p>
          <a:p>
            <a:pPr lvl="1"/>
            <a:r>
              <a:rPr lang="en-AU" dirty="0"/>
              <a:t>How to transfer them?</a:t>
            </a:r>
          </a:p>
          <a:p>
            <a:pPr lvl="1"/>
            <a:r>
              <a:rPr lang="en-AU" dirty="0"/>
              <a:t>Who manages lifecycles?</a:t>
            </a:r>
          </a:p>
          <a:p>
            <a:r>
              <a:rPr lang="en-AU" dirty="0"/>
              <a:t>We can do better</a:t>
            </a:r>
          </a:p>
        </p:txBody>
      </p:sp>
    </p:spTree>
    <p:extLst>
      <p:ext uri="{BB962C8B-B14F-4D97-AF65-F5344CB8AC3E}">
        <p14:creationId xmlns:p14="http://schemas.microsoft.com/office/powerpoint/2010/main" val="27580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8F2F-0DA6-AB98-0411-D73C42F81BAE}"/>
              </a:ext>
            </a:extLst>
          </p:cNvPr>
          <p:cNvSpPr>
            <a:spLocks noGrp="1"/>
          </p:cNvSpPr>
          <p:nvPr>
            <p:ph type="title"/>
          </p:nvPr>
        </p:nvSpPr>
        <p:spPr/>
        <p:txBody>
          <a:bodyPr/>
          <a:lstStyle/>
          <a:p>
            <a:r>
              <a:rPr lang="en-AU" dirty="0"/>
              <a:t>Shared Databases</a:t>
            </a:r>
          </a:p>
        </p:txBody>
      </p:sp>
      <p:sp>
        <p:nvSpPr>
          <p:cNvPr id="3" name="Content Placeholder 2">
            <a:extLst>
              <a:ext uri="{FF2B5EF4-FFF2-40B4-BE49-F238E27FC236}">
                <a16:creationId xmlns:a16="http://schemas.microsoft.com/office/drawing/2014/main" id="{FEC1B92D-2ABD-1E22-DE6A-2D8FB0235593}"/>
              </a:ext>
            </a:extLst>
          </p:cNvPr>
          <p:cNvSpPr>
            <a:spLocks noGrp="1"/>
          </p:cNvSpPr>
          <p:nvPr>
            <p:ph idx="1"/>
          </p:nvPr>
        </p:nvSpPr>
        <p:spPr/>
        <p:txBody>
          <a:bodyPr/>
          <a:lstStyle/>
          <a:p>
            <a:r>
              <a:rPr lang="en-AU" dirty="0"/>
              <a:t>Services post/retrieve data through a database all can access</a:t>
            </a:r>
          </a:p>
          <a:p>
            <a:r>
              <a:rPr lang="en-AU" dirty="0"/>
              <a:t>Can enforce a standard format</a:t>
            </a:r>
          </a:p>
          <a:p>
            <a:r>
              <a:rPr lang="en-AU" dirty="0"/>
              <a:t>Exchanged data gets all the ACID guarantees</a:t>
            </a:r>
          </a:p>
          <a:p>
            <a:pPr lvl="1"/>
            <a:r>
              <a:rPr lang="en-AU" dirty="0"/>
              <a:t>Or BASE if that’s preferred</a:t>
            </a:r>
          </a:p>
          <a:p>
            <a:r>
              <a:rPr lang="en-AU" dirty="0"/>
              <a:t>Data is more likely to be consistent</a:t>
            </a:r>
          </a:p>
          <a:p>
            <a:r>
              <a:rPr lang="en-AU" dirty="0"/>
              <a:t>Who owns the database?</a:t>
            </a:r>
          </a:p>
          <a:p>
            <a:pPr lvl="1"/>
            <a:r>
              <a:rPr lang="en-AU" dirty="0"/>
              <a:t>Who owns the data </a:t>
            </a:r>
            <a:r>
              <a:rPr lang="en-AU" i="1" dirty="0"/>
              <a:t>in </a:t>
            </a:r>
            <a:r>
              <a:rPr lang="en-AU" dirty="0"/>
              <a:t>the database?</a:t>
            </a:r>
          </a:p>
          <a:p>
            <a:r>
              <a:rPr lang="en-AU" dirty="0"/>
              <a:t>What if the database goes down?</a:t>
            </a:r>
          </a:p>
          <a:p>
            <a:r>
              <a:rPr lang="en-AU" dirty="0"/>
              <a:t>Performance implications if data has to be locked</a:t>
            </a:r>
          </a:p>
          <a:p>
            <a:r>
              <a:rPr lang="en-AU" dirty="0"/>
              <a:t>What if a service changes arbitrary data – seem familiar?</a:t>
            </a:r>
          </a:p>
        </p:txBody>
      </p:sp>
    </p:spTree>
    <p:extLst>
      <p:ext uri="{BB962C8B-B14F-4D97-AF65-F5344CB8AC3E}">
        <p14:creationId xmlns:p14="http://schemas.microsoft.com/office/powerpoint/2010/main" val="185391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2C60-4D82-0DD7-9271-CD313701CE6B}"/>
              </a:ext>
            </a:extLst>
          </p:cNvPr>
          <p:cNvSpPr>
            <a:spLocks noGrp="1"/>
          </p:cNvSpPr>
          <p:nvPr>
            <p:ph type="title"/>
          </p:nvPr>
        </p:nvSpPr>
        <p:spPr/>
        <p:txBody>
          <a:bodyPr/>
          <a:lstStyle/>
          <a:p>
            <a:r>
              <a:rPr lang="en-AU" dirty="0"/>
              <a:t>Remote Procedure Calls</a:t>
            </a:r>
          </a:p>
        </p:txBody>
      </p:sp>
      <p:sp>
        <p:nvSpPr>
          <p:cNvPr id="3" name="Content Placeholder 2">
            <a:extLst>
              <a:ext uri="{FF2B5EF4-FFF2-40B4-BE49-F238E27FC236}">
                <a16:creationId xmlns:a16="http://schemas.microsoft.com/office/drawing/2014/main" id="{9540FBF7-48A3-AF7D-BCD2-B6EFB87C8C17}"/>
              </a:ext>
            </a:extLst>
          </p:cNvPr>
          <p:cNvSpPr>
            <a:spLocks noGrp="1"/>
          </p:cNvSpPr>
          <p:nvPr>
            <p:ph idx="1"/>
          </p:nvPr>
        </p:nvSpPr>
        <p:spPr/>
        <p:txBody>
          <a:bodyPr/>
          <a:lstStyle/>
          <a:p>
            <a:r>
              <a:rPr lang="en-AU" dirty="0"/>
              <a:t>Instead of exchanging data, exchange functionality through code invocation</a:t>
            </a:r>
          </a:p>
          <a:p>
            <a:r>
              <a:rPr lang="en-AU" dirty="0"/>
              <a:t>Can come in normal or object-oriented forms</a:t>
            </a:r>
          </a:p>
          <a:p>
            <a:pPr lvl="1"/>
            <a:r>
              <a:rPr lang="en-AU" dirty="0"/>
              <a:t>If it’s OO, it tends to be called an object request broker (ORB)</a:t>
            </a:r>
          </a:p>
          <a:p>
            <a:r>
              <a:rPr lang="en-AU" dirty="0"/>
              <a:t>Allows for encapsulation of state – seem familiar?</a:t>
            </a:r>
          </a:p>
          <a:p>
            <a:r>
              <a:rPr lang="en-AU" dirty="0"/>
              <a:t>Parameters, code to invoke, and return values all have to be serialised/de-serialised</a:t>
            </a:r>
          </a:p>
          <a:p>
            <a:r>
              <a:rPr lang="en-AU" dirty="0"/>
              <a:t>Tighter coupling – have to know what/where to invoke</a:t>
            </a:r>
          </a:p>
          <a:p>
            <a:r>
              <a:rPr lang="en-AU" dirty="0"/>
              <a:t>Commonly abstracted as ordinary function/method calls</a:t>
            </a:r>
          </a:p>
          <a:p>
            <a:pPr lvl="1"/>
            <a:r>
              <a:rPr lang="en-AU" dirty="0"/>
              <a:t>Why might this be a problem?</a:t>
            </a:r>
          </a:p>
        </p:txBody>
      </p:sp>
    </p:spTree>
    <p:extLst>
      <p:ext uri="{BB962C8B-B14F-4D97-AF65-F5344CB8AC3E}">
        <p14:creationId xmlns:p14="http://schemas.microsoft.com/office/powerpoint/2010/main" val="234373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9268-C4C4-9EEA-E43F-BFEECB805BEF}"/>
              </a:ext>
            </a:extLst>
          </p:cNvPr>
          <p:cNvSpPr>
            <a:spLocks noGrp="1"/>
          </p:cNvSpPr>
          <p:nvPr>
            <p:ph type="title"/>
          </p:nvPr>
        </p:nvSpPr>
        <p:spPr/>
        <p:txBody>
          <a:bodyPr/>
          <a:lstStyle/>
          <a:p>
            <a:r>
              <a:rPr lang="en-AU" dirty="0"/>
              <a:t>Messaging</a:t>
            </a:r>
          </a:p>
        </p:txBody>
      </p:sp>
      <p:sp>
        <p:nvSpPr>
          <p:cNvPr id="3" name="Content Placeholder 2">
            <a:extLst>
              <a:ext uri="{FF2B5EF4-FFF2-40B4-BE49-F238E27FC236}">
                <a16:creationId xmlns:a16="http://schemas.microsoft.com/office/drawing/2014/main" id="{B98B963F-A4D5-5B0E-E469-E34BED7FC97F}"/>
              </a:ext>
            </a:extLst>
          </p:cNvPr>
          <p:cNvSpPr>
            <a:spLocks noGrp="1"/>
          </p:cNvSpPr>
          <p:nvPr>
            <p:ph idx="1"/>
          </p:nvPr>
        </p:nvSpPr>
        <p:spPr/>
        <p:txBody>
          <a:bodyPr/>
          <a:lstStyle/>
          <a:p>
            <a:r>
              <a:rPr lang="en-AU" dirty="0"/>
              <a:t>Services explicitly send and receive data as messages</a:t>
            </a:r>
          </a:p>
          <a:p>
            <a:r>
              <a:rPr lang="en-AU" dirty="0"/>
              <a:t>Asynchronous</a:t>
            </a:r>
          </a:p>
          <a:p>
            <a:r>
              <a:rPr lang="en-AU" dirty="0"/>
              <a:t>Full decoupling</a:t>
            </a:r>
          </a:p>
          <a:p>
            <a:pPr lvl="1"/>
            <a:r>
              <a:rPr lang="en-AU" dirty="0"/>
              <a:t>Services send messages; it’s up to the receiver to determine what to do</a:t>
            </a:r>
          </a:p>
          <a:p>
            <a:r>
              <a:rPr lang="en-AU" dirty="0"/>
              <a:t>Services can send messages to each other directly</a:t>
            </a:r>
          </a:p>
          <a:p>
            <a:pPr lvl="1"/>
            <a:r>
              <a:rPr lang="en-AU" dirty="0"/>
              <a:t>Raw sockets</a:t>
            </a:r>
          </a:p>
          <a:p>
            <a:pPr lvl="1"/>
            <a:r>
              <a:rPr lang="en-AU" dirty="0" err="1"/>
              <a:t>ZeroMQ</a:t>
            </a:r>
            <a:endParaRPr lang="en-AU" dirty="0"/>
          </a:p>
          <a:p>
            <a:r>
              <a:rPr lang="en-AU" dirty="0"/>
              <a:t>Or they can send it to your MOM</a:t>
            </a:r>
          </a:p>
          <a:p>
            <a:pPr lvl="1"/>
            <a:r>
              <a:rPr lang="en-AU" dirty="0"/>
              <a:t>(Message-Oriented Middleware)</a:t>
            </a:r>
          </a:p>
          <a:p>
            <a:pPr lvl="1"/>
            <a:r>
              <a:rPr lang="en-AU" dirty="0"/>
              <a:t>MOMs act as intermediaries for sibling services to talk to each other</a:t>
            </a:r>
          </a:p>
          <a:p>
            <a:pPr lvl="1"/>
            <a:r>
              <a:rPr lang="en-AU" dirty="0"/>
              <a:t>Message reliability, buffering, persistence: MOMs know best</a:t>
            </a:r>
          </a:p>
        </p:txBody>
      </p:sp>
    </p:spTree>
    <p:extLst>
      <p:ext uri="{BB962C8B-B14F-4D97-AF65-F5344CB8AC3E}">
        <p14:creationId xmlns:p14="http://schemas.microsoft.com/office/powerpoint/2010/main" val="311915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711D-6AC6-4280-5487-CF49F01D1029}"/>
              </a:ext>
            </a:extLst>
          </p:cNvPr>
          <p:cNvSpPr>
            <a:spLocks noGrp="1"/>
          </p:cNvSpPr>
          <p:nvPr>
            <p:ph type="title"/>
          </p:nvPr>
        </p:nvSpPr>
        <p:spPr/>
        <p:txBody>
          <a:bodyPr/>
          <a:lstStyle/>
          <a:p>
            <a:r>
              <a:rPr lang="en-AU" dirty="0"/>
              <a:t>Message-Oriented Middleware</a:t>
            </a:r>
          </a:p>
        </p:txBody>
      </p:sp>
      <p:sp>
        <p:nvSpPr>
          <p:cNvPr id="3" name="Content Placeholder 2">
            <a:extLst>
              <a:ext uri="{FF2B5EF4-FFF2-40B4-BE49-F238E27FC236}">
                <a16:creationId xmlns:a16="http://schemas.microsoft.com/office/drawing/2014/main" id="{DF921FE4-8543-CA32-EBDA-BED69E5BE4C7}"/>
              </a:ext>
            </a:extLst>
          </p:cNvPr>
          <p:cNvSpPr>
            <a:spLocks noGrp="1"/>
          </p:cNvSpPr>
          <p:nvPr>
            <p:ph idx="1"/>
          </p:nvPr>
        </p:nvSpPr>
        <p:spPr/>
        <p:txBody>
          <a:bodyPr/>
          <a:lstStyle/>
          <a:p>
            <a:r>
              <a:rPr lang="en-AU" dirty="0"/>
              <a:t>Also known as message brokers</a:t>
            </a:r>
          </a:p>
          <a:p>
            <a:r>
              <a:rPr lang="en-AU" dirty="0"/>
              <a:t>Can do more than just relay messages</a:t>
            </a:r>
          </a:p>
          <a:p>
            <a:pPr lvl="1"/>
            <a:r>
              <a:rPr lang="en-AU" dirty="0"/>
              <a:t>Queue messages so they are received in order</a:t>
            </a:r>
          </a:p>
          <a:p>
            <a:pPr lvl="1"/>
            <a:r>
              <a:rPr lang="en-AU" dirty="0"/>
              <a:t>Transform messages into different formats</a:t>
            </a:r>
          </a:p>
          <a:p>
            <a:pPr lvl="1"/>
            <a:r>
              <a:rPr lang="en-AU" dirty="0"/>
              <a:t>Route messages</a:t>
            </a:r>
          </a:p>
          <a:p>
            <a:pPr lvl="1"/>
            <a:r>
              <a:rPr lang="en-AU" dirty="0"/>
              <a:t>Buffer messages until a service can read them</a:t>
            </a:r>
          </a:p>
          <a:p>
            <a:r>
              <a:rPr lang="en-AU" dirty="0"/>
              <a:t>Easier administration</a:t>
            </a:r>
          </a:p>
          <a:p>
            <a:r>
              <a:rPr lang="en-AU" dirty="0"/>
              <a:t>Extra intermediary software</a:t>
            </a:r>
          </a:p>
          <a:p>
            <a:pPr lvl="1"/>
            <a:r>
              <a:rPr lang="en-AU" dirty="0"/>
              <a:t>All services communicate through the MOM</a:t>
            </a:r>
          </a:p>
          <a:p>
            <a:pPr lvl="1"/>
            <a:r>
              <a:rPr lang="en-AU" dirty="0"/>
              <a:t>Potential single point of failure</a:t>
            </a:r>
          </a:p>
        </p:txBody>
      </p:sp>
    </p:spTree>
    <p:extLst>
      <p:ext uri="{BB962C8B-B14F-4D97-AF65-F5344CB8AC3E}">
        <p14:creationId xmlns:p14="http://schemas.microsoft.com/office/powerpoint/2010/main" val="402402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7225-F4F8-A961-FB09-D8675FA0DB9B}"/>
              </a:ext>
            </a:extLst>
          </p:cNvPr>
          <p:cNvSpPr>
            <a:spLocks noGrp="1"/>
          </p:cNvSpPr>
          <p:nvPr>
            <p:ph type="title"/>
          </p:nvPr>
        </p:nvSpPr>
        <p:spPr/>
        <p:txBody>
          <a:bodyPr/>
          <a:lstStyle/>
          <a:p>
            <a:r>
              <a:rPr lang="en-AU" dirty="0"/>
              <a:t>What is it?</a:t>
            </a:r>
            <a:endParaRPr lang="en-US" dirty="0"/>
          </a:p>
        </p:txBody>
      </p:sp>
      <p:sp>
        <p:nvSpPr>
          <p:cNvPr id="3" name="Content Placeholder 2">
            <a:extLst>
              <a:ext uri="{FF2B5EF4-FFF2-40B4-BE49-F238E27FC236}">
                <a16:creationId xmlns:a16="http://schemas.microsoft.com/office/drawing/2014/main" id="{06BD1F8B-0E99-7E0E-9F36-1A7BD7DF395E}"/>
              </a:ext>
            </a:extLst>
          </p:cNvPr>
          <p:cNvSpPr>
            <a:spLocks noGrp="1"/>
          </p:cNvSpPr>
          <p:nvPr>
            <p:ph idx="1"/>
          </p:nvPr>
        </p:nvSpPr>
        <p:spPr/>
        <p:txBody>
          <a:bodyPr/>
          <a:lstStyle/>
          <a:p>
            <a:r>
              <a:rPr lang="en-AU" b="1" dirty="0"/>
              <a:t>Software architectural design focused toward reusing software components by mutual communication over a network using common interfaces</a:t>
            </a:r>
          </a:p>
          <a:p>
            <a:r>
              <a:rPr lang="en-AU" dirty="0"/>
              <a:t>These reusable software components are called </a:t>
            </a:r>
            <a:r>
              <a:rPr lang="en-AU" i="1" dirty="0"/>
              <a:t>services</a:t>
            </a:r>
          </a:p>
          <a:p>
            <a:r>
              <a:rPr lang="en-AU" dirty="0"/>
              <a:t>Services are self-contained and encapsulate one business activity</a:t>
            </a:r>
          </a:p>
          <a:p>
            <a:r>
              <a:rPr lang="en-AU" dirty="0"/>
              <a:t>Services communicate with each other using agreed-upon protocols</a:t>
            </a:r>
          </a:p>
          <a:p>
            <a:r>
              <a:rPr lang="en-AU" dirty="0"/>
              <a:t>Services communicate with each other over a shared network</a:t>
            </a:r>
          </a:p>
          <a:p>
            <a:r>
              <a:rPr lang="en-AU" dirty="0"/>
              <a:t>Key phrase: </a:t>
            </a:r>
            <a:r>
              <a:rPr lang="en-AU" b="1" dirty="0"/>
              <a:t>Loose coupling</a:t>
            </a:r>
          </a:p>
          <a:p>
            <a:pPr lvl="1"/>
            <a:r>
              <a:rPr lang="en-AU" dirty="0"/>
              <a:t>Or at least “looser”</a:t>
            </a:r>
          </a:p>
        </p:txBody>
      </p:sp>
    </p:spTree>
    <p:extLst>
      <p:ext uri="{BB962C8B-B14F-4D97-AF65-F5344CB8AC3E}">
        <p14:creationId xmlns:p14="http://schemas.microsoft.com/office/powerpoint/2010/main" val="379258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D646-680A-721C-1A13-2D0B2F11B256}"/>
              </a:ext>
            </a:extLst>
          </p:cNvPr>
          <p:cNvSpPr>
            <a:spLocks noGrp="1"/>
          </p:cNvSpPr>
          <p:nvPr>
            <p:ph type="title"/>
          </p:nvPr>
        </p:nvSpPr>
        <p:spPr/>
        <p:txBody>
          <a:bodyPr/>
          <a:lstStyle/>
          <a:p>
            <a:r>
              <a:rPr lang="en-AU" dirty="0"/>
              <a:t>Messaging Architectures</a:t>
            </a:r>
          </a:p>
        </p:txBody>
      </p:sp>
      <p:sp>
        <p:nvSpPr>
          <p:cNvPr id="3" name="Content Placeholder 2">
            <a:extLst>
              <a:ext uri="{FF2B5EF4-FFF2-40B4-BE49-F238E27FC236}">
                <a16:creationId xmlns:a16="http://schemas.microsoft.com/office/drawing/2014/main" id="{479B17DD-DC82-3E84-8821-D3F17B59875F}"/>
              </a:ext>
            </a:extLst>
          </p:cNvPr>
          <p:cNvSpPr>
            <a:spLocks noGrp="1"/>
          </p:cNvSpPr>
          <p:nvPr>
            <p:ph idx="1"/>
          </p:nvPr>
        </p:nvSpPr>
        <p:spPr/>
        <p:txBody>
          <a:bodyPr/>
          <a:lstStyle/>
          <a:p>
            <a:r>
              <a:rPr lang="en-AU" dirty="0"/>
              <a:t>Message Queue</a:t>
            </a:r>
          </a:p>
          <a:p>
            <a:pPr lvl="1"/>
            <a:r>
              <a:rPr lang="en-AU" dirty="0"/>
              <a:t>Send a message to a specific service</a:t>
            </a:r>
          </a:p>
          <a:p>
            <a:pPr lvl="1"/>
            <a:r>
              <a:rPr lang="en-AU" dirty="0"/>
              <a:t>Send a message that one of several related services will handle</a:t>
            </a:r>
          </a:p>
          <a:p>
            <a:pPr lvl="1"/>
            <a:r>
              <a:rPr lang="en-AU" dirty="0"/>
              <a:t>Senders may be notified that a receiver got their message</a:t>
            </a:r>
          </a:p>
          <a:p>
            <a:pPr lvl="1"/>
            <a:r>
              <a:rPr lang="en-AU" dirty="0"/>
              <a:t>Receivers can indirectly apply backpressure to senders sending too fast</a:t>
            </a:r>
          </a:p>
          <a:p>
            <a:r>
              <a:rPr lang="en-AU" dirty="0"/>
              <a:t>Publish/Subscribe</a:t>
            </a:r>
          </a:p>
          <a:p>
            <a:pPr lvl="1"/>
            <a:r>
              <a:rPr lang="en-AU" dirty="0"/>
              <a:t>Shout a message at everyone who will listen</a:t>
            </a:r>
          </a:p>
          <a:p>
            <a:pPr lvl="1"/>
            <a:r>
              <a:rPr lang="en-AU" dirty="0"/>
              <a:t>Subscribers may subscribe to categories explicitly or filter by content</a:t>
            </a:r>
          </a:p>
          <a:p>
            <a:pPr lvl="1"/>
            <a:r>
              <a:rPr lang="en-AU" dirty="0"/>
              <a:t>All subscribers get the message at the same time</a:t>
            </a:r>
          </a:p>
          <a:p>
            <a:pPr lvl="1"/>
            <a:r>
              <a:rPr lang="en-AU" dirty="0"/>
              <a:t>Leads to event-based architectures</a:t>
            </a:r>
          </a:p>
          <a:p>
            <a:pPr lvl="1"/>
            <a:r>
              <a:rPr lang="en-AU" dirty="0"/>
              <a:t>Who’s listening? You might be shouting into the void and never know</a:t>
            </a:r>
          </a:p>
          <a:p>
            <a:pPr lvl="1"/>
            <a:r>
              <a:rPr lang="en-AU" dirty="0"/>
              <a:t>No flow control: publishers might overwhelm subscribers</a:t>
            </a:r>
          </a:p>
        </p:txBody>
      </p:sp>
    </p:spTree>
    <p:extLst>
      <p:ext uri="{BB962C8B-B14F-4D97-AF65-F5344CB8AC3E}">
        <p14:creationId xmlns:p14="http://schemas.microsoft.com/office/powerpoint/2010/main" val="42058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4DF-F18F-BE72-77D8-0BB080528CFC}"/>
              </a:ext>
            </a:extLst>
          </p:cNvPr>
          <p:cNvSpPr>
            <a:spLocks noGrp="1"/>
          </p:cNvSpPr>
          <p:nvPr>
            <p:ph type="title"/>
          </p:nvPr>
        </p:nvSpPr>
        <p:spPr/>
        <p:txBody>
          <a:bodyPr/>
          <a:lstStyle/>
          <a:p>
            <a:r>
              <a:rPr lang="en-AU" dirty="0"/>
              <a:t>Example - Store</a:t>
            </a:r>
            <a:endParaRPr lang="en-US" dirty="0"/>
          </a:p>
        </p:txBody>
      </p:sp>
      <p:sp>
        <p:nvSpPr>
          <p:cNvPr id="3" name="Rectangle 2">
            <a:extLst>
              <a:ext uri="{FF2B5EF4-FFF2-40B4-BE49-F238E27FC236}">
                <a16:creationId xmlns:a16="http://schemas.microsoft.com/office/drawing/2014/main" id="{F4E90C65-ECDB-B17E-9E4E-7B941E5211C5}"/>
              </a:ext>
            </a:extLst>
          </p:cNvPr>
          <p:cNvSpPr/>
          <p:nvPr/>
        </p:nvSpPr>
        <p:spPr>
          <a:xfrm>
            <a:off x="2416835" y="2971797"/>
            <a:ext cx="1272396" cy="127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Server</a:t>
            </a:r>
            <a:endParaRPr lang="en-US" dirty="0"/>
          </a:p>
        </p:txBody>
      </p:sp>
      <p:sp>
        <p:nvSpPr>
          <p:cNvPr id="4" name="Rectangle 3">
            <a:extLst>
              <a:ext uri="{FF2B5EF4-FFF2-40B4-BE49-F238E27FC236}">
                <a16:creationId xmlns:a16="http://schemas.microsoft.com/office/drawing/2014/main" id="{9256163A-4C07-DF30-6396-D75FC242551A}"/>
              </a:ext>
            </a:extLst>
          </p:cNvPr>
          <p:cNvSpPr/>
          <p:nvPr/>
        </p:nvSpPr>
        <p:spPr>
          <a:xfrm>
            <a:off x="5459802"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Credit Card Processing</a:t>
            </a:r>
            <a:endParaRPr lang="en-US" dirty="0"/>
          </a:p>
        </p:txBody>
      </p:sp>
      <p:sp>
        <p:nvSpPr>
          <p:cNvPr id="5" name="Rectangle 4">
            <a:extLst>
              <a:ext uri="{FF2B5EF4-FFF2-40B4-BE49-F238E27FC236}">
                <a16:creationId xmlns:a16="http://schemas.microsoft.com/office/drawing/2014/main" id="{079344A5-28F4-BF17-F4AA-8437B60590D1}"/>
              </a:ext>
            </a:extLst>
          </p:cNvPr>
          <p:cNvSpPr/>
          <p:nvPr/>
        </p:nvSpPr>
        <p:spPr>
          <a:xfrm>
            <a:off x="8502770"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Inventory Mgmt.</a:t>
            </a:r>
            <a:endParaRPr lang="en-US" dirty="0"/>
          </a:p>
        </p:txBody>
      </p:sp>
      <p:sp>
        <p:nvSpPr>
          <p:cNvPr id="6" name="TextBox 5">
            <a:extLst>
              <a:ext uri="{FF2B5EF4-FFF2-40B4-BE49-F238E27FC236}">
                <a16:creationId xmlns:a16="http://schemas.microsoft.com/office/drawing/2014/main" id="{8EDFD74D-C1FA-6F36-B01E-84D437C14FB1}"/>
              </a:ext>
            </a:extLst>
          </p:cNvPr>
          <p:cNvSpPr txBox="1"/>
          <p:nvPr/>
        </p:nvSpPr>
        <p:spPr>
          <a:xfrm>
            <a:off x="2691588" y="4347713"/>
            <a:ext cx="722890" cy="369332"/>
          </a:xfrm>
          <a:prstGeom prst="rect">
            <a:avLst/>
          </a:prstGeom>
          <a:noFill/>
        </p:spPr>
        <p:txBody>
          <a:bodyPr wrap="none" rtlCol="0">
            <a:spAutoFit/>
          </a:bodyPr>
          <a:lstStyle/>
          <a:p>
            <a:r>
              <a:rPr lang="en-AU" dirty="0"/>
              <a:t>HTTP</a:t>
            </a:r>
          </a:p>
        </p:txBody>
      </p:sp>
      <p:sp>
        <p:nvSpPr>
          <p:cNvPr id="7" name="TextBox 6">
            <a:extLst>
              <a:ext uri="{FF2B5EF4-FFF2-40B4-BE49-F238E27FC236}">
                <a16:creationId xmlns:a16="http://schemas.microsoft.com/office/drawing/2014/main" id="{98C9466F-667E-5F06-461F-32D857BF47B7}"/>
              </a:ext>
            </a:extLst>
          </p:cNvPr>
          <p:cNvSpPr txBox="1"/>
          <p:nvPr/>
        </p:nvSpPr>
        <p:spPr>
          <a:xfrm>
            <a:off x="5553222" y="4347713"/>
            <a:ext cx="1085554" cy="646331"/>
          </a:xfrm>
          <a:prstGeom prst="rect">
            <a:avLst/>
          </a:prstGeom>
          <a:noFill/>
        </p:spPr>
        <p:txBody>
          <a:bodyPr wrap="none" rtlCol="0">
            <a:spAutoFit/>
          </a:bodyPr>
          <a:lstStyle/>
          <a:p>
            <a:r>
              <a:rPr lang="en-AU" dirty="0"/>
              <a:t>HTTP</a:t>
            </a:r>
          </a:p>
          <a:p>
            <a:r>
              <a:rPr lang="en-AU" dirty="0"/>
              <a:t>REST API</a:t>
            </a:r>
          </a:p>
        </p:txBody>
      </p:sp>
      <p:sp>
        <p:nvSpPr>
          <p:cNvPr id="8" name="TextBox 7">
            <a:extLst>
              <a:ext uri="{FF2B5EF4-FFF2-40B4-BE49-F238E27FC236}">
                <a16:creationId xmlns:a16="http://schemas.microsoft.com/office/drawing/2014/main" id="{8208468C-703C-5698-02A9-D97A970F10E0}"/>
              </a:ext>
            </a:extLst>
          </p:cNvPr>
          <p:cNvSpPr txBox="1"/>
          <p:nvPr/>
        </p:nvSpPr>
        <p:spPr>
          <a:xfrm>
            <a:off x="8596190" y="4344187"/>
            <a:ext cx="1085554" cy="646331"/>
          </a:xfrm>
          <a:prstGeom prst="rect">
            <a:avLst/>
          </a:prstGeom>
          <a:noFill/>
        </p:spPr>
        <p:txBody>
          <a:bodyPr wrap="none" rtlCol="0">
            <a:spAutoFit/>
          </a:bodyPr>
          <a:lstStyle/>
          <a:p>
            <a:r>
              <a:rPr lang="en-AU" dirty="0"/>
              <a:t>HTTP</a:t>
            </a:r>
          </a:p>
          <a:p>
            <a:r>
              <a:rPr lang="en-AU" dirty="0"/>
              <a:t>REST API</a:t>
            </a:r>
          </a:p>
        </p:txBody>
      </p:sp>
      <p:cxnSp>
        <p:nvCxnSpPr>
          <p:cNvPr id="10" name="Straight Arrow Connector 9">
            <a:extLst>
              <a:ext uri="{FF2B5EF4-FFF2-40B4-BE49-F238E27FC236}">
                <a16:creationId xmlns:a16="http://schemas.microsoft.com/office/drawing/2014/main" id="{0554D4EA-61D1-42AA-E052-8AB888ED9205}"/>
              </a:ext>
            </a:extLst>
          </p:cNvPr>
          <p:cNvCxnSpPr/>
          <p:nvPr/>
        </p:nvCxnSpPr>
        <p:spPr>
          <a:xfrm>
            <a:off x="3950898" y="3237781"/>
            <a:ext cx="121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7F351B39-8094-1BA5-6124-E0E9D6DBD46E}"/>
              </a:ext>
            </a:extLst>
          </p:cNvPr>
          <p:cNvSpPr/>
          <p:nvPr/>
        </p:nvSpPr>
        <p:spPr>
          <a:xfrm>
            <a:off x="3134264" y="1311098"/>
            <a:ext cx="5940725" cy="1455106"/>
          </a:xfrm>
          <a:custGeom>
            <a:avLst/>
            <a:gdLst>
              <a:gd name="connsiteX0" fmla="*/ 0 w 5940725"/>
              <a:gd name="connsiteY0" fmla="*/ 1455106 h 1455106"/>
              <a:gd name="connsiteX1" fmla="*/ 2973238 w 5940725"/>
              <a:gd name="connsiteY1" fmla="*/ 117 h 1455106"/>
              <a:gd name="connsiteX2" fmla="*/ 5940725 w 5940725"/>
              <a:gd name="connsiteY2" fmla="*/ 1391845 h 1455106"/>
            </a:gdLst>
            <a:ahLst/>
            <a:cxnLst>
              <a:cxn ang="0">
                <a:pos x="connsiteX0" y="connsiteY0"/>
              </a:cxn>
              <a:cxn ang="0">
                <a:pos x="connsiteX1" y="connsiteY1"/>
              </a:cxn>
              <a:cxn ang="0">
                <a:pos x="connsiteX2" y="connsiteY2"/>
              </a:cxn>
            </a:cxnLst>
            <a:rect l="l" t="t" r="r" b="b"/>
            <a:pathLst>
              <a:path w="5940725" h="1455106">
                <a:moveTo>
                  <a:pt x="0" y="1455106"/>
                </a:moveTo>
                <a:cubicBezTo>
                  <a:pt x="991558" y="732883"/>
                  <a:pt x="1983117" y="10660"/>
                  <a:pt x="2973238" y="117"/>
                </a:cubicBezTo>
                <a:cubicBezTo>
                  <a:pt x="3963359" y="-10427"/>
                  <a:pt x="4952042" y="690709"/>
                  <a:pt x="5940725" y="1391845"/>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224858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4DF-F18F-BE72-77D8-0BB080528CFC}"/>
              </a:ext>
            </a:extLst>
          </p:cNvPr>
          <p:cNvSpPr>
            <a:spLocks noGrp="1"/>
          </p:cNvSpPr>
          <p:nvPr>
            <p:ph type="title"/>
          </p:nvPr>
        </p:nvSpPr>
        <p:spPr/>
        <p:txBody>
          <a:bodyPr/>
          <a:lstStyle/>
          <a:p>
            <a:r>
              <a:rPr lang="en-AU" dirty="0"/>
              <a:t>Example - Store</a:t>
            </a:r>
            <a:endParaRPr lang="en-US" dirty="0"/>
          </a:p>
        </p:txBody>
      </p:sp>
      <p:sp>
        <p:nvSpPr>
          <p:cNvPr id="3" name="Rectangle 2">
            <a:extLst>
              <a:ext uri="{FF2B5EF4-FFF2-40B4-BE49-F238E27FC236}">
                <a16:creationId xmlns:a16="http://schemas.microsoft.com/office/drawing/2014/main" id="{F4E90C65-ECDB-B17E-9E4E-7B941E5211C5}"/>
              </a:ext>
            </a:extLst>
          </p:cNvPr>
          <p:cNvSpPr/>
          <p:nvPr/>
        </p:nvSpPr>
        <p:spPr>
          <a:xfrm>
            <a:off x="2416835" y="2971797"/>
            <a:ext cx="1272396" cy="127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Server</a:t>
            </a:r>
            <a:endParaRPr lang="en-US" dirty="0"/>
          </a:p>
        </p:txBody>
      </p:sp>
      <p:sp>
        <p:nvSpPr>
          <p:cNvPr id="4" name="Rectangle 3">
            <a:extLst>
              <a:ext uri="{FF2B5EF4-FFF2-40B4-BE49-F238E27FC236}">
                <a16:creationId xmlns:a16="http://schemas.microsoft.com/office/drawing/2014/main" id="{9256163A-4C07-DF30-6396-D75FC242551A}"/>
              </a:ext>
            </a:extLst>
          </p:cNvPr>
          <p:cNvSpPr/>
          <p:nvPr/>
        </p:nvSpPr>
        <p:spPr>
          <a:xfrm>
            <a:off x="5459802"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Credit Card Processing</a:t>
            </a:r>
            <a:endParaRPr lang="en-US" dirty="0"/>
          </a:p>
        </p:txBody>
      </p:sp>
      <p:sp>
        <p:nvSpPr>
          <p:cNvPr id="5" name="Rectangle 4">
            <a:extLst>
              <a:ext uri="{FF2B5EF4-FFF2-40B4-BE49-F238E27FC236}">
                <a16:creationId xmlns:a16="http://schemas.microsoft.com/office/drawing/2014/main" id="{079344A5-28F4-BF17-F4AA-8437B60590D1}"/>
              </a:ext>
            </a:extLst>
          </p:cNvPr>
          <p:cNvSpPr/>
          <p:nvPr/>
        </p:nvSpPr>
        <p:spPr>
          <a:xfrm>
            <a:off x="8502770"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Inventory Mgmt.</a:t>
            </a:r>
            <a:endParaRPr lang="en-US" dirty="0"/>
          </a:p>
        </p:txBody>
      </p:sp>
      <p:sp>
        <p:nvSpPr>
          <p:cNvPr id="9" name="Rectangle 8">
            <a:extLst>
              <a:ext uri="{FF2B5EF4-FFF2-40B4-BE49-F238E27FC236}">
                <a16:creationId xmlns:a16="http://schemas.microsoft.com/office/drawing/2014/main" id="{A4DB19E2-E879-B30D-B41A-AE613D7EE48B}"/>
              </a:ext>
            </a:extLst>
          </p:cNvPr>
          <p:cNvSpPr/>
          <p:nvPr/>
        </p:nvSpPr>
        <p:spPr>
          <a:xfrm>
            <a:off x="2416835" y="1690777"/>
            <a:ext cx="7358330" cy="67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Message-Oriented Middleware</a:t>
            </a:r>
          </a:p>
        </p:txBody>
      </p:sp>
      <p:cxnSp>
        <p:nvCxnSpPr>
          <p:cNvPr id="12" name="Straight Arrow Connector 11">
            <a:extLst>
              <a:ext uri="{FF2B5EF4-FFF2-40B4-BE49-F238E27FC236}">
                <a16:creationId xmlns:a16="http://schemas.microsoft.com/office/drawing/2014/main" id="{89D76FBC-8F13-C758-A112-C1FF581AFAAB}"/>
              </a:ext>
            </a:extLst>
          </p:cNvPr>
          <p:cNvCxnSpPr/>
          <p:nvPr/>
        </p:nvCxnSpPr>
        <p:spPr>
          <a:xfrm flipV="1">
            <a:off x="3053751" y="2448461"/>
            <a:ext cx="0" cy="47157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5AE6F1-4A99-87D6-69CF-D660C00DF13E}"/>
              </a:ext>
            </a:extLst>
          </p:cNvPr>
          <p:cNvCxnSpPr/>
          <p:nvPr/>
        </p:nvCxnSpPr>
        <p:spPr>
          <a:xfrm flipV="1">
            <a:off x="6096000" y="2448461"/>
            <a:ext cx="0" cy="47157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512409-C752-E6E0-FAD4-49961375F4EE}"/>
              </a:ext>
            </a:extLst>
          </p:cNvPr>
          <p:cNvCxnSpPr/>
          <p:nvPr/>
        </p:nvCxnSpPr>
        <p:spPr>
          <a:xfrm flipV="1">
            <a:off x="9158377" y="2448461"/>
            <a:ext cx="0" cy="47157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25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3060-C5E1-5CC2-5A00-6EB184800DBA}"/>
              </a:ext>
            </a:extLst>
          </p:cNvPr>
          <p:cNvSpPr>
            <a:spLocks noGrp="1"/>
          </p:cNvSpPr>
          <p:nvPr>
            <p:ph type="title"/>
          </p:nvPr>
        </p:nvSpPr>
        <p:spPr/>
        <p:txBody>
          <a:bodyPr/>
          <a:lstStyle/>
          <a:p>
            <a:r>
              <a:rPr lang="en-AU" dirty="0"/>
              <a:t>Orchestration</a:t>
            </a:r>
          </a:p>
        </p:txBody>
      </p:sp>
      <p:sp>
        <p:nvSpPr>
          <p:cNvPr id="3" name="Text Placeholder 2">
            <a:extLst>
              <a:ext uri="{FF2B5EF4-FFF2-40B4-BE49-F238E27FC236}">
                <a16:creationId xmlns:a16="http://schemas.microsoft.com/office/drawing/2014/main" id="{434912A1-BC3B-7D69-1C1B-AB00EDEA972A}"/>
              </a:ext>
            </a:extLst>
          </p:cNvPr>
          <p:cNvSpPr>
            <a:spLocks noGrp="1"/>
          </p:cNvSpPr>
          <p:nvPr>
            <p:ph type="body" idx="1"/>
          </p:nvPr>
        </p:nvSpPr>
        <p:spPr/>
        <p:txBody>
          <a:bodyPr/>
          <a:lstStyle/>
          <a:p>
            <a:r>
              <a:rPr lang="en-AU" dirty="0"/>
              <a:t>and by “orchestration,” he means “the part where he fulfils the obligation to talk about containers”</a:t>
            </a:r>
          </a:p>
        </p:txBody>
      </p:sp>
    </p:spTree>
    <p:extLst>
      <p:ext uri="{BB962C8B-B14F-4D97-AF65-F5344CB8AC3E}">
        <p14:creationId xmlns:p14="http://schemas.microsoft.com/office/powerpoint/2010/main" val="8845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A6D6-763A-0B81-2145-3CB0E1DC2174}"/>
              </a:ext>
            </a:extLst>
          </p:cNvPr>
          <p:cNvSpPr>
            <a:spLocks noGrp="1"/>
          </p:cNvSpPr>
          <p:nvPr>
            <p:ph type="title"/>
          </p:nvPr>
        </p:nvSpPr>
        <p:spPr/>
        <p:txBody>
          <a:bodyPr/>
          <a:lstStyle/>
          <a:p>
            <a:r>
              <a:rPr lang="en-AU" dirty="0"/>
              <a:t>Orchestration</a:t>
            </a:r>
          </a:p>
        </p:txBody>
      </p:sp>
      <p:sp>
        <p:nvSpPr>
          <p:cNvPr id="3" name="Content Placeholder 2">
            <a:extLst>
              <a:ext uri="{FF2B5EF4-FFF2-40B4-BE49-F238E27FC236}">
                <a16:creationId xmlns:a16="http://schemas.microsoft.com/office/drawing/2014/main" id="{B15F5406-7BCF-E3D1-2E31-5D3D67A572CD}"/>
              </a:ext>
            </a:extLst>
          </p:cNvPr>
          <p:cNvSpPr>
            <a:spLocks noGrp="1"/>
          </p:cNvSpPr>
          <p:nvPr>
            <p:ph idx="1"/>
          </p:nvPr>
        </p:nvSpPr>
        <p:spPr/>
        <p:txBody>
          <a:bodyPr/>
          <a:lstStyle/>
          <a:p>
            <a:r>
              <a:rPr lang="en-AU" dirty="0"/>
              <a:t>Can be done by hand</a:t>
            </a:r>
          </a:p>
          <a:p>
            <a:pPr lvl="1"/>
            <a:r>
              <a:rPr lang="en-AU" dirty="0"/>
              <a:t>Deploy services by hand</a:t>
            </a:r>
          </a:p>
          <a:p>
            <a:pPr lvl="1"/>
            <a:r>
              <a:rPr lang="en-AU" dirty="0"/>
              <a:t>Start services by hand</a:t>
            </a:r>
          </a:p>
          <a:p>
            <a:pPr lvl="1"/>
            <a:r>
              <a:rPr lang="en-AU" dirty="0"/>
              <a:t>Connect services by hand</a:t>
            </a:r>
          </a:p>
          <a:p>
            <a:r>
              <a:rPr lang="en-AU" dirty="0"/>
              <a:t>Containerisation</a:t>
            </a:r>
          </a:p>
          <a:p>
            <a:pPr lvl="1"/>
            <a:r>
              <a:rPr lang="en-AU" dirty="0"/>
              <a:t>Deploy services into containers automatically</a:t>
            </a:r>
          </a:p>
          <a:p>
            <a:pPr lvl="1"/>
            <a:r>
              <a:rPr lang="en-AU" dirty="0"/>
              <a:t>Start services on deployment</a:t>
            </a:r>
          </a:p>
          <a:p>
            <a:pPr lvl="1"/>
            <a:r>
              <a:rPr lang="en-AU" dirty="0"/>
              <a:t>Still have to arrange services by hand</a:t>
            </a:r>
          </a:p>
          <a:p>
            <a:pPr lvl="2"/>
            <a:r>
              <a:rPr lang="en-AU" dirty="0"/>
              <a:t>Docker’s DNS server can help</a:t>
            </a:r>
          </a:p>
          <a:p>
            <a:r>
              <a:rPr lang="en-AU" dirty="0"/>
              <a:t>Kubernetes</a:t>
            </a:r>
          </a:p>
          <a:p>
            <a:pPr lvl="1"/>
            <a:r>
              <a:rPr lang="en-AU" dirty="0"/>
              <a:t>An orchestration tool for containers across a cluster of hosts</a:t>
            </a:r>
          </a:p>
          <a:p>
            <a:pPr lvl="1"/>
            <a:r>
              <a:rPr lang="en-AU" dirty="0"/>
              <a:t>It is its own rabbit hole</a:t>
            </a:r>
          </a:p>
        </p:txBody>
      </p:sp>
    </p:spTree>
    <p:extLst>
      <p:ext uri="{BB962C8B-B14F-4D97-AF65-F5344CB8AC3E}">
        <p14:creationId xmlns:p14="http://schemas.microsoft.com/office/powerpoint/2010/main" val="354569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BC7B-4E8D-86BD-5E4E-7631F3481412}"/>
              </a:ext>
            </a:extLst>
          </p:cNvPr>
          <p:cNvSpPr>
            <a:spLocks noGrp="1"/>
          </p:cNvSpPr>
          <p:nvPr>
            <p:ph type="title"/>
          </p:nvPr>
        </p:nvSpPr>
        <p:spPr/>
        <p:txBody>
          <a:bodyPr/>
          <a:lstStyle/>
          <a:p>
            <a:r>
              <a:rPr lang="en-AU" dirty="0"/>
              <a:t>Issues</a:t>
            </a:r>
          </a:p>
        </p:txBody>
      </p:sp>
      <p:sp>
        <p:nvSpPr>
          <p:cNvPr id="3" name="Text Placeholder 2">
            <a:extLst>
              <a:ext uri="{FF2B5EF4-FFF2-40B4-BE49-F238E27FC236}">
                <a16:creationId xmlns:a16="http://schemas.microsoft.com/office/drawing/2014/main" id="{695E2575-3CE2-7851-674A-D8F04917BBA7}"/>
              </a:ext>
            </a:extLst>
          </p:cNvPr>
          <p:cNvSpPr>
            <a:spLocks noGrp="1"/>
          </p:cNvSpPr>
          <p:nvPr>
            <p:ph type="body" idx="1"/>
          </p:nvPr>
        </p:nvSpPr>
        <p:spPr/>
        <p:txBody>
          <a:bodyPr/>
          <a:lstStyle/>
          <a:p>
            <a:r>
              <a:rPr lang="en-AU" dirty="0"/>
              <a:t>and other miscellaneous topics that did not fit anywhere else</a:t>
            </a:r>
          </a:p>
        </p:txBody>
      </p:sp>
    </p:spTree>
    <p:extLst>
      <p:ext uri="{BB962C8B-B14F-4D97-AF65-F5344CB8AC3E}">
        <p14:creationId xmlns:p14="http://schemas.microsoft.com/office/powerpoint/2010/main" val="425077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0F2B-C9AE-BE5C-49BE-A4FE3BBC762A}"/>
              </a:ext>
            </a:extLst>
          </p:cNvPr>
          <p:cNvSpPr>
            <a:spLocks noGrp="1"/>
          </p:cNvSpPr>
          <p:nvPr>
            <p:ph type="title"/>
          </p:nvPr>
        </p:nvSpPr>
        <p:spPr/>
        <p:txBody>
          <a:bodyPr/>
          <a:lstStyle/>
          <a:p>
            <a:r>
              <a:rPr lang="en-AU" dirty="0"/>
              <a:t>CAP Theorem</a:t>
            </a:r>
          </a:p>
        </p:txBody>
      </p:sp>
      <p:sp>
        <p:nvSpPr>
          <p:cNvPr id="4" name="Content Placeholder 3">
            <a:extLst>
              <a:ext uri="{FF2B5EF4-FFF2-40B4-BE49-F238E27FC236}">
                <a16:creationId xmlns:a16="http://schemas.microsoft.com/office/drawing/2014/main" id="{DCB0E77D-C06E-0675-85D4-A6C8AB29A082}"/>
              </a:ext>
            </a:extLst>
          </p:cNvPr>
          <p:cNvSpPr>
            <a:spLocks noGrp="1"/>
          </p:cNvSpPr>
          <p:nvPr>
            <p:ph sz="half" idx="1"/>
          </p:nvPr>
        </p:nvSpPr>
        <p:spPr/>
        <p:txBody>
          <a:bodyPr>
            <a:normAutofit/>
          </a:bodyPr>
          <a:lstStyle/>
          <a:p>
            <a:r>
              <a:rPr lang="en-AU" dirty="0"/>
              <a:t>A distributed system can only provide two of the following:</a:t>
            </a:r>
          </a:p>
          <a:p>
            <a:r>
              <a:rPr lang="en-AU" dirty="0"/>
              <a:t>Consistency</a:t>
            </a:r>
          </a:p>
          <a:p>
            <a:pPr lvl="1"/>
            <a:r>
              <a:rPr lang="en-AU" dirty="0"/>
              <a:t>Shared state is always consistent between all nodes</a:t>
            </a:r>
          </a:p>
          <a:p>
            <a:r>
              <a:rPr lang="en-AU" dirty="0"/>
              <a:t>Availability</a:t>
            </a:r>
          </a:p>
          <a:p>
            <a:pPr lvl="1"/>
            <a:r>
              <a:rPr lang="en-AU" dirty="0"/>
              <a:t>Shared state is always accessible without error</a:t>
            </a:r>
          </a:p>
          <a:p>
            <a:r>
              <a:rPr lang="en-AU" dirty="0"/>
              <a:t>Partition tolerance</a:t>
            </a:r>
          </a:p>
          <a:p>
            <a:pPr lvl="1"/>
            <a:r>
              <a:rPr lang="en-AU" dirty="0"/>
              <a:t>System operates despite network failure impeding communication</a:t>
            </a:r>
          </a:p>
        </p:txBody>
      </p:sp>
      <p:grpSp>
        <p:nvGrpSpPr>
          <p:cNvPr id="10" name="Group 9">
            <a:extLst>
              <a:ext uri="{FF2B5EF4-FFF2-40B4-BE49-F238E27FC236}">
                <a16:creationId xmlns:a16="http://schemas.microsoft.com/office/drawing/2014/main" id="{ED4F3EB2-0FFF-997D-2A66-266F2F588641}"/>
              </a:ext>
            </a:extLst>
          </p:cNvPr>
          <p:cNvGrpSpPr/>
          <p:nvPr/>
        </p:nvGrpSpPr>
        <p:grpSpPr>
          <a:xfrm>
            <a:off x="6172202" y="1882895"/>
            <a:ext cx="5065627" cy="3092210"/>
            <a:chOff x="6654795" y="1733943"/>
            <a:chExt cx="5065627" cy="3092210"/>
          </a:xfrm>
        </p:grpSpPr>
        <p:sp>
          <p:nvSpPr>
            <p:cNvPr id="6" name="TextBox 5">
              <a:extLst>
                <a:ext uri="{FF2B5EF4-FFF2-40B4-BE49-F238E27FC236}">
                  <a16:creationId xmlns:a16="http://schemas.microsoft.com/office/drawing/2014/main" id="{8AFBCA50-53FA-CEE9-8AC7-9B2AF5583A31}"/>
                </a:ext>
              </a:extLst>
            </p:cNvPr>
            <p:cNvSpPr txBox="1"/>
            <p:nvPr/>
          </p:nvSpPr>
          <p:spPr>
            <a:xfrm>
              <a:off x="8559434" y="1733943"/>
              <a:ext cx="1389932" cy="369332"/>
            </a:xfrm>
            <a:prstGeom prst="rect">
              <a:avLst/>
            </a:prstGeom>
            <a:noFill/>
          </p:spPr>
          <p:txBody>
            <a:bodyPr wrap="none" rtlCol="0">
              <a:spAutoFit/>
            </a:bodyPr>
            <a:lstStyle/>
            <a:p>
              <a:r>
                <a:rPr lang="en-AU" dirty="0"/>
                <a:t>Consistency</a:t>
              </a:r>
            </a:p>
          </p:txBody>
        </p:sp>
        <p:sp>
          <p:nvSpPr>
            <p:cNvPr id="7" name="TextBox 6">
              <a:extLst>
                <a:ext uri="{FF2B5EF4-FFF2-40B4-BE49-F238E27FC236}">
                  <a16:creationId xmlns:a16="http://schemas.microsoft.com/office/drawing/2014/main" id="{A66F4017-DAC9-E98A-A149-BE42188F9C15}"/>
                </a:ext>
              </a:extLst>
            </p:cNvPr>
            <p:cNvSpPr txBox="1"/>
            <p:nvPr/>
          </p:nvSpPr>
          <p:spPr>
            <a:xfrm>
              <a:off x="6654795" y="4252822"/>
              <a:ext cx="1276888" cy="369332"/>
            </a:xfrm>
            <a:prstGeom prst="rect">
              <a:avLst/>
            </a:prstGeom>
            <a:noFill/>
          </p:spPr>
          <p:txBody>
            <a:bodyPr wrap="none" rtlCol="0">
              <a:spAutoFit/>
            </a:bodyPr>
            <a:lstStyle/>
            <a:p>
              <a:r>
                <a:rPr lang="en-AU" dirty="0"/>
                <a:t>Availability</a:t>
              </a:r>
            </a:p>
          </p:txBody>
        </p:sp>
        <p:sp>
          <p:nvSpPr>
            <p:cNvPr id="8" name="TextBox 7">
              <a:extLst>
                <a:ext uri="{FF2B5EF4-FFF2-40B4-BE49-F238E27FC236}">
                  <a16:creationId xmlns:a16="http://schemas.microsoft.com/office/drawing/2014/main" id="{7DFCFB60-5D2A-35CB-92C7-59576B7459FD}"/>
                </a:ext>
              </a:extLst>
            </p:cNvPr>
            <p:cNvSpPr txBox="1"/>
            <p:nvPr/>
          </p:nvSpPr>
          <p:spPr>
            <a:xfrm>
              <a:off x="10577117" y="4179822"/>
              <a:ext cx="1143305" cy="646331"/>
            </a:xfrm>
            <a:prstGeom prst="rect">
              <a:avLst/>
            </a:prstGeom>
            <a:noFill/>
          </p:spPr>
          <p:txBody>
            <a:bodyPr wrap="square" rtlCol="0">
              <a:spAutoFit/>
            </a:bodyPr>
            <a:lstStyle/>
            <a:p>
              <a:r>
                <a:rPr lang="en-AU" dirty="0"/>
                <a:t>Partition tolerance</a:t>
              </a:r>
            </a:p>
          </p:txBody>
        </p:sp>
        <p:sp>
          <p:nvSpPr>
            <p:cNvPr id="9" name="Isosceles Triangle 8">
              <a:extLst>
                <a:ext uri="{FF2B5EF4-FFF2-40B4-BE49-F238E27FC236}">
                  <a16:creationId xmlns:a16="http://schemas.microsoft.com/office/drawing/2014/main" id="{5ABB85A2-1D83-B2BD-6BE9-E6131944333C}"/>
                </a:ext>
              </a:extLst>
            </p:cNvPr>
            <p:cNvSpPr/>
            <p:nvPr/>
          </p:nvSpPr>
          <p:spPr>
            <a:xfrm>
              <a:off x="7931683" y="2222441"/>
              <a:ext cx="2645434" cy="228054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35094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79F272-6827-BF8F-DB65-AB73541D972D}"/>
              </a:ext>
            </a:extLst>
          </p:cNvPr>
          <p:cNvSpPr>
            <a:spLocks noGrp="1"/>
          </p:cNvSpPr>
          <p:nvPr>
            <p:ph type="title"/>
          </p:nvPr>
        </p:nvSpPr>
        <p:spPr/>
        <p:txBody>
          <a:bodyPr/>
          <a:lstStyle/>
          <a:p>
            <a:r>
              <a:rPr lang="en-AU" dirty="0"/>
              <a:t>CAP Theorem</a:t>
            </a:r>
          </a:p>
        </p:txBody>
      </p:sp>
      <p:sp>
        <p:nvSpPr>
          <p:cNvPr id="6" name="Content Placeholder 5">
            <a:extLst>
              <a:ext uri="{FF2B5EF4-FFF2-40B4-BE49-F238E27FC236}">
                <a16:creationId xmlns:a16="http://schemas.microsoft.com/office/drawing/2014/main" id="{42B89064-9649-A037-DC2D-8C76607C62F5}"/>
              </a:ext>
            </a:extLst>
          </p:cNvPr>
          <p:cNvSpPr>
            <a:spLocks noGrp="1"/>
          </p:cNvSpPr>
          <p:nvPr>
            <p:ph idx="1"/>
          </p:nvPr>
        </p:nvSpPr>
        <p:spPr/>
        <p:txBody>
          <a:bodyPr/>
          <a:lstStyle/>
          <a:p>
            <a:r>
              <a:rPr lang="en-AU" dirty="0"/>
              <a:t>Consistency</a:t>
            </a:r>
          </a:p>
          <a:p>
            <a:pPr lvl="1"/>
            <a:r>
              <a:rPr lang="en-AU" dirty="0"/>
              <a:t>If we write something, every service will get the latest value</a:t>
            </a:r>
          </a:p>
          <a:p>
            <a:r>
              <a:rPr lang="en-AU" dirty="0"/>
              <a:t>Availability</a:t>
            </a:r>
          </a:p>
          <a:p>
            <a:pPr lvl="1"/>
            <a:r>
              <a:rPr lang="en-AU" dirty="0"/>
              <a:t>If we read something, we will always get a value or error</a:t>
            </a:r>
          </a:p>
          <a:p>
            <a:r>
              <a:rPr lang="en-AU" dirty="0"/>
              <a:t>Partition tolerance</a:t>
            </a:r>
          </a:p>
          <a:p>
            <a:pPr lvl="1"/>
            <a:r>
              <a:rPr lang="en-AU" dirty="0"/>
              <a:t>If services cannot communicate, we can keep working despite it</a:t>
            </a:r>
          </a:p>
          <a:p>
            <a:r>
              <a:rPr lang="en-AU" dirty="0"/>
              <a:t>Trade-offs</a:t>
            </a:r>
          </a:p>
          <a:p>
            <a:pPr lvl="1"/>
            <a:r>
              <a:rPr lang="en-AU" dirty="0"/>
              <a:t>Do we sacrifice consistency to ensure the shared data remains available when services cannot communicate?</a:t>
            </a:r>
          </a:p>
          <a:p>
            <a:pPr lvl="1"/>
            <a:r>
              <a:rPr lang="en-AU" dirty="0"/>
              <a:t>Do we try to enforce consistency even if it means shared data is inaccessible?</a:t>
            </a:r>
          </a:p>
          <a:p>
            <a:pPr lvl="1"/>
            <a:r>
              <a:rPr lang="en-AU" dirty="0"/>
              <a:t>Do we just fail hard if services lose communication, saving both?</a:t>
            </a:r>
          </a:p>
        </p:txBody>
      </p:sp>
    </p:spTree>
    <p:extLst>
      <p:ext uri="{BB962C8B-B14F-4D97-AF65-F5344CB8AC3E}">
        <p14:creationId xmlns:p14="http://schemas.microsoft.com/office/powerpoint/2010/main" val="305803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0D3C-9B67-4C14-B64F-4B9B897DA712}"/>
              </a:ext>
            </a:extLst>
          </p:cNvPr>
          <p:cNvSpPr>
            <a:spLocks noGrp="1"/>
          </p:cNvSpPr>
          <p:nvPr>
            <p:ph type="title"/>
          </p:nvPr>
        </p:nvSpPr>
        <p:spPr/>
        <p:txBody>
          <a:bodyPr/>
          <a:lstStyle/>
          <a:p>
            <a:r>
              <a:rPr lang="en-AU" dirty="0"/>
              <a:t>Service Discovery</a:t>
            </a:r>
          </a:p>
        </p:txBody>
      </p:sp>
      <p:sp>
        <p:nvSpPr>
          <p:cNvPr id="3" name="Content Placeholder 2">
            <a:extLst>
              <a:ext uri="{FF2B5EF4-FFF2-40B4-BE49-F238E27FC236}">
                <a16:creationId xmlns:a16="http://schemas.microsoft.com/office/drawing/2014/main" id="{DFDE248A-E98A-6875-6569-1909D8AF0D03}"/>
              </a:ext>
            </a:extLst>
          </p:cNvPr>
          <p:cNvSpPr>
            <a:spLocks noGrp="1"/>
          </p:cNvSpPr>
          <p:nvPr>
            <p:ph idx="1"/>
          </p:nvPr>
        </p:nvSpPr>
        <p:spPr/>
        <p:txBody>
          <a:bodyPr/>
          <a:lstStyle/>
          <a:p>
            <a:r>
              <a:rPr lang="en-AU" dirty="0"/>
              <a:t>How do services find each other?</a:t>
            </a:r>
          </a:p>
          <a:p>
            <a:r>
              <a:rPr lang="en-AU" dirty="0"/>
              <a:t>Service discovery</a:t>
            </a:r>
          </a:p>
          <a:p>
            <a:pPr lvl="1"/>
            <a:r>
              <a:rPr lang="en-AU" dirty="0"/>
              <a:t>Use DNS servers</a:t>
            </a:r>
          </a:p>
          <a:p>
            <a:pPr lvl="1"/>
            <a:r>
              <a:rPr lang="en-AU" dirty="0"/>
              <a:t>Delegate discovery to a service registry at a known location</a:t>
            </a:r>
          </a:p>
          <a:p>
            <a:pPr lvl="1"/>
            <a:r>
              <a:rPr lang="en-AU" dirty="0"/>
              <a:t>Shout into the void and hope a service answers</a:t>
            </a:r>
          </a:p>
          <a:p>
            <a:r>
              <a:rPr lang="en-AU" dirty="0"/>
              <a:t>Not as necessary when using message-oriented middleware</a:t>
            </a:r>
          </a:p>
          <a:p>
            <a:r>
              <a:rPr lang="en-AU" dirty="0"/>
              <a:t>Services must bootstrap somehow</a:t>
            </a:r>
          </a:p>
          <a:p>
            <a:pPr lvl="1"/>
            <a:r>
              <a:rPr lang="en-AU" dirty="0"/>
              <a:t>Where is the service registry or middleware on the network</a:t>
            </a:r>
          </a:p>
          <a:p>
            <a:pPr lvl="1"/>
            <a:r>
              <a:rPr lang="en-AU" dirty="0"/>
              <a:t>Especially an issue if services join, leave, or change network locations</a:t>
            </a:r>
          </a:p>
        </p:txBody>
      </p:sp>
    </p:spTree>
    <p:extLst>
      <p:ext uri="{BB962C8B-B14F-4D97-AF65-F5344CB8AC3E}">
        <p14:creationId xmlns:p14="http://schemas.microsoft.com/office/powerpoint/2010/main" val="249608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A878-9262-2B73-A379-2A05F099DB1C}"/>
              </a:ext>
            </a:extLst>
          </p:cNvPr>
          <p:cNvSpPr>
            <a:spLocks noGrp="1"/>
          </p:cNvSpPr>
          <p:nvPr>
            <p:ph type="title"/>
          </p:nvPr>
        </p:nvSpPr>
        <p:spPr/>
        <p:txBody>
          <a:bodyPr/>
          <a:lstStyle/>
          <a:p>
            <a:r>
              <a:rPr lang="en-AU" dirty="0"/>
              <a:t>Conclusion</a:t>
            </a:r>
            <a:endParaRPr lang="en-US" dirty="0"/>
          </a:p>
        </p:txBody>
      </p:sp>
      <p:sp>
        <p:nvSpPr>
          <p:cNvPr id="3" name="Content Placeholder 2">
            <a:extLst>
              <a:ext uri="{FF2B5EF4-FFF2-40B4-BE49-F238E27FC236}">
                <a16:creationId xmlns:a16="http://schemas.microsoft.com/office/drawing/2014/main" id="{5A4CE51D-1C40-2A41-8F60-8EEBDB75EBD6}"/>
              </a:ext>
            </a:extLst>
          </p:cNvPr>
          <p:cNvSpPr>
            <a:spLocks noGrp="1"/>
          </p:cNvSpPr>
          <p:nvPr>
            <p:ph idx="1"/>
          </p:nvPr>
        </p:nvSpPr>
        <p:spPr/>
        <p:txBody>
          <a:bodyPr>
            <a:normAutofit/>
          </a:bodyPr>
          <a:lstStyle/>
          <a:p>
            <a:r>
              <a:rPr lang="en-AU" b="1" dirty="0"/>
              <a:t>Software architectural design focused toward reusing software components by mutual communication over a network using common interfaces</a:t>
            </a:r>
          </a:p>
          <a:p>
            <a:r>
              <a:rPr lang="en-AU" dirty="0"/>
              <a:t>Services are self-contained and sized on business needs</a:t>
            </a:r>
          </a:p>
          <a:p>
            <a:r>
              <a:rPr lang="en-AU" dirty="0"/>
              <a:t>Services communicate over mutual, standardised protocols</a:t>
            </a:r>
          </a:p>
          <a:p>
            <a:r>
              <a:rPr lang="en-AU" dirty="0"/>
              <a:t>Services may be linked together in many different architectures</a:t>
            </a:r>
          </a:p>
          <a:p>
            <a:pPr lvl="1"/>
            <a:r>
              <a:rPr lang="en-AU" dirty="0"/>
              <a:t>Directly</a:t>
            </a:r>
          </a:p>
          <a:p>
            <a:pPr lvl="1"/>
            <a:r>
              <a:rPr lang="en-AU" dirty="0"/>
              <a:t>With middleware</a:t>
            </a:r>
          </a:p>
          <a:p>
            <a:r>
              <a:rPr lang="en-US" dirty="0"/>
              <a:t>Orchestration of services can be done manually or automated</a:t>
            </a:r>
          </a:p>
          <a:p>
            <a:r>
              <a:rPr lang="en-US" dirty="0"/>
              <a:t>As SOAs are fundamentally distributed systems, they too carry their benefits and drawbacks</a:t>
            </a:r>
          </a:p>
        </p:txBody>
      </p:sp>
    </p:spTree>
    <p:extLst>
      <p:ext uri="{BB962C8B-B14F-4D97-AF65-F5344CB8AC3E}">
        <p14:creationId xmlns:p14="http://schemas.microsoft.com/office/powerpoint/2010/main" val="334817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3464-C309-E99C-24A0-54003197085C}"/>
              </a:ext>
            </a:extLst>
          </p:cNvPr>
          <p:cNvSpPr>
            <a:spLocks noGrp="1"/>
          </p:cNvSpPr>
          <p:nvPr>
            <p:ph type="title"/>
          </p:nvPr>
        </p:nvSpPr>
        <p:spPr/>
        <p:txBody>
          <a:bodyPr/>
          <a:lstStyle/>
          <a:p>
            <a:r>
              <a:rPr lang="en-AU" dirty="0"/>
              <a:t>Why do it?</a:t>
            </a:r>
          </a:p>
        </p:txBody>
      </p:sp>
      <p:sp>
        <p:nvSpPr>
          <p:cNvPr id="3" name="Content Placeholder 2">
            <a:extLst>
              <a:ext uri="{FF2B5EF4-FFF2-40B4-BE49-F238E27FC236}">
                <a16:creationId xmlns:a16="http://schemas.microsoft.com/office/drawing/2014/main" id="{47FE5B91-0594-5D7B-0CC0-5D55FC9A075E}"/>
              </a:ext>
            </a:extLst>
          </p:cNvPr>
          <p:cNvSpPr>
            <a:spLocks noGrp="1"/>
          </p:cNvSpPr>
          <p:nvPr>
            <p:ph idx="1"/>
          </p:nvPr>
        </p:nvSpPr>
        <p:spPr/>
        <p:txBody>
          <a:bodyPr/>
          <a:lstStyle/>
          <a:p>
            <a:r>
              <a:rPr lang="en-AU" dirty="0"/>
              <a:t>Flexibility</a:t>
            </a:r>
          </a:p>
          <a:p>
            <a:pPr lvl="1"/>
            <a:r>
              <a:rPr lang="en-AU" dirty="0"/>
              <a:t>Components can be separately updated</a:t>
            </a:r>
          </a:p>
          <a:p>
            <a:pPr lvl="1"/>
            <a:r>
              <a:rPr lang="en-AU" dirty="0"/>
              <a:t>Services may run on anything capable of doing so</a:t>
            </a:r>
          </a:p>
          <a:p>
            <a:r>
              <a:rPr lang="en-AU" dirty="0"/>
              <a:t>Scalability</a:t>
            </a:r>
          </a:p>
          <a:p>
            <a:pPr lvl="1"/>
            <a:r>
              <a:rPr lang="en-AU" dirty="0"/>
              <a:t>Need more resources? Spawn more services</a:t>
            </a:r>
          </a:p>
          <a:p>
            <a:r>
              <a:rPr lang="en-AU" dirty="0"/>
              <a:t>Abstraction</a:t>
            </a:r>
          </a:p>
          <a:p>
            <a:pPr lvl="1"/>
            <a:r>
              <a:rPr lang="en-AU" dirty="0"/>
              <a:t>Services only have to work with known APIs</a:t>
            </a:r>
          </a:p>
          <a:p>
            <a:pPr lvl="1"/>
            <a:r>
              <a:rPr lang="en-AU" dirty="0"/>
              <a:t>Services may be written in different programming languages</a:t>
            </a:r>
          </a:p>
          <a:p>
            <a:pPr lvl="1"/>
            <a:r>
              <a:rPr lang="en-AU" dirty="0"/>
              <a:t>Services may be written in-house or be part of a licenced software package</a:t>
            </a:r>
          </a:p>
          <a:p>
            <a:pPr lvl="1"/>
            <a:r>
              <a:rPr lang="en-AU" dirty="0"/>
              <a:t>Services may be on different physical hosts</a:t>
            </a:r>
          </a:p>
        </p:txBody>
      </p:sp>
    </p:spTree>
    <p:extLst>
      <p:ext uri="{BB962C8B-B14F-4D97-AF65-F5344CB8AC3E}">
        <p14:creationId xmlns:p14="http://schemas.microsoft.com/office/powerpoint/2010/main" val="300541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A878-9262-2B73-A379-2A05F099DB1C}"/>
              </a:ext>
            </a:extLst>
          </p:cNvPr>
          <p:cNvSpPr>
            <a:spLocks noGrp="1"/>
          </p:cNvSpPr>
          <p:nvPr>
            <p:ph type="title"/>
          </p:nvPr>
        </p:nvSpPr>
        <p:spPr/>
        <p:txBody>
          <a:bodyPr/>
          <a:lstStyle/>
          <a:p>
            <a:r>
              <a:rPr lang="en-AU" dirty="0"/>
              <a:t>Topics</a:t>
            </a:r>
            <a:endParaRPr lang="en-US" dirty="0"/>
          </a:p>
        </p:txBody>
      </p:sp>
      <p:sp>
        <p:nvSpPr>
          <p:cNvPr id="3" name="Content Placeholder 2">
            <a:extLst>
              <a:ext uri="{FF2B5EF4-FFF2-40B4-BE49-F238E27FC236}">
                <a16:creationId xmlns:a16="http://schemas.microsoft.com/office/drawing/2014/main" id="{5A4CE51D-1C40-2A41-8F60-8EEBDB75EBD6}"/>
              </a:ext>
            </a:extLst>
          </p:cNvPr>
          <p:cNvSpPr>
            <a:spLocks noGrp="1"/>
          </p:cNvSpPr>
          <p:nvPr>
            <p:ph idx="1"/>
          </p:nvPr>
        </p:nvSpPr>
        <p:spPr/>
        <p:txBody>
          <a:bodyPr>
            <a:normAutofit/>
          </a:bodyPr>
          <a:lstStyle/>
          <a:p>
            <a:r>
              <a:rPr lang="en-AU" dirty="0"/>
              <a:t>It’s a rabbit hole… so we will focus on breadth over depth</a:t>
            </a:r>
          </a:p>
          <a:p>
            <a:r>
              <a:rPr lang="en-AU" dirty="0"/>
              <a:t>Services</a:t>
            </a:r>
          </a:p>
          <a:p>
            <a:pPr lvl="1"/>
            <a:r>
              <a:rPr lang="en-AU" dirty="0"/>
              <a:t>What makes a useful service?</a:t>
            </a:r>
          </a:p>
          <a:p>
            <a:r>
              <a:rPr lang="en-AU" dirty="0"/>
              <a:t>Protocols</a:t>
            </a:r>
          </a:p>
          <a:p>
            <a:pPr lvl="1"/>
            <a:r>
              <a:rPr lang="en-AU" dirty="0"/>
              <a:t>How do services communicate?</a:t>
            </a:r>
          </a:p>
          <a:p>
            <a:r>
              <a:rPr lang="en-AU" dirty="0"/>
              <a:t>The Network</a:t>
            </a:r>
          </a:p>
          <a:p>
            <a:pPr lvl="1"/>
            <a:r>
              <a:rPr lang="en-AU" dirty="0"/>
              <a:t>How are multiple services linked together?</a:t>
            </a:r>
          </a:p>
          <a:p>
            <a:r>
              <a:rPr lang="en-AU" dirty="0"/>
              <a:t>Orchestration</a:t>
            </a:r>
          </a:p>
          <a:p>
            <a:pPr lvl="1"/>
            <a:r>
              <a:rPr lang="en-AU" dirty="0"/>
              <a:t>How are services managed?</a:t>
            </a:r>
          </a:p>
          <a:p>
            <a:r>
              <a:rPr lang="en-AU" dirty="0"/>
              <a:t>Issues</a:t>
            </a:r>
          </a:p>
          <a:p>
            <a:pPr lvl="1"/>
            <a:r>
              <a:rPr lang="en-AU" dirty="0"/>
              <a:t>Jumping further into the rabbit hole of distributed computing</a:t>
            </a:r>
          </a:p>
          <a:p>
            <a:endParaRPr lang="en-US" dirty="0"/>
          </a:p>
        </p:txBody>
      </p:sp>
    </p:spTree>
    <p:extLst>
      <p:ext uri="{BB962C8B-B14F-4D97-AF65-F5344CB8AC3E}">
        <p14:creationId xmlns:p14="http://schemas.microsoft.com/office/powerpoint/2010/main" val="4580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9662-3945-C743-CC49-D3E7F6F1BBFE}"/>
              </a:ext>
            </a:extLst>
          </p:cNvPr>
          <p:cNvSpPr>
            <a:spLocks noGrp="1"/>
          </p:cNvSpPr>
          <p:nvPr>
            <p:ph type="title"/>
          </p:nvPr>
        </p:nvSpPr>
        <p:spPr/>
        <p:txBody>
          <a:bodyPr/>
          <a:lstStyle/>
          <a:p>
            <a:r>
              <a:rPr lang="en-AU" dirty="0"/>
              <a:t>Services</a:t>
            </a:r>
            <a:endParaRPr lang="en-US" dirty="0"/>
          </a:p>
        </p:txBody>
      </p:sp>
      <p:sp>
        <p:nvSpPr>
          <p:cNvPr id="3" name="Text Placeholder 2">
            <a:extLst>
              <a:ext uri="{FF2B5EF4-FFF2-40B4-BE49-F238E27FC236}">
                <a16:creationId xmlns:a16="http://schemas.microsoft.com/office/drawing/2014/main" id="{47465DBB-4A0D-C58B-7BFE-5400391FBDBF}"/>
              </a:ext>
            </a:extLst>
          </p:cNvPr>
          <p:cNvSpPr>
            <a:spLocks noGrp="1"/>
          </p:cNvSpPr>
          <p:nvPr>
            <p:ph type="body" idx="1"/>
          </p:nvPr>
        </p:nvSpPr>
        <p:spPr/>
        <p:txBody>
          <a:bodyPr/>
          <a:lstStyle/>
          <a:p>
            <a:r>
              <a:rPr lang="en-US" dirty="0"/>
              <a:t>yes, they can be “micro” too</a:t>
            </a:r>
          </a:p>
        </p:txBody>
      </p:sp>
    </p:spTree>
    <p:extLst>
      <p:ext uri="{BB962C8B-B14F-4D97-AF65-F5344CB8AC3E}">
        <p14:creationId xmlns:p14="http://schemas.microsoft.com/office/powerpoint/2010/main" val="392554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08C0-8359-7530-9DDF-08EFCFF13F1B}"/>
              </a:ext>
            </a:extLst>
          </p:cNvPr>
          <p:cNvSpPr>
            <a:spLocks noGrp="1"/>
          </p:cNvSpPr>
          <p:nvPr>
            <p:ph type="title"/>
          </p:nvPr>
        </p:nvSpPr>
        <p:spPr/>
        <p:txBody>
          <a:bodyPr/>
          <a:lstStyle/>
          <a:p>
            <a:r>
              <a:rPr lang="en-AU" dirty="0"/>
              <a:t>Services</a:t>
            </a:r>
            <a:endParaRPr lang="en-US" dirty="0"/>
          </a:p>
        </p:txBody>
      </p:sp>
      <p:sp>
        <p:nvSpPr>
          <p:cNvPr id="3" name="Content Placeholder 2">
            <a:extLst>
              <a:ext uri="{FF2B5EF4-FFF2-40B4-BE49-F238E27FC236}">
                <a16:creationId xmlns:a16="http://schemas.microsoft.com/office/drawing/2014/main" id="{D818E4FE-89F8-40B9-7DD2-A29E2E48B17A}"/>
              </a:ext>
            </a:extLst>
          </p:cNvPr>
          <p:cNvSpPr>
            <a:spLocks noGrp="1"/>
          </p:cNvSpPr>
          <p:nvPr>
            <p:ph idx="1"/>
          </p:nvPr>
        </p:nvSpPr>
        <p:spPr/>
        <p:txBody>
          <a:bodyPr/>
          <a:lstStyle/>
          <a:p>
            <a:r>
              <a:rPr lang="en-AU" dirty="0"/>
              <a:t>A self-contained application accessible over a network</a:t>
            </a:r>
          </a:p>
          <a:p>
            <a:r>
              <a:rPr lang="en-AU" dirty="0"/>
              <a:t>Logically, it represents one business need</a:t>
            </a:r>
          </a:p>
          <a:p>
            <a:pPr lvl="1"/>
            <a:r>
              <a:rPr lang="en-AU" dirty="0"/>
              <a:t>For example, checking weather or running a credit report</a:t>
            </a:r>
          </a:p>
          <a:p>
            <a:r>
              <a:rPr lang="en-AU" dirty="0"/>
              <a:t>Service size may vary</a:t>
            </a:r>
          </a:p>
          <a:p>
            <a:pPr lvl="1"/>
            <a:r>
              <a:rPr lang="en-AU" dirty="0"/>
              <a:t>Microservices</a:t>
            </a:r>
          </a:p>
          <a:p>
            <a:pPr lvl="1"/>
            <a:r>
              <a:rPr lang="en-AU" dirty="0"/>
              <a:t>…or more monolithic</a:t>
            </a:r>
          </a:p>
          <a:p>
            <a:r>
              <a:rPr lang="en-AU" dirty="0"/>
              <a:t>Black box design from the outside perspective</a:t>
            </a:r>
          </a:p>
          <a:p>
            <a:r>
              <a:rPr lang="en-AU" dirty="0"/>
              <a:t>May have dependencies on other services</a:t>
            </a:r>
          </a:p>
          <a:p>
            <a:pPr lvl="1"/>
            <a:r>
              <a:rPr lang="en-AU" dirty="0"/>
              <a:t>Databases</a:t>
            </a:r>
          </a:p>
          <a:p>
            <a:pPr lvl="1"/>
            <a:r>
              <a:rPr lang="en-AU" dirty="0"/>
              <a:t>Dedicated processor services</a:t>
            </a:r>
          </a:p>
          <a:p>
            <a:pPr lvl="1"/>
            <a:r>
              <a:rPr lang="en-AU" dirty="0"/>
              <a:t>Storage servers</a:t>
            </a:r>
          </a:p>
          <a:p>
            <a:pPr lvl="1"/>
            <a:endParaRPr lang="en-US" dirty="0"/>
          </a:p>
          <a:p>
            <a:pPr lvl="1"/>
            <a:endParaRPr lang="en-US" dirty="0"/>
          </a:p>
        </p:txBody>
      </p:sp>
    </p:spTree>
    <p:extLst>
      <p:ext uri="{BB962C8B-B14F-4D97-AF65-F5344CB8AC3E}">
        <p14:creationId xmlns:p14="http://schemas.microsoft.com/office/powerpoint/2010/main" val="91672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CA3F-8165-3191-E07C-6455C0D4A043}"/>
              </a:ext>
            </a:extLst>
          </p:cNvPr>
          <p:cNvSpPr>
            <a:spLocks noGrp="1"/>
          </p:cNvSpPr>
          <p:nvPr>
            <p:ph type="title"/>
          </p:nvPr>
        </p:nvSpPr>
        <p:spPr/>
        <p:txBody>
          <a:bodyPr/>
          <a:lstStyle/>
          <a:p>
            <a:r>
              <a:rPr lang="en-AU" dirty="0"/>
              <a:t>Microservices</a:t>
            </a:r>
            <a:endParaRPr lang="en-US" dirty="0"/>
          </a:p>
        </p:txBody>
      </p:sp>
      <p:sp>
        <p:nvSpPr>
          <p:cNvPr id="3" name="Content Placeholder 2">
            <a:extLst>
              <a:ext uri="{FF2B5EF4-FFF2-40B4-BE49-F238E27FC236}">
                <a16:creationId xmlns:a16="http://schemas.microsoft.com/office/drawing/2014/main" id="{13CACC20-6259-1B27-F62F-B131446CB8E5}"/>
              </a:ext>
            </a:extLst>
          </p:cNvPr>
          <p:cNvSpPr>
            <a:spLocks noGrp="1"/>
          </p:cNvSpPr>
          <p:nvPr>
            <p:ph idx="1"/>
          </p:nvPr>
        </p:nvSpPr>
        <p:spPr/>
        <p:txBody>
          <a:bodyPr/>
          <a:lstStyle/>
          <a:p>
            <a:r>
              <a:rPr lang="en-AU" dirty="0"/>
              <a:t>Smaller services</a:t>
            </a:r>
          </a:p>
          <a:p>
            <a:pPr lvl="1"/>
            <a:r>
              <a:rPr lang="en-AU" dirty="0"/>
              <a:t>Define “small”</a:t>
            </a:r>
          </a:p>
          <a:p>
            <a:pPr lvl="1"/>
            <a:r>
              <a:rPr lang="en-AU" dirty="0"/>
              <a:t>I find it a distinction without a difference</a:t>
            </a:r>
          </a:p>
          <a:p>
            <a:r>
              <a:rPr lang="en-AU" dirty="0"/>
              <a:t>Commonly uses HTTP(S) with Representational State Transfer (REST)</a:t>
            </a:r>
          </a:p>
          <a:p>
            <a:r>
              <a:rPr lang="en-AU" dirty="0"/>
              <a:t>Interface size per service tends to be smaller</a:t>
            </a:r>
          </a:p>
          <a:p>
            <a:r>
              <a:rPr lang="en-AU" dirty="0"/>
              <a:t>Built, delivered, released using automated processes = DevOps</a:t>
            </a:r>
          </a:p>
          <a:p>
            <a:r>
              <a:rPr lang="en-US" dirty="0"/>
              <a:t>Often </a:t>
            </a:r>
            <a:r>
              <a:rPr lang="en-AU" dirty="0"/>
              <a:t>containerised</a:t>
            </a:r>
            <a:r>
              <a:rPr lang="en-US" dirty="0"/>
              <a:t> </a:t>
            </a:r>
            <a:r>
              <a:rPr lang="en-AU" dirty="0"/>
              <a:t>(film at 11)</a:t>
            </a:r>
          </a:p>
          <a:p>
            <a:r>
              <a:rPr lang="en-AU" dirty="0"/>
              <a:t>Deployable independently</a:t>
            </a:r>
          </a:p>
          <a:p>
            <a:r>
              <a:rPr lang="en-AU" dirty="0"/>
              <a:t>I draw the distinction at automation; your mileage may vary</a:t>
            </a:r>
          </a:p>
        </p:txBody>
      </p:sp>
    </p:spTree>
    <p:extLst>
      <p:ext uri="{BB962C8B-B14F-4D97-AF65-F5344CB8AC3E}">
        <p14:creationId xmlns:p14="http://schemas.microsoft.com/office/powerpoint/2010/main" val="335969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4DF-F18F-BE72-77D8-0BB080528CFC}"/>
              </a:ext>
            </a:extLst>
          </p:cNvPr>
          <p:cNvSpPr>
            <a:spLocks noGrp="1"/>
          </p:cNvSpPr>
          <p:nvPr>
            <p:ph type="title"/>
          </p:nvPr>
        </p:nvSpPr>
        <p:spPr/>
        <p:txBody>
          <a:bodyPr/>
          <a:lstStyle/>
          <a:p>
            <a:r>
              <a:rPr lang="en-AU" dirty="0"/>
              <a:t>Example - Store</a:t>
            </a:r>
            <a:endParaRPr lang="en-US" dirty="0"/>
          </a:p>
        </p:txBody>
      </p:sp>
      <p:sp>
        <p:nvSpPr>
          <p:cNvPr id="3" name="Rectangle 2">
            <a:extLst>
              <a:ext uri="{FF2B5EF4-FFF2-40B4-BE49-F238E27FC236}">
                <a16:creationId xmlns:a16="http://schemas.microsoft.com/office/drawing/2014/main" id="{F4E90C65-ECDB-B17E-9E4E-7B941E5211C5}"/>
              </a:ext>
            </a:extLst>
          </p:cNvPr>
          <p:cNvSpPr/>
          <p:nvPr/>
        </p:nvSpPr>
        <p:spPr>
          <a:xfrm>
            <a:off x="2416835" y="2971797"/>
            <a:ext cx="1272396" cy="127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Web Server</a:t>
            </a:r>
            <a:endParaRPr lang="en-US" dirty="0"/>
          </a:p>
        </p:txBody>
      </p:sp>
      <p:sp>
        <p:nvSpPr>
          <p:cNvPr id="4" name="Rectangle 3">
            <a:extLst>
              <a:ext uri="{FF2B5EF4-FFF2-40B4-BE49-F238E27FC236}">
                <a16:creationId xmlns:a16="http://schemas.microsoft.com/office/drawing/2014/main" id="{9256163A-4C07-DF30-6396-D75FC242551A}"/>
              </a:ext>
            </a:extLst>
          </p:cNvPr>
          <p:cNvSpPr/>
          <p:nvPr/>
        </p:nvSpPr>
        <p:spPr>
          <a:xfrm>
            <a:off x="5459802"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Credit Card Processing</a:t>
            </a:r>
            <a:endParaRPr lang="en-US" dirty="0"/>
          </a:p>
        </p:txBody>
      </p:sp>
      <p:sp>
        <p:nvSpPr>
          <p:cNvPr id="5" name="Rectangle 4">
            <a:extLst>
              <a:ext uri="{FF2B5EF4-FFF2-40B4-BE49-F238E27FC236}">
                <a16:creationId xmlns:a16="http://schemas.microsoft.com/office/drawing/2014/main" id="{079344A5-28F4-BF17-F4AA-8437B60590D1}"/>
              </a:ext>
            </a:extLst>
          </p:cNvPr>
          <p:cNvSpPr/>
          <p:nvPr/>
        </p:nvSpPr>
        <p:spPr>
          <a:xfrm>
            <a:off x="8502770" y="2971798"/>
            <a:ext cx="1272395" cy="1272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Inventory Mgmt.</a:t>
            </a:r>
            <a:endParaRPr lang="en-US" dirty="0"/>
          </a:p>
        </p:txBody>
      </p:sp>
    </p:spTree>
    <p:extLst>
      <p:ext uri="{BB962C8B-B14F-4D97-AF65-F5344CB8AC3E}">
        <p14:creationId xmlns:p14="http://schemas.microsoft.com/office/powerpoint/2010/main" val="78434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C7FD-3580-CBCC-C4B5-F476B2892F0B}"/>
              </a:ext>
            </a:extLst>
          </p:cNvPr>
          <p:cNvSpPr>
            <a:spLocks noGrp="1"/>
          </p:cNvSpPr>
          <p:nvPr>
            <p:ph type="title"/>
          </p:nvPr>
        </p:nvSpPr>
        <p:spPr/>
        <p:txBody>
          <a:bodyPr/>
          <a:lstStyle/>
          <a:p>
            <a:r>
              <a:rPr lang="en-AU" dirty="0"/>
              <a:t>Protocols</a:t>
            </a:r>
            <a:endParaRPr lang="en-US" dirty="0"/>
          </a:p>
        </p:txBody>
      </p:sp>
      <p:sp>
        <p:nvSpPr>
          <p:cNvPr id="3" name="Text Placeholder 2">
            <a:extLst>
              <a:ext uri="{FF2B5EF4-FFF2-40B4-BE49-F238E27FC236}">
                <a16:creationId xmlns:a16="http://schemas.microsoft.com/office/drawing/2014/main" id="{1A6D4260-22FB-AC5C-28EB-9EC22FC02542}"/>
              </a:ext>
            </a:extLst>
          </p:cNvPr>
          <p:cNvSpPr>
            <a:spLocks noGrp="1"/>
          </p:cNvSpPr>
          <p:nvPr>
            <p:ph type="body" idx="1"/>
          </p:nvPr>
        </p:nvSpPr>
        <p:spPr/>
        <p:txBody>
          <a:bodyPr/>
          <a:lstStyle/>
          <a:p>
            <a:r>
              <a:rPr lang="en-US" dirty="0"/>
              <a:t>how services speak</a:t>
            </a:r>
          </a:p>
        </p:txBody>
      </p:sp>
    </p:spTree>
    <p:extLst>
      <p:ext uri="{BB962C8B-B14F-4D97-AF65-F5344CB8AC3E}">
        <p14:creationId xmlns:p14="http://schemas.microsoft.com/office/powerpoint/2010/main" val="1300116079"/>
      </p:ext>
    </p:extLst>
  </p:cSld>
  <p:clrMapOvr>
    <a:masterClrMapping/>
  </p:clrMapOvr>
</p:sld>
</file>

<file path=ppt/theme/theme1.xml><?xml version="1.0" encoding="utf-8"?>
<a:theme xmlns:a="http://schemas.openxmlformats.org/drawingml/2006/main" name="Vist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sta Throwback">
      <a:majorFont>
        <a:latin typeface="Segoe UI"/>
        <a:ea typeface=""/>
        <a:cs typeface=""/>
      </a:majorFont>
      <a:minorFont>
        <a:latin typeface="Segoe UI"/>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sta" id="{37259A50-CC15-41DC-B077-8C04B69754F1}" vid="{AE286BE3-50D3-4944-8404-43EECAA1F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Vista</Template>
  <TotalTime>3258</TotalTime>
  <Words>2433</Words>
  <Application>Microsoft Office PowerPoint</Application>
  <PresentationFormat>Widescreen</PresentationFormat>
  <Paragraphs>329</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Segoe UI</vt:lpstr>
      <vt:lpstr>Vista</vt:lpstr>
      <vt:lpstr>Service-Oriented Architecture: Topics</vt:lpstr>
      <vt:lpstr>What is it?</vt:lpstr>
      <vt:lpstr>Why do it?</vt:lpstr>
      <vt:lpstr>Topics</vt:lpstr>
      <vt:lpstr>Services</vt:lpstr>
      <vt:lpstr>Services</vt:lpstr>
      <vt:lpstr>Microservices</vt:lpstr>
      <vt:lpstr>Example - Store</vt:lpstr>
      <vt:lpstr>Protocols</vt:lpstr>
      <vt:lpstr>Protocols</vt:lpstr>
      <vt:lpstr>Protocol Synchronicity</vt:lpstr>
      <vt:lpstr>Example - Store</vt:lpstr>
      <vt:lpstr>The Network</vt:lpstr>
      <vt:lpstr>The Network</vt:lpstr>
      <vt:lpstr>File Transfers</vt:lpstr>
      <vt:lpstr>Shared Databases</vt:lpstr>
      <vt:lpstr>Remote Procedure Calls</vt:lpstr>
      <vt:lpstr>Messaging</vt:lpstr>
      <vt:lpstr>Message-Oriented Middleware</vt:lpstr>
      <vt:lpstr>Messaging Architectures</vt:lpstr>
      <vt:lpstr>Example - Store</vt:lpstr>
      <vt:lpstr>Example - Store</vt:lpstr>
      <vt:lpstr>Orchestration</vt:lpstr>
      <vt:lpstr>Orchestration</vt:lpstr>
      <vt:lpstr>Issues</vt:lpstr>
      <vt:lpstr>CAP Theorem</vt:lpstr>
      <vt:lpstr>CAP Theorem</vt:lpstr>
      <vt:lpstr>Service Discovery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Whitelaw</dc:creator>
  <cp:lastModifiedBy>Whitelaw, Liam P</cp:lastModifiedBy>
  <cp:revision>391</cp:revision>
  <dcterms:created xsi:type="dcterms:W3CDTF">2023-03-05T21:04:51Z</dcterms:created>
  <dcterms:modified xsi:type="dcterms:W3CDTF">2023-04-19T20:52:48Z</dcterms:modified>
</cp:coreProperties>
</file>