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92" r:id="rId2"/>
    <p:sldId id="579" r:id="rId3"/>
    <p:sldId id="522" r:id="rId4"/>
    <p:sldId id="571" r:id="rId5"/>
    <p:sldId id="525" r:id="rId6"/>
    <p:sldId id="572" r:id="rId7"/>
    <p:sldId id="573" r:id="rId8"/>
    <p:sldId id="574" r:id="rId9"/>
    <p:sldId id="480" r:id="rId10"/>
    <p:sldId id="575" r:id="rId11"/>
    <p:sldId id="576" r:id="rId12"/>
    <p:sldId id="577" r:id="rId13"/>
    <p:sldId id="474" r:id="rId14"/>
    <p:sldId id="529" r:id="rId15"/>
    <p:sldId id="530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56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7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BEC217-1655-7A47-BB32-679B169DB803}">
          <p14:sldIdLst>
            <p14:sldId id="492"/>
            <p14:sldId id="579"/>
            <p14:sldId id="522"/>
            <p14:sldId id="571"/>
            <p14:sldId id="525"/>
            <p14:sldId id="572"/>
            <p14:sldId id="573"/>
            <p14:sldId id="574"/>
            <p14:sldId id="480"/>
            <p14:sldId id="575"/>
            <p14:sldId id="576"/>
            <p14:sldId id="577"/>
            <p14:sldId id="474"/>
            <p14:sldId id="529"/>
            <p14:sldId id="530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56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Corso" initials="J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4179" autoAdjust="0"/>
  </p:normalViewPr>
  <p:slideViewPr>
    <p:cSldViewPr snapToGrid="0" snapToObjects="1">
      <p:cViewPr varScale="1">
        <p:scale>
          <a:sx n="97" d="100"/>
          <a:sy n="97" d="100"/>
        </p:scale>
        <p:origin x="2072" y="184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 varScale="1">
      <p:scale>
        <a:sx n="100" d="100"/>
        <a:sy n="100" d="100"/>
      </p:scale>
      <p:origin x="0" y="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F21B-27E4-704C-A82B-32F2ED9CE60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AA3B6-A899-D843-9434-F75F3E92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F6D1F-9DD8-4BEE-A203-51C583EB7C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9FC36-129B-4DD5-9620-5AFFC8C373B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73B8E-38E6-42B5-8AA3-801733AA71A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6C558-F578-4149-B0B7-306B66A9D9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86128-BC39-4AEC-9659-E316DEAD75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5488A-3EFF-400C-8427-8AE04859B3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Specifically,</a:t>
            </a:r>
            <a:r>
              <a:rPr lang="en-US" baseline="0" dirty="0"/>
              <a:t> E has to have a unique minimum at (0,0)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17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C3C9-53F0-44EF-9EDB-F5327F70BA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0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7C5F1-2E86-46B2-A962-7D0A810239A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Per-pixel estimate of the local (quadratic) shape of the auto-correlation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188498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7BFD-9DF7-4354-94AC-954D8D18677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A special corner case </a:t>
            </a:r>
          </a:p>
        </p:txBody>
      </p:sp>
    </p:spTree>
    <p:extLst>
      <p:ext uri="{BB962C8B-B14F-4D97-AF65-F5344CB8AC3E}">
        <p14:creationId xmlns:p14="http://schemas.microsoft.com/office/powerpoint/2010/main" val="1961123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2FDA-CBFA-427A-9C00-083111ABB7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32992-AC2A-49A4-932C-4343DA93EAE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An eigenvalue analysis of the auto-correlation matrix, which produces two eigenvalues and two directions</a:t>
            </a:r>
          </a:p>
        </p:txBody>
      </p:sp>
    </p:spTree>
    <p:extLst>
      <p:ext uri="{BB962C8B-B14F-4D97-AF65-F5344CB8AC3E}">
        <p14:creationId xmlns:p14="http://schemas.microsoft.com/office/powerpoint/2010/main" val="418413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41675-5D24-41B5-8066-CAFF7158EC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0E5F-A245-4CC4-9792-D448453003A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E09FC1-B68D-4C52-B0F2-A0AF4967BF9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C9A90-482E-4287-96BA-EF8FBDD08A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F4009-2D6F-4FC9-9146-E1D9B37D02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1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F4009-2D6F-4FC9-9146-E1D9B37D02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9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0DD9B-995A-43D8-B577-D19504D9C5D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5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0CF13-224B-4301-8707-758A74F2FE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4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0CF13-224B-4301-8707-758A74F2FEA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7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E49AD-CBA7-451E-A0FB-046C3F8B36D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79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827-A65F-4974-9517-192DBA03D0A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5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0CF13-224B-4301-8707-758A74F2FEA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0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D9164-AFA8-437F-8197-2DEE4225045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CCCC-9D11-44FE-B2C4-0D49E7EC55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634C2-BDE7-430E-97AE-5D372B93FC0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7AE44-973C-4BA8-A5F4-3C8558A66CD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8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ABAE7-56ED-4255-9120-9709941717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42FD7-B686-4494-9F56-192B0E9BC4A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9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D131D-0458-46D3-8891-8ED3D1A2D20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1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D131D-0458-46D3-8891-8ED3D1A2D2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6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C8883-7D78-49B7-A580-81B4C8DF369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E8D7-1D66-430E-89BF-588F5095947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7538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0FC288C-9B72-4834-807F-91B06DF4EAA8}" type="slidenum">
              <a:rPr lang="en-US" sz="1300">
                <a:solidFill>
                  <a:prstClr val="black"/>
                </a:solidFill>
                <a:latin typeface="Arial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3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77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7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 dirty="0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B496-9253-41A8-972C-19AD9C5D16F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0E5F-A245-4CC4-9792-D448453003A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5588835-2FA7-48AD-83E5-12B503D7917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0E5F-A245-4CC4-9792-D448453003A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E09FC1-B68D-4C52-B0F2-A0AF4967BF9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0E5F-A245-4CC4-9792-D448453003A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595A807-094F-443A-8269-88E22AF23F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0E5F-A245-4CC4-9792-D448453003A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85B7228-E69D-493F-A85C-A6CBD60886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FE2BC-39B3-4C3B-B909-7DEA0EA0EC2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A18D2F-6313-4341-A4F9-BEF3C0666C9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CS 376: Computer Vision -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663"/>
            <a:ext cx="7772400" cy="162173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3011"/>
            <a:ext cx="6400800" cy="21257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272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1055553"/>
            <a:ext cx="8725458" cy="5276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172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274638"/>
            <a:ext cx="6553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078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271" y="164931"/>
            <a:ext cx="8725458" cy="69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72" y="6448767"/>
            <a:ext cx="4359636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68907" y="6448767"/>
            <a:ext cx="4365821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8DE1-5B0B-DD4F-89A9-EF10D4F882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2A462C-86ED-224B-9313-1A2CA4762CFC}" type="slidenum"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2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hyperlink" Target="http://www.bmva.org/bmvc/1988/avc-88-023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va.org/bmvc/1988/avc-88-023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va.org/bmvc/1988/avc-88-023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jpe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jpe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1093"/>
            <a:ext cx="7772400" cy="1621735"/>
          </a:xfrm>
        </p:spPr>
        <p:txBody>
          <a:bodyPr>
            <a:normAutofit/>
          </a:bodyPr>
          <a:lstStyle/>
          <a:p>
            <a:r>
              <a:rPr lang="en-US" dirty="0"/>
              <a:t>Corners </a:t>
            </a:r>
            <a:br>
              <a:rPr lang="en-US" dirty="0"/>
            </a:br>
            <a:r>
              <a:rPr lang="en-US" dirty="0"/>
              <a:t>(Local Invariant Feature Detection)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871"/>
            <a:ext cx="6400800" cy="21257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CSC 249/449 Spring 2018</a:t>
            </a:r>
          </a:p>
          <a:p>
            <a:endParaRPr lang="en-US" dirty="0"/>
          </a:p>
          <a:p>
            <a:r>
              <a:rPr lang="en-US" dirty="0"/>
              <a:t>http://www.cs.rochester.edu/~cxu22/t/249S18/ </a:t>
            </a:r>
          </a:p>
          <a:p>
            <a:endParaRPr lang="en-US" dirty="0"/>
          </a:p>
          <a:p>
            <a:r>
              <a:rPr lang="en-US" dirty="0"/>
              <a:t>Instructor: Chenliang Xu</a:t>
            </a:r>
          </a:p>
          <a:p>
            <a:r>
              <a:rPr lang="en-US" dirty="0" err="1"/>
              <a:t>chenliang.xu@rochester.edu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" y="239670"/>
            <a:ext cx="2731448" cy="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corners</a:t>
            </a:r>
          </a:p>
        </p:txBody>
      </p:sp>
      <p:pic>
        <p:nvPicPr>
          <p:cNvPr id="4" name="Picture 3" descr="uttowe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7772400" cy="5184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D3D4D-A719-4597-A8DB-C8E5C0E20B28}"/>
              </a:ext>
            </a:extLst>
          </p:cNvPr>
          <p:cNvSpPr txBox="1"/>
          <p:nvPr/>
        </p:nvSpPr>
        <p:spPr>
          <a:xfrm>
            <a:off x="6172200" y="65194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392036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666750" y="914400"/>
            <a:ext cx="6678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Compute “</a:t>
            </a:r>
            <a:r>
              <a:rPr lang="en-US" sz="2400" dirty="0" err="1">
                <a:latin typeface="+mj-lt"/>
                <a:cs typeface="Times New Roman" pitchFamily="18" charset="0"/>
              </a:rPr>
              <a:t>cornerness</a:t>
            </a:r>
            <a:r>
              <a:rPr lang="en-US" sz="2400" dirty="0">
                <a:latin typeface="+mj-lt"/>
                <a:cs typeface="Times New Roman" pitchFamily="18" charset="0"/>
              </a:rPr>
              <a:t>” response at every pixel.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4" descr="ut_harris_blur1.5Rmap.jpg"/>
          <p:cNvPicPr>
            <a:picLocks noChangeAspect="1"/>
          </p:cNvPicPr>
          <p:nvPr/>
        </p:nvPicPr>
        <p:blipFill>
          <a:blip r:embed="rId3" cstate="print"/>
          <a:srcRect l="12500" t="6667" r="9167" b="11111"/>
          <a:stretch>
            <a:fillRect/>
          </a:stretch>
        </p:blipFill>
        <p:spPr>
          <a:xfrm>
            <a:off x="1371600" y="1447800"/>
            <a:ext cx="6400800" cy="503892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Detecting corners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E972D-2AFD-441A-97A3-FEF7C688071B}"/>
              </a:ext>
            </a:extLst>
          </p:cNvPr>
          <p:cNvSpPr txBox="1"/>
          <p:nvPr/>
        </p:nvSpPr>
        <p:spPr>
          <a:xfrm>
            <a:off x="6172200" y="65194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361840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4" descr="thresholded_v_score.jpg"/>
          <p:cNvPicPr>
            <a:picLocks noChangeAspect="1"/>
          </p:cNvPicPr>
          <p:nvPr/>
        </p:nvPicPr>
        <p:blipFill>
          <a:blip r:embed="rId3" cstate="print"/>
          <a:srcRect l="55833"/>
          <a:stretch>
            <a:fillRect/>
          </a:stretch>
        </p:blipFill>
        <p:spPr bwMode="auto">
          <a:xfrm>
            <a:off x="701622" y="1242086"/>
            <a:ext cx="7547276" cy="503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kern="0" dirty="0">
                <a:solidFill>
                  <a:schemeClr val="accent1"/>
                </a:solidFill>
              </a:rPr>
              <a:t>Detecting corners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DD403-1291-40E2-B8B5-AD4C672D2810}"/>
              </a:ext>
            </a:extLst>
          </p:cNvPr>
          <p:cNvSpPr txBox="1"/>
          <p:nvPr/>
        </p:nvSpPr>
        <p:spPr>
          <a:xfrm>
            <a:off x="6172200" y="65194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230764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Detecting local invariant features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 sz="1200" dirty="0"/>
          </a:p>
          <a:p>
            <a:r>
              <a:rPr lang="en-US" dirty="0"/>
              <a:t>Detection of interest points</a:t>
            </a:r>
          </a:p>
          <a:p>
            <a:pPr lvl="1"/>
            <a:r>
              <a:rPr lang="en-US" b="1" dirty="0"/>
              <a:t>Harris corner detection</a:t>
            </a:r>
          </a:p>
          <a:p>
            <a:pPr lvl="1"/>
            <a:r>
              <a:rPr lang="en-US" dirty="0"/>
              <a:t>Scale invariant blob detection: </a:t>
            </a:r>
            <a:r>
              <a:rPr lang="en-US" dirty="0" err="1"/>
              <a:t>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000"/>
              <a:t>Corner Detection: Basic Idea</a:t>
            </a:r>
            <a:endParaRPr lang="ru-RU" sz="3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467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We should easily recognize the point by looking through a small window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Shifting a window in </a:t>
            </a:r>
            <a:r>
              <a:rPr lang="en-US" i="1" dirty="0"/>
              <a:t>any</a:t>
            </a:r>
            <a:r>
              <a:rPr lang="en-US" dirty="0"/>
              <a:t> </a:t>
            </a:r>
            <a:r>
              <a:rPr lang="en-US" i="1" dirty="0"/>
              <a:t>direction</a:t>
            </a:r>
            <a:r>
              <a:rPr lang="en-US" dirty="0"/>
              <a:t> should give </a:t>
            </a:r>
            <a:r>
              <a:rPr lang="en-US" i="1" dirty="0"/>
              <a:t>a large change</a:t>
            </a:r>
            <a:r>
              <a:rPr lang="en-US" dirty="0"/>
              <a:t> in intensity</a:t>
            </a:r>
            <a:endParaRPr lang="ru-RU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429000" y="2895600"/>
            <a:ext cx="2438400" cy="3870325"/>
            <a:chOff x="2160" y="1824"/>
            <a:chExt cx="1536" cy="2438"/>
          </a:xfrm>
        </p:grpSpPr>
        <p:pic>
          <p:nvPicPr>
            <p:cNvPr id="32790" name="Picture 8" descr="corn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2160" y="3284"/>
              <a:ext cx="15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“edge”</a:t>
              </a: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:</a:t>
              </a:r>
              <a:br>
                <a:rPr lang="en-US" sz="2400">
                  <a:latin typeface="Arial Unicode MS" pitchFamily="34" charset="-128"/>
                  <a:cs typeface="Times New Roman" pitchFamily="18" charset="0"/>
                </a:rPr>
              </a:b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no change along the edge direction</a:t>
              </a:r>
              <a:endParaRPr lang="ru-RU" sz="240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32792" name="Rectangle 14"/>
            <p:cNvSpPr>
              <a:spLocks noChangeArrowheads="1"/>
            </p:cNvSpPr>
            <p:nvPr/>
          </p:nvSpPr>
          <p:spPr bwMode="auto">
            <a:xfrm>
              <a:off x="2496" y="249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6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19800" y="2895600"/>
            <a:ext cx="2667000" cy="3870325"/>
            <a:chOff x="3792" y="1824"/>
            <a:chExt cx="1680" cy="2438"/>
          </a:xfrm>
        </p:grpSpPr>
        <p:pic>
          <p:nvPicPr>
            <p:cNvPr id="32783" name="Picture 9" descr="corn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3936" y="3284"/>
              <a:ext cx="15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“corner”</a:t>
              </a: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:</a:t>
              </a:r>
              <a:br>
                <a:rPr lang="en-US" sz="2400">
                  <a:latin typeface="Arial Unicode MS" pitchFamily="34" charset="-128"/>
                  <a:cs typeface="Times New Roman" pitchFamily="18" charset="0"/>
                </a:rPr>
              </a:b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significant change in all directions</a:t>
              </a:r>
              <a:endParaRPr lang="ru-RU" sz="240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4224" y="201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H="1">
              <a:off x="4080" y="244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20"/>
            <p:cNvSpPr>
              <a:spLocks noChangeShapeType="1"/>
            </p:cNvSpPr>
            <p:nvPr/>
          </p:nvSpPr>
          <p:spPr bwMode="auto">
            <a:xfrm flipH="1" flipV="1">
              <a:off x="4080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>
              <a:off x="4656" y="244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 flipV="1">
              <a:off x="4656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62000" y="2895600"/>
            <a:ext cx="2362200" cy="3505200"/>
            <a:chOff x="480" y="1824"/>
            <a:chExt cx="1488" cy="2208"/>
          </a:xfrm>
        </p:grpSpPr>
        <p:pic>
          <p:nvPicPr>
            <p:cNvPr id="32776" name="Picture 7" descr="corn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480" y="3284"/>
              <a:ext cx="129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“flat”</a:t>
              </a: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 region:</a:t>
              </a:r>
              <a:br>
                <a:rPr lang="en-US" sz="2400">
                  <a:latin typeface="Arial Unicode MS" pitchFamily="34" charset="-128"/>
                  <a:cs typeface="Times New Roman" pitchFamily="18" charset="0"/>
                </a:rPr>
              </a:b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no change in all directions</a:t>
              </a:r>
              <a:endParaRPr lang="ru-RU" sz="240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1344" y="249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23"/>
            <p:cNvSpPr>
              <a:spLocks noChangeShapeType="1"/>
            </p:cNvSpPr>
            <p:nvPr/>
          </p:nvSpPr>
          <p:spPr bwMode="auto">
            <a:xfrm>
              <a:off x="1776" y="292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24"/>
            <p:cNvSpPr>
              <a:spLocks noChangeShapeType="1"/>
            </p:cNvSpPr>
            <p:nvPr/>
          </p:nvSpPr>
          <p:spPr bwMode="auto">
            <a:xfrm flipH="1">
              <a:off x="1200" y="292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25"/>
            <p:cNvSpPr>
              <a:spLocks noChangeShapeType="1"/>
            </p:cNvSpPr>
            <p:nvPr/>
          </p:nvSpPr>
          <p:spPr bwMode="auto">
            <a:xfrm flipH="1" flipV="1">
              <a:off x="1200" y="2352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26"/>
            <p:cNvSpPr>
              <a:spLocks noChangeShapeType="1"/>
            </p:cNvSpPr>
            <p:nvPr/>
          </p:nvSpPr>
          <p:spPr bwMode="auto">
            <a:xfrm flipV="1">
              <a:off x="1776" y="2352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86600" y="662642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97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Mathematics</a:t>
            </a:r>
            <a:endParaRPr lang="ru-RU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1153180"/>
            <a:ext cx="899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Times New Roman" pitchFamily="18" charset="0"/>
              </a:rPr>
              <a:t>Change in appearance of window </a:t>
            </a:r>
            <a:r>
              <a:rPr lang="en-US" i="1" dirty="0">
                <a:cs typeface="Times New Roman" pitchFamily="18" charset="0"/>
              </a:rPr>
              <a:t>W</a:t>
            </a:r>
            <a:r>
              <a:rPr lang="en-US" dirty="0">
                <a:cs typeface="Times New Roman" pitchFamily="18" charset="0"/>
              </a:rPr>
              <a:t> for the shift [</a:t>
            </a:r>
            <a:r>
              <a:rPr lang="en-US" i="1" dirty="0" err="1">
                <a:cs typeface="Times New Roman" pitchFamily="18" charset="0"/>
              </a:rPr>
              <a:t>u,v</a:t>
            </a:r>
            <a:r>
              <a:rPr lang="en-US" dirty="0">
                <a:cs typeface="Times New Roman" pitchFamily="18" charset="0"/>
              </a:rPr>
              <a:t>]:</a:t>
            </a:r>
            <a:endParaRPr lang="ru-RU" dirty="0">
              <a:cs typeface="Times New Roman" pitchFamily="18" charset="0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6238" y="3482741"/>
            <a:ext cx="27813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651401" y="4125679"/>
            <a:ext cx="1462087" cy="146367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37163" y="3863741"/>
            <a:ext cx="1463675" cy="1463675"/>
          </a:xfrm>
          <a:prstGeom prst="rect">
            <a:avLst/>
          </a:prstGeom>
          <a:noFill/>
          <a:ln w="25400" algn="ctr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1905000"/>
          <a:ext cx="720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5" imgW="2400120" imgH="355320" progId="Equation.3">
                  <p:embed/>
                </p:oleObj>
              </mc:Choice>
              <mc:Fallback>
                <p:oleObj name="Equation" r:id="rId5" imgW="2400120" imgH="35532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72009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7233" y="655022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Modified from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2F52-D838-5E4B-AEB7-FA604CF48383}"/>
              </a:ext>
            </a:extLst>
          </p:cNvPr>
          <p:cNvSpPr txBox="1"/>
          <p:nvPr/>
        </p:nvSpPr>
        <p:spPr>
          <a:xfrm>
            <a:off x="6005420" y="420850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</a:t>
            </a:r>
            <a:r>
              <a:rPr lang="en-US"/>
              <a:t>3,-2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F472F-AC49-0C42-BC06-628A2E97D8BE}"/>
              </a:ext>
            </a:extLst>
          </p:cNvPr>
          <p:cNvSpPr txBox="1"/>
          <p:nvPr/>
        </p:nvSpPr>
        <p:spPr>
          <a:xfrm>
            <a:off x="1252460" y="386374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I</a:t>
            </a:r>
          </a:p>
          <a:p>
            <a:r>
              <a:rPr lang="en-US" dirty="0"/>
              <a:t>Window W</a:t>
            </a:r>
          </a:p>
        </p:txBody>
      </p:sp>
    </p:spTree>
    <p:extLst>
      <p:ext uri="{BB962C8B-B14F-4D97-AF65-F5344CB8AC3E}">
        <p14:creationId xmlns:p14="http://schemas.microsoft.com/office/powerpoint/2010/main" val="15360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Mathematics</a:t>
            </a:r>
            <a:endParaRPr lang="ru-RU" dirty="0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327025" y="3133725"/>
            <a:ext cx="82835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cs typeface="Times New Roman" pitchFamily="18" charset="0"/>
              </a:rPr>
              <a:t>We want to find out how this function behaves for small shifts</a:t>
            </a:r>
            <a:endParaRPr lang="ru-RU" dirty="0">
              <a:cs typeface="Times New Roman" pitchFamily="18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495800"/>
            <a:ext cx="1971675" cy="198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4291013" y="3895725"/>
            <a:ext cx="1163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1153180"/>
            <a:ext cx="899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Times New Roman" pitchFamily="18" charset="0"/>
              </a:rPr>
              <a:t>Change in appearance of window </a:t>
            </a:r>
            <a:r>
              <a:rPr lang="en-US" i="1" dirty="0">
                <a:cs typeface="Times New Roman" pitchFamily="18" charset="0"/>
              </a:rPr>
              <a:t>W</a:t>
            </a:r>
            <a:r>
              <a:rPr lang="en-US" dirty="0">
                <a:cs typeface="Times New Roman" pitchFamily="18" charset="0"/>
              </a:rPr>
              <a:t> for the shift [</a:t>
            </a:r>
            <a:r>
              <a:rPr lang="en-US" i="1" dirty="0" err="1">
                <a:cs typeface="Times New Roman" pitchFamily="18" charset="0"/>
              </a:rPr>
              <a:t>u,v</a:t>
            </a:r>
            <a:r>
              <a:rPr lang="en-US" dirty="0">
                <a:cs typeface="Times New Roman" pitchFamily="18" charset="0"/>
              </a:rPr>
              <a:t>]:</a:t>
            </a:r>
            <a:endParaRPr lang="ru-RU" dirty="0"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914400" y="1905000"/>
          <a:ext cx="720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5" imgW="2400120" imgH="355320" progId="Equation.3">
                  <p:embed/>
                </p:oleObj>
              </mc:Choice>
              <mc:Fallback>
                <p:oleObj name="Equation" r:id="rId5" imgW="2400120" imgH="35532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72009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86600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4737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First-order Taylor approximation for small motions [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]: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Let’s plug this into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268" y="1981200"/>
          <a:ext cx="65591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3" name="Equation" r:id="rId3" imgW="2082600" imgH="241200" progId="Equation.3">
                  <p:embed/>
                </p:oleObj>
              </mc:Choice>
              <mc:Fallback>
                <p:oleObj name="Equation" r:id="rId3" imgW="2082600" imgH="241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268" y="1981200"/>
                        <a:ext cx="65591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1000" y="3733800"/>
          <a:ext cx="8408987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4" name="Equation" r:id="rId5" imgW="3276360" imgH="1117440" progId="Equation.3">
                  <p:embed/>
                </p:oleObj>
              </mc:Choice>
              <mc:Fallback>
                <p:oleObj name="Equation" r:id="rId5" imgW="3276360" imgH="11174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8408987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86600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28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Mathematics</a:t>
            </a:r>
            <a:endParaRPr lang="ru-RU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The quadratic approximation can be written as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81000" y="3208338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 is a </a:t>
            </a:r>
            <a:r>
              <a:rPr lang="en-US" sz="2400" i="1" dirty="0">
                <a:solidFill>
                  <a:srgbClr val="0000FF"/>
                </a:solidFill>
                <a:cs typeface="Times New Roman" pitchFamily="18" charset="0"/>
              </a:rPr>
              <a:t>second moment matrix</a:t>
            </a:r>
            <a:r>
              <a:rPr lang="en-US" sz="2400" dirty="0">
                <a:solidFill>
                  <a:srgbClr val="0000FF"/>
                </a:solidFill>
                <a:cs typeface="Times New Roman" pitchFamily="18" charset="0"/>
              </a:rPr>
              <a:t> (or structure tensor)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computed from image derivatives:</a:t>
            </a:r>
            <a:endParaRPr lang="ru-RU" sz="2400" dirty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144529" y="1524000"/>
          <a:ext cx="4637271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7" name="Equation" r:id="rId4" imgW="1384200" imgH="457200" progId="Equation.3">
                  <p:embed/>
                </p:oleObj>
              </mc:Choice>
              <mc:Fallback>
                <p:oleObj name="Equation" r:id="rId4" imgW="13842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529" y="1524000"/>
                        <a:ext cx="4637271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09838" y="4195763"/>
          <a:ext cx="4008437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8" name="Equation" r:id="rId6" imgW="1562040" imgH="711000" progId="Equation.3">
                  <p:embed/>
                </p:oleObj>
              </mc:Choice>
              <mc:Fallback>
                <p:oleObj name="Equation" r:id="rId6" imgW="156204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4195763"/>
                        <a:ext cx="4008437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7438" y="6248400"/>
            <a:ext cx="696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(the sums are over all the pixels in the window </a:t>
            </a:r>
            <a:r>
              <a:rPr lang="en-US" sz="2400" i="1" dirty="0"/>
              <a:t>W</a:t>
            </a:r>
            <a:r>
              <a:rPr lang="en-US" sz="24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9149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305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The surface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is locally approximated by a quadratic form. Let’s try to understand its shape.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Specifically, in which directions </a:t>
            </a:r>
            <a:br>
              <a:rPr lang="en-US" dirty="0"/>
            </a:br>
            <a:r>
              <a:rPr lang="en-US" dirty="0"/>
              <a:t>does it have the smallest/greatest</a:t>
            </a:r>
            <a:br>
              <a:rPr lang="en-US" dirty="0"/>
            </a:br>
            <a:r>
              <a:rPr lang="en-US" dirty="0"/>
              <a:t>change?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second moment matrix</a:t>
            </a:r>
          </a:p>
        </p:txBody>
      </p:sp>
      <p:pic>
        <p:nvPicPr>
          <p:cNvPr id="922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572000"/>
            <a:ext cx="1955799" cy="186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69349"/>
              </p:ext>
            </p:extLst>
          </p:nvPr>
        </p:nvGraphicFramePr>
        <p:xfrm>
          <a:off x="1295400" y="2869132"/>
          <a:ext cx="40386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3" name="Equation" r:id="rId5" imgW="1536480" imgH="457200" progId="Equation.3">
                  <p:embed/>
                </p:oleObj>
              </mc:Choice>
              <mc:Fallback>
                <p:oleObj name="Equation" r:id="rId5" imgW="1536480" imgH="457200" progId="Equation.3">
                  <p:embed/>
                  <p:pic>
                    <p:nvPicPr>
                      <p:cNvPr id="92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69132"/>
                        <a:ext cx="40386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7716" y="2898100"/>
            <a:ext cx="1286684" cy="1292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15200" y="2298025"/>
            <a:ext cx="1163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Oval 11"/>
          <p:cNvSpPr>
            <a:spLocks/>
          </p:cNvSpPr>
          <p:nvPr/>
        </p:nvSpPr>
        <p:spPr bwMode="auto">
          <a:xfrm>
            <a:off x="7391400" y="3048000"/>
            <a:ext cx="990600" cy="990600"/>
          </a:xfrm>
          <a:prstGeom prst="ellipse">
            <a:avLst/>
          </a:prstGeom>
          <a:noFill/>
          <a:ln w="28575" cap="flat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rot="10800000">
            <a:off x="7524750" y="3176588"/>
            <a:ext cx="377825" cy="376237"/>
          </a:xfrm>
          <a:prstGeom prst="line">
            <a:avLst/>
          </a:prstGeom>
          <a:noFill/>
          <a:ln w="57150" cap="flat">
            <a:solidFill>
              <a:srgbClr val="0066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 bwMode="auto">
          <a:xfrm>
            <a:off x="7848600" y="3505200"/>
            <a:ext cx="76200" cy="76200"/>
          </a:xfrm>
          <a:prstGeom prst="ellipse">
            <a:avLst/>
          </a:prstGeom>
          <a:solidFill>
            <a:srgbClr val="FF0000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9pPr>
          </a:lstStyle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72903"/>
              </p:ext>
            </p:extLst>
          </p:nvPr>
        </p:nvGraphicFramePr>
        <p:xfrm>
          <a:off x="1219200" y="4316932"/>
          <a:ext cx="385144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" name="Equation" r:id="rId8" imgW="1562040" imgH="711000" progId="Equation.3">
                  <p:embed/>
                </p:oleObj>
              </mc:Choice>
              <mc:Fallback>
                <p:oleObj name="Equation" r:id="rId8" imgW="1562040" imgH="7110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16932"/>
                        <a:ext cx="385144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54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932E-6240-1340-BFD2-EA797725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B72B-AEDC-7F43-977B-2420A6EA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you come to lecture, otherwise it takes much more time to digest the materials after class. </a:t>
            </a:r>
          </a:p>
          <a:p>
            <a:endParaRPr lang="en-US" dirty="0"/>
          </a:p>
          <a:p>
            <a:r>
              <a:rPr lang="en-US" dirty="0"/>
              <a:t>Use Piazza for QA. Make your post public so that all class can benefit. </a:t>
            </a:r>
          </a:p>
          <a:p>
            <a:endParaRPr lang="en-US" dirty="0"/>
          </a:p>
          <a:p>
            <a:r>
              <a:rPr lang="en-US" dirty="0"/>
              <a:t>HW1 is extended to Saturday 2/2 midnight. </a:t>
            </a:r>
          </a:p>
          <a:p>
            <a:endParaRPr lang="en-US" dirty="0"/>
          </a:p>
          <a:p>
            <a:r>
              <a:rPr lang="en-US" dirty="0"/>
              <a:t>We plan to release HW2 on Saturday 2/2. </a:t>
            </a:r>
          </a:p>
        </p:txBody>
      </p:sp>
    </p:spTree>
    <p:extLst>
      <p:ext uri="{BB962C8B-B14F-4D97-AF65-F5344CB8AC3E}">
        <p14:creationId xmlns:p14="http://schemas.microsoft.com/office/powerpoint/2010/main" val="1315350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First, consider the axis-aligned case (gradients are either horizontal or vertical)</a:t>
            </a: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second moment matrix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03801"/>
              </p:ext>
            </p:extLst>
          </p:nvPr>
        </p:nvGraphicFramePr>
        <p:xfrm>
          <a:off x="5127702" y="2054048"/>
          <a:ext cx="197802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Equation" r:id="rId4" imgW="596880" imgH="457200" progId="Equation.3">
                  <p:embed/>
                </p:oleObj>
              </mc:Choice>
              <mc:Fallback>
                <p:oleObj name="Equation" r:id="rId4" imgW="59688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7702" y="2054048"/>
                        <a:ext cx="197802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100017"/>
              </p:ext>
            </p:extLst>
          </p:nvPr>
        </p:nvGraphicFramePr>
        <p:xfrm>
          <a:off x="865333" y="1893711"/>
          <a:ext cx="4186169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Equation" r:id="rId6" imgW="1562040" imgH="711000" progId="Equation.3">
                  <p:embed/>
                </p:oleObj>
              </mc:Choice>
              <mc:Fallback>
                <p:oleObj name="Equation" r:id="rId6" imgW="156204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33" y="1893711"/>
                        <a:ext cx="4186169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F36A818-E094-42C7-A312-83C55A0F80E0}"/>
              </a:ext>
            </a:extLst>
          </p:cNvPr>
          <p:cNvGrpSpPr/>
          <p:nvPr/>
        </p:nvGrpSpPr>
        <p:grpSpPr>
          <a:xfrm>
            <a:off x="7086600" y="888319"/>
            <a:ext cx="1423738" cy="1321481"/>
            <a:chOff x="6953529" y="922337"/>
            <a:chExt cx="1981200" cy="1981200"/>
          </a:xfrm>
        </p:grpSpPr>
        <p:pic>
          <p:nvPicPr>
            <p:cNvPr id="8" name="Picture 10" descr="corner">
              <a:extLst>
                <a:ext uri="{FF2B5EF4-FFF2-40B4-BE49-F238E27FC236}">
                  <a16:creationId xmlns:a16="http://schemas.microsoft.com/office/drawing/2014/main" id="{A611F899-258B-41A3-8D09-F7B850196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 t="-13333" b="26667"/>
            <a:stretch>
              <a:fillRect/>
            </a:stretch>
          </p:blipFill>
          <p:spPr bwMode="auto">
            <a:xfrm>
              <a:off x="6953529" y="922337"/>
              <a:ext cx="1981200" cy="198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F51AE09E-D65D-4728-B172-D5840EACD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9729" y="1303337"/>
              <a:ext cx="1676400" cy="1600200"/>
              <a:chOff x="2400" y="1968"/>
              <a:chExt cx="1056" cy="1008"/>
            </a:xfrm>
          </p:grpSpPr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540147C8-FE46-45E3-8B05-DCE411C6B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40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E482252C-D0CE-4A73-B905-7E44CA4D0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592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BA07ECA4-355A-481E-A438-19600AB8F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784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A45A6B96-34F1-4FF0-A87B-FC88EBD6F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976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B555D30C-0AC9-4E56-A774-20834A319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688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72913FBD-11F2-4533-9BB6-F4E474E01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880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F1E5CD0B-E37A-472E-8192-F146C112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072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96A40566-2E6E-449C-92FE-F19732ACB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264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619D8E-CAAA-42E2-97F2-3C7D7C8FBF57}"/>
              </a:ext>
            </a:extLst>
          </p:cNvPr>
          <p:cNvSpPr txBox="1"/>
          <p:nvPr/>
        </p:nvSpPr>
        <p:spPr>
          <a:xfrm>
            <a:off x="771551" y="3821986"/>
            <a:ext cx="6429965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Look for locations where </a:t>
            </a:r>
            <a:r>
              <a:rPr lang="en-US" sz="2000" b="1" dirty="0"/>
              <a:t>both</a:t>
            </a:r>
            <a:r>
              <a:rPr lang="en-US" sz="2000" dirty="0"/>
              <a:t> a and b are large.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either a or b is close to 0, then this is </a:t>
            </a:r>
            <a:r>
              <a:rPr lang="en-US" sz="2000" b="1" dirty="0"/>
              <a:t>not</a:t>
            </a:r>
            <a:r>
              <a:rPr lang="en-US" sz="2000" dirty="0"/>
              <a:t> corner-like.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A1D09-C8A4-4306-8768-A1229258CCAE}"/>
              </a:ext>
            </a:extLst>
          </p:cNvPr>
          <p:cNvGrpSpPr/>
          <p:nvPr/>
        </p:nvGrpSpPr>
        <p:grpSpPr>
          <a:xfrm>
            <a:off x="5788449" y="4761388"/>
            <a:ext cx="1352910" cy="1307752"/>
            <a:chOff x="3105138" y="3303599"/>
            <a:chExt cx="1981200" cy="1981200"/>
          </a:xfrm>
        </p:grpSpPr>
        <p:pic>
          <p:nvPicPr>
            <p:cNvPr id="21" name="Picture 10" descr="corner">
              <a:extLst>
                <a:ext uri="{FF2B5EF4-FFF2-40B4-BE49-F238E27FC236}">
                  <a16:creationId xmlns:a16="http://schemas.microsoft.com/office/drawing/2014/main" id="{8AD5F057-98ED-4F61-A8E3-9E349ACBE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 t="-13333" b="26667"/>
            <a:stretch>
              <a:fillRect/>
            </a:stretch>
          </p:blipFill>
          <p:spPr bwMode="auto">
            <a:xfrm rot="1721913">
              <a:off x="3105138" y="3303599"/>
              <a:ext cx="1981200" cy="19812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814D7EA6-F341-4FA6-8E04-A147535BED2E}"/>
                </a:ext>
              </a:extLst>
            </p:cNvPr>
            <p:cNvGrpSpPr>
              <a:grpSpLocks/>
            </p:cNvGrpSpPr>
            <p:nvPr/>
          </p:nvGrpSpPr>
          <p:grpSpPr bwMode="auto">
            <a:xfrm rot="1721913">
              <a:off x="3418663" y="3758798"/>
              <a:ext cx="1501775" cy="1504950"/>
              <a:chOff x="2510" y="1968"/>
              <a:chExt cx="946" cy="948"/>
            </a:xfrm>
          </p:grpSpPr>
          <p:sp>
            <p:nvSpPr>
              <p:cNvPr id="23" name="Line 7">
                <a:extLst>
                  <a:ext uri="{FF2B5EF4-FFF2-40B4-BE49-F238E27FC236}">
                    <a16:creationId xmlns:a16="http://schemas.microsoft.com/office/drawing/2014/main" id="{0D4F7DC2-AAE4-4D8D-AB4E-FA6627F04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0" y="234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8">
                <a:extLst>
                  <a:ext uri="{FF2B5EF4-FFF2-40B4-BE49-F238E27FC236}">
                    <a16:creationId xmlns:a16="http://schemas.microsoft.com/office/drawing/2014/main" id="{34C4E950-73D8-4A06-8592-7200AC71E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0" y="2532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6BF14E5A-9C03-4CBA-B110-7A213F4D5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0" y="2724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10">
                <a:extLst>
                  <a:ext uri="{FF2B5EF4-FFF2-40B4-BE49-F238E27FC236}">
                    <a16:creationId xmlns:a16="http://schemas.microsoft.com/office/drawing/2014/main" id="{CA3404A1-5D90-41A8-935E-80F8A6DD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0" y="2916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Line 11">
                <a:extLst>
                  <a:ext uri="{FF2B5EF4-FFF2-40B4-BE49-F238E27FC236}">
                    <a16:creationId xmlns:a16="http://schemas.microsoft.com/office/drawing/2014/main" id="{634DC82E-42E3-44FF-992D-CA729083C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688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12">
                <a:extLst>
                  <a:ext uri="{FF2B5EF4-FFF2-40B4-BE49-F238E27FC236}">
                    <a16:creationId xmlns:a16="http://schemas.microsoft.com/office/drawing/2014/main" id="{4DCBBEFD-0334-4B7F-996F-9E3A77241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880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D11ABC32-CD27-4C89-ABD5-4289EA0DF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072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D5B5250A-E4DC-4A63-9F9C-33B7719AF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264" y="2160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27C854-F32A-4F89-ABDC-EFDD1A398F73}"/>
              </a:ext>
            </a:extLst>
          </p:cNvPr>
          <p:cNvSpPr txBox="1"/>
          <p:nvPr/>
        </p:nvSpPr>
        <p:spPr>
          <a:xfrm>
            <a:off x="1929212" y="5135506"/>
            <a:ext cx="3865161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if we have a corner that is not </a:t>
            </a:r>
            <a:br>
              <a:rPr lang="en-US" dirty="0"/>
            </a:br>
            <a:r>
              <a:rPr lang="en-US" dirty="0"/>
              <a:t>aligned with the image axes?</a:t>
            </a:r>
          </a:p>
        </p:txBody>
      </p:sp>
    </p:spTree>
    <p:extLst>
      <p:ext uri="{BB962C8B-B14F-4D97-AF65-F5344CB8AC3E}">
        <p14:creationId xmlns:p14="http://schemas.microsoft.com/office/powerpoint/2010/main" val="15102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0"/>
          <p:cNvSpPr txBox="1">
            <a:spLocks noChangeArrowheads="1"/>
          </p:cNvSpPr>
          <p:nvPr/>
        </p:nvSpPr>
        <p:spPr bwMode="auto">
          <a:xfrm>
            <a:off x="381000" y="1138238"/>
            <a:ext cx="7675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Consider a horizontal “slice” of </a:t>
            </a:r>
            <a:r>
              <a:rPr lang="en-US" sz="2400" i="1"/>
              <a:t>E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v</a:t>
            </a:r>
            <a:r>
              <a:rPr lang="en-US" sz="2400"/>
              <a:t>):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second moment matrix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548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This is the equation of an ellipse.</a:t>
            </a:r>
          </a:p>
        </p:txBody>
      </p:sp>
      <p:graphicFrame>
        <p:nvGraphicFramePr>
          <p:cNvPr id="11266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5943600" y="914400"/>
          <a:ext cx="2743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4" imgW="1358640" imgH="457200" progId="Equation.3">
                  <p:embed/>
                </p:oleObj>
              </mc:Choice>
              <mc:Fallback>
                <p:oleObj name="Equation" r:id="rId4" imgW="1358640" imgH="457200" progId="Equation.3">
                  <p:embed/>
                  <p:pic>
                    <p:nvPicPr>
                      <p:cNvPr id="112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14400"/>
                        <a:ext cx="27432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667000"/>
            <a:ext cx="66992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062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0"/>
          <p:cNvSpPr txBox="1">
            <a:spLocks noChangeArrowheads="1"/>
          </p:cNvSpPr>
          <p:nvPr/>
        </p:nvSpPr>
        <p:spPr bwMode="auto">
          <a:xfrm>
            <a:off x="381000" y="1138238"/>
            <a:ext cx="7675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Consider a horizontal “slice” of </a:t>
            </a:r>
            <a:r>
              <a:rPr lang="en-US" sz="2400" i="1"/>
              <a:t>E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v</a:t>
            </a:r>
            <a:r>
              <a:rPr lang="en-US" sz="2400"/>
              <a:t>):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second moment matrix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548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This is the equation of an ellipse.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343400" y="2117725"/>
          <a:ext cx="2514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5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17725"/>
                        <a:ext cx="25146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7315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The axis lengths of the ellipse are determined by the eigenvalues and the orientation is determined by </a:t>
            </a:r>
            <a:r>
              <a:rPr lang="en-US" sz="2400" i="1"/>
              <a:t>R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12296" name="Group 21"/>
          <p:cNvGrpSpPr>
            <a:grpSpLocks/>
          </p:cNvGrpSpPr>
          <p:nvPr/>
        </p:nvGrpSpPr>
        <p:grpSpPr bwMode="auto">
          <a:xfrm>
            <a:off x="2438400" y="3979863"/>
            <a:ext cx="5413375" cy="2878137"/>
            <a:chOff x="2254" y="2352"/>
            <a:chExt cx="3410" cy="1813"/>
          </a:xfrm>
        </p:grpSpPr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FF3300"/>
                  </a:solidFill>
                  <a:cs typeface="Times New Roman" pitchFamily="18" charset="0"/>
                </a:rPr>
                <a:t>direction of the slowest change</a:t>
              </a:r>
              <a:endParaRPr lang="ru-RU" sz="1600">
                <a:solidFill>
                  <a:srgbClr val="FF3300"/>
                </a:solidFill>
                <a:cs typeface="Times New Roman" pitchFamily="18" charset="0"/>
              </a:endParaRP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0033CC"/>
                  </a:solidFill>
                  <a:cs typeface="Times New Roman" pitchFamily="18" charset="0"/>
                </a:rPr>
                <a:t>direction of the fastest change</a:t>
              </a:r>
              <a:endParaRPr lang="ru-RU" sz="1600">
                <a:solidFill>
                  <a:srgbClr val="0033CC"/>
                </a:solidFill>
                <a:cs typeface="Times New Roman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AutoShape 14"/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2291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5943600" y="914400"/>
          <a:ext cx="2743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Equation" r:id="rId6" imgW="1358640" imgH="457200" progId="Equation.3">
                  <p:embed/>
                </p:oleObj>
              </mc:Choice>
              <mc:Fallback>
                <p:oleObj name="Equation" r:id="rId6" imgW="1358640" imgH="457200" progId="Equation.3">
                  <p:embed/>
                  <p:pic>
                    <p:nvPicPr>
                      <p:cNvPr id="1229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14400"/>
                        <a:ext cx="27432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3"/>
          <p:cNvSpPr txBox="1">
            <a:spLocks noChangeArrowheads="1"/>
          </p:cNvSpPr>
          <p:nvPr/>
        </p:nvSpPr>
        <p:spPr bwMode="auto">
          <a:xfrm>
            <a:off x="381000" y="2373313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Diagonalization of M: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667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/>
          <a:lstStyle/>
          <a:p>
            <a:r>
              <a:rPr lang="en-US"/>
              <a:t>Visualization of second moment matrices</a:t>
            </a:r>
          </a:p>
        </p:txBody>
      </p:sp>
      <p:graphicFrame>
        <p:nvGraphicFramePr>
          <p:cNvPr id="1331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58950" y="1143000"/>
          <a:ext cx="562451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Image" r:id="rId4" imgW="5650794" imgH="5282540" progId="Photoshop.Image.10">
                  <p:embed/>
                </p:oleObj>
              </mc:Choice>
              <mc:Fallback>
                <p:oleObj name="Image" r:id="rId4" imgW="5650794" imgH="5282540" progId="Photoshop.Image.10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143000"/>
                        <a:ext cx="562451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808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153400" cy="838200"/>
          </a:xfrm>
        </p:spPr>
        <p:txBody>
          <a:bodyPr/>
          <a:lstStyle/>
          <a:p>
            <a:r>
              <a:rPr lang="en-US"/>
              <a:t>Visualization of second moment matrices</a:t>
            </a:r>
          </a:p>
        </p:txBody>
      </p:sp>
      <p:graphicFrame>
        <p:nvGraphicFramePr>
          <p:cNvPr id="1433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58950" y="1143000"/>
          <a:ext cx="562451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Image" r:id="rId4" imgW="5650794" imgH="5282540" progId="Photoshop.Image.10">
                  <p:embed/>
                </p:oleObj>
              </mc:Choice>
              <mc:Fallback>
                <p:oleObj name="Image" r:id="rId4" imgW="5650794" imgH="5282540" progId="Photoshop.Image.10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143000"/>
                        <a:ext cx="562451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4" descr="second_moment_vi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139825"/>
            <a:ext cx="5638800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3194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eigenvalues</a:t>
            </a:r>
            <a:endParaRPr lang="ru-RU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3400" y="990600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Classification of image points using eigenvalues of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:</a:t>
            </a:r>
            <a:endParaRPr lang="ru-RU"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A5183-594E-624A-8704-4C48449C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36" y="1597794"/>
            <a:ext cx="7536327" cy="46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37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response function (Shi-</a:t>
            </a:r>
            <a:r>
              <a:rPr lang="en-US" dirty="0" err="1"/>
              <a:t>Tomasi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A5183-594E-624A-8704-4C48449C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36" y="1860437"/>
            <a:ext cx="7536327" cy="4655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66BEE6-7F02-7148-B7B7-5A102B21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31" y="1081665"/>
            <a:ext cx="1155700" cy="29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27C1E-4F99-0E46-876A-7FC4BCCE849C}"/>
              </a:ext>
            </a:extLst>
          </p:cNvPr>
          <p:cNvSpPr txBox="1"/>
          <p:nvPr/>
        </p:nvSpPr>
        <p:spPr>
          <a:xfrm>
            <a:off x="500514" y="1043049"/>
            <a:ext cx="382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Shi-</a:t>
            </a:r>
            <a:r>
              <a:rPr lang="en-US" dirty="0" err="1"/>
              <a:t>Tomasi</a:t>
            </a:r>
            <a:r>
              <a:rPr lang="en-US" dirty="0"/>
              <a:t> corner detector:      R = </a:t>
            </a:r>
          </a:p>
        </p:txBody>
      </p:sp>
    </p:spTree>
    <p:extLst>
      <p:ext uri="{BB962C8B-B14F-4D97-AF65-F5344CB8AC3E}">
        <p14:creationId xmlns:p14="http://schemas.microsoft.com/office/powerpoint/2010/main" val="19226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response function (Harris)</a:t>
            </a:r>
          </a:p>
        </p:txBody>
      </p:sp>
      <p:graphicFrame>
        <p:nvGraphicFramePr>
          <p:cNvPr id="15362" name="Object 17"/>
          <p:cNvGraphicFramePr>
            <a:graphicFrameLocks noChangeAspect="1"/>
          </p:cNvGraphicFramePr>
          <p:nvPr/>
        </p:nvGraphicFramePr>
        <p:xfrm>
          <a:off x="990600" y="990600"/>
          <a:ext cx="7123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Equation" r:id="rId4" imgW="2844720" imgH="228600" progId="Equation.3">
                  <p:embed/>
                </p:oleObj>
              </mc:Choice>
              <mc:Fallback>
                <p:oleObj name="Equation" r:id="rId4" imgW="2844720" imgH="228600" progId="Equation.3">
                  <p:embed/>
                  <p:pic>
                    <p:nvPicPr>
                      <p:cNvPr id="1536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7123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Modified 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F7A10-5494-3442-8986-0A56246C2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301" y="1695063"/>
            <a:ext cx="7599428" cy="4352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DB5E41-E1C5-1C4D-9AAB-2B78D806E846}"/>
              </a:ext>
            </a:extLst>
          </p:cNvPr>
          <p:cNvSpPr/>
          <p:nvPr/>
        </p:nvSpPr>
        <p:spPr>
          <a:xfrm>
            <a:off x="1857676" y="1896176"/>
            <a:ext cx="2483317" cy="269507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E9F9D75C-1BA3-EA45-955B-702D79F5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174" y="1870096"/>
            <a:ext cx="27430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1800" i="1" dirty="0">
                <a:latin typeface="Times New Roman" pitchFamily="18" charset="0"/>
              </a:rPr>
              <a:t>α</a:t>
            </a:r>
            <a:r>
              <a:rPr lang="en-US" sz="1800" dirty="0"/>
              <a:t>: constant (0.04 to 0.15)</a:t>
            </a:r>
            <a:endParaRPr lang="el-GR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CF9E8F-4A88-C140-8E08-E084E9EF5E16}"/>
              </a:ext>
            </a:extLst>
          </p:cNvPr>
          <p:cNvCxnSpPr/>
          <p:nvPr/>
        </p:nvCxnSpPr>
        <p:spPr>
          <a:xfrm>
            <a:off x="1751798" y="1562100"/>
            <a:ext cx="3157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43ADD2-D54D-F743-9599-882921E1B22A}"/>
              </a:ext>
            </a:extLst>
          </p:cNvPr>
          <p:cNvSpPr txBox="1"/>
          <p:nvPr/>
        </p:nvSpPr>
        <p:spPr>
          <a:xfrm>
            <a:off x="156419" y="2429252"/>
            <a:ext cx="426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Eigenvalue decomposition is expensive, evaluate the determinant and trace instead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286830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Harris </a:t>
            </a:r>
            <a:r>
              <a:rPr lang="en-US"/>
              <a:t>corner detector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Compute partial derivatives at each pixel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Compute second moment matrix </a:t>
            </a:r>
            <a:r>
              <a:rPr lang="en-US" i="1" dirty="0"/>
              <a:t>M</a:t>
            </a:r>
            <a:r>
              <a:rPr lang="en-US" dirty="0"/>
              <a:t> in a Gaussian window around each pixel: </a:t>
            </a:r>
          </a:p>
        </p:txBody>
      </p: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381000" y="5759450"/>
            <a:ext cx="845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/>
              <a:t>C.Harris</a:t>
            </a:r>
            <a:r>
              <a:rPr lang="en-US" sz="2000" dirty="0"/>
              <a:t> and </a:t>
            </a:r>
            <a:r>
              <a:rPr lang="en-US" sz="2000" dirty="0" err="1"/>
              <a:t>M.Stephens</a:t>
            </a:r>
            <a:r>
              <a:rPr lang="en-US" sz="2000" dirty="0"/>
              <a:t>. </a:t>
            </a:r>
            <a:r>
              <a:rPr lang="en-US" sz="2000" dirty="0">
                <a:hlinkClick r:id="rId4"/>
              </a:rPr>
              <a:t>“A Combined Corner and Edge Detector.” </a:t>
            </a:r>
            <a:r>
              <a:rPr lang="en-US" sz="2000" i="1" dirty="0"/>
              <a:t>Proceedings of the 4th </a:t>
            </a:r>
            <a:r>
              <a:rPr lang="en-US" sz="2000" i="1" dirty="0" err="1"/>
              <a:t>Alvey</a:t>
            </a:r>
            <a:r>
              <a:rPr lang="en-US" sz="2000" i="1" dirty="0"/>
              <a:t> Vision Conference</a:t>
            </a:r>
            <a:r>
              <a:rPr lang="en-US" sz="2000" dirty="0"/>
              <a:t>: pages 147—151, 1988. 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195387" y="3048000"/>
          <a:ext cx="65008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5" imgW="2425680" imgH="711000" progId="Equation.3">
                  <p:embed/>
                </p:oleObj>
              </mc:Choice>
              <mc:Fallback>
                <p:oleObj name="Equation" r:id="rId5" imgW="2425680" imgH="7110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7" y="3048000"/>
                        <a:ext cx="65008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200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Harris </a:t>
            </a:r>
            <a:r>
              <a:rPr lang="en-US"/>
              <a:t>corner detector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Compute partial derivatives at each pixel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Compute second moment matrix </a:t>
            </a:r>
            <a:r>
              <a:rPr lang="en-US" i="1" dirty="0"/>
              <a:t>M</a:t>
            </a:r>
            <a:r>
              <a:rPr lang="en-US" dirty="0"/>
              <a:t> in a Gaussian window around each pixel 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Compute corner response function </a:t>
            </a:r>
            <a:r>
              <a:rPr lang="en-US" i="1" dirty="0"/>
              <a:t>R</a:t>
            </a:r>
          </a:p>
        </p:txBody>
      </p: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381000" y="5759450"/>
            <a:ext cx="845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/>
              <a:t>C.Harris</a:t>
            </a:r>
            <a:r>
              <a:rPr lang="en-US" sz="2000" dirty="0"/>
              <a:t> and </a:t>
            </a:r>
            <a:r>
              <a:rPr lang="en-US" sz="2000" dirty="0" err="1"/>
              <a:t>M.Stephens</a:t>
            </a:r>
            <a:r>
              <a:rPr lang="en-US" sz="2000" dirty="0"/>
              <a:t>. </a:t>
            </a:r>
            <a:r>
              <a:rPr lang="en-US" sz="2000" dirty="0">
                <a:hlinkClick r:id="rId3"/>
              </a:rPr>
              <a:t>“A Combined Corner and Edge Detector.” </a:t>
            </a:r>
            <a:r>
              <a:rPr lang="en-US" sz="2000" i="1" dirty="0"/>
              <a:t>Proceedings of the 4th </a:t>
            </a:r>
            <a:r>
              <a:rPr lang="en-US" sz="2000" i="1" dirty="0" err="1"/>
              <a:t>Alvey</a:t>
            </a:r>
            <a:r>
              <a:rPr lang="en-US" sz="2000" i="1" dirty="0"/>
              <a:t> Vision Conference</a:t>
            </a:r>
            <a:r>
              <a:rPr lang="en-US" sz="2000" dirty="0"/>
              <a:t>: pages 147—151, 1988. 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87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Motivation: panorama stitching</a:t>
            </a:r>
          </a:p>
          <a:p>
            <a:pPr lvl="1"/>
            <a:r>
              <a:rPr lang="en-US"/>
              <a:t>We have two images – how do we combine them?</a:t>
            </a:r>
          </a:p>
        </p:txBody>
      </p:sp>
      <p:pic>
        <p:nvPicPr>
          <p:cNvPr id="27652" name="Picture 4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1336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10400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235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Harris Detector: Steps</a:t>
            </a:r>
            <a:endParaRPr lang="ru-RU" sz="3200"/>
          </a:p>
        </p:txBody>
      </p:sp>
      <p:pic>
        <p:nvPicPr>
          <p:cNvPr id="35843" name="Picture 3" descr="cows_step0"/>
          <p:cNvPicPr>
            <a:picLocks noChangeAspect="1" noChangeArrowheads="1"/>
          </p:cNvPicPr>
          <p:nvPr/>
        </p:nvPicPr>
        <p:blipFill>
          <a:blip r:embed="rId3" cstate="print">
            <a:lum bright="12000" contrast="18000"/>
          </a:blip>
          <a:srcRect/>
          <a:stretch>
            <a:fillRect/>
          </a:stretch>
        </p:blipFill>
        <p:spPr bwMode="auto">
          <a:xfrm>
            <a:off x="533400" y="1295400"/>
            <a:ext cx="81534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870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Harris Detector: Steps</a:t>
            </a:r>
            <a:endParaRPr lang="ru-RU" sz="3200"/>
          </a:p>
        </p:txBody>
      </p:sp>
      <p:pic>
        <p:nvPicPr>
          <p:cNvPr id="36867" name="Picture 3" descr="cows_step1_corner_respon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1534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28675" y="774700"/>
            <a:ext cx="405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cs typeface="Times New Roman" pitchFamily="18" charset="0"/>
              </a:rPr>
              <a:t>Compute corner response </a:t>
            </a:r>
            <a:r>
              <a:rPr lang="en-US" i="1">
                <a:cs typeface="Times New Roman" pitchFamily="18" charset="0"/>
              </a:rPr>
              <a:t>R</a:t>
            </a:r>
            <a:endParaRPr lang="ru-RU" i="1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2792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Harris </a:t>
            </a:r>
            <a:r>
              <a:rPr lang="en-US"/>
              <a:t>corner detector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Compute partial derivatives at each pixel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Compute second moment matrix </a:t>
            </a:r>
            <a:r>
              <a:rPr lang="en-US" i="1" dirty="0"/>
              <a:t>M</a:t>
            </a:r>
            <a:r>
              <a:rPr lang="en-US" dirty="0"/>
              <a:t> in a Gaussian window around each pixel 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Compute corner response function </a:t>
            </a:r>
            <a:r>
              <a:rPr lang="en-US" i="1" dirty="0"/>
              <a:t>R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Threshold </a:t>
            </a:r>
            <a:r>
              <a:rPr lang="en-US" i="1" dirty="0"/>
              <a:t>R</a:t>
            </a:r>
            <a:endParaRPr lang="en-US" i="1" dirty="0">
              <a:latin typeface="Symbol" pitchFamily="18" charset="2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Find local maxima of response function (non-maximum suppression)</a:t>
            </a:r>
          </a:p>
        </p:txBody>
      </p: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381000" y="5759450"/>
            <a:ext cx="845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/>
              <a:t>C.Harris</a:t>
            </a:r>
            <a:r>
              <a:rPr lang="en-US" sz="2000" dirty="0"/>
              <a:t> and </a:t>
            </a:r>
            <a:r>
              <a:rPr lang="en-US" sz="2000" dirty="0" err="1"/>
              <a:t>M.Stephens</a:t>
            </a:r>
            <a:r>
              <a:rPr lang="en-US" sz="2000" dirty="0"/>
              <a:t>. </a:t>
            </a:r>
            <a:r>
              <a:rPr lang="en-US" sz="2000" dirty="0">
                <a:hlinkClick r:id="rId3"/>
              </a:rPr>
              <a:t>“A Combined Corner and Edge Detector.” </a:t>
            </a:r>
            <a:r>
              <a:rPr lang="en-US" sz="2000" i="1" dirty="0"/>
              <a:t>Proceedings of the 4th </a:t>
            </a:r>
            <a:r>
              <a:rPr lang="en-US" sz="2000" i="1" dirty="0" err="1"/>
              <a:t>Alvey</a:t>
            </a:r>
            <a:r>
              <a:rPr lang="en-US" sz="2000" i="1" dirty="0"/>
              <a:t> Vision Conference</a:t>
            </a:r>
            <a:r>
              <a:rPr lang="en-US" sz="2000" dirty="0"/>
              <a:t>: pages 147—151, 1988. 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08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Harris Detector: Steps</a:t>
            </a:r>
            <a:endParaRPr lang="ru-RU" sz="320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200" y="774700"/>
            <a:ext cx="77267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cs typeface="Times New Roman" pitchFamily="18" charset="0"/>
              </a:rPr>
              <a:t>Find points with large corner response: </a:t>
            </a:r>
            <a:r>
              <a:rPr lang="en-US" i="1" dirty="0">
                <a:cs typeface="Times New Roman" pitchFamily="18" charset="0"/>
              </a:rPr>
              <a:t>R &gt; </a:t>
            </a:r>
            <a:r>
              <a:rPr lang="en-US" dirty="0">
                <a:cs typeface="Times New Roman" pitchFamily="18" charset="0"/>
              </a:rPr>
              <a:t>threshold</a:t>
            </a:r>
            <a:endParaRPr lang="ru-RU" dirty="0">
              <a:cs typeface="Times New Roman" pitchFamily="18" charset="0"/>
            </a:endParaRPr>
          </a:p>
        </p:txBody>
      </p:sp>
      <p:pic>
        <p:nvPicPr>
          <p:cNvPr id="37892" name="Picture 4" descr="cows_step2_thre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1534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5899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Harris Detector: Steps</a:t>
            </a:r>
            <a:endParaRPr lang="ru-RU" sz="320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38200" y="774700"/>
            <a:ext cx="5795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cs typeface="Times New Roman" pitchFamily="18" charset="0"/>
              </a:rPr>
              <a:t>Take only the points of local maxima of </a:t>
            </a:r>
            <a:r>
              <a:rPr lang="en-US" i="1">
                <a:cs typeface="Times New Roman" pitchFamily="18" charset="0"/>
              </a:rPr>
              <a:t>R</a:t>
            </a:r>
            <a:endParaRPr lang="ru-RU" i="1">
              <a:cs typeface="Times New Roman" pitchFamily="18" charset="0"/>
            </a:endParaRPr>
          </a:p>
        </p:txBody>
      </p:sp>
      <p:pic>
        <p:nvPicPr>
          <p:cNvPr id="38916" name="Picture 4" descr="cows_step3_thresh&amp;max"/>
          <p:cNvPicPr>
            <a:picLocks noChangeAspect="1" noChangeArrowheads="1"/>
          </p:cNvPicPr>
          <p:nvPr/>
        </p:nvPicPr>
        <p:blipFill>
          <a:blip r:embed="rId3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533400" y="1295400"/>
            <a:ext cx="81534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0672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Harris Detector: Steps</a:t>
            </a:r>
            <a:endParaRPr lang="ru-RU" sz="3200"/>
          </a:p>
        </p:txBody>
      </p:sp>
      <p:pic>
        <p:nvPicPr>
          <p:cNvPr id="39939" name="Picture 3" descr="cows_step4_harris"/>
          <p:cNvPicPr>
            <a:picLocks noChangeAspect="1" noChangeArrowheads="1"/>
          </p:cNvPicPr>
          <p:nvPr/>
        </p:nvPicPr>
        <p:blipFill>
          <a:blip r:embed="rId3" cstate="print">
            <a:lum bright="12000" contrast="18000"/>
          </a:blip>
          <a:srcRect/>
          <a:stretch>
            <a:fillRect/>
          </a:stretch>
        </p:blipFill>
        <p:spPr bwMode="auto">
          <a:xfrm>
            <a:off x="533400" y="1295400"/>
            <a:ext cx="81534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866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 credit: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93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Invariance and covariance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We want corner locations to be </a:t>
            </a:r>
            <a:r>
              <a:rPr lang="en-US" sz="2400" i="1" dirty="0"/>
              <a:t>invariant</a:t>
            </a:r>
            <a:r>
              <a:rPr lang="en-US" sz="2400" dirty="0"/>
              <a:t> to photometric transformations and </a:t>
            </a:r>
            <a:r>
              <a:rPr lang="en-US" sz="2400" i="1" dirty="0"/>
              <a:t>covariant</a:t>
            </a:r>
            <a:r>
              <a:rPr lang="en-US" sz="2400" dirty="0"/>
              <a:t> to geometric transformations</a:t>
            </a:r>
          </a:p>
          <a:p>
            <a:pPr lvl="1"/>
            <a:r>
              <a:rPr lang="en-US" b="1" dirty="0"/>
              <a:t>Invariance:</a:t>
            </a:r>
            <a:r>
              <a:rPr lang="en-US" dirty="0"/>
              <a:t> image is transformed and corner locations do not change</a:t>
            </a:r>
          </a:p>
          <a:p>
            <a:pPr lvl="1"/>
            <a:r>
              <a:rPr lang="en-US" b="1" dirty="0"/>
              <a:t>Covariance: </a:t>
            </a:r>
            <a:r>
              <a:rPr lang="en-US" dirty="0"/>
              <a:t>if we have two transformed versions of the same image, features should be detected in corresponding locations</a:t>
            </a:r>
          </a:p>
        </p:txBody>
      </p:sp>
      <p:pic>
        <p:nvPicPr>
          <p:cNvPr id="40964" name="Picture 3" descr="cows_step4_harris"/>
          <p:cNvPicPr>
            <a:picLocks noChangeAspect="1" noChangeArrowheads="1"/>
          </p:cNvPicPr>
          <p:nvPr/>
        </p:nvPicPr>
        <p:blipFill>
          <a:blip r:embed="rId3" cstate="print">
            <a:lum bright="12000" contrast="18000"/>
          </a:blip>
          <a:srcRect/>
          <a:stretch>
            <a:fillRect/>
          </a:stretch>
        </p:blipFill>
        <p:spPr bwMode="auto">
          <a:xfrm>
            <a:off x="1907406" y="3214839"/>
            <a:ext cx="5418348" cy="350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724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348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Affine intensity change</a:t>
            </a:r>
            <a:endParaRPr lang="ru-RU"/>
          </a:p>
        </p:txBody>
      </p:sp>
      <p:sp>
        <p:nvSpPr>
          <p:cNvPr id="1210372" name="Text Box 4"/>
          <p:cNvSpPr txBox="1">
            <a:spLocks noChangeArrowheads="1"/>
          </p:cNvSpPr>
          <p:nvPr/>
        </p:nvSpPr>
        <p:spPr bwMode="auto">
          <a:xfrm>
            <a:off x="1447800" y="1997075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cs typeface="Times New Roman" pitchFamily="18" charset="0"/>
              </a:rPr>
              <a:t>Only derivatives are used =&gt; invariance to intensity shift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he-IL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he-IL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675" y="2962572"/>
            <a:ext cx="8289925" cy="2819400"/>
            <a:chOff x="106" y="2378"/>
            <a:chExt cx="5222" cy="1776"/>
          </a:xfrm>
        </p:grpSpPr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816" y="2378"/>
              <a:ext cx="32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he-IL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cs typeface="Times New Roman" pitchFamily="18" charset="0"/>
                </a:rPr>
                <a:t>Intensity scaling: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he-IL" sz="24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I</a:t>
              </a:r>
              <a:endParaRPr lang="ru-RU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912" y="2992"/>
              <a:ext cx="1584" cy="752"/>
            </a:xfrm>
            <a:custGeom>
              <a:avLst/>
              <a:gdLst>
                <a:gd name="T0" fmla="*/ 0 w 1584"/>
                <a:gd name="T1" fmla="*/ 752 h 752"/>
                <a:gd name="T2" fmla="*/ 144 w 1584"/>
                <a:gd name="T3" fmla="*/ 224 h 752"/>
                <a:gd name="T4" fmla="*/ 384 w 1584"/>
                <a:gd name="T5" fmla="*/ 416 h 752"/>
                <a:gd name="T6" fmla="*/ 528 w 1584"/>
                <a:gd name="T7" fmla="*/ 32 h 752"/>
                <a:gd name="T8" fmla="*/ 768 w 1584"/>
                <a:gd name="T9" fmla="*/ 608 h 752"/>
                <a:gd name="T10" fmla="*/ 912 w 1584"/>
                <a:gd name="T11" fmla="*/ 464 h 752"/>
                <a:gd name="T12" fmla="*/ 1104 w 1584"/>
                <a:gd name="T13" fmla="*/ 656 h 752"/>
                <a:gd name="T14" fmla="*/ 1248 w 1584"/>
                <a:gd name="T15" fmla="*/ 272 h 752"/>
                <a:gd name="T16" fmla="*/ 1584 w 1584"/>
                <a:gd name="T17" fmla="*/ 656 h 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4"/>
                <a:gd name="T28" fmla="*/ 0 h 752"/>
                <a:gd name="T29" fmla="*/ 1584 w 1584"/>
                <a:gd name="T30" fmla="*/ 752 h 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4" h="752">
                  <a:moveTo>
                    <a:pt x="0" y="752"/>
                  </a:moveTo>
                  <a:cubicBezTo>
                    <a:pt x="40" y="516"/>
                    <a:pt x="80" y="280"/>
                    <a:pt x="144" y="224"/>
                  </a:cubicBezTo>
                  <a:cubicBezTo>
                    <a:pt x="208" y="168"/>
                    <a:pt x="320" y="448"/>
                    <a:pt x="384" y="416"/>
                  </a:cubicBezTo>
                  <a:cubicBezTo>
                    <a:pt x="448" y="384"/>
                    <a:pt x="464" y="0"/>
                    <a:pt x="528" y="32"/>
                  </a:cubicBezTo>
                  <a:cubicBezTo>
                    <a:pt x="592" y="64"/>
                    <a:pt x="704" y="536"/>
                    <a:pt x="768" y="608"/>
                  </a:cubicBezTo>
                  <a:cubicBezTo>
                    <a:pt x="832" y="680"/>
                    <a:pt x="856" y="456"/>
                    <a:pt x="912" y="464"/>
                  </a:cubicBezTo>
                  <a:cubicBezTo>
                    <a:pt x="968" y="472"/>
                    <a:pt x="1048" y="688"/>
                    <a:pt x="1104" y="656"/>
                  </a:cubicBezTo>
                  <a:cubicBezTo>
                    <a:pt x="1160" y="624"/>
                    <a:pt x="1168" y="272"/>
                    <a:pt x="1248" y="272"/>
                  </a:cubicBezTo>
                  <a:cubicBezTo>
                    <a:pt x="1328" y="272"/>
                    <a:pt x="1456" y="464"/>
                    <a:pt x="1584" y="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3444" y="2496"/>
              <a:ext cx="1584" cy="1232"/>
            </a:xfrm>
            <a:custGeom>
              <a:avLst/>
              <a:gdLst>
                <a:gd name="T0" fmla="*/ 0 w 1584"/>
                <a:gd name="T1" fmla="*/ 14537 h 752"/>
                <a:gd name="T2" fmla="*/ 144 w 1584"/>
                <a:gd name="T3" fmla="*/ 4332 h 752"/>
                <a:gd name="T4" fmla="*/ 384 w 1584"/>
                <a:gd name="T5" fmla="*/ 8047 h 752"/>
                <a:gd name="T6" fmla="*/ 528 w 1584"/>
                <a:gd name="T7" fmla="*/ 613 h 752"/>
                <a:gd name="T8" fmla="*/ 768 w 1584"/>
                <a:gd name="T9" fmla="*/ 11758 h 752"/>
                <a:gd name="T10" fmla="*/ 912 w 1584"/>
                <a:gd name="T11" fmla="*/ 8970 h 752"/>
                <a:gd name="T12" fmla="*/ 1104 w 1584"/>
                <a:gd name="T13" fmla="*/ 12685 h 752"/>
                <a:gd name="T14" fmla="*/ 1248 w 1584"/>
                <a:gd name="T15" fmla="*/ 5269 h 752"/>
                <a:gd name="T16" fmla="*/ 1584 w 1584"/>
                <a:gd name="T17" fmla="*/ 12685 h 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4"/>
                <a:gd name="T28" fmla="*/ 0 h 752"/>
                <a:gd name="T29" fmla="*/ 1584 w 1584"/>
                <a:gd name="T30" fmla="*/ 752 h 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4" h="752">
                  <a:moveTo>
                    <a:pt x="0" y="752"/>
                  </a:moveTo>
                  <a:cubicBezTo>
                    <a:pt x="40" y="516"/>
                    <a:pt x="80" y="280"/>
                    <a:pt x="144" y="224"/>
                  </a:cubicBezTo>
                  <a:cubicBezTo>
                    <a:pt x="208" y="168"/>
                    <a:pt x="320" y="448"/>
                    <a:pt x="384" y="416"/>
                  </a:cubicBezTo>
                  <a:cubicBezTo>
                    <a:pt x="448" y="384"/>
                    <a:pt x="464" y="0"/>
                    <a:pt x="528" y="32"/>
                  </a:cubicBezTo>
                  <a:cubicBezTo>
                    <a:pt x="592" y="64"/>
                    <a:pt x="704" y="536"/>
                    <a:pt x="768" y="608"/>
                  </a:cubicBezTo>
                  <a:cubicBezTo>
                    <a:pt x="832" y="680"/>
                    <a:pt x="856" y="456"/>
                    <a:pt x="912" y="464"/>
                  </a:cubicBezTo>
                  <a:cubicBezTo>
                    <a:pt x="968" y="472"/>
                    <a:pt x="1048" y="688"/>
                    <a:pt x="1104" y="656"/>
                  </a:cubicBezTo>
                  <a:cubicBezTo>
                    <a:pt x="1160" y="624"/>
                    <a:pt x="1168" y="272"/>
                    <a:pt x="1248" y="272"/>
                  </a:cubicBezTo>
                  <a:cubicBezTo>
                    <a:pt x="1328" y="272"/>
                    <a:pt x="1456" y="464"/>
                    <a:pt x="1584" y="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583" y="2880"/>
              <a:ext cx="2220" cy="1274"/>
              <a:chOff x="583" y="2880"/>
              <a:chExt cx="2220" cy="1274"/>
            </a:xfrm>
          </p:grpSpPr>
          <p:grpSp>
            <p:nvGrpSpPr>
              <p:cNvPr id="43033" name="Group 10"/>
              <p:cNvGrpSpPr>
                <a:grpSpLocks/>
              </p:cNvGrpSpPr>
              <p:nvPr/>
            </p:nvGrpSpPr>
            <p:grpSpPr bwMode="auto">
              <a:xfrm>
                <a:off x="583" y="2880"/>
                <a:ext cx="2220" cy="1274"/>
                <a:chOff x="583" y="2880"/>
                <a:chExt cx="2220" cy="1274"/>
              </a:xfrm>
            </p:grpSpPr>
            <p:sp>
              <p:nvSpPr>
                <p:cNvPr id="43035" name="Line 11"/>
                <p:cNvSpPr>
                  <a:spLocks noChangeShapeType="1"/>
                </p:cNvSpPr>
                <p:nvPr/>
              </p:nvSpPr>
              <p:spPr bwMode="auto">
                <a:xfrm>
                  <a:off x="816" y="3888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16" y="297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3" y="2880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2400" i="1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ru-RU" sz="24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0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44" y="3866"/>
                  <a:ext cx="145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2400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2000">
                      <a:latin typeface="Times New Roman" pitchFamily="18" charset="0"/>
                      <a:cs typeface="Times New Roman" pitchFamily="18" charset="0"/>
                    </a:rPr>
                    <a:t>(image coordinate)</a:t>
                  </a:r>
                  <a:endParaRPr lang="ru-RU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3034" name="Rectangle 15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1824" cy="57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" name="Text Box 16"/>
            <p:cNvSpPr txBox="1">
              <a:spLocks noChangeArrowheads="1"/>
            </p:cNvSpPr>
            <p:nvPr/>
          </p:nvSpPr>
          <p:spPr bwMode="auto">
            <a:xfrm>
              <a:off x="106" y="3206"/>
              <a:ext cx="7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threshold</a:t>
              </a:r>
              <a:endParaRPr lang="ru-RU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3019" name="Group 17"/>
            <p:cNvGrpSpPr>
              <a:grpSpLocks/>
            </p:cNvGrpSpPr>
            <p:nvPr/>
          </p:nvGrpSpPr>
          <p:grpSpPr bwMode="auto">
            <a:xfrm>
              <a:off x="3108" y="2880"/>
              <a:ext cx="2220" cy="1274"/>
              <a:chOff x="583" y="2880"/>
              <a:chExt cx="2220" cy="1274"/>
            </a:xfrm>
          </p:grpSpPr>
          <p:grpSp>
            <p:nvGrpSpPr>
              <p:cNvPr id="43027" name="Group 18"/>
              <p:cNvGrpSpPr>
                <a:grpSpLocks/>
              </p:cNvGrpSpPr>
              <p:nvPr/>
            </p:nvGrpSpPr>
            <p:grpSpPr bwMode="auto">
              <a:xfrm>
                <a:off x="583" y="2880"/>
                <a:ext cx="2220" cy="1274"/>
                <a:chOff x="583" y="2880"/>
                <a:chExt cx="2220" cy="1274"/>
              </a:xfrm>
            </p:grpSpPr>
            <p:sp>
              <p:nvSpPr>
                <p:cNvPr id="43029" name="Line 19"/>
                <p:cNvSpPr>
                  <a:spLocks noChangeShapeType="1"/>
                </p:cNvSpPr>
                <p:nvPr/>
              </p:nvSpPr>
              <p:spPr bwMode="auto">
                <a:xfrm>
                  <a:off x="816" y="3888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816" y="297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83" y="2880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2400" i="1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ru-RU" sz="24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03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44" y="3866"/>
                  <a:ext cx="145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2400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2000">
                      <a:latin typeface="Times New Roman" pitchFamily="18" charset="0"/>
                      <a:cs typeface="Times New Roman" pitchFamily="18" charset="0"/>
                    </a:rPr>
                    <a:t>(image coordinate)</a:t>
                  </a:r>
                  <a:endParaRPr lang="ru-RU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3028" name="Rectangle 23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1824" cy="57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Oval 24"/>
            <p:cNvSpPr>
              <a:spLocks noChangeArrowheads="1"/>
            </p:cNvSpPr>
            <p:nvPr/>
          </p:nvSpPr>
          <p:spPr bwMode="auto">
            <a:xfrm>
              <a:off x="1047" y="3177"/>
              <a:ext cx="57" cy="47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1" name="Oval 25"/>
            <p:cNvSpPr>
              <a:spLocks noChangeArrowheads="1"/>
            </p:cNvSpPr>
            <p:nvPr/>
          </p:nvSpPr>
          <p:spPr bwMode="auto">
            <a:xfrm>
              <a:off x="1401" y="2994"/>
              <a:ext cx="57" cy="47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2" name="Oval 26"/>
            <p:cNvSpPr>
              <a:spLocks noChangeArrowheads="1"/>
            </p:cNvSpPr>
            <p:nvPr/>
          </p:nvSpPr>
          <p:spPr bwMode="auto">
            <a:xfrm>
              <a:off x="2141" y="3241"/>
              <a:ext cx="57" cy="47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3" name="Oval 27"/>
            <p:cNvSpPr>
              <a:spLocks noChangeArrowheads="1"/>
            </p:cNvSpPr>
            <p:nvPr/>
          </p:nvSpPr>
          <p:spPr bwMode="auto">
            <a:xfrm>
              <a:off x="3592" y="2830"/>
              <a:ext cx="57" cy="47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4" name="Oval 28"/>
            <p:cNvSpPr>
              <a:spLocks noChangeArrowheads="1"/>
            </p:cNvSpPr>
            <p:nvPr/>
          </p:nvSpPr>
          <p:spPr bwMode="auto">
            <a:xfrm>
              <a:off x="3939" y="2528"/>
              <a:ext cx="57" cy="47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5" name="Oval 29"/>
            <p:cNvSpPr>
              <a:spLocks noChangeArrowheads="1"/>
            </p:cNvSpPr>
            <p:nvPr/>
          </p:nvSpPr>
          <p:spPr bwMode="auto">
            <a:xfrm>
              <a:off x="4320" y="3216"/>
              <a:ext cx="57" cy="4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6" name="Oval 30"/>
            <p:cNvSpPr>
              <a:spLocks noChangeArrowheads="1"/>
            </p:cNvSpPr>
            <p:nvPr/>
          </p:nvSpPr>
          <p:spPr bwMode="auto">
            <a:xfrm>
              <a:off x="4671" y="2939"/>
              <a:ext cx="57" cy="47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0399" name="Text Box 31"/>
          <p:cNvSpPr txBox="1">
            <a:spLocks noChangeArrowheads="1"/>
          </p:cNvSpPr>
          <p:nvPr/>
        </p:nvSpPr>
        <p:spPr bwMode="auto">
          <a:xfrm>
            <a:off x="1219200" y="6015335"/>
            <a:ext cx="693420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i="1" dirty="0">
                <a:solidFill>
                  <a:srgbClr val="0033CC"/>
                </a:solidFill>
                <a:cs typeface="Times New Roman" pitchFamily="18" charset="0"/>
              </a:rPr>
              <a:t>Partially invariant </a:t>
            </a:r>
            <a:r>
              <a:rPr lang="en-US" sz="2400" dirty="0">
                <a:solidFill>
                  <a:srgbClr val="0033CC"/>
                </a:solidFill>
                <a:cs typeface="Times New Roman" pitchFamily="18" charset="0"/>
              </a:rPr>
              <a:t>to affine intensity change</a:t>
            </a:r>
            <a:endParaRPr lang="ru-RU" sz="2400" dirty="0">
              <a:solidFill>
                <a:srgbClr val="0033CC"/>
              </a:solidFill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9200" y="1143000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he-IL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 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3733800" y="1219200"/>
            <a:ext cx="457200" cy="3810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2362200" y="1219200"/>
            <a:ext cx="457200" cy="381000"/>
          </a:xfrm>
          <a:prstGeom prst="rect">
            <a:avLst/>
          </a:prstGeom>
          <a:solidFill>
            <a:srgbClr val="9FB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3048000" y="1295400"/>
            <a:ext cx="3810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30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72400" y="65810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56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2" grpId="0" autoUpdateAnimBg="0"/>
      <p:bldP spid="12103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translation</a:t>
            </a:r>
            <a:endParaRPr lang="ru-RU" dirty="0"/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838200" y="42672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 Derivatives and window function are shift-invariant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4051" name="Rectangle 7"/>
          <p:cNvSpPr>
            <a:spLocks noChangeArrowheads="1"/>
          </p:cNvSpPr>
          <p:nvPr/>
        </p:nvSpPr>
        <p:spPr bwMode="auto">
          <a:xfrm>
            <a:off x="1447800" y="1143000"/>
            <a:ext cx="2184671" cy="2209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Freeform 8"/>
          <p:cNvSpPr>
            <a:spLocks/>
          </p:cNvSpPr>
          <p:nvPr/>
        </p:nvSpPr>
        <p:spPr bwMode="auto">
          <a:xfrm>
            <a:off x="1756112" y="1526826"/>
            <a:ext cx="787909" cy="725004"/>
          </a:xfrm>
          <a:custGeom>
            <a:avLst/>
            <a:gdLst>
              <a:gd name="T0" fmla="*/ 0 w 720"/>
              <a:gd name="T1" fmla="*/ 7194 h 528"/>
              <a:gd name="T2" fmla="*/ 623 w 720"/>
              <a:gd name="T3" fmla="*/ 0 h 528"/>
              <a:gd name="T4" fmla="*/ 9359 w 720"/>
              <a:gd name="T5" fmla="*/ 4575 h 528"/>
              <a:gd name="T6" fmla="*/ 0 60000 65536"/>
              <a:gd name="T7" fmla="*/ 0 60000 65536"/>
              <a:gd name="T8" fmla="*/ 0 60000 65536"/>
              <a:gd name="T9" fmla="*/ 0 w 720"/>
              <a:gd name="T10" fmla="*/ 0 h 528"/>
              <a:gd name="T11" fmla="*/ 720 w 7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28">
                <a:moveTo>
                  <a:pt x="0" y="528"/>
                </a:moveTo>
                <a:lnTo>
                  <a:pt x="48" y="0"/>
                </a:lnTo>
                <a:lnTo>
                  <a:pt x="720" y="336"/>
                </a:lnTo>
              </a:path>
            </a:pathLst>
          </a:custGeom>
          <a:solidFill>
            <a:schemeClr val="accent1">
              <a:alpha val="50195"/>
            </a:schemeClr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AutoShape 12"/>
          <p:cNvSpPr>
            <a:spLocks noChangeArrowheads="1"/>
          </p:cNvSpPr>
          <p:nvPr/>
        </p:nvSpPr>
        <p:spPr bwMode="auto">
          <a:xfrm>
            <a:off x="3899439" y="1663566"/>
            <a:ext cx="1218023" cy="123203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6277" name="Text Box 21"/>
          <p:cNvSpPr txBox="1">
            <a:spLocks noChangeArrowheads="1"/>
          </p:cNvSpPr>
          <p:nvPr/>
        </p:nvSpPr>
        <p:spPr bwMode="auto">
          <a:xfrm>
            <a:off x="1219200" y="5638800"/>
            <a:ext cx="693420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33CC"/>
                </a:solidFill>
                <a:cs typeface="Times New Roman" pitchFamily="18" charset="0"/>
              </a:rPr>
              <a:t>Corner location is covariant </a:t>
            </a:r>
            <a:r>
              <a:rPr lang="en-US" sz="2400" dirty="0" err="1">
                <a:solidFill>
                  <a:srgbClr val="0033CC"/>
                </a:solidFill>
                <a:cs typeface="Times New Roman" pitchFamily="18" charset="0"/>
              </a:rPr>
              <a:t>w.r.t</a:t>
            </a:r>
            <a:r>
              <a:rPr lang="en-US" sz="2400" dirty="0">
                <a:solidFill>
                  <a:srgbClr val="0033CC"/>
                </a:solidFill>
                <a:cs typeface="Times New Roman" pitchFamily="18" charset="0"/>
              </a:rPr>
              <a:t>. translation</a:t>
            </a:r>
            <a:endParaRPr lang="ru-RU" sz="2400" dirty="0">
              <a:solidFill>
                <a:srgbClr val="0033CC"/>
              </a:solidFill>
              <a:cs typeface="Times New Roman" pitchFamily="18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435329" y="1143000"/>
            <a:ext cx="2184671" cy="2209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6553200" y="2246796"/>
            <a:ext cx="787909" cy="725004"/>
          </a:xfrm>
          <a:custGeom>
            <a:avLst/>
            <a:gdLst>
              <a:gd name="T0" fmla="*/ 0 w 720"/>
              <a:gd name="T1" fmla="*/ 7194 h 528"/>
              <a:gd name="T2" fmla="*/ 623 w 720"/>
              <a:gd name="T3" fmla="*/ 0 h 528"/>
              <a:gd name="T4" fmla="*/ 9359 w 720"/>
              <a:gd name="T5" fmla="*/ 4575 h 528"/>
              <a:gd name="T6" fmla="*/ 0 60000 65536"/>
              <a:gd name="T7" fmla="*/ 0 60000 65536"/>
              <a:gd name="T8" fmla="*/ 0 60000 65536"/>
              <a:gd name="T9" fmla="*/ 0 w 720"/>
              <a:gd name="T10" fmla="*/ 0 h 528"/>
              <a:gd name="T11" fmla="*/ 720 w 7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28">
                <a:moveTo>
                  <a:pt x="0" y="528"/>
                </a:moveTo>
                <a:lnTo>
                  <a:pt x="48" y="0"/>
                </a:lnTo>
                <a:lnTo>
                  <a:pt x="720" y="336"/>
                </a:lnTo>
              </a:path>
            </a:pathLst>
          </a:custGeom>
          <a:solidFill>
            <a:schemeClr val="accent1">
              <a:alpha val="50195"/>
            </a:schemeClr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03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0" grpId="0"/>
      <p:bldP spid="13762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rotation</a:t>
            </a:r>
            <a:endParaRPr lang="ru-RU"/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1219200" y="4572000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cs typeface="Times New Roman" pitchFamily="18" charset="0"/>
              </a:rPr>
              <a:t>Second moment ellipse rotates but its shape (i.e. </a:t>
            </a:r>
            <a:r>
              <a:rPr lang="en-US" sz="2400" dirty="0" err="1">
                <a:cs typeface="Times New Roman" pitchFamily="18" charset="0"/>
              </a:rPr>
              <a:t>eigenvalues</a:t>
            </a:r>
            <a:r>
              <a:rPr lang="en-US" sz="2400" dirty="0">
                <a:cs typeface="Times New Roman" pitchFamily="18" charset="0"/>
              </a:rPr>
              <a:t>) remains the same</a:t>
            </a:r>
            <a:endParaRPr lang="ru-RU" sz="2400" dirty="0"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1676400"/>
            <a:ext cx="5257800" cy="2438400"/>
            <a:chOff x="1720" y="1344"/>
            <a:chExt cx="2072" cy="9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68" y="1344"/>
              <a:ext cx="432" cy="432"/>
              <a:chOff x="1248" y="1584"/>
              <a:chExt cx="1536" cy="1248"/>
            </a:xfrm>
          </p:grpSpPr>
          <p:sp>
            <p:nvSpPr>
              <p:cNvPr id="44051" name="Rectangle 7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1536" cy="1248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Freeform 8"/>
              <p:cNvSpPr>
                <a:spLocks/>
              </p:cNvSpPr>
              <p:nvPr/>
            </p:nvSpPr>
            <p:spPr bwMode="auto">
              <a:xfrm>
                <a:off x="1680" y="2016"/>
                <a:ext cx="1104" cy="816"/>
              </a:xfrm>
              <a:custGeom>
                <a:avLst/>
                <a:gdLst>
                  <a:gd name="T0" fmla="*/ 0 w 720"/>
                  <a:gd name="T1" fmla="*/ 7194 h 528"/>
                  <a:gd name="T2" fmla="*/ 623 w 720"/>
                  <a:gd name="T3" fmla="*/ 0 h 528"/>
                  <a:gd name="T4" fmla="*/ 9359 w 720"/>
                  <a:gd name="T5" fmla="*/ 4575 h 52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528"/>
                  <a:gd name="T11" fmla="*/ 720 w 72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528">
                    <a:moveTo>
                      <a:pt x="0" y="528"/>
                    </a:moveTo>
                    <a:lnTo>
                      <a:pt x="48" y="0"/>
                    </a:lnTo>
                    <a:lnTo>
                      <a:pt x="720" y="336"/>
                    </a:lnTo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444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04" y="1344"/>
              <a:ext cx="432" cy="441"/>
              <a:chOff x="2928" y="1776"/>
              <a:chExt cx="432" cy="441"/>
            </a:xfrm>
          </p:grpSpPr>
          <p:sp>
            <p:nvSpPr>
              <p:cNvPr id="44049" name="Rectangle 10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432" cy="432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0" name="Freeform 11"/>
              <p:cNvSpPr>
                <a:spLocks/>
              </p:cNvSpPr>
              <p:nvPr/>
            </p:nvSpPr>
            <p:spPr bwMode="auto">
              <a:xfrm rot="3029958">
                <a:off x="2987" y="1873"/>
                <a:ext cx="364" cy="323"/>
              </a:xfrm>
              <a:custGeom>
                <a:avLst/>
                <a:gdLst>
                  <a:gd name="T0" fmla="*/ 0 w 720"/>
                  <a:gd name="T1" fmla="*/ 28 h 528"/>
                  <a:gd name="T2" fmla="*/ 1 w 720"/>
                  <a:gd name="T3" fmla="*/ 0 h 528"/>
                  <a:gd name="T4" fmla="*/ 12 w 720"/>
                  <a:gd name="T5" fmla="*/ 18 h 52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528"/>
                  <a:gd name="T11" fmla="*/ 720 w 72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528">
                    <a:moveTo>
                      <a:pt x="0" y="528"/>
                    </a:moveTo>
                    <a:lnTo>
                      <a:pt x="48" y="0"/>
                    </a:lnTo>
                    <a:lnTo>
                      <a:pt x="720" y="336"/>
                    </a:lnTo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444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0" name="AutoShape 12"/>
            <p:cNvSpPr>
              <a:spLocks noChangeArrowheads="1"/>
            </p:cNvSpPr>
            <p:nvPr/>
          </p:nvSpPr>
          <p:spPr bwMode="auto">
            <a:xfrm>
              <a:off x="2536" y="1488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 rot="-1269191">
              <a:off x="1720" y="2064"/>
              <a:ext cx="584" cy="230"/>
              <a:chOff x="1536" y="2496"/>
              <a:chExt cx="1152" cy="384"/>
            </a:xfrm>
          </p:grpSpPr>
          <p:sp>
            <p:nvSpPr>
              <p:cNvPr id="44046" name="Oval 14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152" cy="384"/>
              </a:xfrm>
              <a:prstGeom prst="ellipse">
                <a:avLst/>
              </a:prstGeom>
              <a:solidFill>
                <a:srgbClr val="7CF6D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7" name="Line 15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Line 16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 rot="1035916">
              <a:off x="3208" y="2064"/>
              <a:ext cx="584" cy="230"/>
              <a:chOff x="1536" y="2496"/>
              <a:chExt cx="1152" cy="384"/>
            </a:xfrm>
          </p:grpSpPr>
          <p:sp>
            <p:nvSpPr>
              <p:cNvPr id="44043" name="Oval 18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152" cy="384"/>
              </a:xfrm>
              <a:prstGeom prst="ellipse">
                <a:avLst/>
              </a:prstGeom>
              <a:solidFill>
                <a:srgbClr val="7CF6D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4" name="Line 19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Line 20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76277" name="Text Box 21"/>
          <p:cNvSpPr txBox="1">
            <a:spLocks noChangeArrowheads="1"/>
          </p:cNvSpPr>
          <p:nvPr/>
        </p:nvSpPr>
        <p:spPr bwMode="auto">
          <a:xfrm>
            <a:off x="1219200" y="5638800"/>
            <a:ext cx="693420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33CC"/>
                </a:solidFill>
                <a:cs typeface="Times New Roman" pitchFamily="18" charset="0"/>
              </a:rPr>
              <a:t>Corner location is covariant </a:t>
            </a:r>
            <a:r>
              <a:rPr lang="en-US" sz="2400" dirty="0" err="1">
                <a:solidFill>
                  <a:srgbClr val="0033CC"/>
                </a:solidFill>
                <a:cs typeface="Times New Roman" pitchFamily="18" charset="0"/>
              </a:rPr>
              <a:t>w.r.t</a:t>
            </a:r>
            <a:r>
              <a:rPr lang="en-US" sz="2400" dirty="0">
                <a:solidFill>
                  <a:srgbClr val="0033CC"/>
                </a:solidFill>
                <a:cs typeface="Times New Roman" pitchFamily="18" charset="0"/>
              </a:rPr>
              <a:t>. rotation</a:t>
            </a:r>
            <a:endParaRPr lang="ru-RU" sz="2400" dirty="0">
              <a:solidFill>
                <a:srgbClr val="0033CC"/>
              </a:solidFill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400" y="65532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Slide: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81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0" grpId="0"/>
      <p:bldP spid="13762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Local features: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8768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/>
              <a:t>Feature Detection</a:t>
            </a:r>
            <a:br>
              <a:rPr lang="en-US" sz="2800" dirty="0"/>
            </a:br>
            <a:r>
              <a:rPr lang="en-US" sz="2400" dirty="0"/>
              <a:t>Identify the interest points</a:t>
            </a:r>
            <a:endParaRPr lang="en-US" sz="1000" dirty="0"/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Feature Description</a:t>
            </a:r>
            <a:br>
              <a:rPr lang="en-US" dirty="0"/>
            </a:br>
            <a:r>
              <a:rPr lang="en-US" dirty="0"/>
              <a:t>Extract vector feature descriptor surrounding each interest point</a:t>
            </a:r>
            <a:endParaRPr lang="en-US" sz="1000" b="1" dirty="0"/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Feature Matching</a:t>
            </a:r>
            <a:br>
              <a:rPr lang="en-US" dirty="0"/>
            </a:br>
            <a:r>
              <a:rPr lang="en-US" dirty="0"/>
              <a:t>Determine correspondence between descriptors in two views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b="1" dirty="0"/>
              <a:t>Image Alignment</a:t>
            </a:r>
            <a:br>
              <a:rPr lang="en-US" dirty="0"/>
            </a:br>
            <a:r>
              <a:rPr lang="en-US" dirty="0"/>
              <a:t>Compute a transformation matrix between two images</a:t>
            </a:r>
            <a:endParaRPr lang="en-US" sz="2400" dirty="0"/>
          </a:p>
        </p:txBody>
      </p:sp>
      <p:pic>
        <p:nvPicPr>
          <p:cNvPr id="6" name="Picture 4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066800"/>
            <a:ext cx="2438400" cy="176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971800"/>
            <a:ext cx="2438400" cy="176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876800" y="2983540"/>
            <a:ext cx="2306292" cy="1131261"/>
            <a:chOff x="4191000" y="4216493"/>
            <a:chExt cx="2667000" cy="1308192"/>
          </a:xfrm>
        </p:grpSpPr>
        <p:sp>
          <p:nvSpPr>
            <p:cNvPr id="8" name="Rectangle 7"/>
            <p:cNvSpPr/>
            <p:nvPr/>
          </p:nvSpPr>
          <p:spPr bwMode="auto">
            <a:xfrm rot="20018806">
              <a:off x="6064192" y="5081804"/>
              <a:ext cx="412126" cy="44288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8" name="Equation" r:id="rId5" imgW="1066800" imgH="241300" progId="Equation.3">
                    <p:embed/>
                  </p:oleObj>
                </mc:Choice>
                <mc:Fallback>
                  <p:oleObj name="Equation" r:id="rId5" imgW="1066800" imgH="2413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hape 17"/>
            <p:cNvCxnSpPr>
              <a:stCxn id="8" idx="1"/>
            </p:cNvCxnSpPr>
            <p:nvPr/>
          </p:nvCxnSpPr>
          <p:spPr bwMode="auto">
            <a:xfrm rot="10800000">
              <a:off x="5410201" y="4648201"/>
              <a:ext cx="675407" cy="74651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6718301" y="3352800"/>
            <a:ext cx="2425700" cy="1984022"/>
            <a:chOff x="7042516" y="4800600"/>
            <a:chExt cx="2794000" cy="2232025"/>
          </a:xfrm>
        </p:grpSpPr>
        <p:grpSp>
          <p:nvGrpSpPr>
            <p:cNvPr id="12" name="Group 11"/>
            <p:cNvGrpSpPr/>
            <p:nvPr/>
          </p:nvGrpSpPr>
          <p:grpSpPr>
            <a:xfrm>
              <a:off x="7042516" y="4800600"/>
              <a:ext cx="2794000" cy="2232025"/>
              <a:chOff x="7042516" y="4800600"/>
              <a:chExt cx="2794000" cy="223202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7470648" y="4800600"/>
                <a:ext cx="530352" cy="5334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04931" name="Object 3"/>
              <p:cNvGraphicFramePr>
                <a:graphicFrameLocks noChangeAspect="1"/>
              </p:cNvGraphicFramePr>
              <p:nvPr/>
            </p:nvGraphicFramePr>
            <p:xfrm>
              <a:off x="7042516" y="6429375"/>
              <a:ext cx="2794000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89" name="Equation" r:id="rId7" imgW="1117600" imgH="241300" progId="Equation.3">
                      <p:embed/>
                    </p:oleObj>
                  </mc:Choice>
                  <mc:Fallback>
                    <p:oleObj name="Equation" r:id="rId7" imgW="1117600" imgH="241300" progId="Equation.3">
                      <p:embed/>
                      <p:pic>
                        <p:nvPicPr>
                          <p:cNvPr id="140493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2516" y="6429375"/>
                            <a:ext cx="2794000" cy="603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0" name="Curved Connector 19"/>
            <p:cNvCxnSpPr/>
            <p:nvPr/>
          </p:nvCxnSpPr>
          <p:spPr bwMode="auto">
            <a:xfrm rot="5400000">
              <a:off x="6866069" y="5846896"/>
              <a:ext cx="1266829" cy="24103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4800600" y="5391912"/>
            <a:ext cx="4343400" cy="1161288"/>
            <a:chOff x="4800600" y="5391912"/>
            <a:chExt cx="4343400" cy="1161288"/>
          </a:xfrm>
        </p:grpSpPr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Straight Arrow Connector 27"/>
            <p:cNvCxnSpPr/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81590F-9E52-4085-95AB-07EB27ACCB97}"/>
              </a:ext>
            </a:extLst>
          </p:cNvPr>
          <p:cNvSpPr txBox="1"/>
          <p:nvPr/>
        </p:nvSpPr>
        <p:spPr>
          <a:xfrm>
            <a:off x="7089997" y="6549834"/>
            <a:ext cx="212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from: K. Grauman</a:t>
            </a:r>
          </a:p>
        </p:txBody>
      </p:sp>
      <p:pic>
        <p:nvPicPr>
          <p:cNvPr id="24" name="Picture 23" descr="homography">
            <a:extLst>
              <a:ext uri="{FF2B5EF4-FFF2-40B4-BE49-F238E27FC236}">
                <a16:creationId xmlns:a16="http://schemas.microsoft.com/office/drawing/2014/main" id="{725A4D7F-404D-4648-91FA-DBE7DD2E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84873" y="5273070"/>
            <a:ext cx="2986087" cy="149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81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</a:t>
            </a:r>
            <a:endParaRPr lang="ru-RU"/>
          </a:p>
        </p:txBody>
      </p:sp>
      <p:sp>
        <p:nvSpPr>
          <p:cNvPr id="1212427" name="Text Box 11"/>
          <p:cNvSpPr txBox="1">
            <a:spLocks noChangeArrowheads="1"/>
          </p:cNvSpPr>
          <p:nvPr/>
        </p:nvSpPr>
        <p:spPr bwMode="auto">
          <a:xfrm>
            <a:off x="5791200" y="4265613"/>
            <a:ext cx="259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All points will be classified as </a:t>
            </a:r>
            <a:r>
              <a:rPr lang="en-US">
                <a:solidFill>
                  <a:srgbClr val="0033CC"/>
                </a:solidFill>
                <a:cs typeface="Times New Roman" pitchFamily="18" charset="0"/>
              </a:rPr>
              <a:t>edges</a:t>
            </a:r>
            <a:endParaRPr lang="ru-RU">
              <a:solidFill>
                <a:srgbClr val="0033CC"/>
              </a:solidFill>
              <a:cs typeface="Times New Roman" pitchFamily="18" charset="0"/>
            </a:endParaRPr>
          </a:p>
        </p:txBody>
      </p:sp>
      <p:grpSp>
        <p:nvGrpSpPr>
          <p:cNvPr id="45060" name="Group 17"/>
          <p:cNvGrpSpPr>
            <a:grpSpLocks/>
          </p:cNvGrpSpPr>
          <p:nvPr/>
        </p:nvGrpSpPr>
        <p:grpSpPr bwMode="auto">
          <a:xfrm>
            <a:off x="1690688" y="2751138"/>
            <a:ext cx="442912" cy="434975"/>
            <a:chOff x="4329" y="1733"/>
            <a:chExt cx="279" cy="274"/>
          </a:xfrm>
        </p:grpSpPr>
        <p:sp>
          <p:nvSpPr>
            <p:cNvPr id="45070" name="Freeform 4"/>
            <p:cNvSpPr>
              <a:spLocks/>
            </p:cNvSpPr>
            <p:nvPr/>
          </p:nvSpPr>
          <p:spPr bwMode="auto">
            <a:xfrm>
              <a:off x="4368" y="1799"/>
              <a:ext cx="240" cy="208"/>
            </a:xfrm>
            <a:custGeom>
              <a:avLst/>
              <a:gdLst>
                <a:gd name="T0" fmla="*/ 0 w 1728"/>
                <a:gd name="T1" fmla="*/ 0 h 1264"/>
                <a:gd name="T2" fmla="*/ 0 w 1728"/>
                <a:gd name="T3" fmla="*/ 0 h 1264"/>
                <a:gd name="T4" fmla="*/ 0 w 1728"/>
                <a:gd name="T5" fmla="*/ 0 h 1264"/>
                <a:gd name="T6" fmla="*/ 0 w 1728"/>
                <a:gd name="T7" fmla="*/ 0 h 1264"/>
                <a:gd name="T8" fmla="*/ 0 w 1728"/>
                <a:gd name="T9" fmla="*/ 0 h 1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8"/>
                <a:gd name="T16" fmla="*/ 0 h 1264"/>
                <a:gd name="T17" fmla="*/ 1728 w 1728"/>
                <a:gd name="T18" fmla="*/ 1264 h 1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8" h="1264">
                  <a:moveTo>
                    <a:pt x="0" y="1264"/>
                  </a:moveTo>
                  <a:cubicBezTo>
                    <a:pt x="12" y="932"/>
                    <a:pt x="24" y="600"/>
                    <a:pt x="96" y="400"/>
                  </a:cubicBezTo>
                  <a:cubicBezTo>
                    <a:pt x="168" y="200"/>
                    <a:pt x="272" y="128"/>
                    <a:pt x="432" y="64"/>
                  </a:cubicBezTo>
                  <a:cubicBezTo>
                    <a:pt x="592" y="0"/>
                    <a:pt x="840" y="0"/>
                    <a:pt x="1056" y="16"/>
                  </a:cubicBezTo>
                  <a:cubicBezTo>
                    <a:pt x="1272" y="32"/>
                    <a:pt x="1500" y="96"/>
                    <a:pt x="1728" y="16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5"/>
            <p:cNvSpPr>
              <a:spLocks noChangeArrowheads="1"/>
            </p:cNvSpPr>
            <p:nvPr/>
          </p:nvSpPr>
          <p:spPr bwMode="auto">
            <a:xfrm>
              <a:off x="4329" y="1733"/>
              <a:ext cx="24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1" name="Text Box 12"/>
          <p:cNvSpPr txBox="1">
            <a:spLocks noChangeArrowheads="1"/>
          </p:cNvSpPr>
          <p:nvPr/>
        </p:nvSpPr>
        <p:spPr bwMode="auto">
          <a:xfrm>
            <a:off x="1219200" y="3505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Corner</a:t>
            </a:r>
            <a:endParaRPr lang="ru-RU">
              <a:cs typeface="Times New Roman" pitchFamily="18" charset="0"/>
            </a:endParaRPr>
          </a:p>
        </p:txBody>
      </p:sp>
      <p:sp>
        <p:nvSpPr>
          <p:cNvPr id="1212432" name="Text Box 16"/>
          <p:cNvSpPr txBox="1">
            <a:spLocks noChangeArrowheads="1"/>
          </p:cNvSpPr>
          <p:nvPr/>
        </p:nvSpPr>
        <p:spPr bwMode="auto">
          <a:xfrm>
            <a:off x="1143000" y="6015335"/>
            <a:ext cx="693420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33CC"/>
                </a:solidFill>
                <a:cs typeface="Times New Roman" pitchFamily="18" charset="0"/>
              </a:rPr>
              <a:t>Corner location is not covariant to scaling!</a:t>
            </a:r>
            <a:endParaRPr lang="ru-RU" sz="2400" dirty="0">
              <a:solidFill>
                <a:srgbClr val="0033CC"/>
              </a:solidFill>
              <a:cs typeface="Times New Roman" pitchFamily="18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276600" y="1828800"/>
            <a:ext cx="5029200" cy="2159000"/>
            <a:chOff x="2064" y="1152"/>
            <a:chExt cx="3168" cy="1360"/>
          </a:xfrm>
        </p:grpSpPr>
        <p:grpSp>
          <p:nvGrpSpPr>
            <p:cNvPr id="45064" name="Group 19"/>
            <p:cNvGrpSpPr>
              <a:grpSpLocks/>
            </p:cNvGrpSpPr>
            <p:nvPr/>
          </p:nvGrpSpPr>
          <p:grpSpPr bwMode="auto">
            <a:xfrm>
              <a:off x="2064" y="1248"/>
              <a:ext cx="3168" cy="1264"/>
              <a:chOff x="2064" y="1248"/>
              <a:chExt cx="3168" cy="1264"/>
            </a:xfrm>
          </p:grpSpPr>
          <p:sp>
            <p:nvSpPr>
              <p:cNvPr id="45068" name="Freeform 6"/>
              <p:cNvSpPr>
                <a:spLocks/>
              </p:cNvSpPr>
              <p:nvPr/>
            </p:nvSpPr>
            <p:spPr bwMode="auto">
              <a:xfrm>
                <a:off x="3504" y="1248"/>
                <a:ext cx="1728" cy="1264"/>
              </a:xfrm>
              <a:custGeom>
                <a:avLst/>
                <a:gdLst>
                  <a:gd name="T0" fmla="*/ 0 w 1728"/>
                  <a:gd name="T1" fmla="*/ 1264 h 1264"/>
                  <a:gd name="T2" fmla="*/ 96 w 1728"/>
                  <a:gd name="T3" fmla="*/ 400 h 1264"/>
                  <a:gd name="T4" fmla="*/ 432 w 1728"/>
                  <a:gd name="T5" fmla="*/ 64 h 1264"/>
                  <a:gd name="T6" fmla="*/ 1056 w 1728"/>
                  <a:gd name="T7" fmla="*/ 16 h 1264"/>
                  <a:gd name="T8" fmla="*/ 1728 w 1728"/>
                  <a:gd name="T9" fmla="*/ 160 h 1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8"/>
                  <a:gd name="T16" fmla="*/ 0 h 1264"/>
                  <a:gd name="T17" fmla="*/ 1728 w 1728"/>
                  <a:gd name="T18" fmla="*/ 1264 h 1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8" h="1264">
                    <a:moveTo>
                      <a:pt x="0" y="1264"/>
                    </a:moveTo>
                    <a:cubicBezTo>
                      <a:pt x="12" y="932"/>
                      <a:pt x="24" y="600"/>
                      <a:pt x="96" y="400"/>
                    </a:cubicBezTo>
                    <a:cubicBezTo>
                      <a:pt x="168" y="200"/>
                      <a:pt x="272" y="128"/>
                      <a:pt x="432" y="64"/>
                    </a:cubicBezTo>
                    <a:cubicBezTo>
                      <a:pt x="592" y="0"/>
                      <a:pt x="840" y="0"/>
                      <a:pt x="1056" y="16"/>
                    </a:cubicBezTo>
                    <a:cubicBezTo>
                      <a:pt x="1272" y="32"/>
                      <a:pt x="1500" y="96"/>
                      <a:pt x="1728" y="16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9" name="AutoShape 10"/>
              <p:cNvSpPr>
                <a:spLocks noChangeArrowheads="1"/>
              </p:cNvSpPr>
              <p:nvPr/>
            </p:nvSpPr>
            <p:spPr bwMode="auto">
              <a:xfrm>
                <a:off x="2064" y="1584"/>
                <a:ext cx="1056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5" name="Rectangle 22"/>
            <p:cNvSpPr>
              <a:spLocks noChangeArrowheads="1"/>
            </p:cNvSpPr>
            <p:nvPr/>
          </p:nvSpPr>
          <p:spPr bwMode="auto">
            <a:xfrm>
              <a:off x="4224" y="1152"/>
              <a:ext cx="24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Rectangle 23"/>
            <p:cNvSpPr>
              <a:spLocks noChangeArrowheads="1"/>
            </p:cNvSpPr>
            <p:nvPr/>
          </p:nvSpPr>
          <p:spPr bwMode="auto">
            <a:xfrm>
              <a:off x="3648" y="1296"/>
              <a:ext cx="24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24"/>
            <p:cNvSpPr>
              <a:spLocks noChangeArrowheads="1"/>
            </p:cNvSpPr>
            <p:nvPr/>
          </p:nvSpPr>
          <p:spPr bwMode="auto">
            <a:xfrm>
              <a:off x="3408" y="1824"/>
              <a:ext cx="24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6576536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>
                <a:solidFill>
                  <a:sysClr val="windowText" lastClr="000000"/>
                </a:solidFill>
              </a:rPr>
              <a:t>Modifiied</a:t>
            </a:r>
            <a:r>
              <a:rPr lang="en-US" sz="1200" kern="0" dirty="0">
                <a:solidFill>
                  <a:sysClr val="windowText" lastClr="000000"/>
                </a:solidFill>
              </a:rPr>
              <a:t> 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S.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85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7" grpId="0" autoUpdateAnimBg="0"/>
      <p:bldP spid="12124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A37C-2691-1F49-8033-FEE0E154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682E-989E-9645-93DE-FA8019E7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alignment pipeline</a:t>
            </a:r>
          </a:p>
          <a:p>
            <a:pPr lvl="1"/>
            <a:r>
              <a:rPr lang="en-US" dirty="0"/>
              <a:t>Feature detection, description, matching</a:t>
            </a:r>
          </a:p>
          <a:p>
            <a:pPr lvl="1"/>
            <a:r>
              <a:rPr lang="en-US" dirty="0"/>
              <a:t>Image alignment (we will talk about this later) </a:t>
            </a:r>
          </a:p>
          <a:p>
            <a:endParaRPr lang="en-US" dirty="0"/>
          </a:p>
          <a:p>
            <a:r>
              <a:rPr lang="en-US" dirty="0"/>
              <a:t>Detection of interest points </a:t>
            </a:r>
          </a:p>
          <a:p>
            <a:pPr lvl="1"/>
            <a:r>
              <a:rPr lang="en-US" dirty="0"/>
              <a:t>Harris corner detectors </a:t>
            </a:r>
          </a:p>
          <a:p>
            <a:endParaRPr lang="en-US" dirty="0"/>
          </a:p>
          <a:p>
            <a:r>
              <a:rPr lang="en-US" dirty="0"/>
              <a:t>Invariant and covariant properties of Harris corner detectors. </a:t>
            </a:r>
          </a:p>
          <a:p>
            <a:endParaRPr lang="en-US" dirty="0"/>
          </a:p>
          <a:p>
            <a:r>
              <a:rPr lang="en-US" dirty="0"/>
              <a:t>Next lecture: The rest of sec. 4.1 </a:t>
            </a:r>
          </a:p>
        </p:txBody>
      </p:sp>
    </p:spTree>
    <p:extLst>
      <p:ext uri="{BB962C8B-B14F-4D97-AF65-F5344CB8AC3E}">
        <p14:creationId xmlns:p14="http://schemas.microsoft.com/office/powerpoint/2010/main" val="20927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features: desired properties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8001000" cy="3581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Repeatability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same feature can be found in several images despite geometric and photometric transformations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Saliency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feature is distinctive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Compactness and efficiency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Many fewer features than image pixels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Locality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feature occupies a relatively small area of the image; robust to clutter and occlusion</a:t>
            </a:r>
          </a:p>
        </p:txBody>
      </p:sp>
      <p:grpSp>
        <p:nvGrpSpPr>
          <p:cNvPr id="30724" name="Group 11"/>
          <p:cNvGrpSpPr>
            <a:grpSpLocks/>
          </p:cNvGrpSpPr>
          <p:nvPr/>
        </p:nvGrpSpPr>
        <p:grpSpPr bwMode="auto">
          <a:xfrm>
            <a:off x="1600200" y="990600"/>
            <a:ext cx="5791200" cy="2133600"/>
            <a:chOff x="528" y="624"/>
            <a:chExt cx="4715" cy="1678"/>
          </a:xfrm>
        </p:grpSpPr>
        <p:pic>
          <p:nvPicPr>
            <p:cNvPr id="30725" name="Picture 9" descr="SIFT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" y="624"/>
              <a:ext cx="2315" cy="1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10" descr="SIFT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624"/>
              <a:ext cx="2315" cy="1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6754816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Adapted from: S.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Lazebnik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530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4000" dirty="0"/>
              <a:t>Goal: interest operator repeatability</a:t>
            </a: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838200" y="1371600"/>
            <a:ext cx="76200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We want to detect (at least some of) the same points in both images.</a:t>
            </a: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Yet we have to be able to run the detection procedure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independently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per image.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8200" y="2514600"/>
            <a:ext cx="7487497" cy="2671465"/>
            <a:chOff x="838200" y="3429000"/>
            <a:chExt cx="7487497" cy="2671465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838200" y="3429000"/>
              <a:ext cx="3657600" cy="2133600"/>
              <a:chOff x="838200" y="3429000"/>
              <a:chExt cx="3265714" cy="1905000"/>
            </a:xfrm>
          </p:grpSpPr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38200" y="3429000"/>
                <a:ext cx="3265714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1999343" y="4009571"/>
                <a:ext cx="145143" cy="14514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1563914" y="4590143"/>
                <a:ext cx="145143" cy="14514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2144486" y="4880429"/>
                <a:ext cx="145143" cy="14514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2725057" y="4445000"/>
                <a:ext cx="145143" cy="14514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4648200" y="3490686"/>
              <a:ext cx="3677497" cy="1995714"/>
              <a:chOff x="5627914" y="3559629"/>
              <a:chExt cx="2975429" cy="1614714"/>
            </a:xfrm>
          </p:grpSpPr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27914" y="3559629"/>
                <a:ext cx="2975429" cy="1614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8095343" y="4299857"/>
                <a:ext cx="145143" cy="14514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7659914" y="4880429"/>
                <a:ext cx="145143" cy="14514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934200" y="4154714"/>
                <a:ext cx="145143" cy="14514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5918200" y="4735286"/>
                <a:ext cx="145143" cy="14514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362200" y="5638800"/>
              <a:ext cx="45304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3300"/>
                  </a:solidFill>
                  <a:cs typeface="Times New Roman" pitchFamily="18" charset="0"/>
                </a:rPr>
                <a:t>No chance to find true matches!</a:t>
              </a:r>
              <a:endParaRPr lang="ru-RU" sz="2400" dirty="0">
                <a:solidFill>
                  <a:srgbClr val="FF3300"/>
                </a:solidFill>
                <a:cs typeface="Times New Roman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17D541-A843-4DF4-8BCF-59CD5AE30423}"/>
              </a:ext>
            </a:extLst>
          </p:cNvPr>
          <p:cNvSpPr txBox="1"/>
          <p:nvPr/>
        </p:nvSpPr>
        <p:spPr>
          <a:xfrm>
            <a:off x="7089997" y="6549834"/>
            <a:ext cx="212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from: K. Grauman</a:t>
            </a:r>
          </a:p>
        </p:txBody>
      </p:sp>
    </p:spTree>
    <p:extLst>
      <p:ext uri="{BB962C8B-B14F-4D97-AF65-F5344CB8AC3E}">
        <p14:creationId xmlns:p14="http://schemas.microsoft.com/office/powerpoint/2010/main" val="17350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 cstate="print"/>
          <a:srcRect l="48239" t="33333" r="35682" b="40741"/>
          <a:stretch>
            <a:fillRect/>
          </a:stretch>
        </p:blipFill>
        <p:spPr bwMode="auto">
          <a:xfrm>
            <a:off x="6477000" y="31242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1676400" y="3200400"/>
            <a:ext cx="5181600" cy="3127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accent1"/>
                </a:solidFill>
              </a:rPr>
              <a:t>Goal: descriptor distinctiveness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371600"/>
            <a:ext cx="7620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We want to be able to reliably determine which point goes with which.</a:t>
            </a: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233363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Must provide some invariance to geometric and photometric differences between the two views.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78758" y="2514600"/>
            <a:ext cx="3464378" cy="2020887"/>
            <a:chOff x="1981200" y="3535362"/>
            <a:chExt cx="1714500" cy="100012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3535362"/>
              <a:ext cx="1714500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590800" y="38401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62200" y="41449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67000" y="42973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71800" y="40687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743236" y="2514600"/>
            <a:ext cx="3791164" cy="2057400"/>
            <a:chOff x="4495800" y="3611562"/>
            <a:chExt cx="1562100" cy="84772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3611562"/>
              <a:ext cx="15621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367338" y="3992562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00625" y="4192587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953000" y="3687762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724400" y="3992562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71436" y="3192462"/>
            <a:ext cx="5181600" cy="3127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847636" y="3192462"/>
            <a:ext cx="3505200" cy="3127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847636" y="2819401"/>
            <a:ext cx="396240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71436" y="3225800"/>
            <a:ext cx="4267200" cy="812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038600" y="3565525"/>
            <a:ext cx="60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sz="60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/>
          <a:srcRect l="22109" r="59801" b="70370"/>
          <a:stretch>
            <a:fillRect/>
          </a:stretch>
        </p:blipFill>
        <p:spPr bwMode="auto">
          <a:xfrm>
            <a:off x="5410200" y="2743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 cstate="print"/>
          <a:srcRect l="8040" t="33333" r="71861" b="33333"/>
          <a:stretch>
            <a:fillRect/>
          </a:stretch>
        </p:blipFill>
        <p:spPr bwMode="auto">
          <a:xfrm>
            <a:off x="4648200" y="3124200"/>
            <a:ext cx="6096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28139" t="62963" r="55781" b="7407"/>
          <a:stretch>
            <a:fillRect/>
          </a:stretch>
        </p:blipFill>
        <p:spPr bwMode="auto">
          <a:xfrm>
            <a:off x="5638800" y="3733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 cstate="print"/>
          <a:srcRect l="24195" t="20817" r="56009" b="45247"/>
          <a:stretch>
            <a:fillRect/>
          </a:stretch>
        </p:blipFill>
        <p:spPr bwMode="auto">
          <a:xfrm>
            <a:off x="1447800" y="2895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1752600" y="3200401"/>
            <a:ext cx="2971800" cy="76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V="1">
            <a:off x="1752600" y="2827339"/>
            <a:ext cx="396240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1676400" y="3233738"/>
            <a:ext cx="4267200" cy="812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88E79-FF7C-4BE4-8F8F-4726A209A319}"/>
              </a:ext>
            </a:extLst>
          </p:cNvPr>
          <p:cNvSpPr txBox="1"/>
          <p:nvPr/>
        </p:nvSpPr>
        <p:spPr>
          <a:xfrm>
            <a:off x="7089997" y="6549834"/>
            <a:ext cx="212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from: K. Grauman</a:t>
            </a:r>
          </a:p>
        </p:txBody>
      </p:sp>
    </p:spTree>
    <p:extLst>
      <p:ext uri="{BB962C8B-B14F-4D97-AF65-F5344CB8AC3E}">
        <p14:creationId xmlns:p14="http://schemas.microsoft.com/office/powerpoint/2010/main" val="9201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6" grpId="0" animBg="1"/>
      <p:bldP spid="17" grpId="0" animBg="1"/>
      <p:bldP spid="18" grpId="0" animBg="1"/>
      <p:bldP spid="19" grpId="0" animBg="1"/>
      <p:bldP spid="20" grpId="0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Local features: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8768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/>
              <a:t>Feature Detection</a:t>
            </a:r>
            <a:br>
              <a:rPr lang="en-US" sz="2800" dirty="0"/>
            </a:br>
            <a:r>
              <a:rPr lang="en-US" sz="2400" dirty="0"/>
              <a:t>Identify the interest points</a:t>
            </a:r>
            <a:endParaRPr lang="en-US" sz="1000" dirty="0"/>
          </a:p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Feature Description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Extract vector feature descriptor surrounding each interest point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Feature Matching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Determine correspondence between descriptors in two views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Image Alignment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a transformation matrix between two images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4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066800"/>
            <a:ext cx="2438400" cy="176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971800"/>
            <a:ext cx="2438400" cy="176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876800" y="2983540"/>
            <a:ext cx="2306292" cy="1131261"/>
            <a:chOff x="4191000" y="4216493"/>
            <a:chExt cx="2667000" cy="1308192"/>
          </a:xfrm>
        </p:grpSpPr>
        <p:sp>
          <p:nvSpPr>
            <p:cNvPr id="8" name="Rectangle 7"/>
            <p:cNvSpPr/>
            <p:nvPr/>
          </p:nvSpPr>
          <p:spPr bwMode="auto">
            <a:xfrm rot="20018806">
              <a:off x="6064192" y="5081804"/>
              <a:ext cx="412126" cy="44288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8" name="Equation" r:id="rId5" imgW="1066800" imgH="241300" progId="Equation.3">
                    <p:embed/>
                  </p:oleObj>
                </mc:Choice>
                <mc:Fallback>
                  <p:oleObj name="Equation" r:id="rId5" imgW="1066800" imgH="2413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hape 17"/>
            <p:cNvCxnSpPr>
              <a:stCxn id="8" idx="1"/>
            </p:cNvCxnSpPr>
            <p:nvPr/>
          </p:nvCxnSpPr>
          <p:spPr bwMode="auto">
            <a:xfrm rot="10800000">
              <a:off x="5410201" y="4648201"/>
              <a:ext cx="675407" cy="74651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6718301" y="3352800"/>
            <a:ext cx="2425700" cy="1984022"/>
            <a:chOff x="7042516" y="4800600"/>
            <a:chExt cx="2794000" cy="2232025"/>
          </a:xfrm>
        </p:grpSpPr>
        <p:grpSp>
          <p:nvGrpSpPr>
            <p:cNvPr id="12" name="Group 11"/>
            <p:cNvGrpSpPr/>
            <p:nvPr/>
          </p:nvGrpSpPr>
          <p:grpSpPr>
            <a:xfrm>
              <a:off x="7042516" y="4800600"/>
              <a:ext cx="2794000" cy="2232025"/>
              <a:chOff x="7042516" y="4800600"/>
              <a:chExt cx="2794000" cy="223202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7470648" y="4800600"/>
                <a:ext cx="530352" cy="5334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04931" name="Object 3"/>
              <p:cNvGraphicFramePr>
                <a:graphicFrameLocks noChangeAspect="1"/>
              </p:cNvGraphicFramePr>
              <p:nvPr/>
            </p:nvGraphicFramePr>
            <p:xfrm>
              <a:off x="7042516" y="6429375"/>
              <a:ext cx="2794000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09" name="Equation" r:id="rId7" imgW="1117600" imgH="241300" progId="Equation.3">
                      <p:embed/>
                    </p:oleObj>
                  </mc:Choice>
                  <mc:Fallback>
                    <p:oleObj name="Equation" r:id="rId7" imgW="1117600" imgH="241300" progId="Equation.3">
                      <p:embed/>
                      <p:pic>
                        <p:nvPicPr>
                          <p:cNvPr id="140493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2516" y="6429375"/>
                            <a:ext cx="2794000" cy="603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0" name="Curved Connector 19"/>
            <p:cNvCxnSpPr/>
            <p:nvPr/>
          </p:nvCxnSpPr>
          <p:spPr bwMode="auto">
            <a:xfrm rot="5400000">
              <a:off x="6866069" y="5846896"/>
              <a:ext cx="1266829" cy="24103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4800600" y="5391912"/>
            <a:ext cx="4343400" cy="1161288"/>
            <a:chOff x="4800600" y="5391912"/>
            <a:chExt cx="4343400" cy="1161288"/>
          </a:xfrm>
        </p:grpSpPr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Straight Arrow Connector 27"/>
            <p:cNvCxnSpPr/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81590F-9E52-4085-95AB-07EB27ACCB97}"/>
              </a:ext>
            </a:extLst>
          </p:cNvPr>
          <p:cNvSpPr txBox="1"/>
          <p:nvPr/>
        </p:nvSpPr>
        <p:spPr>
          <a:xfrm>
            <a:off x="7089997" y="6549834"/>
            <a:ext cx="212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from: K. Grauman</a:t>
            </a:r>
          </a:p>
        </p:txBody>
      </p:sp>
      <p:pic>
        <p:nvPicPr>
          <p:cNvPr id="24" name="Picture 23" descr="homography">
            <a:extLst>
              <a:ext uri="{FF2B5EF4-FFF2-40B4-BE49-F238E27FC236}">
                <a16:creationId xmlns:a16="http://schemas.microsoft.com/office/drawing/2014/main" id="{725A4D7F-404D-4648-91FA-DBE7DD2E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84873" y="5273070"/>
            <a:ext cx="2986087" cy="149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6BADA5-79D3-4FE6-BEA5-C0BFC251A0D4}"/>
              </a:ext>
            </a:extLst>
          </p:cNvPr>
          <p:cNvSpPr/>
          <p:nvPr/>
        </p:nvSpPr>
        <p:spPr>
          <a:xfrm>
            <a:off x="4800600" y="2913586"/>
            <a:ext cx="4343401" cy="3650974"/>
          </a:xfrm>
          <a:prstGeom prst="rect">
            <a:avLst/>
          </a:prstGeom>
          <a:solidFill>
            <a:schemeClr val="bg1">
              <a:alpha val="69000"/>
            </a:schemeClr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F4538-E056-41BD-AEAD-9766BA88595A}"/>
              </a:ext>
            </a:extLst>
          </p:cNvPr>
          <p:cNvSpPr/>
          <p:nvPr/>
        </p:nvSpPr>
        <p:spPr>
          <a:xfrm>
            <a:off x="411305" y="5194569"/>
            <a:ext cx="3607960" cy="1632263"/>
          </a:xfrm>
          <a:prstGeom prst="rect">
            <a:avLst/>
          </a:prstGeom>
          <a:solidFill>
            <a:schemeClr val="bg1">
              <a:alpha val="69000"/>
            </a:schemeClr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6754"/>
            <a:ext cx="8229600" cy="579409"/>
          </a:xfrm>
        </p:spPr>
        <p:txBody>
          <a:bodyPr/>
          <a:lstStyle/>
          <a:p>
            <a:r>
              <a:rPr lang="en-US" dirty="0"/>
              <a:t>What points would you choose?</a:t>
            </a:r>
          </a:p>
        </p:txBody>
      </p:sp>
      <p:pic>
        <p:nvPicPr>
          <p:cNvPr id="4" name="Picture 3" descr="uttow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9" y="252369"/>
            <a:ext cx="7772400" cy="5184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26DEB-31B9-401E-96AC-F0CA9FE79D32}"/>
              </a:ext>
            </a:extLst>
          </p:cNvPr>
          <p:cNvSpPr txBox="1"/>
          <p:nvPr/>
        </p:nvSpPr>
        <p:spPr>
          <a:xfrm>
            <a:off x="6172200" y="65194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3173076971"/>
      </p:ext>
    </p:extLst>
  </p:cSld>
  <p:clrMapOvr>
    <a:masterClrMapping/>
  </p:clrMapOvr>
</p:sld>
</file>

<file path=ppt/theme/theme1.xml><?xml version="1.0" encoding="utf-8"?>
<a:theme xmlns:a="http://schemas.openxmlformats.org/drawingml/2006/main" name="JJ Simple 1">
  <a:themeElements>
    <a:clrScheme name="JJ Simple Colors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1A9B"/>
      </a:accent1>
      <a:accent2>
        <a:srgbClr val="D8AC21"/>
      </a:accent2>
      <a:accent3>
        <a:srgbClr val="FF0000"/>
      </a:accent3>
      <a:accent4>
        <a:srgbClr val="31FF28"/>
      </a:accent4>
      <a:accent5>
        <a:srgbClr val="4BACC6"/>
      </a:accent5>
      <a:accent6>
        <a:srgbClr val="F79646"/>
      </a:accent6>
      <a:hlink>
        <a:srgbClr val="00007B"/>
      </a:hlink>
      <a:folHlink>
        <a:srgbClr val="000065"/>
      </a:folHlink>
    </a:clrScheme>
    <a:fontScheme name="JJ Simple Fonts 1">
      <a:majorFont>
        <a:latin typeface="Franklin Gothic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elvetic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chemeClr val="accent3"/>
          </a:solidFill>
        </a:ln>
        <a:effectLst>
          <a:outerShdw blurRad="40005" dist="22987" dir="5400000" algn="tl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_0921_lstm" id="{C65599F0-845B-824A-9292-40BBA96F84F2}" vid="{DF738FCF-5960-6843-AE93-5F91F549DA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</Template>
  <TotalTime>22</TotalTime>
  <Words>1484</Words>
  <Application>Microsoft Macintosh PowerPoint</Application>
  <PresentationFormat>On-screen Show (4:3)</PresentationFormat>
  <Paragraphs>263</Paragraphs>
  <Slides>41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 Unicode MS</vt:lpstr>
      <vt:lpstr>Times New Roman Bold</vt:lpstr>
      <vt:lpstr>Arial</vt:lpstr>
      <vt:lpstr>Calibri</vt:lpstr>
      <vt:lpstr>Franklin Gothic Medium</vt:lpstr>
      <vt:lpstr>Helvetica</vt:lpstr>
      <vt:lpstr>Symbol</vt:lpstr>
      <vt:lpstr>Tahoma</vt:lpstr>
      <vt:lpstr>Times New Roman</vt:lpstr>
      <vt:lpstr>JJ Simple 1</vt:lpstr>
      <vt:lpstr>Equation</vt:lpstr>
      <vt:lpstr>Image</vt:lpstr>
      <vt:lpstr>Corners  (Local Invariant Feature Detection) </vt:lpstr>
      <vt:lpstr>Logistics</vt:lpstr>
      <vt:lpstr>Why extract features?</vt:lpstr>
      <vt:lpstr>Local features: main components</vt:lpstr>
      <vt:lpstr>Local features: desired properties</vt:lpstr>
      <vt:lpstr>Goal: interest operator repeatability</vt:lpstr>
      <vt:lpstr>PowerPoint Presentation</vt:lpstr>
      <vt:lpstr>Local features: main components</vt:lpstr>
      <vt:lpstr>PowerPoint Presentation</vt:lpstr>
      <vt:lpstr>Detecting corners</vt:lpstr>
      <vt:lpstr>Detecting corners</vt:lpstr>
      <vt:lpstr>PowerPoint Presentation</vt:lpstr>
      <vt:lpstr>Detecting local invariant features</vt:lpstr>
      <vt:lpstr>Corner Detection: Basic Idea</vt:lpstr>
      <vt:lpstr>Corner Detection: Mathematics</vt:lpstr>
      <vt:lpstr>Corner Detection: Mathematics</vt:lpstr>
      <vt:lpstr>Corner Detection: Mathematics</vt:lpstr>
      <vt:lpstr>Corner Detection: Mathematics</vt:lpstr>
      <vt:lpstr>Interpreting the second moment matrix</vt:lpstr>
      <vt:lpstr>Interpreting the second moment matrix</vt:lpstr>
      <vt:lpstr>Interpreting the second moment matrix</vt:lpstr>
      <vt:lpstr>Interpreting the second moment matrix</vt:lpstr>
      <vt:lpstr>Visualization of second moment matrices</vt:lpstr>
      <vt:lpstr>Visualization of second moment matrices</vt:lpstr>
      <vt:lpstr>Interpreting the eigenvalues</vt:lpstr>
      <vt:lpstr>Corner response function (Shi-Tomasi)</vt:lpstr>
      <vt:lpstr>Corner response function (Harris)</vt:lpstr>
      <vt:lpstr>The Harris corner detector</vt:lpstr>
      <vt:lpstr>The Harris corner detector</vt:lpstr>
      <vt:lpstr>Harris Detector: Steps</vt:lpstr>
      <vt:lpstr>Harris Detector: Steps</vt:lpstr>
      <vt:lpstr>The Harris corner detector</vt:lpstr>
      <vt:lpstr>Harris Detector: Steps</vt:lpstr>
      <vt:lpstr>Harris Detector: Steps</vt:lpstr>
      <vt:lpstr>Harris Detector: Steps</vt:lpstr>
      <vt:lpstr>Invariance and covariance</vt:lpstr>
      <vt:lpstr>Affine intensity change</vt:lpstr>
      <vt:lpstr>Image translation</vt:lpstr>
      <vt:lpstr>Image rotation</vt:lpstr>
      <vt:lpstr>Scaling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298/578 Deep Learning and Graphical Models</dc:title>
  <dc:creator>Xu, Chenliang</dc:creator>
  <cp:lastModifiedBy>Xu, Chenliang</cp:lastModifiedBy>
  <cp:revision>232</cp:revision>
  <cp:lastPrinted>2016-09-21T20:19:09Z</cp:lastPrinted>
  <dcterms:created xsi:type="dcterms:W3CDTF">2017-01-16T14:45:03Z</dcterms:created>
  <dcterms:modified xsi:type="dcterms:W3CDTF">2019-01-29T21:36:03Z</dcterms:modified>
</cp:coreProperties>
</file>