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492" r:id="rId2"/>
    <p:sldId id="494" r:id="rId3"/>
    <p:sldId id="495" r:id="rId4"/>
    <p:sldId id="496" r:id="rId5"/>
    <p:sldId id="497" r:id="rId6"/>
    <p:sldId id="532" r:id="rId7"/>
    <p:sldId id="581" r:id="rId8"/>
    <p:sldId id="498" r:id="rId9"/>
    <p:sldId id="499" r:id="rId10"/>
    <p:sldId id="502" r:id="rId11"/>
    <p:sldId id="503" r:id="rId12"/>
    <p:sldId id="504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82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79" r:id="rId33"/>
    <p:sldId id="578" r:id="rId34"/>
    <p:sldId id="580" r:id="rId35"/>
    <p:sldId id="577" r:id="rId36"/>
    <p:sldId id="531" r:id="rId37"/>
    <p:sldId id="583" r:id="rId38"/>
    <p:sldId id="58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74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85" r:id="rId61"/>
    <p:sldId id="57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DA06A9-185F-4469-82B7-916789954564}">
          <p14:sldIdLst>
            <p14:sldId id="492"/>
            <p14:sldId id="494"/>
            <p14:sldId id="495"/>
            <p14:sldId id="496"/>
            <p14:sldId id="497"/>
            <p14:sldId id="532"/>
          </p14:sldIdLst>
        </p14:section>
        <p14:section name="Least Square" id="{1FCE4A9E-2864-4016-AE49-81CDDC9052FE}">
          <p14:sldIdLst>
            <p14:sldId id="581"/>
            <p14:sldId id="498"/>
            <p14:sldId id="499"/>
            <p14:sldId id="502"/>
            <p14:sldId id="503"/>
            <p14:sldId id="504"/>
            <p14:sldId id="507"/>
            <p14:sldId id="508"/>
          </p14:sldIdLst>
        </p14:section>
        <p14:section name="Robust Estimate" id="{EB33B734-0A29-4006-8A78-DB674A1DF06B}">
          <p14:sldIdLst>
            <p14:sldId id="509"/>
            <p14:sldId id="510"/>
            <p14:sldId id="511"/>
            <p14:sldId id="512"/>
            <p14:sldId id="513"/>
          </p14:sldIdLst>
        </p14:section>
        <p14:section name="RANSAC" id="{59972956-9C58-44D5-B057-F54176CC81EF}">
          <p14:sldIdLst>
            <p14:sldId id="58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79"/>
            <p14:sldId id="578"/>
            <p14:sldId id="580"/>
            <p14:sldId id="577"/>
            <p14:sldId id="531"/>
          </p14:sldIdLst>
        </p14:section>
        <p14:section name="Hough Transform" id="{39577B87-3ECF-4379-8DF9-81D6CC9DEA16}">
          <p14:sldIdLst>
            <p14:sldId id="583"/>
            <p14:sldId id="58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74"/>
            <p14:sldId id="549"/>
            <p14:sldId id="550"/>
            <p14:sldId id="551"/>
            <p14:sldId id="552"/>
            <p14:sldId id="553"/>
            <p14:sldId id="554"/>
            <p14:sldId id="555"/>
            <p14:sldId id="585"/>
          </p14:sldIdLst>
        </p14:section>
        <p14:section name="Conclusion" id="{F6E4E29B-DF40-473C-9386-280143ED4B12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Corso" initials="J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 autoAdjust="0"/>
    <p:restoredTop sz="84078" autoAdjust="0"/>
  </p:normalViewPr>
  <p:slideViewPr>
    <p:cSldViewPr snapToGrid="0" snapToObjects="1">
      <p:cViewPr varScale="1">
        <p:scale>
          <a:sx n="174" d="100"/>
          <a:sy n="174" d="100"/>
        </p:scale>
        <p:origin x="192" y="312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 varScale="1">
      <p:scale>
        <a:sx n="100" d="100"/>
        <a:sy n="100" d="100"/>
      </p:scale>
      <p:origin x="0" y="-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F21B-27E4-704C-A82B-32F2ED9CE60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AA3B6-A899-D843-9434-F75F3E924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FCBF8-2D88-43C4-AAEF-0B05F4A1372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2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E7AD6-EB1A-47D4-99FC-95330ECF7A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EBF6F-8A88-45E6-B0A8-FAB2F2278B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F9464-3042-4A56-8A55-B09824EE352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7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61044-AB6B-4990-9FC1-2395A1101F2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Fit to earlier data with an appropriate choice of s</a:t>
            </a:r>
          </a:p>
        </p:txBody>
      </p:sp>
    </p:spTree>
    <p:extLst>
      <p:ext uri="{BB962C8B-B14F-4D97-AF65-F5344CB8AC3E}">
        <p14:creationId xmlns:p14="http://schemas.microsoft.com/office/powerpoint/2010/main" val="157971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953AA-7609-4F7A-8036-A3D5CEF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D9A9A-3E1E-493A-9C50-276CC760CB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D2D09-EA91-41FC-8DB9-953599CBB1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7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3E7DF-CEB1-4AF5-904B-BC7FADF602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This algorithm contains concepts that are hugely useful; in my experience, everyone with some</a:t>
            </a:r>
          </a:p>
          <a:p>
            <a:pPr eaLnBrk="1" hangingPunct="1"/>
            <a:r>
              <a:rPr lang="en-US" dirty="0"/>
              <a:t>experience of applied problems who doesn’t yet know RANSAC is almost immediately able to use it to simplify some problem they’ve seen.</a:t>
            </a:r>
          </a:p>
        </p:txBody>
      </p:sp>
    </p:spTree>
    <p:extLst>
      <p:ext uri="{BB962C8B-B14F-4D97-AF65-F5344CB8AC3E}">
        <p14:creationId xmlns:p14="http://schemas.microsoft.com/office/powerpoint/2010/main" val="249778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74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5C1D1-4C9F-4402-ACFE-C02D5EC3E4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59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3EADD7-6249-45D3-8B1D-8C5384BEE2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1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2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1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3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849BBD-CC78-4878-B2B0-C84274EA2B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9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0" tIns="48365" rIns="96730" bIns="48365" anchor="b"/>
          <a:lstStyle/>
          <a:p>
            <a:pPr algn="r"/>
            <a:fld id="{DF90736E-B8D3-409F-9692-429E6C860CE8}" type="slidenum">
              <a:rPr lang="en-US" sz="1300">
                <a:latin typeface="Calibri" pitchFamily="34" charset="0"/>
              </a:rPr>
              <a:pPr algn="r"/>
              <a:t>31</a:t>
            </a:fld>
            <a:endParaRPr lang="en-US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57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0E1CA-7B26-4EDC-B38B-57DA48A159D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7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B42DC-20C5-425F-BF05-801BC030F72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5BD38-4E92-48D4-BBCB-935A356359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58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4D55B-611F-4DD0-8A93-FCB36690A3F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1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132CE-64BE-401B-A925-C1066DF8E82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14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C9F6B-1193-4755-9262-27DB37F3443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6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2F8BE-D67B-4C34-9799-F0F895D440F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1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84B97-CFA3-4C6F-B864-4F643915BC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6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214BD-EA1C-4E2C-95C8-2ED8D8250D4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29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006A6-61E3-4CD3-83EA-3803AC73A7D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2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809E0-E778-429F-AD13-B2D3AD8CB85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3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C5BBA-3476-435F-9915-DEDB5DFD8B8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72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740AC-6A1A-4AB0-AB5B-52FA5B47F31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Figure 15.1, top half.  Note that most points in the vote array are very dark, because they</a:t>
            </a:r>
          </a:p>
          <a:p>
            <a:pPr eaLnBrk="1" hangingPunct="1"/>
            <a:r>
              <a:rPr lang="en-US"/>
              <a:t>get only one vote.</a:t>
            </a:r>
          </a:p>
        </p:txBody>
      </p:sp>
    </p:spTree>
    <p:extLst>
      <p:ext uri="{BB962C8B-B14F-4D97-AF65-F5344CB8AC3E}">
        <p14:creationId xmlns:p14="http://schemas.microsoft.com/office/powerpoint/2010/main" val="357981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CDC61-6830-40C4-AD4C-40F5285A0B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3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FB1B7-0581-4C25-8766-D8FC9FB5DD2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71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BDA8C-E750-47F1-ACB0-B8D35AA381A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0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4B767-D43E-4AA0-9C49-A3DDF236D88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This is 15.1 lower half</a:t>
            </a:r>
          </a:p>
        </p:txBody>
      </p:sp>
    </p:spTree>
    <p:extLst>
      <p:ext uri="{BB962C8B-B14F-4D97-AF65-F5344CB8AC3E}">
        <p14:creationId xmlns:p14="http://schemas.microsoft.com/office/powerpoint/2010/main" val="1408934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7DC28-F467-4DAF-9976-9D881365CB3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This is fig. 10.1 lower half</a:t>
            </a:r>
          </a:p>
        </p:txBody>
      </p:sp>
    </p:spTree>
    <p:extLst>
      <p:ext uri="{BB962C8B-B14F-4D97-AF65-F5344CB8AC3E}">
        <p14:creationId xmlns:p14="http://schemas.microsoft.com/office/powerpoint/2010/main" val="4253483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60C9B-EB1B-41A5-881E-E5AAE04B0C3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This is the number of votes that the real line of 20 points gets with increasing noise (figure15.3)</a:t>
            </a:r>
          </a:p>
        </p:txBody>
      </p:sp>
    </p:spTree>
    <p:extLst>
      <p:ext uri="{BB962C8B-B14F-4D97-AF65-F5344CB8AC3E}">
        <p14:creationId xmlns:p14="http://schemas.microsoft.com/office/powerpoint/2010/main" val="19313689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2F289-7FCC-46B5-9350-0C72FE12305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10.2; main point is that lots of noise can lead to large peaks in the accumulator array</a:t>
            </a:r>
          </a:p>
        </p:txBody>
      </p:sp>
    </p:spTree>
    <p:extLst>
      <p:ext uri="{BB962C8B-B14F-4D97-AF65-F5344CB8AC3E}">
        <p14:creationId xmlns:p14="http://schemas.microsoft.com/office/powerpoint/2010/main" val="3049305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E232D-0190-4DCD-835A-0B5C538A442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Figure 15.4; as the noise increases in a picture without a line, the number of points in the max cell goes</a:t>
            </a:r>
          </a:p>
          <a:p>
            <a:pPr eaLnBrk="1" hangingPunct="1"/>
            <a:r>
              <a:rPr lang="en-US"/>
              <a:t>up, too</a:t>
            </a:r>
          </a:p>
        </p:txBody>
      </p:sp>
    </p:spTree>
    <p:extLst>
      <p:ext uri="{BB962C8B-B14F-4D97-AF65-F5344CB8AC3E}">
        <p14:creationId xmlns:p14="http://schemas.microsoft.com/office/powerpoint/2010/main" val="38474591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4B74-C20E-4F49-87B2-68861CFEB5C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31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52F9D-87D8-45CE-813A-2C5D2C79CB1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39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CDC61-6830-40C4-AD4C-40F5285A0BF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90606-CFFB-406E-AFFE-8C1495D0A1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004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CDC61-6830-40C4-AD4C-40F5285A0BF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DF7E1-9345-4569-AEA3-5B972B85655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31E66-3509-43DB-B31C-80811BBB2D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0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4E044-03BE-4CCF-8A97-A41C11302C1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F1B6A-C68C-4F8F-8D21-7FA9F620327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5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663"/>
            <a:ext cx="7772400" cy="162173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3011"/>
            <a:ext cx="6400800" cy="21257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B1510-E325-46AC-94C8-E34C2D751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2A4D5-E432-4E49-B10F-E0BF00F37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272" y="1030813"/>
            <a:ext cx="4286528" cy="5302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13"/>
            <a:ext cx="4286528" cy="53025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271" y="1055553"/>
            <a:ext cx="8725458" cy="5276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2172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271" y="274638"/>
            <a:ext cx="6553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8DE1-5B0B-DD4F-89A9-EF10D4F88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9078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271" y="164931"/>
            <a:ext cx="8725458" cy="69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271" y="1055553"/>
            <a:ext cx="8725458" cy="527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72" y="6448767"/>
            <a:ext cx="4359636" cy="272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68907" y="6448767"/>
            <a:ext cx="4365821" cy="272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8DE1-5B0B-DD4F-89A9-EF10D4F882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B2A462C-86ED-224B-9313-1A2CA4762CFC}" type="slidenum">
              <a:rPr lang="en-US" sz="1400" b="1" smtClean="0">
                <a:solidFill>
                  <a:schemeClr val="bg1">
                    <a:lumMod val="75000"/>
                  </a:schemeClr>
                </a:solidFill>
              </a:rPr>
              <a:pPr algn="r"/>
              <a:t>‹#›</a:t>
            </a:fld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2" r:id="rId9"/>
    <p:sldLayoutId id="2147483663" r:id="rId10"/>
    <p:sldLayoutId id="214748366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jpeg"/><Relationship Id="rId2" Type="http://schemas.openxmlformats.org/officeDocument/2006/relationships/video" Target="https://www.youtube.com/embed/gfGW4Eda_nQ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.sri.com/pubs/files/836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s.google.com/patent/US306965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0.png"/><Relationship Id="rId4" Type="http://schemas.openxmlformats.org/officeDocument/2006/relationships/oleObject" Target="../embeddings/oleObject2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png"/><Relationship Id="rId4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png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2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5.png"/><Relationship Id="rId4" Type="http://schemas.openxmlformats.org/officeDocument/2006/relationships/oleObject" Target="../embeddings/oleObject2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bfi7qOFLu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bfi7qOFLuo?feature=oembed" TargetMode="Externa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3.xml"/><Relationship Id="rId7" Type="http://schemas.openxmlformats.org/officeDocument/2006/relationships/image" Target="../media/image6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6.png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1093"/>
            <a:ext cx="7772400" cy="1621735"/>
          </a:xfrm>
        </p:spPr>
        <p:txBody>
          <a:bodyPr>
            <a:normAutofit/>
          </a:bodyPr>
          <a:lstStyle/>
          <a:p>
            <a:r>
              <a:rPr lang="en-US" dirty="0"/>
              <a:t>Fitting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871"/>
            <a:ext cx="6400800" cy="21257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CSC 249/449 Spring 2019</a:t>
            </a:r>
          </a:p>
          <a:p>
            <a:endParaRPr lang="en-US" dirty="0"/>
          </a:p>
          <a:p>
            <a:r>
              <a:rPr lang="en-US" dirty="0"/>
              <a:t>http://www.cs.rochester.edu/~cxu22/t/249S19/ </a:t>
            </a:r>
          </a:p>
          <a:p>
            <a:endParaRPr lang="en-US" dirty="0"/>
          </a:p>
          <a:p>
            <a:r>
              <a:rPr lang="en-US" dirty="0"/>
              <a:t>Instructor: Chenliang Xu</a:t>
            </a:r>
          </a:p>
          <a:p>
            <a:r>
              <a:rPr lang="en-US" dirty="0" err="1"/>
              <a:t>chenliang.xu@rochester.edu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" y="239670"/>
            <a:ext cx="2731448" cy="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2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/>
            <a:r>
              <a:rPr lang="en-US" sz="2000" dirty="0"/>
              <a:t>Distance between point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000" i="1" baseline="-25000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sz="2000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en-US" sz="2000" dirty="0"/>
              <a:t>and line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  <a:latin typeface="Times New Roman" pitchFamily="18" charset="0"/>
              </a:rPr>
              <a:t>ax+by</a:t>
            </a: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</a:rPr>
              <a:t>=d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baseline="30000" dirty="0">
                <a:latin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</a:rPr>
              <a:t>+b</a:t>
            </a:r>
            <a:r>
              <a:rPr lang="en-US" sz="2000" baseline="30000" dirty="0">
                <a:latin typeface="Times New Roman" pitchFamily="18" charset="0"/>
              </a:rPr>
              <a:t>2</a:t>
            </a:r>
            <a:r>
              <a:rPr lang="en-US" sz="2000" i="1" dirty="0"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1):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|</a:t>
            </a:r>
            <a:r>
              <a:rPr lang="en-US" sz="2000" i="1" dirty="0" err="1">
                <a:solidFill>
                  <a:schemeClr val="accent2"/>
                </a:solidFill>
                <a:latin typeface="Times New Roman" pitchFamily="18" charset="0"/>
              </a:rPr>
              <a:t>ax</a:t>
            </a:r>
            <a:r>
              <a:rPr lang="en-US" sz="2000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</a:rPr>
              <a:t> + </a:t>
            </a:r>
            <a:r>
              <a:rPr lang="en-US" sz="2000" i="1" dirty="0" err="1">
                <a:solidFill>
                  <a:schemeClr val="accent2"/>
                </a:solidFill>
                <a:latin typeface="Times New Roman" pitchFamily="18" charset="0"/>
              </a:rPr>
              <a:t>by</a:t>
            </a:r>
            <a:r>
              <a:rPr lang="en-US" sz="2000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</a:rPr>
              <a:t> – d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|</a:t>
            </a:r>
          </a:p>
          <a:p>
            <a:pPr marL="0" indent="0"/>
            <a:r>
              <a:rPr lang="en-US" sz="2000" dirty="0"/>
              <a:t>Find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to minimize the sum of squared perpendicular distances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tion" r:id="rId4" imgW="1549080" imgH="291960" progId="Equation.3">
                  <p:embed/>
                </p:oleObj>
              </mc:Choice>
              <mc:Fallback>
                <p:oleObj name="Equation" r:id="rId4" imgW="1549080" imgH="29196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044700"/>
                        <a:ext cx="1549400" cy="292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0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sz="2400" b="0" i="1" baseline="-25000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400" b="0" dirty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sz="2400" b="0" i="1" dirty="0" err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sz="2400" b="0" i="1" baseline="-25000" dirty="0" err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400" b="0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7162800" y="1066800"/>
            <a:ext cx="132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>
                <a:solidFill>
                  <a:schemeClr val="accent2"/>
                </a:solidFill>
                <a:latin typeface="Times New Roman" pitchFamily="18" charset="0"/>
              </a:rPr>
              <a:t>ax+by</a:t>
            </a:r>
            <a:r>
              <a:rPr lang="en-US" sz="2400" b="0" i="1" dirty="0">
                <a:solidFill>
                  <a:schemeClr val="accent2"/>
                </a:solidFill>
                <a:latin typeface="Times New Roman" pitchFamily="18" charset="0"/>
              </a:rPr>
              <a:t>=d</a:t>
            </a:r>
          </a:p>
        </p:txBody>
      </p:sp>
      <p:graphicFrame>
        <p:nvGraphicFramePr>
          <p:cNvPr id="6147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2362200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Equation" r:id="rId7" imgW="1549080" imgH="291960" progId="Equation.3">
                  <p:embed/>
                </p:oleObj>
              </mc:Choice>
              <mc:Fallback>
                <p:oleObj name="Equation" r:id="rId7" imgW="1549080" imgH="291960" progId="Equation.3">
                  <p:embed/>
                  <p:pic>
                    <p:nvPicPr>
                      <p:cNvPr id="61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3429000" cy="646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9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6148" name="Object 10"/>
          <p:cNvGraphicFramePr>
            <a:graphicFrameLocks noChangeAspect="1"/>
          </p:cNvGraphicFramePr>
          <p:nvPr/>
        </p:nvGraphicFramePr>
        <p:xfrm>
          <a:off x="304800" y="2963863"/>
          <a:ext cx="38862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61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63863"/>
                        <a:ext cx="38862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5" name="Object 11"/>
          <p:cNvGraphicFramePr>
            <a:graphicFrameLocks noChangeAspect="1"/>
          </p:cNvGraphicFramePr>
          <p:nvPr/>
        </p:nvGraphicFramePr>
        <p:xfrm>
          <a:off x="4953000" y="2971800"/>
          <a:ext cx="3886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Equation" r:id="rId10" imgW="2120760" imgH="393480" progId="Equation.3">
                  <p:embed/>
                </p:oleObj>
              </mc:Choice>
              <mc:Fallback>
                <p:oleObj name="Equation" r:id="rId10" imgW="2120760" imgH="393480" progId="Equation.3">
                  <p:embed/>
                  <p:pic>
                    <p:nvPicPr>
                      <p:cNvPr id="1665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86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228600" y="3657600"/>
          <a:ext cx="88074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12" imgW="4356000" imgH="761760" progId="Equation.3">
                  <p:embed/>
                </p:oleObj>
              </mc:Choice>
              <mc:Fallback>
                <p:oleObj name="Equation" r:id="rId12" imgW="4356000" imgH="761760" progId="Equation.3">
                  <p:embed/>
                  <p:pic>
                    <p:nvPicPr>
                      <p:cNvPr id="16650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80745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5038" name="Object 14"/>
          <p:cNvGraphicFramePr>
            <a:graphicFrameLocks noChangeAspect="1"/>
          </p:cNvGraphicFramePr>
          <p:nvPr/>
        </p:nvGraphicFramePr>
        <p:xfrm>
          <a:off x="261938" y="4800600"/>
          <a:ext cx="24812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" name="Equation" r:id="rId14" imgW="1257120" imgH="393480" progId="Equation.3">
                  <p:embed/>
                </p:oleObj>
              </mc:Choice>
              <mc:Fallback>
                <p:oleObj name="Equation" r:id="rId14" imgW="1257120" imgH="393480" progId="Equation.3">
                  <p:embed/>
                  <p:pic>
                    <p:nvPicPr>
                      <p:cNvPr id="16650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4800600"/>
                        <a:ext cx="2481262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5040" name="Text Box 16"/>
          <p:cNvSpPr txBox="1">
            <a:spLocks noChangeArrowheads="1"/>
          </p:cNvSpPr>
          <p:nvPr/>
        </p:nvSpPr>
        <p:spPr bwMode="auto">
          <a:xfrm>
            <a:off x="228600" y="5722203"/>
            <a:ext cx="8523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/>
              <a:t>Solution to (</a:t>
            </a:r>
            <a:r>
              <a:rPr lang="en-US" sz="2400" b="0" i="1" dirty="0">
                <a:latin typeface="Times New Roman" pitchFamily="18" charset="0"/>
              </a:rPr>
              <a:t>U</a:t>
            </a:r>
            <a:r>
              <a:rPr lang="en-US" sz="2400" b="0" i="1" baseline="30000" dirty="0">
                <a:latin typeface="Times New Roman" pitchFamily="18" charset="0"/>
              </a:rPr>
              <a:t>T</a:t>
            </a:r>
            <a:r>
              <a:rPr lang="en-US" sz="2400" b="0" i="1" dirty="0">
                <a:latin typeface="Times New Roman" pitchFamily="18" charset="0"/>
              </a:rPr>
              <a:t>U</a:t>
            </a:r>
            <a:r>
              <a:rPr lang="en-US" sz="2400" b="0" dirty="0">
                <a:latin typeface="Times New Roman" pitchFamily="18" charset="0"/>
              </a:rPr>
              <a:t>)</a:t>
            </a:r>
            <a:r>
              <a:rPr lang="en-US" sz="2400" b="0" i="1" dirty="0">
                <a:latin typeface="Times New Roman" pitchFamily="18" charset="0"/>
              </a:rPr>
              <a:t>N = </a:t>
            </a:r>
            <a:r>
              <a:rPr lang="en-US" sz="2400" b="0" dirty="0">
                <a:latin typeface="Times New Roman" pitchFamily="18" charset="0"/>
              </a:rPr>
              <a:t>0, </a:t>
            </a:r>
            <a:r>
              <a:rPr lang="en-US" sz="2400" b="0" dirty="0"/>
              <a:t>subject to </a:t>
            </a:r>
            <a:r>
              <a:rPr lang="en-US" sz="2400" b="0" dirty="0">
                <a:latin typeface="Times New Roman" pitchFamily="18" charset="0"/>
              </a:rPr>
              <a:t>||</a:t>
            </a:r>
            <a:r>
              <a:rPr lang="en-US" sz="2400" b="0" i="1" dirty="0">
                <a:latin typeface="Times New Roman" pitchFamily="18" charset="0"/>
              </a:rPr>
              <a:t>N</a:t>
            </a:r>
            <a:r>
              <a:rPr lang="en-US" sz="2400" b="0" dirty="0">
                <a:latin typeface="Times New Roman" pitchFamily="18" charset="0"/>
              </a:rPr>
              <a:t>||</a:t>
            </a:r>
            <a:r>
              <a:rPr lang="en-US" sz="2400" b="0" baseline="30000" dirty="0">
                <a:latin typeface="Times New Roman" pitchFamily="18" charset="0"/>
              </a:rPr>
              <a:t>2 </a:t>
            </a:r>
            <a:r>
              <a:rPr lang="en-US" sz="2400" b="0" dirty="0">
                <a:latin typeface="Times New Roman" pitchFamily="18" charset="0"/>
              </a:rPr>
              <a:t>= 1</a:t>
            </a:r>
            <a:r>
              <a:rPr lang="en-US" sz="2400" b="0" dirty="0"/>
              <a:t>: eigenvector of </a:t>
            </a:r>
            <a:r>
              <a:rPr lang="en-US" sz="2400" b="0" i="1" dirty="0">
                <a:latin typeface="Times New Roman" pitchFamily="18" charset="0"/>
              </a:rPr>
              <a:t>U</a:t>
            </a:r>
            <a:r>
              <a:rPr lang="en-US" sz="2400" b="0" i="1" baseline="30000" dirty="0">
                <a:latin typeface="Times New Roman" pitchFamily="18" charset="0"/>
              </a:rPr>
              <a:t>T</a:t>
            </a:r>
            <a:r>
              <a:rPr lang="en-US" sz="2400" b="0" i="1" dirty="0">
                <a:latin typeface="Times New Roman" pitchFamily="18" charset="0"/>
              </a:rPr>
              <a:t>U</a:t>
            </a:r>
            <a:br>
              <a:rPr lang="en-US" sz="2400" b="0" i="1" dirty="0"/>
            </a:br>
            <a:r>
              <a:rPr lang="en-US" sz="2400" b="0" dirty="0"/>
              <a:t>associated with the smallest eigenvalue.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AFE88-A488-462D-80C9-4701B88AEA4F}"/>
              </a:ext>
            </a:extLst>
          </p:cNvPr>
          <p:cNvSpPr txBox="1"/>
          <p:nvPr/>
        </p:nvSpPr>
        <p:spPr>
          <a:xfrm>
            <a:off x="7081689" y="6504801"/>
            <a:ext cx="198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Modified from: S. </a:t>
            </a:r>
            <a:r>
              <a:rPr lang="en-US" sz="1200" b="0" dirty="0" err="1"/>
              <a:t>Lazebnik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701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9600" y="1066800"/>
          <a:ext cx="26670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4" imgW="1320480" imgH="711000" progId="Equation.3">
                  <p:embed/>
                </p:oleObj>
              </mc:Choice>
              <mc:Fallback>
                <p:oleObj name="Equation" r:id="rId4" imgW="1320480" imgH="7110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266700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442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5200" y="990600"/>
          <a:ext cx="52578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6" imgW="2933640" imgH="863280" progId="Equation.3">
                  <p:embed/>
                </p:oleObj>
              </mc:Choice>
              <mc:Fallback>
                <p:oleObj name="Equation" r:id="rId6" imgW="2933640" imgH="863280" progId="Equation.3">
                  <p:embed/>
                  <p:pic>
                    <p:nvPicPr>
                      <p:cNvPr id="1724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90600"/>
                        <a:ext cx="525780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4434" name="Text Box 18"/>
          <p:cNvSpPr txBox="1">
            <a:spLocks noChangeArrowheads="1"/>
          </p:cNvSpPr>
          <p:nvPr/>
        </p:nvSpPr>
        <p:spPr bwMode="auto">
          <a:xfrm>
            <a:off x="4876800" y="2641600"/>
            <a:ext cx="326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/>
              <a:t>second moment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50CD9-1A13-4F7B-9984-1345D4B87142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4972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44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9600" y="1066800"/>
          <a:ext cx="26670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8" name="Equation" r:id="rId4" imgW="1320480" imgH="711000" progId="Equation.3">
                  <p:embed/>
                </p:oleObj>
              </mc:Choice>
              <mc:Fallback>
                <p:oleObj name="Equation" r:id="rId4" imgW="1320480" imgH="711000" progId="Equation.3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266700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5200" y="990600"/>
          <a:ext cx="52578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9" name="Equation" r:id="rId6" imgW="2933640" imgH="863280" progId="Equation.3">
                  <p:embed/>
                </p:oleObj>
              </mc:Choice>
              <mc:Fallback>
                <p:oleObj name="Equation" r:id="rId6" imgW="2933640" imgH="863280" progId="Equation.3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90600"/>
                        <a:ext cx="525780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73275" y="2786063"/>
          <a:ext cx="5241925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" name="Image" r:id="rId8" imgW="5231746" imgH="3682540" progId="Photoshop.Image.10">
                  <p:embed/>
                </p:oleObj>
              </mc:Choice>
              <mc:Fallback>
                <p:oleObj name="Image" r:id="rId8" imgW="5231746" imgH="3682540" progId="Photoshop.Image.10">
                  <p:embed/>
                  <p:pic>
                    <p:nvPicPr>
                      <p:cNvPr id="8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786063"/>
                        <a:ext cx="5241925" cy="369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191000" y="4733925"/>
          <a:ext cx="609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" name="Equation" r:id="rId10" imgW="380880" imgH="203040" progId="Equation.3">
                  <p:embed/>
                </p:oleObj>
              </mc:Choice>
              <mc:Fallback>
                <p:oleObj name="Equation" r:id="rId10" imgW="380880" imgH="203040" progId="Equation.3">
                  <p:embed/>
                  <p:pic>
                    <p:nvPicPr>
                      <p:cNvPr id="8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33925"/>
                        <a:ext cx="6096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8"/>
          <p:cNvSpPr>
            <a:spLocks noChangeShapeType="1"/>
          </p:cNvSpPr>
          <p:nvPr/>
        </p:nvSpPr>
        <p:spPr bwMode="auto">
          <a:xfrm flipV="1">
            <a:off x="4648200" y="3429000"/>
            <a:ext cx="685800" cy="1219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5181600" y="3581400"/>
            <a:ext cx="157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latin typeface="Times New Roman" pitchFamily="18" charset="0"/>
              </a:rPr>
              <a:t>N </a:t>
            </a:r>
            <a:r>
              <a:rPr lang="en-US" b="0">
                <a:latin typeface="Times New Roman" pitchFamily="18" charset="0"/>
              </a:rPr>
              <a:t>= (</a:t>
            </a:r>
            <a:r>
              <a:rPr lang="en-US" b="0" i="1">
                <a:latin typeface="Times New Roman" pitchFamily="18" charset="0"/>
              </a:rPr>
              <a:t>a</a:t>
            </a:r>
            <a:r>
              <a:rPr lang="en-US" b="0">
                <a:latin typeface="Times New Roman" pitchFamily="18" charset="0"/>
              </a:rPr>
              <a:t>, </a:t>
            </a:r>
            <a:r>
              <a:rPr lang="en-US" b="0" i="1">
                <a:latin typeface="Times New Roman" pitchFamily="18" charset="0"/>
              </a:rPr>
              <a:t>b</a:t>
            </a:r>
            <a:r>
              <a:rPr lang="en-US" b="0">
                <a:latin typeface="Times New Roman" pitchFamily="18" charset="0"/>
              </a:rPr>
              <a:t>)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876800" y="2641600"/>
            <a:ext cx="326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/>
              <a:t>second moment matrix</a:t>
            </a:r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4648200" y="4648200"/>
            <a:ext cx="13716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45720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8" name="Object 13"/>
          <p:cNvGraphicFramePr>
            <a:graphicFrameLocks noChangeAspect="1"/>
          </p:cNvGraphicFramePr>
          <p:nvPr/>
        </p:nvGraphicFramePr>
        <p:xfrm>
          <a:off x="6400800" y="4419600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2" name="Equation" r:id="rId12" imgW="901440" imgH="228600" progId="Equation.3">
                  <p:embed/>
                </p:oleObj>
              </mc:Choice>
              <mc:Fallback>
                <p:oleObj name="Equation" r:id="rId12" imgW="901440" imgH="228600" progId="Equation.3">
                  <p:embed/>
                  <p:pic>
                    <p:nvPicPr>
                      <p:cNvPr id="819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19600"/>
                        <a:ext cx="160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Freeform 14"/>
          <p:cNvSpPr>
            <a:spLocks/>
          </p:cNvSpPr>
          <p:nvPr/>
        </p:nvSpPr>
        <p:spPr bwMode="auto">
          <a:xfrm>
            <a:off x="5235575" y="4530725"/>
            <a:ext cx="1150938" cy="233363"/>
          </a:xfrm>
          <a:custGeom>
            <a:avLst/>
            <a:gdLst>
              <a:gd name="T0" fmla="*/ 2147483647 w 725"/>
              <a:gd name="T1" fmla="*/ 2147483647 h 147"/>
              <a:gd name="T2" fmla="*/ 2147483647 w 725"/>
              <a:gd name="T3" fmla="*/ 2147483647 h 147"/>
              <a:gd name="T4" fmla="*/ 0 w 725"/>
              <a:gd name="T5" fmla="*/ 2147483647 h 147"/>
              <a:gd name="T6" fmla="*/ 0 60000 65536"/>
              <a:gd name="T7" fmla="*/ 0 60000 65536"/>
              <a:gd name="T8" fmla="*/ 0 60000 65536"/>
              <a:gd name="T9" fmla="*/ 0 w 725"/>
              <a:gd name="T10" fmla="*/ 0 h 147"/>
              <a:gd name="T11" fmla="*/ 725 w 725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147">
                <a:moveTo>
                  <a:pt x="725" y="45"/>
                </a:moveTo>
                <a:cubicBezTo>
                  <a:pt x="651" y="40"/>
                  <a:pt x="400" y="0"/>
                  <a:pt x="279" y="17"/>
                </a:cubicBezTo>
                <a:cubicBezTo>
                  <a:pt x="158" y="34"/>
                  <a:pt x="58" y="120"/>
                  <a:pt x="0" y="14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86600" y="6477000"/>
            <a:ext cx="2007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F&amp;P (2</a:t>
            </a:r>
            <a:r>
              <a:rPr lang="en-US" sz="1400" b="0" baseline="30000" dirty="0"/>
              <a:t>nd</a:t>
            </a:r>
            <a:r>
              <a:rPr lang="en-US" sz="1400" b="0" dirty="0"/>
              <a:t> ed.) sec. 22.1</a:t>
            </a:r>
          </a:p>
        </p:txBody>
      </p:sp>
    </p:spTree>
    <p:extLst>
      <p:ext uri="{BB962C8B-B14F-4D97-AF65-F5344CB8AC3E}">
        <p14:creationId xmlns:p14="http://schemas.microsoft.com/office/powerpoint/2010/main" val="346158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squares: Robustness to noise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Least squares fit to the red points: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43510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42EDF-12B2-46CD-B034-4182CF90E091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4737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squares: Robustness to noise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Least squares fit with an outlier: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43510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1429" name="Text Box 5"/>
          <p:cNvSpPr txBox="1">
            <a:spLocks noChangeArrowheads="1"/>
          </p:cNvSpPr>
          <p:nvPr/>
        </p:nvSpPr>
        <p:spPr bwMode="auto">
          <a:xfrm>
            <a:off x="1371600" y="6288088"/>
            <a:ext cx="679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/>
              <a:t>Problem: squared error heavily penalizes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DBD39-2447-43CD-B119-44246C8F8D32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4302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estimators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214122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/>
              <a:t>General approach: find model parameters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en-US" sz="2400" dirty="0"/>
              <a:t> that minimize</a:t>
            </a:r>
            <a:br>
              <a:rPr lang="en-US" sz="2400" dirty="0"/>
            </a:br>
            <a:br>
              <a:rPr lang="en-US" sz="1800" dirty="0"/>
            </a:br>
            <a:r>
              <a:rPr lang="en-US" sz="1800" dirty="0"/>
              <a:t>                                  </a:t>
            </a:r>
            <a:br>
              <a:rPr lang="en-US" sz="1800" dirty="0"/>
            </a:br>
            <a:br>
              <a:rPr lang="en-US" sz="1800" dirty="0"/>
            </a:br>
            <a:r>
              <a:rPr lang="en-US" sz="2400" i="1" dirty="0" err="1">
                <a:latin typeface="Times New Roman" pitchFamily="18" charset="0"/>
              </a:rPr>
              <a:t>r</a:t>
            </a:r>
            <a:r>
              <a:rPr lang="en-US" sz="2400" i="1" baseline="-25000" dirty="0" err="1">
                <a:latin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2400" dirty="0">
                <a:cs typeface="Times New Roman" pitchFamily="18" charset="0"/>
              </a:rPr>
              <a:t>residual of </a:t>
            </a:r>
            <a:r>
              <a:rPr lang="en-US" sz="2400" dirty="0" err="1">
                <a:cs typeface="Times New Roman" pitchFamily="18" charset="0"/>
              </a:rPr>
              <a:t>ith</a:t>
            </a:r>
            <a:r>
              <a:rPr lang="en-US" sz="2400" dirty="0">
                <a:cs typeface="Times New Roman" pitchFamily="18" charset="0"/>
              </a:rPr>
              <a:t> point </a:t>
            </a:r>
            <a:r>
              <a:rPr lang="en-US" sz="2400" dirty="0" err="1">
                <a:cs typeface="Times New Roman" pitchFamily="18" charset="0"/>
              </a:rPr>
              <a:t>w.r.t</a:t>
            </a:r>
            <a:r>
              <a:rPr lang="en-US" sz="2400" dirty="0">
                <a:cs typeface="Times New Roman" pitchFamily="18" charset="0"/>
              </a:rPr>
              <a:t>. model parameters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>
                <a:cs typeface="Times New Roman" pitchFamily="18" charset="0"/>
              </a:rPr>
              <a:t>robust function</a:t>
            </a:r>
            <a:r>
              <a:rPr lang="en-US" sz="2400" dirty="0"/>
              <a:t> with scale parameter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dirty="0"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140075" y="1574800"/>
          <a:ext cx="2482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4" imgW="1015920" imgH="228600" progId="Equation.3">
                  <p:embed/>
                </p:oleObj>
              </mc:Choice>
              <mc:Fallback>
                <p:oleObj name="Equation" r:id="rId4" imgW="1015920" imgH="2286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1574800"/>
                        <a:ext cx="24828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7092" y="3276600"/>
            <a:ext cx="45217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581400"/>
            <a:ext cx="2031493" cy="6676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5791200" y="3524250"/>
            <a:ext cx="2971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0" dirty="0"/>
              <a:t>The robust function </a:t>
            </a:r>
            <a:r>
              <a:rPr lang="el-GR" sz="2400" b="0" i="1" dirty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sz="2400" b="0" dirty="0"/>
              <a:t> behaves like squared distance for small values of the residual </a:t>
            </a:r>
            <a:r>
              <a:rPr lang="en-US" sz="2400" b="0" i="1" dirty="0"/>
              <a:t>u</a:t>
            </a:r>
            <a:r>
              <a:rPr lang="en-US" sz="2400" b="0" dirty="0"/>
              <a:t> but saturates for larger values of </a:t>
            </a:r>
            <a:r>
              <a:rPr lang="en-US" sz="2400" b="0" i="1" dirty="0"/>
              <a:t>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97A05-EA8D-4C33-9E05-C8A4BE43DBD8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8422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02235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scale: Just right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714500" y="6034088"/>
            <a:ext cx="5934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The effect of the outlier is minimized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9177-0E99-4A32-84C4-807D1374E6F1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63329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7"/>
          <p:cNvSpPr txBox="1">
            <a:spLocks noChangeArrowheads="1"/>
          </p:cNvSpPr>
          <p:nvPr/>
        </p:nvSpPr>
        <p:spPr bwMode="auto">
          <a:xfrm>
            <a:off x="1066800" y="5867400"/>
            <a:ext cx="7153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The error value is almost the same for every</a:t>
            </a:r>
            <a:br>
              <a:rPr lang="en-US" b="0"/>
            </a:br>
            <a:r>
              <a:rPr lang="en-US" b="0"/>
              <a:t>point and the fit is very poor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02235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scale: Too small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F1578-E8E2-48D4-AB7A-C39A41E716FE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45266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163" y="1022350"/>
            <a:ext cx="6034087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scale: Too large</a:t>
            </a: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1357313" y="6034088"/>
            <a:ext cx="6796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Behaves much the same as least squares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1CC31-7B1B-4E5B-9ECA-5201796E6AE4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80801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estimation: Details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Robust fitting is a nonlinear optimization problem that must be solved iteratively</a:t>
            </a:r>
          </a:p>
          <a:p>
            <a:pPr>
              <a:buFontTx/>
              <a:buChar char="•"/>
            </a:pPr>
            <a:r>
              <a:rPr lang="en-US" dirty="0"/>
              <a:t>Least squares solution can be used for initialization</a:t>
            </a:r>
          </a:p>
          <a:p>
            <a:pPr>
              <a:buFontTx/>
              <a:buChar char="•"/>
            </a:pPr>
            <a:r>
              <a:rPr lang="en-US" dirty="0"/>
              <a:t>Scale of robust function should be chosen adaptively based on median residual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116ED-03B7-43A9-846C-D1694B61928D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30475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4724400" cy="56388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/>
              <a:t>We’ve learned how to detect edges, corners, blobs.</a:t>
            </a:r>
          </a:p>
          <a:p>
            <a:pPr>
              <a:buFontTx/>
              <a:buChar char="•"/>
            </a:pPr>
            <a:endParaRPr lang="en-US" sz="2000" dirty="0"/>
          </a:p>
          <a:p>
            <a:pPr>
              <a:buFontTx/>
              <a:buChar char="•"/>
            </a:pPr>
            <a:r>
              <a:rPr lang="en-US" sz="2000" dirty="0"/>
              <a:t>We would like to form a </a:t>
            </a:r>
            <a:r>
              <a:rPr lang="en-US" sz="2000" b="1" dirty="0"/>
              <a:t>higher-level, more compact representation</a:t>
            </a:r>
            <a:r>
              <a:rPr lang="en-US" sz="2000" dirty="0"/>
              <a:t> of the features by grouping them according to a simple model.</a:t>
            </a:r>
          </a:p>
          <a:p>
            <a:pPr lvl="1">
              <a:buFontTx/>
              <a:buChar char="•"/>
            </a:pPr>
            <a:r>
              <a:rPr lang="en-US" sz="1800" dirty="0"/>
              <a:t>E.g., very useful for manmade structures. 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64318062"/>
              </p:ext>
            </p:extLst>
          </p:nvPr>
        </p:nvGraphicFramePr>
        <p:xfrm>
          <a:off x="5392132" y="892033"/>
          <a:ext cx="36576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Image" r:id="rId5" imgW="8761905" imgH="7009524" progId="Photoshop.Image.10">
                  <p:embed/>
                </p:oleObj>
              </mc:Choice>
              <mc:Fallback>
                <p:oleObj name="Image" r:id="rId5" imgW="8761905" imgH="7009524" progId="Photoshop.Image.10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132" y="892033"/>
                        <a:ext cx="3657600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7" descr="I_ed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2132" y="3962400"/>
            <a:ext cx="365283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1AB3F-328D-42F0-99A8-BB25C0B1F785}"/>
              </a:ext>
            </a:extLst>
          </p:cNvPr>
          <p:cNvSpPr txBox="1"/>
          <p:nvPr/>
        </p:nvSpPr>
        <p:spPr>
          <a:xfrm>
            <a:off x="0" y="6347633"/>
            <a:ext cx="1187888" cy="46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Modified from</a:t>
            </a:r>
            <a:r>
              <a:rPr lang="en-US" sz="1200" b="0" dirty="0"/>
              <a:t>: S. </a:t>
            </a:r>
            <a:r>
              <a:rPr lang="en-US" sz="1200" b="0" dirty="0" err="1"/>
              <a:t>Lazebnik</a:t>
            </a:r>
            <a:endParaRPr lang="en-US" sz="1200" b="0" dirty="0"/>
          </a:p>
        </p:txBody>
      </p:sp>
      <p:pic>
        <p:nvPicPr>
          <p:cNvPr id="7" name="gfGW4Eda_nQ">
            <a:extLst>
              <a:ext uri="{FF2B5EF4-FFF2-40B4-BE49-F238E27FC236}">
                <a16:creationId xmlns:a16="http://schemas.microsoft.com/office/drawing/2014/main" id="{373C10A5-42F1-7D4B-AD9C-8A7E2854E6F7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1298790" y="4518060"/>
            <a:ext cx="3668827" cy="206371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2E404E0-06D8-AE44-8320-CA3425EC8081}"/>
              </a:ext>
            </a:extLst>
          </p:cNvPr>
          <p:cNvGrpSpPr/>
          <p:nvPr/>
        </p:nvGrpSpPr>
        <p:grpSpPr>
          <a:xfrm>
            <a:off x="5533393" y="4393975"/>
            <a:ext cx="3401336" cy="1764064"/>
            <a:chOff x="5533393" y="4393975"/>
            <a:chExt cx="3401336" cy="17640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A8AC577-FA1C-1042-9309-23C218A99A6F}"/>
                </a:ext>
              </a:extLst>
            </p:cNvPr>
            <p:cNvCxnSpPr/>
            <p:nvPr/>
          </p:nvCxnSpPr>
          <p:spPr>
            <a:xfrm>
              <a:off x="6740665" y="4393975"/>
              <a:ext cx="0" cy="17640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D99506-857D-0944-BD5F-99EAA7B36F0B}"/>
                </a:ext>
              </a:extLst>
            </p:cNvPr>
            <p:cNvCxnSpPr>
              <a:cxnSpLocks/>
            </p:cNvCxnSpPr>
            <p:nvPr/>
          </p:nvCxnSpPr>
          <p:spPr>
            <a:xfrm>
              <a:off x="6740665" y="4393975"/>
              <a:ext cx="2194064" cy="9953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3C902B-EE0B-B547-BAA7-A7593E9BC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3393" y="4434435"/>
              <a:ext cx="559910" cy="6033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D70044-8DCC-D74F-8341-A8C789CC23A6}"/>
                </a:ext>
              </a:extLst>
            </p:cNvPr>
            <p:cNvCxnSpPr>
              <a:cxnSpLocks/>
            </p:cNvCxnSpPr>
            <p:nvPr/>
          </p:nvCxnSpPr>
          <p:spPr>
            <a:xfrm>
              <a:off x="6074210" y="4429576"/>
              <a:ext cx="431786" cy="15051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7F5454-2F19-674B-8B73-93A5B434C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497" y="4393975"/>
              <a:ext cx="240167" cy="18179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7BA2A-1604-0E42-8E7C-E9394FA58BE4}"/>
                </a:ext>
              </a:extLst>
            </p:cNvPr>
            <p:cNvCxnSpPr>
              <a:cxnSpLocks/>
            </p:cNvCxnSpPr>
            <p:nvPr/>
          </p:nvCxnSpPr>
          <p:spPr>
            <a:xfrm>
              <a:off x="6076717" y="4447378"/>
              <a:ext cx="13837" cy="171066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4970D4-CE98-5A48-A30D-DDBF63D625F9}"/>
                </a:ext>
              </a:extLst>
            </p:cNvPr>
            <p:cNvCxnSpPr>
              <a:cxnSpLocks/>
            </p:cNvCxnSpPr>
            <p:nvPr/>
          </p:nvCxnSpPr>
          <p:spPr>
            <a:xfrm>
              <a:off x="6836421" y="5015713"/>
              <a:ext cx="9441" cy="6891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B8A0D9-D8DE-C445-9B11-1BB61E144FD0}"/>
                </a:ext>
              </a:extLst>
            </p:cNvPr>
            <p:cNvCxnSpPr>
              <a:cxnSpLocks/>
            </p:cNvCxnSpPr>
            <p:nvPr/>
          </p:nvCxnSpPr>
          <p:spPr>
            <a:xfrm>
              <a:off x="7029281" y="5062916"/>
              <a:ext cx="9441" cy="6891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EB014-89BA-8E42-8761-86B73E62BF97}"/>
                </a:ext>
              </a:extLst>
            </p:cNvPr>
            <p:cNvCxnSpPr>
              <a:cxnSpLocks/>
            </p:cNvCxnSpPr>
            <p:nvPr/>
          </p:nvCxnSpPr>
          <p:spPr>
            <a:xfrm>
              <a:off x="6845862" y="5000878"/>
              <a:ext cx="183418" cy="620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643335-D863-F346-BB9B-6C5144F6CE01}"/>
                </a:ext>
              </a:extLst>
            </p:cNvPr>
            <p:cNvCxnSpPr>
              <a:cxnSpLocks/>
            </p:cNvCxnSpPr>
            <p:nvPr/>
          </p:nvCxnSpPr>
          <p:spPr>
            <a:xfrm>
              <a:off x="6836421" y="5669819"/>
              <a:ext cx="183418" cy="620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9C537E-2B1B-8E47-8983-5A1A9E17EB4B}"/>
                </a:ext>
              </a:extLst>
            </p:cNvPr>
            <p:cNvCxnSpPr>
              <a:cxnSpLocks/>
            </p:cNvCxnSpPr>
            <p:nvPr/>
          </p:nvCxnSpPr>
          <p:spPr>
            <a:xfrm>
              <a:off x="6855139" y="5272087"/>
              <a:ext cx="183418" cy="620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F45BB1-54D2-114D-8604-DDDA8063B321}"/>
                </a:ext>
              </a:extLst>
            </p:cNvPr>
            <p:cNvCxnSpPr>
              <a:cxnSpLocks/>
            </p:cNvCxnSpPr>
            <p:nvPr/>
          </p:nvCxnSpPr>
          <p:spPr>
            <a:xfrm>
              <a:off x="6845862" y="5467519"/>
              <a:ext cx="183418" cy="620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D679AC-2A36-F242-A10E-B44B12702B96}"/>
                </a:ext>
              </a:extLst>
            </p:cNvPr>
            <p:cNvCxnSpPr>
              <a:cxnSpLocks/>
            </p:cNvCxnSpPr>
            <p:nvPr/>
          </p:nvCxnSpPr>
          <p:spPr>
            <a:xfrm>
              <a:off x="6932176" y="5042685"/>
              <a:ext cx="9441" cy="68917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1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15933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ACD9-9ABF-46C5-9229-C343BBA4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B244-28D2-4D0E-B35A-CA793F27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Fit </a:t>
            </a:r>
            <a:r>
              <a:rPr lang="en-US" dirty="0">
                <a:sym typeface="Wingdings" panose="05000000000000000000" pitchFamily="2" charset="2"/>
              </a:rPr>
              <a:t> Over Constraint </a:t>
            </a:r>
          </a:p>
          <a:p>
            <a:r>
              <a:rPr lang="en-US" b="1" dirty="0">
                <a:sym typeface="Wingdings" panose="05000000000000000000" pitchFamily="2" charset="2"/>
              </a:rPr>
              <a:t>RANSAC  Constraint </a:t>
            </a:r>
          </a:p>
          <a:p>
            <a:r>
              <a:rPr lang="en-US" dirty="0">
                <a:sym typeface="Wingdings" panose="05000000000000000000" pitchFamily="2" charset="2"/>
              </a:rPr>
              <a:t>Hough Transform  Under Constraint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6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RANSAC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Robust fitting can deal with a few outliers – what if we have very many?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Random sample consensus (RANSAC): </a:t>
            </a:r>
            <a:br>
              <a:rPr lang="en-US"/>
            </a:br>
            <a:r>
              <a:rPr lang="en-US"/>
              <a:t>Very general framework for model fitting in the presence of outliers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/>
              <a:t>Outline</a:t>
            </a:r>
          </a:p>
          <a:p>
            <a:pPr lvl="1">
              <a:lnSpc>
                <a:spcPct val="90000"/>
              </a:lnSpc>
            </a:pPr>
            <a:r>
              <a:rPr lang="en-US"/>
              <a:t>Choose a small subset of points uniformly at random</a:t>
            </a:r>
          </a:p>
          <a:p>
            <a:pPr lvl="1">
              <a:lnSpc>
                <a:spcPct val="90000"/>
              </a:lnSpc>
            </a:pPr>
            <a:r>
              <a:rPr lang="en-US"/>
              <a:t>Fit a model to that subset</a:t>
            </a:r>
          </a:p>
          <a:p>
            <a:pPr lvl="1">
              <a:lnSpc>
                <a:spcPct val="90000"/>
              </a:lnSpc>
            </a:pPr>
            <a:r>
              <a:rPr lang="en-US"/>
              <a:t>Find all remaining points that are “close” to the model and reject the rest as outliers</a:t>
            </a:r>
          </a:p>
          <a:p>
            <a:pPr lvl="1">
              <a:lnSpc>
                <a:spcPct val="90000"/>
              </a:lnSpc>
            </a:pPr>
            <a:r>
              <a:rPr lang="en-US"/>
              <a:t>Do this many times and choose the best model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28600" y="5715000"/>
            <a:ext cx="8763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1800" b="0"/>
              <a:t>M. A. Fischler, R. C. Bolles. </a:t>
            </a:r>
            <a:r>
              <a:rPr lang="en-US" sz="1800" b="0">
                <a:hlinkClick r:id="rId3"/>
              </a:rPr>
              <a:t>Random Sample Consensus: A Paradigm for Model Fitting with Applications to Image Analysis and Automated Cartography</a:t>
            </a:r>
            <a:r>
              <a:rPr lang="en-US" sz="1800" b="0"/>
              <a:t>. Comm. of the ACM, Vol 24, pp 381-395, 1981.</a:t>
            </a:r>
            <a:r>
              <a:rPr lang="en-US" sz="18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084E4-F06E-4D2E-8FFD-9DE4D93F70F5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7691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dirty="0"/>
              <a:t>RANSAC for line fitting example</a:t>
            </a:r>
          </a:p>
        </p:txBody>
      </p:sp>
      <p:pic>
        <p:nvPicPr>
          <p:cNvPr id="31753" name="Picture 9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6663"/>
            <a:ext cx="5037138" cy="3773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170709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pic>
        <p:nvPicPr>
          <p:cNvPr id="7173" name="Picture 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6663"/>
            <a:ext cx="5037138" cy="3773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3733" name="Line 5"/>
          <p:cNvSpPr>
            <a:spLocks noChangeShapeType="1"/>
          </p:cNvSpPr>
          <p:nvPr/>
        </p:nvSpPr>
        <p:spPr bwMode="auto">
          <a:xfrm flipV="1">
            <a:off x="2163763" y="3529013"/>
            <a:ext cx="4708525" cy="1487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023100" y="4208463"/>
            <a:ext cx="1890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Least-squares fit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809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pic>
        <p:nvPicPr>
          <p:cNvPr id="8197" name="Picture 5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7031038" y="2617788"/>
            <a:ext cx="21129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7051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7031038" y="2617788"/>
            <a:ext cx="2112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Hypothesize a model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370116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031038" y="2617788"/>
            <a:ext cx="21129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Compute error function</a:t>
            </a:r>
          </a:p>
        </p:txBody>
      </p:sp>
      <p:pic>
        <p:nvPicPr>
          <p:cNvPr id="10246" name="Picture 6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88988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1270" name="Picture 6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92686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Repeat </a:t>
            </a:r>
            <a:r>
              <a:rPr lang="en-US" sz="1800" b="0" i="1" dirty="0">
                <a:solidFill>
                  <a:srgbClr val="CC0000"/>
                </a:solidFill>
                <a:latin typeface="Calibri" pitchFamily="34" charset="0"/>
              </a:rPr>
              <a:t>hypothesize-and-verify</a:t>
            </a: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 loop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2294" name="Picture 6" descr="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25888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5613A4-6CC5-4909-A815-DFA32D608A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Repeat </a:t>
            </a:r>
            <a:r>
              <a:rPr lang="en-US" sz="1800" b="0" i="1" dirty="0">
                <a:solidFill>
                  <a:srgbClr val="CC0000"/>
                </a:solidFill>
                <a:latin typeface="Calibri" pitchFamily="34" charset="0"/>
              </a:rPr>
              <a:t>hypothesize-and-verify</a:t>
            </a: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 loop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3318" name="Picture 6" descr="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6267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"/>
          <p:cNvSpPr txBox="1">
            <a:spLocks noChangeArrowheads="1"/>
          </p:cNvSpPr>
          <p:nvPr/>
        </p:nvSpPr>
        <p:spPr bwMode="auto">
          <a:xfrm>
            <a:off x="7558088" y="6581775"/>
            <a:ext cx="15859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Source: K. Grauman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Choose a </a:t>
            </a:r>
            <a:r>
              <a:rPr lang="en-US" i="1" dirty="0"/>
              <a:t>parametric model </a:t>
            </a:r>
            <a:r>
              <a:rPr lang="en-US" dirty="0"/>
              <a:t>to represent a set of features</a:t>
            </a:r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6275" y="1965325"/>
            <a:ext cx="2162175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981200"/>
            <a:ext cx="29019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5313" y="4648200"/>
            <a:ext cx="5595937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952625" y="4205288"/>
            <a:ext cx="212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simple model: lines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4800600" y="41910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simple model: circles</a:t>
            </a: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3403600" y="6324600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complicated model: car</a:t>
            </a:r>
          </a:p>
        </p:txBody>
      </p:sp>
    </p:spTree>
    <p:extLst>
      <p:ext uri="{BB962C8B-B14F-4D97-AF65-F5344CB8AC3E}">
        <p14:creationId xmlns:p14="http://schemas.microsoft.com/office/powerpoint/2010/main" val="357917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7DC88-5B31-43EF-88D5-7BE42F3C352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Repeat </a:t>
            </a:r>
            <a:r>
              <a:rPr lang="en-US" sz="1800" b="0" i="1" dirty="0">
                <a:solidFill>
                  <a:srgbClr val="CC0000"/>
                </a:solidFill>
                <a:latin typeface="Calibri" pitchFamily="34" charset="0"/>
              </a:rPr>
              <a:t>hypothesize-and-verify</a:t>
            </a: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 loop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4342" name="Picture 6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438400" y="1828800"/>
            <a:ext cx="4233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CC0000"/>
                </a:solidFill>
                <a:latin typeface="Calibri" pitchFamily="34" charset="0"/>
              </a:rPr>
              <a:t>Uncontaminated sample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945517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RANSAC for line fitting example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031038" y="2617788"/>
            <a:ext cx="21129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Randomly select minimal subset of points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Hypothesize a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Compute error function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latin typeface="Calibri" pitchFamily="34" charset="0"/>
              </a:rPr>
              <a:t>Select points consistent with model</a:t>
            </a:r>
          </a:p>
          <a:p>
            <a:pPr marL="342900" indent="-342900">
              <a:buFontTx/>
              <a:buAutoNum type="arabicPeriod"/>
            </a:pP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Repeat </a:t>
            </a:r>
            <a:r>
              <a:rPr lang="en-US" sz="1800" b="0" i="1" dirty="0">
                <a:solidFill>
                  <a:srgbClr val="CC0000"/>
                </a:solidFill>
                <a:latin typeface="Calibri" pitchFamily="34" charset="0"/>
              </a:rPr>
              <a:t>hypothesize-and-verify</a:t>
            </a:r>
            <a:r>
              <a:rPr lang="en-US" sz="1800" b="0" dirty="0">
                <a:solidFill>
                  <a:srgbClr val="CC0000"/>
                </a:solidFill>
                <a:latin typeface="Calibri" pitchFamily="34" charset="0"/>
              </a:rPr>
              <a:t> loop</a:t>
            </a:r>
          </a:p>
          <a:p>
            <a:pPr marL="342900" indent="-342900">
              <a:buFontTx/>
              <a:buAutoNum type="arabicPeriod"/>
            </a:pPr>
            <a:endParaRPr lang="en-US" sz="18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5366" name="Picture 6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225" y="2503488"/>
            <a:ext cx="5037138" cy="377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7" name="Picture 8" descr="Picture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7700" y="2484438"/>
            <a:ext cx="5053013" cy="3808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68" name="Oval 9"/>
          <p:cNvSpPr>
            <a:spLocks noChangeArrowheads="1"/>
          </p:cNvSpPr>
          <p:nvPr/>
        </p:nvSpPr>
        <p:spPr bwMode="auto">
          <a:xfrm>
            <a:off x="5859463" y="2820988"/>
            <a:ext cx="60325" cy="6508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2312" y="6504801"/>
            <a:ext cx="1584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Source: R. </a:t>
            </a:r>
            <a:r>
              <a:rPr lang="en-US" sz="1200" b="0" dirty="0" err="1"/>
              <a:t>Raguram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6329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0C08-890D-EC41-AAC6-03253B00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for line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4552-9BF2-CC44-9A25-DDDEC0A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dirty="0"/>
              <a:t>Repeat </a:t>
            </a:r>
            <a:r>
              <a:rPr lang="en-US" b="1" i="1" dirty="0">
                <a:solidFill>
                  <a:schemeClr val="accent2"/>
                </a:solidFill>
              </a:rPr>
              <a:t>N</a:t>
            </a:r>
            <a:r>
              <a:rPr lang="en-US" dirty="0"/>
              <a:t> times:</a:t>
            </a:r>
          </a:p>
          <a:p>
            <a:pPr marL="533400" indent="-533400">
              <a:buFontTx/>
              <a:buChar char="•"/>
            </a:pPr>
            <a:r>
              <a:rPr lang="en-US" dirty="0"/>
              <a:t>Draw </a:t>
            </a:r>
            <a:r>
              <a:rPr lang="en-US" b="1" i="1" dirty="0">
                <a:solidFill>
                  <a:schemeClr val="accent2"/>
                </a:solidFill>
              </a:rPr>
              <a:t>s</a:t>
            </a:r>
            <a:r>
              <a:rPr lang="en-US" dirty="0"/>
              <a:t> points uniformly at random</a:t>
            </a:r>
          </a:p>
          <a:p>
            <a:pPr marL="533400" indent="-533400">
              <a:buFontTx/>
              <a:buChar char="•"/>
            </a:pPr>
            <a:r>
              <a:rPr lang="en-US" dirty="0"/>
              <a:t>Fit line to these </a:t>
            </a:r>
            <a:r>
              <a:rPr lang="en-US" b="1" i="1" dirty="0">
                <a:solidFill>
                  <a:schemeClr val="accent2"/>
                </a:solidFill>
              </a:rPr>
              <a:t>s</a:t>
            </a:r>
            <a:r>
              <a:rPr lang="en-US" dirty="0"/>
              <a:t> points</a:t>
            </a:r>
          </a:p>
          <a:p>
            <a:pPr marL="533400" indent="-533400">
              <a:buFontTx/>
              <a:buChar char="•"/>
            </a:pPr>
            <a:r>
              <a:rPr lang="en-US" dirty="0"/>
              <a:t>Find </a:t>
            </a:r>
            <a:r>
              <a:rPr lang="en-US" i="1" dirty="0"/>
              <a:t>inliers</a:t>
            </a:r>
            <a:r>
              <a:rPr lang="en-US" dirty="0"/>
              <a:t> to this line among the remaining points (i.e., points whose distance from the line is less than </a:t>
            </a:r>
            <a:r>
              <a:rPr lang="en-US" b="1" i="1" dirty="0">
                <a:solidFill>
                  <a:schemeClr val="accent2"/>
                </a:solidFill>
              </a:rPr>
              <a:t>t</a:t>
            </a:r>
            <a:r>
              <a:rPr lang="en-US" dirty="0"/>
              <a:t>)</a:t>
            </a:r>
          </a:p>
          <a:p>
            <a:pPr marL="533400" indent="-533400">
              <a:buFontTx/>
              <a:buChar char="•"/>
            </a:pPr>
            <a:r>
              <a:rPr lang="en-US" dirty="0"/>
              <a:t>If there are </a:t>
            </a:r>
            <a:r>
              <a:rPr lang="en-US" b="1" i="1" dirty="0">
                <a:solidFill>
                  <a:schemeClr val="accent2"/>
                </a:solidFill>
              </a:rPr>
              <a:t>d</a:t>
            </a:r>
            <a:r>
              <a:rPr lang="en-US" dirty="0"/>
              <a:t> or more inliers, accept the line and refit using all inliers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903F9-C1BC-0F4B-9C8D-94EA60347C10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93255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BDB6-19DD-0042-8F0F-BE8CC7D8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B55C-9124-A748-8BB6-D97D1B11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600" kern="0" dirty="0"/>
              <a:t>Initial number of points </a:t>
            </a:r>
            <a:r>
              <a:rPr lang="en-US" sz="2600" b="1" i="1" kern="0" dirty="0">
                <a:solidFill>
                  <a:schemeClr val="accent2"/>
                </a:solidFill>
              </a:rPr>
              <a:t>s</a:t>
            </a:r>
          </a:p>
          <a:p>
            <a:pPr lvl="1"/>
            <a:r>
              <a:rPr lang="en-US" kern="0" dirty="0"/>
              <a:t>Typically minimum number needed to fit the model</a:t>
            </a:r>
            <a:endParaRPr lang="en-US" sz="2600" kern="0" dirty="0"/>
          </a:p>
          <a:p>
            <a:pPr>
              <a:buFontTx/>
              <a:buChar char="•"/>
            </a:pPr>
            <a:r>
              <a:rPr lang="en-US" sz="2600" kern="0" dirty="0"/>
              <a:t>Distance threshold </a:t>
            </a:r>
            <a:r>
              <a:rPr lang="en-US" sz="2600" b="1" i="1" kern="0" dirty="0">
                <a:solidFill>
                  <a:schemeClr val="accent2"/>
                </a:solidFill>
              </a:rPr>
              <a:t>t</a:t>
            </a:r>
          </a:p>
          <a:p>
            <a:pPr lvl="1"/>
            <a:r>
              <a:rPr lang="en-US" kern="0" dirty="0"/>
              <a:t>Choose </a:t>
            </a:r>
            <a:r>
              <a:rPr lang="en-US" sz="1900" b="1" i="1" kern="0" dirty="0">
                <a:solidFill>
                  <a:schemeClr val="accent2"/>
                </a:solidFill>
              </a:rPr>
              <a:t>t</a:t>
            </a:r>
            <a:r>
              <a:rPr lang="en-US" sz="1900" kern="0" dirty="0"/>
              <a:t> so probability for inlier is </a:t>
            </a:r>
            <a:r>
              <a:rPr lang="en-US" sz="1900" i="1" kern="0" dirty="0"/>
              <a:t>p</a:t>
            </a:r>
            <a:r>
              <a:rPr lang="en-US" sz="1900" kern="0" dirty="0"/>
              <a:t> (e.g., 0.95) </a:t>
            </a:r>
          </a:p>
          <a:p>
            <a:pPr lvl="1"/>
            <a:r>
              <a:rPr lang="en-US" sz="1900" kern="0" dirty="0"/>
              <a:t>Think about zero-mean Gaussian noise with std. dev. </a:t>
            </a:r>
            <a:r>
              <a:rPr lang="el-GR" sz="1900" kern="0" dirty="0"/>
              <a:t>σ</a:t>
            </a:r>
            <a:endParaRPr lang="en-US" sz="1700" kern="0" baseline="30000" dirty="0"/>
          </a:p>
          <a:p>
            <a:pPr>
              <a:buFontTx/>
              <a:buChar char="•"/>
            </a:pPr>
            <a:r>
              <a:rPr lang="en-US" sz="2600" dirty="0"/>
              <a:t>Consensus set size </a:t>
            </a:r>
            <a:r>
              <a:rPr lang="en-US" sz="2600" b="1" i="1" dirty="0">
                <a:solidFill>
                  <a:schemeClr val="accent2"/>
                </a:solidFill>
              </a:rPr>
              <a:t>d</a:t>
            </a:r>
          </a:p>
          <a:p>
            <a:pPr lvl="1"/>
            <a:r>
              <a:rPr lang="en-US" dirty="0"/>
              <a:t>Should match expected inlier ratio</a:t>
            </a:r>
            <a:endParaRPr lang="en-US" sz="2600" kern="0" dirty="0"/>
          </a:p>
          <a:p>
            <a:pPr>
              <a:buFontTx/>
              <a:buChar char="•"/>
            </a:pPr>
            <a:r>
              <a:rPr lang="en-US" sz="2600" kern="0" dirty="0"/>
              <a:t>Both </a:t>
            </a:r>
            <a:r>
              <a:rPr lang="en-US" sz="2600" b="1" i="1" kern="0" dirty="0">
                <a:solidFill>
                  <a:schemeClr val="accent2"/>
                </a:solidFill>
              </a:rPr>
              <a:t>t </a:t>
            </a:r>
            <a:r>
              <a:rPr lang="en-US" sz="2600" kern="0" dirty="0"/>
              <a:t>and</a:t>
            </a:r>
            <a:r>
              <a:rPr lang="en-US" sz="2600" b="1" i="1" kern="0" dirty="0">
                <a:solidFill>
                  <a:schemeClr val="accent2"/>
                </a:solidFill>
              </a:rPr>
              <a:t> </a:t>
            </a:r>
            <a:r>
              <a:rPr lang="en-US" sz="2600" b="1" i="1" dirty="0">
                <a:solidFill>
                  <a:schemeClr val="accent2"/>
                </a:solidFill>
              </a:rPr>
              <a:t>d </a:t>
            </a:r>
            <a:r>
              <a:rPr lang="en-US" sz="2600" dirty="0"/>
              <a:t>are determined based on specific requirements of the application, and experimental evaluation on the dataset</a:t>
            </a:r>
            <a:endParaRPr lang="en-US" sz="2600" kern="0" dirty="0"/>
          </a:p>
          <a:p>
            <a:pPr>
              <a:buFontTx/>
              <a:buChar char="•"/>
            </a:pPr>
            <a:endParaRPr lang="en-US" sz="2600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0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D6E-7001-1D45-8745-A0B91803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136-6899-2E48-9253-95F5F0F7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71" y="1055554"/>
            <a:ext cx="8725458" cy="3791576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</a:pPr>
            <a:r>
              <a:rPr lang="en-US" sz="2600" kern="0" dirty="0"/>
              <a:t>Number of samples </a:t>
            </a:r>
            <a:r>
              <a:rPr lang="en-US" sz="2600" b="1" i="1" kern="0" dirty="0">
                <a:solidFill>
                  <a:schemeClr val="accent2"/>
                </a:solidFill>
              </a:rPr>
              <a:t>N</a:t>
            </a:r>
          </a:p>
          <a:p>
            <a:pPr lvl="1"/>
            <a:r>
              <a:rPr lang="en-US" kern="0" dirty="0"/>
              <a:t>Choose </a:t>
            </a:r>
            <a:r>
              <a:rPr lang="en-US" sz="2600" b="1" i="1" kern="0" dirty="0">
                <a:solidFill>
                  <a:schemeClr val="accent2"/>
                </a:solidFill>
              </a:rPr>
              <a:t>N</a:t>
            </a:r>
            <a:r>
              <a:rPr lang="en-US" sz="1900" kern="0" dirty="0"/>
              <a:t> </a:t>
            </a:r>
            <a:r>
              <a:rPr lang="en-US" kern="0" dirty="0"/>
              <a:t>so that, with probability </a:t>
            </a:r>
            <a:r>
              <a:rPr lang="en-US" i="1" kern="0" dirty="0"/>
              <a:t>p</a:t>
            </a:r>
            <a:r>
              <a:rPr lang="en-US" kern="0" dirty="0"/>
              <a:t>, at least one random sample is free from outliers</a:t>
            </a:r>
            <a:endParaRPr lang="en-US" dirty="0"/>
          </a:p>
          <a:p>
            <a:pPr lvl="1"/>
            <a:r>
              <a:rPr lang="en-US" dirty="0"/>
              <a:t>Let </a:t>
            </a:r>
            <a:r>
              <a:rPr lang="en-US" sz="2400" i="1" kern="0" dirty="0">
                <a:solidFill>
                  <a:schemeClr val="accent3"/>
                </a:solidFill>
              </a:rPr>
              <a:t>e</a:t>
            </a:r>
            <a:r>
              <a:rPr lang="en-US" dirty="0"/>
              <a:t> be outlier ratio and assume that </a:t>
            </a:r>
            <a:r>
              <a:rPr lang="en-US" sz="2400" i="1" dirty="0">
                <a:solidFill>
                  <a:schemeClr val="accent3"/>
                </a:solidFill>
              </a:rPr>
              <a:t>s</a:t>
            </a:r>
            <a:r>
              <a:rPr lang="en-US" dirty="0"/>
              <a:t> points are selected independently</a:t>
            </a:r>
          </a:p>
          <a:p>
            <a:pPr lvl="1"/>
            <a:r>
              <a:rPr lang="en-US" sz="2400" i="1" dirty="0"/>
              <a:t> </a:t>
            </a:r>
            <a:r>
              <a:rPr lang="en-US" sz="2400" i="1" dirty="0">
                <a:solidFill>
                  <a:schemeClr val="accent3"/>
                </a:solidFill>
              </a:rPr>
              <a:t>(1-e)</a:t>
            </a:r>
            <a:r>
              <a:rPr lang="en-US" sz="2400" i="1" baseline="30000" dirty="0">
                <a:solidFill>
                  <a:schemeClr val="accent3"/>
                </a:solidFill>
              </a:rPr>
              <a:t>s</a:t>
            </a:r>
            <a:r>
              <a:rPr lang="en-US" sz="2400" i="1" dirty="0">
                <a:solidFill>
                  <a:schemeClr val="accent3"/>
                </a:solidFill>
              </a:rPr>
              <a:t>  </a:t>
            </a:r>
            <a:r>
              <a:rPr lang="en-US" dirty="0"/>
              <a:t>is the probability that all </a:t>
            </a:r>
            <a:r>
              <a:rPr lang="en-US" sz="2400" i="1" dirty="0">
                <a:solidFill>
                  <a:schemeClr val="accent3"/>
                </a:solidFill>
              </a:rPr>
              <a:t>s</a:t>
            </a:r>
            <a:r>
              <a:rPr lang="en-US" dirty="0"/>
              <a:t> points are inliers</a:t>
            </a:r>
          </a:p>
          <a:p>
            <a:pPr lvl="1"/>
            <a:r>
              <a:rPr lang="en-US" sz="2400" i="1" dirty="0"/>
              <a:t> </a:t>
            </a:r>
            <a:r>
              <a:rPr lang="en-US" sz="2400" i="1" dirty="0">
                <a:solidFill>
                  <a:schemeClr val="accent3"/>
                </a:solidFill>
              </a:rPr>
              <a:t>1 - (1-e)</a:t>
            </a:r>
            <a:r>
              <a:rPr lang="en-US" sz="2400" i="1" baseline="30000" dirty="0">
                <a:solidFill>
                  <a:schemeClr val="accent3"/>
                </a:solidFill>
              </a:rPr>
              <a:t>s</a:t>
            </a:r>
            <a:r>
              <a:rPr lang="en-US" dirty="0"/>
              <a:t>  is the probability that at least one of the </a:t>
            </a:r>
            <a:r>
              <a:rPr lang="en-US" sz="2400" i="1" dirty="0">
                <a:solidFill>
                  <a:schemeClr val="accent3"/>
                </a:solidFill>
              </a:rPr>
              <a:t>s</a:t>
            </a:r>
            <a:r>
              <a:rPr lang="en-US" dirty="0"/>
              <a:t> points is an outlier, i.e., a case which implies that a bad model will be estimated</a:t>
            </a:r>
          </a:p>
          <a:p>
            <a:pPr lvl="1"/>
            <a:r>
              <a:rPr lang="en-US" dirty="0"/>
              <a:t>The probability that the algorithm never selects a set of </a:t>
            </a:r>
            <a:r>
              <a:rPr lang="en-US" sz="2400" i="1" dirty="0">
                <a:solidFill>
                  <a:schemeClr val="accent3"/>
                </a:solidFill>
              </a:rPr>
              <a:t>s</a:t>
            </a:r>
            <a:r>
              <a:rPr lang="en-US" dirty="0"/>
              <a:t> points that all are inliers and it must be the same as </a:t>
            </a:r>
            <a:r>
              <a:rPr lang="en-US" sz="2400" i="1" dirty="0">
                <a:solidFill>
                  <a:schemeClr val="accent3"/>
                </a:solidFill>
              </a:rPr>
              <a:t>1 - p</a:t>
            </a:r>
            <a:r>
              <a:rPr lang="en-US" dirty="0"/>
              <a:t>. 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9A639AE-2F98-E84D-95BD-3F8F3CF8E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1187" y="4847130"/>
          <a:ext cx="28416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Equation" r:id="rId3" imgW="1231560" imgH="266400" progId="Equation.3">
                  <p:embed/>
                </p:oleObj>
              </mc:Choice>
              <mc:Fallback>
                <p:oleObj name="Equation" r:id="rId3" imgW="1231560" imgH="2664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19A639AE-2F98-E84D-95BD-3F8F3CF8E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7" y="4847130"/>
                        <a:ext cx="2841625" cy="615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FF3479E-F160-174C-BB76-D5BF6B647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799" y="5746258"/>
          <a:ext cx="3200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Equation" r:id="rId5" imgW="1828800" imgH="241200" progId="Equation.3">
                  <p:embed/>
                </p:oleObj>
              </mc:Choice>
              <mc:Fallback>
                <p:oleObj name="Equation" r:id="rId5" imgW="1828800" imgH="2412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BFF3479E-F160-174C-BB76-D5BF6B647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5746258"/>
                        <a:ext cx="3200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D6E-7001-1D45-8745-A0B91803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136-6899-2E48-9253-95F5F0F7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71" y="1055554"/>
            <a:ext cx="8725458" cy="379157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600" kern="0" dirty="0"/>
              <a:t>Number of samples </a:t>
            </a:r>
            <a:r>
              <a:rPr lang="en-US" sz="2600" b="1" i="1" kern="0" dirty="0">
                <a:solidFill>
                  <a:schemeClr val="accent2"/>
                </a:solidFill>
              </a:rPr>
              <a:t>N</a:t>
            </a:r>
          </a:p>
          <a:p>
            <a:pPr lvl="1"/>
            <a:r>
              <a:rPr lang="en-US" kern="0" dirty="0"/>
              <a:t>Choose </a:t>
            </a:r>
            <a:r>
              <a:rPr lang="en-US" sz="2600" b="1" i="1" kern="0" dirty="0">
                <a:solidFill>
                  <a:schemeClr val="accent2"/>
                </a:solidFill>
              </a:rPr>
              <a:t>N</a:t>
            </a:r>
            <a:r>
              <a:rPr lang="en-US" sz="1900" kern="0" dirty="0"/>
              <a:t> </a:t>
            </a:r>
            <a:r>
              <a:rPr lang="en-US" kern="0" dirty="0"/>
              <a:t>so that, with probability </a:t>
            </a:r>
            <a:r>
              <a:rPr lang="en-US" i="1" kern="0" dirty="0"/>
              <a:t>p</a:t>
            </a:r>
            <a:r>
              <a:rPr lang="en-US" kern="0" dirty="0"/>
              <a:t>, at least one random sample is free from outliers </a:t>
            </a:r>
            <a:r>
              <a:rPr lang="en-US" sz="2400" kern="0" dirty="0"/>
              <a:t>(e.g. </a:t>
            </a:r>
            <a:r>
              <a:rPr lang="en-US" sz="2400" i="1" kern="0" dirty="0"/>
              <a:t>p</a:t>
            </a:r>
            <a:r>
              <a:rPr lang="en-US" sz="2400" kern="0" dirty="0"/>
              <a:t>=0.99) (outlier ratio: </a:t>
            </a:r>
            <a:r>
              <a:rPr lang="en-US" sz="2400" i="1" kern="0" dirty="0"/>
              <a:t>e</a:t>
            </a:r>
            <a:r>
              <a:rPr lang="en-US" sz="2400" kern="0" dirty="0"/>
              <a:t>)</a:t>
            </a:r>
            <a:endParaRPr lang="en-US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82C7CAE-3079-794A-8830-EC897654C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591321"/>
              </p:ext>
            </p:extLst>
          </p:nvPr>
        </p:nvGraphicFramePr>
        <p:xfrm>
          <a:off x="2971800" y="3358804"/>
          <a:ext cx="3200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3" imgW="1828800" imgH="241200" progId="Equation.3">
                  <p:embed/>
                </p:oleObj>
              </mc:Choice>
              <mc:Fallback>
                <p:oleObj name="Equation" r:id="rId3" imgW="1828800" imgH="241200" progId="Equation.3">
                  <p:embed/>
                  <p:pic>
                    <p:nvPicPr>
                      <p:cNvPr id="1796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8804"/>
                        <a:ext cx="3200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26D0642-632B-C146-92F4-EA57C1C0A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7803"/>
              </p:ext>
            </p:extLst>
          </p:nvPr>
        </p:nvGraphicFramePr>
        <p:xfrm>
          <a:off x="3151187" y="2544937"/>
          <a:ext cx="28416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5" imgW="1231560" imgH="266400" progId="Equation.3">
                  <p:embed/>
                </p:oleObj>
              </mc:Choice>
              <mc:Fallback>
                <p:oleObj name="Equation" r:id="rId5" imgW="1231560" imgH="266400" progId="Equation.3">
                  <p:embed/>
                  <p:pic>
                    <p:nvPicPr>
                      <p:cNvPr id="133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7" y="2544937"/>
                        <a:ext cx="2841625" cy="615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6">
            <a:extLst>
              <a:ext uri="{FF2B5EF4-FFF2-40B4-BE49-F238E27FC236}">
                <a16:creationId xmlns:a16="http://schemas.microsoft.com/office/drawing/2014/main" id="{C6861817-2A69-9948-AFFF-50CB97CC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41677"/>
              </p:ext>
            </p:extLst>
          </p:nvPr>
        </p:nvGraphicFramePr>
        <p:xfrm>
          <a:off x="492252" y="4234454"/>
          <a:ext cx="4800600" cy="2194560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proportion of outliers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Picture 97" descr="ransac_iters">
            <a:extLst>
              <a:ext uri="{FF2B5EF4-FFF2-40B4-BE49-F238E27FC236}">
                <a16:creationId xmlns:a16="http://schemas.microsoft.com/office/drawing/2014/main" id="{5CC985DB-2624-A242-96C8-E487655E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b="2766"/>
          <a:stretch>
            <a:fillRect/>
          </a:stretch>
        </p:blipFill>
        <p:spPr bwMode="auto">
          <a:xfrm>
            <a:off x="5486400" y="4126821"/>
            <a:ext cx="3657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8987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RANSAC pros and cons</a:t>
            </a: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Pros</a:t>
            </a:r>
          </a:p>
          <a:p>
            <a:pPr lvl="1"/>
            <a:r>
              <a:rPr lang="en-US" dirty="0"/>
              <a:t>Simple and general</a:t>
            </a:r>
          </a:p>
          <a:p>
            <a:pPr lvl="1"/>
            <a:r>
              <a:rPr lang="en-US" dirty="0"/>
              <a:t>Applicable to many different problems</a:t>
            </a:r>
          </a:p>
          <a:p>
            <a:pPr lvl="1"/>
            <a:r>
              <a:rPr lang="en-US" dirty="0"/>
              <a:t>Often works well in practice</a:t>
            </a:r>
          </a:p>
          <a:p>
            <a:pPr>
              <a:buFontTx/>
              <a:buChar char="•"/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Lots of parameters to tune</a:t>
            </a:r>
          </a:p>
          <a:p>
            <a:pPr lvl="1"/>
            <a:r>
              <a:rPr lang="en-US" dirty="0"/>
              <a:t>Doesn’t work well for low </a:t>
            </a:r>
            <a:r>
              <a:rPr lang="en-US" dirty="0" err="1"/>
              <a:t>inlier</a:t>
            </a:r>
            <a:r>
              <a:rPr lang="en-US" dirty="0"/>
              <a:t> ratios (too many iterations, </a:t>
            </a:r>
            <a:br>
              <a:rPr lang="en-US" dirty="0"/>
            </a:br>
            <a:r>
              <a:rPr lang="en-US" dirty="0"/>
              <a:t>or can fail completely)</a:t>
            </a:r>
          </a:p>
          <a:p>
            <a:pPr lvl="1"/>
            <a:r>
              <a:rPr lang="en-US" dirty="0"/>
              <a:t>Can’t always get a good initialization </a:t>
            </a:r>
            <a:br>
              <a:rPr lang="en-US" dirty="0"/>
            </a:br>
            <a:r>
              <a:rPr lang="en-US" dirty="0"/>
              <a:t>of the model based on the minimum </a:t>
            </a:r>
            <a:br>
              <a:rPr lang="en-US" dirty="0"/>
            </a:br>
            <a:r>
              <a:rPr lang="en-US" dirty="0"/>
              <a:t>number of samples</a:t>
            </a:r>
          </a:p>
        </p:txBody>
      </p:sp>
      <p:pic>
        <p:nvPicPr>
          <p:cNvPr id="5" name="Picture 7" descr="Picture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191000"/>
            <a:ext cx="3086100" cy="23191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41854-5864-4DB3-BCF2-1894CB5CFB64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191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29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ACD9-9ABF-46C5-9229-C343BBA4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B244-28D2-4D0E-B35A-CA793F27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Fit </a:t>
            </a:r>
            <a:r>
              <a:rPr lang="en-US" dirty="0">
                <a:sym typeface="Wingdings" panose="05000000000000000000" pitchFamily="2" charset="2"/>
              </a:rPr>
              <a:t> Over Constraint </a:t>
            </a:r>
          </a:p>
          <a:p>
            <a:r>
              <a:rPr lang="en-US" dirty="0">
                <a:sym typeface="Wingdings" panose="05000000000000000000" pitchFamily="2" charset="2"/>
              </a:rPr>
              <a:t>RANSAC  Constraint </a:t>
            </a:r>
          </a:p>
          <a:p>
            <a:r>
              <a:rPr lang="en-US" b="1" dirty="0">
                <a:sym typeface="Wingdings" panose="05000000000000000000" pitchFamily="2" charset="2"/>
              </a:rPr>
              <a:t>Hough Transform  Under Constraint 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(Both segmentation and fitting)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0465E-D7EA-1B44-9529-C421C149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59" y="3012429"/>
            <a:ext cx="5712977" cy="2896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38BE0-9F39-2A4B-A2BB-DA9FA201CD7A}"/>
              </a:ext>
            </a:extLst>
          </p:cNvPr>
          <p:cNvSpPr txBox="1"/>
          <p:nvPr/>
        </p:nvSpPr>
        <p:spPr>
          <a:xfrm>
            <a:off x="6770675" y="5960599"/>
            <a:ext cx="216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from Yilmaz and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00B4F-C6F0-ED46-B7AE-DF64F4B169D8}"/>
              </a:ext>
            </a:extLst>
          </p:cNvPr>
          <p:cNvSpPr txBox="1"/>
          <p:nvPr/>
        </p:nvSpPr>
        <p:spPr>
          <a:xfrm>
            <a:off x="209271" y="3860345"/>
            <a:ext cx="264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Several lines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do we know which points belong to which lines?</a:t>
            </a:r>
          </a:p>
        </p:txBody>
      </p:sp>
    </p:spTree>
    <p:extLst>
      <p:ext uri="{BB962C8B-B14F-4D97-AF65-F5344CB8AC3E}">
        <p14:creationId xmlns:p14="http://schemas.microsoft.com/office/powerpoint/2010/main" val="1795843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08F-DAE2-B44A-AE0E-139B8266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ABB9-D72B-D341-8E28-1C8FFF22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 AND MEANS FOR RECOGNIZING COMPLEX PATTERNS, </a:t>
            </a:r>
            <a:r>
              <a:rPr lang="en-US" dirty="0"/>
              <a:t>Paul V. C. Hough et al </a:t>
            </a:r>
          </a:p>
          <a:p>
            <a:r>
              <a:rPr lang="en-US" dirty="0"/>
              <a:t>– </a:t>
            </a:r>
            <a:r>
              <a:rPr lang="en-US" b="1" dirty="0" err="1"/>
              <a:t>Inventors</a:t>
            </a:r>
            <a:r>
              <a:rPr lang="en-US" dirty="0" err="1"/>
              <a:t>:PaulV.C.Hough,PaulV.C.Hough</a:t>
            </a:r>
            <a:r>
              <a:rPr lang="en-US" dirty="0"/>
              <a:t> </a:t>
            </a:r>
            <a:r>
              <a:rPr lang="en-US" b="1" dirty="0"/>
              <a:t>Current U.S. Classification</a:t>
            </a:r>
            <a:r>
              <a:rPr lang="en-US" dirty="0"/>
              <a:t>: 382/281; 342/176; 342/190; 382/202 </a:t>
            </a:r>
          </a:p>
          <a:p>
            <a:r>
              <a:rPr lang="en-US" dirty="0">
                <a:hlinkClick r:id="rId2"/>
              </a:rPr>
              <a:t>https://patents.google.com/patent/US3069654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879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Voting schemes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Let each feature vote for all the models that are compatible with it</a:t>
            </a:r>
          </a:p>
          <a:p>
            <a:pPr>
              <a:buFontTx/>
              <a:buChar char="•"/>
            </a:pPr>
            <a:r>
              <a:rPr lang="en-US"/>
              <a:t>Hopefully the noise features will not vote consistently for any single model</a:t>
            </a:r>
          </a:p>
          <a:p>
            <a:pPr>
              <a:buFontTx/>
              <a:buChar char="•"/>
            </a:pPr>
            <a:r>
              <a:rPr lang="en-US"/>
              <a:t>Missing data doesn’t matter as long as there are enough features remaining to agree on a good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D9DDA-4D24-4075-B84C-A8BCAE2A843F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3405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Fitting: Issues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676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b="1"/>
              <a:t>Noise</a:t>
            </a:r>
            <a:r>
              <a:rPr lang="en-US" sz="2400"/>
              <a:t> in the measured feature locations</a:t>
            </a:r>
          </a:p>
          <a:p>
            <a:pPr>
              <a:buFontTx/>
              <a:buChar char="•"/>
            </a:pPr>
            <a:r>
              <a:rPr lang="en-US" sz="2400" b="1"/>
              <a:t>Extraneous data:</a:t>
            </a:r>
            <a:r>
              <a:rPr lang="en-US" sz="2400"/>
              <a:t> clutter (outliers), multiple lines</a:t>
            </a:r>
          </a:p>
          <a:p>
            <a:pPr>
              <a:buFontTx/>
              <a:buChar char="•"/>
            </a:pPr>
            <a:r>
              <a:rPr lang="en-US" sz="2400" b="1"/>
              <a:t>Missing data:</a:t>
            </a:r>
            <a:r>
              <a:rPr lang="en-US" sz="2400"/>
              <a:t> occlusions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55738"/>
            <a:ext cx="5410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514600" y="990600"/>
            <a:ext cx="3778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0"/>
              <a:t>Case study: Line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278B2-E001-4145-832C-07CF73BC5D53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4757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Hough transform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An early type of voting scheme</a:t>
            </a:r>
          </a:p>
          <a:p>
            <a:pPr>
              <a:buFontTx/>
              <a:buChar char="•"/>
            </a:pPr>
            <a:r>
              <a:rPr lang="en-US" dirty="0"/>
              <a:t>General outline: </a:t>
            </a:r>
          </a:p>
          <a:p>
            <a:pPr lvl="1"/>
            <a:r>
              <a:rPr lang="en-US" dirty="0"/>
              <a:t>Discretize </a:t>
            </a:r>
            <a:r>
              <a:rPr lang="en-US" i="1" dirty="0"/>
              <a:t>parameter space </a:t>
            </a:r>
            <a:r>
              <a:rPr lang="en-US" dirty="0"/>
              <a:t>into bins</a:t>
            </a:r>
          </a:p>
          <a:p>
            <a:pPr lvl="1"/>
            <a:r>
              <a:rPr lang="en-US" dirty="0"/>
              <a:t>For each feature point in the image, put a vote in every bin in the parameter space that could have generated this point</a:t>
            </a:r>
          </a:p>
          <a:p>
            <a:pPr lvl="1"/>
            <a:r>
              <a:rPr lang="en-US" dirty="0"/>
              <a:t>Find bins that have the most votes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6140450"/>
            <a:ext cx="712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1800" b="0"/>
              <a:t>P.V.C. Hough, </a:t>
            </a:r>
            <a:r>
              <a:rPr lang="en-US" sz="1800" b="0" i="1"/>
              <a:t>Machine Analysis of Bubble Chamber Pictures,</a:t>
            </a:r>
            <a:r>
              <a:rPr lang="en-US" sz="1800" b="0"/>
              <a:t> Proc. Int. Conf. High Energy Accelerators and Instrumentation, 1959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95400" y="3581400"/>
            <a:ext cx="2514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4267200" y="42672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21351" name="Group 39"/>
          <p:cNvGraphicFramePr>
            <a:graphicFrameLocks noGrp="1"/>
          </p:cNvGraphicFramePr>
          <p:nvPr>
            <p:ph sz="half" idx="4294967295"/>
          </p:nvPr>
        </p:nvGraphicFramePr>
        <p:xfrm>
          <a:off x="5562600" y="3581400"/>
          <a:ext cx="2362200" cy="19812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23" name="Oval 4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Oval 42"/>
          <p:cNvSpPr>
            <a:spLocks noChangeArrowheads="1"/>
          </p:cNvSpPr>
          <p:nvPr/>
        </p:nvSpPr>
        <p:spPr bwMode="auto">
          <a:xfrm>
            <a:off x="2133600" y="48006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Oval 43"/>
          <p:cNvSpPr>
            <a:spLocks noChangeArrowheads="1"/>
          </p:cNvSpPr>
          <p:nvPr/>
        </p:nvSpPr>
        <p:spPr bwMode="auto">
          <a:xfrm>
            <a:off x="2438400" y="4572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Oval 44"/>
          <p:cNvSpPr>
            <a:spLocks noChangeArrowheads="1"/>
          </p:cNvSpPr>
          <p:nvPr/>
        </p:nvSpPr>
        <p:spPr bwMode="auto">
          <a:xfrm>
            <a:off x="2667000" y="43434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Oval 45"/>
          <p:cNvSpPr>
            <a:spLocks noChangeArrowheads="1"/>
          </p:cNvSpPr>
          <p:nvPr/>
        </p:nvSpPr>
        <p:spPr bwMode="auto">
          <a:xfrm>
            <a:off x="2895600" y="41910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Oval 46"/>
          <p:cNvSpPr>
            <a:spLocks noChangeArrowheads="1"/>
          </p:cNvSpPr>
          <p:nvPr/>
        </p:nvSpPr>
        <p:spPr bwMode="auto">
          <a:xfrm>
            <a:off x="3124200" y="39624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Text Box 47"/>
          <p:cNvSpPr txBox="1">
            <a:spLocks noChangeArrowheads="1"/>
          </p:cNvSpPr>
          <p:nvPr/>
        </p:nvSpPr>
        <p:spPr bwMode="auto">
          <a:xfrm>
            <a:off x="1741488" y="5470525"/>
            <a:ext cx="163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16430" name="Text Box 48"/>
          <p:cNvSpPr txBox="1">
            <a:spLocks noChangeArrowheads="1"/>
          </p:cNvSpPr>
          <p:nvPr/>
        </p:nvSpPr>
        <p:spPr bwMode="auto">
          <a:xfrm>
            <a:off x="5334000" y="5546725"/>
            <a:ext cx="290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Hough parameter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C5D23-CCAE-4735-BD07-6B6039A5AF18}"/>
              </a:ext>
            </a:extLst>
          </p:cNvPr>
          <p:cNvSpPr txBox="1"/>
          <p:nvPr/>
        </p:nvSpPr>
        <p:spPr>
          <a:xfrm>
            <a:off x="7679965" y="6531605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latin typeface="Calibri"/>
                <a:cs typeface="Calibri"/>
              </a:rPr>
              <a:t>Source: S. </a:t>
            </a:r>
            <a:r>
              <a:rPr lang="en-US" sz="1100" b="0" dirty="0" err="1">
                <a:latin typeface="Calibri"/>
                <a:cs typeface="Calibri"/>
              </a:rPr>
              <a:t>Lazebnik</a:t>
            </a:r>
            <a:endParaRPr lang="en-US" sz="11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935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Parameter space representation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 line in the image corresponds to a point in Hough space</a:t>
            </a:r>
          </a:p>
        </p:txBody>
      </p:sp>
      <p:graphicFrame>
        <p:nvGraphicFramePr>
          <p:cNvPr id="1026" name="Object 11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685800" y="3045651"/>
          <a:ext cx="7315200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Image" r:id="rId4" imgW="10552381" imgH="3657143" progId="Photoshop.Image.10">
                  <p:embed/>
                </p:oleObj>
              </mc:Choice>
              <mc:Fallback>
                <p:oleObj name="Image" r:id="rId4" imgW="10552381" imgH="3657143" progId="Photoshop.Image.10">
                  <p:embed/>
                  <p:pic>
                    <p:nvPicPr>
                      <p:cNvPr id="102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5651"/>
                        <a:ext cx="7315200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5"/>
          <p:cNvSpPr txBox="1">
            <a:spLocks noChangeArrowheads="1"/>
          </p:cNvSpPr>
          <p:nvPr/>
        </p:nvSpPr>
        <p:spPr bwMode="auto">
          <a:xfrm>
            <a:off x="1295400" y="2570163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1030" name="Text Box 16"/>
          <p:cNvSpPr txBox="1">
            <a:spLocks noChangeArrowheads="1"/>
          </p:cNvSpPr>
          <p:nvPr/>
        </p:nvSpPr>
        <p:spPr bwMode="auto">
          <a:xfrm>
            <a:off x="5475288" y="2570163"/>
            <a:ext cx="290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Hough parameter space</a:t>
            </a:r>
          </a:p>
        </p:txBody>
      </p:sp>
      <p:sp>
        <p:nvSpPr>
          <p:cNvPr id="1031" name="Text Box 18"/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BD2C5-BD7E-9944-86D9-32F53972ED40}"/>
              </a:ext>
            </a:extLst>
          </p:cNvPr>
          <p:cNvSpPr/>
          <p:nvPr/>
        </p:nvSpPr>
        <p:spPr>
          <a:xfrm>
            <a:off x="6281928" y="5239512"/>
            <a:ext cx="521208" cy="429768"/>
          </a:xfrm>
          <a:prstGeom prst="rect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3ACF2-3C48-EB46-BC2C-AA01CF176D9C}"/>
              </a:ext>
            </a:extLst>
          </p:cNvPr>
          <p:cNvSpPr txBox="1"/>
          <p:nvPr/>
        </p:nvSpPr>
        <p:spPr>
          <a:xfrm>
            <a:off x="5742432" y="51397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530774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153400" cy="2667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What does a point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in the image space map to in the Hough space?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33400" y="3416300"/>
          <a:ext cx="77724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Image" r:id="rId4" imgW="10882540" imgH="3644444" progId="Photoshop.Image.10">
                  <p:embed/>
                </p:oleObj>
              </mc:Choice>
              <mc:Fallback>
                <p:oleObj name="Image" r:id="rId4" imgW="10882540" imgH="3644444" progId="Photoshop.Image.10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16300"/>
                        <a:ext cx="77724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95400" y="29718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141814" y="2981235"/>
            <a:ext cx="3575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Hough (line) parameter space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019800" y="3810000"/>
            <a:ext cx="2286000" cy="1371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3A4A5E48-2A85-4BF2-B917-14B40854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461" y="6468908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Modified from: S. Seitz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3AD1D-2249-794C-A92B-AE6C4D5B9856}"/>
              </a:ext>
            </a:extLst>
          </p:cNvPr>
          <p:cNvSpPr txBox="1"/>
          <p:nvPr/>
        </p:nvSpPr>
        <p:spPr>
          <a:xfrm>
            <a:off x="533400" y="40136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EE73E-E342-F64B-839F-DB1A29D76DF3}"/>
              </a:ext>
            </a:extLst>
          </p:cNvPr>
          <p:cNvSpPr/>
          <p:nvPr/>
        </p:nvSpPr>
        <p:spPr>
          <a:xfrm>
            <a:off x="533400" y="4903773"/>
            <a:ext cx="385042" cy="428878"/>
          </a:xfrm>
          <a:prstGeom prst="rect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DDD8B-99D7-FB4F-9CAE-BDCF3E0C71E5}"/>
              </a:ext>
            </a:extLst>
          </p:cNvPr>
          <p:cNvSpPr txBox="1"/>
          <p:nvPr/>
        </p:nvSpPr>
        <p:spPr>
          <a:xfrm>
            <a:off x="2330506" y="37081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 </a:t>
            </a:r>
            <a:r>
              <a:rPr lang="en-US" dirty="0"/>
              <a:t>= mx</a:t>
            </a:r>
            <a:r>
              <a:rPr lang="en-US" baseline="-25000" dirty="0"/>
              <a:t>0 </a:t>
            </a:r>
            <a:r>
              <a:rPr lang="en-US" dirty="0"/>
              <a:t>+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A17B4D-8DB8-B043-B6A4-738094D40340}"/>
              </a:ext>
            </a:extLst>
          </p:cNvPr>
          <p:cNvCxnSpPr/>
          <p:nvPr/>
        </p:nvCxnSpPr>
        <p:spPr>
          <a:xfrm flipV="1">
            <a:off x="1266915" y="3892810"/>
            <a:ext cx="801111" cy="68782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705CD4-1D0F-174D-ABBC-6401B1D75031}"/>
              </a:ext>
            </a:extLst>
          </p:cNvPr>
          <p:cNvCxnSpPr>
            <a:cxnSpLocks/>
          </p:cNvCxnSpPr>
          <p:nvPr/>
        </p:nvCxnSpPr>
        <p:spPr>
          <a:xfrm>
            <a:off x="1171646" y="4198316"/>
            <a:ext cx="991648" cy="842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00B9D8-6B4A-1342-9290-DC26C9073603}"/>
              </a:ext>
            </a:extLst>
          </p:cNvPr>
          <p:cNvCxnSpPr>
            <a:cxnSpLocks/>
          </p:cNvCxnSpPr>
          <p:nvPr/>
        </p:nvCxnSpPr>
        <p:spPr>
          <a:xfrm>
            <a:off x="1326080" y="3929560"/>
            <a:ext cx="682779" cy="63230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011959-77F6-CF44-8008-51F9F0E569C5}"/>
              </a:ext>
            </a:extLst>
          </p:cNvPr>
          <p:cNvCxnSpPr>
            <a:cxnSpLocks/>
          </p:cNvCxnSpPr>
          <p:nvPr/>
        </p:nvCxnSpPr>
        <p:spPr>
          <a:xfrm>
            <a:off x="1667469" y="3795233"/>
            <a:ext cx="0" cy="90210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0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153400" cy="2667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What does a point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in the image space map to in the Hough space?</a:t>
            </a:r>
          </a:p>
          <a:p>
            <a:pPr lvl="1"/>
            <a:r>
              <a:rPr lang="en-US" dirty="0"/>
              <a:t>Answer: the solutions of b = –x</a:t>
            </a:r>
            <a:r>
              <a:rPr lang="en-US" baseline="-25000" dirty="0"/>
              <a:t>0</a:t>
            </a:r>
            <a:r>
              <a:rPr lang="en-US" dirty="0"/>
              <a:t>m + y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This is a line in Hough space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33400" y="3416300"/>
          <a:ext cx="77724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Image" r:id="rId4" imgW="10882540" imgH="3644444" progId="Photoshop.Image.10">
                  <p:embed/>
                </p:oleObj>
              </mc:Choice>
              <mc:Fallback>
                <p:oleObj name="Image" r:id="rId4" imgW="10882540" imgH="3644444" progId="Photoshop.Image.10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16300"/>
                        <a:ext cx="77724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295400" y="29718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238782" y="2971800"/>
            <a:ext cx="3575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Hough (line) parameter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17DE1-2326-F44A-81D7-97BE5935FF67}"/>
              </a:ext>
            </a:extLst>
          </p:cNvPr>
          <p:cNvSpPr/>
          <p:nvPr/>
        </p:nvSpPr>
        <p:spPr>
          <a:xfrm>
            <a:off x="425196" y="4882896"/>
            <a:ext cx="521208" cy="429768"/>
          </a:xfrm>
          <a:prstGeom prst="rect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45A66-AC96-4541-9B29-8A1ED3E2B6D9}"/>
              </a:ext>
            </a:extLst>
          </p:cNvPr>
          <p:cNvSpPr txBox="1"/>
          <p:nvPr/>
        </p:nvSpPr>
        <p:spPr>
          <a:xfrm>
            <a:off x="533400" y="405636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45E5A4D3-2B9C-6E47-90CB-0FD781C6D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461" y="6468908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Modified from: S. Seitz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F7C233-ACEB-C244-8399-53E9460B382B}"/>
              </a:ext>
            </a:extLst>
          </p:cNvPr>
          <p:cNvCxnSpPr/>
          <p:nvPr/>
        </p:nvCxnSpPr>
        <p:spPr>
          <a:xfrm flipV="1">
            <a:off x="1266915" y="3892810"/>
            <a:ext cx="801111" cy="68782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CAF66C-B482-114F-BC4D-66AD6B351AFE}"/>
              </a:ext>
            </a:extLst>
          </p:cNvPr>
          <p:cNvCxnSpPr>
            <a:cxnSpLocks/>
          </p:cNvCxnSpPr>
          <p:nvPr/>
        </p:nvCxnSpPr>
        <p:spPr>
          <a:xfrm>
            <a:off x="1171646" y="4198316"/>
            <a:ext cx="991648" cy="842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479FD-E52F-F349-A9A1-AE1D21336001}"/>
              </a:ext>
            </a:extLst>
          </p:cNvPr>
          <p:cNvCxnSpPr>
            <a:cxnSpLocks/>
          </p:cNvCxnSpPr>
          <p:nvPr/>
        </p:nvCxnSpPr>
        <p:spPr>
          <a:xfrm>
            <a:off x="1326080" y="3929560"/>
            <a:ext cx="682779" cy="632309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4A194-7616-F046-9DE4-B1CF039E5C1C}"/>
              </a:ext>
            </a:extLst>
          </p:cNvPr>
          <p:cNvCxnSpPr>
            <a:cxnSpLocks/>
          </p:cNvCxnSpPr>
          <p:nvPr/>
        </p:nvCxnSpPr>
        <p:spPr>
          <a:xfrm>
            <a:off x="1667469" y="3795233"/>
            <a:ext cx="0" cy="90210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51F7DD-4AF5-6346-8E4A-5BFA3070A333}"/>
              </a:ext>
            </a:extLst>
          </p:cNvPr>
          <p:cNvSpPr txBox="1"/>
          <p:nvPr/>
        </p:nvSpPr>
        <p:spPr>
          <a:xfrm>
            <a:off x="2330506" y="370814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 </a:t>
            </a:r>
            <a:r>
              <a:rPr lang="en-US" dirty="0"/>
              <a:t>= mx</a:t>
            </a:r>
            <a:r>
              <a:rPr lang="en-US" baseline="-25000" dirty="0"/>
              <a:t>0 </a:t>
            </a:r>
            <a:r>
              <a:rPr lang="en-US" dirty="0"/>
              <a:t>+ b</a:t>
            </a:r>
          </a:p>
        </p:txBody>
      </p:sp>
    </p:spTree>
    <p:extLst>
      <p:ext uri="{BB962C8B-B14F-4D97-AF65-F5344CB8AC3E}">
        <p14:creationId xmlns:p14="http://schemas.microsoft.com/office/powerpoint/2010/main" val="1952582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Where is the line that contains both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and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)?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28638" y="3487738"/>
          <a:ext cx="777716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Image" r:id="rId4" imgW="10971429" imgH="3758730" progId="Photoshop.Image.10">
                  <p:embed/>
                </p:oleObj>
              </mc:Choice>
              <mc:Fallback>
                <p:oleObj name="Image" r:id="rId4" imgW="10971429" imgH="3758730" progId="Photoshop.Image.10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87738"/>
                        <a:ext cx="7777162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562600" y="3048000"/>
            <a:ext cx="290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Hough parameter space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447800" y="4419600"/>
            <a:ext cx="86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</a:t>
            </a:r>
            <a:r>
              <a:rPr lang="en-US" sz="1800" b="0" i="1"/>
              <a:t>x</a:t>
            </a:r>
            <a:r>
              <a:rPr lang="en-US" sz="1800" b="0" baseline="-25000"/>
              <a:t>0</a:t>
            </a:r>
            <a:r>
              <a:rPr lang="en-US" sz="1800" b="0"/>
              <a:t>, </a:t>
            </a:r>
            <a:r>
              <a:rPr lang="en-US" sz="1800" b="0" i="1"/>
              <a:t>y</a:t>
            </a:r>
            <a:r>
              <a:rPr lang="en-US" sz="1800" b="0" baseline="-25000"/>
              <a:t>0</a:t>
            </a:r>
            <a:r>
              <a:rPr lang="en-US" sz="1800" b="0"/>
              <a:t>)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339975" y="3824288"/>
            <a:ext cx="860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</a:t>
            </a:r>
            <a:r>
              <a:rPr lang="en-US" sz="1800" b="0" i="1"/>
              <a:t>x</a:t>
            </a:r>
            <a:r>
              <a:rPr lang="en-US" sz="1800" b="0" baseline="-25000"/>
              <a:t>1</a:t>
            </a:r>
            <a:r>
              <a:rPr lang="en-US" sz="1800" b="0"/>
              <a:t>, </a:t>
            </a:r>
            <a:r>
              <a:rPr lang="en-US" sz="1800" b="0" i="1"/>
              <a:t>y</a:t>
            </a:r>
            <a:r>
              <a:rPr lang="en-US" sz="1800" b="0" baseline="-25000"/>
              <a:t>1</a:t>
            </a:r>
            <a:r>
              <a:rPr lang="en-US" sz="1800" b="0"/>
              <a:t>)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629400" y="5105400"/>
            <a:ext cx="154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/>
              <a:t>b</a:t>
            </a:r>
            <a:r>
              <a:rPr lang="en-US" sz="1800" b="0"/>
              <a:t> = –</a:t>
            </a:r>
            <a:r>
              <a:rPr lang="en-US" sz="1800" b="0" i="1"/>
              <a:t>x</a:t>
            </a:r>
            <a:r>
              <a:rPr lang="en-US" sz="1800" b="0" baseline="-25000"/>
              <a:t>1</a:t>
            </a:r>
            <a:r>
              <a:rPr lang="en-US" sz="1800" b="0" i="1"/>
              <a:t>m</a:t>
            </a:r>
            <a:r>
              <a:rPr lang="en-US" sz="1800" b="0"/>
              <a:t> + </a:t>
            </a:r>
            <a:r>
              <a:rPr lang="en-US" sz="1800" b="0" i="1"/>
              <a:t>y</a:t>
            </a:r>
            <a:r>
              <a:rPr lang="en-US" sz="1800" b="0" baseline="-25000"/>
              <a:t>1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781800" y="47244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5867400" y="3810000"/>
            <a:ext cx="2438400" cy="1752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9A5E841B-CCDF-4022-BB85-6A0329FC2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147192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Where is the line that contains both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and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It is the intersection of the lines </a:t>
            </a:r>
            <a:br>
              <a:rPr lang="en-US" dirty="0"/>
            </a:br>
            <a:r>
              <a:rPr lang="en-US" dirty="0"/>
              <a:t>b = –x</a:t>
            </a:r>
            <a:r>
              <a:rPr lang="en-US" baseline="-25000" dirty="0"/>
              <a:t>0</a:t>
            </a:r>
            <a:r>
              <a:rPr lang="en-US" dirty="0"/>
              <a:t>m + y</a:t>
            </a:r>
            <a:r>
              <a:rPr lang="en-US" baseline="-25000" dirty="0"/>
              <a:t>0 </a:t>
            </a:r>
            <a:r>
              <a:rPr lang="en-US" dirty="0"/>
              <a:t>and b = –x</a:t>
            </a:r>
            <a:r>
              <a:rPr lang="en-US" baseline="-25000" dirty="0"/>
              <a:t>1</a:t>
            </a:r>
            <a:r>
              <a:rPr lang="en-US" dirty="0"/>
              <a:t>m + y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28638" y="3487738"/>
          <a:ext cx="777716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Image" r:id="rId4" imgW="10971429" imgH="3758730" progId="Photoshop.Image.10">
                  <p:embed/>
                </p:oleObj>
              </mc:Choice>
              <mc:Fallback>
                <p:oleObj name="Image" r:id="rId4" imgW="10971429" imgH="3758730" progId="Photoshop.Image.10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87738"/>
                        <a:ext cx="7777162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295400" y="3048000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Image space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562600" y="3048000"/>
            <a:ext cx="290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Hough parameter space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447800" y="4419600"/>
            <a:ext cx="86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</a:t>
            </a:r>
            <a:r>
              <a:rPr lang="en-US" sz="1800" b="0" i="1"/>
              <a:t>x</a:t>
            </a:r>
            <a:r>
              <a:rPr lang="en-US" sz="1800" b="0" baseline="-25000"/>
              <a:t>0</a:t>
            </a:r>
            <a:r>
              <a:rPr lang="en-US" sz="1800" b="0"/>
              <a:t>, </a:t>
            </a:r>
            <a:r>
              <a:rPr lang="en-US" sz="1800" b="0" i="1"/>
              <a:t>y</a:t>
            </a:r>
            <a:r>
              <a:rPr lang="en-US" sz="1800" b="0" baseline="-25000"/>
              <a:t>0</a:t>
            </a:r>
            <a:r>
              <a:rPr lang="en-US" sz="1800" b="0"/>
              <a:t>)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339975" y="3824288"/>
            <a:ext cx="860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(</a:t>
            </a:r>
            <a:r>
              <a:rPr lang="en-US" sz="1800" b="0" i="1"/>
              <a:t>x</a:t>
            </a:r>
            <a:r>
              <a:rPr lang="en-US" sz="1800" b="0" baseline="-25000"/>
              <a:t>1</a:t>
            </a:r>
            <a:r>
              <a:rPr lang="en-US" sz="1800" b="0"/>
              <a:t>, </a:t>
            </a:r>
            <a:r>
              <a:rPr lang="en-US" sz="1800" b="0" i="1"/>
              <a:t>y</a:t>
            </a:r>
            <a:r>
              <a:rPr lang="en-US" sz="1800" b="0" baseline="-25000"/>
              <a:t>1</a:t>
            </a:r>
            <a:r>
              <a:rPr lang="en-US" sz="1800" b="0"/>
              <a:t>)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629400" y="5105400"/>
            <a:ext cx="154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/>
              <a:t>b</a:t>
            </a:r>
            <a:r>
              <a:rPr lang="en-US" sz="1800" b="0"/>
              <a:t> = –</a:t>
            </a:r>
            <a:r>
              <a:rPr lang="en-US" sz="1800" b="0" i="1"/>
              <a:t>x</a:t>
            </a:r>
            <a:r>
              <a:rPr lang="en-US" sz="1800" b="0" baseline="-25000"/>
              <a:t>1</a:t>
            </a:r>
            <a:r>
              <a:rPr lang="en-US" sz="1800" b="0" i="1"/>
              <a:t>m</a:t>
            </a:r>
            <a:r>
              <a:rPr lang="en-US" sz="1800" b="0"/>
              <a:t> + </a:t>
            </a:r>
            <a:r>
              <a:rPr lang="en-US" sz="1800" b="0" i="1"/>
              <a:t>y</a:t>
            </a:r>
            <a:r>
              <a:rPr lang="en-US" sz="1800" b="0" baseline="-25000"/>
              <a:t>1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781800" y="47244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2DB336BC-700F-498A-BC5E-181F6DB0E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2704195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3200" dirty="0"/>
              <a:t>Problems with the (</a:t>
            </a:r>
            <a:r>
              <a:rPr lang="en-US" sz="3200" dirty="0" err="1"/>
              <a:t>m,b</a:t>
            </a:r>
            <a:r>
              <a:rPr lang="en-US" sz="3200" dirty="0"/>
              <a:t>) space:</a:t>
            </a:r>
          </a:p>
          <a:p>
            <a:pPr lvl="1"/>
            <a:r>
              <a:rPr lang="en-US" sz="2400" dirty="0"/>
              <a:t>Unbounded parameter domains</a:t>
            </a:r>
          </a:p>
          <a:p>
            <a:pPr lvl="1"/>
            <a:r>
              <a:rPr lang="en-US" sz="2400" dirty="0"/>
              <a:t>Vertical lines require infinite m</a:t>
            </a:r>
          </a:p>
        </p:txBody>
      </p:sp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81EF0993-41CD-4372-8391-E2BCCDFB9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4198823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c-repres-hough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124200"/>
            <a:ext cx="2938463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3200" dirty="0"/>
              <a:t>Problems with the (</a:t>
            </a:r>
            <a:r>
              <a:rPr lang="en-US" sz="3200" dirty="0" err="1"/>
              <a:t>m,b</a:t>
            </a:r>
            <a:r>
              <a:rPr lang="en-US" sz="3200" dirty="0"/>
              <a:t>) space:</a:t>
            </a:r>
          </a:p>
          <a:p>
            <a:pPr lvl="1"/>
            <a:r>
              <a:rPr lang="en-US" sz="2400" dirty="0"/>
              <a:t>Unbounded parameter domains</a:t>
            </a:r>
          </a:p>
          <a:p>
            <a:pPr lvl="1"/>
            <a:r>
              <a:rPr lang="en-US" sz="2400" dirty="0"/>
              <a:t>Vertical lines require infinite m</a:t>
            </a:r>
          </a:p>
          <a:p>
            <a:pPr>
              <a:buFontTx/>
              <a:buChar char="•"/>
            </a:pPr>
            <a:r>
              <a:rPr lang="en-US" sz="3200" dirty="0"/>
              <a:t>Alternative: </a:t>
            </a:r>
            <a:r>
              <a:rPr lang="en-US" sz="3200" i="1" dirty="0"/>
              <a:t>polar representation</a:t>
            </a:r>
          </a:p>
          <a:p>
            <a:pPr>
              <a:buFontTx/>
              <a:buChar char="•"/>
            </a:pPr>
            <a:endParaRPr lang="en-US" sz="3200" dirty="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space representation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/>
          </p:nvPr>
        </p:nvGraphicFramePr>
        <p:xfrm>
          <a:off x="3397250" y="3962400"/>
          <a:ext cx="33607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5" imgW="1422360" imgH="203040" progId="Equation.3">
                  <p:embed/>
                </p:oleObj>
              </mc:Choice>
              <mc:Fallback>
                <p:oleObj name="Equation" r:id="rId5" imgW="1422360" imgH="203040" progId="Equation.3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962400"/>
                        <a:ext cx="33607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52400" y="5983069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400" b="0" dirty="0">
                <a:latin typeface="Arial Unicode MS" pitchFamily="34" charset="-128"/>
              </a:rPr>
              <a:t>Each point (</a:t>
            </a:r>
            <a:r>
              <a:rPr lang="en-US" sz="2400" b="0" dirty="0" err="1">
                <a:latin typeface="Arial Unicode MS" pitchFamily="34" charset="-128"/>
              </a:rPr>
              <a:t>x,y</a:t>
            </a:r>
            <a:r>
              <a:rPr lang="en-US" sz="2400" b="0" dirty="0">
                <a:latin typeface="Arial Unicode MS" pitchFamily="34" charset="-128"/>
              </a:rPr>
              <a:t>) will add a sine wave in the (</a:t>
            </a:r>
            <a:r>
              <a:rPr lang="en-US" sz="2400" b="0" dirty="0">
                <a:latin typeface="Arial Unicode MS" pitchFamily="34" charset="-128"/>
                <a:sym typeface="Symbol" pitchFamily="18" charset="2"/>
              </a:rPr>
              <a:t></a:t>
            </a:r>
            <a:r>
              <a:rPr lang="en-US" sz="2400" b="0" dirty="0">
                <a:latin typeface="Arial Unicode MS" pitchFamily="34" charset="-128"/>
                <a:sym typeface="System"/>
              </a:rPr>
              <a:t>,</a:t>
            </a:r>
            <a:r>
              <a:rPr lang="en-US" sz="2400" b="0" dirty="0">
                <a:latin typeface="Arial Unicode MS" pitchFamily="34" charset="-128"/>
                <a:sym typeface="Symbol" pitchFamily="18" charset="2"/>
              </a:rPr>
              <a:t></a:t>
            </a:r>
            <a:r>
              <a:rPr lang="en-US" sz="2400" b="0" dirty="0">
                <a:latin typeface="Arial Unicode MS" pitchFamily="34" charset="-128"/>
                <a:sym typeface="System"/>
              </a:rPr>
              <a:t>) parameter space </a:t>
            </a:r>
            <a:r>
              <a:rPr lang="en-US" sz="2400" b="0" dirty="0">
                <a:latin typeface="Arial Unicode MS" pitchFamily="34" charset="-128"/>
              </a:rPr>
              <a:t> 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B8C5EDD6-FF00-4199-980A-38A885DFD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551494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outline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Initialize accumulator H </a:t>
            </a:r>
            <a:br>
              <a:rPr lang="en-US" dirty="0"/>
            </a:br>
            <a:r>
              <a:rPr lang="en-US" dirty="0"/>
              <a:t>to all zeros</a:t>
            </a:r>
          </a:p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For each feature point (</a:t>
            </a:r>
            <a:r>
              <a:rPr lang="en-US" dirty="0" err="1"/>
              <a:t>x,y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in the image</a:t>
            </a:r>
            <a:br>
              <a:rPr lang="en-US" dirty="0"/>
            </a:br>
            <a:r>
              <a:rPr lang="en-US" dirty="0"/>
              <a:t>	For θ = 0 to 180</a:t>
            </a:r>
            <a:br>
              <a:rPr lang="en-US" dirty="0"/>
            </a:br>
            <a:r>
              <a:rPr lang="en-US" dirty="0"/>
              <a:t>	    </a:t>
            </a:r>
            <a:r>
              <a:rPr lang="el-GR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dirty="0">
                <a:solidFill>
                  <a:schemeClr val="accent2"/>
                </a:solidFill>
              </a:rPr>
              <a:t> = x </a:t>
            </a:r>
            <a:r>
              <a:rPr lang="en-US" dirty="0" err="1">
                <a:solidFill>
                  <a:schemeClr val="accent2"/>
                </a:solidFill>
              </a:rPr>
              <a:t>cos</a:t>
            </a:r>
            <a:r>
              <a:rPr lang="en-US" dirty="0">
                <a:solidFill>
                  <a:schemeClr val="accent2"/>
                </a:solidFill>
              </a:rPr>
              <a:t> θ + y sin θ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    H(θ, </a:t>
            </a:r>
            <a:r>
              <a:rPr lang="el-GR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dirty="0">
                <a:solidFill>
                  <a:schemeClr val="accent2"/>
                </a:solidFill>
              </a:rPr>
              <a:t>) = H(θ, </a:t>
            </a:r>
            <a:r>
              <a:rPr lang="el-GR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dirty="0">
                <a:solidFill>
                  <a:schemeClr val="accent2"/>
                </a:solidFill>
              </a:rPr>
              <a:t>) + 1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end</a:t>
            </a:r>
            <a:br>
              <a:rPr lang="en-US" dirty="0"/>
            </a:br>
            <a:r>
              <a:rPr lang="en-US" dirty="0" err="1"/>
              <a:t>end</a:t>
            </a:r>
            <a:endParaRPr lang="en-US" dirty="0"/>
          </a:p>
          <a:p>
            <a:pPr marL="533400" indent="-533400">
              <a:lnSpc>
                <a:spcPct val="90000"/>
              </a:lnSpc>
              <a:buFontTx/>
              <a:buChar char="•"/>
            </a:pPr>
            <a:r>
              <a:rPr lang="en-US" dirty="0"/>
              <a:t>Find the value(s) of (θ, </a:t>
            </a:r>
            <a:r>
              <a:rPr lang="el-GR" dirty="0">
                <a:cs typeface="Times New Roman" pitchFamily="18" charset="0"/>
              </a:rPr>
              <a:t>ρ</a:t>
            </a:r>
            <a:r>
              <a:rPr lang="en-US" dirty="0"/>
              <a:t>) where H(θ, </a:t>
            </a:r>
            <a:r>
              <a:rPr lang="el-GR" dirty="0">
                <a:cs typeface="Times New Roman" pitchFamily="18" charset="0"/>
              </a:rPr>
              <a:t>ρ</a:t>
            </a:r>
            <a:r>
              <a:rPr lang="en-US" dirty="0"/>
              <a:t>) is a local maximum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800" dirty="0"/>
              <a:t>The detected line in the image is given by 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l-GR" sz="28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800" dirty="0">
                <a:solidFill>
                  <a:schemeClr val="accent2"/>
                </a:solidFill>
              </a:rPr>
              <a:t> = x </a:t>
            </a:r>
            <a:r>
              <a:rPr lang="en-US" sz="2800" dirty="0" err="1">
                <a:solidFill>
                  <a:schemeClr val="accent2"/>
                </a:solidFill>
              </a:rPr>
              <a:t>cos</a:t>
            </a:r>
            <a:r>
              <a:rPr lang="en-US" sz="2800" dirty="0">
                <a:solidFill>
                  <a:schemeClr val="accent2"/>
                </a:solidFill>
              </a:rPr>
              <a:t> θ + y sin θ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19800" y="914400"/>
          <a:ext cx="25765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Image" r:id="rId4" imgW="5460317" imgH="5815873" progId="Photoshop.Image.10">
                  <p:embed/>
                </p:oleObj>
              </mc:Choice>
              <mc:Fallback>
                <p:oleObj name="Image" r:id="rId4" imgW="5460317" imgH="5815873" progId="Photoshop.Image.10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57651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6019800" y="1981200"/>
            <a:ext cx="3286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b="0"/>
              <a:t>ρ</a:t>
            </a:r>
            <a:endParaRPr lang="en-US" sz="2000" b="0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7291388" y="3276600"/>
            <a:ext cx="32543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θ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E5DF881B-C0FB-47A6-96E9-A2C053A07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477000"/>
            <a:ext cx="1470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 dirty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930984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lum bright="66000" contrast="82000"/>
          </a:blip>
          <a:srcRect/>
          <a:stretch>
            <a:fillRect/>
          </a:stretch>
        </p:blipFill>
        <p:spPr bwMode="auto">
          <a:xfrm>
            <a:off x="469900" y="1316038"/>
            <a:ext cx="829310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114550" y="55768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features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356350" y="55626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votes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illustration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A1C2F-D2BD-486D-839E-6D43D6B06737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625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  <a:r>
              <a:rPr lang="en-US"/>
              <a:t>: Overview</a:t>
            </a:r>
            <a:endParaRPr lang="en-US" dirty="0"/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271" y="1055553"/>
            <a:ext cx="8725458" cy="527605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If we know which points belong to the line, how do we find the “optimal” line parameters?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Least squares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outliers?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Robust fitting, RANSAC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many lines?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Voting methods: RANSAC, Hough transform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9A4F5-6E2C-4587-B73B-706B279884FB}"/>
              </a:ext>
            </a:extLst>
          </p:cNvPr>
          <p:cNvSpPr txBox="1"/>
          <p:nvPr/>
        </p:nvSpPr>
        <p:spPr>
          <a:xfrm>
            <a:off x="6946223" y="6529525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Modified from: S. </a:t>
            </a:r>
            <a:r>
              <a:rPr lang="en-US" sz="1200" b="0" dirty="0" err="1"/>
              <a:t>Lazebnik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5776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263775" y="1265238"/>
            <a:ext cx="1252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/>
              <a:t>Square </a:t>
            </a:r>
          </a:p>
        </p:txBody>
      </p:sp>
      <p:pic>
        <p:nvPicPr>
          <p:cNvPr id="19459" name="Picture 4" descr="c-repres-hghsq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0863"/>
            <a:ext cx="34734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80100" y="1285875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/>
              <a:t>Circle </a:t>
            </a:r>
          </a:p>
        </p:txBody>
      </p:sp>
      <p:pic>
        <p:nvPicPr>
          <p:cNvPr id="19461" name="Picture 6" descr="c-repres-hghccl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1225" y="1816100"/>
            <a:ext cx="34734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shapes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62B35-D29F-4B59-8D62-E830313CBB3A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8939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c-repres-hghc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6200" y="1314450"/>
            <a:ext cx="34544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4" descr="c-repres-imac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522413"/>
            <a:ext cx="4116388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Several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22464-E9AB-4083-9133-7412BDAF8E11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8013100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BBFE-C73C-4568-A340-F777126D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87C4-D341-49EF-A742-42A6C8AC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https://www.youtube.com/watch?v=ebfi7qOFLuo</a:t>
            </a:r>
            <a:r>
              <a:rPr lang="en-US" dirty="0"/>
              <a:t> </a:t>
            </a:r>
          </a:p>
        </p:txBody>
      </p:sp>
      <p:pic>
        <p:nvPicPr>
          <p:cNvPr id="4" name="Hough Transform Demo">
            <a:hlinkClick r:id="" action="ppaction://media"/>
            <a:extLst>
              <a:ext uri="{FF2B5EF4-FFF2-40B4-BE49-F238E27FC236}">
                <a16:creationId xmlns:a16="http://schemas.microsoft.com/office/drawing/2014/main" id="{7150FF40-95BD-C245-87C4-9A11335FAD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12838"/>
            <a:ext cx="81645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1336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features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24600" y="510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votes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noise</a:t>
            </a:r>
          </a:p>
        </p:txBody>
      </p:sp>
      <p:sp>
        <p:nvSpPr>
          <p:cNvPr id="2253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572000" y="990600"/>
            <a:ext cx="4114800" cy="4648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53E54-EBA4-4DCA-B6EC-11FD9F2D4E8D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296121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12838"/>
            <a:ext cx="81645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1336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features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24600" y="510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votes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noise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5562600"/>
            <a:ext cx="7772400" cy="685800"/>
          </a:xfrm>
        </p:spPr>
        <p:txBody>
          <a:bodyPr/>
          <a:lstStyle/>
          <a:p>
            <a:r>
              <a:rPr lang="en-US"/>
              <a:t>Peak gets fuzzy and hard to locate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98659-B373-475E-A533-1655BEC0BB40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66335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74850"/>
            <a:ext cx="5602288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noise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Number of votes for a line of 20 points with increasing noise: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E1C25-87F5-4DDE-B9DD-EC70C81FF481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17580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3820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points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5638800"/>
            <a:ext cx="9144000" cy="1066800"/>
          </a:xfrm>
        </p:spPr>
        <p:txBody>
          <a:bodyPr/>
          <a:lstStyle/>
          <a:p>
            <a:pPr algn="ctr"/>
            <a:r>
              <a:rPr lang="en-US"/>
              <a:t>Uniform noise can lead to spurious peaks in the array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133600" y="5348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features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324600" y="53482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/>
              <a:t>votes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8E69-4441-4409-8D02-CEF110591BE7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83867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74863"/>
            <a:ext cx="5513388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points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As the level of uniform noise increases, the maximum number of votes increases too: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E6AEF-2149-48F1-AE7B-0E07A9F7604F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29706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noise</a:t>
            </a:r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Choose a good grid / discretization</a:t>
            </a:r>
          </a:p>
          <a:p>
            <a:pPr lvl="1"/>
            <a:r>
              <a:rPr lang="en-US" b="1" dirty="0"/>
              <a:t>Too coarse:</a:t>
            </a:r>
            <a:r>
              <a:rPr lang="en-US" dirty="0"/>
              <a:t> large votes obtained when too many different lines correspond to a single bucket</a:t>
            </a:r>
          </a:p>
          <a:p>
            <a:pPr lvl="1"/>
            <a:r>
              <a:rPr lang="en-US" b="1" dirty="0"/>
              <a:t>Too fine:</a:t>
            </a:r>
            <a:r>
              <a:rPr lang="en-US" dirty="0"/>
              <a:t> miss lines because some points that are not exactly collinear cast votes for different buckets</a:t>
            </a:r>
          </a:p>
          <a:p>
            <a:pPr>
              <a:buFontTx/>
              <a:buChar char="•"/>
            </a:pPr>
            <a:r>
              <a:rPr lang="en-US" dirty="0"/>
              <a:t>Increment neighboring bins (smoothing in accumulator array)</a:t>
            </a:r>
          </a:p>
          <a:p>
            <a:pPr>
              <a:buFontTx/>
              <a:buChar char="•"/>
            </a:pPr>
            <a:r>
              <a:rPr lang="en-US" dirty="0"/>
              <a:t>Try to get rid of irrelevant features </a:t>
            </a:r>
          </a:p>
          <a:p>
            <a:pPr lvl="1"/>
            <a:r>
              <a:rPr lang="en-US" dirty="0"/>
              <a:t>E.g., take only edge points with significant gradient magnitude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0DAF0-68AD-486C-8B1A-73CA3E06C540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797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435" grpId="0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838200"/>
          </a:xfrm>
        </p:spPr>
        <p:txBody>
          <a:bodyPr/>
          <a:lstStyle/>
          <a:p>
            <a:r>
              <a:rPr lang="en-US"/>
              <a:t>Incorporating image gradients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dirty="0"/>
              <a:t>Recall: when we detect an </a:t>
            </a:r>
            <a:br>
              <a:rPr lang="en-US" sz="2400" dirty="0"/>
            </a:br>
            <a:r>
              <a:rPr lang="en-US" sz="2400" dirty="0"/>
              <a:t>edge point, we also know its </a:t>
            </a:r>
            <a:br>
              <a:rPr lang="en-US" sz="2400" dirty="0"/>
            </a:br>
            <a:r>
              <a:rPr lang="en-US" sz="2400" dirty="0"/>
              <a:t>gradient direction</a:t>
            </a:r>
          </a:p>
          <a:p>
            <a:pPr>
              <a:buFontTx/>
              <a:buChar char="•"/>
            </a:pPr>
            <a:r>
              <a:rPr lang="en-US" sz="2400" dirty="0"/>
              <a:t>But this means that the line </a:t>
            </a:r>
            <a:br>
              <a:rPr lang="en-US" sz="2400" dirty="0"/>
            </a:br>
            <a:r>
              <a:rPr lang="en-US" sz="2400" dirty="0"/>
              <a:t>is uniquely determined!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Modified Hough transform: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    For each edge point 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</a:rPr>
              <a:t>θ = gradient orientation at (</a:t>
            </a:r>
            <a:r>
              <a:rPr lang="en-US" sz="2400" dirty="0" err="1">
                <a:solidFill>
                  <a:schemeClr val="accent2"/>
                </a:solidFill>
              </a:rPr>
              <a:t>x,y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 = x </a:t>
            </a:r>
            <a:r>
              <a:rPr lang="en-US" sz="2400" dirty="0" err="1">
                <a:solidFill>
                  <a:schemeClr val="accent2"/>
                </a:solidFill>
              </a:rPr>
              <a:t>cos</a:t>
            </a:r>
            <a:r>
              <a:rPr lang="en-US" sz="2400" dirty="0">
                <a:solidFill>
                  <a:schemeClr val="accent2"/>
                </a:solidFill>
              </a:rPr>
              <a:t> θ + y sin θ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	H(θ, 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) = H(θ, </a:t>
            </a:r>
            <a:r>
              <a:rPr lang="el-GR" sz="2400" dirty="0">
                <a:solidFill>
                  <a:schemeClr val="accent2"/>
                </a:solidFill>
                <a:cs typeface="Times New Roman" pitchFamily="18" charset="0"/>
              </a:rPr>
              <a:t>ρ</a:t>
            </a:r>
            <a:r>
              <a:rPr lang="en-US" sz="2400" dirty="0">
                <a:solidFill>
                  <a:schemeClr val="accent2"/>
                </a:solidFill>
              </a:rPr>
              <a:t>) + 1</a:t>
            </a:r>
            <a:br>
              <a:rPr lang="en-US" sz="2400" dirty="0"/>
            </a:br>
            <a:r>
              <a:rPr lang="en-US" sz="2400" dirty="0"/>
              <a:t>end</a:t>
            </a:r>
          </a:p>
          <a:p>
            <a:pPr>
              <a:buFontTx/>
              <a:buChar char="•"/>
            </a:pPr>
            <a:endParaRPr lang="en-US" sz="2400" dirty="0"/>
          </a:p>
        </p:txBody>
      </p:sp>
      <p:pic>
        <p:nvPicPr>
          <p:cNvPr id="1437713" name="Picture 17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2606675"/>
            <a:ext cx="2362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 rot="2789887">
            <a:off x="5562987" y="1550366"/>
            <a:ext cx="1283494" cy="373062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8676" name="Group 16"/>
          <p:cNvGrpSpPr>
            <a:grpSpLocks/>
          </p:cNvGrpSpPr>
          <p:nvPr/>
        </p:nvGrpSpPr>
        <p:grpSpPr bwMode="auto">
          <a:xfrm>
            <a:off x="6324600" y="1154112"/>
            <a:ext cx="2133600" cy="522288"/>
            <a:chOff x="4128" y="1399"/>
            <a:chExt cx="1344" cy="329"/>
          </a:xfrm>
        </p:grpSpPr>
        <p:grpSp>
          <p:nvGrpSpPr>
            <p:cNvPr id="28678" name="Group 4"/>
            <p:cNvGrpSpPr>
              <a:grpSpLocks/>
            </p:cNvGrpSpPr>
            <p:nvPr/>
          </p:nvGrpSpPr>
          <p:grpSpPr bwMode="auto">
            <a:xfrm>
              <a:off x="4128" y="1440"/>
              <a:ext cx="1344" cy="288"/>
              <a:chOff x="4128" y="1824"/>
              <a:chExt cx="1344" cy="288"/>
            </a:xfrm>
          </p:grpSpPr>
          <p:grpSp>
            <p:nvGrpSpPr>
              <p:cNvPr id="28684" name="Group 5"/>
              <p:cNvGrpSpPr>
                <a:grpSpLocks/>
              </p:cNvGrpSpPr>
              <p:nvPr/>
            </p:nvGrpSpPr>
            <p:grpSpPr bwMode="auto">
              <a:xfrm>
                <a:off x="4161" y="1824"/>
                <a:ext cx="1311" cy="255"/>
                <a:chOff x="4161" y="1824"/>
                <a:chExt cx="1311" cy="255"/>
              </a:xfrm>
            </p:grpSpPr>
            <p:pic>
              <p:nvPicPr>
                <p:cNvPr id="28687" name="Picture 9" descr="Edittex"/>
                <p:cNvPicPr>
                  <a:picLocks noChangeAspect="1" noChangeArrowheads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05" y="1824"/>
                  <a:ext cx="967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868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161" y="1872"/>
                  <a:ext cx="207" cy="2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85" name="Oval 10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79" name="Group 11"/>
            <p:cNvGrpSpPr>
              <a:grpSpLocks/>
            </p:cNvGrpSpPr>
            <p:nvPr/>
          </p:nvGrpSpPr>
          <p:grpSpPr bwMode="auto">
            <a:xfrm>
              <a:off x="4146" y="1399"/>
              <a:ext cx="306" cy="321"/>
              <a:chOff x="4152" y="1776"/>
              <a:chExt cx="306" cy="321"/>
            </a:xfrm>
          </p:grpSpPr>
          <p:sp>
            <p:nvSpPr>
              <p:cNvPr id="28681" name="Line 13"/>
              <p:cNvSpPr>
                <a:spLocks noChangeShapeType="1"/>
              </p:cNvSpPr>
              <p:nvPr/>
            </p:nvSpPr>
            <p:spPr bwMode="auto">
              <a:xfrm flipV="1">
                <a:off x="4152" y="1776"/>
                <a:ext cx="0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2" name="Freeform 14"/>
              <p:cNvSpPr>
                <a:spLocks/>
              </p:cNvSpPr>
              <p:nvPr/>
            </p:nvSpPr>
            <p:spPr bwMode="auto">
              <a:xfrm flipV="1">
                <a:off x="4216" y="2032"/>
                <a:ext cx="27" cy="51"/>
              </a:xfrm>
              <a:custGeom>
                <a:avLst/>
                <a:gdLst>
                  <a:gd name="T0" fmla="*/ 18 w 27"/>
                  <a:gd name="T1" fmla="*/ 0 h 51"/>
                  <a:gd name="T2" fmla="*/ 24 w 27"/>
                  <a:gd name="T3" fmla="*/ 33 h 51"/>
                  <a:gd name="T4" fmla="*/ 0 w 27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27"/>
                  <a:gd name="T10" fmla="*/ 0 h 51"/>
                  <a:gd name="T11" fmla="*/ 27 w 2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" h="51">
                    <a:moveTo>
                      <a:pt x="18" y="0"/>
                    </a:moveTo>
                    <a:cubicBezTo>
                      <a:pt x="22" y="12"/>
                      <a:pt x="27" y="25"/>
                      <a:pt x="24" y="33"/>
                    </a:cubicBezTo>
                    <a:cubicBezTo>
                      <a:pt x="21" y="41"/>
                      <a:pt x="10" y="46"/>
                      <a:pt x="0" y="5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683" name="Picture 15" descr="Edittex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99" y="1968"/>
                <a:ext cx="69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680" name="Line 12"/>
              <p:cNvSpPr>
                <a:spLocks noChangeShapeType="1"/>
              </p:cNvSpPr>
              <p:nvPr/>
            </p:nvSpPr>
            <p:spPr bwMode="auto">
              <a:xfrm>
                <a:off x="4155" y="2088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049A163-5BC3-4462-A10B-7AD70CA2D088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4554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ACD9-9ABF-46C5-9229-C343BBA4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B244-28D2-4D0E-B35A-CA793F27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Fit </a:t>
            </a:r>
            <a:r>
              <a:rPr lang="en-US" dirty="0">
                <a:sym typeface="Wingdings" panose="05000000000000000000" pitchFamily="2" charset="2"/>
              </a:rPr>
              <a:t> Over Constraint </a:t>
            </a:r>
          </a:p>
          <a:p>
            <a:r>
              <a:rPr lang="en-US" dirty="0">
                <a:sym typeface="Wingdings" panose="05000000000000000000" pitchFamily="2" charset="2"/>
              </a:rPr>
              <a:t>RANSAC  Constraint </a:t>
            </a:r>
          </a:p>
          <a:p>
            <a:r>
              <a:rPr lang="en-US" dirty="0">
                <a:sym typeface="Wingdings" panose="05000000000000000000" pitchFamily="2" charset="2"/>
              </a:rPr>
              <a:t>Hough Transform  Under Constraint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08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Fitting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If we know which points belong to the line, how do we find the “optimal” line parameters?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Least squares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outliers?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Robust fitting, RANSAC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many lines?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Voting methods: RANSAC, Hough transform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099AF-35BF-479F-AC40-3A7590FE671B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52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Fitting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If we know which points belong to the line, how do we find the “optimal” line parameters?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Least squares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outliers?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Robust fitting, RANSAC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/>
              <a:t>What if there are many lines?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Voting methods: RANSAC, Hough transform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099AF-35BF-479F-AC40-3A7590FE671B}"/>
              </a:ext>
            </a:extLst>
          </p:cNvPr>
          <p:cNvSpPr txBox="1"/>
          <p:nvPr/>
        </p:nvSpPr>
        <p:spPr>
          <a:xfrm>
            <a:off x="7267956" y="6507551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Source: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156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ACD9-9ABF-46C5-9229-C343BBA4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B244-28D2-4D0E-B35A-CA793F27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Least Squares Fit </a:t>
            </a:r>
            <a:r>
              <a:rPr lang="en-US" b="1" dirty="0">
                <a:sym typeface="Wingdings" panose="05000000000000000000" pitchFamily="2" charset="2"/>
              </a:rPr>
              <a:t> Over Constraint </a:t>
            </a:r>
          </a:p>
          <a:p>
            <a:r>
              <a:rPr lang="en-US" dirty="0">
                <a:sym typeface="Wingdings" panose="05000000000000000000" pitchFamily="2" charset="2"/>
              </a:rPr>
              <a:t>RANSAC  Constraint </a:t>
            </a:r>
          </a:p>
          <a:p>
            <a:r>
              <a:rPr lang="en-US" dirty="0">
                <a:sym typeface="Wingdings" panose="05000000000000000000" pitchFamily="2" charset="2"/>
              </a:rPr>
              <a:t>Hough Transform  Under Constraint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line fitting</a:t>
            </a:r>
          </a:p>
        </p:txBody>
      </p:sp>
      <p:sp>
        <p:nvSpPr>
          <p:cNvPr id="30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/>
              <a:t>Data: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baseline="-25000">
                <a:latin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</a:rPr>
              <a:t>), …, (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i="1" baseline="-25000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i="1" baseline="-25000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  <a:p>
            <a:pPr marL="0" indent="0"/>
            <a:r>
              <a:rPr lang="en-US" sz="2000"/>
              <a:t>Line equation: 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 i="1" baseline="-25000">
                <a:latin typeface="Times New Roman" pitchFamily="18" charset="0"/>
              </a:rPr>
              <a:t>i</a:t>
            </a:r>
            <a:r>
              <a:rPr lang="en-US" sz="2000" i="1">
                <a:latin typeface="Times New Roman" pitchFamily="18" charset="0"/>
              </a:rPr>
              <a:t> = m</a:t>
            </a:r>
            <a:r>
              <a:rPr lang="en-US" sz="1200" i="1">
                <a:latin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 i="1" baseline="-25000">
                <a:latin typeface="Times New Roman" pitchFamily="18" charset="0"/>
              </a:rPr>
              <a:t>i</a:t>
            </a:r>
            <a:r>
              <a:rPr lang="en-US" sz="2000" i="1">
                <a:latin typeface="Times New Roman" pitchFamily="18" charset="0"/>
              </a:rPr>
              <a:t> + b</a:t>
            </a:r>
          </a:p>
          <a:p>
            <a:pPr marL="0" indent="0"/>
            <a:r>
              <a:rPr lang="en-US" sz="2000"/>
              <a:t>Find (</a:t>
            </a:r>
            <a:r>
              <a:rPr lang="en-US" sz="2000" i="1">
                <a:latin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</a:rPr>
              <a:t>b</a:t>
            </a:r>
            <a:r>
              <a:rPr lang="en-US" sz="2000"/>
              <a:t>) to minimize </a:t>
            </a:r>
          </a:p>
        </p:txBody>
      </p:sp>
      <p:graphicFrame>
        <p:nvGraphicFramePr>
          <p:cNvPr id="166093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5029200"/>
          <a:ext cx="31813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5" imgW="1612800" imgH="393480" progId="Equation.3">
                  <p:embed/>
                </p:oleObj>
              </mc:Choice>
              <mc:Fallback>
                <p:oleObj name="Equation" r:id="rId5" imgW="1612800" imgH="393480" progId="Equation.3">
                  <p:embed/>
                  <p:pic>
                    <p:nvPicPr>
                      <p:cNvPr id="16609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29200"/>
                        <a:ext cx="318135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762000" y="2971800"/>
          <a:ext cx="76200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name="Equation" r:id="rId7" imgW="3898800" imgH="711000" progId="Equation.3">
                  <p:embed/>
                </p:oleObj>
              </mc:Choice>
              <mc:Fallback>
                <p:oleObj name="Equation" r:id="rId7" imgW="3898800" imgH="71100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62000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0935" name="Text Box 7"/>
          <p:cNvSpPr txBox="1">
            <a:spLocks noChangeArrowheads="1"/>
          </p:cNvSpPr>
          <p:nvPr/>
        </p:nvSpPr>
        <p:spPr bwMode="auto">
          <a:xfrm>
            <a:off x="2895600" y="5662613"/>
            <a:ext cx="624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i="1" dirty="0"/>
              <a:t>Normal equations: </a:t>
            </a:r>
            <a:r>
              <a:rPr lang="en-US" sz="2000" b="0" dirty="0"/>
              <a:t>least squares solution to </a:t>
            </a:r>
            <a:r>
              <a:rPr lang="en-US" sz="2000" b="0" i="1" dirty="0">
                <a:latin typeface="Times New Roman" pitchFamily="18" charset="0"/>
              </a:rPr>
              <a:t>XB=Y</a:t>
            </a: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62000" y="2232025"/>
          <a:ext cx="3124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Equation" r:id="rId9" imgW="1473120" imgH="291960" progId="Equation.3">
                  <p:embed/>
                </p:oleObj>
              </mc:Choice>
              <mc:Fallback>
                <p:oleObj name="Equation" r:id="rId9" imgW="1473120" imgH="291960" progId="Equation.3">
                  <p:embed/>
                  <p:pic>
                    <p:nvPicPr>
                      <p:cNvPr id="30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2025"/>
                        <a:ext cx="3124200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64008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7162800" y="1066800"/>
            <a:ext cx="123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>
                <a:latin typeface="Times New Roman" pitchFamily="18" charset="0"/>
              </a:rPr>
              <a:t>y=mx+b</a:t>
            </a:r>
          </a:p>
        </p:txBody>
      </p:sp>
      <p:graphicFrame>
        <p:nvGraphicFramePr>
          <p:cNvPr id="1660939" name="Object 11"/>
          <p:cNvGraphicFramePr>
            <a:graphicFrameLocks noChangeAspect="1"/>
          </p:cNvGraphicFramePr>
          <p:nvPr/>
        </p:nvGraphicFramePr>
        <p:xfrm>
          <a:off x="838200" y="6019800"/>
          <a:ext cx="1905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Equation" r:id="rId11" imgW="901440" imgH="190440" progId="Equation.3">
                  <p:embed/>
                </p:oleObj>
              </mc:Choice>
              <mc:Fallback>
                <p:oleObj name="Equation" r:id="rId11" imgW="901440" imgH="190440" progId="Equation.3">
                  <p:embed/>
                  <p:pic>
                    <p:nvPicPr>
                      <p:cNvPr id="16609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19800"/>
                        <a:ext cx="1905000" cy="401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808885" y="4343400"/>
          <a:ext cx="787791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Equation" r:id="rId13" imgW="4127400" imgH="279360" progId="Equation.3">
                  <p:embed/>
                </p:oleObj>
              </mc:Choice>
              <mc:Fallback>
                <p:oleObj name="Equation" r:id="rId13" imgW="4127400" imgH="279360" progId="Equation.3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85" y="4343400"/>
                        <a:ext cx="787791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5DBEBAA-FE24-40BF-B13E-83E6A851AFDA}"/>
              </a:ext>
            </a:extLst>
          </p:cNvPr>
          <p:cNvSpPr txBox="1"/>
          <p:nvPr/>
        </p:nvSpPr>
        <p:spPr>
          <a:xfrm>
            <a:off x="6837204" y="6500712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Modified from</a:t>
            </a:r>
            <a:r>
              <a:rPr lang="en-US" sz="1400" b="0" dirty="0"/>
              <a:t>: S. </a:t>
            </a:r>
            <a:r>
              <a:rPr lang="en-US" sz="1400" b="0" dirty="0" err="1"/>
              <a:t>Lazebnik</a:t>
            </a:r>
            <a:endParaRPr lang="en-US" sz="2000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25573-BA36-40D8-B3A8-ACF247991767}"/>
              </a:ext>
            </a:extLst>
          </p:cNvPr>
          <p:cNvSpPr/>
          <p:nvPr/>
        </p:nvSpPr>
        <p:spPr>
          <a:xfrm>
            <a:off x="2943677" y="6157397"/>
            <a:ext cx="3111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Therefore,  </a:t>
            </a:r>
            <a:r>
              <a:rPr lang="en-US" sz="2400" i="1" dirty="0">
                <a:latin typeface="Times New Roman" pitchFamily="18" charset="0"/>
              </a:rPr>
              <a:t>B=(X</a:t>
            </a:r>
            <a:r>
              <a:rPr lang="en-US" sz="2400" i="1" baseline="30000" dirty="0">
                <a:latin typeface="Times New Roman" pitchFamily="18" charset="0"/>
              </a:rPr>
              <a:t>T</a:t>
            </a:r>
            <a:r>
              <a:rPr lang="en-US" sz="2400" i="1" dirty="0">
                <a:latin typeface="Times New Roman" pitchFamily="18" charset="0"/>
              </a:rPr>
              <a:t>X)</a:t>
            </a:r>
            <a:r>
              <a:rPr lang="en-US" sz="2400" i="1" baseline="30000" dirty="0">
                <a:latin typeface="Times New Roman" pitchFamily="18" charset="0"/>
              </a:rPr>
              <a:t>-1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i="1" baseline="30000" dirty="0">
                <a:latin typeface="Times New Roman" pitchFamily="18" charset="0"/>
              </a:rPr>
              <a:t>T</a:t>
            </a:r>
            <a:r>
              <a:rPr lang="en-US" sz="2400" i="1" dirty="0">
                <a:latin typeface="Times New Roman" pitchFamily="18" charset="0"/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“vertical” least squares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271" y="1055553"/>
            <a:ext cx="8725458" cy="5276056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Not rotation-invariant</a:t>
            </a:r>
          </a:p>
          <a:p>
            <a:pPr>
              <a:buFontTx/>
              <a:buChar char="•"/>
            </a:pPr>
            <a:r>
              <a:rPr lang="en-US" dirty="0"/>
              <a:t>Fails completely for vertical lines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Solution?    </a:t>
            </a:r>
          </a:p>
          <a:p>
            <a:pPr>
              <a:buFontTx/>
              <a:buChar char="•"/>
            </a:pPr>
            <a:r>
              <a:rPr lang="en-US" dirty="0"/>
              <a:t>Alternative: </a:t>
            </a:r>
            <a:r>
              <a:rPr lang="en-US" i="1" dirty="0"/>
              <a:t>polar representation</a:t>
            </a:r>
          </a:p>
          <a:p>
            <a:pPr>
              <a:buFontTx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D74D6-2C0D-0F43-A50D-B274E94A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45" y="3501743"/>
            <a:ext cx="2705092" cy="2829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446C0-026F-3946-9870-608ED413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266" y="3559509"/>
            <a:ext cx="2619634" cy="2772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90A12-62AB-704C-B89C-FE710017C9C0}"/>
              </a:ext>
            </a:extLst>
          </p:cNvPr>
          <p:cNvSpPr txBox="1"/>
          <p:nvPr/>
        </p:nvSpPr>
        <p:spPr>
          <a:xfrm>
            <a:off x="4835047" y="6306112"/>
            <a:ext cx="3874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Orthogonal distance from a point </a:t>
            </a:r>
            <a:r>
              <a:rPr lang="en-US" sz="1400" dirty="0" err="1"/>
              <a:t>zi</a:t>
            </a:r>
            <a:r>
              <a:rPr lang="en-US" sz="1400" dirty="0"/>
              <a:t> to the line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B2F1-A286-3945-B2AB-201C8F23F8E5}"/>
              </a:ext>
            </a:extLst>
          </p:cNvPr>
          <p:cNvSpPr txBox="1"/>
          <p:nvPr/>
        </p:nvSpPr>
        <p:spPr>
          <a:xfrm>
            <a:off x="7043685" y="5161735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,y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17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build="p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 = \tan^{-1} \left(\frac{\partial f}{\partial y}/\frac{\partial f}{\partial x}\right)$&#10;\end{document}&#10;"/>
  <p:tag name="EXTERNALNAME" val="Edittex"/>
  <p:tag name="BLEND" val="False"/>
  <p:tag name="TRANSPARENT" val="False"/>
  <p:tag name="BITMAPFORMAT" val="bmpmono"/>
  <p:tag name="DEBUGINTERACTIVE" val="True"/>
  <p:tag name="ORIGWIDTH" val="659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Edittex"/>
  <p:tag name="BLEND" val="False"/>
  <p:tag name="TRANSPARENT" val="True"/>
  <p:tag name="BITMAPFORMAT" val="bmpmono"/>
  <p:tag name="DEBUGINTERACTIVE" val="True"/>
  <p:tag name="ORIGWIDTH" val="33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heme/theme1.xml><?xml version="1.0" encoding="utf-8"?>
<a:theme xmlns:a="http://schemas.openxmlformats.org/drawingml/2006/main" name="JJ Simple 1">
  <a:themeElements>
    <a:clrScheme name="JJ Simple Colors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1A9B"/>
      </a:accent1>
      <a:accent2>
        <a:srgbClr val="D8AC21"/>
      </a:accent2>
      <a:accent3>
        <a:srgbClr val="FF0000"/>
      </a:accent3>
      <a:accent4>
        <a:srgbClr val="31FF28"/>
      </a:accent4>
      <a:accent5>
        <a:srgbClr val="4BACC6"/>
      </a:accent5>
      <a:accent6>
        <a:srgbClr val="F79646"/>
      </a:accent6>
      <a:hlink>
        <a:srgbClr val="00007B"/>
      </a:hlink>
      <a:folHlink>
        <a:srgbClr val="000065"/>
      </a:folHlink>
    </a:clrScheme>
    <a:fontScheme name="JJ Simple Fonts 1">
      <a:majorFont>
        <a:latin typeface="Franklin Gothic Medium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Helvetic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chemeClr val="accent3"/>
          </a:solidFill>
        </a:ln>
        <a:effectLst>
          <a:outerShdw blurRad="40005" dist="22987" dir="5400000" algn="tl" rotWithShape="0">
            <a:srgbClr val="000000">
              <a:alpha val="35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_0921_lstm" id="{C65599F0-845B-824A-9292-40BBA96F84F2}" vid="{DF738FCF-5960-6843-AE93-5F91F549DA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</Template>
  <TotalTime>190</TotalTime>
  <Words>2379</Words>
  <Application>Microsoft Macintosh PowerPoint</Application>
  <PresentationFormat>On-screen Show (4:3)</PresentationFormat>
  <Paragraphs>476</Paragraphs>
  <Slides>61</Slides>
  <Notes>50</Notes>
  <HiddenSlides>0</HiddenSlides>
  <MMClips>2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 Unicode MS</vt:lpstr>
      <vt:lpstr>Arial</vt:lpstr>
      <vt:lpstr>Calibri</vt:lpstr>
      <vt:lpstr>Franklin Gothic Medium</vt:lpstr>
      <vt:lpstr>Helvetica</vt:lpstr>
      <vt:lpstr>Tahoma</vt:lpstr>
      <vt:lpstr>Times New Roman</vt:lpstr>
      <vt:lpstr>JJ Simple 1</vt:lpstr>
      <vt:lpstr>Image</vt:lpstr>
      <vt:lpstr>Equation</vt:lpstr>
      <vt:lpstr>Fitting</vt:lpstr>
      <vt:lpstr>Fitting</vt:lpstr>
      <vt:lpstr>Fitting</vt:lpstr>
      <vt:lpstr>Fitting: Issues</vt:lpstr>
      <vt:lpstr>Fitting: Overview</vt:lpstr>
      <vt:lpstr>Fitting: Overview</vt:lpstr>
      <vt:lpstr>Fitting: Overview</vt:lpstr>
      <vt:lpstr>Least squares line fitting</vt:lpstr>
      <vt:lpstr>Problem with “vertical” least squares</vt:lpstr>
      <vt:lpstr>Total least squares</vt:lpstr>
      <vt:lpstr>Total least squares</vt:lpstr>
      <vt:lpstr>Total least squares</vt:lpstr>
      <vt:lpstr>Least squares: Robustness to noise</vt:lpstr>
      <vt:lpstr>Least squares: Robustness to noise</vt:lpstr>
      <vt:lpstr>Robust estimators</vt:lpstr>
      <vt:lpstr>Choosing the scale: Just right</vt:lpstr>
      <vt:lpstr>Choosing the scale: Too small</vt:lpstr>
      <vt:lpstr>Choosing the scale: Too large</vt:lpstr>
      <vt:lpstr>Robust estimation: Details</vt:lpstr>
      <vt:lpstr>Fitting: Overview</vt:lpstr>
      <vt:lpstr>RANSAC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</vt:lpstr>
      <vt:lpstr>Choosing the parameters</vt:lpstr>
      <vt:lpstr>Choosing the parameters</vt:lpstr>
      <vt:lpstr>Choosing the parameters</vt:lpstr>
      <vt:lpstr>RANSAC pros and cons</vt:lpstr>
      <vt:lpstr>Fitting: Overview</vt:lpstr>
      <vt:lpstr>Hough Transform</vt:lpstr>
      <vt:lpstr>Voting schemes</vt:lpstr>
      <vt:lpstr>Hough transform</vt:lpstr>
      <vt:lpstr>Parameter space representation</vt:lpstr>
      <vt:lpstr>Parameter space representation</vt:lpstr>
      <vt:lpstr>Parameter space representation</vt:lpstr>
      <vt:lpstr>Parameter space representation</vt:lpstr>
      <vt:lpstr>Parameter space representation</vt:lpstr>
      <vt:lpstr>Parameter space representation</vt:lpstr>
      <vt:lpstr>Parameter space representation</vt:lpstr>
      <vt:lpstr>Algorithm outline</vt:lpstr>
      <vt:lpstr>Basic illustration</vt:lpstr>
      <vt:lpstr>Other shapes</vt:lpstr>
      <vt:lpstr>Several lines</vt:lpstr>
      <vt:lpstr>Demo</vt:lpstr>
      <vt:lpstr>Effect of noise</vt:lpstr>
      <vt:lpstr>Effect of noise</vt:lpstr>
      <vt:lpstr>Effect of noise</vt:lpstr>
      <vt:lpstr>Random points</vt:lpstr>
      <vt:lpstr>Random points</vt:lpstr>
      <vt:lpstr>Dealing with noise</vt:lpstr>
      <vt:lpstr>Incorporating image gradients</vt:lpstr>
      <vt:lpstr>Review Fitting</vt:lpstr>
      <vt:lpstr>Review 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298/578 Deep Learning and Graphical Models</dc:title>
  <dc:creator>Xu, Chenliang</dc:creator>
  <cp:lastModifiedBy>Xu, Chenliang</cp:lastModifiedBy>
  <cp:revision>304</cp:revision>
  <cp:lastPrinted>2016-09-21T20:19:09Z</cp:lastPrinted>
  <dcterms:created xsi:type="dcterms:W3CDTF">2017-01-16T14:45:03Z</dcterms:created>
  <dcterms:modified xsi:type="dcterms:W3CDTF">2019-02-12T20:10:36Z</dcterms:modified>
</cp:coreProperties>
</file>