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492" r:id="rId2"/>
    <p:sldId id="495" r:id="rId3"/>
    <p:sldId id="583" r:id="rId4"/>
    <p:sldId id="58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74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85" r:id="rId27"/>
    <p:sldId id="556" r:id="rId28"/>
    <p:sldId id="557" r:id="rId29"/>
    <p:sldId id="588" r:id="rId30"/>
    <p:sldId id="558" r:id="rId31"/>
    <p:sldId id="589" r:id="rId32"/>
    <p:sldId id="559" r:id="rId33"/>
    <p:sldId id="560" r:id="rId34"/>
    <p:sldId id="561" r:id="rId35"/>
    <p:sldId id="590" r:id="rId36"/>
    <p:sldId id="591" r:id="rId37"/>
    <p:sldId id="592" r:id="rId38"/>
    <p:sldId id="593" r:id="rId39"/>
    <p:sldId id="594" r:id="rId40"/>
    <p:sldId id="595" r:id="rId41"/>
    <p:sldId id="562" r:id="rId42"/>
    <p:sldId id="563" r:id="rId43"/>
    <p:sldId id="571" r:id="rId44"/>
    <p:sldId id="5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A06A9-185F-4469-82B7-916789954564}">
          <p14:sldIdLst>
            <p14:sldId id="492"/>
            <p14:sldId id="495"/>
          </p14:sldIdLst>
        </p14:section>
        <p14:section name="Hough Transform" id="{39577B87-3ECF-4379-8DF9-81D6CC9DEA16}">
          <p14:sldIdLst>
            <p14:sldId id="583"/>
            <p14:sldId id="58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74"/>
            <p14:sldId id="549"/>
            <p14:sldId id="550"/>
            <p14:sldId id="551"/>
            <p14:sldId id="552"/>
            <p14:sldId id="553"/>
            <p14:sldId id="554"/>
            <p14:sldId id="555"/>
            <p14:sldId id="585"/>
          </p14:sldIdLst>
        </p14:section>
        <p14:section name="Circles" id="{33B0BC29-F74D-DA46-93CC-76CF094E438B}">
          <p14:sldIdLst>
            <p14:sldId id="556"/>
            <p14:sldId id="557"/>
            <p14:sldId id="588"/>
            <p14:sldId id="558"/>
            <p14:sldId id="589"/>
          </p14:sldIdLst>
        </p14:section>
        <p14:section name="General Shape" id="{7003E74F-AC05-804D-A980-7058AE710A24}">
          <p14:sldIdLst>
            <p14:sldId id="559"/>
            <p14:sldId id="560"/>
            <p14:sldId id="561"/>
            <p14:sldId id="590"/>
            <p14:sldId id="591"/>
            <p14:sldId id="592"/>
            <p14:sldId id="593"/>
            <p14:sldId id="594"/>
            <p14:sldId id="595"/>
            <p14:sldId id="562"/>
            <p14:sldId id="563"/>
            <p14:sldId id="571"/>
          </p14:sldIdLst>
        </p14:section>
        <p14:section name="Conclusion" id="{F6E4E29B-DF40-473C-9386-280143ED4B12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Corso" initials="J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9" autoAdjust="0"/>
    <p:restoredTop sz="84088" autoAdjust="0"/>
  </p:normalViewPr>
  <p:slideViewPr>
    <p:cSldViewPr snapToGrid="0" snapToObjects="1">
      <p:cViewPr varScale="1">
        <p:scale>
          <a:sx n="119" d="100"/>
          <a:sy n="119" d="100"/>
        </p:scale>
        <p:origin x="504" y="192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 varScale="1">
      <p:scale>
        <a:sx n="100" d="100"/>
        <a:sy n="100" d="100"/>
      </p:scale>
      <p:origin x="0" y="-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F21B-27E4-704C-A82B-32F2ED9CE60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AA3B6-A899-D843-9434-F75F3E92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1D1-4C9F-4402-ACFE-C02D5EC3E4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809E0-E778-429F-AD13-B2D3AD8CB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5BBA-3476-435F-9915-DEDB5DFD8B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740AC-6A1A-4AB0-AB5B-52FA5B47F3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Note that most points in the vote array are very dark, because they get only one vote.</a:t>
            </a:r>
          </a:p>
        </p:txBody>
      </p:sp>
    </p:spTree>
    <p:extLst>
      <p:ext uri="{BB962C8B-B14F-4D97-AF65-F5344CB8AC3E}">
        <p14:creationId xmlns:p14="http://schemas.microsoft.com/office/powerpoint/2010/main" val="357981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FB1B7-0581-4C25-8766-D8FC9FB5DD2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BDA8C-E750-47F1-ACB0-B8D35AA381A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0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4B767-D43E-4AA0-9C49-A3DDF236D8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3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7DC28-F467-4DAF-9976-9D881365CB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3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60C9B-EB1B-41A5-881E-E5AAE04B0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This is the number of votes that the real line of 20 points gets with increasing noise.</a:t>
            </a:r>
          </a:p>
        </p:txBody>
      </p:sp>
    </p:spTree>
    <p:extLst>
      <p:ext uri="{BB962C8B-B14F-4D97-AF65-F5344CB8AC3E}">
        <p14:creationId xmlns:p14="http://schemas.microsoft.com/office/powerpoint/2010/main" val="193136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2F289-7FCC-46B5-9350-0C72FE1230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Lots of noise can lead to large peaks in the accumulator array</a:t>
            </a:r>
          </a:p>
        </p:txBody>
      </p:sp>
    </p:spTree>
    <p:extLst>
      <p:ext uri="{BB962C8B-B14F-4D97-AF65-F5344CB8AC3E}">
        <p14:creationId xmlns:p14="http://schemas.microsoft.com/office/powerpoint/2010/main" val="304930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E232D-0190-4DCD-835A-0B5C538A442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Figure 15.4; as the noise increases in a picture without a line, the number of points in the max cell goes</a:t>
            </a:r>
          </a:p>
          <a:p>
            <a:pPr eaLnBrk="1" hangingPunct="1"/>
            <a:r>
              <a:rPr lang="en-US"/>
              <a:t>up, too</a:t>
            </a:r>
          </a:p>
        </p:txBody>
      </p:sp>
    </p:spTree>
    <p:extLst>
      <p:ext uri="{BB962C8B-B14F-4D97-AF65-F5344CB8AC3E}">
        <p14:creationId xmlns:p14="http://schemas.microsoft.com/office/powerpoint/2010/main" val="384745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B42DC-20C5-425F-BF05-801BC030F72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4B74-C20E-4F49-87B2-68861CFEB5C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3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52F9D-87D8-45CE-813A-2C5D2C79CB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CDC61-6830-40C4-AD4C-40F5285A0B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2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0B838-16DB-4A35-89DC-51AB5510E9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2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EB05E-A0CC-4E66-8606-6F8667A0A5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6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5BBA-3476-435F-9915-DEDB5DFD8B8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8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0B258-9A09-4AA1-A355-95F22493D87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6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82AD0-3064-475B-8AFE-13D9C60499E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-The center or reference point is not necessarily a visible point, it’s just the “origin” of the shape’s coordinate system</a:t>
            </a:r>
          </a:p>
          <a:p>
            <a:pPr eaLnBrk="1" hangingPunct="1"/>
            <a:r>
              <a:rPr lang="en-US" dirty="0"/>
              <a:t>-The landmark points don’t have to be located on the boundary, they just need to be in a stable spatial configuration w.r.t. the center</a:t>
            </a:r>
          </a:p>
          <a:p>
            <a:pPr eaLnBrk="1" hangingPunct="1"/>
            <a:r>
              <a:rPr lang="en-US" dirty="0"/>
              <a:t>- The types of landmark points correspond to “visual words” or features that have a distinct local appearance (how to identify such visual words will be discussed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3828653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DA1A0-C374-48CF-A359-6AA68BA1789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9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4BA73-90BB-4212-888A-A015DCA53D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Note that some of the features present in the template may actually be absent in the test image. The positions of the features can move around; new “noise” or “clutter” features can be added.</a:t>
            </a:r>
          </a:p>
          <a:p>
            <a:pPr eaLnBrk="1" hangingPunct="1"/>
            <a:r>
              <a:rPr lang="en-US"/>
              <a:t>The small circles represent votes for possible center location.</a:t>
            </a:r>
          </a:p>
        </p:txBody>
      </p:sp>
    </p:spTree>
    <p:extLst>
      <p:ext uri="{BB962C8B-B14F-4D97-AF65-F5344CB8AC3E}">
        <p14:creationId xmlns:p14="http://schemas.microsoft.com/office/powerpoint/2010/main" val="173341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4D55B-611F-4DD0-8A93-FCB36690A3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1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8697C-4C21-46E6-BA25-CCE4B6DA549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is not just some useless historic idea, but is actually extensively used in modern recognition.</a:t>
            </a:r>
          </a:p>
        </p:txBody>
      </p:sp>
    </p:spTree>
    <p:extLst>
      <p:ext uri="{BB962C8B-B14F-4D97-AF65-F5344CB8AC3E}">
        <p14:creationId xmlns:p14="http://schemas.microsoft.com/office/powerpoint/2010/main" val="3254298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86093-E4E6-4952-BCC7-AE525443FC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9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E4A7B-F8B4-4DD2-BA3C-CD956DCA191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9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CDC61-6830-40C4-AD4C-40F5285A0BF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132CE-64BE-401B-A925-C1066DF8E8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1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C9F6B-1193-4755-9262-27DB37F344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F8BE-D67B-4C34-9799-F0F895D44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4B97-CFA3-4C6F-B864-4F643915BC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214BD-EA1C-4E2C-95C8-2ED8D8250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006A6-61E3-4CD3-83EA-3803AC73A7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663"/>
            <a:ext cx="7772400" cy="162173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11"/>
            <a:ext cx="6400800" cy="21257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272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1055553"/>
            <a:ext cx="8725458" cy="5276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172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274638"/>
            <a:ext cx="6553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078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271" y="164931"/>
            <a:ext cx="8725458" cy="69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72" y="6448767"/>
            <a:ext cx="4359636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8907" y="6448767"/>
            <a:ext cx="4365821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8DE1-5B0B-DD4F-89A9-EF10D4F882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2A462C-86ED-224B-9313-1A2CA4762CFC}" type="slidenum"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2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bfi7qOFLu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bfi7qOFLuo?feature=oembed" TargetMode="Externa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.xml"/><Relationship Id="rId7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patent/US306965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8.wmf"/><Relationship Id="rId4" Type="http://schemas.openxmlformats.org/officeDocument/2006/relationships/hyperlink" Target="http://www.pascal-network.org/challenges/VOC/pubs/leibe04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scal-network.org/challenges/VOC/pubs/leibe04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093"/>
            <a:ext cx="7772400" cy="1621735"/>
          </a:xfrm>
        </p:spPr>
        <p:txBody>
          <a:bodyPr>
            <a:normAutofit/>
          </a:bodyPr>
          <a:lstStyle/>
          <a:p>
            <a:r>
              <a:rPr lang="en-US" dirty="0"/>
              <a:t>Fitting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871"/>
            <a:ext cx="6400800" cy="21257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CSC 249/449 Spring 2019</a:t>
            </a:r>
          </a:p>
          <a:p>
            <a:endParaRPr lang="en-US" dirty="0"/>
          </a:p>
          <a:p>
            <a:r>
              <a:rPr lang="en-US" dirty="0"/>
              <a:t>http://www.cs.rochester.edu/~cxu22/t/249S19/ </a:t>
            </a:r>
          </a:p>
          <a:p>
            <a:endParaRPr lang="en-US" dirty="0"/>
          </a:p>
          <a:p>
            <a:r>
              <a:rPr lang="en-US" dirty="0"/>
              <a:t>Instructor: Chenliang Xu</a:t>
            </a:r>
          </a:p>
          <a:p>
            <a:r>
              <a:rPr lang="en-US" dirty="0" err="1"/>
              <a:t>chenliang.xu@rochester.edu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239670"/>
            <a:ext cx="2731448" cy="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Where is the line that contains both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and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28638" y="3487738"/>
          <a:ext cx="77771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Image" r:id="rId4" imgW="10971429" imgH="3758730" progId="Photoshop.Image.10">
                  <p:embed/>
                </p:oleObj>
              </mc:Choice>
              <mc:Fallback>
                <p:oleObj name="Image" r:id="rId4" imgW="10971429" imgH="3758730" progId="Photoshop.Image.10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87738"/>
                        <a:ext cx="777716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447800" y="4419600"/>
            <a:ext cx="86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0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0</a:t>
            </a:r>
            <a:r>
              <a:rPr lang="en-US" sz="1800" b="0"/>
              <a:t>)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339975" y="3824288"/>
            <a:ext cx="860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  <a:r>
              <a:rPr lang="en-US" sz="1800" b="0"/>
              <a:t>)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629400" y="51054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/>
              <a:t>b</a:t>
            </a:r>
            <a:r>
              <a:rPr lang="en-US" sz="1800" b="0"/>
              <a:t> = –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 i="1"/>
              <a:t>m</a:t>
            </a:r>
            <a:r>
              <a:rPr lang="en-US" sz="1800" b="0"/>
              <a:t> +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5867400" y="3810000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9A5E841B-CCDF-4022-BB85-6A0329FC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147192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Where is the line that contains both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and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It is the intersection of the lines </a:t>
            </a:r>
            <a:br>
              <a:rPr lang="en-US" dirty="0"/>
            </a:br>
            <a:r>
              <a:rPr lang="en-US" dirty="0"/>
              <a:t>b = –x</a:t>
            </a:r>
            <a:r>
              <a:rPr lang="en-US" baseline="-25000" dirty="0"/>
              <a:t>0</a:t>
            </a:r>
            <a:r>
              <a:rPr lang="en-US" dirty="0"/>
              <a:t>m + y</a:t>
            </a:r>
            <a:r>
              <a:rPr lang="en-US" baseline="-25000" dirty="0"/>
              <a:t>0 </a:t>
            </a:r>
            <a:r>
              <a:rPr lang="en-US" dirty="0"/>
              <a:t>and b = –x</a:t>
            </a:r>
            <a:r>
              <a:rPr lang="en-US" baseline="-25000" dirty="0"/>
              <a:t>1</a:t>
            </a:r>
            <a:r>
              <a:rPr lang="en-US" dirty="0"/>
              <a:t>m + y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28638" y="3487738"/>
          <a:ext cx="77771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Image" r:id="rId4" imgW="10971429" imgH="3758730" progId="Photoshop.Image.10">
                  <p:embed/>
                </p:oleObj>
              </mc:Choice>
              <mc:Fallback>
                <p:oleObj name="Image" r:id="rId4" imgW="10971429" imgH="3758730" progId="Photoshop.Image.10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87738"/>
                        <a:ext cx="777716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47800" y="4419600"/>
            <a:ext cx="86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0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0</a:t>
            </a:r>
            <a:r>
              <a:rPr lang="en-US" sz="1800" b="0"/>
              <a:t>)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339975" y="3824288"/>
            <a:ext cx="860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  <a:r>
              <a:rPr lang="en-US" sz="1800" b="0"/>
              <a:t>)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629400" y="51054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/>
              <a:t>b</a:t>
            </a:r>
            <a:r>
              <a:rPr lang="en-US" sz="1800" b="0"/>
              <a:t> = –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 i="1"/>
              <a:t>m</a:t>
            </a:r>
            <a:r>
              <a:rPr lang="en-US" sz="1800" b="0"/>
              <a:t> +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2DB336BC-700F-498A-BC5E-181F6DB0E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270419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200" dirty="0"/>
              <a:t>Problems with the (</a:t>
            </a:r>
            <a:r>
              <a:rPr lang="en-US" sz="3200" dirty="0" err="1"/>
              <a:t>m,b</a:t>
            </a:r>
            <a:r>
              <a:rPr lang="en-US" sz="3200" dirty="0"/>
              <a:t>) space:</a:t>
            </a:r>
          </a:p>
          <a:p>
            <a:pPr lvl="1"/>
            <a:r>
              <a:rPr lang="en-US" sz="2400" dirty="0"/>
              <a:t>Unbounded parameter domains</a:t>
            </a:r>
          </a:p>
          <a:p>
            <a:pPr lvl="1"/>
            <a:r>
              <a:rPr lang="en-US" sz="2400" dirty="0"/>
              <a:t>Vertical lines require infinite m</a:t>
            </a:r>
          </a:p>
        </p:txBody>
      </p:sp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81EF0993-41CD-4372-8391-E2BCCDFB9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4198823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c-repres-houg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124200"/>
            <a:ext cx="2938463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200" dirty="0"/>
              <a:t>Problems with the (</a:t>
            </a:r>
            <a:r>
              <a:rPr lang="en-US" sz="3200" dirty="0" err="1"/>
              <a:t>m,b</a:t>
            </a:r>
            <a:r>
              <a:rPr lang="en-US" sz="3200" dirty="0"/>
              <a:t>) space:</a:t>
            </a:r>
          </a:p>
          <a:p>
            <a:pPr lvl="1"/>
            <a:r>
              <a:rPr lang="en-US" sz="2400" dirty="0"/>
              <a:t>Unbounded parameter domains</a:t>
            </a:r>
          </a:p>
          <a:p>
            <a:pPr lvl="1"/>
            <a:r>
              <a:rPr lang="en-US" sz="2400" dirty="0"/>
              <a:t>Vertical lines require infinite m</a:t>
            </a:r>
          </a:p>
          <a:p>
            <a:pPr>
              <a:buFontTx/>
              <a:buChar char="•"/>
            </a:pPr>
            <a:r>
              <a:rPr lang="en-US" sz="3200" dirty="0"/>
              <a:t>Alternative: </a:t>
            </a:r>
            <a:r>
              <a:rPr lang="en-US" sz="3200" i="1" dirty="0"/>
              <a:t>polar representation</a:t>
            </a:r>
          </a:p>
          <a:p>
            <a:pPr>
              <a:buFontTx/>
              <a:buChar char="•"/>
            </a:pPr>
            <a:endParaRPr lang="en-US" sz="3200" dirty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/>
          </p:nvPr>
        </p:nvGraphicFramePr>
        <p:xfrm>
          <a:off x="3397250" y="3962400"/>
          <a:ext cx="3360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5" imgW="1422360" imgH="203040" progId="Equation.3">
                  <p:embed/>
                </p:oleObj>
              </mc:Choice>
              <mc:Fallback>
                <p:oleObj name="Equation" r:id="rId5" imgW="1422360" imgH="203040" progId="Equation.3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962400"/>
                        <a:ext cx="33607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400" y="5983069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400" b="0" dirty="0">
                <a:latin typeface="Arial Unicode MS" pitchFamily="34" charset="-128"/>
              </a:rPr>
              <a:t>Each point (</a:t>
            </a:r>
            <a:r>
              <a:rPr lang="en-US" sz="2400" b="0" dirty="0" err="1">
                <a:latin typeface="Arial Unicode MS" pitchFamily="34" charset="-128"/>
              </a:rPr>
              <a:t>x,y</a:t>
            </a:r>
            <a:r>
              <a:rPr lang="en-US" sz="2400" b="0" dirty="0">
                <a:latin typeface="Arial Unicode MS" pitchFamily="34" charset="-128"/>
              </a:rPr>
              <a:t>) will add a sine wave in the (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</a:t>
            </a:r>
            <a:r>
              <a:rPr lang="en-US" sz="2400" b="0" dirty="0">
                <a:latin typeface="Arial Unicode MS" pitchFamily="34" charset="-128"/>
                <a:sym typeface="System"/>
              </a:rPr>
              <a:t>,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</a:t>
            </a:r>
            <a:r>
              <a:rPr lang="en-US" sz="2400" b="0" dirty="0">
                <a:latin typeface="Arial Unicode MS" pitchFamily="34" charset="-128"/>
                <a:sym typeface="System"/>
              </a:rPr>
              <a:t>) parameter space </a:t>
            </a:r>
            <a:r>
              <a:rPr lang="en-US" sz="2400" b="0" dirty="0">
                <a:latin typeface="Arial Unicode MS" pitchFamily="34" charset="-128"/>
              </a:rPr>
              <a:t> 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B8C5EDD6-FF00-4199-980A-38A885DF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551494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Initialize accumulator H </a:t>
            </a:r>
            <a:br>
              <a:rPr lang="en-US" dirty="0"/>
            </a:br>
            <a:r>
              <a:rPr lang="en-US" dirty="0"/>
              <a:t>to all zeros</a:t>
            </a:r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For each feature point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in the image</a:t>
            </a:r>
            <a:br>
              <a:rPr lang="en-US" dirty="0"/>
            </a:br>
            <a:r>
              <a:rPr lang="en-US" dirty="0"/>
              <a:t>	For θ = 0 to 180</a:t>
            </a:r>
            <a:br>
              <a:rPr lang="en-US" dirty="0"/>
            </a:br>
            <a:r>
              <a:rPr lang="en-US" dirty="0"/>
              <a:t>	   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 = x </a:t>
            </a:r>
            <a:r>
              <a:rPr lang="en-US" dirty="0" err="1">
                <a:solidFill>
                  <a:schemeClr val="accent2"/>
                </a:solidFill>
              </a:rPr>
              <a:t>cos</a:t>
            </a:r>
            <a:r>
              <a:rPr lang="en-US" dirty="0">
                <a:solidFill>
                  <a:schemeClr val="accent2"/>
                </a:solidFill>
              </a:rPr>
              <a:t> θ + y sin θ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    H(θ,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) = H(θ,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) + 1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end</a:t>
            </a:r>
            <a:br>
              <a:rPr lang="en-US" dirty="0"/>
            </a:br>
            <a:r>
              <a:rPr lang="en-US" dirty="0" err="1"/>
              <a:t>end</a:t>
            </a:r>
            <a:endParaRPr lang="en-US" dirty="0"/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Find the value(s) of (θ, </a:t>
            </a:r>
            <a:r>
              <a:rPr lang="el-GR" dirty="0">
                <a:cs typeface="Times New Roman" pitchFamily="18" charset="0"/>
              </a:rPr>
              <a:t>ρ</a:t>
            </a:r>
            <a:r>
              <a:rPr lang="en-US" dirty="0"/>
              <a:t>) where H(θ, </a:t>
            </a:r>
            <a:r>
              <a:rPr lang="el-GR" dirty="0">
                <a:cs typeface="Times New Roman" pitchFamily="18" charset="0"/>
              </a:rPr>
              <a:t>ρ</a:t>
            </a:r>
            <a:r>
              <a:rPr lang="en-US" dirty="0"/>
              <a:t>) is a local maximum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dirty="0"/>
              <a:t>The detected line in the image is given by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l-GR" sz="28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800" dirty="0">
                <a:solidFill>
                  <a:schemeClr val="accent2"/>
                </a:solidFill>
              </a:rPr>
              <a:t> = x </a:t>
            </a:r>
            <a:r>
              <a:rPr lang="en-US" sz="2800" dirty="0" err="1">
                <a:solidFill>
                  <a:schemeClr val="accent2"/>
                </a:solidFill>
              </a:rPr>
              <a:t>cos</a:t>
            </a:r>
            <a:r>
              <a:rPr lang="en-US" sz="2800" dirty="0">
                <a:solidFill>
                  <a:schemeClr val="accent2"/>
                </a:solidFill>
              </a:rPr>
              <a:t> θ + y sin θ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19800" y="914400"/>
          <a:ext cx="25765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Image" r:id="rId4" imgW="5460317" imgH="5815873" progId="Photoshop.Image.10">
                  <p:embed/>
                </p:oleObj>
              </mc:Choice>
              <mc:Fallback>
                <p:oleObj name="Image" r:id="rId4" imgW="5460317" imgH="5815873" progId="Photoshop.Image.10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5765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019800" y="1981200"/>
            <a:ext cx="3286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b="0"/>
              <a:t>ρ</a:t>
            </a:r>
            <a:endParaRPr lang="en-US" sz="2000" b="0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7291388" y="3276600"/>
            <a:ext cx="3254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θ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E5DF881B-C0FB-47A6-96E9-A2C053A07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93098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lum bright="66000" contrast="82000"/>
          </a:blip>
          <a:srcRect/>
          <a:stretch>
            <a:fillRect/>
          </a:stretch>
        </p:blipFill>
        <p:spPr bwMode="auto">
          <a:xfrm>
            <a:off x="469900" y="13160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14550" y="55768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56350" y="5562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illustration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1C2F-D2BD-486D-839E-6D43D6B06737}"/>
              </a:ext>
            </a:extLst>
          </p:cNvPr>
          <p:cNvSpPr txBox="1"/>
          <p:nvPr/>
        </p:nvSpPr>
        <p:spPr>
          <a:xfrm>
            <a:off x="7002485" y="6512336"/>
            <a:ext cx="203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Modified from: S. </a:t>
            </a:r>
            <a:r>
              <a:rPr lang="en-US" sz="1200" b="0" dirty="0" err="1"/>
              <a:t>Lazebnik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489E1-13BB-1549-9C79-04E7E0A97D2A}"/>
              </a:ext>
            </a:extLst>
          </p:cNvPr>
          <p:cNvSpPr txBox="1"/>
          <p:nvPr/>
        </p:nvSpPr>
        <p:spPr>
          <a:xfrm>
            <a:off x="5474980" y="60055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polar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56254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63775" y="1265238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/>
              <a:t>Square </a:t>
            </a:r>
          </a:p>
        </p:txBody>
      </p:sp>
      <p:pic>
        <p:nvPicPr>
          <p:cNvPr id="19459" name="Picture 4" descr="c-repres-hghsq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0863"/>
            <a:ext cx="34734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80100" y="1285875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/>
              <a:t>Circle </a:t>
            </a:r>
          </a:p>
        </p:txBody>
      </p:sp>
      <p:pic>
        <p:nvPicPr>
          <p:cNvPr id="19461" name="Picture 6" descr="c-repres-hghccl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225" y="1816100"/>
            <a:ext cx="34734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shapes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2B35-D29F-4B59-8D62-E830313CBB3A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8939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c-repres-hghc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6200" y="1314450"/>
            <a:ext cx="34544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4" descr="c-repres-imac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522413"/>
            <a:ext cx="4116388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Several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22464-E9AB-4083-9133-7412BDAF8E1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801310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BBFE-C73C-4568-A340-F777126D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87C4-D341-49EF-A742-42A6C8AC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https://www.youtube.com/watch?v=ebfi7qOFLuo</a:t>
            </a:r>
            <a:r>
              <a:rPr lang="en-US" dirty="0"/>
              <a:t> </a:t>
            </a:r>
          </a:p>
        </p:txBody>
      </p:sp>
      <p:pic>
        <p:nvPicPr>
          <p:cNvPr id="4" name="Hough Transform Demo">
            <a:hlinkClick r:id="" action="ppaction://media"/>
            <a:extLst>
              <a:ext uri="{FF2B5EF4-FFF2-40B4-BE49-F238E27FC236}">
                <a16:creationId xmlns:a16="http://schemas.microsoft.com/office/drawing/2014/main" id="{7150FF40-95BD-C245-87C4-9A11335FAD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DF17B-0728-1B42-B264-C02985890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25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0" y="990600"/>
            <a:ext cx="4114800" cy="464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53E54-EBA4-4DCA-B6EC-11FD9F2D4E8D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2961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"/>
          <p:cNvSpPr txBox="1">
            <a:spLocks noChangeArrowheads="1"/>
          </p:cNvSpPr>
          <p:nvPr/>
        </p:nvSpPr>
        <p:spPr bwMode="auto">
          <a:xfrm>
            <a:off x="7558088" y="6581775"/>
            <a:ext cx="15859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Source: K. Grauman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Choose a </a:t>
            </a:r>
            <a:r>
              <a:rPr lang="en-US" i="1" dirty="0"/>
              <a:t>parametric model </a:t>
            </a:r>
            <a:r>
              <a:rPr lang="en-US" dirty="0"/>
              <a:t>to represent a set of features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275" y="1965325"/>
            <a:ext cx="216217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81200"/>
            <a:ext cx="29019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5313" y="4648200"/>
            <a:ext cx="5595937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952625" y="42052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lines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800600" y="41910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circles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403600" y="632460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complicated model: car</a:t>
            </a:r>
          </a:p>
        </p:txBody>
      </p:sp>
    </p:spTree>
    <p:extLst>
      <p:ext uri="{BB962C8B-B14F-4D97-AF65-F5344CB8AC3E}">
        <p14:creationId xmlns:p14="http://schemas.microsoft.com/office/powerpoint/2010/main" val="357917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5562600"/>
            <a:ext cx="7772400" cy="685800"/>
          </a:xfrm>
        </p:spPr>
        <p:txBody>
          <a:bodyPr/>
          <a:lstStyle/>
          <a:p>
            <a:r>
              <a:rPr lang="en-US"/>
              <a:t>Peak gets fuzzy and hard to locate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98659-B373-475E-A533-1655BEC0BB40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663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74850"/>
            <a:ext cx="5602288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Number of votes for a line of 20 points with increasing noise: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1C25-87F5-4DDE-B9DD-EC70C81FF48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1758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3820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points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9144000" cy="1066800"/>
          </a:xfrm>
        </p:spPr>
        <p:txBody>
          <a:bodyPr/>
          <a:lstStyle/>
          <a:p>
            <a:pPr algn="ctr"/>
            <a:r>
              <a:rPr lang="en-US"/>
              <a:t>Uniform noise can lead to spurious peaks in the array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133600" y="5348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324600" y="5348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8E69-4441-4409-8D02-CEF110591BE7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8386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74863"/>
            <a:ext cx="551338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points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As the level of uniform noise increases, the maximum number of votes increases too: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E6AEF-2149-48F1-AE7B-0E07A9F7604F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2970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noise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Choose a good grid / discretization</a:t>
            </a:r>
          </a:p>
          <a:p>
            <a:pPr lvl="1"/>
            <a:r>
              <a:rPr lang="en-US" b="1" dirty="0"/>
              <a:t>Too coarse:</a:t>
            </a:r>
            <a:r>
              <a:rPr lang="en-US" dirty="0"/>
              <a:t> large votes obtained when too many different lines correspond to a single bucket</a:t>
            </a:r>
          </a:p>
          <a:p>
            <a:pPr lvl="1"/>
            <a:r>
              <a:rPr lang="en-US" b="1" dirty="0"/>
              <a:t>Too fine:</a:t>
            </a:r>
            <a:r>
              <a:rPr lang="en-US" dirty="0"/>
              <a:t> miss lines because some points that are not exactly collinear cast votes for different buckets</a:t>
            </a:r>
          </a:p>
          <a:p>
            <a:pPr>
              <a:buFontTx/>
              <a:buChar char="•"/>
            </a:pPr>
            <a:r>
              <a:rPr lang="en-US" dirty="0"/>
              <a:t>Increment neighboring bins (smoothing in accumulator array)</a:t>
            </a:r>
          </a:p>
          <a:p>
            <a:pPr>
              <a:buFontTx/>
              <a:buChar char="•"/>
            </a:pPr>
            <a:r>
              <a:rPr lang="en-US" dirty="0"/>
              <a:t>Try to get rid of irrelevant features </a:t>
            </a:r>
          </a:p>
          <a:p>
            <a:pPr lvl="1"/>
            <a:r>
              <a:rPr lang="en-US" dirty="0"/>
              <a:t>E.g., take only edge points with significant gradient magnitude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DAF0-68AD-486C-8B1A-73CA3E06C540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797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838200"/>
          </a:xfrm>
        </p:spPr>
        <p:txBody>
          <a:bodyPr/>
          <a:lstStyle/>
          <a:p>
            <a:r>
              <a:rPr lang="en-US"/>
              <a:t>Incorporating image gradients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Recall: when we detect an </a:t>
            </a:r>
            <a:br>
              <a:rPr lang="en-US" sz="2400" dirty="0"/>
            </a:br>
            <a:r>
              <a:rPr lang="en-US" sz="2400" dirty="0"/>
              <a:t>edge point, we also know its </a:t>
            </a:r>
            <a:br>
              <a:rPr lang="en-US" sz="2400" dirty="0"/>
            </a:br>
            <a:r>
              <a:rPr lang="en-US" sz="2400" dirty="0"/>
              <a:t>gradient direction</a:t>
            </a:r>
          </a:p>
          <a:p>
            <a:pPr>
              <a:buFontTx/>
              <a:buChar char="•"/>
            </a:pPr>
            <a:r>
              <a:rPr lang="en-US" sz="2400" dirty="0"/>
              <a:t>This means that the line </a:t>
            </a:r>
            <a:br>
              <a:rPr lang="en-US" sz="2400" dirty="0"/>
            </a:br>
            <a:r>
              <a:rPr lang="en-US" sz="2400" dirty="0"/>
              <a:t>is uniquely determined!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Modified Hough transform: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For each edge point 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θ = gradient orientation at (</a:t>
            </a:r>
            <a:r>
              <a:rPr lang="en-US" sz="2400" dirty="0" err="1">
                <a:solidFill>
                  <a:schemeClr val="accent2"/>
                </a:solidFill>
              </a:rPr>
              <a:t>x,y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 = x </a:t>
            </a:r>
            <a:r>
              <a:rPr lang="en-US" sz="2400" dirty="0" err="1">
                <a:solidFill>
                  <a:schemeClr val="accent2"/>
                </a:solidFill>
              </a:rPr>
              <a:t>cos</a:t>
            </a:r>
            <a:r>
              <a:rPr lang="en-US" sz="2400" dirty="0">
                <a:solidFill>
                  <a:schemeClr val="accent2"/>
                </a:solidFill>
              </a:rPr>
              <a:t> θ + y sin θ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= 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+ 1</a:t>
            </a:r>
            <a:br>
              <a:rPr lang="en-US" sz="2400" dirty="0"/>
            </a:br>
            <a:r>
              <a:rPr lang="en-US" sz="2400" dirty="0"/>
              <a:t>end</a:t>
            </a:r>
          </a:p>
          <a:p>
            <a:pPr>
              <a:buFontTx/>
              <a:buChar char="•"/>
            </a:pPr>
            <a:endParaRPr lang="en-US" sz="2400" dirty="0"/>
          </a:p>
        </p:txBody>
      </p:sp>
      <p:pic>
        <p:nvPicPr>
          <p:cNvPr id="1437713" name="Picture 1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606675"/>
            <a:ext cx="2362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 rot="2789887">
            <a:off x="5562987" y="1550366"/>
            <a:ext cx="1283494" cy="373062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6324600" y="1154112"/>
            <a:ext cx="2133600" cy="522288"/>
            <a:chOff x="4128" y="1399"/>
            <a:chExt cx="1344" cy="329"/>
          </a:xfrm>
        </p:grpSpPr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4128" y="1440"/>
              <a:ext cx="1344" cy="288"/>
              <a:chOff x="4128" y="1824"/>
              <a:chExt cx="1344" cy="288"/>
            </a:xfrm>
          </p:grpSpPr>
          <p:grpSp>
            <p:nvGrpSpPr>
              <p:cNvPr id="28684" name="Group 5"/>
              <p:cNvGrpSpPr>
                <a:grpSpLocks/>
              </p:cNvGrpSpPr>
              <p:nvPr/>
            </p:nvGrpSpPr>
            <p:grpSpPr bwMode="auto">
              <a:xfrm>
                <a:off x="4161" y="1824"/>
                <a:ext cx="1311" cy="255"/>
                <a:chOff x="4161" y="1824"/>
                <a:chExt cx="1311" cy="255"/>
              </a:xfrm>
            </p:grpSpPr>
            <p:pic>
              <p:nvPicPr>
                <p:cNvPr id="28687" name="Picture 9" descr="Edittex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05" y="1824"/>
                  <a:ext cx="967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68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85" name="Oval 1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79" name="Group 11"/>
            <p:cNvGrpSpPr>
              <a:grpSpLocks/>
            </p:cNvGrpSpPr>
            <p:nvPr/>
          </p:nvGrpSpPr>
          <p:grpSpPr bwMode="auto">
            <a:xfrm>
              <a:off x="4146" y="1399"/>
              <a:ext cx="306" cy="321"/>
              <a:chOff x="4152" y="1776"/>
              <a:chExt cx="306" cy="321"/>
            </a:xfrm>
          </p:grpSpPr>
          <p:sp>
            <p:nvSpPr>
              <p:cNvPr id="28681" name="Line 13"/>
              <p:cNvSpPr>
                <a:spLocks noChangeShapeType="1"/>
              </p:cNvSpPr>
              <p:nvPr/>
            </p:nvSpPr>
            <p:spPr bwMode="auto">
              <a:xfrm flipV="1">
                <a:off x="4152" y="1776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4"/>
              <p:cNvSpPr>
                <a:spLocks/>
              </p:cNvSpPr>
              <p:nvPr/>
            </p:nvSpPr>
            <p:spPr bwMode="auto">
              <a:xfrm flipV="1">
                <a:off x="4216" y="2032"/>
                <a:ext cx="27" cy="51"/>
              </a:xfrm>
              <a:custGeom>
                <a:avLst/>
                <a:gdLst>
                  <a:gd name="T0" fmla="*/ 18 w 27"/>
                  <a:gd name="T1" fmla="*/ 0 h 51"/>
                  <a:gd name="T2" fmla="*/ 24 w 27"/>
                  <a:gd name="T3" fmla="*/ 33 h 51"/>
                  <a:gd name="T4" fmla="*/ 0 w 27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51"/>
                  <a:gd name="T11" fmla="*/ 27 w 2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683" name="Picture 15" descr="Edittex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99" y="1968"/>
                <a:ext cx="69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80" name="Line 12"/>
              <p:cNvSpPr>
                <a:spLocks noChangeShapeType="1"/>
              </p:cNvSpPr>
              <p:nvPr/>
            </p:nvSpPr>
            <p:spPr bwMode="auto">
              <a:xfrm>
                <a:off x="4155" y="2088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49A163-5BC3-4462-A10B-7AD70CA2D088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455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Fitting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If we know which points belong to the line, how do we find the “optimal” line parameters?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Least squares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outliers?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Robust fitting, RANSAC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many lines?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Voting methods: RANSAC, Hough transform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099AF-35BF-479F-AC40-3A7590FE671B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52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for circles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How many dimensions will the parameter space have?</a:t>
            </a:r>
          </a:p>
          <a:p>
            <a:pPr lvl="1">
              <a:buFontTx/>
              <a:buChar char="•"/>
            </a:pPr>
            <a:r>
              <a:rPr lang="en-US" dirty="0"/>
              <a:t>(a, b): the center of the circle</a:t>
            </a:r>
          </a:p>
          <a:p>
            <a:pPr lvl="1">
              <a:buFontTx/>
              <a:buChar char="•"/>
            </a:pPr>
            <a:r>
              <a:rPr lang="en-US" dirty="0"/>
              <a:t>r: the radius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Given an un-oriented edge point, what are all possible bins that it can vote for?</a:t>
            </a:r>
          </a:p>
          <a:p>
            <a:pPr lvl="1">
              <a:buFontTx/>
              <a:buChar char="•"/>
            </a:pPr>
            <a:r>
              <a:rPr lang="en-US" dirty="0"/>
              <a:t>Assume the detected point is (x</a:t>
            </a:r>
            <a:r>
              <a:rPr lang="en-US" baseline="-25000" dirty="0"/>
              <a:t>0</a:t>
            </a:r>
            <a:r>
              <a:rPr lang="en-US" dirty="0"/>
              <a:t>,y</a:t>
            </a:r>
            <a:r>
              <a:rPr lang="en-US" baseline="-25000" dirty="0"/>
              <a:t>0</a:t>
            </a:r>
            <a:r>
              <a:rPr lang="en-US" dirty="0"/>
              <a:t>) in image space</a:t>
            </a:r>
          </a:p>
          <a:p>
            <a:pPr lvl="1">
              <a:buFontTx/>
              <a:buChar char="•"/>
            </a:pPr>
            <a:r>
              <a:rPr lang="en-US" dirty="0"/>
              <a:t>All points satisfy (x</a:t>
            </a:r>
            <a:r>
              <a:rPr lang="en-US" baseline="-25000" dirty="0"/>
              <a:t>0</a:t>
            </a:r>
            <a:r>
              <a:rPr lang="en-US" dirty="0"/>
              <a:t>-a)</a:t>
            </a:r>
            <a:r>
              <a:rPr lang="en-US" baseline="30000" dirty="0"/>
              <a:t>2</a:t>
            </a:r>
            <a:r>
              <a:rPr lang="en-US" dirty="0"/>
              <a:t>+(y</a:t>
            </a:r>
            <a:r>
              <a:rPr lang="en-US" baseline="-25000" dirty="0"/>
              <a:t>0</a:t>
            </a:r>
            <a:r>
              <a:rPr lang="en-US" dirty="0"/>
              <a:t>-b)</a:t>
            </a:r>
            <a:r>
              <a:rPr lang="en-US" baseline="30000" dirty="0"/>
              <a:t>2</a:t>
            </a:r>
            <a:r>
              <a:rPr lang="en-US" dirty="0"/>
              <a:t>=r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pPr lvl="1">
              <a:buFontTx/>
              <a:buChar char="•"/>
            </a:pPr>
            <a:r>
              <a:rPr lang="en-US" dirty="0"/>
              <a:t>The surface of an inverted cone.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What about an </a:t>
            </a:r>
            <a:r>
              <a:rPr lang="en-US" i="1" dirty="0"/>
              <a:t>oriented</a:t>
            </a:r>
            <a:r>
              <a:rPr lang="en-US" dirty="0"/>
              <a:t> edge point?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7376-7265-C243-BD09-062C26BA5FAF}"/>
              </a:ext>
            </a:extLst>
          </p:cNvPr>
          <p:cNvSpPr txBox="1"/>
          <p:nvPr/>
        </p:nvSpPr>
        <p:spPr>
          <a:xfrm>
            <a:off x="5411097" y="39326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this? </a:t>
            </a:r>
          </a:p>
        </p:txBody>
      </p:sp>
    </p:spTree>
    <p:extLst>
      <p:ext uri="{BB962C8B-B14F-4D97-AF65-F5344CB8AC3E}">
        <p14:creationId xmlns:p14="http://schemas.microsoft.com/office/powerpoint/2010/main" val="14928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for circles 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 flipV="1">
            <a:off x="533400" y="2514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5334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1524000" y="2667000"/>
            <a:ext cx="1905000" cy="19050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3565525" y="5703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x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609600" y="2300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y</a:t>
            </a:r>
          </a:p>
        </p:txBody>
      </p:sp>
      <p:sp>
        <p:nvSpPr>
          <p:cNvPr id="8202" name="Freeform 13"/>
          <p:cNvSpPr>
            <a:spLocks/>
          </p:cNvSpPr>
          <p:nvPr/>
        </p:nvSpPr>
        <p:spPr bwMode="auto">
          <a:xfrm>
            <a:off x="1595447" y="3752849"/>
            <a:ext cx="835194" cy="1423185"/>
          </a:xfrm>
          <a:custGeom>
            <a:avLst/>
            <a:gdLst>
              <a:gd name="T0" fmla="*/ 0 w 384"/>
              <a:gd name="T1" fmla="*/ 2147483647 h 680"/>
              <a:gd name="T2" fmla="*/ 2147483647 w 384"/>
              <a:gd name="T3" fmla="*/ 0 h 680"/>
              <a:gd name="T4" fmla="*/ 0 60000 65536"/>
              <a:gd name="T5" fmla="*/ 0 60000 65536"/>
              <a:gd name="T6" fmla="*/ 0 w 384"/>
              <a:gd name="T7" fmla="*/ 0 h 680"/>
              <a:gd name="T8" fmla="*/ 384 w 384"/>
              <a:gd name="T9" fmla="*/ 680 h 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680">
                <a:moveTo>
                  <a:pt x="0" y="680"/>
                </a:move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6324600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>
            <a:off x="6324600" y="4724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6"/>
          <p:cNvSpPr>
            <a:spLocks/>
          </p:cNvSpPr>
          <p:nvPr/>
        </p:nvSpPr>
        <p:spPr bwMode="auto">
          <a:xfrm>
            <a:off x="5357813" y="4716463"/>
            <a:ext cx="962025" cy="1524000"/>
          </a:xfrm>
          <a:custGeom>
            <a:avLst/>
            <a:gdLst>
              <a:gd name="T0" fmla="*/ 2147483647 w 606"/>
              <a:gd name="T1" fmla="*/ 0 h 960"/>
              <a:gd name="T2" fmla="*/ 0 w 606"/>
              <a:gd name="T3" fmla="*/ 2147483647 h 960"/>
              <a:gd name="T4" fmla="*/ 0 60000 65536"/>
              <a:gd name="T5" fmla="*/ 0 60000 65536"/>
              <a:gd name="T6" fmla="*/ 0 w 606"/>
              <a:gd name="T7" fmla="*/ 0 h 960"/>
              <a:gd name="T8" fmla="*/ 606 w 606"/>
              <a:gd name="T9" fmla="*/ 960 h 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6" h="960">
                <a:moveTo>
                  <a:pt x="606" y="0"/>
                </a:move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8609013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 dirty="0"/>
              <a:t>a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180013" y="6186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 dirty="0"/>
              <a:t>b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6400800" y="2133600"/>
            <a:ext cx="30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r</a:t>
            </a:r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auto">
          <a:xfrm flipV="1">
            <a:off x="6934200" y="2362200"/>
            <a:ext cx="11430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4"/>
          <p:cNvSpPr>
            <a:spLocks noChangeShapeType="1"/>
          </p:cNvSpPr>
          <p:nvPr/>
        </p:nvSpPr>
        <p:spPr bwMode="auto">
          <a:xfrm flipH="1" flipV="1">
            <a:off x="5715000" y="2362200"/>
            <a:ext cx="12192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AutoShape 29"/>
          <p:cNvSpPr>
            <a:spLocks noChangeArrowheads="1"/>
          </p:cNvSpPr>
          <p:nvPr/>
        </p:nvSpPr>
        <p:spPr bwMode="auto">
          <a:xfrm>
            <a:off x="4267200" y="34290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12"/>
          <p:cNvSpPr>
            <a:spLocks noChangeArrowheads="1"/>
          </p:cNvSpPr>
          <p:nvPr/>
        </p:nvSpPr>
        <p:spPr bwMode="auto">
          <a:xfrm>
            <a:off x="1981200" y="4419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30"/>
          <p:cNvSpPr>
            <a:spLocks noChangeArrowheads="1"/>
          </p:cNvSpPr>
          <p:nvPr/>
        </p:nvSpPr>
        <p:spPr bwMode="auto">
          <a:xfrm>
            <a:off x="2430659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31"/>
          <p:cNvSpPr>
            <a:spLocks noChangeArrowheads="1"/>
          </p:cNvSpPr>
          <p:nvPr/>
        </p:nvSpPr>
        <p:spPr bwMode="auto">
          <a:xfrm>
            <a:off x="1515661" y="517107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32"/>
          <p:cNvSpPr>
            <a:spLocks noChangeArrowheads="1"/>
          </p:cNvSpPr>
          <p:nvPr/>
        </p:nvSpPr>
        <p:spPr bwMode="auto">
          <a:xfrm>
            <a:off x="6891338" y="54102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33"/>
          <p:cNvSpPr>
            <a:spLocks noChangeArrowheads="1"/>
          </p:cNvSpPr>
          <p:nvPr/>
        </p:nvSpPr>
        <p:spPr bwMode="auto">
          <a:xfrm>
            <a:off x="73152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34"/>
          <p:cNvSpPr>
            <a:spLocks noChangeArrowheads="1"/>
          </p:cNvSpPr>
          <p:nvPr/>
        </p:nvSpPr>
        <p:spPr bwMode="auto">
          <a:xfrm>
            <a:off x="64770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35"/>
          <p:cNvSpPr txBox="1">
            <a:spLocks noChangeArrowheads="1"/>
          </p:cNvSpPr>
          <p:nvPr/>
        </p:nvSpPr>
        <p:spPr bwMode="auto">
          <a:xfrm>
            <a:off x="1071563" y="1589088"/>
            <a:ext cx="220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image space</a:t>
            </a:r>
          </a:p>
        </p:txBody>
      </p:sp>
      <p:sp>
        <p:nvSpPr>
          <p:cNvPr id="8220" name="Text Box 37"/>
          <p:cNvSpPr txBox="1">
            <a:spLocks noChangeArrowheads="1"/>
          </p:cNvSpPr>
          <p:nvPr/>
        </p:nvSpPr>
        <p:spPr bwMode="auto">
          <a:xfrm>
            <a:off x="4953000" y="1600200"/>
            <a:ext cx="4008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Hough parameter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0CECC-D3D3-4E1E-97A0-63E4C86C3D3E}"/>
              </a:ext>
            </a:extLst>
          </p:cNvPr>
          <p:cNvSpPr txBox="1"/>
          <p:nvPr/>
        </p:nvSpPr>
        <p:spPr>
          <a:xfrm>
            <a:off x="6515100" y="64740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Modified from: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ED8CA-9698-984B-918D-A2ACB305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18" y="3388659"/>
            <a:ext cx="1961175" cy="23084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0D9160-BAD3-674E-8051-3967DA71F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49658" y="5359401"/>
            <a:ext cx="2028161" cy="2260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6FC6E-04C3-304A-B08A-AB7F06C8A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405" y="4636589"/>
            <a:ext cx="685800" cy="234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A21430-EB2D-6D4E-874A-C3FCFC3E7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634" y="5494337"/>
            <a:ext cx="685800" cy="23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8BF41-BEE6-8B45-BBD4-40C38C1640D1}"/>
              </a:ext>
            </a:extLst>
          </p:cNvPr>
          <p:cNvSpPr txBox="1"/>
          <p:nvPr/>
        </p:nvSpPr>
        <p:spPr>
          <a:xfrm>
            <a:off x="5934702" y="450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802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554"/>
            <a:ext cx="7772400" cy="499244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Initialize accumulator H </a:t>
            </a:r>
            <a:br>
              <a:rPr lang="en-US" dirty="0"/>
            </a:br>
            <a:r>
              <a:rPr lang="en-US" dirty="0"/>
              <a:t>to all zeros</a:t>
            </a:r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For each feature point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in the image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VOTE!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end</a:t>
            </a:r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Find the local maxima in </a:t>
            </a:r>
            <a:br>
              <a:rPr lang="en-US" dirty="0"/>
            </a:br>
            <a:r>
              <a:rPr lang="en-US" dirty="0"/>
              <a:t>the parameter space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263030-33E1-4145-AA23-A703DAB9A79C}"/>
              </a:ext>
            </a:extLst>
          </p:cNvPr>
          <p:cNvGrpSpPr/>
          <p:nvPr/>
        </p:nvGrpSpPr>
        <p:grpSpPr>
          <a:xfrm>
            <a:off x="5921689" y="1954572"/>
            <a:ext cx="2084007" cy="2051574"/>
            <a:chOff x="6145197" y="1016256"/>
            <a:chExt cx="2084007" cy="20515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3BE66-7488-DD41-A7CC-D5166CE85EA3}"/>
                </a:ext>
              </a:extLst>
            </p:cNvPr>
            <p:cNvGrpSpPr/>
            <p:nvPr/>
          </p:nvGrpSpPr>
          <p:grpSpPr>
            <a:xfrm>
              <a:off x="6145197" y="1016256"/>
              <a:ext cx="2084007" cy="1028700"/>
              <a:chOff x="6145197" y="1016256"/>
              <a:chExt cx="2084007" cy="10287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93C007F-D9AA-4243-B9E6-CD2B8A2CE520}"/>
                  </a:ext>
                </a:extLst>
              </p:cNvPr>
              <p:cNvGrpSpPr/>
              <p:nvPr/>
            </p:nvGrpSpPr>
            <p:grpSpPr>
              <a:xfrm>
                <a:off x="6501401" y="10162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39" name="AutoShape 18">
                  <a:extLst>
                    <a:ext uri="{FF2B5EF4-FFF2-40B4-BE49-F238E27FC236}">
                      <a16:creationId xmlns:a16="http://schemas.microsoft.com/office/drawing/2014/main" id="{46082F59-FECF-3149-A574-E097EE11E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18">
                  <a:extLst>
                    <a:ext uri="{FF2B5EF4-FFF2-40B4-BE49-F238E27FC236}">
                      <a16:creationId xmlns:a16="http://schemas.microsoft.com/office/drawing/2014/main" id="{C80D5F36-8051-9545-9F11-C101B2A18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18">
                  <a:extLst>
                    <a:ext uri="{FF2B5EF4-FFF2-40B4-BE49-F238E27FC236}">
                      <a16:creationId xmlns:a16="http://schemas.microsoft.com/office/drawing/2014/main" id="{0C1B458D-16D2-4F4F-B646-59DDC69A9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2133413-30E1-3641-AB3C-5DAC376E41DA}"/>
                  </a:ext>
                </a:extLst>
              </p:cNvPr>
              <p:cNvGrpSpPr/>
              <p:nvPr/>
            </p:nvGrpSpPr>
            <p:grpSpPr>
              <a:xfrm>
                <a:off x="6323299" y="1174248"/>
                <a:ext cx="1727803" cy="685800"/>
                <a:chOff x="6501401" y="1016256"/>
                <a:chExt cx="1727803" cy="685800"/>
              </a:xfrm>
            </p:grpSpPr>
            <p:sp>
              <p:nvSpPr>
                <p:cNvPr id="47" name="AutoShape 18">
                  <a:extLst>
                    <a:ext uri="{FF2B5EF4-FFF2-40B4-BE49-F238E27FC236}">
                      <a16:creationId xmlns:a16="http://schemas.microsoft.com/office/drawing/2014/main" id="{7D8A386E-EBEA-5F40-9740-885BAA45B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utoShape 18">
                  <a:extLst>
                    <a:ext uri="{FF2B5EF4-FFF2-40B4-BE49-F238E27FC236}">
                      <a16:creationId xmlns:a16="http://schemas.microsoft.com/office/drawing/2014/main" id="{825B1539-51CD-2B4D-976D-851ADE3BC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18">
                  <a:extLst>
                    <a:ext uri="{FF2B5EF4-FFF2-40B4-BE49-F238E27FC236}">
                      <a16:creationId xmlns:a16="http://schemas.microsoft.com/office/drawing/2014/main" id="{EB12ADBA-2C04-5040-9E7B-4E822B78C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80CE3AB-490D-9D4A-9DA6-A9FB964D1943}"/>
                  </a:ext>
                </a:extLst>
              </p:cNvPr>
              <p:cNvGrpSpPr/>
              <p:nvPr/>
            </p:nvGrpSpPr>
            <p:grpSpPr>
              <a:xfrm>
                <a:off x="6145197" y="13591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51" name="AutoShape 18">
                  <a:extLst>
                    <a:ext uri="{FF2B5EF4-FFF2-40B4-BE49-F238E27FC236}">
                      <a16:creationId xmlns:a16="http://schemas.microsoft.com/office/drawing/2014/main" id="{A8EAB2FB-6E16-D942-811F-6953C68B1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AutoShape 18">
                  <a:extLst>
                    <a:ext uri="{FF2B5EF4-FFF2-40B4-BE49-F238E27FC236}">
                      <a16:creationId xmlns:a16="http://schemas.microsoft.com/office/drawing/2014/main" id="{B2B16363-6214-C945-A4BE-2052F370C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AutoShape 18">
                  <a:extLst>
                    <a:ext uri="{FF2B5EF4-FFF2-40B4-BE49-F238E27FC236}">
                      <a16:creationId xmlns:a16="http://schemas.microsoft.com/office/drawing/2014/main" id="{0CF2BC02-6BCB-3A4E-B8B4-973D777A2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92D1E02-AACC-8D40-883C-6B0974CFB2C8}"/>
                </a:ext>
              </a:extLst>
            </p:cNvPr>
            <p:cNvGrpSpPr/>
            <p:nvPr/>
          </p:nvGrpSpPr>
          <p:grpSpPr>
            <a:xfrm>
              <a:off x="6145197" y="1527693"/>
              <a:ext cx="2084007" cy="1028700"/>
              <a:chOff x="6145197" y="1016256"/>
              <a:chExt cx="2084007" cy="10287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94C4DAF-7723-3049-994B-281CA0B6D8C3}"/>
                  </a:ext>
                </a:extLst>
              </p:cNvPr>
              <p:cNvGrpSpPr/>
              <p:nvPr/>
            </p:nvGrpSpPr>
            <p:grpSpPr>
              <a:xfrm>
                <a:off x="6501401" y="10162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104" name="AutoShape 18">
                  <a:extLst>
                    <a:ext uri="{FF2B5EF4-FFF2-40B4-BE49-F238E27FC236}">
                      <a16:creationId xmlns:a16="http://schemas.microsoft.com/office/drawing/2014/main" id="{41C5122D-9345-5149-9B9B-7464FBBB7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AutoShape 18">
                  <a:extLst>
                    <a:ext uri="{FF2B5EF4-FFF2-40B4-BE49-F238E27FC236}">
                      <a16:creationId xmlns:a16="http://schemas.microsoft.com/office/drawing/2014/main" id="{2F66AB15-FEBC-B348-B17F-B3F51DD1B6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18">
                  <a:extLst>
                    <a:ext uri="{FF2B5EF4-FFF2-40B4-BE49-F238E27FC236}">
                      <a16:creationId xmlns:a16="http://schemas.microsoft.com/office/drawing/2014/main" id="{29FB3A10-99B1-184F-9EA3-EB3F45CCA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5C17576-F5AC-B34A-BE44-691633464EBD}"/>
                  </a:ext>
                </a:extLst>
              </p:cNvPr>
              <p:cNvGrpSpPr/>
              <p:nvPr/>
            </p:nvGrpSpPr>
            <p:grpSpPr>
              <a:xfrm>
                <a:off x="6323299" y="1174248"/>
                <a:ext cx="1727803" cy="685800"/>
                <a:chOff x="6501401" y="1016256"/>
                <a:chExt cx="1727803" cy="685800"/>
              </a:xfrm>
            </p:grpSpPr>
            <p:sp>
              <p:nvSpPr>
                <p:cNvPr id="101" name="AutoShape 18">
                  <a:extLst>
                    <a:ext uri="{FF2B5EF4-FFF2-40B4-BE49-F238E27FC236}">
                      <a16:creationId xmlns:a16="http://schemas.microsoft.com/office/drawing/2014/main" id="{1226AED4-9F82-474B-96B3-F25A46EBA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8">
                  <a:extLst>
                    <a:ext uri="{FF2B5EF4-FFF2-40B4-BE49-F238E27FC236}">
                      <a16:creationId xmlns:a16="http://schemas.microsoft.com/office/drawing/2014/main" id="{E38EC590-0960-1842-88B4-C6B62DA30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8">
                  <a:extLst>
                    <a:ext uri="{FF2B5EF4-FFF2-40B4-BE49-F238E27FC236}">
                      <a16:creationId xmlns:a16="http://schemas.microsoft.com/office/drawing/2014/main" id="{754AECF0-29F3-2340-96C6-CC650754E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5E94F1-8A73-C343-B094-35CB3FE1F7D7}"/>
                  </a:ext>
                </a:extLst>
              </p:cNvPr>
              <p:cNvGrpSpPr/>
              <p:nvPr/>
            </p:nvGrpSpPr>
            <p:grpSpPr>
              <a:xfrm>
                <a:off x="6145197" y="13591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98" name="AutoShape 18">
                  <a:extLst>
                    <a:ext uri="{FF2B5EF4-FFF2-40B4-BE49-F238E27FC236}">
                      <a16:creationId xmlns:a16="http://schemas.microsoft.com/office/drawing/2014/main" id="{C51C2966-EF93-4944-8AE7-8A2819701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18">
                  <a:extLst>
                    <a:ext uri="{FF2B5EF4-FFF2-40B4-BE49-F238E27FC236}">
                      <a16:creationId xmlns:a16="http://schemas.microsoft.com/office/drawing/2014/main" id="{7533B471-D036-0245-84D0-7D5599F73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AutoShape 18">
                  <a:extLst>
                    <a:ext uri="{FF2B5EF4-FFF2-40B4-BE49-F238E27FC236}">
                      <a16:creationId xmlns:a16="http://schemas.microsoft.com/office/drawing/2014/main" id="{62F1BF72-ACF0-E241-9BC6-110189E38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342E10-9A7F-F040-935E-D9126AB4E78B}"/>
                </a:ext>
              </a:extLst>
            </p:cNvPr>
            <p:cNvGrpSpPr/>
            <p:nvPr/>
          </p:nvGrpSpPr>
          <p:grpSpPr>
            <a:xfrm>
              <a:off x="6145197" y="2039130"/>
              <a:ext cx="2084007" cy="1028700"/>
              <a:chOff x="6145197" y="1016256"/>
              <a:chExt cx="2084007" cy="102870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4899342-63B7-524D-95C7-0EF6C3075BCF}"/>
                  </a:ext>
                </a:extLst>
              </p:cNvPr>
              <p:cNvGrpSpPr/>
              <p:nvPr/>
            </p:nvGrpSpPr>
            <p:grpSpPr>
              <a:xfrm>
                <a:off x="6501401" y="10162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117" name="AutoShape 18">
                  <a:extLst>
                    <a:ext uri="{FF2B5EF4-FFF2-40B4-BE49-F238E27FC236}">
                      <a16:creationId xmlns:a16="http://schemas.microsoft.com/office/drawing/2014/main" id="{04643D51-AD53-0948-AD5A-BD03CD455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AutoShape 18">
                  <a:extLst>
                    <a:ext uri="{FF2B5EF4-FFF2-40B4-BE49-F238E27FC236}">
                      <a16:creationId xmlns:a16="http://schemas.microsoft.com/office/drawing/2014/main" id="{B2AFF620-3FA7-E84B-8F9D-9D55F9B68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AutoShape 18">
                  <a:extLst>
                    <a:ext uri="{FF2B5EF4-FFF2-40B4-BE49-F238E27FC236}">
                      <a16:creationId xmlns:a16="http://schemas.microsoft.com/office/drawing/2014/main" id="{79B2B580-5E94-924E-8620-726FCFBFA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0B94AC7-FEC6-ED48-913F-A18A7A2AADE6}"/>
                  </a:ext>
                </a:extLst>
              </p:cNvPr>
              <p:cNvGrpSpPr/>
              <p:nvPr/>
            </p:nvGrpSpPr>
            <p:grpSpPr>
              <a:xfrm>
                <a:off x="6323299" y="1174248"/>
                <a:ext cx="1727803" cy="685800"/>
                <a:chOff x="6501401" y="1016256"/>
                <a:chExt cx="1727803" cy="685800"/>
              </a:xfrm>
            </p:grpSpPr>
            <p:sp>
              <p:nvSpPr>
                <p:cNvPr id="114" name="AutoShape 18">
                  <a:extLst>
                    <a:ext uri="{FF2B5EF4-FFF2-40B4-BE49-F238E27FC236}">
                      <a16:creationId xmlns:a16="http://schemas.microsoft.com/office/drawing/2014/main" id="{080EF1F0-F06D-A94D-96FA-E5A5C7C71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AutoShape 18">
                  <a:extLst>
                    <a:ext uri="{FF2B5EF4-FFF2-40B4-BE49-F238E27FC236}">
                      <a16:creationId xmlns:a16="http://schemas.microsoft.com/office/drawing/2014/main" id="{F3F01201-93A9-7248-8DA5-25D67FE79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18">
                  <a:extLst>
                    <a:ext uri="{FF2B5EF4-FFF2-40B4-BE49-F238E27FC236}">
                      <a16:creationId xmlns:a16="http://schemas.microsoft.com/office/drawing/2014/main" id="{FBD4CB3D-1D68-384A-A197-B5DE9534E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D0983C5-FCD8-A743-AF1C-E6747AF99C14}"/>
                  </a:ext>
                </a:extLst>
              </p:cNvPr>
              <p:cNvGrpSpPr/>
              <p:nvPr/>
            </p:nvGrpSpPr>
            <p:grpSpPr>
              <a:xfrm>
                <a:off x="6145197" y="1359156"/>
                <a:ext cx="1727803" cy="685800"/>
                <a:chOff x="6501401" y="1016256"/>
                <a:chExt cx="1727803" cy="685800"/>
              </a:xfrm>
            </p:grpSpPr>
            <p:sp>
              <p:nvSpPr>
                <p:cNvPr id="111" name="AutoShape 18">
                  <a:extLst>
                    <a:ext uri="{FF2B5EF4-FFF2-40B4-BE49-F238E27FC236}">
                      <a16:creationId xmlns:a16="http://schemas.microsoft.com/office/drawing/2014/main" id="{C80A02C7-F52D-3A48-9AB2-4EEDF4AB5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2910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AutoShape 18">
                  <a:extLst>
                    <a:ext uri="{FF2B5EF4-FFF2-40B4-BE49-F238E27FC236}">
                      <a16:creationId xmlns:a16="http://schemas.microsoft.com/office/drawing/2014/main" id="{C3781113-7B8B-DC48-AF04-A63BA8243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1401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utoShape 18">
                  <a:extLst>
                    <a:ext uri="{FF2B5EF4-FFF2-40B4-BE49-F238E27FC236}">
                      <a16:creationId xmlns:a16="http://schemas.microsoft.com/office/drawing/2014/main" id="{4B1536FD-6B53-BE48-9D58-8EDE32F27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3404" y="1016256"/>
                  <a:ext cx="685800" cy="685800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1" name="Group 24">
            <a:extLst>
              <a:ext uri="{FF2B5EF4-FFF2-40B4-BE49-F238E27FC236}">
                <a16:creationId xmlns:a16="http://schemas.microsoft.com/office/drawing/2014/main" id="{A11F3E66-250A-D343-BB35-CB68135A991C}"/>
              </a:ext>
            </a:extLst>
          </p:cNvPr>
          <p:cNvGrpSpPr>
            <a:grpSpLocks/>
          </p:cNvGrpSpPr>
          <p:nvPr/>
        </p:nvGrpSpPr>
        <p:grpSpPr bwMode="auto">
          <a:xfrm>
            <a:off x="5388206" y="1634517"/>
            <a:ext cx="3069994" cy="2958811"/>
            <a:chOff x="384" y="1344"/>
            <a:chExt cx="2566" cy="2632"/>
          </a:xfrm>
        </p:grpSpPr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148E00F0-1D20-874A-8C6A-569AF3AF1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29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3">
              <a:extLst>
                <a:ext uri="{FF2B5EF4-FFF2-40B4-BE49-F238E27FC236}">
                  <a16:creationId xmlns:a16="http://schemas.microsoft.com/office/drawing/2014/main" id="{DF4DE9CC-B91A-B547-94A6-027520904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344"/>
              <a:ext cx="2566" cy="2632"/>
              <a:chOff x="384" y="1344"/>
              <a:chExt cx="2566" cy="2632"/>
            </a:xfrm>
          </p:grpSpPr>
          <p:sp>
            <p:nvSpPr>
              <p:cNvPr id="124" name="Line 7">
                <a:extLst>
                  <a:ext uri="{FF2B5EF4-FFF2-40B4-BE49-F238E27FC236}">
                    <a16:creationId xmlns:a16="http://schemas.microsoft.com/office/drawing/2014/main" id="{33D30AA0-0E65-0743-923B-988FE7DF1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9" y="1440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5D9745FD-2A45-544B-8D28-55082C8B5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2971"/>
                <a:ext cx="862" cy="821"/>
              </a:xfrm>
              <a:custGeom>
                <a:avLst/>
                <a:gdLst>
                  <a:gd name="T0" fmla="*/ 3529 w 606"/>
                  <a:gd name="T1" fmla="*/ 0 h 960"/>
                  <a:gd name="T2" fmla="*/ 0 w 606"/>
                  <a:gd name="T3" fmla="*/ 439 h 960"/>
                  <a:gd name="T4" fmla="*/ 0 60000 65536"/>
                  <a:gd name="T5" fmla="*/ 0 60000 65536"/>
                  <a:gd name="T6" fmla="*/ 0 w 606"/>
                  <a:gd name="T7" fmla="*/ 0 h 960"/>
                  <a:gd name="T8" fmla="*/ 606 w 606"/>
                  <a:gd name="T9" fmla="*/ 960 h 9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6" h="960">
                    <a:moveTo>
                      <a:pt x="606" y="0"/>
                    </a:moveTo>
                    <a:lnTo>
                      <a:pt x="0" y="96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Text Box 10">
                <a:extLst>
                  <a:ext uri="{FF2B5EF4-FFF2-40B4-BE49-F238E27FC236}">
                    <a16:creationId xmlns:a16="http://schemas.microsoft.com/office/drawing/2014/main" id="{736897BC-EB01-514B-BDC1-9D0958E80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937"/>
                <a:ext cx="262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a</a:t>
                </a:r>
                <a:endParaRPr lang="en-US" b="0" i="1" dirty="0"/>
              </a:p>
            </p:txBody>
          </p:sp>
          <p:sp>
            <p:nvSpPr>
              <p:cNvPr id="127" name="Text Box 11">
                <a:extLst>
                  <a:ext uri="{FF2B5EF4-FFF2-40B4-BE49-F238E27FC236}">
                    <a16:creationId xmlns:a16="http://schemas.microsoft.com/office/drawing/2014/main" id="{EDD82862-A307-BB46-860E-8567EB8CD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" y="3647"/>
                <a:ext cx="262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b</a:t>
                </a:r>
                <a:endParaRPr lang="en-US" b="0" i="1" dirty="0"/>
              </a:p>
            </p:txBody>
          </p:sp>
          <p:sp>
            <p:nvSpPr>
              <p:cNvPr id="128" name="Text Box 12">
                <a:extLst>
                  <a:ext uri="{FF2B5EF4-FFF2-40B4-BE49-F238E27FC236}">
                    <a16:creationId xmlns:a16="http://schemas.microsoft.com/office/drawing/2014/main" id="{26EEB485-3250-2C4C-A668-3BFDE27B9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7" y="1344"/>
                <a:ext cx="25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i="1" dirty="0"/>
                  <a:t>r</a:t>
                </a:r>
              </a:p>
            </p:txBody>
          </p:sp>
        </p:grp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CFD71F3B-F6C3-8F4D-A3DE-2FAA4CCFEC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188" y="2471509"/>
            <a:ext cx="619470" cy="14779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Line 23">
            <a:extLst>
              <a:ext uri="{FF2B5EF4-FFF2-40B4-BE49-F238E27FC236}">
                <a16:creationId xmlns:a16="http://schemas.microsoft.com/office/drawing/2014/main" id="{CB091479-9AF6-8043-BEEC-C5077C94A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497" y="2473937"/>
            <a:ext cx="561342" cy="1475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ACD9-9ABF-46C5-9229-C343BBA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B244-28D2-4D0E-B35A-CA793F27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Fit </a:t>
            </a:r>
            <a:r>
              <a:rPr lang="en-US" dirty="0">
                <a:sym typeface="Wingdings" panose="05000000000000000000" pitchFamily="2" charset="2"/>
              </a:rPr>
              <a:t> Over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RANSAC  Constraint </a:t>
            </a:r>
          </a:p>
          <a:p>
            <a:r>
              <a:rPr lang="en-US" b="1" dirty="0">
                <a:sym typeface="Wingdings" panose="05000000000000000000" pitchFamily="2" charset="2"/>
              </a:rPr>
              <a:t>Hough Transform  Under Constraint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(Both segmentation and fitting)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0465E-D7EA-1B44-9529-C421C149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59" y="3012429"/>
            <a:ext cx="5712977" cy="2896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8BE0-9F39-2A4B-A2BB-DA9FA201CD7A}"/>
              </a:ext>
            </a:extLst>
          </p:cNvPr>
          <p:cNvSpPr txBox="1"/>
          <p:nvPr/>
        </p:nvSpPr>
        <p:spPr>
          <a:xfrm>
            <a:off x="6770675" y="5960599"/>
            <a:ext cx="216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 Yilmaz and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00B4F-C6F0-ED46-B7AE-DF64F4B169D8}"/>
              </a:ext>
            </a:extLst>
          </p:cNvPr>
          <p:cNvSpPr txBox="1"/>
          <p:nvPr/>
        </p:nvSpPr>
        <p:spPr>
          <a:xfrm>
            <a:off x="209271" y="3860345"/>
            <a:ext cx="264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Several lines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do we know which points belong to which lines?</a:t>
            </a:r>
          </a:p>
        </p:txBody>
      </p:sp>
    </p:spTree>
    <p:extLst>
      <p:ext uri="{BB962C8B-B14F-4D97-AF65-F5344CB8AC3E}">
        <p14:creationId xmlns:p14="http://schemas.microsoft.com/office/powerpoint/2010/main" val="179584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for circles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Alternative approach (conceptually equivalent procedure): for each (</a:t>
            </a:r>
            <a:r>
              <a:rPr lang="en-US" dirty="0" err="1"/>
              <a:t>a,b,r</a:t>
            </a:r>
            <a:r>
              <a:rPr lang="en-US" dirty="0"/>
              <a:t>), draw the corresponding circle in the image and compute its “support”</a:t>
            </a:r>
          </a:p>
        </p:txBody>
      </p:sp>
      <p:grpSp>
        <p:nvGrpSpPr>
          <p:cNvPr id="9221" name="Group 24"/>
          <p:cNvGrpSpPr>
            <a:grpSpLocks/>
          </p:cNvGrpSpPr>
          <p:nvPr/>
        </p:nvGrpSpPr>
        <p:grpSpPr bwMode="auto">
          <a:xfrm>
            <a:off x="1066800" y="2667000"/>
            <a:ext cx="3069994" cy="2958811"/>
            <a:chOff x="384" y="1344"/>
            <a:chExt cx="2566" cy="2632"/>
          </a:xfrm>
        </p:grpSpPr>
        <p:sp>
          <p:nvSpPr>
            <p:cNvPr id="9227" name="Line 8"/>
            <p:cNvSpPr>
              <a:spLocks noChangeShapeType="1"/>
            </p:cNvSpPr>
            <p:nvPr/>
          </p:nvSpPr>
          <p:spPr bwMode="auto">
            <a:xfrm>
              <a:off x="1249" y="29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8" name="Group 23"/>
            <p:cNvGrpSpPr>
              <a:grpSpLocks/>
            </p:cNvGrpSpPr>
            <p:nvPr/>
          </p:nvGrpSpPr>
          <p:grpSpPr bwMode="auto">
            <a:xfrm>
              <a:off x="384" y="1344"/>
              <a:ext cx="2566" cy="2632"/>
              <a:chOff x="384" y="1344"/>
              <a:chExt cx="2566" cy="2632"/>
            </a:xfrm>
          </p:grpSpPr>
          <p:sp>
            <p:nvSpPr>
              <p:cNvPr id="9229" name="Line 7"/>
              <p:cNvSpPr>
                <a:spLocks noChangeShapeType="1"/>
              </p:cNvSpPr>
              <p:nvPr/>
            </p:nvSpPr>
            <p:spPr bwMode="auto">
              <a:xfrm flipV="1">
                <a:off x="1249" y="1440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9"/>
              <p:cNvSpPr>
                <a:spLocks/>
              </p:cNvSpPr>
              <p:nvPr/>
            </p:nvSpPr>
            <p:spPr bwMode="auto">
              <a:xfrm>
                <a:off x="384" y="2971"/>
                <a:ext cx="862" cy="821"/>
              </a:xfrm>
              <a:custGeom>
                <a:avLst/>
                <a:gdLst>
                  <a:gd name="T0" fmla="*/ 3529 w 606"/>
                  <a:gd name="T1" fmla="*/ 0 h 960"/>
                  <a:gd name="T2" fmla="*/ 0 w 606"/>
                  <a:gd name="T3" fmla="*/ 439 h 960"/>
                  <a:gd name="T4" fmla="*/ 0 60000 65536"/>
                  <a:gd name="T5" fmla="*/ 0 60000 65536"/>
                  <a:gd name="T6" fmla="*/ 0 w 606"/>
                  <a:gd name="T7" fmla="*/ 0 h 960"/>
                  <a:gd name="T8" fmla="*/ 606 w 606"/>
                  <a:gd name="T9" fmla="*/ 960 h 9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6" h="960">
                    <a:moveTo>
                      <a:pt x="606" y="0"/>
                    </a:moveTo>
                    <a:lnTo>
                      <a:pt x="0" y="96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Text Box 10"/>
              <p:cNvSpPr txBox="1">
                <a:spLocks noChangeArrowheads="1"/>
              </p:cNvSpPr>
              <p:nvPr/>
            </p:nvSpPr>
            <p:spPr bwMode="auto">
              <a:xfrm>
                <a:off x="2688" y="2937"/>
                <a:ext cx="262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a</a:t>
                </a:r>
                <a:endParaRPr lang="en-US" b="0" i="1" dirty="0"/>
              </a:p>
            </p:txBody>
          </p:sp>
          <p:sp>
            <p:nvSpPr>
              <p:cNvPr id="9232" name="Text Box 11"/>
              <p:cNvSpPr txBox="1">
                <a:spLocks noChangeArrowheads="1"/>
              </p:cNvSpPr>
              <p:nvPr/>
            </p:nvSpPr>
            <p:spPr bwMode="auto">
              <a:xfrm>
                <a:off x="529" y="3647"/>
                <a:ext cx="262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b</a:t>
                </a:r>
                <a:endParaRPr lang="en-US" b="0" i="1" dirty="0"/>
              </a:p>
            </p:txBody>
          </p:sp>
          <p:sp>
            <p:nvSpPr>
              <p:cNvPr id="9233" name="Text Box 12"/>
              <p:cNvSpPr txBox="1">
                <a:spLocks noChangeArrowheads="1"/>
              </p:cNvSpPr>
              <p:nvPr/>
            </p:nvSpPr>
            <p:spPr bwMode="auto">
              <a:xfrm>
                <a:off x="1297" y="1344"/>
                <a:ext cx="25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i="1" dirty="0"/>
                  <a:t>r</a:t>
                </a:r>
              </a:p>
            </p:txBody>
          </p:sp>
        </p:grpSp>
      </p:grpSp>
      <p:sp>
        <p:nvSpPr>
          <p:cNvPr id="9222" name="Oval 17"/>
          <p:cNvSpPr>
            <a:spLocks noChangeArrowheads="1"/>
          </p:cNvSpPr>
          <p:nvPr/>
        </p:nvSpPr>
        <p:spPr bwMode="auto">
          <a:xfrm>
            <a:off x="3200400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18"/>
          <p:cNvSpPr>
            <a:spLocks noChangeArrowheads="1"/>
          </p:cNvSpPr>
          <p:nvPr/>
        </p:nvSpPr>
        <p:spPr bwMode="auto">
          <a:xfrm>
            <a:off x="2971800" y="3276600"/>
            <a:ext cx="685800" cy="6858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19"/>
          <p:cNvSpPr>
            <a:spLocks noChangeArrowheads="1"/>
          </p:cNvSpPr>
          <p:nvPr/>
        </p:nvSpPr>
        <p:spPr bwMode="auto">
          <a:xfrm>
            <a:off x="4419600" y="32766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2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91200" y="2514600"/>
          <a:ext cx="231298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Image" r:id="rId4" imgW="4495238" imgH="4609524" progId="Photoshop.Image.10">
                  <p:embed/>
                </p:oleObj>
              </mc:Choice>
              <mc:Fallback>
                <p:oleObj name="Image" r:id="rId4" imgW="4495238" imgH="4609524" progId="Photoshop.Image.10">
                  <p:embed/>
                  <p:pic>
                    <p:nvPicPr>
                      <p:cNvPr id="921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31298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Oval 25"/>
          <p:cNvSpPr>
            <a:spLocks noChangeArrowheads="1"/>
          </p:cNvSpPr>
          <p:nvPr/>
        </p:nvSpPr>
        <p:spPr bwMode="auto">
          <a:xfrm>
            <a:off x="6400800" y="3124200"/>
            <a:ext cx="1295400" cy="1295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490" name="Text Box 26"/>
          <p:cNvSpPr txBox="1">
            <a:spLocks noChangeArrowheads="1"/>
          </p:cNvSpPr>
          <p:nvPr/>
        </p:nvSpPr>
        <p:spPr bwMode="auto">
          <a:xfrm>
            <a:off x="260350" y="5876925"/>
            <a:ext cx="5669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Is this more or less efficient than voting with features?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02CD2-D168-44D3-9B65-6F91708E6C43}"/>
              </a:ext>
            </a:extLst>
          </p:cNvPr>
          <p:cNvSpPr txBox="1"/>
          <p:nvPr/>
        </p:nvSpPr>
        <p:spPr>
          <a:xfrm>
            <a:off x="6588432" y="6481793"/>
            <a:ext cx="24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Modified from: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26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9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2451-4787-C047-91CC-7C793743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for circles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4C143-D038-0045-991B-7A05CEC8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99" y="969627"/>
            <a:ext cx="6156430" cy="52752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07C8FA-8F65-ED44-B7CD-3ED5CA47147D}"/>
              </a:ext>
            </a:extLst>
          </p:cNvPr>
          <p:cNvSpPr/>
          <p:nvPr/>
        </p:nvSpPr>
        <p:spPr>
          <a:xfrm>
            <a:off x="99645" y="3567233"/>
            <a:ext cx="26786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The original picture (right) is first turned into a binary image (left) using a threshold and Gaussian filter. Then edges (mid) are found from it using </a:t>
            </a:r>
            <a:r>
              <a:rPr lang="en-US" sz="1400" dirty="0">
                <a:solidFill>
                  <a:srgbClr val="0B0080"/>
                </a:solidFill>
                <a:latin typeface="Arial" panose="020B0604020202020204" pitchFamily="34" charset="0"/>
              </a:rPr>
              <a:t>canny edge detection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After this, all the edge points are used by the Circle Hough Transform to find underlying circle structure.</a:t>
            </a:r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61B6F-BF89-8249-9379-0FDFE2EFE654}"/>
              </a:ext>
            </a:extLst>
          </p:cNvPr>
          <p:cNvSpPr/>
          <p:nvPr/>
        </p:nvSpPr>
        <p:spPr>
          <a:xfrm>
            <a:off x="4362729" y="63568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Figure from 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Circle_Hough_Transform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56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Hough transform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9144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/>
              <a:t>We want to find a template defined by its reference point (center) and several distinct types of landmark </a:t>
            </a:r>
            <a:r>
              <a:rPr lang="en-US" dirty="0"/>
              <a:t>points in stable spatial configuration</a:t>
            </a:r>
          </a:p>
        </p:txBody>
      </p:sp>
      <p:sp>
        <p:nvSpPr>
          <p:cNvPr id="31748" name="Freeform 5"/>
          <p:cNvSpPr>
            <a:spLocks/>
          </p:cNvSpPr>
          <p:nvPr/>
        </p:nvSpPr>
        <p:spPr bwMode="auto">
          <a:xfrm>
            <a:off x="1219200" y="3810000"/>
            <a:ext cx="3429000" cy="2387600"/>
          </a:xfrm>
          <a:custGeom>
            <a:avLst/>
            <a:gdLst>
              <a:gd name="T0" fmla="*/ 2147483647 w 2592"/>
              <a:gd name="T1" fmla="*/ 2147483647 h 1805"/>
              <a:gd name="T2" fmla="*/ 2147483647 w 2592"/>
              <a:gd name="T3" fmla="*/ 2147483647 h 1805"/>
              <a:gd name="T4" fmla="*/ 2147483647 w 2592"/>
              <a:gd name="T5" fmla="*/ 2147483647 h 1805"/>
              <a:gd name="T6" fmla="*/ 2147483647 w 2592"/>
              <a:gd name="T7" fmla="*/ 2147483647 h 1805"/>
              <a:gd name="T8" fmla="*/ 2147483647 w 2592"/>
              <a:gd name="T9" fmla="*/ 2147483647 h 1805"/>
              <a:gd name="T10" fmla="*/ 2147483647 w 2592"/>
              <a:gd name="T11" fmla="*/ 2147483647 h 1805"/>
              <a:gd name="T12" fmla="*/ 2147483647 w 2592"/>
              <a:gd name="T13" fmla="*/ 2147483647 h 1805"/>
              <a:gd name="T14" fmla="*/ 2147483647 w 2592"/>
              <a:gd name="T15" fmla="*/ 2147483647 h 18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"/>
              <a:gd name="T25" fmla="*/ 0 h 1805"/>
              <a:gd name="T26" fmla="*/ 2592 w 2592"/>
              <a:gd name="T27" fmla="*/ 1805 h 18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" h="1805">
                <a:moveTo>
                  <a:pt x="91" y="371"/>
                </a:moveTo>
                <a:cubicBezTo>
                  <a:pt x="180" y="111"/>
                  <a:pt x="799" y="42"/>
                  <a:pt x="1134" y="21"/>
                </a:cubicBezTo>
                <a:cubicBezTo>
                  <a:pt x="1469" y="0"/>
                  <a:pt x="1938" y="106"/>
                  <a:pt x="2099" y="247"/>
                </a:cubicBezTo>
                <a:cubicBezTo>
                  <a:pt x="2260" y="388"/>
                  <a:pt x="2020" y="703"/>
                  <a:pt x="2099" y="868"/>
                </a:cubicBezTo>
                <a:cubicBezTo>
                  <a:pt x="2178" y="1034"/>
                  <a:pt x="2555" y="1101"/>
                  <a:pt x="2574" y="1241"/>
                </a:cubicBezTo>
                <a:cubicBezTo>
                  <a:pt x="2592" y="1381"/>
                  <a:pt x="2537" y="1650"/>
                  <a:pt x="2209" y="1707"/>
                </a:cubicBezTo>
                <a:cubicBezTo>
                  <a:pt x="1880" y="1764"/>
                  <a:pt x="955" y="1805"/>
                  <a:pt x="602" y="1582"/>
                </a:cubicBezTo>
                <a:cubicBezTo>
                  <a:pt x="249" y="1360"/>
                  <a:pt x="0" y="651"/>
                  <a:pt x="91" y="371"/>
                </a:cubicBezTo>
                <a:close/>
              </a:path>
            </a:pathLst>
          </a:custGeom>
          <a:solidFill>
            <a:srgbClr val="FFCC99"/>
          </a:solidFill>
          <a:ln w="508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2933700" y="4991100"/>
            <a:ext cx="127000" cy="1270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2933700" y="4610100"/>
            <a:ext cx="3619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c</a:t>
            </a:r>
          </a:p>
        </p:txBody>
      </p:sp>
      <p:sp>
        <p:nvSpPr>
          <p:cNvPr id="31751" name="Isosceles Triangle 18"/>
          <p:cNvSpPr>
            <a:spLocks noChangeArrowheads="1"/>
          </p:cNvSpPr>
          <p:nvPr/>
        </p:nvSpPr>
        <p:spPr bwMode="auto">
          <a:xfrm>
            <a:off x="1790700" y="40386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Isosceles Triangle 19"/>
          <p:cNvSpPr>
            <a:spLocks noChangeArrowheads="1"/>
          </p:cNvSpPr>
          <p:nvPr/>
        </p:nvSpPr>
        <p:spPr bwMode="auto">
          <a:xfrm>
            <a:off x="2108200" y="54991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Isosceles Triangle 20"/>
          <p:cNvSpPr>
            <a:spLocks noChangeArrowheads="1"/>
          </p:cNvSpPr>
          <p:nvPr/>
        </p:nvSpPr>
        <p:spPr bwMode="auto">
          <a:xfrm>
            <a:off x="4140200" y="54356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Diamond 21"/>
          <p:cNvSpPr>
            <a:spLocks noChangeArrowheads="1"/>
          </p:cNvSpPr>
          <p:nvPr/>
        </p:nvSpPr>
        <p:spPr bwMode="auto">
          <a:xfrm>
            <a:off x="2679700" y="39116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Diamond 22"/>
          <p:cNvSpPr>
            <a:spLocks noChangeArrowheads="1"/>
          </p:cNvSpPr>
          <p:nvPr/>
        </p:nvSpPr>
        <p:spPr bwMode="auto">
          <a:xfrm>
            <a:off x="1536700" y="48641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Diamond 23"/>
          <p:cNvSpPr>
            <a:spLocks noChangeArrowheads="1"/>
          </p:cNvSpPr>
          <p:nvPr/>
        </p:nvSpPr>
        <p:spPr bwMode="auto">
          <a:xfrm>
            <a:off x="2997200" y="56261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Oval 24"/>
          <p:cNvSpPr>
            <a:spLocks noChangeArrowheads="1"/>
          </p:cNvSpPr>
          <p:nvPr/>
        </p:nvSpPr>
        <p:spPr bwMode="auto">
          <a:xfrm>
            <a:off x="3568700" y="41656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33"/>
          <p:cNvSpPr>
            <a:spLocks noChangeArrowheads="1"/>
          </p:cNvSpPr>
          <p:nvPr/>
        </p:nvSpPr>
        <p:spPr bwMode="auto">
          <a:xfrm>
            <a:off x="1981200" y="3200400"/>
            <a:ext cx="175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A397C-B785-4F24-A42F-BDB839636753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85527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Hough transform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4648200" cy="9144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•"/>
            </a:pPr>
            <a:r>
              <a:rPr lang="en-US"/>
              <a:t>Template representation: for each type of landmark point, store all possible displacement vectors towards the center</a:t>
            </a:r>
          </a:p>
        </p:txBody>
      </p:sp>
      <p:sp>
        <p:nvSpPr>
          <p:cNvPr id="32772" name="Freeform 5"/>
          <p:cNvSpPr>
            <a:spLocks/>
          </p:cNvSpPr>
          <p:nvPr/>
        </p:nvSpPr>
        <p:spPr bwMode="auto">
          <a:xfrm>
            <a:off x="1219200" y="3810000"/>
            <a:ext cx="3429000" cy="2387600"/>
          </a:xfrm>
          <a:custGeom>
            <a:avLst/>
            <a:gdLst>
              <a:gd name="T0" fmla="*/ 2147483647 w 2592"/>
              <a:gd name="T1" fmla="*/ 2147483647 h 1805"/>
              <a:gd name="T2" fmla="*/ 2147483647 w 2592"/>
              <a:gd name="T3" fmla="*/ 2147483647 h 1805"/>
              <a:gd name="T4" fmla="*/ 2147483647 w 2592"/>
              <a:gd name="T5" fmla="*/ 2147483647 h 1805"/>
              <a:gd name="T6" fmla="*/ 2147483647 w 2592"/>
              <a:gd name="T7" fmla="*/ 2147483647 h 1805"/>
              <a:gd name="T8" fmla="*/ 2147483647 w 2592"/>
              <a:gd name="T9" fmla="*/ 2147483647 h 1805"/>
              <a:gd name="T10" fmla="*/ 2147483647 w 2592"/>
              <a:gd name="T11" fmla="*/ 2147483647 h 1805"/>
              <a:gd name="T12" fmla="*/ 2147483647 w 2592"/>
              <a:gd name="T13" fmla="*/ 2147483647 h 1805"/>
              <a:gd name="T14" fmla="*/ 2147483647 w 2592"/>
              <a:gd name="T15" fmla="*/ 2147483647 h 18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"/>
              <a:gd name="T25" fmla="*/ 0 h 1805"/>
              <a:gd name="T26" fmla="*/ 2592 w 2592"/>
              <a:gd name="T27" fmla="*/ 1805 h 18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" h="1805">
                <a:moveTo>
                  <a:pt x="91" y="371"/>
                </a:moveTo>
                <a:cubicBezTo>
                  <a:pt x="180" y="111"/>
                  <a:pt x="799" y="42"/>
                  <a:pt x="1134" y="21"/>
                </a:cubicBezTo>
                <a:cubicBezTo>
                  <a:pt x="1469" y="0"/>
                  <a:pt x="1938" y="106"/>
                  <a:pt x="2099" y="247"/>
                </a:cubicBezTo>
                <a:cubicBezTo>
                  <a:pt x="2260" y="388"/>
                  <a:pt x="2020" y="703"/>
                  <a:pt x="2099" y="868"/>
                </a:cubicBezTo>
                <a:cubicBezTo>
                  <a:pt x="2178" y="1034"/>
                  <a:pt x="2555" y="1101"/>
                  <a:pt x="2574" y="1241"/>
                </a:cubicBezTo>
                <a:cubicBezTo>
                  <a:pt x="2592" y="1381"/>
                  <a:pt x="2537" y="1650"/>
                  <a:pt x="2209" y="1707"/>
                </a:cubicBezTo>
                <a:cubicBezTo>
                  <a:pt x="1880" y="1764"/>
                  <a:pt x="955" y="1805"/>
                  <a:pt x="602" y="1582"/>
                </a:cubicBezTo>
                <a:cubicBezTo>
                  <a:pt x="249" y="1360"/>
                  <a:pt x="0" y="651"/>
                  <a:pt x="91" y="371"/>
                </a:cubicBezTo>
                <a:close/>
              </a:path>
            </a:pathLst>
          </a:custGeom>
          <a:solidFill>
            <a:srgbClr val="FFCC99"/>
          </a:solidFill>
          <a:ln w="508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2933700" y="4991100"/>
            <a:ext cx="127000" cy="1270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1981200" y="4292600"/>
            <a:ext cx="952500" cy="698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2298700" y="5118100"/>
            <a:ext cx="635000" cy="635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>
            <a:off x="3060700" y="5118100"/>
            <a:ext cx="1333500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7264400" y="2692400"/>
            <a:ext cx="952500" cy="698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7264400" y="2057400"/>
            <a:ext cx="635000" cy="635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10800000">
            <a:off x="5930900" y="2120900"/>
            <a:ext cx="1333500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1752600" y="5029200"/>
            <a:ext cx="1143000" cy="76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6200000" flipV="1">
            <a:off x="2743200" y="5410200"/>
            <a:ext cx="762000" cy="152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" name="Straight Arrow Connector 47"/>
          <p:cNvCxnSpPr>
            <a:cxnSpLocks noChangeShapeType="1"/>
            <a:endCxn id="32773" idx="0"/>
          </p:cNvCxnSpPr>
          <p:nvPr/>
        </p:nvCxnSpPr>
        <p:spPr bwMode="auto">
          <a:xfrm rot="16200000" flipH="1">
            <a:off x="2508250" y="4502150"/>
            <a:ext cx="876300" cy="10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rot="5400000">
            <a:off x="3074194" y="4383881"/>
            <a:ext cx="700088" cy="619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rot="16200000" flipV="1">
            <a:off x="6781800" y="3848100"/>
            <a:ext cx="762000" cy="152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V="1">
            <a:off x="7239000" y="4229100"/>
            <a:ext cx="1143000" cy="76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rot="5400000">
            <a:off x="6665119" y="5893594"/>
            <a:ext cx="700087" cy="619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rot="16200000" flipH="1">
            <a:off x="6851650" y="4692650"/>
            <a:ext cx="876300" cy="10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Rectangle 60"/>
          <p:cNvSpPr/>
          <p:nvPr/>
        </p:nvSpPr>
        <p:spPr bwMode="auto">
          <a:xfrm>
            <a:off x="5562600" y="1828800"/>
            <a:ext cx="3200400" cy="48006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89" name="Isosceles Triangle 7"/>
          <p:cNvSpPr>
            <a:spLocks noChangeArrowheads="1"/>
          </p:cNvSpPr>
          <p:nvPr/>
        </p:nvSpPr>
        <p:spPr bwMode="auto">
          <a:xfrm>
            <a:off x="1790700" y="40386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Isosceles Triangle 8"/>
          <p:cNvSpPr>
            <a:spLocks noChangeArrowheads="1"/>
          </p:cNvSpPr>
          <p:nvPr/>
        </p:nvSpPr>
        <p:spPr bwMode="auto">
          <a:xfrm>
            <a:off x="2108200" y="54991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Isosceles Triangle 9"/>
          <p:cNvSpPr>
            <a:spLocks noChangeArrowheads="1"/>
          </p:cNvSpPr>
          <p:nvPr/>
        </p:nvSpPr>
        <p:spPr bwMode="auto">
          <a:xfrm>
            <a:off x="4140200" y="54356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Diamond 10"/>
          <p:cNvSpPr>
            <a:spLocks noChangeArrowheads="1"/>
          </p:cNvSpPr>
          <p:nvPr/>
        </p:nvSpPr>
        <p:spPr bwMode="auto">
          <a:xfrm>
            <a:off x="2679700" y="39116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Diamond 11"/>
          <p:cNvSpPr>
            <a:spLocks noChangeArrowheads="1"/>
          </p:cNvSpPr>
          <p:nvPr/>
        </p:nvSpPr>
        <p:spPr bwMode="auto">
          <a:xfrm>
            <a:off x="1536700" y="48641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Diamond 12"/>
          <p:cNvSpPr>
            <a:spLocks noChangeArrowheads="1"/>
          </p:cNvSpPr>
          <p:nvPr/>
        </p:nvSpPr>
        <p:spPr bwMode="auto">
          <a:xfrm>
            <a:off x="2997200" y="56261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13"/>
          <p:cNvSpPr>
            <a:spLocks noChangeArrowheads="1"/>
          </p:cNvSpPr>
          <p:nvPr/>
        </p:nvSpPr>
        <p:spPr bwMode="auto">
          <a:xfrm>
            <a:off x="3568700" y="41656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rrowheads="1"/>
          </p:cNvSpPr>
          <p:nvPr/>
        </p:nvSpPr>
        <p:spPr bwMode="auto">
          <a:xfrm>
            <a:off x="7010400" y="24384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Diamond 15"/>
          <p:cNvSpPr>
            <a:spLocks noChangeArrowheads="1"/>
          </p:cNvSpPr>
          <p:nvPr/>
        </p:nvSpPr>
        <p:spPr bwMode="auto">
          <a:xfrm>
            <a:off x="7010400" y="40767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096125" y="56388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Rectangle 61"/>
          <p:cNvSpPr>
            <a:spLocks noChangeArrowheads="1"/>
          </p:cNvSpPr>
          <p:nvPr/>
        </p:nvSpPr>
        <p:spPr bwMode="auto">
          <a:xfrm>
            <a:off x="6400800" y="1228725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32800" name="Rectangle 62"/>
          <p:cNvSpPr>
            <a:spLocks noChangeArrowheads="1"/>
          </p:cNvSpPr>
          <p:nvPr/>
        </p:nvSpPr>
        <p:spPr bwMode="auto">
          <a:xfrm>
            <a:off x="1981200" y="3200400"/>
            <a:ext cx="175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08222-637B-4930-AA4F-461ED47047BA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670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Hough transform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4648200" cy="2247778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dirty="0"/>
              <a:t>Detecting the template:</a:t>
            </a:r>
          </a:p>
          <a:p>
            <a:pPr lvl="1"/>
            <a:r>
              <a:rPr lang="en-US" dirty="0"/>
              <a:t>For each feature in a new image, look up that feature type in the model and vote for the possible center locations associated with that type in the model</a:t>
            </a:r>
          </a:p>
        </p:txBody>
      </p:sp>
      <p:cxnSp>
        <p:nvCxnSpPr>
          <p:cNvPr id="33796" name="Straight Arrow Connector 4"/>
          <p:cNvCxnSpPr>
            <a:cxnSpLocks noChangeShapeType="1"/>
          </p:cNvCxnSpPr>
          <p:nvPr/>
        </p:nvCxnSpPr>
        <p:spPr bwMode="auto">
          <a:xfrm>
            <a:off x="7264400" y="2692400"/>
            <a:ext cx="952500" cy="698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797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7264400" y="2057400"/>
            <a:ext cx="635000" cy="635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798" name="Straight Arrow Connector 6"/>
          <p:cNvCxnSpPr>
            <a:cxnSpLocks noChangeShapeType="1"/>
          </p:cNvCxnSpPr>
          <p:nvPr/>
        </p:nvCxnSpPr>
        <p:spPr bwMode="auto">
          <a:xfrm rot="10800000">
            <a:off x="5930900" y="2120900"/>
            <a:ext cx="1333500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799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781800" y="3848100"/>
            <a:ext cx="762000" cy="152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800" name="Straight Arrow Connector 8"/>
          <p:cNvCxnSpPr>
            <a:cxnSpLocks noChangeShapeType="1"/>
          </p:cNvCxnSpPr>
          <p:nvPr/>
        </p:nvCxnSpPr>
        <p:spPr bwMode="auto">
          <a:xfrm flipV="1">
            <a:off x="7239000" y="4229100"/>
            <a:ext cx="1143000" cy="76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801" name="Straight Arrow Connector 9"/>
          <p:cNvCxnSpPr>
            <a:cxnSpLocks noChangeShapeType="1"/>
          </p:cNvCxnSpPr>
          <p:nvPr/>
        </p:nvCxnSpPr>
        <p:spPr bwMode="auto">
          <a:xfrm rot="5400000">
            <a:off x="6665119" y="5893594"/>
            <a:ext cx="700087" cy="619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802" name="Straight Arrow Connector 10"/>
          <p:cNvCxnSpPr>
            <a:cxnSpLocks noChangeShapeType="1"/>
          </p:cNvCxnSpPr>
          <p:nvPr/>
        </p:nvCxnSpPr>
        <p:spPr bwMode="auto">
          <a:xfrm rot="16200000" flipH="1">
            <a:off x="6851650" y="4692650"/>
            <a:ext cx="876300" cy="10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Rectangle 11"/>
          <p:cNvSpPr/>
          <p:nvPr/>
        </p:nvSpPr>
        <p:spPr bwMode="auto">
          <a:xfrm>
            <a:off x="5562600" y="1828800"/>
            <a:ext cx="3200400" cy="48006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04" name="Isosceles Triangle 12"/>
          <p:cNvSpPr>
            <a:spLocks noChangeArrowheads="1"/>
          </p:cNvSpPr>
          <p:nvPr/>
        </p:nvSpPr>
        <p:spPr bwMode="auto">
          <a:xfrm>
            <a:off x="7010400" y="2438400"/>
            <a:ext cx="4413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Diamond 13"/>
          <p:cNvSpPr>
            <a:spLocks noChangeArrowheads="1"/>
          </p:cNvSpPr>
          <p:nvPr/>
        </p:nvSpPr>
        <p:spPr bwMode="auto">
          <a:xfrm>
            <a:off x="7010400" y="4076700"/>
            <a:ext cx="444500" cy="444500"/>
          </a:xfrm>
          <a:prstGeom prst="diamond">
            <a:avLst/>
          </a:prstGeom>
          <a:solidFill>
            <a:srgbClr val="00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7096125" y="56388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400800" y="1228725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3581400"/>
            <a:ext cx="4724400" cy="3048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676400" y="3048000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Test image</a:t>
            </a:r>
          </a:p>
        </p:txBody>
      </p:sp>
      <p:sp>
        <p:nvSpPr>
          <p:cNvPr id="33810" name="Freeform 5"/>
          <p:cNvSpPr>
            <a:spLocks/>
          </p:cNvSpPr>
          <p:nvPr/>
        </p:nvSpPr>
        <p:spPr bwMode="auto">
          <a:xfrm>
            <a:off x="1600200" y="3937000"/>
            <a:ext cx="3429000" cy="2387600"/>
          </a:xfrm>
          <a:custGeom>
            <a:avLst/>
            <a:gdLst>
              <a:gd name="T0" fmla="*/ 2147483647 w 2592"/>
              <a:gd name="T1" fmla="*/ 2147483647 h 1805"/>
              <a:gd name="T2" fmla="*/ 2147483647 w 2592"/>
              <a:gd name="T3" fmla="*/ 2147483647 h 1805"/>
              <a:gd name="T4" fmla="*/ 2147483647 w 2592"/>
              <a:gd name="T5" fmla="*/ 2147483647 h 1805"/>
              <a:gd name="T6" fmla="*/ 2147483647 w 2592"/>
              <a:gd name="T7" fmla="*/ 2147483647 h 1805"/>
              <a:gd name="T8" fmla="*/ 2147483647 w 2592"/>
              <a:gd name="T9" fmla="*/ 2147483647 h 1805"/>
              <a:gd name="T10" fmla="*/ 2147483647 w 2592"/>
              <a:gd name="T11" fmla="*/ 2147483647 h 1805"/>
              <a:gd name="T12" fmla="*/ 2147483647 w 2592"/>
              <a:gd name="T13" fmla="*/ 2147483647 h 1805"/>
              <a:gd name="T14" fmla="*/ 2147483647 w 2592"/>
              <a:gd name="T15" fmla="*/ 2147483647 h 18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"/>
              <a:gd name="T25" fmla="*/ 0 h 1805"/>
              <a:gd name="T26" fmla="*/ 2592 w 2592"/>
              <a:gd name="T27" fmla="*/ 1805 h 18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" h="1805">
                <a:moveTo>
                  <a:pt x="91" y="371"/>
                </a:moveTo>
                <a:cubicBezTo>
                  <a:pt x="180" y="111"/>
                  <a:pt x="799" y="42"/>
                  <a:pt x="1134" y="21"/>
                </a:cubicBezTo>
                <a:cubicBezTo>
                  <a:pt x="1469" y="0"/>
                  <a:pt x="1938" y="106"/>
                  <a:pt x="2099" y="247"/>
                </a:cubicBezTo>
                <a:cubicBezTo>
                  <a:pt x="2260" y="388"/>
                  <a:pt x="2020" y="703"/>
                  <a:pt x="2099" y="868"/>
                </a:cubicBezTo>
                <a:cubicBezTo>
                  <a:pt x="2178" y="1034"/>
                  <a:pt x="2555" y="1101"/>
                  <a:pt x="2574" y="1241"/>
                </a:cubicBezTo>
                <a:cubicBezTo>
                  <a:pt x="2592" y="1381"/>
                  <a:pt x="2537" y="1650"/>
                  <a:pt x="2209" y="1707"/>
                </a:cubicBezTo>
                <a:cubicBezTo>
                  <a:pt x="1880" y="1764"/>
                  <a:pt x="955" y="1805"/>
                  <a:pt x="602" y="1582"/>
                </a:cubicBezTo>
                <a:cubicBezTo>
                  <a:pt x="249" y="1360"/>
                  <a:pt x="0" y="651"/>
                  <a:pt x="91" y="371"/>
                </a:cubicBezTo>
                <a:close/>
              </a:path>
            </a:pathLst>
          </a:custGeom>
          <a:solidFill>
            <a:srgbClr val="FFCC99"/>
          </a:solidFill>
          <a:ln w="508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225800" y="5181600"/>
            <a:ext cx="127000" cy="127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rot="5400000">
            <a:off x="940594" y="5755481"/>
            <a:ext cx="700088" cy="619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863600" y="6400800"/>
            <a:ext cx="127000" cy="127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3048000" y="4876800"/>
            <a:ext cx="609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85800" y="3733800"/>
            <a:ext cx="1295400" cy="1638300"/>
            <a:chOff x="685800" y="3733800"/>
            <a:chExt cx="1295400" cy="1638563"/>
          </a:xfrm>
        </p:grpSpPr>
        <p:cxnSp>
          <p:nvCxnSpPr>
            <p:cNvPr id="33867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381000" y="4038600"/>
              <a:ext cx="762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68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838200" y="4419600"/>
              <a:ext cx="1143000" cy="76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69" name="Straight Arrow Connector 36"/>
            <p:cNvCxnSpPr>
              <a:cxnSpLocks noChangeShapeType="1"/>
            </p:cNvCxnSpPr>
            <p:nvPr/>
          </p:nvCxnSpPr>
          <p:spPr bwMode="auto">
            <a:xfrm rot="16200000" flipH="1">
              <a:off x="450718" y="4883281"/>
              <a:ext cx="876564" cy="1016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863600" y="4343400"/>
            <a:ext cx="1244600" cy="1193800"/>
            <a:chOff x="863600" y="4343400"/>
            <a:chExt cx="1244600" cy="1193800"/>
          </a:xfrm>
        </p:grpSpPr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863600" y="54102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981200" y="43434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066800" y="3797300"/>
            <a:ext cx="2286000" cy="1333500"/>
            <a:chOff x="1066800" y="3797300"/>
            <a:chExt cx="2286000" cy="1333500"/>
          </a:xfrm>
        </p:grpSpPr>
        <p:cxnSp>
          <p:nvCxnSpPr>
            <p:cNvPr id="33862" name="Straight Arrow Connector 60"/>
            <p:cNvCxnSpPr>
              <a:cxnSpLocks noChangeShapeType="1"/>
            </p:cNvCxnSpPr>
            <p:nvPr/>
          </p:nvCxnSpPr>
          <p:spPr bwMode="auto">
            <a:xfrm>
              <a:off x="2400300" y="4432300"/>
              <a:ext cx="952500" cy="6985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63" name="Straight Arrow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2400300" y="3797300"/>
              <a:ext cx="635000" cy="6350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64" name="Straight Arrow Connector 62"/>
            <p:cNvCxnSpPr>
              <a:cxnSpLocks noChangeShapeType="1"/>
            </p:cNvCxnSpPr>
            <p:nvPr/>
          </p:nvCxnSpPr>
          <p:spPr bwMode="auto">
            <a:xfrm rot="10800000">
              <a:off x="1066800" y="3860800"/>
              <a:ext cx="1333500" cy="5715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914400" y="3657600"/>
            <a:ext cx="2641600" cy="1600200"/>
            <a:chOff x="914400" y="3657600"/>
            <a:chExt cx="2641600" cy="1600200"/>
          </a:xfrm>
        </p:grpSpPr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3429000" y="51308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3073400" y="36576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914400" y="38100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1" name="Group 81"/>
          <p:cNvGrpSpPr>
            <a:grpSpLocks/>
          </p:cNvGrpSpPr>
          <p:nvPr/>
        </p:nvGrpSpPr>
        <p:grpSpPr bwMode="auto">
          <a:xfrm>
            <a:off x="3124200" y="3505200"/>
            <a:ext cx="1295400" cy="1638300"/>
            <a:chOff x="3124200" y="3505200"/>
            <a:chExt cx="1295400" cy="1638563"/>
          </a:xfrm>
        </p:grpSpPr>
        <p:cxnSp>
          <p:nvCxnSpPr>
            <p:cNvPr id="33856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819400" y="3810000"/>
              <a:ext cx="762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57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3276600" y="4191000"/>
              <a:ext cx="1143000" cy="76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58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2889118" y="4654681"/>
              <a:ext cx="876564" cy="1016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4" name="Group 82"/>
          <p:cNvGrpSpPr>
            <a:grpSpLocks/>
          </p:cNvGrpSpPr>
          <p:nvPr/>
        </p:nvGrpSpPr>
        <p:grpSpPr bwMode="auto">
          <a:xfrm>
            <a:off x="3352800" y="4114800"/>
            <a:ext cx="1219200" cy="1193800"/>
            <a:chOff x="3352800" y="4114800"/>
            <a:chExt cx="1219200" cy="1193800"/>
          </a:xfrm>
        </p:grpSpPr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4445000" y="41148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3352800" y="51816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73" name="Straight Arrow Connector 72"/>
          <p:cNvCxnSpPr>
            <a:cxnSpLocks noChangeShapeType="1"/>
            <a:endCxn id="71" idx="2"/>
          </p:cNvCxnSpPr>
          <p:nvPr/>
        </p:nvCxnSpPr>
        <p:spPr bwMode="auto">
          <a:xfrm rot="10800000" flipV="1">
            <a:off x="3352800" y="4495800"/>
            <a:ext cx="685800" cy="673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0" name="Group 83"/>
          <p:cNvGrpSpPr>
            <a:grpSpLocks/>
          </p:cNvGrpSpPr>
          <p:nvPr/>
        </p:nvGrpSpPr>
        <p:grpSpPr bwMode="auto">
          <a:xfrm>
            <a:off x="1930400" y="4445000"/>
            <a:ext cx="1295400" cy="1638300"/>
            <a:chOff x="1930400" y="4445000"/>
            <a:chExt cx="1295400" cy="1638563"/>
          </a:xfrm>
        </p:grpSpPr>
        <p:cxnSp>
          <p:nvCxnSpPr>
            <p:cNvPr id="33851" name="Straight Arrow Connector 46"/>
            <p:cNvCxnSpPr>
              <a:cxnSpLocks noChangeShapeType="1"/>
            </p:cNvCxnSpPr>
            <p:nvPr/>
          </p:nvCxnSpPr>
          <p:spPr bwMode="auto">
            <a:xfrm rot="16200000" flipV="1">
              <a:off x="1625600" y="4749800"/>
              <a:ext cx="762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52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2082800" y="5130800"/>
              <a:ext cx="1143000" cy="76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53" name="Straight Arrow Connector 48"/>
            <p:cNvCxnSpPr>
              <a:cxnSpLocks noChangeShapeType="1"/>
            </p:cNvCxnSpPr>
            <p:nvPr/>
          </p:nvCxnSpPr>
          <p:spPr bwMode="auto">
            <a:xfrm rot="16200000" flipH="1">
              <a:off x="1695318" y="5594481"/>
              <a:ext cx="876564" cy="1016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6" name="Group 84"/>
          <p:cNvGrpSpPr>
            <a:grpSpLocks/>
          </p:cNvGrpSpPr>
          <p:nvPr/>
        </p:nvGrpSpPr>
        <p:grpSpPr bwMode="auto">
          <a:xfrm>
            <a:off x="1854200" y="4292600"/>
            <a:ext cx="1549400" cy="1955800"/>
            <a:chOff x="1854200" y="4292600"/>
            <a:chExt cx="1549400" cy="1955800"/>
          </a:xfrm>
        </p:grpSpPr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108200" y="61214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1854200" y="42926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3276600" y="50292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6" name="Group 85"/>
          <p:cNvGrpSpPr>
            <a:grpSpLocks/>
          </p:cNvGrpSpPr>
          <p:nvPr/>
        </p:nvGrpSpPr>
        <p:grpSpPr bwMode="auto">
          <a:xfrm>
            <a:off x="1371600" y="5194300"/>
            <a:ext cx="2286000" cy="1333500"/>
            <a:chOff x="1371600" y="5194300"/>
            <a:chExt cx="2286000" cy="1333500"/>
          </a:xfrm>
        </p:grpSpPr>
        <p:cxnSp>
          <p:nvCxnSpPr>
            <p:cNvPr id="33845" name="Straight Arrow Connector 30"/>
            <p:cNvCxnSpPr>
              <a:cxnSpLocks noChangeShapeType="1"/>
            </p:cNvCxnSpPr>
            <p:nvPr/>
          </p:nvCxnSpPr>
          <p:spPr bwMode="auto">
            <a:xfrm>
              <a:off x="2705100" y="5829300"/>
              <a:ext cx="952500" cy="6985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46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2705100" y="5194300"/>
              <a:ext cx="635000" cy="6350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47" name="Straight Arrow Connector 32"/>
            <p:cNvCxnSpPr>
              <a:cxnSpLocks noChangeShapeType="1"/>
            </p:cNvCxnSpPr>
            <p:nvPr/>
          </p:nvCxnSpPr>
          <p:spPr bwMode="auto">
            <a:xfrm rot="10800000">
              <a:off x="1371600" y="5257800"/>
              <a:ext cx="1333500" cy="5715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6" name="Group 86"/>
          <p:cNvGrpSpPr>
            <a:grpSpLocks/>
          </p:cNvGrpSpPr>
          <p:nvPr/>
        </p:nvGrpSpPr>
        <p:grpSpPr bwMode="auto">
          <a:xfrm>
            <a:off x="1219200" y="5105400"/>
            <a:ext cx="2565400" cy="1524000"/>
            <a:chOff x="1219200" y="5105400"/>
            <a:chExt cx="2565400" cy="1524000"/>
          </a:xfrm>
        </p:grpSpPr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1219200" y="52070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3657600" y="65024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3352800" y="51054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7" name="Group 87"/>
          <p:cNvGrpSpPr>
            <a:grpSpLocks/>
          </p:cNvGrpSpPr>
          <p:nvPr/>
        </p:nvGrpSpPr>
        <p:grpSpPr bwMode="auto">
          <a:xfrm>
            <a:off x="3454400" y="5207000"/>
            <a:ext cx="1295400" cy="1638300"/>
            <a:chOff x="3454400" y="5207000"/>
            <a:chExt cx="1295400" cy="1638563"/>
          </a:xfrm>
        </p:grpSpPr>
        <p:cxnSp>
          <p:nvCxnSpPr>
            <p:cNvPr id="33839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149600" y="5511800"/>
              <a:ext cx="762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40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3606800" y="5892800"/>
              <a:ext cx="1143000" cy="76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841" name="Straight Arrow Connector 54"/>
            <p:cNvCxnSpPr>
              <a:cxnSpLocks noChangeShapeType="1"/>
            </p:cNvCxnSpPr>
            <p:nvPr/>
          </p:nvCxnSpPr>
          <p:spPr bwMode="auto">
            <a:xfrm rot="16200000" flipH="1">
              <a:off x="3219318" y="6356481"/>
              <a:ext cx="876564" cy="1016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8" name="Group 88"/>
          <p:cNvGrpSpPr>
            <a:grpSpLocks/>
          </p:cNvGrpSpPr>
          <p:nvPr/>
        </p:nvGrpSpPr>
        <p:grpSpPr bwMode="auto">
          <a:xfrm>
            <a:off x="3378200" y="5029200"/>
            <a:ext cx="1549400" cy="914400"/>
            <a:chOff x="3378200" y="5029200"/>
            <a:chExt cx="1549400" cy="914400"/>
          </a:xfrm>
        </p:grpSpPr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4800600" y="58166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3378200" y="5029200"/>
              <a:ext cx="127000" cy="127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3828" name="Group 90"/>
          <p:cNvGrpSpPr>
            <a:grpSpLocks/>
          </p:cNvGrpSpPr>
          <p:nvPr/>
        </p:nvGrpSpPr>
        <p:grpSpPr bwMode="auto">
          <a:xfrm>
            <a:off x="609600" y="4038600"/>
            <a:ext cx="3581400" cy="2159000"/>
            <a:chOff x="609600" y="4038600"/>
            <a:chExt cx="3581400" cy="2159000"/>
          </a:xfrm>
        </p:grpSpPr>
        <p:sp>
          <p:nvSpPr>
            <p:cNvPr id="33829" name="Isosceles Triangle 21"/>
            <p:cNvSpPr>
              <a:spLocks noChangeArrowheads="1"/>
            </p:cNvSpPr>
            <p:nvPr/>
          </p:nvSpPr>
          <p:spPr bwMode="auto">
            <a:xfrm>
              <a:off x="2171700" y="4165600"/>
              <a:ext cx="44196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Diamond 24"/>
            <p:cNvSpPr>
              <a:spLocks noChangeArrowheads="1"/>
            </p:cNvSpPr>
            <p:nvPr/>
          </p:nvSpPr>
          <p:spPr bwMode="auto">
            <a:xfrm>
              <a:off x="3060700" y="4038600"/>
              <a:ext cx="444500" cy="444500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Diamond 25"/>
            <p:cNvSpPr>
              <a:spLocks noChangeArrowheads="1"/>
            </p:cNvSpPr>
            <p:nvPr/>
          </p:nvSpPr>
          <p:spPr bwMode="auto">
            <a:xfrm>
              <a:off x="1828800" y="4991100"/>
              <a:ext cx="444500" cy="444500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Oval 27"/>
            <p:cNvSpPr>
              <a:spLocks noChangeArrowheads="1"/>
            </p:cNvSpPr>
            <p:nvPr/>
          </p:nvSpPr>
          <p:spPr bwMode="auto">
            <a:xfrm>
              <a:off x="3810000" y="4343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Oval 29"/>
            <p:cNvSpPr>
              <a:spLocks noChangeArrowheads="1"/>
            </p:cNvSpPr>
            <p:nvPr/>
          </p:nvSpPr>
          <p:spPr bwMode="auto">
            <a:xfrm>
              <a:off x="1371600" y="5562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Diamond 28"/>
            <p:cNvSpPr>
              <a:spLocks noChangeArrowheads="1"/>
            </p:cNvSpPr>
            <p:nvPr/>
          </p:nvSpPr>
          <p:spPr bwMode="auto">
            <a:xfrm>
              <a:off x="609600" y="4267200"/>
              <a:ext cx="444500" cy="444500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Isosceles Triangle 22"/>
            <p:cNvSpPr>
              <a:spLocks noChangeArrowheads="1"/>
            </p:cNvSpPr>
            <p:nvPr/>
          </p:nvSpPr>
          <p:spPr bwMode="auto">
            <a:xfrm>
              <a:off x="2489200" y="5562600"/>
              <a:ext cx="44196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Diamond 26"/>
            <p:cNvSpPr>
              <a:spLocks noChangeArrowheads="1"/>
            </p:cNvSpPr>
            <p:nvPr/>
          </p:nvSpPr>
          <p:spPr bwMode="auto">
            <a:xfrm>
              <a:off x="3378200" y="5753100"/>
              <a:ext cx="444500" cy="444500"/>
            </a:xfrm>
            <a:prstGeom prst="diamond">
              <a:avLst/>
            </a:prstGeom>
            <a:solidFill>
              <a:srgbClr val="00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2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5" grpId="0" animBg="1"/>
      <p:bldP spid="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2640-C6EE-E443-8A03-4A7B8D92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117A55-BDE4-D644-99B1-989DB225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2"/>
            <a:ext cx="7065816" cy="9144000"/>
          </a:xfrm>
        </p:spPr>
      </p:pic>
    </p:spTree>
    <p:extLst>
      <p:ext uri="{BB962C8B-B14F-4D97-AF65-F5344CB8AC3E}">
        <p14:creationId xmlns:p14="http://schemas.microsoft.com/office/powerpoint/2010/main" val="565786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014A-258E-B044-8BE6-6F82F136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9C58C-95E9-544F-8093-010ED54AC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2"/>
            <a:ext cx="7065817" cy="9144000"/>
          </a:xfrm>
        </p:spPr>
      </p:pic>
    </p:spTree>
    <p:extLst>
      <p:ext uri="{BB962C8B-B14F-4D97-AF65-F5344CB8AC3E}">
        <p14:creationId xmlns:p14="http://schemas.microsoft.com/office/powerpoint/2010/main" val="69660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1F2E-D64C-AD4C-98B0-5D8439F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6AA3C-1A98-0F42-ACD5-1B864EFA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1"/>
            <a:ext cx="7065817" cy="9144000"/>
          </a:xfrm>
        </p:spPr>
      </p:pic>
    </p:spTree>
    <p:extLst>
      <p:ext uri="{BB962C8B-B14F-4D97-AF65-F5344CB8AC3E}">
        <p14:creationId xmlns:p14="http://schemas.microsoft.com/office/powerpoint/2010/main" val="1133191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2B7-51E5-774C-8FE7-E6EB0ED8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1FEF8-B36B-1047-A813-E9728447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1"/>
            <a:ext cx="7065817" cy="9144000"/>
          </a:xfrm>
        </p:spPr>
      </p:pic>
    </p:spTree>
    <p:extLst>
      <p:ext uri="{BB962C8B-B14F-4D97-AF65-F5344CB8AC3E}">
        <p14:creationId xmlns:p14="http://schemas.microsoft.com/office/powerpoint/2010/main" val="1040339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FD56-1A0E-634E-A242-C756888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0BFE6-623E-394D-853B-B846BCE4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1"/>
            <a:ext cx="7065817" cy="9144000"/>
          </a:xfrm>
        </p:spPr>
      </p:pic>
    </p:spTree>
    <p:extLst>
      <p:ext uri="{BB962C8B-B14F-4D97-AF65-F5344CB8AC3E}">
        <p14:creationId xmlns:p14="http://schemas.microsoft.com/office/powerpoint/2010/main" val="26716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08F-DAE2-B44A-AE0E-139B826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ABB9-D72B-D341-8E28-1C8FFF22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AND MEANS FOR RECOGNIZING COMPLEX PATTERNS, </a:t>
            </a:r>
            <a:r>
              <a:rPr lang="en-US" dirty="0"/>
              <a:t>Paul V. C. Hough et al </a:t>
            </a:r>
          </a:p>
          <a:p>
            <a:r>
              <a:rPr lang="en-US" dirty="0"/>
              <a:t>– </a:t>
            </a:r>
            <a:r>
              <a:rPr lang="en-US" b="1" dirty="0" err="1"/>
              <a:t>Inventors</a:t>
            </a:r>
            <a:r>
              <a:rPr lang="en-US" dirty="0" err="1"/>
              <a:t>:PaulV.C.Hough,PaulV.C.Hough</a:t>
            </a:r>
            <a:r>
              <a:rPr lang="en-US" dirty="0"/>
              <a:t> </a:t>
            </a:r>
            <a:r>
              <a:rPr lang="en-US" b="1" dirty="0"/>
              <a:t>Current U.S. Classification</a:t>
            </a:r>
            <a:r>
              <a:rPr lang="en-US" dirty="0"/>
              <a:t>: 382/281; 342/176; 342/190; 382/202 </a:t>
            </a:r>
          </a:p>
          <a:p>
            <a:r>
              <a:rPr lang="en-US" dirty="0">
                <a:hlinkClick r:id="rId2"/>
              </a:rPr>
              <a:t>https://patents.google.com/patent/US3069654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879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A434-E098-D04F-BA68-CE6CBF35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36EDD-CD66-8545-96D1-C493FD117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29821" y="-1039091"/>
            <a:ext cx="7065817" cy="9144000"/>
          </a:xfrm>
        </p:spPr>
      </p:pic>
    </p:spTree>
    <p:extLst>
      <p:ext uri="{BB962C8B-B14F-4D97-AF65-F5344CB8AC3E}">
        <p14:creationId xmlns:p14="http://schemas.microsoft.com/office/powerpoint/2010/main" val="3749242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 recognition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Index displacements by “visual codeword”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04800" y="5715000"/>
            <a:ext cx="8610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B. Leibe, A. Leonardis, and B. Schiele, </a:t>
            </a:r>
            <a:r>
              <a:rPr lang="en-US" sz="1800" b="0">
                <a:hlinkClick r:id="rId4"/>
              </a:rPr>
              <a:t>Combined Object Categorization and Segmentation with an Implicit Shape Model</a:t>
            </a:r>
            <a:r>
              <a:rPr lang="en-US" sz="1800" b="0"/>
              <a:t>, ECCV Workshop on Statistical Learning in Computer Vision 2004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2159000"/>
            <a:ext cx="4648200" cy="3389313"/>
            <a:chOff x="336" y="1360"/>
            <a:chExt cx="2928" cy="2135"/>
          </a:xfrm>
        </p:grpSpPr>
        <p:pic>
          <p:nvPicPr>
            <p:cNvPr id="11275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360"/>
              <a:ext cx="2928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913" y="2121"/>
              <a:ext cx="495" cy="46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2522" y="2159"/>
              <a:ext cx="495" cy="46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V="1">
              <a:off x="1161" y="2198"/>
              <a:ext cx="742" cy="15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Freeform 13"/>
            <p:cNvSpPr>
              <a:spLocks/>
            </p:cNvSpPr>
            <p:nvPr/>
          </p:nvSpPr>
          <p:spPr bwMode="auto">
            <a:xfrm>
              <a:off x="1976" y="2202"/>
              <a:ext cx="779" cy="189"/>
            </a:xfrm>
            <a:custGeom>
              <a:avLst/>
              <a:gdLst>
                <a:gd name="T0" fmla="*/ 424 w 907"/>
                <a:gd name="T1" fmla="*/ 79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Oval 14"/>
            <p:cNvSpPr>
              <a:spLocks noChangeArrowheads="1"/>
            </p:cNvSpPr>
            <p:nvPr/>
          </p:nvSpPr>
          <p:spPr bwMode="auto">
            <a:xfrm>
              <a:off x="1903" y="2159"/>
              <a:ext cx="83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1344" y="3264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/>
                <a:t>training image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43600" y="3429000"/>
            <a:ext cx="2592388" cy="1708150"/>
            <a:chOff x="3744" y="2160"/>
            <a:chExt cx="1633" cy="1076"/>
          </a:xfrm>
        </p:grpSpPr>
        <p:graphicFrame>
          <p:nvGraphicFramePr>
            <p:cNvPr id="11266" name="Object 17"/>
            <p:cNvGraphicFramePr>
              <a:graphicFrameLocks noChangeAspect="1"/>
            </p:cNvGraphicFramePr>
            <p:nvPr/>
          </p:nvGraphicFramePr>
          <p:xfrm>
            <a:off x="4320" y="2160"/>
            <a:ext cx="48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0" name="Image" r:id="rId6" imgW="1066291" imgH="1041270" progId="Photoshop.Image.10">
                    <p:embed/>
                  </p:oleObj>
                </mc:Choice>
                <mc:Fallback>
                  <p:oleObj name="Image" r:id="rId6" imgW="1066291" imgH="1041270" progId="Photoshop.Image.10">
                    <p:embed/>
                    <p:pic>
                      <p:nvPicPr>
                        <p:cNvPr id="1126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60"/>
                          <a:ext cx="480" cy="468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00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Line 19"/>
            <p:cNvSpPr>
              <a:spLocks noChangeShapeType="1"/>
            </p:cNvSpPr>
            <p:nvPr/>
          </p:nvSpPr>
          <p:spPr bwMode="auto">
            <a:xfrm flipV="1">
              <a:off x="4635" y="2233"/>
              <a:ext cx="742" cy="155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Freeform 20"/>
            <p:cNvSpPr>
              <a:spLocks/>
            </p:cNvSpPr>
            <p:nvPr/>
          </p:nvSpPr>
          <p:spPr bwMode="auto">
            <a:xfrm>
              <a:off x="3744" y="2200"/>
              <a:ext cx="779" cy="189"/>
            </a:xfrm>
            <a:custGeom>
              <a:avLst/>
              <a:gdLst>
                <a:gd name="T0" fmla="*/ 424 w 907"/>
                <a:gd name="T1" fmla="*/ 79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21"/>
            <p:cNvSpPr txBox="1">
              <a:spLocks noChangeArrowheads="1"/>
            </p:cNvSpPr>
            <p:nvPr/>
          </p:nvSpPr>
          <p:spPr bwMode="auto">
            <a:xfrm>
              <a:off x="3812" y="2832"/>
              <a:ext cx="1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/>
                <a:t>visual codeword with</a:t>
              </a:r>
              <a:br>
                <a:rPr lang="en-US" sz="1800" b="0"/>
              </a:br>
              <a:r>
                <a:rPr lang="en-US" sz="1800" b="0"/>
                <a:t>displacement vectors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0C2435-3EBA-4085-BAFC-0F7EB238261A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6046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2"/>
          <p:cNvPicPr>
            <a:picLocks noChangeAspect="1" noChangeArrowheads="1"/>
          </p:cNvPicPr>
          <p:nvPr/>
        </p:nvPicPr>
        <p:blipFill>
          <a:blip r:embed="rId3" cstate="print"/>
          <a:srcRect t="25597" b="25597"/>
          <a:stretch>
            <a:fillRect/>
          </a:stretch>
        </p:blipFill>
        <p:spPr bwMode="auto">
          <a:xfrm>
            <a:off x="228600" y="1981200"/>
            <a:ext cx="87630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 recognition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Index displacements by “visual codeword”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04800" y="5715000"/>
            <a:ext cx="8610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B. Leibe, A. Leonardis, and B. Schiele, </a:t>
            </a:r>
            <a:r>
              <a:rPr lang="en-US" sz="1800" b="0">
                <a:hlinkClick r:id="rId4"/>
              </a:rPr>
              <a:t>Combined Object Categorization and Segmentation with an Implicit Shape Model</a:t>
            </a:r>
            <a:r>
              <a:rPr lang="en-US" sz="1800" b="0"/>
              <a:t>, ECCV Workshop on Statistical Learning in Computer Vision 2004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14400" y="3532188"/>
            <a:ext cx="7239000" cy="762000"/>
            <a:chOff x="576" y="2225"/>
            <a:chExt cx="4560" cy="480"/>
          </a:xfrm>
        </p:grpSpPr>
        <p:sp>
          <p:nvSpPr>
            <p:cNvPr id="34836" name="Rectangle 6"/>
            <p:cNvSpPr>
              <a:spLocks noChangeArrowheads="1"/>
            </p:cNvSpPr>
            <p:nvPr/>
          </p:nvSpPr>
          <p:spPr bwMode="auto">
            <a:xfrm>
              <a:off x="576" y="2225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13"/>
            <p:cNvSpPr>
              <a:spLocks noChangeArrowheads="1"/>
            </p:cNvSpPr>
            <p:nvPr/>
          </p:nvSpPr>
          <p:spPr bwMode="auto">
            <a:xfrm>
              <a:off x="1680" y="2273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3648" y="2321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4752" y="2273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04800" y="3684588"/>
            <a:ext cx="8458200" cy="304800"/>
            <a:chOff x="192" y="2321"/>
            <a:chExt cx="5328" cy="192"/>
          </a:xfrm>
        </p:grpSpPr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 flipV="1">
              <a:off x="768" y="2321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Freeform 9"/>
            <p:cNvSpPr>
              <a:spLocks/>
            </p:cNvSpPr>
            <p:nvPr/>
          </p:nvSpPr>
          <p:spPr bwMode="auto">
            <a:xfrm>
              <a:off x="3264" y="2417"/>
              <a:ext cx="576" cy="96"/>
            </a:xfrm>
            <a:custGeom>
              <a:avLst/>
              <a:gdLst>
                <a:gd name="T0" fmla="*/ 93 w 907"/>
                <a:gd name="T1" fmla="*/ 3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6"/>
            <p:cNvSpPr>
              <a:spLocks noChangeShapeType="1"/>
            </p:cNvSpPr>
            <p:nvPr/>
          </p:nvSpPr>
          <p:spPr bwMode="auto">
            <a:xfrm flipV="1">
              <a:off x="1920" y="2369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7"/>
            <p:cNvSpPr>
              <a:spLocks noChangeShapeType="1"/>
            </p:cNvSpPr>
            <p:nvPr/>
          </p:nvSpPr>
          <p:spPr bwMode="auto">
            <a:xfrm flipV="1">
              <a:off x="3888" y="2417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8"/>
            <p:cNvSpPr>
              <a:spLocks noChangeShapeType="1"/>
            </p:cNvSpPr>
            <p:nvPr/>
          </p:nvSpPr>
          <p:spPr bwMode="auto">
            <a:xfrm flipV="1">
              <a:off x="4992" y="2369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20"/>
            <p:cNvSpPr>
              <a:spLocks/>
            </p:cNvSpPr>
            <p:nvPr/>
          </p:nvSpPr>
          <p:spPr bwMode="auto">
            <a:xfrm>
              <a:off x="4368" y="2369"/>
              <a:ext cx="576" cy="96"/>
            </a:xfrm>
            <a:custGeom>
              <a:avLst/>
              <a:gdLst>
                <a:gd name="T0" fmla="*/ 93 w 907"/>
                <a:gd name="T1" fmla="*/ 3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21"/>
            <p:cNvSpPr>
              <a:spLocks/>
            </p:cNvSpPr>
            <p:nvPr/>
          </p:nvSpPr>
          <p:spPr bwMode="auto">
            <a:xfrm>
              <a:off x="1296" y="2369"/>
              <a:ext cx="576" cy="96"/>
            </a:xfrm>
            <a:custGeom>
              <a:avLst/>
              <a:gdLst>
                <a:gd name="T0" fmla="*/ 93 w 907"/>
                <a:gd name="T1" fmla="*/ 3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Freeform 22"/>
            <p:cNvSpPr>
              <a:spLocks/>
            </p:cNvSpPr>
            <p:nvPr/>
          </p:nvSpPr>
          <p:spPr bwMode="auto">
            <a:xfrm>
              <a:off x="192" y="2321"/>
              <a:ext cx="576" cy="96"/>
            </a:xfrm>
            <a:custGeom>
              <a:avLst/>
              <a:gdLst>
                <a:gd name="T0" fmla="*/ 93 w 907"/>
                <a:gd name="T1" fmla="*/ 3 h 235"/>
                <a:gd name="T2" fmla="*/ 0 w 907"/>
                <a:gd name="T3" fmla="*/ 0 h 235"/>
                <a:gd name="T4" fmla="*/ 0 60000 65536"/>
                <a:gd name="T5" fmla="*/ 0 60000 65536"/>
                <a:gd name="T6" fmla="*/ 0 w 907"/>
                <a:gd name="T7" fmla="*/ 0 h 235"/>
                <a:gd name="T8" fmla="*/ 907 w 907"/>
                <a:gd name="T9" fmla="*/ 235 h 2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4" name="Text Box 24"/>
          <p:cNvSpPr txBox="1">
            <a:spLocks noChangeArrowheads="1"/>
          </p:cNvSpPr>
          <p:nvPr/>
        </p:nvSpPr>
        <p:spPr bwMode="auto">
          <a:xfrm>
            <a:off x="3962400" y="51816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test image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981200" y="3608388"/>
            <a:ext cx="5105400" cy="228600"/>
            <a:chOff x="1248" y="2273"/>
            <a:chExt cx="3216" cy="144"/>
          </a:xfrm>
        </p:grpSpPr>
        <p:sp>
          <p:nvSpPr>
            <p:cNvPr id="34826" name="Oval 10"/>
            <p:cNvSpPr>
              <a:spLocks noChangeArrowheads="1"/>
            </p:cNvSpPr>
            <p:nvPr/>
          </p:nvSpPr>
          <p:spPr bwMode="auto">
            <a:xfrm>
              <a:off x="1248" y="227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Oval 23"/>
            <p:cNvSpPr>
              <a:spLocks noChangeArrowheads="1"/>
            </p:cNvSpPr>
            <p:nvPr/>
          </p:nvSpPr>
          <p:spPr bwMode="auto">
            <a:xfrm>
              <a:off x="4368" y="232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4FA857-2935-40A2-89D8-8A11C57C7AD3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362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transform: Pros and cons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Can deal with non-locality and occlusion</a:t>
            </a:r>
          </a:p>
          <a:p>
            <a:pPr lvl="1"/>
            <a:r>
              <a:rPr lang="en-US" dirty="0"/>
              <a:t>Can detect multiple instances of a model</a:t>
            </a:r>
          </a:p>
          <a:p>
            <a:pPr lvl="1"/>
            <a:r>
              <a:rPr lang="en-US" dirty="0"/>
              <a:t>Some robustness to noise: noise points unlikely to contribute consistently to any single bin</a:t>
            </a:r>
          </a:p>
          <a:p>
            <a:pPr>
              <a:buFontTx/>
              <a:buChar char="•"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Complexity of search time increases exponentially with the number of model parameters</a:t>
            </a:r>
          </a:p>
          <a:p>
            <a:pPr lvl="1"/>
            <a:r>
              <a:rPr lang="en-US" dirty="0"/>
              <a:t>It’s hard to pick a good grid size</a:t>
            </a:r>
          </a:p>
          <a:p>
            <a:pPr lvl="1"/>
            <a:r>
              <a:rPr lang="en-US" dirty="0"/>
              <a:t>Non-target shapes can produce spurious peaks in parameter space (e.g., induced by textures)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2BBD2-3A0A-43A9-87D0-6C8CE3EC942F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92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Fitting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If we know which points belong to the line, how do we find the “optimal” line parameters?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Least squares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outliers?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Robust fitting, RANSAC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many lines?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Voting methods: RANSAC, Hough transform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099AF-35BF-479F-AC40-3A7590FE671B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15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Voting schemes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Let each feature vote for all the models that are compatible with it</a:t>
            </a:r>
          </a:p>
          <a:p>
            <a:pPr>
              <a:buFontTx/>
              <a:buChar char="•"/>
            </a:pPr>
            <a:r>
              <a:rPr lang="en-US"/>
              <a:t>Hopefully the noise features will not vote consistently for any single model</a:t>
            </a:r>
          </a:p>
          <a:p>
            <a:pPr>
              <a:buFontTx/>
              <a:buChar char="•"/>
            </a:pPr>
            <a:r>
              <a:rPr lang="en-US"/>
              <a:t>Missing data doesn’t matter as long as there are enough features remaining to agree on a good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D9DDA-4D24-4075-B84C-A8BCAE2A843F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3405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An early type of voting scheme</a:t>
            </a:r>
          </a:p>
          <a:p>
            <a:pPr>
              <a:buFontTx/>
              <a:buChar char="•"/>
            </a:pPr>
            <a:r>
              <a:rPr lang="en-US" dirty="0"/>
              <a:t>General outline: </a:t>
            </a:r>
          </a:p>
          <a:p>
            <a:pPr lvl="1"/>
            <a:r>
              <a:rPr lang="en-US" dirty="0"/>
              <a:t>Discretize </a:t>
            </a:r>
            <a:r>
              <a:rPr lang="en-US" i="1" dirty="0"/>
              <a:t>parameter space </a:t>
            </a:r>
            <a:r>
              <a:rPr lang="en-US" dirty="0"/>
              <a:t>into bins</a:t>
            </a:r>
          </a:p>
          <a:p>
            <a:pPr lvl="1"/>
            <a:r>
              <a:rPr lang="en-US" dirty="0"/>
              <a:t>For each feature point in the image, put a vote in every bin in the parameter space that could have generated this point</a:t>
            </a:r>
          </a:p>
          <a:p>
            <a:pPr lvl="1"/>
            <a:r>
              <a:rPr lang="en-US" dirty="0"/>
              <a:t>Find bins that have the most votes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6140450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1800" b="0"/>
              <a:t>P.V.C. Hough, </a:t>
            </a:r>
            <a:r>
              <a:rPr lang="en-US" sz="1800" b="0" i="1"/>
              <a:t>Machine Analysis of Bubble Chamber Pictures,</a:t>
            </a:r>
            <a:r>
              <a:rPr lang="en-US" sz="1800" b="0"/>
              <a:t> Proc. Int. Conf. High Energy Accelerators and Instrumentation, 1959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95400" y="3581400"/>
            <a:ext cx="2514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267200" y="42672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1351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5562600" y="3581400"/>
          <a:ext cx="2362200" cy="19812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23" name="Oval 4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Oval 42"/>
          <p:cNvSpPr>
            <a:spLocks noChangeArrowheads="1"/>
          </p:cNvSpPr>
          <p:nvPr/>
        </p:nvSpPr>
        <p:spPr bwMode="auto">
          <a:xfrm>
            <a:off x="2133600" y="4800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Oval 43"/>
          <p:cNvSpPr>
            <a:spLocks noChangeArrowheads="1"/>
          </p:cNvSpPr>
          <p:nvPr/>
        </p:nvSpPr>
        <p:spPr bwMode="auto">
          <a:xfrm>
            <a:off x="2438400" y="4572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Oval 44"/>
          <p:cNvSpPr>
            <a:spLocks noChangeArrowheads="1"/>
          </p:cNvSpPr>
          <p:nvPr/>
        </p:nvSpPr>
        <p:spPr bwMode="auto">
          <a:xfrm>
            <a:off x="2667000" y="4343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Oval 45"/>
          <p:cNvSpPr>
            <a:spLocks noChangeArrowheads="1"/>
          </p:cNvSpPr>
          <p:nvPr/>
        </p:nvSpPr>
        <p:spPr bwMode="auto">
          <a:xfrm>
            <a:off x="2895600" y="4191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Oval 46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Text Box 47"/>
          <p:cNvSpPr txBox="1">
            <a:spLocks noChangeArrowheads="1"/>
          </p:cNvSpPr>
          <p:nvPr/>
        </p:nvSpPr>
        <p:spPr bwMode="auto">
          <a:xfrm>
            <a:off x="1741488" y="5470525"/>
            <a:ext cx="163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16430" name="Text Box 48"/>
          <p:cNvSpPr txBox="1">
            <a:spLocks noChangeArrowheads="1"/>
          </p:cNvSpPr>
          <p:nvPr/>
        </p:nvSpPr>
        <p:spPr bwMode="auto">
          <a:xfrm>
            <a:off x="5334000" y="5546725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C5D23-CCAE-4735-BD07-6B6039A5AF18}"/>
              </a:ext>
            </a:extLst>
          </p:cNvPr>
          <p:cNvSpPr txBox="1"/>
          <p:nvPr/>
        </p:nvSpPr>
        <p:spPr>
          <a:xfrm>
            <a:off x="7679965" y="65316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latin typeface="Calibri"/>
                <a:cs typeface="Calibri"/>
              </a:rPr>
              <a:t>Source: S. </a:t>
            </a:r>
            <a:r>
              <a:rPr lang="en-US" sz="1100" b="0" dirty="0" err="1">
                <a:latin typeface="Calibri"/>
                <a:cs typeface="Calibri"/>
              </a:rPr>
              <a:t>Lazebnik</a:t>
            </a:r>
            <a:endParaRPr lang="en-US" sz="11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93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Parameter space representation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line in the image corresponds to a point in Hough space</a:t>
            </a:r>
          </a:p>
        </p:txBody>
      </p:sp>
      <p:graphicFrame>
        <p:nvGraphicFramePr>
          <p:cNvPr id="1026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85800" y="3045651"/>
          <a:ext cx="7315200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Image" r:id="rId4" imgW="10552381" imgH="3657143" progId="Photoshop.Image.10">
                  <p:embed/>
                </p:oleObj>
              </mc:Choice>
              <mc:Fallback>
                <p:oleObj name="Image" r:id="rId4" imgW="10552381" imgH="3657143" progId="Photoshop.Image.10">
                  <p:embed/>
                  <p:pic>
                    <p:nvPicPr>
                      <p:cNvPr id="10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5651"/>
                        <a:ext cx="7315200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5"/>
          <p:cNvSpPr txBox="1">
            <a:spLocks noChangeArrowheads="1"/>
          </p:cNvSpPr>
          <p:nvPr/>
        </p:nvSpPr>
        <p:spPr bwMode="auto">
          <a:xfrm>
            <a:off x="1295400" y="2570163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auto">
          <a:xfrm>
            <a:off x="5475288" y="2570163"/>
            <a:ext cx="290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BD2C5-BD7E-9944-86D9-32F53972ED40}"/>
              </a:ext>
            </a:extLst>
          </p:cNvPr>
          <p:cNvSpPr/>
          <p:nvPr/>
        </p:nvSpPr>
        <p:spPr>
          <a:xfrm>
            <a:off x="6281928" y="5239512"/>
            <a:ext cx="521208" cy="42976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3ACF2-3C48-EB46-BC2C-AA01CF176D9C}"/>
              </a:ext>
            </a:extLst>
          </p:cNvPr>
          <p:cNvSpPr txBox="1"/>
          <p:nvPr/>
        </p:nvSpPr>
        <p:spPr>
          <a:xfrm>
            <a:off x="5742432" y="5139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53077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266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What does a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in the image space map to in the Hough space?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3416300"/>
          <a:ext cx="7772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Image" r:id="rId4" imgW="10882540" imgH="3644444" progId="Photoshop.Image.10">
                  <p:embed/>
                </p:oleObj>
              </mc:Choice>
              <mc:Fallback>
                <p:oleObj name="Image" r:id="rId4" imgW="10882540" imgH="3644444" progId="Photoshop.Image.10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16300"/>
                        <a:ext cx="7772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41814" y="2981235"/>
            <a:ext cx="3575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Hough (line) parameter space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019800" y="3810000"/>
            <a:ext cx="2286000" cy="1371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3A4A5E48-2A85-4BF2-B917-14B40854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461" y="6468908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Modified from: S. Seitz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3AD1D-2249-794C-A92B-AE6C4D5B9856}"/>
              </a:ext>
            </a:extLst>
          </p:cNvPr>
          <p:cNvSpPr txBox="1"/>
          <p:nvPr/>
        </p:nvSpPr>
        <p:spPr>
          <a:xfrm>
            <a:off x="533400" y="40136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EE73E-E342-F64B-839F-DB1A29D76DF3}"/>
              </a:ext>
            </a:extLst>
          </p:cNvPr>
          <p:cNvSpPr/>
          <p:nvPr/>
        </p:nvSpPr>
        <p:spPr>
          <a:xfrm>
            <a:off x="533400" y="4903773"/>
            <a:ext cx="385042" cy="42887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DDD8B-99D7-FB4F-9CAE-BDCF3E0C71E5}"/>
              </a:ext>
            </a:extLst>
          </p:cNvPr>
          <p:cNvSpPr txBox="1"/>
          <p:nvPr/>
        </p:nvSpPr>
        <p:spPr>
          <a:xfrm>
            <a:off x="2330506" y="37081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 </a:t>
            </a:r>
            <a:r>
              <a:rPr lang="en-US" dirty="0"/>
              <a:t>= mx</a:t>
            </a:r>
            <a:r>
              <a:rPr lang="en-US" baseline="-25000" dirty="0"/>
              <a:t>0 </a:t>
            </a:r>
            <a:r>
              <a:rPr lang="en-US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A17B4D-8DB8-B043-B6A4-738094D40340}"/>
              </a:ext>
            </a:extLst>
          </p:cNvPr>
          <p:cNvCxnSpPr/>
          <p:nvPr/>
        </p:nvCxnSpPr>
        <p:spPr>
          <a:xfrm flipV="1">
            <a:off x="1266915" y="3892810"/>
            <a:ext cx="801111" cy="6878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705CD4-1D0F-174D-ABBC-6401B1D75031}"/>
              </a:ext>
            </a:extLst>
          </p:cNvPr>
          <p:cNvCxnSpPr>
            <a:cxnSpLocks/>
          </p:cNvCxnSpPr>
          <p:nvPr/>
        </p:nvCxnSpPr>
        <p:spPr>
          <a:xfrm>
            <a:off x="1171646" y="4198316"/>
            <a:ext cx="991648" cy="842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00B9D8-6B4A-1342-9290-DC26C9073603}"/>
              </a:ext>
            </a:extLst>
          </p:cNvPr>
          <p:cNvCxnSpPr>
            <a:cxnSpLocks/>
          </p:cNvCxnSpPr>
          <p:nvPr/>
        </p:nvCxnSpPr>
        <p:spPr>
          <a:xfrm>
            <a:off x="1326080" y="3929560"/>
            <a:ext cx="682779" cy="63230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011959-77F6-CF44-8008-51F9F0E569C5}"/>
              </a:ext>
            </a:extLst>
          </p:cNvPr>
          <p:cNvCxnSpPr>
            <a:cxnSpLocks/>
          </p:cNvCxnSpPr>
          <p:nvPr/>
        </p:nvCxnSpPr>
        <p:spPr>
          <a:xfrm>
            <a:off x="1667469" y="3795233"/>
            <a:ext cx="0" cy="9021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266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What does a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in the image space map to in the Hough space?</a:t>
            </a:r>
          </a:p>
          <a:p>
            <a:pPr lvl="1"/>
            <a:r>
              <a:rPr lang="en-US" dirty="0"/>
              <a:t>Answer: the solutions of b = –x</a:t>
            </a:r>
            <a:r>
              <a:rPr lang="en-US" baseline="-25000" dirty="0"/>
              <a:t>0</a:t>
            </a:r>
            <a:r>
              <a:rPr lang="en-US" dirty="0"/>
              <a:t>m + y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This is a line in Hough space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3416300"/>
          <a:ext cx="7772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Image" r:id="rId4" imgW="10882540" imgH="3644444" progId="Photoshop.Image.10">
                  <p:embed/>
                </p:oleObj>
              </mc:Choice>
              <mc:Fallback>
                <p:oleObj name="Image" r:id="rId4" imgW="10882540" imgH="3644444" progId="Photoshop.Image.10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16300"/>
                        <a:ext cx="7772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238782" y="2971800"/>
            <a:ext cx="3575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Hough (line) parameter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17DE1-2326-F44A-81D7-97BE5935FF67}"/>
              </a:ext>
            </a:extLst>
          </p:cNvPr>
          <p:cNvSpPr/>
          <p:nvPr/>
        </p:nvSpPr>
        <p:spPr>
          <a:xfrm>
            <a:off x="425196" y="4882896"/>
            <a:ext cx="521208" cy="42976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45A66-AC96-4541-9B29-8A1ED3E2B6D9}"/>
              </a:ext>
            </a:extLst>
          </p:cNvPr>
          <p:cNvSpPr txBox="1"/>
          <p:nvPr/>
        </p:nvSpPr>
        <p:spPr>
          <a:xfrm>
            <a:off x="533400" y="40563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45E5A4D3-2B9C-6E47-90CB-0FD781C6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461" y="6468908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Modified from: S. Seitz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F7C233-ACEB-C244-8399-53E9460B382B}"/>
              </a:ext>
            </a:extLst>
          </p:cNvPr>
          <p:cNvCxnSpPr/>
          <p:nvPr/>
        </p:nvCxnSpPr>
        <p:spPr>
          <a:xfrm flipV="1">
            <a:off x="1266915" y="3892810"/>
            <a:ext cx="801111" cy="6878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CAF66C-B482-114F-BC4D-66AD6B351AFE}"/>
              </a:ext>
            </a:extLst>
          </p:cNvPr>
          <p:cNvCxnSpPr>
            <a:cxnSpLocks/>
          </p:cNvCxnSpPr>
          <p:nvPr/>
        </p:nvCxnSpPr>
        <p:spPr>
          <a:xfrm>
            <a:off x="1171646" y="4198316"/>
            <a:ext cx="991648" cy="842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479FD-E52F-F349-A9A1-AE1D21336001}"/>
              </a:ext>
            </a:extLst>
          </p:cNvPr>
          <p:cNvCxnSpPr>
            <a:cxnSpLocks/>
          </p:cNvCxnSpPr>
          <p:nvPr/>
        </p:nvCxnSpPr>
        <p:spPr>
          <a:xfrm>
            <a:off x="1326080" y="3929560"/>
            <a:ext cx="682779" cy="63230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4A194-7616-F046-9DE4-B1CF039E5C1C}"/>
              </a:ext>
            </a:extLst>
          </p:cNvPr>
          <p:cNvCxnSpPr>
            <a:cxnSpLocks/>
          </p:cNvCxnSpPr>
          <p:nvPr/>
        </p:nvCxnSpPr>
        <p:spPr>
          <a:xfrm>
            <a:off x="1667469" y="3795233"/>
            <a:ext cx="0" cy="9021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51F7DD-4AF5-6346-8E4A-5BFA3070A333}"/>
              </a:ext>
            </a:extLst>
          </p:cNvPr>
          <p:cNvSpPr txBox="1"/>
          <p:nvPr/>
        </p:nvSpPr>
        <p:spPr>
          <a:xfrm>
            <a:off x="2330506" y="37081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 </a:t>
            </a:r>
            <a:r>
              <a:rPr lang="en-US" dirty="0"/>
              <a:t>= mx</a:t>
            </a:r>
            <a:r>
              <a:rPr lang="en-US" baseline="-25000" dirty="0"/>
              <a:t>0 </a:t>
            </a:r>
            <a:r>
              <a:rPr lang="en-US" dirty="0"/>
              <a:t>+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31642-9DAA-6B42-A74D-8016E434DD0E}"/>
              </a:ext>
            </a:extLst>
          </p:cNvPr>
          <p:cNvSpPr txBox="1"/>
          <p:nvPr/>
        </p:nvSpPr>
        <p:spPr>
          <a:xfrm>
            <a:off x="4479178" y="605968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will be different in the polar system!</a:t>
            </a:r>
          </a:p>
        </p:txBody>
      </p:sp>
    </p:spTree>
    <p:extLst>
      <p:ext uri="{BB962C8B-B14F-4D97-AF65-F5344CB8AC3E}">
        <p14:creationId xmlns:p14="http://schemas.microsoft.com/office/powerpoint/2010/main" val="19525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heme/theme1.xml><?xml version="1.0" encoding="utf-8"?>
<a:theme xmlns:a="http://schemas.openxmlformats.org/drawingml/2006/main" name="JJ Simple 1">
  <a:themeElements>
    <a:clrScheme name="JJ Simple Colors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1A9B"/>
      </a:accent1>
      <a:accent2>
        <a:srgbClr val="D8AC21"/>
      </a:accent2>
      <a:accent3>
        <a:srgbClr val="FF0000"/>
      </a:accent3>
      <a:accent4>
        <a:srgbClr val="31FF28"/>
      </a:accent4>
      <a:accent5>
        <a:srgbClr val="4BACC6"/>
      </a:accent5>
      <a:accent6>
        <a:srgbClr val="F79646"/>
      </a:accent6>
      <a:hlink>
        <a:srgbClr val="00007B"/>
      </a:hlink>
      <a:folHlink>
        <a:srgbClr val="000065"/>
      </a:folHlink>
    </a:clrScheme>
    <a:fontScheme name="JJ Simple Fonts 1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chemeClr val="accent3"/>
          </a:solidFill>
        </a:ln>
        <a:effectLst>
          <a:outerShdw blurRad="40005" dist="22987" dir="5400000" algn="tl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_0921_lstm" id="{C65599F0-845B-824A-9292-40BBA96F84F2}" vid="{DF738FCF-5960-6843-AE93-5F91F549DA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</Template>
  <TotalTime>363</TotalTime>
  <Words>1684</Words>
  <Application>Microsoft Macintosh PowerPoint</Application>
  <PresentationFormat>On-screen Show (4:3)</PresentationFormat>
  <Paragraphs>283</Paragraphs>
  <Slides>44</Slides>
  <Notes>33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 Unicode MS</vt:lpstr>
      <vt:lpstr>Arial</vt:lpstr>
      <vt:lpstr>Calibri</vt:lpstr>
      <vt:lpstr>Franklin Gothic Medium</vt:lpstr>
      <vt:lpstr>Helvetica</vt:lpstr>
      <vt:lpstr>Tahoma</vt:lpstr>
      <vt:lpstr>JJ Simple 1</vt:lpstr>
      <vt:lpstr>Image</vt:lpstr>
      <vt:lpstr>Equation</vt:lpstr>
      <vt:lpstr>Fitting</vt:lpstr>
      <vt:lpstr>Fitting</vt:lpstr>
      <vt:lpstr>Fitting: Overview</vt:lpstr>
      <vt:lpstr>Hough Transform</vt:lpstr>
      <vt:lpstr>Voting schemes</vt:lpstr>
      <vt:lpstr>Hough transform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Algorithm outline</vt:lpstr>
      <vt:lpstr>Basic illustration</vt:lpstr>
      <vt:lpstr>Other shapes</vt:lpstr>
      <vt:lpstr>Several lines</vt:lpstr>
      <vt:lpstr>Demo</vt:lpstr>
      <vt:lpstr>Effect of noise</vt:lpstr>
      <vt:lpstr>Effect of noise</vt:lpstr>
      <vt:lpstr>Effect of noise</vt:lpstr>
      <vt:lpstr>Random points</vt:lpstr>
      <vt:lpstr>Random points</vt:lpstr>
      <vt:lpstr>Dealing with noise</vt:lpstr>
      <vt:lpstr>Incorporating image gradients</vt:lpstr>
      <vt:lpstr>Review Fitting</vt:lpstr>
      <vt:lpstr>Hough transform for circles</vt:lpstr>
      <vt:lpstr>Hough transform for circles </vt:lpstr>
      <vt:lpstr>Hough transform for circles</vt:lpstr>
      <vt:lpstr>Hough transform for circles</vt:lpstr>
      <vt:lpstr>Hough transform for circles</vt:lpstr>
      <vt:lpstr>Generalized Hough transform</vt:lpstr>
      <vt:lpstr>Generalized Hough transform</vt:lpstr>
      <vt:lpstr>Generalized Hough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in recognition</vt:lpstr>
      <vt:lpstr>Application in recognition</vt:lpstr>
      <vt:lpstr>Hough transform: Pros and cons</vt:lpstr>
      <vt:lpstr>Review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298/578 Deep Learning and Graphical Models</dc:title>
  <dc:creator>Xu, Chenliang</dc:creator>
  <cp:lastModifiedBy>Xu, Chenliang</cp:lastModifiedBy>
  <cp:revision>327</cp:revision>
  <cp:lastPrinted>2016-09-21T20:19:09Z</cp:lastPrinted>
  <dcterms:created xsi:type="dcterms:W3CDTF">2017-01-16T14:45:03Z</dcterms:created>
  <dcterms:modified xsi:type="dcterms:W3CDTF">2019-02-14T04:33:57Z</dcterms:modified>
</cp:coreProperties>
</file>