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0" r:id="rId7"/>
    <p:sldId id="262" r:id="rId8"/>
    <p:sldId id="263" r:id="rId9"/>
    <p:sldId id="267" r:id="rId10"/>
    <p:sldId id="268" r:id="rId11"/>
    <p:sldId id="269" r:id="rId12"/>
    <p:sldId id="270" r:id="rId13"/>
    <p:sldId id="271" r:id="rId14"/>
    <p:sldId id="273" r:id="rId15"/>
    <p:sldId id="276" r:id="rId16"/>
    <p:sldId id="274" r:id="rId17"/>
    <p:sldId id="277" r:id="rId18"/>
    <p:sldId id="278" r:id="rId19"/>
    <p:sldId id="280" r:id="rId20"/>
    <p:sldId id="281" r:id="rId21"/>
    <p:sldId id="283" r:id="rId22"/>
    <p:sldId id="284"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14"/>
  </p:normalViewPr>
  <p:slideViewPr>
    <p:cSldViewPr snapToGrid="0" snapToObjects="1">
      <p:cViewPr varScale="1">
        <p:scale>
          <a:sx n="90" d="100"/>
          <a:sy n="90" d="100"/>
        </p:scale>
        <p:origin x="2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AC825-C17E-4C3F-B100-157AD0490165}"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D16E7FC8-7C95-4A46-AEE6-3ABF8669CAFC}">
      <dgm:prSet/>
      <dgm:spPr/>
      <dgm:t>
        <a:bodyPr/>
        <a:lstStyle/>
        <a:p>
          <a:r>
            <a:rPr lang="en-US"/>
            <a:t>To explore the customer profile: </a:t>
          </a:r>
        </a:p>
      </dgm:t>
    </dgm:pt>
    <dgm:pt modelId="{FF887B35-74F5-4BFB-AA26-35333A2C576A}" type="parTrans" cxnId="{6F96B88D-89B2-4C49-AD1E-E5572E6E0C86}">
      <dgm:prSet/>
      <dgm:spPr/>
      <dgm:t>
        <a:bodyPr/>
        <a:lstStyle/>
        <a:p>
          <a:endParaRPr lang="en-US"/>
        </a:p>
      </dgm:t>
    </dgm:pt>
    <dgm:pt modelId="{D44449FE-4C8A-492E-B188-BFB8BF7105EE}" type="sibTrans" cxnId="{6F96B88D-89B2-4C49-AD1E-E5572E6E0C86}">
      <dgm:prSet/>
      <dgm:spPr/>
      <dgm:t>
        <a:bodyPr/>
        <a:lstStyle/>
        <a:p>
          <a:endParaRPr lang="en-US"/>
        </a:p>
      </dgm:t>
    </dgm:pt>
    <dgm:pt modelId="{0E6CE2B8-9E8F-4763-ADF2-030671D92B58}">
      <dgm:prSet/>
      <dgm:spPr/>
      <dgm:t>
        <a:bodyPr/>
        <a:lstStyle/>
        <a:p>
          <a:r>
            <a:rPr lang="en-US" dirty="0"/>
            <a:t>K-means</a:t>
          </a:r>
        </a:p>
      </dgm:t>
    </dgm:pt>
    <dgm:pt modelId="{72AD0C90-6239-4691-A48B-192C552C0BA2}" type="parTrans" cxnId="{61C758DD-860E-4044-B951-C94E55899123}">
      <dgm:prSet/>
      <dgm:spPr/>
      <dgm:t>
        <a:bodyPr/>
        <a:lstStyle/>
        <a:p>
          <a:endParaRPr lang="en-US"/>
        </a:p>
      </dgm:t>
    </dgm:pt>
    <dgm:pt modelId="{7B0CADD1-7F78-4928-B7A1-E01A055A9274}" type="sibTrans" cxnId="{61C758DD-860E-4044-B951-C94E55899123}">
      <dgm:prSet/>
      <dgm:spPr/>
      <dgm:t>
        <a:bodyPr/>
        <a:lstStyle/>
        <a:p>
          <a:endParaRPr lang="en-US"/>
        </a:p>
      </dgm:t>
    </dgm:pt>
    <dgm:pt modelId="{E148BB06-49B7-427F-91AB-2C8961F607C3}">
      <dgm:prSet/>
      <dgm:spPr/>
      <dgm:t>
        <a:bodyPr/>
        <a:lstStyle/>
        <a:p>
          <a:r>
            <a:rPr lang="en-US" dirty="0"/>
            <a:t>K-modes</a:t>
          </a:r>
        </a:p>
      </dgm:t>
    </dgm:pt>
    <dgm:pt modelId="{F49466CD-565B-432F-B3BD-BF8C83D928FD}" type="parTrans" cxnId="{CD28E7E2-B1E3-484F-8A7B-38DFA240B680}">
      <dgm:prSet/>
      <dgm:spPr/>
      <dgm:t>
        <a:bodyPr/>
        <a:lstStyle/>
        <a:p>
          <a:endParaRPr lang="en-US"/>
        </a:p>
      </dgm:t>
    </dgm:pt>
    <dgm:pt modelId="{2C2EBBE8-C748-46FF-BD21-40389A062C95}" type="sibTrans" cxnId="{CD28E7E2-B1E3-484F-8A7B-38DFA240B680}">
      <dgm:prSet/>
      <dgm:spPr/>
      <dgm:t>
        <a:bodyPr/>
        <a:lstStyle/>
        <a:p>
          <a:endParaRPr lang="en-US"/>
        </a:p>
      </dgm:t>
    </dgm:pt>
    <dgm:pt modelId="{6C89D3D4-10A0-4740-A2F0-67AAE5F9DE42}">
      <dgm:prSet/>
      <dgm:spPr/>
      <dgm:t>
        <a:bodyPr/>
        <a:lstStyle/>
        <a:p>
          <a:r>
            <a:rPr lang="en-US" dirty="0"/>
            <a:t>DBSCAN</a:t>
          </a:r>
        </a:p>
      </dgm:t>
    </dgm:pt>
    <dgm:pt modelId="{6AFF60B7-0A6D-46C1-A0BD-CC5E96F9D2D1}" type="parTrans" cxnId="{A434AAF9-6369-41F8-9175-61C8E1174DDE}">
      <dgm:prSet/>
      <dgm:spPr/>
      <dgm:t>
        <a:bodyPr/>
        <a:lstStyle/>
        <a:p>
          <a:endParaRPr lang="en-US"/>
        </a:p>
      </dgm:t>
    </dgm:pt>
    <dgm:pt modelId="{BCC895EE-2477-419F-A701-5D6E5EB8D967}" type="sibTrans" cxnId="{A434AAF9-6369-41F8-9175-61C8E1174DDE}">
      <dgm:prSet/>
      <dgm:spPr/>
      <dgm:t>
        <a:bodyPr/>
        <a:lstStyle/>
        <a:p>
          <a:endParaRPr lang="en-US"/>
        </a:p>
      </dgm:t>
    </dgm:pt>
    <dgm:pt modelId="{19AE55BB-99A8-4C80-B4FC-E362B10C43D3}">
      <dgm:prSet/>
      <dgm:spPr/>
      <dgm:t>
        <a:bodyPr/>
        <a:lstStyle/>
        <a:p>
          <a:r>
            <a:rPr lang="en-US"/>
            <a:t>To investigate the impact of weather and time on drivers’ income: </a:t>
          </a:r>
        </a:p>
      </dgm:t>
    </dgm:pt>
    <dgm:pt modelId="{D7B94329-7BDD-4889-BE5E-CC9621762CB0}" type="parTrans" cxnId="{D1CAE9D8-9C8F-4D1C-B0D6-84F9FAFAF8EB}">
      <dgm:prSet/>
      <dgm:spPr/>
      <dgm:t>
        <a:bodyPr/>
        <a:lstStyle/>
        <a:p>
          <a:endParaRPr lang="en-US"/>
        </a:p>
      </dgm:t>
    </dgm:pt>
    <dgm:pt modelId="{AE932575-8061-4C97-9D89-496DCC7A7362}" type="sibTrans" cxnId="{D1CAE9D8-9C8F-4D1C-B0D6-84F9FAFAF8EB}">
      <dgm:prSet/>
      <dgm:spPr/>
      <dgm:t>
        <a:bodyPr/>
        <a:lstStyle/>
        <a:p>
          <a:endParaRPr lang="en-US"/>
        </a:p>
      </dgm:t>
    </dgm:pt>
    <dgm:pt modelId="{4C434FFF-9A42-42A2-9B6B-CDAE1D6A6A34}">
      <dgm:prSet/>
      <dgm:spPr/>
      <dgm:t>
        <a:bodyPr/>
        <a:lstStyle/>
        <a:p>
          <a:r>
            <a:rPr lang="en-US" dirty="0"/>
            <a:t>Hypothesis testing</a:t>
          </a:r>
        </a:p>
      </dgm:t>
    </dgm:pt>
    <dgm:pt modelId="{10C0F835-DD88-402B-BA68-3E2805C386F9}" type="parTrans" cxnId="{EF54A278-4DAE-4ACE-AA84-E053DF49BCD7}">
      <dgm:prSet/>
      <dgm:spPr/>
      <dgm:t>
        <a:bodyPr/>
        <a:lstStyle/>
        <a:p>
          <a:endParaRPr lang="en-US"/>
        </a:p>
      </dgm:t>
    </dgm:pt>
    <dgm:pt modelId="{11F81E2F-74C4-44C1-A8AC-B19D77181CC2}" type="sibTrans" cxnId="{EF54A278-4DAE-4ACE-AA84-E053DF49BCD7}">
      <dgm:prSet/>
      <dgm:spPr/>
      <dgm:t>
        <a:bodyPr/>
        <a:lstStyle/>
        <a:p>
          <a:endParaRPr lang="en-US"/>
        </a:p>
      </dgm:t>
    </dgm:pt>
    <dgm:pt modelId="{0FA62DC2-0F1F-F049-81CF-C0D0DC3558B6}" type="pres">
      <dgm:prSet presAssocID="{DFBAC825-C17E-4C3F-B100-157AD0490165}" presName="hierChild1" presStyleCnt="0">
        <dgm:presLayoutVars>
          <dgm:chPref val="1"/>
          <dgm:dir/>
          <dgm:animOne val="branch"/>
          <dgm:animLvl val="lvl"/>
          <dgm:resizeHandles/>
        </dgm:presLayoutVars>
      </dgm:prSet>
      <dgm:spPr/>
    </dgm:pt>
    <dgm:pt modelId="{A3A522EB-242A-E94D-A52A-3D21AC58CEFB}" type="pres">
      <dgm:prSet presAssocID="{D16E7FC8-7C95-4A46-AEE6-3ABF8669CAFC}" presName="hierRoot1" presStyleCnt="0"/>
      <dgm:spPr/>
    </dgm:pt>
    <dgm:pt modelId="{DE8549AD-9E56-3B4C-B650-F49B5EADDDE0}" type="pres">
      <dgm:prSet presAssocID="{D16E7FC8-7C95-4A46-AEE6-3ABF8669CAFC}" presName="composite" presStyleCnt="0"/>
      <dgm:spPr/>
    </dgm:pt>
    <dgm:pt modelId="{9F91A2EC-38BE-4C4E-BADE-F32DA3E7B887}" type="pres">
      <dgm:prSet presAssocID="{D16E7FC8-7C95-4A46-AEE6-3ABF8669CAFC}" presName="background" presStyleLbl="node0" presStyleIdx="0" presStyleCnt="2"/>
      <dgm:spPr/>
    </dgm:pt>
    <dgm:pt modelId="{62C2CA62-F13E-A94A-BC76-098B9811CDB4}" type="pres">
      <dgm:prSet presAssocID="{D16E7FC8-7C95-4A46-AEE6-3ABF8669CAFC}" presName="text" presStyleLbl="fgAcc0" presStyleIdx="0" presStyleCnt="2">
        <dgm:presLayoutVars>
          <dgm:chPref val="3"/>
        </dgm:presLayoutVars>
      </dgm:prSet>
      <dgm:spPr/>
    </dgm:pt>
    <dgm:pt modelId="{399228C8-F3F4-E34D-B7FC-2403E76EEACA}" type="pres">
      <dgm:prSet presAssocID="{D16E7FC8-7C95-4A46-AEE6-3ABF8669CAFC}" presName="hierChild2" presStyleCnt="0"/>
      <dgm:spPr/>
    </dgm:pt>
    <dgm:pt modelId="{A2AD76BF-884B-754A-AAF7-57E733379DDA}" type="pres">
      <dgm:prSet presAssocID="{72AD0C90-6239-4691-A48B-192C552C0BA2}" presName="Name10" presStyleLbl="parChTrans1D2" presStyleIdx="0" presStyleCnt="4"/>
      <dgm:spPr/>
    </dgm:pt>
    <dgm:pt modelId="{A7B7A9AD-CDAA-744F-BE0F-88BCA983085C}" type="pres">
      <dgm:prSet presAssocID="{0E6CE2B8-9E8F-4763-ADF2-030671D92B58}" presName="hierRoot2" presStyleCnt="0"/>
      <dgm:spPr/>
    </dgm:pt>
    <dgm:pt modelId="{343BBF4D-EC41-914C-8D5B-041B1EE9F74C}" type="pres">
      <dgm:prSet presAssocID="{0E6CE2B8-9E8F-4763-ADF2-030671D92B58}" presName="composite2" presStyleCnt="0"/>
      <dgm:spPr/>
    </dgm:pt>
    <dgm:pt modelId="{56DAF848-92E9-1645-B23C-4EA959C67BC5}" type="pres">
      <dgm:prSet presAssocID="{0E6CE2B8-9E8F-4763-ADF2-030671D92B58}" presName="background2" presStyleLbl="node2" presStyleIdx="0" presStyleCnt="4"/>
      <dgm:spPr/>
    </dgm:pt>
    <dgm:pt modelId="{13FE68A7-C3AF-C946-A32D-7D78D003594D}" type="pres">
      <dgm:prSet presAssocID="{0E6CE2B8-9E8F-4763-ADF2-030671D92B58}" presName="text2" presStyleLbl="fgAcc2" presStyleIdx="0" presStyleCnt="4">
        <dgm:presLayoutVars>
          <dgm:chPref val="3"/>
        </dgm:presLayoutVars>
      </dgm:prSet>
      <dgm:spPr/>
    </dgm:pt>
    <dgm:pt modelId="{75A09081-2889-FE45-865C-AF6A316F6C51}" type="pres">
      <dgm:prSet presAssocID="{0E6CE2B8-9E8F-4763-ADF2-030671D92B58}" presName="hierChild3" presStyleCnt="0"/>
      <dgm:spPr/>
    </dgm:pt>
    <dgm:pt modelId="{AA90CBF7-B072-254C-8908-12073AEA3C31}" type="pres">
      <dgm:prSet presAssocID="{F49466CD-565B-432F-B3BD-BF8C83D928FD}" presName="Name10" presStyleLbl="parChTrans1D2" presStyleIdx="1" presStyleCnt="4"/>
      <dgm:spPr/>
    </dgm:pt>
    <dgm:pt modelId="{D249F6DC-FDAC-6E4B-8F43-6EBA2D19F41B}" type="pres">
      <dgm:prSet presAssocID="{E148BB06-49B7-427F-91AB-2C8961F607C3}" presName="hierRoot2" presStyleCnt="0"/>
      <dgm:spPr/>
    </dgm:pt>
    <dgm:pt modelId="{D5766C4A-13C2-164B-B339-8C6F1C588CD7}" type="pres">
      <dgm:prSet presAssocID="{E148BB06-49B7-427F-91AB-2C8961F607C3}" presName="composite2" presStyleCnt="0"/>
      <dgm:spPr/>
    </dgm:pt>
    <dgm:pt modelId="{37F7DE13-18E3-C342-A745-43B87016941C}" type="pres">
      <dgm:prSet presAssocID="{E148BB06-49B7-427F-91AB-2C8961F607C3}" presName="background2" presStyleLbl="node2" presStyleIdx="1" presStyleCnt="4"/>
      <dgm:spPr/>
    </dgm:pt>
    <dgm:pt modelId="{E9384E24-EA4B-F64A-A891-7E67F3918AB1}" type="pres">
      <dgm:prSet presAssocID="{E148BB06-49B7-427F-91AB-2C8961F607C3}" presName="text2" presStyleLbl="fgAcc2" presStyleIdx="1" presStyleCnt="4">
        <dgm:presLayoutVars>
          <dgm:chPref val="3"/>
        </dgm:presLayoutVars>
      </dgm:prSet>
      <dgm:spPr/>
    </dgm:pt>
    <dgm:pt modelId="{594B55DC-D110-CD48-84B3-E90476D0B930}" type="pres">
      <dgm:prSet presAssocID="{E148BB06-49B7-427F-91AB-2C8961F607C3}" presName="hierChild3" presStyleCnt="0"/>
      <dgm:spPr/>
    </dgm:pt>
    <dgm:pt modelId="{AC400D14-2D8D-D048-9A89-AFDC9D9A1F65}" type="pres">
      <dgm:prSet presAssocID="{6AFF60B7-0A6D-46C1-A0BD-CC5E96F9D2D1}" presName="Name10" presStyleLbl="parChTrans1D2" presStyleIdx="2" presStyleCnt="4"/>
      <dgm:spPr/>
    </dgm:pt>
    <dgm:pt modelId="{B194D688-CEA3-6A4D-9FDD-3136E1DFD22B}" type="pres">
      <dgm:prSet presAssocID="{6C89D3D4-10A0-4740-A2F0-67AAE5F9DE42}" presName="hierRoot2" presStyleCnt="0"/>
      <dgm:spPr/>
    </dgm:pt>
    <dgm:pt modelId="{D26C56D4-D4FF-E44A-ACC6-7BD455D89B92}" type="pres">
      <dgm:prSet presAssocID="{6C89D3D4-10A0-4740-A2F0-67AAE5F9DE42}" presName="composite2" presStyleCnt="0"/>
      <dgm:spPr/>
    </dgm:pt>
    <dgm:pt modelId="{F4A9102B-DD18-B749-B947-0F59E6C494F6}" type="pres">
      <dgm:prSet presAssocID="{6C89D3D4-10A0-4740-A2F0-67AAE5F9DE42}" presName="background2" presStyleLbl="node2" presStyleIdx="2" presStyleCnt="4"/>
      <dgm:spPr/>
    </dgm:pt>
    <dgm:pt modelId="{B025E1CC-CB96-8B4F-907C-7AC253054BCE}" type="pres">
      <dgm:prSet presAssocID="{6C89D3D4-10A0-4740-A2F0-67AAE5F9DE42}" presName="text2" presStyleLbl="fgAcc2" presStyleIdx="2" presStyleCnt="4">
        <dgm:presLayoutVars>
          <dgm:chPref val="3"/>
        </dgm:presLayoutVars>
      </dgm:prSet>
      <dgm:spPr/>
    </dgm:pt>
    <dgm:pt modelId="{C50490CB-8F3A-A84B-9320-1327EBA09E5F}" type="pres">
      <dgm:prSet presAssocID="{6C89D3D4-10A0-4740-A2F0-67AAE5F9DE42}" presName="hierChild3" presStyleCnt="0"/>
      <dgm:spPr/>
    </dgm:pt>
    <dgm:pt modelId="{1E0BD02C-C27D-9147-A3F2-964C9387F852}" type="pres">
      <dgm:prSet presAssocID="{19AE55BB-99A8-4C80-B4FC-E362B10C43D3}" presName="hierRoot1" presStyleCnt="0"/>
      <dgm:spPr/>
    </dgm:pt>
    <dgm:pt modelId="{58501571-AB7B-B74C-8101-2EDF6465C45F}" type="pres">
      <dgm:prSet presAssocID="{19AE55BB-99A8-4C80-B4FC-E362B10C43D3}" presName="composite" presStyleCnt="0"/>
      <dgm:spPr/>
    </dgm:pt>
    <dgm:pt modelId="{1933BC8C-0F93-6247-B23B-EACAF8519E81}" type="pres">
      <dgm:prSet presAssocID="{19AE55BB-99A8-4C80-B4FC-E362B10C43D3}" presName="background" presStyleLbl="node0" presStyleIdx="1" presStyleCnt="2"/>
      <dgm:spPr/>
    </dgm:pt>
    <dgm:pt modelId="{76F121A2-2289-9947-A2E1-6C2EAF1EE3B3}" type="pres">
      <dgm:prSet presAssocID="{19AE55BB-99A8-4C80-B4FC-E362B10C43D3}" presName="text" presStyleLbl="fgAcc0" presStyleIdx="1" presStyleCnt="2">
        <dgm:presLayoutVars>
          <dgm:chPref val="3"/>
        </dgm:presLayoutVars>
      </dgm:prSet>
      <dgm:spPr/>
    </dgm:pt>
    <dgm:pt modelId="{0AAC66B3-B5DD-154A-B006-F66406797A1B}" type="pres">
      <dgm:prSet presAssocID="{19AE55BB-99A8-4C80-B4FC-E362B10C43D3}" presName="hierChild2" presStyleCnt="0"/>
      <dgm:spPr/>
    </dgm:pt>
    <dgm:pt modelId="{1BB78B61-5B15-9F44-AD3E-CDDF2BBCFFC1}" type="pres">
      <dgm:prSet presAssocID="{10C0F835-DD88-402B-BA68-3E2805C386F9}" presName="Name10" presStyleLbl="parChTrans1D2" presStyleIdx="3" presStyleCnt="4"/>
      <dgm:spPr/>
    </dgm:pt>
    <dgm:pt modelId="{1AA53AED-F4B5-6744-BE22-3E45C7C64B44}" type="pres">
      <dgm:prSet presAssocID="{4C434FFF-9A42-42A2-9B6B-CDAE1D6A6A34}" presName="hierRoot2" presStyleCnt="0"/>
      <dgm:spPr/>
    </dgm:pt>
    <dgm:pt modelId="{5EF6FFC0-CDB7-E748-9C34-B21B067EFD29}" type="pres">
      <dgm:prSet presAssocID="{4C434FFF-9A42-42A2-9B6B-CDAE1D6A6A34}" presName="composite2" presStyleCnt="0"/>
      <dgm:spPr/>
    </dgm:pt>
    <dgm:pt modelId="{3981A890-3263-1F41-B9BE-0C1057A21127}" type="pres">
      <dgm:prSet presAssocID="{4C434FFF-9A42-42A2-9B6B-CDAE1D6A6A34}" presName="background2" presStyleLbl="node2" presStyleIdx="3" presStyleCnt="4"/>
      <dgm:spPr/>
    </dgm:pt>
    <dgm:pt modelId="{0EDE73B8-5964-0448-B504-53AACBED5C69}" type="pres">
      <dgm:prSet presAssocID="{4C434FFF-9A42-42A2-9B6B-CDAE1D6A6A34}" presName="text2" presStyleLbl="fgAcc2" presStyleIdx="3" presStyleCnt="4">
        <dgm:presLayoutVars>
          <dgm:chPref val="3"/>
        </dgm:presLayoutVars>
      </dgm:prSet>
      <dgm:spPr/>
    </dgm:pt>
    <dgm:pt modelId="{1665B98A-8195-8549-A01F-E0118D628F5F}" type="pres">
      <dgm:prSet presAssocID="{4C434FFF-9A42-42A2-9B6B-CDAE1D6A6A34}" presName="hierChild3" presStyleCnt="0"/>
      <dgm:spPr/>
    </dgm:pt>
  </dgm:ptLst>
  <dgm:cxnLst>
    <dgm:cxn modelId="{A44C0C1F-C08D-7040-8913-973BE7F3B3C5}" type="presOf" srcId="{D16E7FC8-7C95-4A46-AEE6-3ABF8669CAFC}" destId="{62C2CA62-F13E-A94A-BC76-098B9811CDB4}" srcOrd="0" destOrd="0" presId="urn:microsoft.com/office/officeart/2005/8/layout/hierarchy1"/>
    <dgm:cxn modelId="{FE40FA2B-1409-5B42-B4A5-DFEA435D6CE9}" type="presOf" srcId="{DFBAC825-C17E-4C3F-B100-157AD0490165}" destId="{0FA62DC2-0F1F-F049-81CF-C0D0DC3558B6}" srcOrd="0" destOrd="0" presId="urn:microsoft.com/office/officeart/2005/8/layout/hierarchy1"/>
    <dgm:cxn modelId="{38BCAA48-D34E-2942-B31C-5BE17BB79976}" type="presOf" srcId="{F49466CD-565B-432F-B3BD-BF8C83D928FD}" destId="{AA90CBF7-B072-254C-8908-12073AEA3C31}" srcOrd="0" destOrd="0" presId="urn:microsoft.com/office/officeart/2005/8/layout/hierarchy1"/>
    <dgm:cxn modelId="{30DBE253-8EF5-014E-B3D4-1CCEA8385BE0}" type="presOf" srcId="{6AFF60B7-0A6D-46C1-A0BD-CC5E96F9D2D1}" destId="{AC400D14-2D8D-D048-9A89-AFDC9D9A1F65}" srcOrd="0" destOrd="0" presId="urn:microsoft.com/office/officeart/2005/8/layout/hierarchy1"/>
    <dgm:cxn modelId="{25B47F5A-4229-744F-807F-CAB67E5C6AC5}" type="presOf" srcId="{0E6CE2B8-9E8F-4763-ADF2-030671D92B58}" destId="{13FE68A7-C3AF-C946-A32D-7D78D003594D}" srcOrd="0" destOrd="0" presId="urn:microsoft.com/office/officeart/2005/8/layout/hierarchy1"/>
    <dgm:cxn modelId="{EF54A278-4DAE-4ACE-AA84-E053DF49BCD7}" srcId="{19AE55BB-99A8-4C80-B4FC-E362B10C43D3}" destId="{4C434FFF-9A42-42A2-9B6B-CDAE1D6A6A34}" srcOrd="0" destOrd="0" parTransId="{10C0F835-DD88-402B-BA68-3E2805C386F9}" sibTransId="{11F81E2F-74C4-44C1-A8AC-B19D77181CC2}"/>
    <dgm:cxn modelId="{3364A282-B11F-9645-B5DB-05B01B138453}" type="presOf" srcId="{19AE55BB-99A8-4C80-B4FC-E362B10C43D3}" destId="{76F121A2-2289-9947-A2E1-6C2EAF1EE3B3}" srcOrd="0" destOrd="0" presId="urn:microsoft.com/office/officeart/2005/8/layout/hierarchy1"/>
    <dgm:cxn modelId="{6F96B88D-89B2-4C49-AD1E-E5572E6E0C86}" srcId="{DFBAC825-C17E-4C3F-B100-157AD0490165}" destId="{D16E7FC8-7C95-4A46-AEE6-3ABF8669CAFC}" srcOrd="0" destOrd="0" parTransId="{FF887B35-74F5-4BFB-AA26-35333A2C576A}" sibTransId="{D44449FE-4C8A-492E-B188-BFB8BF7105EE}"/>
    <dgm:cxn modelId="{9469A899-64F9-D847-9DBA-28AFEB5206C2}" type="presOf" srcId="{72AD0C90-6239-4691-A48B-192C552C0BA2}" destId="{A2AD76BF-884B-754A-AAF7-57E733379DDA}" srcOrd="0" destOrd="0" presId="urn:microsoft.com/office/officeart/2005/8/layout/hierarchy1"/>
    <dgm:cxn modelId="{5BC0EBAE-BE95-1B44-80A0-B17EFAAB6108}" type="presOf" srcId="{4C434FFF-9A42-42A2-9B6B-CDAE1D6A6A34}" destId="{0EDE73B8-5964-0448-B504-53AACBED5C69}" srcOrd="0" destOrd="0" presId="urn:microsoft.com/office/officeart/2005/8/layout/hierarchy1"/>
    <dgm:cxn modelId="{F3182DAF-CDAF-A043-B851-FE3B49B33684}" type="presOf" srcId="{E148BB06-49B7-427F-91AB-2C8961F607C3}" destId="{E9384E24-EA4B-F64A-A891-7E67F3918AB1}" srcOrd="0" destOrd="0" presId="urn:microsoft.com/office/officeart/2005/8/layout/hierarchy1"/>
    <dgm:cxn modelId="{5CA8ECC9-27BC-6448-9CFD-910CCBA9A0C1}" type="presOf" srcId="{6C89D3D4-10A0-4740-A2F0-67AAE5F9DE42}" destId="{B025E1CC-CB96-8B4F-907C-7AC253054BCE}" srcOrd="0" destOrd="0" presId="urn:microsoft.com/office/officeart/2005/8/layout/hierarchy1"/>
    <dgm:cxn modelId="{D1CAE9D8-9C8F-4D1C-B0D6-84F9FAFAF8EB}" srcId="{DFBAC825-C17E-4C3F-B100-157AD0490165}" destId="{19AE55BB-99A8-4C80-B4FC-E362B10C43D3}" srcOrd="1" destOrd="0" parTransId="{D7B94329-7BDD-4889-BE5E-CC9621762CB0}" sibTransId="{AE932575-8061-4C97-9D89-496DCC7A7362}"/>
    <dgm:cxn modelId="{61C758DD-860E-4044-B951-C94E55899123}" srcId="{D16E7FC8-7C95-4A46-AEE6-3ABF8669CAFC}" destId="{0E6CE2B8-9E8F-4763-ADF2-030671D92B58}" srcOrd="0" destOrd="0" parTransId="{72AD0C90-6239-4691-A48B-192C552C0BA2}" sibTransId="{7B0CADD1-7F78-4928-B7A1-E01A055A9274}"/>
    <dgm:cxn modelId="{CD28E7E2-B1E3-484F-8A7B-38DFA240B680}" srcId="{D16E7FC8-7C95-4A46-AEE6-3ABF8669CAFC}" destId="{E148BB06-49B7-427F-91AB-2C8961F607C3}" srcOrd="1" destOrd="0" parTransId="{F49466CD-565B-432F-B3BD-BF8C83D928FD}" sibTransId="{2C2EBBE8-C748-46FF-BD21-40389A062C95}"/>
    <dgm:cxn modelId="{4E6EBAEC-FE8E-724A-9D6C-FB27E623EFE2}" type="presOf" srcId="{10C0F835-DD88-402B-BA68-3E2805C386F9}" destId="{1BB78B61-5B15-9F44-AD3E-CDDF2BBCFFC1}" srcOrd="0" destOrd="0" presId="urn:microsoft.com/office/officeart/2005/8/layout/hierarchy1"/>
    <dgm:cxn modelId="{A434AAF9-6369-41F8-9175-61C8E1174DDE}" srcId="{D16E7FC8-7C95-4A46-AEE6-3ABF8669CAFC}" destId="{6C89D3D4-10A0-4740-A2F0-67AAE5F9DE42}" srcOrd="2" destOrd="0" parTransId="{6AFF60B7-0A6D-46C1-A0BD-CC5E96F9D2D1}" sibTransId="{BCC895EE-2477-419F-A701-5D6E5EB8D967}"/>
    <dgm:cxn modelId="{9B3B1A8B-2581-D845-A5FB-541019D82F73}" type="presParOf" srcId="{0FA62DC2-0F1F-F049-81CF-C0D0DC3558B6}" destId="{A3A522EB-242A-E94D-A52A-3D21AC58CEFB}" srcOrd="0" destOrd="0" presId="urn:microsoft.com/office/officeart/2005/8/layout/hierarchy1"/>
    <dgm:cxn modelId="{0F4D69F1-0FE0-E74A-81C9-B4F0981F30F7}" type="presParOf" srcId="{A3A522EB-242A-E94D-A52A-3D21AC58CEFB}" destId="{DE8549AD-9E56-3B4C-B650-F49B5EADDDE0}" srcOrd="0" destOrd="0" presId="urn:microsoft.com/office/officeart/2005/8/layout/hierarchy1"/>
    <dgm:cxn modelId="{157E4F66-8DA5-8C4D-8942-14CCE8809D60}" type="presParOf" srcId="{DE8549AD-9E56-3B4C-B650-F49B5EADDDE0}" destId="{9F91A2EC-38BE-4C4E-BADE-F32DA3E7B887}" srcOrd="0" destOrd="0" presId="urn:microsoft.com/office/officeart/2005/8/layout/hierarchy1"/>
    <dgm:cxn modelId="{915EC87F-DD7F-8B44-B6C6-B900334D474A}" type="presParOf" srcId="{DE8549AD-9E56-3B4C-B650-F49B5EADDDE0}" destId="{62C2CA62-F13E-A94A-BC76-098B9811CDB4}" srcOrd="1" destOrd="0" presId="urn:microsoft.com/office/officeart/2005/8/layout/hierarchy1"/>
    <dgm:cxn modelId="{4228A0AB-B931-6D4B-AC20-0333195DBB38}" type="presParOf" srcId="{A3A522EB-242A-E94D-A52A-3D21AC58CEFB}" destId="{399228C8-F3F4-E34D-B7FC-2403E76EEACA}" srcOrd="1" destOrd="0" presId="urn:microsoft.com/office/officeart/2005/8/layout/hierarchy1"/>
    <dgm:cxn modelId="{4343D71E-3918-2B4A-8201-40B6E662B7D9}" type="presParOf" srcId="{399228C8-F3F4-E34D-B7FC-2403E76EEACA}" destId="{A2AD76BF-884B-754A-AAF7-57E733379DDA}" srcOrd="0" destOrd="0" presId="urn:microsoft.com/office/officeart/2005/8/layout/hierarchy1"/>
    <dgm:cxn modelId="{B3BE5042-BD6B-B349-8E92-F2C7830FF9A5}" type="presParOf" srcId="{399228C8-F3F4-E34D-B7FC-2403E76EEACA}" destId="{A7B7A9AD-CDAA-744F-BE0F-88BCA983085C}" srcOrd="1" destOrd="0" presId="urn:microsoft.com/office/officeart/2005/8/layout/hierarchy1"/>
    <dgm:cxn modelId="{0F581288-4228-4A41-AD7E-85B97AC88A6F}" type="presParOf" srcId="{A7B7A9AD-CDAA-744F-BE0F-88BCA983085C}" destId="{343BBF4D-EC41-914C-8D5B-041B1EE9F74C}" srcOrd="0" destOrd="0" presId="urn:microsoft.com/office/officeart/2005/8/layout/hierarchy1"/>
    <dgm:cxn modelId="{7EFC898F-216E-8747-8EA6-8003A4FD8EBF}" type="presParOf" srcId="{343BBF4D-EC41-914C-8D5B-041B1EE9F74C}" destId="{56DAF848-92E9-1645-B23C-4EA959C67BC5}" srcOrd="0" destOrd="0" presId="urn:microsoft.com/office/officeart/2005/8/layout/hierarchy1"/>
    <dgm:cxn modelId="{A9A7EE25-411A-C049-B652-902A9E2989EC}" type="presParOf" srcId="{343BBF4D-EC41-914C-8D5B-041B1EE9F74C}" destId="{13FE68A7-C3AF-C946-A32D-7D78D003594D}" srcOrd="1" destOrd="0" presId="urn:microsoft.com/office/officeart/2005/8/layout/hierarchy1"/>
    <dgm:cxn modelId="{3AAAA5B7-8A0B-F04C-99BF-DAF875D24894}" type="presParOf" srcId="{A7B7A9AD-CDAA-744F-BE0F-88BCA983085C}" destId="{75A09081-2889-FE45-865C-AF6A316F6C51}" srcOrd="1" destOrd="0" presId="urn:microsoft.com/office/officeart/2005/8/layout/hierarchy1"/>
    <dgm:cxn modelId="{EFB9DB94-09FA-4F43-830D-09BC61AA38A1}" type="presParOf" srcId="{399228C8-F3F4-E34D-B7FC-2403E76EEACA}" destId="{AA90CBF7-B072-254C-8908-12073AEA3C31}" srcOrd="2" destOrd="0" presId="urn:microsoft.com/office/officeart/2005/8/layout/hierarchy1"/>
    <dgm:cxn modelId="{ADD3F609-6796-F445-AD44-41E6012F6A35}" type="presParOf" srcId="{399228C8-F3F4-E34D-B7FC-2403E76EEACA}" destId="{D249F6DC-FDAC-6E4B-8F43-6EBA2D19F41B}" srcOrd="3" destOrd="0" presId="urn:microsoft.com/office/officeart/2005/8/layout/hierarchy1"/>
    <dgm:cxn modelId="{89B67B4B-1E5C-2A41-9DE8-889B5EF68F54}" type="presParOf" srcId="{D249F6DC-FDAC-6E4B-8F43-6EBA2D19F41B}" destId="{D5766C4A-13C2-164B-B339-8C6F1C588CD7}" srcOrd="0" destOrd="0" presId="urn:microsoft.com/office/officeart/2005/8/layout/hierarchy1"/>
    <dgm:cxn modelId="{81B0F8A5-66F1-A44C-8436-1EE32EB1D207}" type="presParOf" srcId="{D5766C4A-13C2-164B-B339-8C6F1C588CD7}" destId="{37F7DE13-18E3-C342-A745-43B87016941C}" srcOrd="0" destOrd="0" presId="urn:microsoft.com/office/officeart/2005/8/layout/hierarchy1"/>
    <dgm:cxn modelId="{E044B38D-4751-9948-A736-1B64F8ED56B1}" type="presParOf" srcId="{D5766C4A-13C2-164B-B339-8C6F1C588CD7}" destId="{E9384E24-EA4B-F64A-A891-7E67F3918AB1}" srcOrd="1" destOrd="0" presId="urn:microsoft.com/office/officeart/2005/8/layout/hierarchy1"/>
    <dgm:cxn modelId="{20F32AD9-8783-964C-AD00-3F82864C03D1}" type="presParOf" srcId="{D249F6DC-FDAC-6E4B-8F43-6EBA2D19F41B}" destId="{594B55DC-D110-CD48-84B3-E90476D0B930}" srcOrd="1" destOrd="0" presId="urn:microsoft.com/office/officeart/2005/8/layout/hierarchy1"/>
    <dgm:cxn modelId="{4E7A81C5-F13F-AD4D-B6BC-F3EC043F43E0}" type="presParOf" srcId="{399228C8-F3F4-E34D-B7FC-2403E76EEACA}" destId="{AC400D14-2D8D-D048-9A89-AFDC9D9A1F65}" srcOrd="4" destOrd="0" presId="urn:microsoft.com/office/officeart/2005/8/layout/hierarchy1"/>
    <dgm:cxn modelId="{E0288B65-4509-4740-A70A-231B7B51422E}" type="presParOf" srcId="{399228C8-F3F4-E34D-B7FC-2403E76EEACA}" destId="{B194D688-CEA3-6A4D-9FDD-3136E1DFD22B}" srcOrd="5" destOrd="0" presId="urn:microsoft.com/office/officeart/2005/8/layout/hierarchy1"/>
    <dgm:cxn modelId="{14DAC0C2-CA7B-8E4B-A6A2-5F995A2B3382}" type="presParOf" srcId="{B194D688-CEA3-6A4D-9FDD-3136E1DFD22B}" destId="{D26C56D4-D4FF-E44A-ACC6-7BD455D89B92}" srcOrd="0" destOrd="0" presId="urn:microsoft.com/office/officeart/2005/8/layout/hierarchy1"/>
    <dgm:cxn modelId="{74F674CF-F9D8-5843-BE0A-E20DA0499794}" type="presParOf" srcId="{D26C56D4-D4FF-E44A-ACC6-7BD455D89B92}" destId="{F4A9102B-DD18-B749-B947-0F59E6C494F6}" srcOrd="0" destOrd="0" presId="urn:microsoft.com/office/officeart/2005/8/layout/hierarchy1"/>
    <dgm:cxn modelId="{3ADE1308-1C32-404B-8EEC-75819E7E917A}" type="presParOf" srcId="{D26C56D4-D4FF-E44A-ACC6-7BD455D89B92}" destId="{B025E1CC-CB96-8B4F-907C-7AC253054BCE}" srcOrd="1" destOrd="0" presId="urn:microsoft.com/office/officeart/2005/8/layout/hierarchy1"/>
    <dgm:cxn modelId="{FC47C613-8629-0046-A311-838B15CB0555}" type="presParOf" srcId="{B194D688-CEA3-6A4D-9FDD-3136E1DFD22B}" destId="{C50490CB-8F3A-A84B-9320-1327EBA09E5F}" srcOrd="1" destOrd="0" presId="urn:microsoft.com/office/officeart/2005/8/layout/hierarchy1"/>
    <dgm:cxn modelId="{C2129F45-CC7E-394E-BA88-A170DEE5B644}" type="presParOf" srcId="{0FA62DC2-0F1F-F049-81CF-C0D0DC3558B6}" destId="{1E0BD02C-C27D-9147-A3F2-964C9387F852}" srcOrd="1" destOrd="0" presId="urn:microsoft.com/office/officeart/2005/8/layout/hierarchy1"/>
    <dgm:cxn modelId="{4F047DD8-CE14-6240-AF98-89BC62C4F11D}" type="presParOf" srcId="{1E0BD02C-C27D-9147-A3F2-964C9387F852}" destId="{58501571-AB7B-B74C-8101-2EDF6465C45F}" srcOrd="0" destOrd="0" presId="urn:microsoft.com/office/officeart/2005/8/layout/hierarchy1"/>
    <dgm:cxn modelId="{86361195-D4B7-C94B-8F44-DA76D2C6ED09}" type="presParOf" srcId="{58501571-AB7B-B74C-8101-2EDF6465C45F}" destId="{1933BC8C-0F93-6247-B23B-EACAF8519E81}" srcOrd="0" destOrd="0" presId="urn:microsoft.com/office/officeart/2005/8/layout/hierarchy1"/>
    <dgm:cxn modelId="{BADF50CF-13E9-1A4E-B92F-5766A6E9382B}" type="presParOf" srcId="{58501571-AB7B-B74C-8101-2EDF6465C45F}" destId="{76F121A2-2289-9947-A2E1-6C2EAF1EE3B3}" srcOrd="1" destOrd="0" presId="urn:microsoft.com/office/officeart/2005/8/layout/hierarchy1"/>
    <dgm:cxn modelId="{1F9ABA81-E0DF-E545-8D87-5193F39F6A9C}" type="presParOf" srcId="{1E0BD02C-C27D-9147-A3F2-964C9387F852}" destId="{0AAC66B3-B5DD-154A-B006-F66406797A1B}" srcOrd="1" destOrd="0" presId="urn:microsoft.com/office/officeart/2005/8/layout/hierarchy1"/>
    <dgm:cxn modelId="{D21EC70A-5028-874B-9431-2F5AB63D92A1}" type="presParOf" srcId="{0AAC66B3-B5DD-154A-B006-F66406797A1B}" destId="{1BB78B61-5B15-9F44-AD3E-CDDF2BBCFFC1}" srcOrd="0" destOrd="0" presId="urn:microsoft.com/office/officeart/2005/8/layout/hierarchy1"/>
    <dgm:cxn modelId="{11D91CC0-F97A-9A49-A896-1E420EF856DF}" type="presParOf" srcId="{0AAC66B3-B5DD-154A-B006-F66406797A1B}" destId="{1AA53AED-F4B5-6744-BE22-3E45C7C64B44}" srcOrd="1" destOrd="0" presId="urn:microsoft.com/office/officeart/2005/8/layout/hierarchy1"/>
    <dgm:cxn modelId="{010CC1E9-6476-ED4D-B0C3-B5707F6EDE8C}" type="presParOf" srcId="{1AA53AED-F4B5-6744-BE22-3E45C7C64B44}" destId="{5EF6FFC0-CDB7-E748-9C34-B21B067EFD29}" srcOrd="0" destOrd="0" presId="urn:microsoft.com/office/officeart/2005/8/layout/hierarchy1"/>
    <dgm:cxn modelId="{13C9F12D-1F86-244C-B3B9-AC051779BDD7}" type="presParOf" srcId="{5EF6FFC0-CDB7-E748-9C34-B21B067EFD29}" destId="{3981A890-3263-1F41-B9BE-0C1057A21127}" srcOrd="0" destOrd="0" presId="urn:microsoft.com/office/officeart/2005/8/layout/hierarchy1"/>
    <dgm:cxn modelId="{DA7D13A9-2D6F-284E-9008-635D3BE75B9C}" type="presParOf" srcId="{5EF6FFC0-CDB7-E748-9C34-B21B067EFD29}" destId="{0EDE73B8-5964-0448-B504-53AACBED5C69}" srcOrd="1" destOrd="0" presId="urn:microsoft.com/office/officeart/2005/8/layout/hierarchy1"/>
    <dgm:cxn modelId="{7620EA89-AB87-7F44-8AAF-DF0930AAAB1D}" type="presParOf" srcId="{1AA53AED-F4B5-6744-BE22-3E45C7C64B44}" destId="{1665B98A-8195-8549-A01F-E0118D628F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78B61-5B15-9F44-AD3E-CDDF2BBCFFC1}">
      <dsp:nvSpPr>
        <dsp:cNvPr id="0" name=""/>
        <dsp:cNvSpPr/>
      </dsp:nvSpPr>
      <dsp:spPr>
        <a:xfrm>
          <a:off x="8328094" y="1463432"/>
          <a:ext cx="91440" cy="584295"/>
        </a:xfrm>
        <a:custGeom>
          <a:avLst/>
          <a:gdLst/>
          <a:ahLst/>
          <a:cxnLst/>
          <a:rect l="0" t="0" r="0" b="0"/>
          <a:pathLst>
            <a:path>
              <a:moveTo>
                <a:pt x="45720" y="0"/>
              </a:moveTo>
              <a:lnTo>
                <a:pt x="45720" y="584295"/>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400D14-2D8D-D048-9A89-AFDC9D9A1F65}">
      <dsp:nvSpPr>
        <dsp:cNvPr id="0" name=""/>
        <dsp:cNvSpPr/>
      </dsp:nvSpPr>
      <dsp:spPr>
        <a:xfrm>
          <a:off x="3462827" y="1463432"/>
          <a:ext cx="2455493" cy="584295"/>
        </a:xfrm>
        <a:custGeom>
          <a:avLst/>
          <a:gdLst/>
          <a:ahLst/>
          <a:cxnLst/>
          <a:rect l="0" t="0" r="0" b="0"/>
          <a:pathLst>
            <a:path>
              <a:moveTo>
                <a:pt x="0" y="0"/>
              </a:moveTo>
              <a:lnTo>
                <a:pt x="0" y="398180"/>
              </a:lnTo>
              <a:lnTo>
                <a:pt x="2455493" y="398180"/>
              </a:lnTo>
              <a:lnTo>
                <a:pt x="2455493" y="584295"/>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90CBF7-B072-254C-8908-12073AEA3C31}">
      <dsp:nvSpPr>
        <dsp:cNvPr id="0" name=""/>
        <dsp:cNvSpPr/>
      </dsp:nvSpPr>
      <dsp:spPr>
        <a:xfrm>
          <a:off x="3417107" y="1463432"/>
          <a:ext cx="91440" cy="584295"/>
        </a:xfrm>
        <a:custGeom>
          <a:avLst/>
          <a:gdLst/>
          <a:ahLst/>
          <a:cxnLst/>
          <a:rect l="0" t="0" r="0" b="0"/>
          <a:pathLst>
            <a:path>
              <a:moveTo>
                <a:pt x="45720" y="0"/>
              </a:moveTo>
              <a:lnTo>
                <a:pt x="45720" y="584295"/>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D76BF-884B-754A-AAF7-57E733379DDA}">
      <dsp:nvSpPr>
        <dsp:cNvPr id="0" name=""/>
        <dsp:cNvSpPr/>
      </dsp:nvSpPr>
      <dsp:spPr>
        <a:xfrm>
          <a:off x="1007333" y="1463432"/>
          <a:ext cx="2455493" cy="584295"/>
        </a:xfrm>
        <a:custGeom>
          <a:avLst/>
          <a:gdLst/>
          <a:ahLst/>
          <a:cxnLst/>
          <a:rect l="0" t="0" r="0" b="0"/>
          <a:pathLst>
            <a:path>
              <a:moveTo>
                <a:pt x="2455493" y="0"/>
              </a:moveTo>
              <a:lnTo>
                <a:pt x="2455493" y="398180"/>
              </a:lnTo>
              <a:lnTo>
                <a:pt x="0" y="398180"/>
              </a:lnTo>
              <a:lnTo>
                <a:pt x="0" y="584295"/>
              </a:lnTo>
            </a:path>
          </a:pathLst>
        </a:custGeom>
        <a:noFill/>
        <a:ln w="1587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91A2EC-38BE-4C4E-BADE-F32DA3E7B887}">
      <dsp:nvSpPr>
        <dsp:cNvPr id="0" name=""/>
        <dsp:cNvSpPr/>
      </dsp:nvSpPr>
      <dsp:spPr>
        <a:xfrm>
          <a:off x="2458307" y="187692"/>
          <a:ext cx="2009040" cy="12757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C2CA62-F13E-A94A-BC76-098B9811CDB4}">
      <dsp:nvSpPr>
        <dsp:cNvPr id="0" name=""/>
        <dsp:cNvSpPr/>
      </dsp:nvSpPr>
      <dsp:spPr>
        <a:xfrm>
          <a:off x="2681533" y="399757"/>
          <a:ext cx="2009040" cy="1275740"/>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explore the customer profile: </a:t>
          </a:r>
        </a:p>
      </dsp:txBody>
      <dsp:txXfrm>
        <a:off x="2718898" y="437122"/>
        <a:ext cx="1934310" cy="1201010"/>
      </dsp:txXfrm>
    </dsp:sp>
    <dsp:sp modelId="{56DAF848-92E9-1645-B23C-4EA959C67BC5}">
      <dsp:nvSpPr>
        <dsp:cNvPr id="0" name=""/>
        <dsp:cNvSpPr/>
      </dsp:nvSpPr>
      <dsp:spPr>
        <a:xfrm>
          <a:off x="2813" y="2047728"/>
          <a:ext cx="2009040" cy="12757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FE68A7-C3AF-C946-A32D-7D78D003594D}">
      <dsp:nvSpPr>
        <dsp:cNvPr id="0" name=""/>
        <dsp:cNvSpPr/>
      </dsp:nvSpPr>
      <dsp:spPr>
        <a:xfrm>
          <a:off x="226040" y="2259794"/>
          <a:ext cx="2009040" cy="1275740"/>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K-means</a:t>
          </a:r>
        </a:p>
      </dsp:txBody>
      <dsp:txXfrm>
        <a:off x="263405" y="2297159"/>
        <a:ext cx="1934310" cy="1201010"/>
      </dsp:txXfrm>
    </dsp:sp>
    <dsp:sp modelId="{37F7DE13-18E3-C342-A745-43B87016941C}">
      <dsp:nvSpPr>
        <dsp:cNvPr id="0" name=""/>
        <dsp:cNvSpPr/>
      </dsp:nvSpPr>
      <dsp:spPr>
        <a:xfrm>
          <a:off x="2458307" y="2047728"/>
          <a:ext cx="2009040" cy="12757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384E24-EA4B-F64A-A891-7E67F3918AB1}">
      <dsp:nvSpPr>
        <dsp:cNvPr id="0" name=""/>
        <dsp:cNvSpPr/>
      </dsp:nvSpPr>
      <dsp:spPr>
        <a:xfrm>
          <a:off x="2681533" y="2259794"/>
          <a:ext cx="2009040" cy="1275740"/>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K-modes</a:t>
          </a:r>
        </a:p>
      </dsp:txBody>
      <dsp:txXfrm>
        <a:off x="2718898" y="2297159"/>
        <a:ext cx="1934310" cy="1201010"/>
      </dsp:txXfrm>
    </dsp:sp>
    <dsp:sp modelId="{F4A9102B-DD18-B749-B947-0F59E6C494F6}">
      <dsp:nvSpPr>
        <dsp:cNvPr id="0" name=""/>
        <dsp:cNvSpPr/>
      </dsp:nvSpPr>
      <dsp:spPr>
        <a:xfrm>
          <a:off x="4913800" y="2047728"/>
          <a:ext cx="2009040" cy="12757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25E1CC-CB96-8B4F-907C-7AC253054BCE}">
      <dsp:nvSpPr>
        <dsp:cNvPr id="0" name=""/>
        <dsp:cNvSpPr/>
      </dsp:nvSpPr>
      <dsp:spPr>
        <a:xfrm>
          <a:off x="5137027" y="2259794"/>
          <a:ext cx="2009040" cy="1275740"/>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DBSCAN</a:t>
          </a:r>
        </a:p>
      </dsp:txBody>
      <dsp:txXfrm>
        <a:off x="5174392" y="2297159"/>
        <a:ext cx="1934310" cy="1201010"/>
      </dsp:txXfrm>
    </dsp:sp>
    <dsp:sp modelId="{1933BC8C-0F93-6247-B23B-EACAF8519E81}">
      <dsp:nvSpPr>
        <dsp:cNvPr id="0" name=""/>
        <dsp:cNvSpPr/>
      </dsp:nvSpPr>
      <dsp:spPr>
        <a:xfrm>
          <a:off x="7369294" y="187692"/>
          <a:ext cx="2009040" cy="12757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121A2-2289-9947-A2E1-6C2EAF1EE3B3}">
      <dsp:nvSpPr>
        <dsp:cNvPr id="0" name=""/>
        <dsp:cNvSpPr/>
      </dsp:nvSpPr>
      <dsp:spPr>
        <a:xfrm>
          <a:off x="7592521" y="399757"/>
          <a:ext cx="2009040" cy="1275740"/>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investigate the impact of weather and time on drivers’ income: </a:t>
          </a:r>
        </a:p>
      </dsp:txBody>
      <dsp:txXfrm>
        <a:off x="7629886" y="437122"/>
        <a:ext cx="1934310" cy="1201010"/>
      </dsp:txXfrm>
    </dsp:sp>
    <dsp:sp modelId="{3981A890-3263-1F41-B9BE-0C1057A21127}">
      <dsp:nvSpPr>
        <dsp:cNvPr id="0" name=""/>
        <dsp:cNvSpPr/>
      </dsp:nvSpPr>
      <dsp:spPr>
        <a:xfrm>
          <a:off x="7369294" y="2047728"/>
          <a:ext cx="2009040" cy="12757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DE73B8-5964-0448-B504-53AACBED5C69}">
      <dsp:nvSpPr>
        <dsp:cNvPr id="0" name=""/>
        <dsp:cNvSpPr/>
      </dsp:nvSpPr>
      <dsp:spPr>
        <a:xfrm>
          <a:off x="7592521" y="2259794"/>
          <a:ext cx="2009040" cy="1275740"/>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Hypothesis testing</a:t>
          </a:r>
        </a:p>
      </dsp:txBody>
      <dsp:txXfrm>
        <a:off x="7629886" y="2297159"/>
        <a:ext cx="1934310" cy="1201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12/13/19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12/13/19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D220A7E-4DE0-2F45-95BB-8976F4352EC4}"/>
              </a:ext>
            </a:extLst>
          </p:cNvPr>
          <p:cNvSpPr>
            <a:spLocks noGrp="1"/>
          </p:cNvSpPr>
          <p:nvPr>
            <p:ph type="ctrTitle"/>
          </p:nvPr>
        </p:nvSpPr>
        <p:spPr>
          <a:xfrm>
            <a:off x="1964987" y="802298"/>
            <a:ext cx="9089865" cy="3822329"/>
          </a:xfrm>
        </p:spPr>
        <p:txBody>
          <a:bodyPr>
            <a:normAutofit/>
          </a:bodyPr>
          <a:lstStyle/>
          <a:p>
            <a:r>
              <a:rPr lang="en-US"/>
              <a:t>Better Decision Making for New York City Taxi Drivers</a:t>
            </a:r>
          </a:p>
        </p:txBody>
      </p:sp>
      <p:sp>
        <p:nvSpPr>
          <p:cNvPr id="3" name="Subtitle 2">
            <a:extLst>
              <a:ext uri="{FF2B5EF4-FFF2-40B4-BE49-F238E27FC236}">
                <a16:creationId xmlns:a16="http://schemas.microsoft.com/office/drawing/2014/main" id="{CC4F678B-F4E9-0B46-962D-44CF5634587B}"/>
              </a:ext>
            </a:extLst>
          </p:cNvPr>
          <p:cNvSpPr>
            <a:spLocks noGrp="1"/>
          </p:cNvSpPr>
          <p:nvPr>
            <p:ph type="subTitle" idx="1"/>
          </p:nvPr>
        </p:nvSpPr>
        <p:spPr>
          <a:xfrm>
            <a:off x="1964988" y="4941662"/>
            <a:ext cx="9089864" cy="977621"/>
          </a:xfrm>
        </p:spPr>
        <p:txBody>
          <a:bodyPr>
            <a:normAutofit/>
          </a:bodyPr>
          <a:lstStyle/>
          <a:p>
            <a:r>
              <a:rPr lang="en-US"/>
              <a:t>Kefu Zhu, Chunlei Zhou</a:t>
            </a:r>
          </a:p>
        </p:txBody>
      </p:sp>
      <p:cxnSp>
        <p:nvCxnSpPr>
          <p:cNvPr id="46" name="Straight Connector 45">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8" name="Picture 47">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90340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2E574D4-AC85-B44E-9527-A19D7769A692}"/>
              </a:ext>
            </a:extLst>
          </p:cNvPr>
          <p:cNvSpPr>
            <a:spLocks noGrp="1"/>
          </p:cNvSpPr>
          <p:nvPr>
            <p:ph type="title"/>
          </p:nvPr>
        </p:nvSpPr>
        <p:spPr>
          <a:xfrm>
            <a:off x="844476" y="1600199"/>
            <a:ext cx="3539266" cy="4297680"/>
          </a:xfrm>
        </p:spPr>
        <p:txBody>
          <a:bodyPr anchor="ctr">
            <a:normAutofit/>
          </a:bodyPr>
          <a:lstStyle/>
          <a:p>
            <a:r>
              <a:rPr lang="en-US" dirty="0"/>
              <a:t>Experiments</a:t>
            </a:r>
            <a:br>
              <a:rPr lang="en-US" dirty="0"/>
            </a:br>
            <a:r>
              <a:rPr lang="en-US" dirty="0"/>
              <a:t>2. Drivers Income in Extreme Weather</a:t>
            </a:r>
          </a:p>
        </p:txBody>
      </p:sp>
      <p:cxnSp>
        <p:nvCxnSpPr>
          <p:cNvPr id="53" name="Straight Connector 52">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19C84C9-56A2-B048-8C64-7F1F0238D1B0}"/>
              </a:ext>
            </a:extLst>
          </p:cNvPr>
          <p:cNvSpPr>
            <a:spLocks noGrp="1"/>
          </p:cNvSpPr>
          <p:nvPr>
            <p:ph idx="1"/>
          </p:nvPr>
        </p:nvSpPr>
        <p:spPr>
          <a:xfrm>
            <a:off x="4924851" y="1600199"/>
            <a:ext cx="6130003" cy="4297680"/>
          </a:xfrm>
        </p:spPr>
        <p:txBody>
          <a:bodyPr anchor="ctr">
            <a:normAutofit/>
          </a:bodyPr>
          <a:lstStyle/>
          <a:p>
            <a:pPr>
              <a:lnSpc>
                <a:spcPct val="110000"/>
              </a:lnSpc>
            </a:pPr>
            <a:r>
              <a:rPr lang="en-US" sz="1900"/>
              <a:t>In 2018, NYC experienced 2 winter storms in March (03/06 - 03/08 and 03/20 - 03/22) and 2 severe thunderstorms in August (08/07 and 08/11). We proposed two metrics to measure the income of taxi driver, income per second ($/s) and total fare ($). </a:t>
            </a:r>
          </a:p>
          <a:p>
            <a:pPr>
              <a:lnSpc>
                <a:spcPct val="110000"/>
              </a:lnSpc>
            </a:pPr>
            <a:r>
              <a:rPr lang="en-US" sz="1900"/>
              <a:t>After removing extreme values, surprisingly, either the income of yellow taxi drivers or that of green taxi drivers are not affected by either winter storm or severe thunderstorm no matter which metric is used to evaluate. </a:t>
            </a:r>
          </a:p>
          <a:p>
            <a:pPr>
              <a:lnSpc>
                <a:spcPct val="110000"/>
              </a:lnSpc>
            </a:pPr>
            <a:r>
              <a:rPr lang="en-US" sz="1900"/>
              <a:t>Barely see any difference from the density plot, thus, we conclude that there is no point to proceed on doing the hypothesis testing.</a:t>
            </a:r>
          </a:p>
        </p:txBody>
      </p:sp>
    </p:spTree>
    <p:extLst>
      <p:ext uri="{BB962C8B-B14F-4D97-AF65-F5344CB8AC3E}">
        <p14:creationId xmlns:p14="http://schemas.microsoft.com/office/powerpoint/2010/main" val="246472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4AF404-E055-4E45-A2A2-B7DA8C361B97}"/>
              </a:ext>
            </a:extLst>
          </p:cNvPr>
          <p:cNvPicPr>
            <a:picLocks noChangeAspect="1"/>
          </p:cNvPicPr>
          <p:nvPr/>
        </p:nvPicPr>
        <p:blipFill rotWithShape="1">
          <a:blip r:embed="rId2"/>
          <a:srcRect l="1434" r="18665" b="-1"/>
          <a:stretch/>
        </p:blipFill>
        <p:spPr>
          <a:xfrm>
            <a:off x="457202" y="331036"/>
            <a:ext cx="5426764" cy="2886565"/>
          </a:xfrm>
          <a:prstGeom prst="rect">
            <a:avLst/>
          </a:prstGeom>
        </p:spPr>
      </p:pic>
      <p:sp>
        <p:nvSpPr>
          <p:cNvPr id="16" name="Rectangle 1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F11F8D2-2735-314E-930F-5726FBF709BE}"/>
              </a:ext>
            </a:extLst>
          </p:cNvPr>
          <p:cNvPicPr>
            <a:picLocks noChangeAspect="1"/>
          </p:cNvPicPr>
          <p:nvPr/>
        </p:nvPicPr>
        <p:blipFill rotWithShape="1">
          <a:blip r:embed="rId3"/>
          <a:srcRect l="1828" r="15385" b="1"/>
          <a:stretch/>
        </p:blipFill>
        <p:spPr>
          <a:xfrm>
            <a:off x="6308034" y="400263"/>
            <a:ext cx="5112595" cy="2748112"/>
          </a:xfrm>
          <a:prstGeom prst="rect">
            <a:avLst/>
          </a:prstGeom>
        </p:spPr>
      </p:pic>
      <p:sp>
        <p:nvSpPr>
          <p:cNvPr id="18" name="Rectangle 1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05B0D34-B35B-1B4B-9A80-8E6DCCA7D80C}"/>
              </a:ext>
            </a:extLst>
          </p:cNvPr>
          <p:cNvPicPr>
            <a:picLocks noChangeAspect="1"/>
          </p:cNvPicPr>
          <p:nvPr/>
        </p:nvPicPr>
        <p:blipFill rotWithShape="1">
          <a:blip r:embed="rId4"/>
          <a:srcRect l="1285" r="20112"/>
          <a:stretch/>
        </p:blipFill>
        <p:spPr>
          <a:xfrm>
            <a:off x="602674" y="3631096"/>
            <a:ext cx="5135818" cy="2760560"/>
          </a:xfrm>
          <a:prstGeom prst="rect">
            <a:avLst/>
          </a:prstGeom>
        </p:spPr>
      </p:pic>
      <p:pic>
        <p:nvPicPr>
          <p:cNvPr id="11" name="Picture 10">
            <a:extLst>
              <a:ext uri="{FF2B5EF4-FFF2-40B4-BE49-F238E27FC236}">
                <a16:creationId xmlns:a16="http://schemas.microsoft.com/office/drawing/2014/main" id="{66633FDD-E63D-FC45-B136-0CA485869CCA}"/>
              </a:ext>
            </a:extLst>
          </p:cNvPr>
          <p:cNvPicPr>
            <a:picLocks noChangeAspect="1"/>
          </p:cNvPicPr>
          <p:nvPr/>
        </p:nvPicPr>
        <p:blipFill rotWithShape="1">
          <a:blip r:embed="rId5"/>
          <a:srcRect r="20099" b="-1"/>
          <a:stretch/>
        </p:blipFill>
        <p:spPr>
          <a:xfrm>
            <a:off x="6308034" y="3651649"/>
            <a:ext cx="5112595" cy="2719454"/>
          </a:xfrm>
          <a:prstGeom prst="rect">
            <a:avLst/>
          </a:prstGeom>
        </p:spPr>
      </p:pic>
    </p:spTree>
    <p:extLst>
      <p:ext uri="{BB962C8B-B14F-4D97-AF65-F5344CB8AC3E}">
        <p14:creationId xmlns:p14="http://schemas.microsoft.com/office/powerpoint/2010/main" val="94955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D94C-1547-9A40-86BA-CDA815F7FD1C}"/>
              </a:ext>
            </a:extLst>
          </p:cNvPr>
          <p:cNvSpPr>
            <a:spLocks noGrp="1"/>
          </p:cNvSpPr>
          <p:nvPr>
            <p:ph type="title"/>
          </p:nvPr>
        </p:nvSpPr>
        <p:spPr/>
        <p:txBody>
          <a:bodyPr/>
          <a:lstStyle/>
          <a:p>
            <a:r>
              <a:rPr lang="en-US" dirty="0"/>
              <a:t>Experiments</a:t>
            </a:r>
            <a:br>
              <a:rPr lang="en-US" dirty="0"/>
            </a:br>
            <a:r>
              <a:rPr lang="en-US" dirty="0"/>
              <a:t>3. Drivers Income in Different Times of a Day</a:t>
            </a:r>
          </a:p>
        </p:txBody>
      </p:sp>
      <p:sp>
        <p:nvSpPr>
          <p:cNvPr id="3" name="Content Placeholder 2">
            <a:extLst>
              <a:ext uri="{FF2B5EF4-FFF2-40B4-BE49-F238E27FC236}">
                <a16:creationId xmlns:a16="http://schemas.microsoft.com/office/drawing/2014/main" id="{6BBAC88E-2D85-4C49-A59D-5C2D4ACA97E7}"/>
              </a:ext>
            </a:extLst>
          </p:cNvPr>
          <p:cNvSpPr>
            <a:spLocks noGrp="1"/>
          </p:cNvSpPr>
          <p:nvPr>
            <p:ph idx="1"/>
          </p:nvPr>
        </p:nvSpPr>
        <p:spPr/>
        <p:txBody>
          <a:bodyPr>
            <a:normAutofit/>
          </a:bodyPr>
          <a:lstStyle/>
          <a:p>
            <a:r>
              <a:rPr lang="en-US" dirty="0"/>
              <a:t>The original pickup and </a:t>
            </a:r>
            <a:r>
              <a:rPr lang="en-US" dirty="0" err="1"/>
              <a:t>dropoff</a:t>
            </a:r>
            <a:r>
              <a:rPr lang="en-US" dirty="0"/>
              <a:t> time of each trip is recorded as timestamp. We aggregated the trips into five different time window for better analysis.</a:t>
            </a:r>
          </a:p>
          <a:p>
            <a:r>
              <a:rPr lang="en-US" dirty="0"/>
              <a:t>Five different time windows: </a:t>
            </a:r>
          </a:p>
          <a:p>
            <a:pPr lvl="1"/>
            <a:r>
              <a:rPr lang="en-US" dirty="0"/>
              <a:t>morning (6am - 11am);</a:t>
            </a:r>
          </a:p>
          <a:p>
            <a:pPr lvl="1"/>
            <a:r>
              <a:rPr lang="en-US" dirty="0"/>
              <a:t>noon (11am - 2pm);</a:t>
            </a:r>
          </a:p>
          <a:p>
            <a:pPr lvl="1"/>
            <a:r>
              <a:rPr lang="en-US" dirty="0"/>
              <a:t>afternoon (2pm - 6pm);</a:t>
            </a:r>
          </a:p>
          <a:p>
            <a:pPr lvl="1"/>
            <a:r>
              <a:rPr lang="en-US" dirty="0"/>
              <a:t>night (6pm - 12am);</a:t>
            </a:r>
          </a:p>
          <a:p>
            <a:pPr lvl="1"/>
            <a:r>
              <a:rPr lang="en-US" dirty="0"/>
              <a:t>late-night (12am - 6am). </a:t>
            </a:r>
          </a:p>
        </p:txBody>
      </p:sp>
      <p:sp>
        <p:nvSpPr>
          <p:cNvPr id="17" name="Rectangle 16" descr="Alarm Clock">
            <a:extLst>
              <a:ext uri="{FF2B5EF4-FFF2-40B4-BE49-F238E27FC236}">
                <a16:creationId xmlns:a16="http://schemas.microsoft.com/office/drawing/2014/main" id="{C4650158-D113-3F41-A4F2-2CD3E93A13FD}"/>
              </a:ext>
            </a:extLst>
          </p:cNvPr>
          <p:cNvSpPr/>
          <p:nvPr/>
        </p:nvSpPr>
        <p:spPr>
          <a:xfrm>
            <a:off x="8175518" y="2914650"/>
            <a:ext cx="2879336" cy="255169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4858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AE4A857-58C2-0D4D-A0BB-E063F87D2708}"/>
              </a:ext>
            </a:extLst>
          </p:cNvPr>
          <p:cNvSpPr>
            <a:spLocks noGrp="1"/>
          </p:cNvSpPr>
          <p:nvPr>
            <p:ph type="title"/>
          </p:nvPr>
        </p:nvSpPr>
        <p:spPr>
          <a:xfrm>
            <a:off x="1451579" y="638031"/>
            <a:ext cx="3820509" cy="1036630"/>
          </a:xfrm>
        </p:spPr>
        <p:txBody>
          <a:bodyPr>
            <a:normAutofit/>
          </a:bodyPr>
          <a:lstStyle/>
          <a:p>
            <a:r>
              <a:rPr lang="en-US" sz="2200" dirty="0"/>
              <a:t>Experiments</a:t>
            </a:r>
            <a:br>
              <a:rPr lang="en-US" sz="2200" dirty="0"/>
            </a:br>
            <a:r>
              <a:rPr lang="en-US" sz="2200" dirty="0"/>
              <a:t>3. Drivers Income in Different Times of a Day</a:t>
            </a:r>
          </a:p>
        </p:txBody>
      </p:sp>
      <p:sp>
        <p:nvSpPr>
          <p:cNvPr id="29" name="Rectangle 28">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0D7CD48C-B2DC-49BD-8747-0497FEC8434A}"/>
              </a:ext>
            </a:extLst>
          </p:cNvPr>
          <p:cNvSpPr>
            <a:spLocks noGrp="1"/>
          </p:cNvSpPr>
          <p:nvPr>
            <p:ph idx="1"/>
          </p:nvPr>
        </p:nvSpPr>
        <p:spPr>
          <a:xfrm>
            <a:off x="1451579" y="2015733"/>
            <a:ext cx="4149121" cy="3256356"/>
          </a:xfrm>
        </p:spPr>
        <p:txBody>
          <a:bodyPr>
            <a:normAutofit/>
          </a:bodyPr>
          <a:lstStyle/>
          <a:p>
            <a:r>
              <a:rPr lang="en-US" dirty="0"/>
              <a:t>During the night (6pm - 12am) and late-night (12am - 6am), taxi drivers earn higher income per second. </a:t>
            </a:r>
          </a:p>
          <a:p>
            <a:r>
              <a:rPr lang="en-US" dirty="0"/>
              <a:t>Trips in the morning (6am - 11am) also tend to have higher return compared to trips in the noon (11am - 2pm) and afternoon (2pm - 6pm). </a:t>
            </a:r>
          </a:p>
        </p:txBody>
      </p:sp>
      <p:pic>
        <p:nvPicPr>
          <p:cNvPr id="4" name="Picture 3">
            <a:extLst>
              <a:ext uri="{FF2B5EF4-FFF2-40B4-BE49-F238E27FC236}">
                <a16:creationId xmlns:a16="http://schemas.microsoft.com/office/drawing/2014/main" id="{62B212D1-A68D-C545-BC06-C5F839EB596C}"/>
              </a:ext>
            </a:extLst>
          </p:cNvPr>
          <p:cNvPicPr>
            <a:picLocks noChangeAspect="1"/>
          </p:cNvPicPr>
          <p:nvPr/>
        </p:nvPicPr>
        <p:blipFill>
          <a:blip r:embed="rId2"/>
          <a:stretch>
            <a:fillRect/>
          </a:stretch>
        </p:blipFill>
        <p:spPr>
          <a:xfrm>
            <a:off x="5546875" y="307789"/>
            <a:ext cx="6218976" cy="2814085"/>
          </a:xfrm>
          <a:prstGeom prst="rect">
            <a:avLst/>
          </a:prstGeom>
        </p:spPr>
      </p:pic>
      <p:pic>
        <p:nvPicPr>
          <p:cNvPr id="31" name="Picture 30">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6A234C-45A4-D84B-BB5D-8EB6A45698FE}"/>
              </a:ext>
            </a:extLst>
          </p:cNvPr>
          <p:cNvPicPr>
            <a:picLocks noChangeAspect="1"/>
          </p:cNvPicPr>
          <p:nvPr/>
        </p:nvPicPr>
        <p:blipFill>
          <a:blip r:embed="rId4"/>
          <a:stretch>
            <a:fillRect/>
          </a:stretch>
        </p:blipFill>
        <p:spPr>
          <a:xfrm>
            <a:off x="5546571" y="3065833"/>
            <a:ext cx="6218975" cy="2643064"/>
          </a:xfrm>
          <a:prstGeom prst="rect">
            <a:avLst/>
          </a:prstGeom>
        </p:spPr>
      </p:pic>
    </p:spTree>
    <p:extLst>
      <p:ext uri="{BB962C8B-B14F-4D97-AF65-F5344CB8AC3E}">
        <p14:creationId xmlns:p14="http://schemas.microsoft.com/office/powerpoint/2010/main" val="156722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0">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EBA2D98-6FC6-864E-BAAB-C895AC8B3CE8}"/>
              </a:ext>
            </a:extLst>
          </p:cNvPr>
          <p:cNvSpPr>
            <a:spLocks noGrp="1"/>
          </p:cNvSpPr>
          <p:nvPr>
            <p:ph type="title"/>
          </p:nvPr>
        </p:nvSpPr>
        <p:spPr>
          <a:xfrm>
            <a:off x="6579648" y="804520"/>
            <a:ext cx="4158749" cy="1049235"/>
          </a:xfrm>
        </p:spPr>
        <p:txBody>
          <a:bodyPr>
            <a:normAutofit/>
          </a:bodyPr>
          <a:lstStyle/>
          <a:p>
            <a:r>
              <a:rPr lang="en-US" sz="2200"/>
              <a:t>Experiments</a:t>
            </a:r>
            <a:br>
              <a:rPr lang="en-US" sz="2200"/>
            </a:br>
            <a:r>
              <a:rPr lang="en-US" sz="2200"/>
              <a:t>3. Drivers Income in Different Times of a Day</a:t>
            </a:r>
          </a:p>
        </p:txBody>
      </p:sp>
      <p:sp>
        <p:nvSpPr>
          <p:cNvPr id="27" name="Rectangle 12">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Picture 3">
            <a:extLst>
              <a:ext uri="{FF2B5EF4-FFF2-40B4-BE49-F238E27FC236}">
                <a16:creationId xmlns:a16="http://schemas.microsoft.com/office/drawing/2014/main" id="{C859A82D-06BF-704C-9B5C-744B8ADFD374}"/>
              </a:ext>
            </a:extLst>
          </p:cNvPr>
          <p:cNvPicPr>
            <a:picLocks noChangeAspect="1"/>
          </p:cNvPicPr>
          <p:nvPr/>
        </p:nvPicPr>
        <p:blipFill>
          <a:blip r:embed="rId2"/>
          <a:stretch>
            <a:fillRect/>
          </a:stretch>
        </p:blipFill>
        <p:spPr>
          <a:xfrm>
            <a:off x="442914" y="345962"/>
            <a:ext cx="6136430" cy="5323351"/>
          </a:xfrm>
          <a:prstGeom prst="rect">
            <a:avLst/>
          </a:prstGeom>
        </p:spPr>
      </p:pic>
      <p:sp>
        <p:nvSpPr>
          <p:cNvPr id="3" name="Content Placeholder 2">
            <a:extLst>
              <a:ext uri="{FF2B5EF4-FFF2-40B4-BE49-F238E27FC236}">
                <a16:creationId xmlns:a16="http://schemas.microsoft.com/office/drawing/2014/main" id="{CB7C0792-C867-5741-A9B8-A6B8DFBDF0AB}"/>
              </a:ext>
            </a:extLst>
          </p:cNvPr>
          <p:cNvSpPr>
            <a:spLocks noGrp="1"/>
          </p:cNvSpPr>
          <p:nvPr>
            <p:ph idx="1"/>
          </p:nvPr>
        </p:nvSpPr>
        <p:spPr>
          <a:xfrm>
            <a:off x="6579647" y="2015732"/>
            <a:ext cx="4158750" cy="3450613"/>
          </a:xfrm>
        </p:spPr>
        <p:txBody>
          <a:bodyPr>
            <a:normAutofit/>
          </a:bodyPr>
          <a:lstStyle/>
          <a:p>
            <a:r>
              <a:rPr lang="en-US" dirty="0"/>
              <a:t>However, if we evaluate the trips using the other metric, total fare amount, it is hard to conclude that there is any significant difference among the total fare of trips in different time of a day.</a:t>
            </a:r>
          </a:p>
        </p:txBody>
      </p:sp>
      <p:pic>
        <p:nvPicPr>
          <p:cNvPr id="28" name="Picture 14">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6">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48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A2D98-6FC6-864E-BAAB-C895AC8B3CE8}"/>
              </a:ext>
            </a:extLst>
          </p:cNvPr>
          <p:cNvSpPr>
            <a:spLocks noGrp="1"/>
          </p:cNvSpPr>
          <p:nvPr>
            <p:ph type="title"/>
          </p:nvPr>
        </p:nvSpPr>
        <p:spPr>
          <a:xfrm>
            <a:off x="844476" y="1600199"/>
            <a:ext cx="3539266" cy="4297680"/>
          </a:xfrm>
        </p:spPr>
        <p:txBody>
          <a:bodyPr anchor="ctr">
            <a:normAutofit/>
          </a:bodyPr>
          <a:lstStyle/>
          <a:p>
            <a:r>
              <a:rPr lang="en-US" dirty="0"/>
              <a:t>Experiments</a:t>
            </a:r>
            <a:br>
              <a:rPr lang="en-US" dirty="0"/>
            </a:br>
            <a:r>
              <a:rPr lang="en-US" dirty="0"/>
              <a:t>3. Drivers Income in Different Times of a Day</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7C0792-C867-5741-A9B8-A6B8DFBDF0AB}"/>
              </a:ext>
            </a:extLst>
          </p:cNvPr>
          <p:cNvSpPr>
            <a:spLocks noGrp="1"/>
          </p:cNvSpPr>
          <p:nvPr>
            <p:ph idx="1"/>
          </p:nvPr>
        </p:nvSpPr>
        <p:spPr>
          <a:xfrm>
            <a:off x="4924851" y="1600199"/>
            <a:ext cx="6130003" cy="4297680"/>
          </a:xfrm>
        </p:spPr>
        <p:txBody>
          <a:bodyPr anchor="ctr">
            <a:normAutofit/>
          </a:bodyPr>
          <a:lstStyle/>
          <a:p>
            <a:r>
              <a:rPr lang="en-US" dirty="0"/>
              <a:t>Since</a:t>
            </a:r>
            <a:r>
              <a:rPr lang="zh-CN" altLang="en-US" dirty="0"/>
              <a:t> </a:t>
            </a:r>
            <a:r>
              <a:rPr lang="en-US" dirty="0"/>
              <a:t>the trips during night and late-night seem to yield higher return for yellow taxi drivers. We conducted hypothesis testing using pairwise t-test to compare the return from trips during the day (6am-8pm) and night (8pm-6am). </a:t>
            </a:r>
          </a:p>
          <a:p>
            <a:r>
              <a:rPr lang="en-US" dirty="0"/>
              <a:t>The p-value is close to zero, which means the return from trips during the night is significantly higher than the return from trips during the day. </a:t>
            </a:r>
          </a:p>
          <a:p>
            <a:endParaRPr lang="en-US" dirty="0"/>
          </a:p>
        </p:txBody>
      </p:sp>
    </p:spTree>
    <p:extLst>
      <p:ext uri="{BB962C8B-B14F-4D97-AF65-F5344CB8AC3E}">
        <p14:creationId xmlns:p14="http://schemas.microsoft.com/office/powerpoint/2010/main" val="45856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4D9F-0C79-DC40-9411-B8CA625111ED}"/>
              </a:ext>
            </a:extLst>
          </p:cNvPr>
          <p:cNvSpPr>
            <a:spLocks noGrp="1"/>
          </p:cNvSpPr>
          <p:nvPr>
            <p:ph type="title"/>
          </p:nvPr>
        </p:nvSpPr>
        <p:spPr>
          <a:xfrm>
            <a:off x="1451579" y="804519"/>
            <a:ext cx="9603275" cy="1049235"/>
          </a:xfrm>
        </p:spPr>
        <p:txBody>
          <a:bodyPr vert="horz" lIns="91440" tIns="45720" rIns="91440" bIns="0" rtlCol="0">
            <a:normAutofit/>
          </a:bodyPr>
          <a:lstStyle/>
          <a:p>
            <a:r>
              <a:rPr lang="en-US" sz="2200"/>
              <a:t>Experiments</a:t>
            </a:r>
            <a:br>
              <a:rPr lang="en-US" sz="2200"/>
            </a:br>
            <a:r>
              <a:rPr lang="en-US" sz="2200"/>
              <a:t>4. Customer Profile</a:t>
            </a:r>
            <a:br>
              <a:rPr lang="en-US" sz="2200"/>
            </a:br>
            <a:r>
              <a:rPr lang="en-US" sz="2200"/>
              <a:t>4.1 K-means/K-modes</a:t>
            </a:r>
          </a:p>
        </p:txBody>
      </p:sp>
      <p:sp>
        <p:nvSpPr>
          <p:cNvPr id="6" name="Content Placeholder 5">
            <a:extLst>
              <a:ext uri="{FF2B5EF4-FFF2-40B4-BE49-F238E27FC236}">
                <a16:creationId xmlns:a16="http://schemas.microsoft.com/office/drawing/2014/main" id="{A839081D-29EE-D549-8ADC-5223A132470E}"/>
              </a:ext>
            </a:extLst>
          </p:cNvPr>
          <p:cNvSpPr>
            <a:spLocks noGrp="1"/>
          </p:cNvSpPr>
          <p:nvPr>
            <p:ph idx="1"/>
          </p:nvPr>
        </p:nvSpPr>
        <p:spPr>
          <a:xfrm>
            <a:off x="1451579" y="2015734"/>
            <a:ext cx="6195784" cy="3450613"/>
          </a:xfrm>
        </p:spPr>
        <p:txBody>
          <a:bodyPr>
            <a:normAutofit/>
          </a:bodyPr>
          <a:lstStyle/>
          <a:p>
            <a:r>
              <a:rPr lang="en-US" dirty="0"/>
              <a:t>Trips that have more passengers give lower tip, and tip amount is not necessarily positively correlated with total fare amount. </a:t>
            </a:r>
          </a:p>
          <a:p>
            <a:r>
              <a:rPr lang="en-US" dirty="0"/>
              <a:t>Box plot for each cluster related to different attributes are given in next slide…</a:t>
            </a:r>
          </a:p>
        </p:txBody>
      </p:sp>
      <p:pic>
        <p:nvPicPr>
          <p:cNvPr id="7" name="Picture 6">
            <a:extLst>
              <a:ext uri="{FF2B5EF4-FFF2-40B4-BE49-F238E27FC236}">
                <a16:creationId xmlns:a16="http://schemas.microsoft.com/office/drawing/2014/main" id="{51D35AE7-3433-0346-93CD-4D3B524C5B9F}"/>
              </a:ext>
            </a:extLst>
          </p:cNvPr>
          <p:cNvPicPr>
            <a:picLocks noChangeAspect="1"/>
          </p:cNvPicPr>
          <p:nvPr/>
        </p:nvPicPr>
        <p:blipFill>
          <a:blip r:embed="rId2"/>
          <a:stretch>
            <a:fillRect/>
          </a:stretch>
        </p:blipFill>
        <p:spPr>
          <a:xfrm>
            <a:off x="8128756" y="2767448"/>
            <a:ext cx="2926098" cy="1947185"/>
          </a:xfrm>
          <a:prstGeom prst="rect">
            <a:avLst/>
          </a:prstGeom>
        </p:spPr>
      </p:pic>
    </p:spTree>
    <p:extLst>
      <p:ext uri="{BB962C8B-B14F-4D97-AF65-F5344CB8AC3E}">
        <p14:creationId xmlns:p14="http://schemas.microsoft.com/office/powerpoint/2010/main" val="45061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EC05FAEC-D604-9D46-A189-FEE77FA2FB89}"/>
              </a:ext>
            </a:extLst>
          </p:cNvPr>
          <p:cNvPicPr>
            <a:picLocks noChangeAspect="1"/>
          </p:cNvPicPr>
          <p:nvPr/>
        </p:nvPicPr>
        <p:blipFill rotWithShape="1">
          <a:blip r:embed="rId2"/>
          <a:srcRect r="1235"/>
          <a:stretch/>
        </p:blipFill>
        <p:spPr>
          <a:xfrm>
            <a:off x="20" y="10"/>
            <a:ext cx="6095979" cy="6857990"/>
          </a:xfrm>
          <a:prstGeom prst="rect">
            <a:avLst/>
          </a:prstGeom>
        </p:spPr>
      </p:pic>
      <p:pic>
        <p:nvPicPr>
          <p:cNvPr id="3" name="Picture 2">
            <a:extLst>
              <a:ext uri="{FF2B5EF4-FFF2-40B4-BE49-F238E27FC236}">
                <a16:creationId xmlns:a16="http://schemas.microsoft.com/office/drawing/2014/main" id="{4FDC5B0A-B37D-8242-9316-F85A12852BB0}"/>
              </a:ext>
            </a:extLst>
          </p:cNvPr>
          <p:cNvPicPr>
            <a:picLocks noChangeAspect="1"/>
          </p:cNvPicPr>
          <p:nvPr/>
        </p:nvPicPr>
        <p:blipFill rotWithShape="1">
          <a:blip r:embed="rId3"/>
          <a:srcRect l="683"/>
          <a:stretch/>
        </p:blipFill>
        <p:spPr>
          <a:xfrm>
            <a:off x="6096001" y="10"/>
            <a:ext cx="6095999" cy="6857990"/>
          </a:xfrm>
          <a:prstGeom prst="rect">
            <a:avLst/>
          </a:prstGeom>
        </p:spPr>
      </p:pic>
    </p:spTree>
    <p:extLst>
      <p:ext uri="{BB962C8B-B14F-4D97-AF65-F5344CB8AC3E}">
        <p14:creationId xmlns:p14="http://schemas.microsoft.com/office/powerpoint/2010/main" val="75750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E074C643-41D5-477B-B382-9E79044F7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80C007DB-1491-4C70-9CC3-6B3D16C7A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07608E-648A-42CC-8A08-1DE615E55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DAE4597-53E7-674D-948F-DE0DF5363CFE}"/>
              </a:ext>
            </a:extLst>
          </p:cNvPr>
          <p:cNvPicPr>
            <a:picLocks noChangeAspect="1"/>
          </p:cNvPicPr>
          <p:nvPr/>
        </p:nvPicPr>
        <p:blipFill>
          <a:blip r:embed="rId2"/>
          <a:stretch>
            <a:fillRect/>
          </a:stretch>
        </p:blipFill>
        <p:spPr>
          <a:xfrm>
            <a:off x="885782" y="1184786"/>
            <a:ext cx="5201170" cy="4108923"/>
          </a:xfrm>
          <a:prstGeom prst="rect">
            <a:avLst/>
          </a:prstGeom>
        </p:spPr>
      </p:pic>
      <p:pic>
        <p:nvPicPr>
          <p:cNvPr id="2" name="Picture 1">
            <a:extLst>
              <a:ext uri="{FF2B5EF4-FFF2-40B4-BE49-F238E27FC236}">
                <a16:creationId xmlns:a16="http://schemas.microsoft.com/office/drawing/2014/main" id="{7613998C-0199-4748-89D6-7E59CB2F2067}"/>
              </a:ext>
            </a:extLst>
          </p:cNvPr>
          <p:cNvPicPr>
            <a:picLocks noChangeAspect="1"/>
          </p:cNvPicPr>
          <p:nvPr/>
        </p:nvPicPr>
        <p:blipFill>
          <a:blip r:embed="rId3"/>
          <a:stretch>
            <a:fillRect/>
          </a:stretch>
        </p:blipFill>
        <p:spPr>
          <a:xfrm>
            <a:off x="6059415" y="1199553"/>
            <a:ext cx="5246803" cy="4079387"/>
          </a:xfrm>
          <a:prstGeom prst="rect">
            <a:avLst/>
          </a:prstGeom>
        </p:spPr>
      </p:pic>
    </p:spTree>
    <p:extLst>
      <p:ext uri="{BB962C8B-B14F-4D97-AF65-F5344CB8AC3E}">
        <p14:creationId xmlns:p14="http://schemas.microsoft.com/office/powerpoint/2010/main" val="240912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4D9F-0C79-DC40-9411-B8CA625111ED}"/>
              </a:ext>
            </a:extLst>
          </p:cNvPr>
          <p:cNvSpPr>
            <a:spLocks noGrp="1"/>
          </p:cNvSpPr>
          <p:nvPr>
            <p:ph type="title"/>
          </p:nvPr>
        </p:nvSpPr>
        <p:spPr>
          <a:xfrm>
            <a:off x="1451579" y="804519"/>
            <a:ext cx="9603275" cy="1049235"/>
          </a:xfrm>
        </p:spPr>
        <p:txBody>
          <a:bodyPr vert="horz" lIns="91440" tIns="45720" rIns="91440" bIns="0" rtlCol="0">
            <a:normAutofit/>
          </a:bodyPr>
          <a:lstStyle/>
          <a:p>
            <a:r>
              <a:rPr lang="en-US" sz="2200" dirty="0"/>
              <a:t>Experiments</a:t>
            </a:r>
            <a:br>
              <a:rPr lang="en-US" sz="2200" dirty="0"/>
            </a:br>
            <a:r>
              <a:rPr lang="en-US" sz="2200" dirty="0"/>
              <a:t>4. Customer Profile</a:t>
            </a:r>
            <a:br>
              <a:rPr lang="en-US" sz="2200" dirty="0"/>
            </a:br>
            <a:r>
              <a:rPr lang="en-US" sz="2200" dirty="0"/>
              <a:t>4.2 DBSCAN</a:t>
            </a:r>
          </a:p>
        </p:txBody>
      </p:sp>
      <p:sp>
        <p:nvSpPr>
          <p:cNvPr id="6" name="Content Placeholder 5">
            <a:extLst>
              <a:ext uri="{FF2B5EF4-FFF2-40B4-BE49-F238E27FC236}">
                <a16:creationId xmlns:a16="http://schemas.microsoft.com/office/drawing/2014/main" id="{A839081D-29EE-D549-8ADC-5223A132470E}"/>
              </a:ext>
            </a:extLst>
          </p:cNvPr>
          <p:cNvSpPr>
            <a:spLocks noGrp="1"/>
          </p:cNvSpPr>
          <p:nvPr>
            <p:ph idx="1"/>
          </p:nvPr>
        </p:nvSpPr>
        <p:spPr>
          <a:xfrm>
            <a:off x="1451578" y="2015734"/>
            <a:ext cx="9603275" cy="3284929"/>
          </a:xfrm>
        </p:spPr>
        <p:txBody>
          <a:bodyPr>
            <a:normAutofit/>
          </a:bodyPr>
          <a:lstStyle/>
          <a:p>
            <a:r>
              <a:rPr lang="en-US" dirty="0"/>
              <a:t>DBSCAN uses number of passengers as main indicator for different clusters. For the rest of numeric attributes, only cluster 6 and cluster 8 behave differently for yellow taxi, which tend to have higher values in the selected numeric attributes compared to other clusters. </a:t>
            </a:r>
          </a:p>
          <a:p>
            <a:r>
              <a:rPr lang="en-US" dirty="0"/>
              <a:t>For green taxi, the results basically provide no valuable information. Furthermore, when using categorical attributes as input, DBSCAN is not able to separate the data and outputs only one giant cluster. </a:t>
            </a:r>
          </a:p>
          <a:p>
            <a:r>
              <a:rPr lang="en-US" dirty="0"/>
              <a:t>Box plot for each cluster related to different attributes are given in next slide…</a:t>
            </a:r>
          </a:p>
        </p:txBody>
      </p:sp>
    </p:spTree>
    <p:extLst>
      <p:ext uri="{BB962C8B-B14F-4D97-AF65-F5344CB8AC3E}">
        <p14:creationId xmlns:p14="http://schemas.microsoft.com/office/powerpoint/2010/main" val="267340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0A836C6-723F-AC44-BF98-43A47A6E366B}"/>
              </a:ext>
            </a:extLst>
          </p:cNvPr>
          <p:cNvSpPr>
            <a:spLocks noGrp="1"/>
          </p:cNvSpPr>
          <p:nvPr>
            <p:ph type="title"/>
          </p:nvPr>
        </p:nvSpPr>
        <p:spPr>
          <a:xfrm>
            <a:off x="5196457" y="804519"/>
            <a:ext cx="5550357" cy="1049235"/>
          </a:xfrm>
        </p:spPr>
        <p:txBody>
          <a:bodyPr>
            <a:normAutofit/>
          </a:bodyPr>
          <a:lstStyle/>
          <a:p>
            <a:r>
              <a:rPr lang="en-US" dirty="0"/>
              <a:t>Contents</a:t>
            </a:r>
          </a:p>
        </p:txBody>
      </p:sp>
      <p:sp>
        <p:nvSpPr>
          <p:cNvPr id="75" name="Rectangle 74">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Picture 3">
            <a:extLst>
              <a:ext uri="{FF2B5EF4-FFF2-40B4-BE49-F238E27FC236}">
                <a16:creationId xmlns:a16="http://schemas.microsoft.com/office/drawing/2014/main" id="{A11E6BEF-0D07-5B4F-BC49-9AF226E1CBAF}"/>
              </a:ext>
            </a:extLst>
          </p:cNvPr>
          <p:cNvPicPr>
            <a:picLocks noChangeAspect="1"/>
          </p:cNvPicPr>
          <p:nvPr/>
        </p:nvPicPr>
        <p:blipFill rotWithShape="1">
          <a:blip r:embed="rId2"/>
          <a:srcRect l="12980" r="5562"/>
          <a:stretch/>
        </p:blipFill>
        <p:spPr>
          <a:xfrm>
            <a:off x="1110873" y="481108"/>
            <a:ext cx="3117568" cy="2491815"/>
          </a:xfrm>
          <a:prstGeom prst="rect">
            <a:avLst/>
          </a:prstGeom>
        </p:spPr>
      </p:pic>
      <p:pic>
        <p:nvPicPr>
          <p:cNvPr id="5" name="Picture 4">
            <a:extLst>
              <a:ext uri="{FF2B5EF4-FFF2-40B4-BE49-F238E27FC236}">
                <a16:creationId xmlns:a16="http://schemas.microsoft.com/office/drawing/2014/main" id="{FF1D6D0A-2F08-A140-BA50-802FF9AE8E99}"/>
              </a:ext>
            </a:extLst>
          </p:cNvPr>
          <p:cNvPicPr>
            <a:picLocks noChangeAspect="1"/>
          </p:cNvPicPr>
          <p:nvPr/>
        </p:nvPicPr>
        <p:blipFill rotWithShape="1">
          <a:blip r:embed="rId3"/>
          <a:srcRect r="10334" b="3"/>
          <a:stretch/>
        </p:blipFill>
        <p:spPr>
          <a:xfrm>
            <a:off x="1177516" y="3137516"/>
            <a:ext cx="2984281" cy="2492878"/>
          </a:xfrm>
          <a:prstGeom prst="rect">
            <a:avLst/>
          </a:prstGeom>
        </p:spPr>
      </p:pic>
      <p:sp>
        <p:nvSpPr>
          <p:cNvPr id="3" name="Content Placeholder 2">
            <a:extLst>
              <a:ext uri="{FF2B5EF4-FFF2-40B4-BE49-F238E27FC236}">
                <a16:creationId xmlns:a16="http://schemas.microsoft.com/office/drawing/2014/main" id="{6A68B89C-928B-934D-8183-3270AD3BA81A}"/>
              </a:ext>
            </a:extLst>
          </p:cNvPr>
          <p:cNvSpPr>
            <a:spLocks noGrp="1"/>
          </p:cNvSpPr>
          <p:nvPr>
            <p:ph idx="1"/>
          </p:nvPr>
        </p:nvSpPr>
        <p:spPr>
          <a:xfrm>
            <a:off x="5196457" y="2015732"/>
            <a:ext cx="5550357" cy="3450613"/>
          </a:xfrm>
        </p:spPr>
        <p:txBody>
          <a:bodyPr>
            <a:normAutofit/>
          </a:bodyPr>
          <a:lstStyle/>
          <a:p>
            <a:pPr>
              <a:buClr>
                <a:srgbClr val="443A55"/>
              </a:buClr>
            </a:pPr>
            <a:r>
              <a:rPr lang="en-US" dirty="0"/>
              <a:t>Related Works</a:t>
            </a:r>
          </a:p>
          <a:p>
            <a:pPr>
              <a:buClr>
                <a:srgbClr val="443A55"/>
              </a:buClr>
            </a:pPr>
            <a:r>
              <a:rPr lang="en-US" dirty="0"/>
              <a:t>Problem Statement</a:t>
            </a:r>
          </a:p>
          <a:p>
            <a:pPr>
              <a:buClr>
                <a:srgbClr val="443A55"/>
              </a:buClr>
            </a:pPr>
            <a:r>
              <a:rPr lang="en-US" dirty="0"/>
              <a:t>Methodology</a:t>
            </a:r>
          </a:p>
          <a:p>
            <a:pPr>
              <a:buClr>
                <a:srgbClr val="443A55"/>
              </a:buClr>
            </a:pPr>
            <a:r>
              <a:rPr lang="en-US" dirty="0"/>
              <a:t>Experiments</a:t>
            </a:r>
          </a:p>
          <a:p>
            <a:pPr>
              <a:buClr>
                <a:srgbClr val="443A55"/>
              </a:buClr>
            </a:pPr>
            <a:r>
              <a:rPr lang="en-US" dirty="0"/>
              <a:t>Conclusions</a:t>
            </a:r>
          </a:p>
          <a:p>
            <a:pPr>
              <a:buClr>
                <a:srgbClr val="443A55"/>
              </a:buClr>
            </a:pPr>
            <a:r>
              <a:rPr lang="en-US" dirty="0"/>
              <a:t>Reference</a:t>
            </a:r>
          </a:p>
        </p:txBody>
      </p:sp>
      <p:pic>
        <p:nvPicPr>
          <p:cNvPr id="77" name="Picture 76">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528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F32A0E-05A0-47B4-AA1E-84704ACC6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731EC3-9556-4509-8379-DDBE0D4EB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EDF81B1-A992-1342-8899-E75E23466FF8}"/>
              </a:ext>
            </a:extLst>
          </p:cNvPr>
          <p:cNvGrpSpPr/>
          <p:nvPr/>
        </p:nvGrpSpPr>
        <p:grpSpPr>
          <a:xfrm>
            <a:off x="106895" y="58038"/>
            <a:ext cx="11978210" cy="6799962"/>
            <a:chOff x="81814" y="58038"/>
            <a:chExt cx="11978210" cy="6799962"/>
          </a:xfrm>
        </p:grpSpPr>
        <p:pic>
          <p:nvPicPr>
            <p:cNvPr id="5" name="Picture 4">
              <a:extLst>
                <a:ext uri="{FF2B5EF4-FFF2-40B4-BE49-F238E27FC236}">
                  <a16:creationId xmlns:a16="http://schemas.microsoft.com/office/drawing/2014/main" id="{0A11D42F-257C-3B43-B20F-72FFF183A936}"/>
                </a:ext>
              </a:extLst>
            </p:cNvPr>
            <p:cNvPicPr>
              <a:picLocks noChangeAspect="1"/>
            </p:cNvPicPr>
            <p:nvPr/>
          </p:nvPicPr>
          <p:blipFill>
            <a:blip r:embed="rId2"/>
            <a:stretch>
              <a:fillRect/>
            </a:stretch>
          </p:blipFill>
          <p:spPr>
            <a:xfrm>
              <a:off x="81814" y="58038"/>
              <a:ext cx="5877322" cy="6799962"/>
            </a:xfrm>
            <a:prstGeom prst="rect">
              <a:avLst/>
            </a:prstGeom>
          </p:spPr>
        </p:pic>
        <p:pic>
          <p:nvPicPr>
            <p:cNvPr id="4" name="Picture 3">
              <a:extLst>
                <a:ext uri="{FF2B5EF4-FFF2-40B4-BE49-F238E27FC236}">
                  <a16:creationId xmlns:a16="http://schemas.microsoft.com/office/drawing/2014/main" id="{D9165C2A-ED04-0F48-90B8-78884B52BFDA}"/>
                </a:ext>
              </a:extLst>
            </p:cNvPr>
            <p:cNvPicPr>
              <a:picLocks noChangeAspect="1"/>
            </p:cNvPicPr>
            <p:nvPr/>
          </p:nvPicPr>
          <p:blipFill>
            <a:blip r:embed="rId3"/>
            <a:stretch>
              <a:fillRect/>
            </a:stretch>
          </p:blipFill>
          <p:spPr>
            <a:xfrm>
              <a:off x="5923060" y="58038"/>
              <a:ext cx="6136964" cy="6799962"/>
            </a:xfrm>
            <a:prstGeom prst="rect">
              <a:avLst/>
            </a:prstGeom>
          </p:spPr>
        </p:pic>
      </p:grpSp>
    </p:spTree>
    <p:extLst>
      <p:ext uri="{BB962C8B-B14F-4D97-AF65-F5344CB8AC3E}">
        <p14:creationId xmlns:p14="http://schemas.microsoft.com/office/powerpoint/2010/main" val="1515432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1BF4-68F0-084E-BA5D-D8DB202A6078}"/>
              </a:ext>
            </a:extLst>
          </p:cNvPr>
          <p:cNvSpPr>
            <a:spLocks noGrp="1"/>
          </p:cNvSpPr>
          <p:nvPr>
            <p:ph type="title"/>
          </p:nvPr>
        </p:nvSpPr>
        <p:spPr>
          <a:xfrm>
            <a:off x="1451579" y="804519"/>
            <a:ext cx="9603275" cy="1049235"/>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31A007D7-E054-F54C-B9B2-DBC5797D1823}"/>
              </a:ext>
            </a:extLst>
          </p:cNvPr>
          <p:cNvSpPr>
            <a:spLocks noGrp="1"/>
          </p:cNvSpPr>
          <p:nvPr>
            <p:ph idx="1"/>
          </p:nvPr>
        </p:nvSpPr>
        <p:spPr>
          <a:xfrm>
            <a:off x="1451579" y="2015734"/>
            <a:ext cx="6195784" cy="3450613"/>
          </a:xfrm>
        </p:spPr>
        <p:txBody>
          <a:bodyPr>
            <a:normAutofit/>
          </a:bodyPr>
          <a:lstStyle/>
          <a:p>
            <a:pPr>
              <a:lnSpc>
                <a:spcPct val="110000"/>
              </a:lnSpc>
            </a:pPr>
            <a:r>
              <a:rPr lang="en-US" sz="1700"/>
              <a:t>Some regions in the New York city provide trips for the taxi driver that potentially have higher tips. </a:t>
            </a:r>
          </a:p>
          <a:p>
            <a:pPr>
              <a:lnSpc>
                <a:spcPct val="110000"/>
              </a:lnSpc>
            </a:pPr>
            <a:r>
              <a:rPr lang="en-US" sz="1700"/>
              <a:t>As a NYC taxi driver, working on shift during the night (6pm - 12am) and late-night (12am - 6am) is likely to yield more income. </a:t>
            </a:r>
          </a:p>
          <a:p>
            <a:pPr>
              <a:lnSpc>
                <a:spcPct val="110000"/>
              </a:lnSpc>
            </a:pPr>
            <a:r>
              <a:rPr lang="en-US" sz="1700"/>
              <a:t>There is no apparent difference between normal trips and trips during extreme weather from a perspective of driver’s earnings. </a:t>
            </a:r>
          </a:p>
          <a:p>
            <a:pPr>
              <a:lnSpc>
                <a:spcPct val="110000"/>
              </a:lnSpc>
            </a:pPr>
            <a:r>
              <a:rPr lang="en-US" sz="1700"/>
              <a:t>Passenger groups with different size have different behaviors in trip distance (in miles), total fare amount, tip amount and duration of the trip (in seconds), but they do not necessarily differ in the going on a specific route or using distinctive payment types.</a:t>
            </a:r>
          </a:p>
        </p:txBody>
      </p:sp>
      <p:pic>
        <p:nvPicPr>
          <p:cNvPr id="4" name="Picture 3">
            <a:extLst>
              <a:ext uri="{FF2B5EF4-FFF2-40B4-BE49-F238E27FC236}">
                <a16:creationId xmlns:a16="http://schemas.microsoft.com/office/drawing/2014/main" id="{AB21B68B-D54A-114F-99D5-404282EB881E}"/>
              </a:ext>
            </a:extLst>
          </p:cNvPr>
          <p:cNvPicPr>
            <a:picLocks noChangeAspect="1"/>
          </p:cNvPicPr>
          <p:nvPr/>
        </p:nvPicPr>
        <p:blipFill>
          <a:blip r:embed="rId2"/>
          <a:stretch>
            <a:fillRect/>
          </a:stretch>
        </p:blipFill>
        <p:spPr>
          <a:xfrm>
            <a:off x="8128756" y="2921733"/>
            <a:ext cx="2926098" cy="1638614"/>
          </a:xfrm>
          <a:prstGeom prst="rect">
            <a:avLst/>
          </a:prstGeom>
        </p:spPr>
      </p:pic>
    </p:spTree>
    <p:extLst>
      <p:ext uri="{BB962C8B-B14F-4D97-AF65-F5344CB8AC3E}">
        <p14:creationId xmlns:p14="http://schemas.microsoft.com/office/powerpoint/2010/main" val="686108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902A-5C97-6640-85D8-C44D6DA30029}"/>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80C1B55-CD29-804D-BAFF-CB1DE4B8EE6F}"/>
              </a:ext>
            </a:extLst>
          </p:cNvPr>
          <p:cNvSpPr>
            <a:spLocks noGrp="1"/>
          </p:cNvSpPr>
          <p:nvPr>
            <p:ph idx="1"/>
          </p:nvPr>
        </p:nvSpPr>
        <p:spPr/>
        <p:txBody>
          <a:bodyPr>
            <a:normAutofit fontScale="70000" lnSpcReduction="20000"/>
          </a:bodyPr>
          <a:lstStyle/>
          <a:p>
            <a:r>
              <a:rPr lang="en-US" dirty="0"/>
              <a:t>1. Todd W. Schneider. November 2015. Analyzing 1.1 Billion NYC Taxi and Uber Trips, with a Vengeance. Retrieved from: https://</a:t>
            </a:r>
            <a:r>
              <a:rPr lang="en-US" dirty="0" err="1"/>
              <a:t>toddwschneider.com</a:t>
            </a:r>
            <a:r>
              <a:rPr lang="en-US" dirty="0"/>
              <a:t>/posts/analyzing-1-1-billion-nyc-taxi-and-uber-trips-with-a-vengeanc e/</a:t>
            </a:r>
          </a:p>
          <a:p>
            <a:r>
              <a:rPr lang="en-US" dirty="0"/>
              <a:t>2. Kaggle. 2017. New York City Taxi Trip Duration.</a:t>
            </a:r>
          </a:p>
          <a:p>
            <a:r>
              <a:rPr lang="en-US" dirty="0"/>
              <a:t>3. Shashank </a:t>
            </a:r>
            <a:r>
              <a:rPr lang="en-US" dirty="0" err="1"/>
              <a:t>Badre</a:t>
            </a:r>
            <a:r>
              <a:rPr lang="en-US" dirty="0"/>
              <a:t>. December 03, 2017. Exploratory data analysis on Green Taxi. Retrieved from:​http://rstudio-pubs-static.s3.amazonaws.com/326454_0e4d6355b75a4578bebac6cd99cc319 </a:t>
            </a:r>
            <a:r>
              <a:rPr lang="en-US" dirty="0" err="1"/>
              <a:t>f.html</a:t>
            </a:r>
            <a:endParaRPr lang="en-US" dirty="0"/>
          </a:p>
          <a:p>
            <a:r>
              <a:rPr lang="en-US" dirty="0"/>
              <a:t>4. </a:t>
            </a:r>
            <a:r>
              <a:rPr lang="en-US" dirty="0" err="1"/>
              <a:t>Chih</a:t>
            </a:r>
            <a:r>
              <a:rPr lang="en-US" dirty="0"/>
              <a:t>-Ling Hsu. May 14, 2018. Analyze the NYC Taxi Data. Retrieved from: </a:t>
            </a:r>
          </a:p>
          <a:p>
            <a:r>
              <a:rPr lang="en-US" dirty="0"/>
              <a:t>https://</a:t>
            </a:r>
            <a:r>
              <a:rPr lang="en-US" dirty="0" err="1"/>
              <a:t>chih</a:t>
            </a:r>
            <a:r>
              <a:rPr lang="en-US" dirty="0"/>
              <a:t>-ling-</a:t>
            </a:r>
            <a:r>
              <a:rPr lang="en-US" dirty="0" err="1"/>
              <a:t>hsu.github.io</a:t>
            </a:r>
            <a:r>
              <a:rPr lang="en-US" dirty="0"/>
              <a:t>/2018/05/14/NYC#q1-which-regions-have-most-pickups-and-drop- offs</a:t>
            </a:r>
            <a:br>
              <a:rPr lang="en-US" dirty="0"/>
            </a:br>
            <a:r>
              <a:rPr lang="en-US" dirty="0"/>
              <a:t>5. Willy Sebastian. June 2, 2018. New York Taxi Trip Analysis. Retrieved from: https://</a:t>
            </a:r>
            <a:r>
              <a:rPr lang="en-US" dirty="0" err="1"/>
              <a:t>rpubs.com</a:t>
            </a:r>
            <a:r>
              <a:rPr lang="en-US" dirty="0"/>
              <a:t>/</a:t>
            </a:r>
            <a:r>
              <a:rPr lang="en-US" dirty="0" err="1"/>
              <a:t>willyarrows</a:t>
            </a:r>
            <a:r>
              <a:rPr lang="en-US" dirty="0"/>
              <a:t>/</a:t>
            </a:r>
            <a:r>
              <a:rPr lang="en-US" dirty="0" err="1"/>
              <a:t>NYCTaxiTripsAnalysis</a:t>
            </a:r>
            <a:r>
              <a:rPr lang="en-US" dirty="0"/>
              <a:t> </a:t>
            </a:r>
          </a:p>
          <a:p>
            <a:r>
              <a:rPr lang="en-US" dirty="0"/>
              <a:t>6. </a:t>
            </a:r>
            <a:r>
              <a:rPr lang="en-US" dirty="0" err="1"/>
              <a:t>Xuefeng</a:t>
            </a:r>
            <a:r>
              <a:rPr lang="en-US" dirty="0"/>
              <a:t> Peng, </a:t>
            </a:r>
            <a:r>
              <a:rPr lang="en-US" dirty="0" err="1"/>
              <a:t>Yiming</a:t>
            </a:r>
            <a:r>
              <a:rPr lang="en-US" dirty="0"/>
              <a:t> Pan, and </a:t>
            </a:r>
            <a:r>
              <a:rPr lang="en-US" dirty="0" err="1"/>
              <a:t>Jiebo</a:t>
            </a:r>
            <a:r>
              <a:rPr lang="en-US" dirty="0"/>
              <a:t> Luo, "Predicting High Taxi Demand Regions Using Social Media Check-ins," Special Session on Intelligent Data Mining, IEEE Big Data Conference, Boston, MA, December 2017.​ </a:t>
            </a:r>
          </a:p>
        </p:txBody>
      </p:sp>
    </p:spTree>
    <p:extLst>
      <p:ext uri="{BB962C8B-B14F-4D97-AF65-F5344CB8AC3E}">
        <p14:creationId xmlns:p14="http://schemas.microsoft.com/office/powerpoint/2010/main" val="139328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5AF884A-E33A-AD46-A53F-74F116E57D65}"/>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Thank you for your time!</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Graphic 5" descr="Right Double Quote">
            <a:extLst>
              <a:ext uri="{FF2B5EF4-FFF2-40B4-BE49-F238E27FC236}">
                <a16:creationId xmlns:a16="http://schemas.microsoft.com/office/drawing/2014/main" id="{7EB132A5-693C-4345-85F3-F449E0AB0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40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5BEE-1FA2-2D4B-AC5A-376E81FC3352}"/>
              </a:ext>
            </a:extLst>
          </p:cNvPr>
          <p:cNvSpPr>
            <a:spLocks noGrp="1"/>
          </p:cNvSpPr>
          <p:nvPr>
            <p:ph type="title"/>
          </p:nvPr>
        </p:nvSpPr>
        <p:spPr>
          <a:xfrm>
            <a:off x="1451579" y="804519"/>
            <a:ext cx="9603275" cy="1049235"/>
          </a:xfrm>
        </p:spPr>
        <p:txBody>
          <a:bodyPr>
            <a:normAutofit/>
          </a:bodyPr>
          <a:lstStyle/>
          <a:p>
            <a:r>
              <a:rPr lang="en-US" dirty="0"/>
              <a:t>Related Works</a:t>
            </a:r>
          </a:p>
        </p:txBody>
      </p:sp>
      <p:sp>
        <p:nvSpPr>
          <p:cNvPr id="3" name="Content Placeholder 2">
            <a:extLst>
              <a:ext uri="{FF2B5EF4-FFF2-40B4-BE49-F238E27FC236}">
                <a16:creationId xmlns:a16="http://schemas.microsoft.com/office/drawing/2014/main" id="{7E5A59A8-8114-B440-8504-B350FFB16796}"/>
              </a:ext>
            </a:extLst>
          </p:cNvPr>
          <p:cNvSpPr>
            <a:spLocks noGrp="1"/>
          </p:cNvSpPr>
          <p:nvPr>
            <p:ph idx="1"/>
          </p:nvPr>
        </p:nvSpPr>
        <p:spPr>
          <a:xfrm>
            <a:off x="1451579" y="2015734"/>
            <a:ext cx="6195784" cy="3450613"/>
          </a:xfrm>
        </p:spPr>
        <p:txBody>
          <a:bodyPr>
            <a:normAutofit/>
          </a:bodyPr>
          <a:lstStyle/>
          <a:p>
            <a:pPr>
              <a:lnSpc>
                <a:spcPct val="110000"/>
              </a:lnSpc>
            </a:pPr>
            <a:r>
              <a:rPr lang="en-US" sz="1700"/>
              <a:t>How the trend changes among different types of taxis across time and area?</a:t>
            </a:r>
          </a:p>
          <a:p>
            <a:pPr>
              <a:lnSpc>
                <a:spcPct val="110000"/>
              </a:lnSpc>
            </a:pPr>
            <a:r>
              <a:rPr lang="en-US" sz="1700"/>
              <a:t>What are the factors that influences the ride duration? </a:t>
            </a:r>
          </a:p>
          <a:p>
            <a:pPr>
              <a:lnSpc>
                <a:spcPct val="110000"/>
              </a:lnSpc>
            </a:pPr>
            <a:r>
              <a:rPr lang="en-US" sz="1700"/>
              <a:t>What is the average speed of a trip at a particular hour of the day?</a:t>
            </a:r>
          </a:p>
          <a:p>
            <a:pPr>
              <a:lnSpc>
                <a:spcPct val="110000"/>
              </a:lnSpc>
            </a:pPr>
            <a:r>
              <a:rPr lang="en-US" sz="1700"/>
              <a:t>Where are the hot pickup/dropoff areas in the New York City?</a:t>
            </a:r>
          </a:p>
          <a:p>
            <a:pPr>
              <a:lnSpc>
                <a:spcPct val="110000"/>
              </a:lnSpc>
            </a:pPr>
            <a:r>
              <a:rPr lang="en-US" sz="1700"/>
              <a:t>…</a:t>
            </a:r>
          </a:p>
          <a:p>
            <a:pPr>
              <a:lnSpc>
                <a:spcPct val="110000"/>
              </a:lnSpc>
            </a:pPr>
            <a:r>
              <a:rPr lang="en-US" sz="1700"/>
              <a:t>We would like to study on something new and discover new things that has been ignored.</a:t>
            </a:r>
          </a:p>
          <a:p>
            <a:pPr>
              <a:lnSpc>
                <a:spcPct val="110000"/>
              </a:lnSpc>
            </a:pPr>
            <a:endParaRPr lang="en-US" sz="1700"/>
          </a:p>
        </p:txBody>
      </p:sp>
      <p:pic>
        <p:nvPicPr>
          <p:cNvPr id="4" name="Picture 3">
            <a:extLst>
              <a:ext uri="{FF2B5EF4-FFF2-40B4-BE49-F238E27FC236}">
                <a16:creationId xmlns:a16="http://schemas.microsoft.com/office/drawing/2014/main" id="{7AA0E026-0C74-3C48-8940-3F149735A3A9}"/>
              </a:ext>
            </a:extLst>
          </p:cNvPr>
          <p:cNvPicPr>
            <a:picLocks noChangeAspect="1"/>
          </p:cNvPicPr>
          <p:nvPr/>
        </p:nvPicPr>
        <p:blipFill>
          <a:blip r:embed="rId2"/>
          <a:stretch>
            <a:fillRect/>
          </a:stretch>
        </p:blipFill>
        <p:spPr>
          <a:xfrm>
            <a:off x="8128756" y="2767448"/>
            <a:ext cx="2926098" cy="1947185"/>
          </a:xfrm>
          <a:prstGeom prst="rect">
            <a:avLst/>
          </a:prstGeom>
        </p:spPr>
      </p:pic>
    </p:spTree>
    <p:extLst>
      <p:ext uri="{BB962C8B-B14F-4D97-AF65-F5344CB8AC3E}">
        <p14:creationId xmlns:p14="http://schemas.microsoft.com/office/powerpoint/2010/main" val="181345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076A-C9C3-B641-B9D7-383F207F180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579A06D-67BD-4542-897E-B967105DA5DC}"/>
              </a:ext>
            </a:extLst>
          </p:cNvPr>
          <p:cNvSpPr>
            <a:spLocks noGrp="1"/>
          </p:cNvSpPr>
          <p:nvPr>
            <p:ph idx="1"/>
          </p:nvPr>
        </p:nvSpPr>
        <p:spPr/>
        <p:txBody>
          <a:bodyPr>
            <a:normAutofit fontScale="92500" lnSpcReduction="20000"/>
          </a:bodyPr>
          <a:lstStyle/>
          <a:p>
            <a:r>
              <a:rPr lang="en-US" dirty="0"/>
              <a:t>Data Source: </a:t>
            </a:r>
          </a:p>
          <a:p>
            <a:pPr lvl="1"/>
            <a:r>
              <a:rPr lang="en-US" dirty="0"/>
              <a:t>TLC (TLC Trip Record Data: https://www1.nyc.gov/site/</a:t>
            </a:r>
            <a:r>
              <a:rPr lang="en-US" dirty="0" err="1"/>
              <a:t>tlc</a:t>
            </a:r>
            <a:r>
              <a:rPr lang="en-US" dirty="0"/>
              <a:t>/about/</a:t>
            </a:r>
            <a:r>
              <a:rPr lang="en-US" dirty="0" err="1"/>
              <a:t>tlc</a:t>
            </a:r>
            <a:r>
              <a:rPr lang="en-US" dirty="0"/>
              <a:t>-trip-record-</a:t>
            </a:r>
            <a:r>
              <a:rPr lang="en-US" dirty="0" err="1"/>
              <a:t>data.page</a:t>
            </a:r>
            <a:r>
              <a:rPr lang="en-US" dirty="0"/>
              <a:t> )</a:t>
            </a:r>
          </a:p>
          <a:p>
            <a:r>
              <a:rPr lang="en-US" dirty="0"/>
              <a:t>Datasets used in the project: </a:t>
            </a:r>
          </a:p>
          <a:p>
            <a:pPr lvl="1"/>
            <a:r>
              <a:rPr lang="en-US" dirty="0"/>
              <a:t>2018 data for yellow taxi and green taxi in both March (winter season) and August (summer season) </a:t>
            </a:r>
          </a:p>
          <a:p>
            <a:r>
              <a:rPr lang="en-US" dirty="0"/>
              <a:t>Detailed Dictionary of attribute:</a:t>
            </a:r>
          </a:p>
          <a:p>
            <a:pPr lvl="1"/>
            <a:r>
              <a:rPr lang="en-US" dirty="0"/>
              <a:t>Numeric Attributes: </a:t>
            </a:r>
            <a:r>
              <a:rPr lang="en-US" dirty="0" err="1"/>
              <a:t>Passenger_count</a:t>
            </a:r>
            <a:r>
              <a:rPr lang="en-US" dirty="0"/>
              <a:t>, </a:t>
            </a:r>
            <a:r>
              <a:rPr lang="en-US" dirty="0" err="1"/>
              <a:t>Trip_distance</a:t>
            </a:r>
            <a:r>
              <a:rPr lang="en-US" dirty="0"/>
              <a:t>, duration, </a:t>
            </a:r>
            <a:r>
              <a:rPr lang="en-US" dirty="0" err="1"/>
              <a:t>Total_amount</a:t>
            </a:r>
            <a:r>
              <a:rPr lang="en-US" dirty="0"/>
              <a:t>, </a:t>
            </a:r>
            <a:r>
              <a:rPr lang="en-US" dirty="0" err="1"/>
              <a:t>Tip_amount</a:t>
            </a:r>
            <a:r>
              <a:rPr lang="en-US" dirty="0"/>
              <a:t>, …</a:t>
            </a:r>
          </a:p>
          <a:p>
            <a:pPr lvl="1"/>
            <a:r>
              <a:rPr lang="en-US" dirty="0"/>
              <a:t>Categorical Attributes: </a:t>
            </a:r>
            <a:r>
              <a:rPr lang="en-US" dirty="0" err="1"/>
              <a:t>Payment_type</a:t>
            </a:r>
            <a:r>
              <a:rPr lang="en-US" dirty="0"/>
              <a:t>, time(shift), </a:t>
            </a:r>
            <a:r>
              <a:rPr lang="en-US" dirty="0" err="1"/>
              <a:t>RatecodeID</a:t>
            </a:r>
            <a:r>
              <a:rPr lang="en-US" dirty="0"/>
              <a:t>…</a:t>
            </a:r>
          </a:p>
          <a:p>
            <a:pPr lvl="1"/>
            <a:r>
              <a:rPr lang="en-US" dirty="0"/>
              <a:t>For more details please visit https://www1.nyc.gov/assets/</a:t>
            </a:r>
            <a:r>
              <a:rPr lang="en-US" dirty="0" err="1"/>
              <a:t>tlc</a:t>
            </a:r>
            <a:r>
              <a:rPr lang="en-US" dirty="0"/>
              <a:t>/downloads/pdf/</a:t>
            </a:r>
            <a:r>
              <a:rPr lang="en-US" dirty="0" err="1"/>
              <a:t>data_dictionary_trip_records_yellow.pdf</a:t>
            </a:r>
            <a:endParaRPr lang="en-US" dirty="0"/>
          </a:p>
          <a:p>
            <a:endParaRPr lang="en-US" dirty="0"/>
          </a:p>
        </p:txBody>
      </p:sp>
    </p:spTree>
    <p:extLst>
      <p:ext uri="{BB962C8B-B14F-4D97-AF65-F5344CB8AC3E}">
        <p14:creationId xmlns:p14="http://schemas.microsoft.com/office/powerpoint/2010/main" val="270083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ADE9-8EDE-D74C-B20A-4FAA0EEE27A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9E5444E-B262-9140-9D9D-87100B941524}"/>
              </a:ext>
            </a:extLst>
          </p:cNvPr>
          <p:cNvSpPr>
            <a:spLocks noGrp="1"/>
          </p:cNvSpPr>
          <p:nvPr>
            <p:ph idx="1"/>
          </p:nvPr>
        </p:nvSpPr>
        <p:spPr/>
        <p:txBody>
          <a:bodyPr/>
          <a:lstStyle/>
          <a:p>
            <a:r>
              <a:rPr lang="en-US" dirty="0"/>
              <a:t>Purpose: </a:t>
            </a:r>
          </a:p>
          <a:p>
            <a:pPr lvl="1"/>
            <a:r>
              <a:rPr lang="en-US" dirty="0"/>
              <a:t>1. Study how can a taxi driver make better decisions;</a:t>
            </a:r>
          </a:p>
          <a:p>
            <a:pPr lvl="1"/>
            <a:r>
              <a:rPr lang="en-US" dirty="0"/>
              <a:t>2. Explore the customer profile of taxi passengers within NYC.</a:t>
            </a:r>
          </a:p>
          <a:p>
            <a:r>
              <a:rPr lang="en-US" dirty="0"/>
              <a:t>Questions Answered in the project: </a:t>
            </a:r>
          </a:p>
          <a:p>
            <a:pPr lvl="1"/>
            <a:r>
              <a:rPr lang="en-US" dirty="0"/>
              <a:t>1. Where should the drivers go for pickups if they want higher tip earnings? </a:t>
            </a:r>
          </a:p>
          <a:p>
            <a:pPr lvl="1"/>
            <a:r>
              <a:rPr lang="en-US" dirty="0"/>
              <a:t>2. Will the effect of weather and time influence the income of taxi drivers?</a:t>
            </a:r>
          </a:p>
          <a:p>
            <a:pPr lvl="1"/>
            <a:r>
              <a:rPr lang="en-US" dirty="0"/>
              <a:t>3. What are the intrinsic properties of different customer groups for both yellow and green taxi?</a:t>
            </a:r>
          </a:p>
        </p:txBody>
      </p:sp>
    </p:spTree>
    <p:extLst>
      <p:ext uri="{BB962C8B-B14F-4D97-AF65-F5344CB8AC3E}">
        <p14:creationId xmlns:p14="http://schemas.microsoft.com/office/powerpoint/2010/main" val="364874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02582-4771-D342-8CE2-8F6169473635}"/>
              </a:ext>
            </a:extLst>
          </p:cNvPr>
          <p:cNvSpPr>
            <a:spLocks noGrp="1"/>
          </p:cNvSpPr>
          <p:nvPr>
            <p:ph type="title"/>
          </p:nvPr>
        </p:nvSpPr>
        <p:spPr>
          <a:xfrm>
            <a:off x="1451579" y="804519"/>
            <a:ext cx="9603275" cy="1049235"/>
          </a:xfrm>
        </p:spPr>
        <p:txBody>
          <a:bodyPr>
            <a:normAutofit/>
          </a:bodyPr>
          <a:lstStyle/>
          <a:p>
            <a:r>
              <a:rPr lang="en-US"/>
              <a:t>Methodology</a:t>
            </a:r>
            <a:endParaRPr lang="en-US" dirty="0"/>
          </a:p>
        </p:txBody>
      </p:sp>
      <p:cxnSp>
        <p:nvCxnSpPr>
          <p:cNvPr id="19" name="Straight Connector 18">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2" name="Content Placeholder 2">
            <a:extLst>
              <a:ext uri="{FF2B5EF4-FFF2-40B4-BE49-F238E27FC236}">
                <a16:creationId xmlns:a16="http://schemas.microsoft.com/office/drawing/2014/main" id="{165A978A-D9A5-47B5-948D-6D9CC1F4CF4A}"/>
              </a:ext>
            </a:extLst>
          </p:cNvPr>
          <p:cNvGraphicFramePr>
            <a:graphicFrameLocks noGrp="1"/>
          </p:cNvGraphicFramePr>
          <p:nvPr>
            <p:ph idx="1"/>
            <p:extLst>
              <p:ext uri="{D42A27DB-BD31-4B8C-83A1-F6EECF244321}">
                <p14:modId xmlns:p14="http://schemas.microsoft.com/office/powerpoint/2010/main" val="76691233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20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28B53-AAA4-E046-A675-59D4B64111F7}"/>
              </a:ext>
            </a:extLst>
          </p:cNvPr>
          <p:cNvSpPr>
            <a:spLocks noGrp="1"/>
          </p:cNvSpPr>
          <p:nvPr>
            <p:ph type="title"/>
          </p:nvPr>
        </p:nvSpPr>
        <p:spPr>
          <a:xfrm>
            <a:off x="844476" y="1600199"/>
            <a:ext cx="3539266" cy="4297680"/>
          </a:xfrm>
        </p:spPr>
        <p:txBody>
          <a:bodyPr anchor="ctr">
            <a:normAutofit/>
          </a:bodyPr>
          <a:lstStyle/>
          <a:p>
            <a:r>
              <a:rPr lang="en-US" dirty="0"/>
              <a:t>Experiments</a:t>
            </a:r>
            <a:br>
              <a:rPr lang="en-US" dirty="0"/>
            </a:br>
            <a:r>
              <a:rPr lang="en-US" dirty="0"/>
              <a:t>1. Tip in Different Pick up locations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5394B4-F1A2-EF4E-ACAA-DDC9D32A9D9C}"/>
              </a:ext>
            </a:extLst>
          </p:cNvPr>
          <p:cNvSpPr>
            <a:spLocks noGrp="1"/>
          </p:cNvSpPr>
          <p:nvPr>
            <p:ph idx="1"/>
          </p:nvPr>
        </p:nvSpPr>
        <p:spPr>
          <a:xfrm>
            <a:off x="4924851" y="1600199"/>
            <a:ext cx="6130003" cy="4297680"/>
          </a:xfrm>
        </p:spPr>
        <p:txBody>
          <a:bodyPr anchor="ctr">
            <a:normAutofit/>
          </a:bodyPr>
          <a:lstStyle/>
          <a:p>
            <a:pPr>
              <a:buClr>
                <a:srgbClr val="61A3D6"/>
              </a:buClr>
            </a:pPr>
            <a:r>
              <a:rPr lang="en-US" dirty="0"/>
              <a:t>Examined two metrics: the tip amount and tip as a percentage of total fare.</a:t>
            </a:r>
          </a:p>
          <a:p>
            <a:pPr>
              <a:buClr>
                <a:srgbClr val="61A3D6"/>
              </a:buClr>
            </a:pPr>
            <a:r>
              <a:rPr lang="en-US" dirty="0" err="1"/>
              <a:t>LocationID</a:t>
            </a:r>
            <a:r>
              <a:rPr lang="en-US" dirty="0"/>
              <a:t>: the ID of different areas within the New York City. </a:t>
            </a:r>
          </a:p>
          <a:p>
            <a:pPr>
              <a:buClr>
                <a:srgbClr val="61A3D6"/>
              </a:buClr>
            </a:pPr>
            <a:r>
              <a:rPr lang="en-US" dirty="0"/>
              <a:t>Results as following…</a:t>
            </a:r>
          </a:p>
        </p:txBody>
      </p:sp>
    </p:spTree>
    <p:extLst>
      <p:ext uri="{BB962C8B-B14F-4D97-AF65-F5344CB8AC3E}">
        <p14:creationId xmlns:p14="http://schemas.microsoft.com/office/powerpoint/2010/main" val="221895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8AACCED-C5A4-2242-8F18-D89F89380344}"/>
              </a:ext>
            </a:extLst>
          </p:cNvPr>
          <p:cNvPicPr>
            <a:picLocks noChangeAspect="1"/>
          </p:cNvPicPr>
          <p:nvPr/>
        </p:nvPicPr>
        <p:blipFill rotWithShape="1">
          <a:blip r:embed="rId2"/>
          <a:srcRect t="6111" r="-3" b="-3"/>
          <a:stretch/>
        </p:blipFill>
        <p:spPr>
          <a:xfrm>
            <a:off x="321731" y="321731"/>
            <a:ext cx="5728548" cy="3079194"/>
          </a:xfrm>
          <a:prstGeom prst="rect">
            <a:avLst/>
          </a:prstGeom>
        </p:spPr>
      </p:pic>
      <p:pic>
        <p:nvPicPr>
          <p:cNvPr id="8" name="Picture 7">
            <a:extLst>
              <a:ext uri="{FF2B5EF4-FFF2-40B4-BE49-F238E27FC236}">
                <a16:creationId xmlns:a16="http://schemas.microsoft.com/office/drawing/2014/main" id="{946D281F-19A4-1F4B-B8A2-C73CE66A6CD2}"/>
              </a:ext>
            </a:extLst>
          </p:cNvPr>
          <p:cNvPicPr>
            <a:picLocks noChangeAspect="1"/>
          </p:cNvPicPr>
          <p:nvPr/>
        </p:nvPicPr>
        <p:blipFill rotWithShape="1">
          <a:blip r:embed="rId3"/>
          <a:srcRect t="4068" r="-3" b="2853"/>
          <a:stretch/>
        </p:blipFill>
        <p:spPr>
          <a:xfrm>
            <a:off x="6141719" y="321731"/>
            <a:ext cx="5728547" cy="3079194"/>
          </a:xfrm>
          <a:prstGeom prst="rect">
            <a:avLst/>
          </a:prstGeom>
        </p:spPr>
      </p:pic>
      <p:pic>
        <p:nvPicPr>
          <p:cNvPr id="18" name="Picture 17">
            <a:extLst>
              <a:ext uri="{FF2B5EF4-FFF2-40B4-BE49-F238E27FC236}">
                <a16:creationId xmlns:a16="http://schemas.microsoft.com/office/drawing/2014/main" id="{93245AA4-C087-8543-8163-7676CCAAC4A5}"/>
              </a:ext>
            </a:extLst>
          </p:cNvPr>
          <p:cNvPicPr>
            <a:picLocks noChangeAspect="1"/>
          </p:cNvPicPr>
          <p:nvPr/>
        </p:nvPicPr>
        <p:blipFill rotWithShape="1">
          <a:blip r:embed="rId4"/>
          <a:srcRect t="8816" r="-3" b="7415"/>
          <a:stretch/>
        </p:blipFill>
        <p:spPr>
          <a:xfrm>
            <a:off x="321730" y="3489159"/>
            <a:ext cx="5728548" cy="3047107"/>
          </a:xfrm>
          <a:prstGeom prst="rect">
            <a:avLst/>
          </a:prstGeom>
        </p:spPr>
      </p:pic>
      <p:pic>
        <p:nvPicPr>
          <p:cNvPr id="16" name="Picture 15">
            <a:extLst>
              <a:ext uri="{FF2B5EF4-FFF2-40B4-BE49-F238E27FC236}">
                <a16:creationId xmlns:a16="http://schemas.microsoft.com/office/drawing/2014/main" id="{BC479AB9-8567-CB40-AD4A-5FDDE495E805}"/>
              </a:ext>
            </a:extLst>
          </p:cNvPr>
          <p:cNvPicPr>
            <a:picLocks noChangeAspect="1"/>
          </p:cNvPicPr>
          <p:nvPr/>
        </p:nvPicPr>
        <p:blipFill rotWithShape="1">
          <a:blip r:embed="rId5"/>
          <a:srcRect t="7670" r="-3" b="11428"/>
          <a:stretch/>
        </p:blipFill>
        <p:spPr>
          <a:xfrm>
            <a:off x="6141718" y="3489159"/>
            <a:ext cx="5728547" cy="3047107"/>
          </a:xfrm>
          <a:prstGeom prst="rect">
            <a:avLst/>
          </a:prstGeom>
        </p:spPr>
      </p:pic>
    </p:spTree>
    <p:extLst>
      <p:ext uri="{BB962C8B-B14F-4D97-AF65-F5344CB8AC3E}">
        <p14:creationId xmlns:p14="http://schemas.microsoft.com/office/powerpoint/2010/main" val="419932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6" name="Picture 6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6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2" name="Rectangle 71">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BFF7716B-D4A4-1446-A613-5A7AF9755DFD}"/>
              </a:ext>
            </a:extLst>
          </p:cNvPr>
          <p:cNvSpPr>
            <a:spLocks noGrp="1"/>
          </p:cNvSpPr>
          <p:nvPr>
            <p:ph type="title"/>
          </p:nvPr>
        </p:nvSpPr>
        <p:spPr>
          <a:xfrm>
            <a:off x="6579648" y="804520"/>
            <a:ext cx="4158749" cy="1049235"/>
          </a:xfrm>
        </p:spPr>
        <p:txBody>
          <a:bodyPr vert="horz" lIns="91440" tIns="45720" rIns="91440" bIns="45720" rtlCol="0" anchor="t">
            <a:normAutofit/>
          </a:bodyPr>
          <a:lstStyle/>
          <a:p>
            <a:r>
              <a:rPr lang="en-US" sz="2200" dirty="0"/>
              <a:t>Experiments</a:t>
            </a:r>
            <a:br>
              <a:rPr lang="en-US" sz="2200" dirty="0"/>
            </a:br>
            <a:r>
              <a:rPr lang="en-US" sz="2200" dirty="0"/>
              <a:t>1. Tip in Different Pick up locations</a:t>
            </a:r>
          </a:p>
        </p:txBody>
      </p:sp>
      <p:sp>
        <p:nvSpPr>
          <p:cNvPr id="76" name="Rectangle 75">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8" name="Content Placeholder 7">
            <a:extLst>
              <a:ext uri="{FF2B5EF4-FFF2-40B4-BE49-F238E27FC236}">
                <a16:creationId xmlns:a16="http://schemas.microsoft.com/office/drawing/2014/main" id="{9EDBD505-4D9A-0145-84CC-398BF565AFB0}"/>
              </a:ext>
            </a:extLst>
          </p:cNvPr>
          <p:cNvPicPr>
            <a:picLocks noGrp="1" noChangeAspect="1"/>
          </p:cNvPicPr>
          <p:nvPr>
            <p:ph idx="1"/>
          </p:nvPr>
        </p:nvPicPr>
        <p:blipFill>
          <a:blip r:embed="rId3"/>
          <a:stretch>
            <a:fillRect/>
          </a:stretch>
        </p:blipFill>
        <p:spPr>
          <a:xfrm>
            <a:off x="442913" y="804916"/>
            <a:ext cx="5813713" cy="4389352"/>
          </a:xfrm>
          <a:prstGeom prst="rect">
            <a:avLst/>
          </a:prstGeom>
        </p:spPr>
      </p:pic>
      <p:sp>
        <p:nvSpPr>
          <p:cNvPr id="7" name="Text Placeholder 6">
            <a:extLst>
              <a:ext uri="{FF2B5EF4-FFF2-40B4-BE49-F238E27FC236}">
                <a16:creationId xmlns:a16="http://schemas.microsoft.com/office/drawing/2014/main" id="{B8E71D0A-72B9-CF43-B0DF-C4B6104410A9}"/>
              </a:ext>
            </a:extLst>
          </p:cNvPr>
          <p:cNvSpPr>
            <a:spLocks noGrp="1"/>
          </p:cNvSpPr>
          <p:nvPr>
            <p:ph type="body" sz="half" idx="2"/>
          </p:nvPr>
        </p:nvSpPr>
        <p:spPr>
          <a:xfrm>
            <a:off x="6579647" y="2015732"/>
            <a:ext cx="4158750" cy="3450613"/>
          </a:xfrm>
        </p:spPr>
        <p:txBody>
          <a:bodyPr vert="horz" lIns="91440" tIns="45720" rIns="91440" bIns="45720" rtlCol="0" anchor="t">
            <a:normAutofit/>
          </a:bodyPr>
          <a:lstStyle/>
          <a:p>
            <a:pPr indent="-228600">
              <a:buFont typeface="Arial" panose="020B0604020202020204" pitchFamily="34" charset="0"/>
              <a:buChar char="•"/>
            </a:pPr>
            <a:r>
              <a:rPr lang="en-US" dirty="0"/>
              <a:t>Among total of 257 regions, trips that pickup passengers in some regions tend to have higher tip amount as well as higher tip as a percentage of total fare. </a:t>
            </a:r>
          </a:p>
          <a:p>
            <a:pPr indent="-228600">
              <a:buFont typeface="Arial" panose="020B0604020202020204" pitchFamily="34" charset="0"/>
              <a:buChar char="•"/>
            </a:pPr>
            <a:r>
              <a:rPr lang="en-US" dirty="0"/>
              <a:t>Though the top 10 locations for high tip can vary, some regions remain in the list even when switching the evaluation metric (highlighted in yellow). Location 13, 87, 138 and 199 are in the top 10 list for yellow taxi drivers. Similarly, location 45, 144 and 158 for green taxi. </a:t>
            </a:r>
          </a:p>
          <a:p>
            <a:pPr indent="-228600">
              <a:buFont typeface="Arial" panose="020B0604020202020204" pitchFamily="34" charset="0"/>
              <a:buChar char="•"/>
            </a:pPr>
            <a:endParaRPr lang="en-US" dirty="0"/>
          </a:p>
        </p:txBody>
      </p:sp>
      <p:pic>
        <p:nvPicPr>
          <p:cNvPr id="78" name="Picture 77">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79">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3372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1349</Words>
  <Application>Microsoft Macintosh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Gallery</vt:lpstr>
      <vt:lpstr>Better Decision Making for New York City Taxi Drivers</vt:lpstr>
      <vt:lpstr>Contents</vt:lpstr>
      <vt:lpstr>Related Works</vt:lpstr>
      <vt:lpstr>Problem Statement</vt:lpstr>
      <vt:lpstr>Problem Statement</vt:lpstr>
      <vt:lpstr>Methodology</vt:lpstr>
      <vt:lpstr>Experiments 1. Tip in Different Pick up locations</vt:lpstr>
      <vt:lpstr>PowerPoint Presentation</vt:lpstr>
      <vt:lpstr>Experiments 1. Tip in Different Pick up locations</vt:lpstr>
      <vt:lpstr>Experiments 2. Drivers Income in Extreme Weather</vt:lpstr>
      <vt:lpstr>PowerPoint Presentation</vt:lpstr>
      <vt:lpstr>Experiments 3. Drivers Income in Different Times of a Day</vt:lpstr>
      <vt:lpstr>Experiments 3. Drivers Income in Different Times of a Day</vt:lpstr>
      <vt:lpstr>Experiments 3. Drivers Income in Different Times of a Day</vt:lpstr>
      <vt:lpstr>Experiments 3. Drivers Income in Different Times of a Day</vt:lpstr>
      <vt:lpstr>Experiments 4. Customer Profile 4.1 K-means/K-modes</vt:lpstr>
      <vt:lpstr>PowerPoint Presentation</vt:lpstr>
      <vt:lpstr>PowerPoint Presentation</vt:lpstr>
      <vt:lpstr>Experiments 4. Customer Profile 4.2 DBSCAN</vt:lpstr>
      <vt:lpstr>PowerPoint Presentation</vt:lpstr>
      <vt:lpstr>Conclusions</vt:lpstr>
      <vt:lpstr>Reference</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Decision Making for New York City Taxi Drivers</dc:title>
  <dc:creator>Microsoft Office User</dc:creator>
  <cp:lastModifiedBy>Microsoft Office User</cp:lastModifiedBy>
  <cp:revision>1</cp:revision>
  <dcterms:created xsi:type="dcterms:W3CDTF">2019-12-14T00:26:47Z</dcterms:created>
  <dcterms:modified xsi:type="dcterms:W3CDTF">2019-12-14T00:27:01Z</dcterms:modified>
</cp:coreProperties>
</file>