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59" r:id="rId3"/>
    <p:sldId id="333" r:id="rId4"/>
    <p:sldId id="260" r:id="rId5"/>
    <p:sldId id="261" r:id="rId6"/>
    <p:sldId id="262" r:id="rId7"/>
    <p:sldId id="263" r:id="rId8"/>
    <p:sldId id="264" r:id="rId9"/>
    <p:sldId id="265" r:id="rId10"/>
    <p:sldId id="267" r:id="rId11"/>
    <p:sldId id="303" r:id="rId12"/>
    <p:sldId id="304" r:id="rId13"/>
    <p:sldId id="305" r:id="rId14"/>
    <p:sldId id="306" r:id="rId15"/>
    <p:sldId id="307" r:id="rId16"/>
    <p:sldId id="308" r:id="rId17"/>
    <p:sldId id="309" r:id="rId18"/>
    <p:sldId id="310" r:id="rId19"/>
    <p:sldId id="268" r:id="rId20"/>
    <p:sldId id="269" r:id="rId21"/>
    <p:sldId id="270" r:id="rId22"/>
    <p:sldId id="271" r:id="rId23"/>
    <p:sldId id="272" r:id="rId24"/>
    <p:sldId id="273" r:id="rId25"/>
    <p:sldId id="274" r:id="rId26"/>
    <p:sldId id="299" r:id="rId27"/>
    <p:sldId id="275" r:id="rId28"/>
    <p:sldId id="276" r:id="rId29"/>
    <p:sldId id="311" r:id="rId30"/>
    <p:sldId id="277" r:id="rId31"/>
    <p:sldId id="312" r:id="rId32"/>
    <p:sldId id="279" r:id="rId33"/>
    <p:sldId id="301" r:id="rId34"/>
    <p:sldId id="313" r:id="rId35"/>
    <p:sldId id="314" r:id="rId36"/>
    <p:sldId id="302" r:id="rId37"/>
    <p:sldId id="315" r:id="rId38"/>
    <p:sldId id="316" r:id="rId39"/>
    <p:sldId id="324" r:id="rId40"/>
    <p:sldId id="322" r:id="rId41"/>
    <p:sldId id="323" r:id="rId42"/>
    <p:sldId id="325" r:id="rId43"/>
    <p:sldId id="280" r:id="rId44"/>
    <p:sldId id="281" r:id="rId45"/>
    <p:sldId id="282" r:id="rId46"/>
    <p:sldId id="283" r:id="rId47"/>
    <p:sldId id="284" r:id="rId48"/>
    <p:sldId id="285" r:id="rId49"/>
    <p:sldId id="336" r:id="rId50"/>
    <p:sldId id="326" r:id="rId51"/>
    <p:sldId id="327" r:id="rId52"/>
    <p:sldId id="328" r:id="rId53"/>
    <p:sldId id="329" r:id="rId54"/>
    <p:sldId id="330" r:id="rId55"/>
    <p:sldId id="331" r:id="rId56"/>
    <p:sldId id="332" r:id="rId57"/>
    <p:sldId id="334" r:id="rId58"/>
    <p:sldId id="337" r:id="rId59"/>
    <p:sldId id="300" r:id="rId60"/>
    <p:sldId id="338" r:id="rId61"/>
    <p:sldId id="335" r:id="rId6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1594" autoAdjust="0"/>
  </p:normalViewPr>
  <p:slideViewPr>
    <p:cSldViewPr>
      <p:cViewPr varScale="1">
        <p:scale>
          <a:sx n="72" d="100"/>
          <a:sy n="72" d="100"/>
        </p:scale>
        <p:origin x="176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8.wmf"/><Relationship Id="rId1"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5221" tIns="47611" rIns="95221" bIns="47611"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5221" tIns="47611" rIns="95221" bIns="47611" numCol="1" anchor="t" anchorCtr="0" compatLnSpc="1">
            <a:prstTxWarp prst="textNoShape">
              <a:avLst/>
            </a:prstTxWarp>
          </a:bodyPr>
          <a:lstStyle>
            <a:lvl1pPr algn="r">
              <a:defRPr sz="1200"/>
            </a:lvl1pPr>
          </a:lstStyle>
          <a:p>
            <a:fld id="{2E6705E8-B31D-415A-A545-531D82D04ABE}" type="datetime1">
              <a:rPr lang="en-US"/>
              <a:pPr/>
              <a:t>9/19/2016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5221" tIns="47611" rIns="95221" bIns="47611"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5221" tIns="47611" rIns="95221" bIns="47611" numCol="1" anchor="b" anchorCtr="0" compatLnSpc="1">
            <a:prstTxWarp prst="textNoShape">
              <a:avLst/>
            </a:prstTxWarp>
          </a:bodyPr>
          <a:lstStyle>
            <a:lvl1pPr algn="r">
              <a:defRPr sz="1200"/>
            </a:lvl1pPr>
          </a:lstStyle>
          <a:p>
            <a:fld id="{AFF5534F-1DF2-4B5E-BD0D-A748E801A774}" type="slidenum">
              <a:rPr lang="en-US"/>
              <a:pPr/>
              <a:t>‹#›</a:t>
            </a:fld>
            <a:endParaRPr lang="en-US"/>
          </a:p>
        </p:txBody>
      </p:sp>
    </p:spTree>
    <p:extLst>
      <p:ext uri="{BB962C8B-B14F-4D97-AF65-F5344CB8AC3E}">
        <p14:creationId xmlns:p14="http://schemas.microsoft.com/office/powerpoint/2010/main" val="2894559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5221" tIns="47611" rIns="95221" bIns="47611"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5221" tIns="47611" rIns="95221" bIns="47611" numCol="1" anchor="t" anchorCtr="0" compatLnSpc="1">
            <a:prstTxWarp prst="textNoShape">
              <a:avLst/>
            </a:prstTxWarp>
          </a:bodyPr>
          <a:lstStyle>
            <a:lvl1pPr algn="r">
              <a:defRPr sz="1200">
                <a:latin typeface="Calibri" pitchFamily="34" charset="0"/>
              </a:defRPr>
            </a:lvl1pPr>
          </a:lstStyle>
          <a:p>
            <a:fld id="{5E150E4B-D346-4420-BDC8-ABFA9543BFF5}" type="datetime1">
              <a:rPr lang="en-US"/>
              <a:pPr/>
              <a:t>9/19/2016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5221" tIns="47611" rIns="95221" bIns="47611"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5221" tIns="47611" rIns="95221" bIns="47611"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5221" tIns="47611" rIns="95221" bIns="47611"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5221" tIns="47611" rIns="95221" bIns="47611" numCol="1" anchor="b" anchorCtr="0" compatLnSpc="1">
            <a:prstTxWarp prst="textNoShape">
              <a:avLst/>
            </a:prstTxWarp>
          </a:bodyPr>
          <a:lstStyle>
            <a:lvl1pPr algn="r">
              <a:defRPr sz="1200">
                <a:latin typeface="Calibri" pitchFamily="34" charset="0"/>
              </a:defRPr>
            </a:lvl1pPr>
          </a:lstStyle>
          <a:p>
            <a:fld id="{3E9E6953-1093-4827-BD55-5F0C29A4DF7E}" type="slidenum">
              <a:rPr lang="en-US"/>
              <a:pPr/>
              <a:t>‹#›</a:t>
            </a:fld>
            <a:endParaRPr lang="en-US"/>
          </a:p>
        </p:txBody>
      </p:sp>
    </p:spTree>
    <p:extLst>
      <p:ext uri="{BB962C8B-B14F-4D97-AF65-F5344CB8AC3E}">
        <p14:creationId xmlns:p14="http://schemas.microsoft.com/office/powerpoint/2010/main" val="1302518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wikipedia.org/wiki/Without_loss_of_generality"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Doctor_of_Philosophy"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en.wikipedia.org/wiki/Computer_simulation" TargetMode="External"/><Relationship Id="rId5" Type="http://schemas.openxmlformats.org/officeDocument/2006/relationships/hyperlink" Target="http://en.wikipedia.org/wiki/Paul_Erd%C5%91s" TargetMode="External"/><Relationship Id="rId4" Type="http://schemas.openxmlformats.org/officeDocument/2006/relationships/hyperlink" Target="http://en.wikipedia.org/wiki/Monty_Hall_problem"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Doctor_of_Philosophy"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en.wikipedia.org/wiki/Computer_simulation" TargetMode="External"/><Relationship Id="rId5" Type="http://schemas.openxmlformats.org/officeDocument/2006/relationships/hyperlink" Target="http://en.wikipedia.org/wiki/Paul_Erd%C5%91s" TargetMode="External"/><Relationship Id="rId4" Type="http://schemas.openxmlformats.org/officeDocument/2006/relationships/hyperlink" Target="http://en.wikipedia.org/wiki/Monty_Hall_proble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lus.google.com/116264189418994838408/posts/CSXeyftovTJ"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twitter.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Portable_Document_Forma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Fundamentals, technical strength,</a:t>
            </a:r>
            <a:r>
              <a:rPr lang="en-US" baseline="0" dirty="0" smtClean="0"/>
              <a:t> overall market trend, specific events affecting the market or a sector</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3</a:t>
            </a:fld>
            <a:endParaRPr lang="en-US"/>
          </a:p>
        </p:txBody>
      </p:sp>
    </p:spTree>
    <p:extLst>
      <p:ext uri="{BB962C8B-B14F-4D97-AF65-F5344CB8AC3E}">
        <p14:creationId xmlns:p14="http://schemas.microsoft.com/office/powerpoint/2010/main" val="4222662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t>
            </a:r>
            <a:r>
              <a:rPr lang="en-US" dirty="0" err="1" smtClean="0"/>
              <a:t>x|yz</a:t>
            </a:r>
            <a:r>
              <a:rPr lang="en-US" dirty="0" smtClean="0"/>
              <a:t>)</a:t>
            </a:r>
            <a:r>
              <a:rPr lang="en-US" baseline="0" dirty="0" smtClean="0"/>
              <a:t> = p(xyz)/P(</a:t>
            </a:r>
            <a:r>
              <a:rPr lang="en-US" baseline="0" dirty="0" err="1" smtClean="0"/>
              <a:t>yz</a:t>
            </a:r>
            <a:r>
              <a:rPr lang="en-US" baseline="0" dirty="0" smtClean="0"/>
              <a:t>) = [P(</a:t>
            </a:r>
            <a:r>
              <a:rPr lang="en-US" baseline="0" dirty="0" err="1" smtClean="0"/>
              <a:t>y|xz</a:t>
            </a:r>
            <a:r>
              <a:rPr lang="en-US" baseline="0" dirty="0" smtClean="0"/>
              <a:t>)P(</a:t>
            </a:r>
            <a:r>
              <a:rPr lang="en-US" baseline="0" dirty="0" err="1" smtClean="0"/>
              <a:t>y|z</a:t>
            </a:r>
            <a:r>
              <a:rPr lang="en-US" baseline="0" dirty="0" smtClean="0"/>
              <a:t>)P(z)] / [P(</a:t>
            </a:r>
            <a:r>
              <a:rPr lang="en-US" baseline="0" dirty="0" err="1" smtClean="0"/>
              <a:t>y|z</a:t>
            </a:r>
            <a:r>
              <a:rPr lang="en-US" baseline="0" dirty="0" smtClean="0"/>
              <a:t>)P(z)]</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26</a:t>
            </a:fld>
            <a:endParaRPr lang="en-US"/>
          </a:p>
        </p:txBody>
      </p:sp>
    </p:spTree>
    <p:extLst>
      <p:ext uri="{BB962C8B-B14F-4D97-AF65-F5344CB8AC3E}">
        <p14:creationId xmlns:p14="http://schemas.microsoft.com/office/powerpoint/2010/main" val="4117274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wet grass one is tricky – for conscious</a:t>
            </a:r>
            <a:r>
              <a:rPr lang="en-US" baseline="0" dirty="0" smtClean="0"/>
              <a:t> people they are (negatively) correlated</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30</a:t>
            </a:fld>
            <a:endParaRPr lang="en-US"/>
          </a:p>
        </p:txBody>
      </p:sp>
    </p:spTree>
    <p:extLst>
      <p:ext uri="{BB962C8B-B14F-4D97-AF65-F5344CB8AC3E}">
        <p14:creationId xmlns:p14="http://schemas.microsoft.com/office/powerpoint/2010/main" val="400200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three forms? yes</a:t>
            </a:r>
          </a:p>
          <a:p>
            <a:endParaRPr lang="en-US" dirty="0" smtClean="0"/>
          </a:p>
          <a:p>
            <a:r>
              <a:rPr lang="en-US" dirty="0" smtClean="0"/>
              <a:t>The third</a:t>
            </a:r>
            <a:r>
              <a:rPr lang="en-US" baseline="0" dirty="0" smtClean="0"/>
              <a:t> one is fine, what about the first two? yes</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31</a:t>
            </a:fld>
            <a:endParaRPr lang="en-US"/>
          </a:p>
        </p:txBody>
      </p:sp>
    </p:spTree>
    <p:extLst>
      <p:ext uri="{BB962C8B-B14F-4D97-AF65-F5344CB8AC3E}">
        <p14:creationId xmlns:p14="http://schemas.microsoft.com/office/powerpoint/2010/main" val="297548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a:lstStyle/>
          <a:p>
            <a:fld id="{86FF14A8-8617-45DF-8C63-43FB9A027795}" type="slidenum">
              <a:rPr lang="en-US"/>
              <a:pPr/>
              <a:t>33</a:t>
            </a:fld>
            <a:endParaRPr 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a:lstStyle/>
          <a:p>
            <a:pPr eaLnBrk="1" hangingPunct="1">
              <a:spcBef>
                <a:spcPct val="0"/>
              </a:spcBef>
            </a:pPr>
            <a:endParaRPr lang="en-US" smtClean="0"/>
          </a:p>
        </p:txBody>
      </p:sp>
    </p:spTree>
    <p:extLst>
      <p:ext uri="{BB962C8B-B14F-4D97-AF65-F5344CB8AC3E}">
        <p14:creationId xmlns:p14="http://schemas.microsoft.com/office/powerpoint/2010/main" val="2140568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proof</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34</a:t>
            </a:fld>
            <a:endParaRPr lang="en-US"/>
          </a:p>
        </p:txBody>
      </p:sp>
    </p:spTree>
    <p:extLst>
      <p:ext uri="{BB962C8B-B14F-4D97-AF65-F5344CB8AC3E}">
        <p14:creationId xmlns:p14="http://schemas.microsoft.com/office/powerpoint/2010/main" val="2284801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Normalized</a:t>
            </a:r>
            <a:r>
              <a:rPr lang="en-US" baseline="0" dirty="0" smtClean="0"/>
              <a:t>, can be positive or negative</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35</a:t>
            </a:fld>
            <a:endParaRPr lang="en-US"/>
          </a:p>
        </p:txBody>
      </p:sp>
    </p:spTree>
    <p:extLst>
      <p:ext uri="{BB962C8B-B14F-4D97-AF65-F5344CB8AC3E}">
        <p14:creationId xmlns:p14="http://schemas.microsoft.com/office/powerpoint/2010/main" val="2964723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4F5BDDA5-617D-4296-BD25-A643DF24821A}" type="slidenum">
              <a:rPr lang="en-US"/>
              <a:pPr/>
              <a:t>36</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a:lstStyle/>
          <a:p>
            <a:pPr eaLnBrk="1" hangingPunct="1">
              <a:spcBef>
                <a:spcPct val="0"/>
              </a:spcBef>
            </a:pPr>
            <a:endParaRPr lang="en-US" smtClean="0"/>
          </a:p>
        </p:txBody>
      </p:sp>
    </p:spTree>
    <p:extLst>
      <p:ext uri="{BB962C8B-B14F-4D97-AF65-F5344CB8AC3E}">
        <p14:creationId xmlns:p14="http://schemas.microsoft.com/office/powerpoint/2010/main" val="2014232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Computer vision / Data mining: models</a:t>
            </a:r>
            <a:r>
              <a:rPr lang="en-US" baseline="0" dirty="0" smtClean="0"/>
              <a:t> for objects, scenes, actions, relations, etc.</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40</a:t>
            </a:fld>
            <a:endParaRPr lang="en-US"/>
          </a:p>
        </p:txBody>
      </p:sp>
    </p:spTree>
    <p:extLst>
      <p:ext uri="{BB962C8B-B14F-4D97-AF65-F5344CB8AC3E}">
        <p14:creationId xmlns:p14="http://schemas.microsoft.com/office/powerpoint/2010/main" val="85993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a:lstStyle/>
          <a:p>
            <a:fld id="{22E64C53-7851-43A0-90B2-6832FB458708}" type="slidenum">
              <a:rPr lang="en-US"/>
              <a:pPr/>
              <a:t>43</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a:lstStyle/>
          <a:p>
            <a:pPr eaLnBrk="1" hangingPunct="1">
              <a:spcBef>
                <a:spcPct val="0"/>
              </a:spcBef>
            </a:pPr>
            <a:endParaRPr lang="en-US" smtClean="0"/>
          </a:p>
        </p:txBody>
      </p:sp>
    </p:spTree>
    <p:extLst>
      <p:ext uri="{BB962C8B-B14F-4D97-AF65-F5344CB8AC3E}">
        <p14:creationId xmlns:p14="http://schemas.microsoft.com/office/powerpoint/2010/main" val="3011899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a:lstStyle/>
          <a:p>
            <a:fld id="{DB434F22-57E7-46D2-98A2-5CEAA08D95C3}" type="slidenum">
              <a:rPr lang="en-US"/>
              <a:pPr/>
              <a:t>44</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a:lstStyle/>
          <a:p>
            <a:pPr eaLnBrk="1" hangingPunct="1">
              <a:spcBef>
                <a:spcPct val="0"/>
              </a:spcBef>
            </a:pPr>
            <a:endParaRPr lang="en-US" smtClean="0"/>
          </a:p>
        </p:txBody>
      </p:sp>
    </p:spTree>
    <p:extLst>
      <p:ext uri="{BB962C8B-B14F-4D97-AF65-F5344CB8AC3E}">
        <p14:creationId xmlns:p14="http://schemas.microsoft.com/office/powerpoint/2010/main" val="316538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a:t>
            </a:r>
            <a:r>
              <a:rPr lang="en-US" baseline="0" dirty="0" smtClean="0"/>
              <a:t> union, diff on the board</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4</a:t>
            </a:fld>
            <a:endParaRPr lang="en-US"/>
          </a:p>
        </p:txBody>
      </p:sp>
    </p:spTree>
    <p:extLst>
      <p:ext uri="{BB962C8B-B14F-4D97-AF65-F5344CB8AC3E}">
        <p14:creationId xmlns:p14="http://schemas.microsoft.com/office/powerpoint/2010/main" val="584924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a:lstStyle/>
          <a:p>
            <a:fld id="{65CCA1EC-C25D-49D3-B481-B8B552514755}" type="slidenum">
              <a:rPr lang="en-US"/>
              <a:pPr/>
              <a:t>45</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a:lstStyle/>
          <a:p>
            <a:pPr eaLnBrk="1" hangingPunct="1">
              <a:spcBef>
                <a:spcPct val="0"/>
              </a:spcBef>
            </a:pPr>
            <a:r>
              <a:rPr lang="en-US" dirty="0" smtClean="0"/>
              <a:t>What is k? k = 1, or 2 or 3  try enumerate all possibilities</a:t>
            </a:r>
            <a:r>
              <a:rPr lang="en-US" baseline="0" dirty="0" smtClean="0"/>
              <a:t> of Ck</a:t>
            </a:r>
          </a:p>
          <a:p>
            <a:pPr eaLnBrk="1" hangingPunct="1">
              <a:spcBef>
                <a:spcPct val="0"/>
              </a:spcBef>
            </a:pPr>
            <a:endParaRPr lang="en-US" baseline="0" dirty="0" smtClean="0"/>
          </a:p>
          <a:p>
            <a:pPr eaLnBrk="1" hangingPunct="1">
              <a:spcBef>
                <a:spcPct val="0"/>
              </a:spcBef>
            </a:pPr>
            <a:r>
              <a:rPr lang="en-US" baseline="0" dirty="0" smtClean="0"/>
              <a:t>The tricky one is P(H13|C2) = 1  (he has no choice but 3!!!) while P(H13|C1) = 1/2</a:t>
            </a:r>
            <a:endParaRPr lang="en-US" dirty="0" smtClean="0"/>
          </a:p>
        </p:txBody>
      </p:sp>
    </p:spTree>
    <p:extLst>
      <p:ext uri="{BB962C8B-B14F-4D97-AF65-F5344CB8AC3E}">
        <p14:creationId xmlns:p14="http://schemas.microsoft.com/office/powerpoint/2010/main" val="496001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CE502333-FA5F-419D-B35E-D7EA870EC3CD}" type="slidenum">
              <a:rPr lang="en-US"/>
              <a:pPr/>
              <a:t>46</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b="1" i="0" kern="1200" dirty="0" smtClean="0">
                <a:solidFill>
                  <a:schemeClr val="tx1"/>
                </a:solidFill>
                <a:latin typeface="+mn-lt"/>
                <a:ea typeface="MS PGothic" pitchFamily="34" charset="-128"/>
                <a:cs typeface="ＭＳ Ｐゴシック" charset="-128"/>
                <a:hlinkClick r:id="rId3"/>
              </a:rPr>
              <a:t>Without loss of generality</a:t>
            </a:r>
            <a:endParaRPr lang="en-US" sz="1200" b="0" i="0" kern="1200" dirty="0" smtClean="0">
              <a:solidFill>
                <a:schemeClr val="tx1"/>
              </a:solidFill>
              <a:latin typeface="+mn-lt"/>
              <a:ea typeface="MS PGothic" pitchFamily="34" charset="-128"/>
              <a:cs typeface="ＭＳ Ｐゴシック" charset="-128"/>
            </a:endParaRPr>
          </a:p>
          <a:p>
            <a:pPr eaLnBrk="1" hangingPunct="1">
              <a:spcBef>
                <a:spcPct val="0"/>
              </a:spcBef>
            </a:pPr>
            <a:endParaRPr lang="en-US" dirty="0" smtClean="0"/>
          </a:p>
          <a:p>
            <a:pPr eaLnBrk="1" hangingPunct="1">
              <a:spcBef>
                <a:spcPct val="0"/>
              </a:spcBef>
            </a:pPr>
            <a:r>
              <a:rPr lang="en-US" dirty="0" smtClean="0"/>
              <a:t>I is what you pick, j is what he chooses</a:t>
            </a:r>
          </a:p>
        </p:txBody>
      </p:sp>
    </p:spTree>
    <p:extLst>
      <p:ext uri="{BB962C8B-B14F-4D97-AF65-F5344CB8AC3E}">
        <p14:creationId xmlns:p14="http://schemas.microsoft.com/office/powerpoint/2010/main" val="559689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a:lstStyle/>
          <a:p>
            <a:fld id="{AA6D520A-61AC-44D9-AC54-22FED19287AB}" type="slidenum">
              <a:rPr lang="en-US"/>
              <a:pPr/>
              <a:t>47</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a:lstStyle/>
          <a:p>
            <a:pPr eaLnBrk="1" hangingPunct="1">
              <a:spcBef>
                <a:spcPct val="0"/>
              </a:spcBef>
            </a:pPr>
            <a:r>
              <a:rPr lang="en-US" dirty="0" smtClean="0"/>
              <a:t>No need to compute P(H13) actually,     total probability</a:t>
            </a:r>
          </a:p>
        </p:txBody>
      </p:sp>
    </p:spTree>
    <p:extLst>
      <p:ext uri="{BB962C8B-B14F-4D97-AF65-F5344CB8AC3E}">
        <p14:creationId xmlns:p14="http://schemas.microsoft.com/office/powerpoint/2010/main" val="3270660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a:lstStyle/>
          <a:p>
            <a:fld id="{72D3DBB2-A956-4840-9FC3-BBEAB4EC6515}" type="slidenum">
              <a:rPr lang="en-US"/>
              <a:pPr/>
              <a:t>48</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a:lstStyle/>
          <a:p>
            <a:r>
              <a:rPr lang="en-US" sz="1200" b="0" i="0" kern="1200" dirty="0" err="1" smtClean="0">
                <a:solidFill>
                  <a:schemeClr val="tx1"/>
                </a:solidFill>
                <a:latin typeface="+mn-lt"/>
                <a:ea typeface="MS PGothic" pitchFamily="34" charset="-128"/>
                <a:cs typeface="ＭＳ Ｐゴシック" charset="-128"/>
              </a:rPr>
              <a:t>Vos</a:t>
            </a:r>
            <a:r>
              <a:rPr lang="en-US" sz="1200" b="0" i="0" kern="1200" dirty="0" smtClean="0">
                <a:solidFill>
                  <a:schemeClr val="tx1"/>
                </a:solidFill>
                <a:latin typeface="+mn-lt"/>
                <a:ea typeface="MS PGothic" pitchFamily="34" charset="-128"/>
                <a:cs typeface="ＭＳ Ｐゴシック" charset="-128"/>
              </a:rPr>
              <a:t> Savant's response was that the contestant should switch to the other door. If the car is initially equally likely to be behind each door, a player who picks door 1 and does not switch has a 1 in 3 chance of winning the car (</a:t>
            </a:r>
            <a:r>
              <a:rPr lang="en-US" sz="1200" b="1" i="0" kern="1200" dirty="0" smtClean="0">
                <a:solidFill>
                  <a:schemeClr val="tx1"/>
                </a:solidFill>
                <a:latin typeface="+mn-lt"/>
                <a:ea typeface="MS PGothic" pitchFamily="34" charset="-128"/>
                <a:cs typeface="ＭＳ Ｐゴシック" charset="-128"/>
              </a:rPr>
              <a:t>staying</a:t>
            </a:r>
            <a:r>
              <a:rPr lang="en-US" sz="1200" b="1" i="0" kern="1200" baseline="0" dirty="0" smtClean="0">
                <a:solidFill>
                  <a:schemeClr val="tx1"/>
                </a:solidFill>
                <a:latin typeface="+mn-lt"/>
                <a:ea typeface="MS PGothic" pitchFamily="34" charset="-128"/>
                <a:cs typeface="ＭＳ Ｐゴシック" charset="-128"/>
              </a:rPr>
              <a:t> with</a:t>
            </a:r>
            <a:r>
              <a:rPr lang="en-US" sz="1200" b="1" i="0" kern="1200" dirty="0" smtClean="0">
                <a:solidFill>
                  <a:schemeClr val="tx1"/>
                </a:solidFill>
                <a:latin typeface="+mn-lt"/>
                <a:ea typeface="MS PGothic" pitchFamily="34" charset="-128"/>
                <a:cs typeface="ＭＳ Ｐゴシック" charset="-128"/>
              </a:rPr>
              <a:t> the prior</a:t>
            </a:r>
            <a:r>
              <a:rPr lang="en-US" sz="1200" b="0" i="0" kern="1200" dirty="0" smtClean="0">
                <a:solidFill>
                  <a:schemeClr val="tx1"/>
                </a:solidFill>
                <a:latin typeface="+mn-lt"/>
                <a:ea typeface="MS PGothic" pitchFamily="34" charset="-128"/>
                <a:cs typeface="ＭＳ Ｐゴシック" charset="-128"/>
              </a:rPr>
              <a:t>) while a player who picks door 1 and does switch has a 2 in 3 chance</a:t>
            </a:r>
            <a:r>
              <a:rPr lang="en-US" sz="1200" b="1" i="0" kern="1200" dirty="0" smtClean="0">
                <a:solidFill>
                  <a:schemeClr val="tx1"/>
                </a:solidFill>
                <a:latin typeface="+mn-lt"/>
                <a:ea typeface="MS PGothic" pitchFamily="34" charset="-128"/>
                <a:cs typeface="ＭＳ Ｐゴシック" charset="-128"/>
              </a:rPr>
              <a:t>, because the host has removed an incorrect option from the </a:t>
            </a:r>
            <a:r>
              <a:rPr lang="en-US" sz="1200" b="1" i="0" kern="1200" dirty="0" err="1" smtClean="0">
                <a:solidFill>
                  <a:schemeClr val="tx1"/>
                </a:solidFill>
                <a:latin typeface="+mn-lt"/>
                <a:ea typeface="MS PGothic" pitchFamily="34" charset="-128"/>
                <a:cs typeface="ＭＳ Ｐゴシック" charset="-128"/>
              </a:rPr>
              <a:t>unchosen</a:t>
            </a:r>
            <a:r>
              <a:rPr lang="en-US" sz="1200" b="1" i="0" kern="1200" dirty="0" smtClean="0">
                <a:solidFill>
                  <a:schemeClr val="tx1"/>
                </a:solidFill>
                <a:latin typeface="+mn-lt"/>
                <a:ea typeface="MS PGothic" pitchFamily="34" charset="-128"/>
                <a:cs typeface="ＭＳ Ｐゴシック" charset="-128"/>
              </a:rPr>
              <a:t> doors, </a:t>
            </a:r>
            <a:r>
              <a:rPr lang="en-US" sz="1200" b="0" i="0" kern="1200" dirty="0" smtClean="0">
                <a:solidFill>
                  <a:schemeClr val="tx1"/>
                </a:solidFill>
                <a:latin typeface="+mn-lt"/>
                <a:ea typeface="MS PGothic" pitchFamily="34" charset="-128"/>
                <a:cs typeface="ＭＳ Ｐゴシック" charset="-128"/>
              </a:rPr>
              <a:t>so contestants who switch double their chances of winning the car.</a:t>
            </a:r>
          </a:p>
          <a:p>
            <a:r>
              <a:rPr lang="en-US" sz="1200" b="0" i="0" kern="1200" dirty="0" smtClean="0">
                <a:solidFill>
                  <a:schemeClr val="tx1"/>
                </a:solidFill>
                <a:latin typeface="+mn-lt"/>
                <a:ea typeface="MS PGothic" pitchFamily="34" charset="-128"/>
                <a:cs typeface="ＭＳ Ｐゴシック" charset="-128"/>
              </a:rPr>
              <a:t>Many readers refused to believe that switching is beneficial. After the Monty Hall problem appeared in </a:t>
            </a:r>
            <a:r>
              <a:rPr lang="en-US" sz="1200" b="0" i="1" kern="1200" dirty="0" smtClean="0">
                <a:solidFill>
                  <a:schemeClr val="tx1"/>
                </a:solidFill>
                <a:latin typeface="+mn-lt"/>
                <a:ea typeface="MS PGothic" pitchFamily="34" charset="-128"/>
                <a:cs typeface="ＭＳ Ｐゴシック" charset="-128"/>
              </a:rPr>
              <a:t>Parade</a:t>
            </a:r>
            <a:r>
              <a:rPr lang="en-US" sz="1200" b="0" i="0" kern="1200" dirty="0" smtClean="0">
                <a:solidFill>
                  <a:schemeClr val="tx1"/>
                </a:solidFill>
                <a:latin typeface="+mn-lt"/>
                <a:ea typeface="MS PGothic" pitchFamily="34" charset="-128"/>
                <a:cs typeface="ＭＳ Ｐゴシック" charset="-128"/>
              </a:rPr>
              <a:t>, approximately 10,000 readers, including nearly 1,000 with </a:t>
            </a:r>
            <a:r>
              <a:rPr lang="en-US" sz="1200" b="0" i="0" kern="1200" dirty="0" smtClean="0">
                <a:solidFill>
                  <a:schemeClr val="tx1"/>
                </a:solidFill>
                <a:latin typeface="+mn-lt"/>
                <a:ea typeface="MS PGothic" pitchFamily="34" charset="-128"/>
                <a:cs typeface="ＭＳ Ｐゴシック" charset="-128"/>
                <a:hlinkClick r:id="rId3" tooltip="Doctor of Philosophy"/>
              </a:rPr>
              <a:t>PhDs</a:t>
            </a:r>
            <a:r>
              <a:rPr lang="en-US" sz="1200" b="0" i="0" kern="1200" dirty="0" smtClean="0">
                <a:solidFill>
                  <a:schemeClr val="tx1"/>
                </a:solidFill>
                <a:latin typeface="+mn-lt"/>
                <a:ea typeface="MS PGothic" pitchFamily="34" charset="-128"/>
                <a:cs typeface="ＭＳ Ｐゴシック" charset="-128"/>
              </a:rPr>
              <a:t>, wrote to the magazine claiming that </a:t>
            </a:r>
            <a:r>
              <a:rPr lang="en-US" sz="1200" b="0" i="0" kern="1200" dirty="0" err="1" smtClean="0">
                <a:solidFill>
                  <a:schemeClr val="tx1"/>
                </a:solidFill>
                <a:latin typeface="+mn-lt"/>
                <a:ea typeface="MS PGothic" pitchFamily="34" charset="-128"/>
                <a:cs typeface="ＭＳ Ｐゴシック" charset="-128"/>
              </a:rPr>
              <a:t>vos</a:t>
            </a:r>
            <a:r>
              <a:rPr lang="en-US" sz="1200" b="0" i="0" kern="1200" dirty="0" smtClean="0">
                <a:solidFill>
                  <a:schemeClr val="tx1"/>
                </a:solidFill>
                <a:latin typeface="+mn-lt"/>
                <a:ea typeface="MS PGothic" pitchFamily="34" charset="-128"/>
                <a:cs typeface="ＭＳ Ｐゴシック" charset="-128"/>
              </a:rPr>
              <a:t> Savant was wrong (</a:t>
            </a:r>
            <a:r>
              <a:rPr lang="en-US" sz="1200" b="0" i="0" kern="1200" dirty="0" smtClean="0">
                <a:solidFill>
                  <a:schemeClr val="tx1"/>
                </a:solidFill>
                <a:latin typeface="+mn-lt"/>
                <a:ea typeface="MS PGothic" pitchFamily="34" charset="-128"/>
                <a:cs typeface="ＭＳ Ｐゴシック" charset="-128"/>
                <a:hlinkClick r:id="rId4"/>
              </a:rPr>
              <a:t>Tierney 1991</a:t>
            </a:r>
            <a:r>
              <a:rPr lang="en-US" sz="1200" b="0" i="0" kern="1200" dirty="0" smtClean="0">
                <a:solidFill>
                  <a:schemeClr val="tx1"/>
                </a:solidFill>
                <a:latin typeface="+mn-lt"/>
                <a:ea typeface="MS PGothic" pitchFamily="34" charset="-128"/>
                <a:cs typeface="ＭＳ Ｐゴシック" charset="-128"/>
              </a:rPr>
              <a:t>). Even when given explanations, simulations, and formal mathematical proofs, many people still do not accept that switching is the best strategy (</a:t>
            </a:r>
            <a:r>
              <a:rPr lang="en-US" sz="1200" b="0" i="0" kern="1200" dirty="0" err="1" smtClean="0">
                <a:solidFill>
                  <a:schemeClr val="tx1"/>
                </a:solidFill>
                <a:latin typeface="+mn-lt"/>
                <a:ea typeface="MS PGothic" pitchFamily="34" charset="-128"/>
                <a:cs typeface="ＭＳ Ｐゴシック" charset="-128"/>
                <a:hlinkClick r:id="rId4"/>
              </a:rPr>
              <a:t>vos</a:t>
            </a:r>
            <a:r>
              <a:rPr lang="en-US" sz="1200" b="0" i="0" kern="1200" dirty="0" smtClean="0">
                <a:solidFill>
                  <a:schemeClr val="tx1"/>
                </a:solidFill>
                <a:latin typeface="+mn-lt"/>
                <a:ea typeface="MS PGothic" pitchFamily="34" charset="-128"/>
                <a:cs typeface="ＭＳ Ｐゴシック" charset="-128"/>
                <a:hlinkClick r:id="rId4"/>
              </a:rPr>
              <a:t> Savant 1991a</a:t>
            </a:r>
            <a:r>
              <a:rPr lang="en-US" sz="1200" b="0" i="0" kern="1200" dirty="0" smtClean="0">
                <a:solidFill>
                  <a:schemeClr val="tx1"/>
                </a:solidFill>
                <a:latin typeface="+mn-lt"/>
                <a:ea typeface="MS PGothic" pitchFamily="34" charset="-128"/>
                <a:cs typeface="ＭＳ Ｐゴシック" charset="-128"/>
              </a:rPr>
              <a:t>). Decision scientist Andrew </a:t>
            </a:r>
            <a:r>
              <a:rPr lang="en-US" sz="1200" b="0" i="0" kern="1200" dirty="0" err="1" smtClean="0">
                <a:solidFill>
                  <a:schemeClr val="tx1"/>
                </a:solidFill>
                <a:latin typeface="+mn-lt"/>
                <a:ea typeface="MS PGothic" pitchFamily="34" charset="-128"/>
                <a:cs typeface="ＭＳ Ｐゴシック" charset="-128"/>
              </a:rPr>
              <a:t>Vazsonyi</a:t>
            </a:r>
            <a:r>
              <a:rPr lang="en-US" sz="1200" b="0" i="0" kern="1200" dirty="0" smtClean="0">
                <a:solidFill>
                  <a:schemeClr val="tx1"/>
                </a:solidFill>
                <a:latin typeface="+mn-lt"/>
                <a:ea typeface="MS PGothic" pitchFamily="34" charset="-128"/>
                <a:cs typeface="ＭＳ Ｐゴシック" charset="-128"/>
              </a:rPr>
              <a:t> described how </a:t>
            </a:r>
            <a:r>
              <a:rPr lang="en-US" sz="1200" b="0" i="0" kern="1200" dirty="0" smtClean="0">
                <a:solidFill>
                  <a:schemeClr val="tx1"/>
                </a:solidFill>
                <a:latin typeface="+mn-lt"/>
                <a:ea typeface="MS PGothic" pitchFamily="34" charset="-128"/>
                <a:cs typeface="ＭＳ Ｐゴシック" charset="-128"/>
                <a:hlinkClick r:id="rId5" tooltip="Paul Erdős"/>
              </a:rPr>
              <a:t>Paul </a:t>
            </a:r>
            <a:r>
              <a:rPr lang="en-US" sz="1200" b="0" i="0" kern="1200" dirty="0" err="1" smtClean="0">
                <a:solidFill>
                  <a:schemeClr val="tx1"/>
                </a:solidFill>
                <a:latin typeface="+mn-lt"/>
                <a:ea typeface="MS PGothic" pitchFamily="34" charset="-128"/>
                <a:cs typeface="ＭＳ Ｐゴシック" charset="-128"/>
                <a:hlinkClick r:id="rId5" tooltip="Paul Erdős"/>
              </a:rPr>
              <a:t>Erdős</a:t>
            </a:r>
            <a:r>
              <a:rPr lang="en-US" sz="1200" b="0" i="0" kern="1200" dirty="0" smtClean="0">
                <a:solidFill>
                  <a:schemeClr val="tx1"/>
                </a:solidFill>
                <a:latin typeface="+mn-lt"/>
                <a:ea typeface="MS PGothic" pitchFamily="34" charset="-128"/>
                <a:cs typeface="ＭＳ Ｐゴシック" charset="-128"/>
              </a:rPr>
              <a:t>, one of the most prolific mathematicians in history, remained unconvinced until </a:t>
            </a:r>
            <a:r>
              <a:rPr lang="en-US" sz="1200" b="0" i="0" kern="1200" dirty="0" err="1" smtClean="0">
                <a:solidFill>
                  <a:schemeClr val="tx1"/>
                </a:solidFill>
                <a:latin typeface="+mn-lt"/>
                <a:ea typeface="MS PGothic" pitchFamily="34" charset="-128"/>
                <a:cs typeface="ＭＳ Ｐゴシック" charset="-128"/>
              </a:rPr>
              <a:t>Vazsonyi</a:t>
            </a:r>
            <a:r>
              <a:rPr lang="en-US" sz="1200" b="0" i="0" kern="1200" dirty="0" smtClean="0">
                <a:solidFill>
                  <a:schemeClr val="tx1"/>
                </a:solidFill>
                <a:latin typeface="+mn-lt"/>
                <a:ea typeface="MS PGothic" pitchFamily="34" charset="-128"/>
                <a:cs typeface="ＭＳ Ｐゴシック" charset="-128"/>
              </a:rPr>
              <a:t> showed him a </a:t>
            </a:r>
            <a:r>
              <a:rPr lang="en-US" sz="1200" b="0" i="0" kern="1200" dirty="0" smtClean="0">
                <a:solidFill>
                  <a:schemeClr val="tx1"/>
                </a:solidFill>
                <a:latin typeface="+mn-lt"/>
                <a:ea typeface="MS PGothic" pitchFamily="34" charset="-128"/>
                <a:cs typeface="ＭＳ Ｐゴシック" charset="-128"/>
                <a:hlinkClick r:id="rId6" tooltip="Computer simulation"/>
              </a:rPr>
              <a:t>computer simulation</a:t>
            </a:r>
            <a:r>
              <a:rPr lang="en-US" sz="1200" b="0" i="0" kern="1200" dirty="0" smtClean="0">
                <a:solidFill>
                  <a:schemeClr val="tx1"/>
                </a:solidFill>
                <a:latin typeface="+mn-lt"/>
                <a:ea typeface="MS PGothic" pitchFamily="34" charset="-128"/>
                <a:cs typeface="ＭＳ Ｐゴシック" charset="-128"/>
              </a:rPr>
              <a:t> confirming the predicted result (</a:t>
            </a:r>
            <a:r>
              <a:rPr lang="en-US" sz="1200" b="0" i="0" kern="1200" dirty="0" err="1" smtClean="0">
                <a:solidFill>
                  <a:schemeClr val="tx1"/>
                </a:solidFill>
                <a:latin typeface="+mn-lt"/>
                <a:ea typeface="MS PGothic" pitchFamily="34" charset="-128"/>
                <a:cs typeface="ＭＳ Ｐゴシック" charset="-128"/>
                <a:hlinkClick r:id="rId4"/>
              </a:rPr>
              <a:t>Vazsonyi</a:t>
            </a:r>
            <a:r>
              <a:rPr lang="en-US" sz="1200" b="0" i="0" kern="1200" dirty="0" smtClean="0">
                <a:solidFill>
                  <a:schemeClr val="tx1"/>
                </a:solidFill>
                <a:latin typeface="+mn-lt"/>
                <a:ea typeface="MS PGothic" pitchFamily="34" charset="-128"/>
                <a:cs typeface="ＭＳ Ｐゴシック" charset="-128"/>
                <a:hlinkClick r:id="rId4"/>
              </a:rPr>
              <a:t> 1999</a:t>
            </a:r>
            <a:r>
              <a:rPr lang="en-US" sz="1200" b="0" i="0" kern="1200" dirty="0" smtClean="0">
                <a:solidFill>
                  <a:schemeClr val="tx1"/>
                </a:solidFill>
                <a:latin typeface="+mn-lt"/>
                <a:ea typeface="MS PGothic" pitchFamily="34" charset="-128"/>
                <a:cs typeface="ＭＳ Ｐゴシック" charset="-128"/>
              </a:rPr>
              <a:t>).</a:t>
            </a:r>
          </a:p>
          <a:p>
            <a:pPr eaLnBrk="1" hangingPunct="1">
              <a:spcBef>
                <a:spcPct val="0"/>
              </a:spcBef>
            </a:pPr>
            <a:endParaRPr lang="en-US" dirty="0" smtClean="0"/>
          </a:p>
          <a:p>
            <a:pPr eaLnBrk="1" hangingPunct="1">
              <a:spcBef>
                <a:spcPct val="0"/>
              </a:spcBef>
            </a:pPr>
            <a:r>
              <a:rPr lang="en-US" dirty="0" smtClean="0"/>
              <a:t>Black Jack Table</a:t>
            </a:r>
          </a:p>
        </p:txBody>
      </p:sp>
    </p:spTree>
    <p:extLst>
      <p:ext uri="{BB962C8B-B14F-4D97-AF65-F5344CB8AC3E}">
        <p14:creationId xmlns:p14="http://schemas.microsoft.com/office/powerpoint/2010/main" val="2273530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a:lstStyle/>
          <a:p>
            <a:fld id="{72D3DBB2-A956-4840-9FC3-BBEAB4EC6515}" type="slidenum">
              <a:rPr lang="en-US"/>
              <a:pPr/>
              <a:t>49</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a:lstStyle/>
          <a:p>
            <a:r>
              <a:rPr lang="en-US" sz="1200" b="0" i="0" kern="1200" dirty="0" err="1" smtClean="0">
                <a:solidFill>
                  <a:schemeClr val="tx1"/>
                </a:solidFill>
                <a:latin typeface="+mn-lt"/>
                <a:ea typeface="MS PGothic" pitchFamily="34" charset="-128"/>
                <a:cs typeface="ＭＳ Ｐゴシック" charset="-128"/>
              </a:rPr>
              <a:t>Vos</a:t>
            </a:r>
            <a:r>
              <a:rPr lang="en-US" sz="1200" b="0" i="0" kern="1200" dirty="0" smtClean="0">
                <a:solidFill>
                  <a:schemeClr val="tx1"/>
                </a:solidFill>
                <a:latin typeface="+mn-lt"/>
                <a:ea typeface="MS PGothic" pitchFamily="34" charset="-128"/>
                <a:cs typeface="ＭＳ Ｐゴシック" charset="-128"/>
              </a:rPr>
              <a:t> Savant's response was that the contestant should switch to the other door. If the car is initially equally likely to be behind each door, a player who picks door 1 and does not switch has a 1 in 3 chance of winning the car (</a:t>
            </a:r>
            <a:r>
              <a:rPr lang="en-US" sz="1200" b="1" i="0" kern="1200" dirty="0" smtClean="0">
                <a:solidFill>
                  <a:schemeClr val="tx1"/>
                </a:solidFill>
                <a:latin typeface="+mn-lt"/>
                <a:ea typeface="MS PGothic" pitchFamily="34" charset="-128"/>
                <a:cs typeface="ＭＳ Ｐゴシック" charset="-128"/>
              </a:rPr>
              <a:t>staying</a:t>
            </a:r>
            <a:r>
              <a:rPr lang="en-US" sz="1200" b="1" i="0" kern="1200" baseline="0" dirty="0" smtClean="0">
                <a:solidFill>
                  <a:schemeClr val="tx1"/>
                </a:solidFill>
                <a:latin typeface="+mn-lt"/>
                <a:ea typeface="MS PGothic" pitchFamily="34" charset="-128"/>
                <a:cs typeface="ＭＳ Ｐゴシック" charset="-128"/>
              </a:rPr>
              <a:t> with</a:t>
            </a:r>
            <a:r>
              <a:rPr lang="en-US" sz="1200" b="1" i="0" kern="1200" dirty="0" smtClean="0">
                <a:solidFill>
                  <a:schemeClr val="tx1"/>
                </a:solidFill>
                <a:latin typeface="+mn-lt"/>
                <a:ea typeface="MS PGothic" pitchFamily="34" charset="-128"/>
                <a:cs typeface="ＭＳ Ｐゴシック" charset="-128"/>
              </a:rPr>
              <a:t> the prior</a:t>
            </a:r>
            <a:r>
              <a:rPr lang="en-US" sz="1200" b="0" i="0" kern="1200" dirty="0" smtClean="0">
                <a:solidFill>
                  <a:schemeClr val="tx1"/>
                </a:solidFill>
                <a:latin typeface="+mn-lt"/>
                <a:ea typeface="MS PGothic" pitchFamily="34" charset="-128"/>
                <a:cs typeface="ＭＳ Ｐゴシック" charset="-128"/>
              </a:rPr>
              <a:t>) while a player who picks door 1 and does switch has a 2 in 3 chance</a:t>
            </a:r>
            <a:r>
              <a:rPr lang="en-US" sz="1200" b="1" i="0" kern="1200" dirty="0" smtClean="0">
                <a:solidFill>
                  <a:schemeClr val="tx1"/>
                </a:solidFill>
                <a:latin typeface="+mn-lt"/>
                <a:ea typeface="MS PGothic" pitchFamily="34" charset="-128"/>
                <a:cs typeface="ＭＳ Ｐゴシック" charset="-128"/>
              </a:rPr>
              <a:t>, because the host has removed an incorrect option from the </a:t>
            </a:r>
            <a:r>
              <a:rPr lang="en-US" sz="1200" b="1" i="0" kern="1200" dirty="0" err="1" smtClean="0">
                <a:solidFill>
                  <a:schemeClr val="tx1"/>
                </a:solidFill>
                <a:latin typeface="+mn-lt"/>
                <a:ea typeface="MS PGothic" pitchFamily="34" charset="-128"/>
                <a:cs typeface="ＭＳ Ｐゴシック" charset="-128"/>
              </a:rPr>
              <a:t>unchosen</a:t>
            </a:r>
            <a:r>
              <a:rPr lang="en-US" sz="1200" b="1" i="0" kern="1200" dirty="0" smtClean="0">
                <a:solidFill>
                  <a:schemeClr val="tx1"/>
                </a:solidFill>
                <a:latin typeface="+mn-lt"/>
                <a:ea typeface="MS PGothic" pitchFamily="34" charset="-128"/>
                <a:cs typeface="ＭＳ Ｐゴシック" charset="-128"/>
              </a:rPr>
              <a:t> doors, </a:t>
            </a:r>
            <a:r>
              <a:rPr lang="en-US" sz="1200" b="0" i="0" kern="1200" dirty="0" smtClean="0">
                <a:solidFill>
                  <a:schemeClr val="tx1"/>
                </a:solidFill>
                <a:latin typeface="+mn-lt"/>
                <a:ea typeface="MS PGothic" pitchFamily="34" charset="-128"/>
                <a:cs typeface="ＭＳ Ｐゴシック" charset="-128"/>
              </a:rPr>
              <a:t>so contestants who switch double their chances of winning the car.</a:t>
            </a:r>
          </a:p>
          <a:p>
            <a:r>
              <a:rPr lang="en-US" sz="1200" b="0" i="0" kern="1200" dirty="0" smtClean="0">
                <a:solidFill>
                  <a:schemeClr val="tx1"/>
                </a:solidFill>
                <a:latin typeface="+mn-lt"/>
                <a:ea typeface="MS PGothic" pitchFamily="34" charset="-128"/>
                <a:cs typeface="ＭＳ Ｐゴシック" charset="-128"/>
              </a:rPr>
              <a:t>Many readers refused to believe that switching is beneficial. After the Monty Hall problem appeared in </a:t>
            </a:r>
            <a:r>
              <a:rPr lang="en-US" sz="1200" b="0" i="1" kern="1200" dirty="0" smtClean="0">
                <a:solidFill>
                  <a:schemeClr val="tx1"/>
                </a:solidFill>
                <a:latin typeface="+mn-lt"/>
                <a:ea typeface="MS PGothic" pitchFamily="34" charset="-128"/>
                <a:cs typeface="ＭＳ Ｐゴシック" charset="-128"/>
              </a:rPr>
              <a:t>Parade</a:t>
            </a:r>
            <a:r>
              <a:rPr lang="en-US" sz="1200" b="0" i="0" kern="1200" dirty="0" smtClean="0">
                <a:solidFill>
                  <a:schemeClr val="tx1"/>
                </a:solidFill>
                <a:latin typeface="+mn-lt"/>
                <a:ea typeface="MS PGothic" pitchFamily="34" charset="-128"/>
                <a:cs typeface="ＭＳ Ｐゴシック" charset="-128"/>
              </a:rPr>
              <a:t>, approximately 10,000 readers, including nearly 1,000 with </a:t>
            </a:r>
            <a:r>
              <a:rPr lang="en-US" sz="1200" b="0" i="0" kern="1200" dirty="0" smtClean="0">
                <a:solidFill>
                  <a:schemeClr val="tx1"/>
                </a:solidFill>
                <a:latin typeface="+mn-lt"/>
                <a:ea typeface="MS PGothic" pitchFamily="34" charset="-128"/>
                <a:cs typeface="ＭＳ Ｐゴシック" charset="-128"/>
                <a:hlinkClick r:id="rId3" tooltip="Doctor of Philosophy"/>
              </a:rPr>
              <a:t>PhDs</a:t>
            </a:r>
            <a:r>
              <a:rPr lang="en-US" sz="1200" b="0" i="0" kern="1200" dirty="0" smtClean="0">
                <a:solidFill>
                  <a:schemeClr val="tx1"/>
                </a:solidFill>
                <a:latin typeface="+mn-lt"/>
                <a:ea typeface="MS PGothic" pitchFamily="34" charset="-128"/>
                <a:cs typeface="ＭＳ Ｐゴシック" charset="-128"/>
              </a:rPr>
              <a:t>, wrote to the magazine claiming that </a:t>
            </a:r>
            <a:r>
              <a:rPr lang="en-US" sz="1200" b="0" i="0" kern="1200" dirty="0" err="1" smtClean="0">
                <a:solidFill>
                  <a:schemeClr val="tx1"/>
                </a:solidFill>
                <a:latin typeface="+mn-lt"/>
                <a:ea typeface="MS PGothic" pitchFamily="34" charset="-128"/>
                <a:cs typeface="ＭＳ Ｐゴシック" charset="-128"/>
              </a:rPr>
              <a:t>vos</a:t>
            </a:r>
            <a:r>
              <a:rPr lang="en-US" sz="1200" b="0" i="0" kern="1200" dirty="0" smtClean="0">
                <a:solidFill>
                  <a:schemeClr val="tx1"/>
                </a:solidFill>
                <a:latin typeface="+mn-lt"/>
                <a:ea typeface="MS PGothic" pitchFamily="34" charset="-128"/>
                <a:cs typeface="ＭＳ Ｐゴシック" charset="-128"/>
              </a:rPr>
              <a:t> Savant was wrong (</a:t>
            </a:r>
            <a:r>
              <a:rPr lang="en-US" sz="1200" b="0" i="0" kern="1200" dirty="0" smtClean="0">
                <a:solidFill>
                  <a:schemeClr val="tx1"/>
                </a:solidFill>
                <a:latin typeface="+mn-lt"/>
                <a:ea typeface="MS PGothic" pitchFamily="34" charset="-128"/>
                <a:cs typeface="ＭＳ Ｐゴシック" charset="-128"/>
                <a:hlinkClick r:id="rId4"/>
              </a:rPr>
              <a:t>Tierney 1991</a:t>
            </a:r>
            <a:r>
              <a:rPr lang="en-US" sz="1200" b="0" i="0" kern="1200" dirty="0" smtClean="0">
                <a:solidFill>
                  <a:schemeClr val="tx1"/>
                </a:solidFill>
                <a:latin typeface="+mn-lt"/>
                <a:ea typeface="MS PGothic" pitchFamily="34" charset="-128"/>
                <a:cs typeface="ＭＳ Ｐゴシック" charset="-128"/>
              </a:rPr>
              <a:t>). Even when given explanations, simulations, and formal mathematical proofs, many people still do not accept that switching is the best strategy (</a:t>
            </a:r>
            <a:r>
              <a:rPr lang="en-US" sz="1200" b="0" i="0" kern="1200" dirty="0" err="1" smtClean="0">
                <a:solidFill>
                  <a:schemeClr val="tx1"/>
                </a:solidFill>
                <a:latin typeface="+mn-lt"/>
                <a:ea typeface="MS PGothic" pitchFamily="34" charset="-128"/>
                <a:cs typeface="ＭＳ Ｐゴシック" charset="-128"/>
                <a:hlinkClick r:id="rId4"/>
              </a:rPr>
              <a:t>vos</a:t>
            </a:r>
            <a:r>
              <a:rPr lang="en-US" sz="1200" b="0" i="0" kern="1200" dirty="0" smtClean="0">
                <a:solidFill>
                  <a:schemeClr val="tx1"/>
                </a:solidFill>
                <a:latin typeface="+mn-lt"/>
                <a:ea typeface="MS PGothic" pitchFamily="34" charset="-128"/>
                <a:cs typeface="ＭＳ Ｐゴシック" charset="-128"/>
                <a:hlinkClick r:id="rId4"/>
              </a:rPr>
              <a:t> Savant 1991a</a:t>
            </a:r>
            <a:r>
              <a:rPr lang="en-US" sz="1200" b="0" i="0" kern="1200" dirty="0" smtClean="0">
                <a:solidFill>
                  <a:schemeClr val="tx1"/>
                </a:solidFill>
                <a:latin typeface="+mn-lt"/>
                <a:ea typeface="MS PGothic" pitchFamily="34" charset="-128"/>
                <a:cs typeface="ＭＳ Ｐゴシック" charset="-128"/>
              </a:rPr>
              <a:t>). Decision scientist Andrew </a:t>
            </a:r>
            <a:r>
              <a:rPr lang="en-US" sz="1200" b="0" i="0" kern="1200" dirty="0" err="1" smtClean="0">
                <a:solidFill>
                  <a:schemeClr val="tx1"/>
                </a:solidFill>
                <a:latin typeface="+mn-lt"/>
                <a:ea typeface="MS PGothic" pitchFamily="34" charset="-128"/>
                <a:cs typeface="ＭＳ Ｐゴシック" charset="-128"/>
              </a:rPr>
              <a:t>Vazsonyi</a:t>
            </a:r>
            <a:r>
              <a:rPr lang="en-US" sz="1200" b="0" i="0" kern="1200" dirty="0" smtClean="0">
                <a:solidFill>
                  <a:schemeClr val="tx1"/>
                </a:solidFill>
                <a:latin typeface="+mn-lt"/>
                <a:ea typeface="MS PGothic" pitchFamily="34" charset="-128"/>
                <a:cs typeface="ＭＳ Ｐゴシック" charset="-128"/>
              </a:rPr>
              <a:t> described how </a:t>
            </a:r>
            <a:r>
              <a:rPr lang="en-US" sz="1200" b="0" i="0" kern="1200" dirty="0" smtClean="0">
                <a:solidFill>
                  <a:schemeClr val="tx1"/>
                </a:solidFill>
                <a:latin typeface="+mn-lt"/>
                <a:ea typeface="MS PGothic" pitchFamily="34" charset="-128"/>
                <a:cs typeface="ＭＳ Ｐゴシック" charset="-128"/>
                <a:hlinkClick r:id="rId5" tooltip="Paul Erdős"/>
              </a:rPr>
              <a:t>Paul </a:t>
            </a:r>
            <a:r>
              <a:rPr lang="en-US" sz="1200" b="0" i="0" kern="1200" dirty="0" err="1" smtClean="0">
                <a:solidFill>
                  <a:schemeClr val="tx1"/>
                </a:solidFill>
                <a:latin typeface="+mn-lt"/>
                <a:ea typeface="MS PGothic" pitchFamily="34" charset="-128"/>
                <a:cs typeface="ＭＳ Ｐゴシック" charset="-128"/>
                <a:hlinkClick r:id="rId5" tooltip="Paul Erdős"/>
              </a:rPr>
              <a:t>Erdős</a:t>
            </a:r>
            <a:r>
              <a:rPr lang="en-US" sz="1200" b="0" i="0" kern="1200" dirty="0" smtClean="0">
                <a:solidFill>
                  <a:schemeClr val="tx1"/>
                </a:solidFill>
                <a:latin typeface="+mn-lt"/>
                <a:ea typeface="MS PGothic" pitchFamily="34" charset="-128"/>
                <a:cs typeface="ＭＳ Ｐゴシック" charset="-128"/>
              </a:rPr>
              <a:t>, one of the most prolific mathematicians in history, remained unconvinced until </a:t>
            </a:r>
            <a:r>
              <a:rPr lang="en-US" sz="1200" b="0" i="0" kern="1200" dirty="0" err="1" smtClean="0">
                <a:solidFill>
                  <a:schemeClr val="tx1"/>
                </a:solidFill>
                <a:latin typeface="+mn-lt"/>
                <a:ea typeface="MS PGothic" pitchFamily="34" charset="-128"/>
                <a:cs typeface="ＭＳ Ｐゴシック" charset="-128"/>
              </a:rPr>
              <a:t>Vazsonyi</a:t>
            </a:r>
            <a:r>
              <a:rPr lang="en-US" sz="1200" b="0" i="0" kern="1200" dirty="0" smtClean="0">
                <a:solidFill>
                  <a:schemeClr val="tx1"/>
                </a:solidFill>
                <a:latin typeface="+mn-lt"/>
                <a:ea typeface="MS PGothic" pitchFamily="34" charset="-128"/>
                <a:cs typeface="ＭＳ Ｐゴシック" charset="-128"/>
              </a:rPr>
              <a:t> showed him a </a:t>
            </a:r>
            <a:r>
              <a:rPr lang="en-US" sz="1200" b="0" i="0" kern="1200" dirty="0" smtClean="0">
                <a:solidFill>
                  <a:schemeClr val="tx1"/>
                </a:solidFill>
                <a:latin typeface="+mn-lt"/>
                <a:ea typeface="MS PGothic" pitchFamily="34" charset="-128"/>
                <a:cs typeface="ＭＳ Ｐゴシック" charset="-128"/>
                <a:hlinkClick r:id="rId6" tooltip="Computer simulation"/>
              </a:rPr>
              <a:t>computer simulation</a:t>
            </a:r>
            <a:r>
              <a:rPr lang="en-US" sz="1200" b="0" i="0" kern="1200" dirty="0" smtClean="0">
                <a:solidFill>
                  <a:schemeClr val="tx1"/>
                </a:solidFill>
                <a:latin typeface="+mn-lt"/>
                <a:ea typeface="MS PGothic" pitchFamily="34" charset="-128"/>
                <a:cs typeface="ＭＳ Ｐゴシック" charset="-128"/>
              </a:rPr>
              <a:t> confirming the predicted result (</a:t>
            </a:r>
            <a:r>
              <a:rPr lang="en-US" sz="1200" b="0" i="0" kern="1200" dirty="0" err="1" smtClean="0">
                <a:solidFill>
                  <a:schemeClr val="tx1"/>
                </a:solidFill>
                <a:latin typeface="+mn-lt"/>
                <a:ea typeface="MS PGothic" pitchFamily="34" charset="-128"/>
                <a:cs typeface="ＭＳ Ｐゴシック" charset="-128"/>
                <a:hlinkClick r:id="rId4"/>
              </a:rPr>
              <a:t>Vazsonyi</a:t>
            </a:r>
            <a:r>
              <a:rPr lang="en-US" sz="1200" b="0" i="0" kern="1200" dirty="0" smtClean="0">
                <a:solidFill>
                  <a:schemeClr val="tx1"/>
                </a:solidFill>
                <a:latin typeface="+mn-lt"/>
                <a:ea typeface="MS PGothic" pitchFamily="34" charset="-128"/>
                <a:cs typeface="ＭＳ Ｐゴシック" charset="-128"/>
                <a:hlinkClick r:id="rId4"/>
              </a:rPr>
              <a:t> 1999</a:t>
            </a:r>
            <a:r>
              <a:rPr lang="en-US" sz="1200" b="0" i="0" kern="1200" dirty="0" smtClean="0">
                <a:solidFill>
                  <a:schemeClr val="tx1"/>
                </a:solidFill>
                <a:latin typeface="+mn-lt"/>
                <a:ea typeface="MS PGothic" pitchFamily="34" charset="-128"/>
                <a:cs typeface="ＭＳ Ｐゴシック" charset="-128"/>
              </a:rPr>
              <a:t>).</a:t>
            </a:r>
          </a:p>
          <a:p>
            <a:pPr eaLnBrk="1" hangingPunct="1">
              <a:spcBef>
                <a:spcPct val="0"/>
              </a:spcBef>
            </a:pPr>
            <a:endParaRPr lang="en-US" dirty="0" smtClean="0"/>
          </a:p>
          <a:p>
            <a:pPr eaLnBrk="1" hangingPunct="1">
              <a:spcBef>
                <a:spcPct val="0"/>
              </a:spcBef>
            </a:pPr>
            <a:r>
              <a:rPr lang="en-US" dirty="0" smtClean="0"/>
              <a:t>Black Jack Table – gray zone when you have 13-17, because dealer has to hit below 17</a:t>
            </a:r>
          </a:p>
        </p:txBody>
      </p:sp>
    </p:spTree>
    <p:extLst>
      <p:ext uri="{BB962C8B-B14F-4D97-AF65-F5344CB8AC3E}">
        <p14:creationId xmlns:p14="http://schemas.microsoft.com/office/powerpoint/2010/main" val="3138776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Expectation of the inverse log </a:t>
            </a:r>
            <a:r>
              <a:rPr lang="en-US" altLang="zh-CN" dirty="0" err="1" smtClean="0"/>
              <a:t>lilkelihood</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3E9E6953-1093-4827-BD55-5F0C29A4DF7E}" type="slidenum">
              <a:rPr lang="en-US" smtClean="0"/>
              <a:pPr/>
              <a:t>50</a:t>
            </a:fld>
            <a:endParaRPr lang="en-US"/>
          </a:p>
        </p:txBody>
      </p:sp>
    </p:spTree>
    <p:extLst>
      <p:ext uri="{BB962C8B-B14F-4D97-AF65-F5344CB8AC3E}">
        <p14:creationId xmlns:p14="http://schemas.microsoft.com/office/powerpoint/2010/main" val="2352940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Explain the chain rule very quick    H (</a:t>
            </a:r>
            <a:r>
              <a:rPr lang="en-US" altLang="zh-CN" dirty="0" err="1" smtClean="0"/>
              <a:t>x,y,z</a:t>
            </a:r>
            <a:r>
              <a:rPr lang="en-US" altLang="zh-CN" dirty="0" smtClean="0"/>
              <a:t>) = H(</a:t>
            </a:r>
            <a:r>
              <a:rPr lang="en-US" altLang="zh-CN" dirty="0" err="1" smtClean="0"/>
              <a:t>z|x,y</a:t>
            </a:r>
            <a:r>
              <a:rPr lang="en-US" altLang="zh-CN" dirty="0" smtClean="0"/>
              <a:t>) + H (</a:t>
            </a:r>
            <a:r>
              <a:rPr lang="en-US" altLang="zh-CN" dirty="0" err="1" smtClean="0"/>
              <a:t>x,y</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E9E6953-1093-4827-BD55-5F0C29A4DF7E}" type="slidenum">
              <a:rPr lang="en-US" smtClean="0"/>
              <a:pPr/>
              <a:t>51</a:t>
            </a:fld>
            <a:endParaRPr lang="en-US"/>
          </a:p>
        </p:txBody>
      </p:sp>
    </p:spTree>
    <p:extLst>
      <p:ext uri="{BB962C8B-B14F-4D97-AF65-F5344CB8AC3E}">
        <p14:creationId xmlns:p14="http://schemas.microsoft.com/office/powerpoint/2010/main" val="2290430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 1? </a:t>
            </a:r>
          </a:p>
          <a:p>
            <a:r>
              <a:rPr lang="en-US" dirty="0" smtClean="0"/>
              <a:t>What is E?  Expected frequency count</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54</a:t>
            </a:fld>
            <a:endParaRPr lang="en-US"/>
          </a:p>
        </p:txBody>
      </p:sp>
    </p:spTree>
    <p:extLst>
      <p:ext uri="{BB962C8B-B14F-4D97-AF65-F5344CB8AC3E}">
        <p14:creationId xmlns:p14="http://schemas.microsoft.com/office/powerpoint/2010/main" val="1918502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0" i="0" kern="1200" dirty="0" smtClean="0">
                <a:solidFill>
                  <a:schemeClr val="tx1"/>
                </a:solidFill>
                <a:latin typeface="+mn-lt"/>
                <a:ea typeface="MS PGothic" pitchFamily="34" charset="-128"/>
                <a:cs typeface="ＭＳ Ｐゴシック" charset="-128"/>
              </a:rPr>
              <a:t>No answer in the choices.</a:t>
            </a:r>
          </a:p>
          <a:p>
            <a:r>
              <a:rPr lang="en-US" sz="1200" b="0" i="0" kern="1200" dirty="0" smtClean="0">
                <a:solidFill>
                  <a:schemeClr val="tx1"/>
                </a:solidFill>
                <a:latin typeface="+mn-lt"/>
                <a:ea typeface="MS PGothic" pitchFamily="34" charset="-128"/>
                <a:cs typeface="ＭＳ Ｐゴシック" charset="-128"/>
              </a:rPr>
              <a:t>Case 1: A is correct, then D is also correct. The probability will be 0.5. But the answers there are 0.25. So, not right.</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Case 2: B is correct. The prob. of choosing B will be 0.25. But, the answer there is 0.5.</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Case 3: C is correct. The prob. of choosing C will be 0.25. But, the answer there is 0.6.</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So, all of the choices are not correct.</a:t>
            </a:r>
          </a:p>
          <a:p>
            <a:endParaRPr lang="en-US" dirty="0" smtClean="0"/>
          </a:p>
          <a:p>
            <a:r>
              <a:rPr lang="en-US" sz="1200" b="0" i="0" kern="1200" dirty="0" smtClean="0">
                <a:solidFill>
                  <a:schemeClr val="tx1"/>
                </a:solidFill>
                <a:latin typeface="+mn-lt"/>
                <a:ea typeface="MS PGothic" pitchFamily="34" charset="-128"/>
                <a:cs typeface="ＭＳ Ｐゴシック" charset="-128"/>
              </a:rPr>
              <a:t>Well presumably there is a correct answer, it’s either a) b) c) or d), and if the actual value is irrelevant since the correct answer is one of those letters (keys) rather than its value, then it’s 25%.</a:t>
            </a:r>
          </a:p>
          <a:p>
            <a:r>
              <a:rPr lang="en-US" sz="1200" b="0" i="0" kern="1200" dirty="0" smtClean="0">
                <a:solidFill>
                  <a:schemeClr val="tx1"/>
                </a:solidFill>
                <a:latin typeface="+mn-lt"/>
                <a:ea typeface="MS PGothic" pitchFamily="34" charset="-128"/>
                <a:cs typeface="ＭＳ Ｐゴシック" charset="-128"/>
              </a:rPr>
              <a:t>If the values matter, then the question is faulty and thus invalid.</a:t>
            </a:r>
          </a:p>
          <a:p>
            <a:r>
              <a:rPr lang="en-US" sz="1200" b="0" i="0" kern="1200" dirty="0" smtClean="0">
                <a:solidFill>
                  <a:schemeClr val="tx1"/>
                </a:solidFill>
                <a:latin typeface="+mn-lt"/>
                <a:ea typeface="MS PGothic" pitchFamily="34" charset="-128"/>
                <a:cs typeface="ＭＳ Ｐゴシック" charset="-128"/>
              </a:rPr>
              <a:t>That’s as far as I can go without chemical influence.</a:t>
            </a:r>
          </a:p>
          <a:p>
            <a:endParaRPr lang="en-US" sz="1200" b="0" i="0" kern="1200" dirty="0" smtClean="0">
              <a:solidFill>
                <a:schemeClr val="tx1"/>
              </a:solidFill>
              <a:latin typeface="+mn-lt"/>
              <a:ea typeface="MS PGothic" pitchFamily="34" charset="-128"/>
              <a:cs typeface="ＭＳ Ｐゴシック" charset="-128"/>
            </a:endParaRPr>
          </a:p>
          <a:p>
            <a:r>
              <a:rPr lang="en-US" sz="1200" b="0" i="0" kern="1200" dirty="0" smtClean="0">
                <a:solidFill>
                  <a:schemeClr val="tx1"/>
                </a:solidFill>
                <a:latin typeface="+mn-lt"/>
                <a:ea typeface="MS PGothic" pitchFamily="34" charset="-128"/>
                <a:cs typeface="ＭＳ Ｐゴシック" charset="-128"/>
              </a:rPr>
              <a:t>I don’t see that. ‘This question’ isn’t even a question so we must assume that it is referring to ANY multiple choice question. Therefore the answer is 25%. BUT that answer is there twice so its 50%. There is only one answer stating ’50%’ so that is the right answer. But it is still wrong. So what do we do? Common sense. There is a 25% chance you’ll get the answer right to a problem with four possible answers. If two of those answers are the exact same thing, then your professor is an asshole and you should answer E. none of the above: you are an asshole. Then you would be right.</a:t>
            </a:r>
          </a:p>
          <a:p>
            <a:endParaRPr lang="en-US" sz="1200" b="0" i="0" kern="1200" dirty="0" smtClean="0">
              <a:solidFill>
                <a:schemeClr val="tx1"/>
              </a:solidFill>
              <a:latin typeface="+mn-lt"/>
              <a:ea typeface="MS PGothic" pitchFamily="34" charset="-128"/>
              <a:cs typeface="ＭＳ Ｐゴシック" charset="-128"/>
            </a:endParaRPr>
          </a:p>
          <a:p>
            <a:r>
              <a:rPr lang="en-US" sz="1200" b="0" i="0" kern="1200" dirty="0" smtClean="0">
                <a:solidFill>
                  <a:schemeClr val="tx1"/>
                </a:solidFill>
                <a:latin typeface="+mn-lt"/>
                <a:ea typeface="MS PGothic" pitchFamily="34" charset="-128"/>
                <a:cs typeface="ＭＳ Ｐゴシック" charset="-128"/>
              </a:rPr>
              <a:t>Wow, I can’t believe I read the whole thing. If you’re reading this, you’re probably thinking the same thing. :)</a:t>
            </a:r>
          </a:p>
          <a:p>
            <a:r>
              <a:rPr lang="en-US" sz="1200" b="0" i="0" kern="1200" dirty="0" smtClean="0">
                <a:solidFill>
                  <a:schemeClr val="tx1"/>
                </a:solidFill>
                <a:latin typeface="+mn-lt"/>
                <a:ea typeface="MS PGothic" pitchFamily="34" charset="-128"/>
                <a:cs typeface="ＭＳ Ｐゴシック" charset="-128"/>
              </a:rPr>
              <a:t>Words first, then the math. The central issue here, as many have pointed out in different </a:t>
            </a:r>
            <a:r>
              <a:rPr lang="en-US" sz="1200" b="0" i="0" kern="1200" dirty="0" err="1" smtClean="0">
                <a:solidFill>
                  <a:schemeClr val="tx1"/>
                </a:solidFill>
                <a:latin typeface="+mn-lt"/>
                <a:ea typeface="MS PGothic" pitchFamily="34" charset="-128"/>
                <a:cs typeface="ＭＳ Ｐゴシック" charset="-128"/>
              </a:rPr>
              <a:t>ways,”what</a:t>
            </a:r>
            <a:r>
              <a:rPr lang="en-US" sz="1200" b="0" i="0" kern="1200" dirty="0" smtClean="0">
                <a:solidFill>
                  <a:schemeClr val="tx1"/>
                </a:solidFill>
                <a:latin typeface="+mn-lt"/>
                <a:ea typeface="MS PGothic" pitchFamily="34" charset="-128"/>
                <a:cs typeface="ＭＳ Ｐゴシック" charset="-128"/>
              </a:rPr>
              <a:t> is the question *actually* asking, as worded.” Because the question contains ambiguity, you have decide how you are reading the question and then answer accordingly.</a:t>
            </a:r>
          </a:p>
          <a:p>
            <a:r>
              <a:rPr lang="en-US" sz="1200" b="0" i="0" kern="1200" dirty="0" smtClean="0">
                <a:solidFill>
                  <a:schemeClr val="tx1"/>
                </a:solidFill>
                <a:latin typeface="+mn-lt"/>
                <a:ea typeface="MS PGothic" pitchFamily="34" charset="-128"/>
                <a:cs typeface="ＭＳ Ｐゴシック" charset="-128"/>
              </a:rPr>
              <a:t>I personally don’t read this as a multiple choice question, but rather an open-ended question that asks about a hypothetical answering of a multiple-choice question. I’m willing to assume the question is possible, that there is random distribution, and (key) I’m interpreting the meaning of “this” in the question in such a way that we are being asked “If you answered the question below, tell me the probability you would get it right.” (Nothing in the sentence says your *final* answer has to be one of the below. I read the sentence as saying that the multiple choice part is data needed to be able to come up with the correct answer. That just makes the most sense to me given the exact info we have.)</a:t>
            </a:r>
          </a:p>
          <a:p>
            <a:r>
              <a:rPr lang="en-US" sz="1200" b="0" i="0" kern="1200" dirty="0" smtClean="0">
                <a:solidFill>
                  <a:schemeClr val="tx1"/>
                </a:solidFill>
                <a:latin typeface="+mn-lt"/>
                <a:ea typeface="MS PGothic" pitchFamily="34" charset="-128"/>
                <a:cs typeface="ＭＳ Ｐゴシック" charset="-128"/>
              </a:rPr>
              <a:t>Many are instead interpreting “this” in such a way that the question becomes self-referential, IE trying to answer the question changes the answer etc. And there are other ways to read it and choose assumptions, such as “why are we assuming there is a correct answer listed?”</a:t>
            </a:r>
          </a:p>
          <a:p>
            <a:r>
              <a:rPr lang="en-US" sz="1200" b="0" i="0" kern="1200" dirty="0" smtClean="0">
                <a:solidFill>
                  <a:schemeClr val="tx1"/>
                </a:solidFill>
                <a:latin typeface="+mn-lt"/>
                <a:ea typeface="MS PGothic" pitchFamily="34" charset="-128"/>
                <a:cs typeface="ＭＳ Ｐゴシック" charset="-128"/>
              </a:rPr>
              <a:t>The language is imprecise (in particular what “this” exactly refers to in the question), and you have to make some choices about what assumptions you are willing to use. which is why so many knowledgeable people are coming up with different answers. There are different ways to read this, and each of those ways of reading it has a correct answer.</a:t>
            </a:r>
          </a:p>
          <a:p>
            <a:r>
              <a:rPr lang="en-US" sz="1200" b="0" i="0" kern="1200" dirty="0" smtClean="0">
                <a:solidFill>
                  <a:schemeClr val="tx1"/>
                </a:solidFill>
                <a:latin typeface="+mn-lt"/>
                <a:ea typeface="MS PGothic" pitchFamily="34" charset="-128"/>
                <a:cs typeface="ＭＳ Ｐゴシック" charset="-128"/>
              </a:rPr>
              <a:t>But I digress. For me personally, given exactly what we were given, I see this question as asking:</a:t>
            </a:r>
          </a:p>
          <a:p>
            <a:r>
              <a:rPr lang="en-US" sz="1200" b="0" i="0" kern="1200" dirty="0" smtClean="0">
                <a:solidFill>
                  <a:schemeClr val="tx1"/>
                </a:solidFill>
                <a:latin typeface="+mn-lt"/>
                <a:ea typeface="MS PGothic" pitchFamily="34" charset="-128"/>
                <a:cs typeface="ＭＳ Ｐゴシック" charset="-128"/>
              </a:rPr>
              <a:t>“A random number generator with equal distribution must randomly generate one of the following colors:</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A) Red</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B) Green</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C) Blue</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D) Red</a:t>
            </a:r>
          </a:p>
          <a:p>
            <a:r>
              <a:rPr lang="en-US" sz="1200" b="0" i="0" kern="1200" dirty="0" smtClean="0">
                <a:solidFill>
                  <a:schemeClr val="tx1"/>
                </a:solidFill>
                <a:latin typeface="+mn-lt"/>
                <a:ea typeface="MS PGothic" pitchFamily="34" charset="-128"/>
                <a:cs typeface="ＭＳ Ｐゴシック" charset="-128"/>
              </a:rPr>
              <a:t>- The correct choice for that question is either Red, Green, or Blue.</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 “A)”, “B)”, “C)”, and “D” are each equally likely.</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 For the scenario where “Red” is correct, either of answers “A)” and “D)” count as correct.</a:t>
            </a:r>
          </a:p>
          <a:p>
            <a:r>
              <a:rPr lang="en-US" sz="1200" b="0" i="0" kern="1200" dirty="0" smtClean="0">
                <a:solidFill>
                  <a:schemeClr val="tx1"/>
                </a:solidFill>
                <a:latin typeface="+mn-lt"/>
                <a:ea typeface="MS PGothic" pitchFamily="34" charset="-128"/>
                <a:cs typeface="ＭＳ Ｐゴシック" charset="-128"/>
              </a:rPr>
              <a:t>Given all that, calculate the probability that the random number generator will yield the correct answer.”</a:t>
            </a:r>
          </a:p>
          <a:p>
            <a:r>
              <a:rPr lang="en-US" sz="1200" b="0" i="0" kern="1200" dirty="0" smtClean="0">
                <a:solidFill>
                  <a:schemeClr val="tx1"/>
                </a:solidFill>
                <a:latin typeface="+mn-lt"/>
                <a:ea typeface="MS PGothic" pitchFamily="34" charset="-128"/>
                <a:cs typeface="ＭＳ Ｐゴシック" charset="-128"/>
              </a:rPr>
              <a:t>Note that the *actual question* is that last line. There’s nothing saying it’s multiple choice. The multiple choice was part of the information we base our calculation off of, not a set from which we must select our own answer.</a:t>
            </a:r>
          </a:p>
          <a:p>
            <a:r>
              <a:rPr lang="en-US" sz="1200" b="0" i="0" kern="1200" dirty="0" smtClean="0">
                <a:solidFill>
                  <a:schemeClr val="tx1"/>
                </a:solidFill>
                <a:latin typeface="+mn-lt"/>
                <a:ea typeface="MS PGothic" pitchFamily="34" charset="-128"/>
                <a:cs typeface="ＭＳ Ｐゴシック" charset="-128"/>
              </a:rPr>
              <a:t>In that scenario, which makes the most sense to me personally given the way the question is worded, the final answer is 37.5% because there are the following scenarios:</a:t>
            </a:r>
          </a:p>
          <a:p>
            <a:r>
              <a:rPr lang="en-US" sz="1200" b="0" i="0" kern="1200" dirty="0" smtClean="0">
                <a:solidFill>
                  <a:schemeClr val="tx1"/>
                </a:solidFill>
                <a:latin typeface="+mn-lt"/>
                <a:ea typeface="MS PGothic" pitchFamily="34" charset="-128"/>
                <a:cs typeface="ＭＳ Ｐゴシック" charset="-128"/>
              </a:rPr>
              <a:t>1) The correct answer is “Red.” [There is a 50% chance of the random number generator getting this scenario right, since A or D would count.] [Let's call this scenario "P1" when we get to the math.]</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2) The correct answer is “Green.” [There is a 25% chance of the random number generator getting this scenario right, since only one of the four choices it chose from was correct.] [P2]</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3) The correct answer is “Blue.” [There is a 25% chance of the random number generator getting this scenario right, since only one of the four choices it chose from was correct.] [P3]</a:t>
            </a:r>
          </a:p>
          <a:p>
            <a:r>
              <a:rPr lang="en-US" sz="1200" b="0" i="0" kern="1200" dirty="0" smtClean="0">
                <a:solidFill>
                  <a:schemeClr val="tx1"/>
                </a:solidFill>
                <a:latin typeface="+mn-lt"/>
                <a:ea typeface="MS PGothic" pitchFamily="34" charset="-128"/>
                <a:cs typeface="ＭＳ Ｐゴシック" charset="-128"/>
              </a:rPr>
              <a:t>Three scenarios, each equally likely to happen. Three possible answers, two of which happen 25% of the time and one of which happens 50% of the </a:t>
            </a:r>
            <a:r>
              <a:rPr lang="en-US" sz="1200" b="0" i="0" kern="1200" dirty="0" err="1" smtClean="0">
                <a:solidFill>
                  <a:schemeClr val="tx1"/>
                </a:solidFill>
                <a:latin typeface="+mn-lt"/>
                <a:ea typeface="MS PGothic" pitchFamily="34" charset="-128"/>
                <a:cs typeface="ＭＳ Ｐゴシック" charset="-128"/>
              </a:rPr>
              <a:t>time.Thus</a:t>
            </a:r>
            <a:r>
              <a:rPr lang="en-US" sz="1200" b="0" i="0" kern="1200" dirty="0" smtClean="0">
                <a:solidFill>
                  <a:schemeClr val="tx1"/>
                </a:solidFill>
                <a:latin typeface="+mn-lt"/>
                <a:ea typeface="MS PGothic" pitchFamily="34" charset="-128"/>
                <a:cs typeface="ＭＳ Ｐゴシック" charset="-128"/>
              </a:rPr>
              <a:t> we get the following calculations for how likely each scenario is to happen and how likely the random number generator is to get the correct answer in that scenario:</a:t>
            </a:r>
          </a:p>
          <a:p>
            <a:r>
              <a:rPr lang="en-US" sz="1200" b="0" i="0" kern="1200" dirty="0" smtClean="0">
                <a:solidFill>
                  <a:schemeClr val="tx1"/>
                </a:solidFill>
                <a:latin typeface="+mn-lt"/>
                <a:ea typeface="MS PGothic" pitchFamily="34" charset="-128"/>
                <a:cs typeface="ＭＳ Ｐゴシック" charset="-128"/>
              </a:rPr>
              <a:t>P= (chance of scenario happening) * (chance of random number generator choosing correct answer in that scenario)</a:t>
            </a:r>
          </a:p>
          <a:p>
            <a:r>
              <a:rPr lang="en-US" sz="1200" b="0" i="0" kern="1200" dirty="0" smtClean="0">
                <a:solidFill>
                  <a:schemeClr val="tx1"/>
                </a:solidFill>
                <a:latin typeface="+mn-lt"/>
                <a:ea typeface="MS PGothic" pitchFamily="34" charset="-128"/>
                <a:cs typeface="ＭＳ Ｐゴシック" charset="-128"/>
              </a:rPr>
              <a:t>Calculating for each scenario:</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P1= .25*.50=.0625</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P2= .25*.25=.0625</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P3= .25*.25=.125</a:t>
            </a:r>
          </a:p>
          <a:p>
            <a:r>
              <a:rPr lang="en-US" sz="1200" b="0" i="0" kern="1200" dirty="0" smtClean="0">
                <a:solidFill>
                  <a:schemeClr val="tx1"/>
                </a:solidFill>
                <a:latin typeface="+mn-lt"/>
                <a:ea typeface="MS PGothic" pitchFamily="34" charset="-128"/>
                <a:cs typeface="ＭＳ Ｐゴシック" charset="-128"/>
              </a:rPr>
              <a:t>Put that all together for your overall probability and you get .125+.0625+.0625+.125 = .375 (which is 37.5% when expressed as a percentage.)</a:t>
            </a:r>
          </a:p>
          <a:p>
            <a:r>
              <a:rPr lang="en-US" sz="1200" b="0" i="0" kern="1200" dirty="0" smtClean="0">
                <a:solidFill>
                  <a:schemeClr val="tx1"/>
                </a:solidFill>
                <a:latin typeface="+mn-lt"/>
                <a:ea typeface="MS PGothic" pitchFamily="34" charset="-128"/>
                <a:cs typeface="ＭＳ Ｐゴシック" charset="-128"/>
              </a:rPr>
              <a:t>Thus for the overall question, the computer will randomly generate the correct answer to the given hypothetical problem 37.5% of the time.</a:t>
            </a:r>
          </a:p>
          <a:p>
            <a:r>
              <a:rPr lang="en-US" sz="1200" b="0" i="0" kern="1200" dirty="0" smtClean="0">
                <a:solidFill>
                  <a:schemeClr val="tx1"/>
                </a:solidFill>
                <a:latin typeface="+mn-lt"/>
                <a:ea typeface="MS PGothic" pitchFamily="34" charset="-128"/>
                <a:cs typeface="ＭＳ Ｐゴシック" charset="-128"/>
              </a:rPr>
              <a:t>I like how Jay put this: “The trick is that the question isn’t really multiple choice – it’s short answer asking you to evaluate a multiple choice problem.”</a:t>
            </a:r>
          </a:p>
          <a:p>
            <a:r>
              <a:rPr lang="en-US" sz="1200" b="0" i="0" kern="1200" dirty="0" smtClean="0">
                <a:solidFill>
                  <a:schemeClr val="tx1"/>
                </a:solidFill>
                <a:latin typeface="+mn-lt"/>
                <a:ea typeface="MS PGothic" pitchFamily="34" charset="-128"/>
                <a:cs typeface="ＭＳ Ｐゴシック" charset="-128"/>
              </a:rPr>
              <a:t>If you read the ambiguous parts of the question otherwise, then there are correct and incorrect answers for your own version. Put another way, this is best evaluated as a two-part question:</a:t>
            </a:r>
          </a:p>
          <a:p>
            <a:r>
              <a:rPr lang="en-US" sz="1200" b="0" i="0" kern="1200" dirty="0" smtClean="0">
                <a:solidFill>
                  <a:schemeClr val="tx1"/>
                </a:solidFill>
                <a:latin typeface="+mn-lt"/>
                <a:ea typeface="MS PGothic" pitchFamily="34" charset="-128"/>
                <a:cs typeface="ＭＳ Ｐゴシック" charset="-128"/>
              </a:rPr>
              <a:t>1) “What do you think the question is actually asking?” [The language part of the question, particularly what does “this” in the sentence mean and what will your assumptions be?)</a:t>
            </a:r>
            <a:br>
              <a:rPr lang="en-US" sz="1200" b="0" i="0" kern="1200" dirty="0" smtClean="0">
                <a:solidFill>
                  <a:schemeClr val="tx1"/>
                </a:solidFill>
                <a:latin typeface="+mn-lt"/>
                <a:ea typeface="MS PGothic" pitchFamily="34" charset="-128"/>
                <a:cs typeface="ＭＳ Ｐゴシック" charset="-128"/>
              </a:rPr>
            </a:br>
            <a:r>
              <a:rPr lang="en-US" sz="1200" b="0" i="0" kern="1200" dirty="0" smtClean="0">
                <a:solidFill>
                  <a:schemeClr val="tx1"/>
                </a:solidFill>
                <a:latin typeface="+mn-lt"/>
                <a:ea typeface="MS PGothic" pitchFamily="34" charset="-128"/>
                <a:cs typeface="ＭＳ Ｐゴシック" charset="-128"/>
              </a:rPr>
              <a:t>2) “Given your answer to 1), what is the correct calculation? (The actual number crunching.)</a:t>
            </a:r>
          </a:p>
          <a:p>
            <a:r>
              <a:rPr lang="en-US" sz="1200" b="0" i="0" kern="1200" dirty="0" smtClean="0">
                <a:solidFill>
                  <a:schemeClr val="tx1"/>
                </a:solidFill>
                <a:latin typeface="+mn-lt"/>
                <a:ea typeface="MS PGothic" pitchFamily="34" charset="-128"/>
                <a:cs typeface="ＭＳ Ｐゴシック" charset="-128"/>
              </a:rPr>
              <a:t>Thank you OP for causing me to lose an embarrassing amount of my morning. It was all worth it even if nobody at all reads this. :)</a:t>
            </a:r>
          </a:p>
          <a:p>
            <a:endParaRPr lang="en-US" sz="1200" b="0" i="0" kern="1200" dirty="0" smtClean="0">
              <a:solidFill>
                <a:schemeClr val="tx1"/>
              </a:solidFill>
              <a:latin typeface="+mn-lt"/>
              <a:ea typeface="MS PGothic" pitchFamily="34" charset="-128"/>
              <a:cs typeface="ＭＳ Ｐゴシック" charset="-128"/>
            </a:endParaRPr>
          </a:p>
          <a:p>
            <a:r>
              <a:rPr lang="en-US" sz="1200" b="0" i="0" kern="1200" dirty="0" smtClean="0">
                <a:solidFill>
                  <a:schemeClr val="tx1"/>
                </a:solidFill>
                <a:latin typeface="+mn-lt"/>
                <a:ea typeface="MS PGothic" pitchFamily="34" charset="-128"/>
                <a:cs typeface="ＭＳ Ｐゴシック" charset="-128"/>
              </a:rPr>
              <a:t>By way of </a:t>
            </a:r>
            <a:r>
              <a:rPr lang="en-US" sz="1200" b="0" i="0" u="sng" kern="1200" dirty="0" smtClean="0">
                <a:solidFill>
                  <a:schemeClr val="tx1"/>
                </a:solidFill>
                <a:latin typeface="+mn-lt"/>
                <a:ea typeface="MS PGothic" pitchFamily="34" charset="-128"/>
                <a:cs typeface="ＭＳ Ｐゴシック" charset="-128"/>
                <a:hlinkClick r:id="rId3"/>
              </a:rPr>
              <a:t>Raymond Johnson</a:t>
            </a:r>
            <a:r>
              <a:rPr lang="en-US" sz="1200" b="0" i="0" kern="1200" dirty="0" smtClean="0">
                <a:solidFill>
                  <a:schemeClr val="tx1"/>
                </a:solidFill>
                <a:latin typeface="+mn-lt"/>
                <a:ea typeface="MS PGothic" pitchFamily="34" charset="-128"/>
                <a:cs typeface="ＭＳ Ｐゴシック" charset="-128"/>
              </a:rPr>
              <a:t>, the best statistics multiple choice question ever written on a chalkboard. Try not to think too hard. [</a:t>
            </a:r>
            <a:r>
              <a:rPr lang="en-US" sz="1200" b="0" i="0" u="sng" kern="1200" dirty="0" smtClean="0">
                <a:solidFill>
                  <a:schemeClr val="tx1"/>
                </a:solidFill>
                <a:latin typeface="+mn-lt"/>
                <a:ea typeface="MS PGothic" pitchFamily="34" charset="-128"/>
                <a:cs typeface="ＭＳ Ｐゴシック" charset="-128"/>
                <a:hlinkClick r:id="rId4"/>
              </a:rPr>
              <a:t>via</a:t>
            </a:r>
            <a:r>
              <a:rPr lang="en-US" sz="1200" b="0" i="0" kern="1200" dirty="0" smtClean="0">
                <a:solidFill>
                  <a:schemeClr val="tx1"/>
                </a:solidFill>
                <a:latin typeface="+mn-lt"/>
                <a:ea typeface="MS PGothic" pitchFamily="34" charset="-128"/>
                <a:cs typeface="ＭＳ Ｐゴシック" charset="-128"/>
              </a:rPr>
              <a:t>]</a:t>
            </a:r>
          </a:p>
          <a:p>
            <a:endParaRPr lang="en-US" sz="1200" b="0" i="0" kern="1200" dirty="0" smtClean="0">
              <a:solidFill>
                <a:schemeClr val="tx1"/>
              </a:solidFill>
              <a:latin typeface="+mn-lt"/>
              <a:ea typeface="MS PGothic" pitchFamily="34" charset="-128"/>
              <a:cs typeface="ＭＳ Ｐゴシック" charset="-128"/>
            </a:endParaRPr>
          </a:p>
          <a:p>
            <a:r>
              <a:rPr lang="en-US" sz="1200" b="0" i="0" kern="1200" dirty="0" smtClean="0">
                <a:solidFill>
                  <a:schemeClr val="tx1"/>
                </a:solidFill>
                <a:latin typeface="+mn-lt"/>
                <a:ea typeface="MS PGothic" pitchFamily="34" charset="-128"/>
                <a:cs typeface="ＭＳ Ｐゴシック" charset="-128"/>
              </a:rPr>
              <a:t>No answer</a:t>
            </a:r>
            <a:r>
              <a:rPr lang="en-US" sz="1200" b="0" i="0" kern="1200" baseline="0" dirty="0" smtClean="0">
                <a:solidFill>
                  <a:schemeClr val="tx1"/>
                </a:solidFill>
                <a:latin typeface="+mn-lt"/>
                <a:ea typeface="MS PGothic" pitchFamily="34" charset="-128"/>
                <a:cs typeface="ＭＳ Ｐゴシック" charset="-128"/>
              </a:rPr>
              <a:t> because it’s not a right question. If “random means random”, then 25%, A or D; if look at content shallowly, then 50%; if deep, no answer “none”  </a:t>
            </a:r>
            <a:endParaRPr lang="en-US" sz="1200" b="0" i="0" kern="1200" dirty="0" smtClean="0">
              <a:solidFill>
                <a:schemeClr val="tx1"/>
              </a:solidFill>
              <a:latin typeface="+mn-lt"/>
              <a:ea typeface="MS PGothic" pitchFamily="34" charset="-128"/>
              <a:cs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61</a:t>
            </a:fld>
            <a:endParaRPr lang="en-US"/>
          </a:p>
        </p:txBody>
      </p:sp>
    </p:spTree>
    <p:extLst>
      <p:ext uri="{BB962C8B-B14F-4D97-AF65-F5344CB8AC3E}">
        <p14:creationId xmlns:p14="http://schemas.microsoft.com/office/powerpoint/2010/main" val="155647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Draw</a:t>
            </a:r>
            <a:r>
              <a:rPr lang="en-US" baseline="0" dirty="0" smtClean="0"/>
              <a:t> it on the board</a:t>
            </a:r>
          </a:p>
          <a:p>
            <a:endParaRPr lang="en-US" baseline="0" dirty="0" smtClean="0"/>
          </a:p>
          <a:p>
            <a:r>
              <a:rPr lang="en-US" baseline="0" dirty="0" smtClean="0"/>
              <a:t>S: event space</a:t>
            </a:r>
          </a:p>
          <a:p>
            <a:r>
              <a:rPr lang="en-US" baseline="0" dirty="0" smtClean="0"/>
              <a:t>Omega: sample space</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5</a:t>
            </a:fld>
            <a:endParaRPr lang="en-US"/>
          </a:p>
        </p:txBody>
      </p:sp>
    </p:spTree>
    <p:extLst>
      <p:ext uri="{BB962C8B-B14F-4D97-AF65-F5344CB8AC3E}">
        <p14:creationId xmlns:p14="http://schemas.microsoft.com/office/powerpoint/2010/main" val="105674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case of conditional probability P(A|B), P(B)</a:t>
            </a:r>
            <a:r>
              <a:rPr lang="en-US" baseline="0" dirty="0" smtClean="0"/>
              <a:t> would be a smaller rectangle within the greenish rectangle</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6</a:t>
            </a:fld>
            <a:endParaRPr lang="en-US"/>
          </a:p>
        </p:txBody>
      </p:sp>
    </p:spTree>
    <p:extLst>
      <p:ext uri="{BB962C8B-B14F-4D97-AF65-F5344CB8AC3E}">
        <p14:creationId xmlns:p14="http://schemas.microsoft.com/office/powerpoint/2010/main" val="2994227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Nice illustration!   {Bi} is</a:t>
            </a:r>
            <a:r>
              <a:rPr lang="en-US" baseline="0" dirty="0" smtClean="0"/>
              <a:t> </a:t>
            </a:r>
            <a:r>
              <a:rPr lang="en-US" u="sng" baseline="0" dirty="0" smtClean="0"/>
              <a:t>disjoint</a:t>
            </a:r>
            <a:r>
              <a:rPr lang="en-US" baseline="0" dirty="0" smtClean="0"/>
              <a:t> events</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8</a:t>
            </a:fld>
            <a:endParaRPr lang="en-US"/>
          </a:p>
        </p:txBody>
      </p:sp>
    </p:spTree>
    <p:extLst>
      <p:ext uri="{BB962C8B-B14F-4D97-AF65-F5344CB8AC3E}">
        <p14:creationId xmlns:p14="http://schemas.microsoft.com/office/powerpoint/2010/main" val="344111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S PGothic" pitchFamily="34" charset="-128"/>
                <a:cs typeface="ＭＳ Ｐゴシック" charset="-128"/>
              </a:rPr>
              <a:t>arity</a:t>
            </a:r>
            <a:r>
              <a:rPr lang="en-US" sz="1200" b="0" i="0" kern="1200" dirty="0" smtClean="0">
                <a:solidFill>
                  <a:schemeClr val="tx1"/>
                </a:solidFill>
                <a:latin typeface="+mn-lt"/>
                <a:ea typeface="MS PGothic" pitchFamily="34" charset="-128"/>
                <a:cs typeface="ＭＳ Ｐゴシック" charset="-128"/>
              </a:rPr>
              <a:t> - the number of arguments that a function can take. </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11</a:t>
            </a:fld>
            <a:endParaRPr lang="en-US"/>
          </a:p>
        </p:txBody>
      </p:sp>
    </p:spTree>
    <p:extLst>
      <p:ext uri="{BB962C8B-B14F-4D97-AF65-F5344CB8AC3E}">
        <p14:creationId xmlns:p14="http://schemas.microsoft.com/office/powerpoint/2010/main" val="185493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u="sng" kern="1200" dirty="0" smtClean="0">
                <a:solidFill>
                  <a:schemeClr val="tx1"/>
                </a:solidFill>
                <a:effectLst/>
                <a:latin typeface="+mn-lt"/>
                <a:ea typeface="MS PGothic" pitchFamily="34" charset="-128"/>
                <a:cs typeface="ＭＳ Ｐゴシック" charset="-128"/>
                <a:hlinkClick r:id="rId3"/>
              </a:rPr>
              <a:t>Portable Document Format</a:t>
            </a:r>
            <a:endParaRPr lang="en-US" altLang="zh-CN" sz="1200" b="0" i="0" kern="1200" dirty="0" smtClean="0">
              <a:solidFill>
                <a:schemeClr val="tx1"/>
              </a:solidFill>
              <a:effectLst/>
              <a:latin typeface="+mn-lt"/>
              <a:ea typeface="MS PGothic" pitchFamily="34" charset="-128"/>
              <a:cs typeface="ＭＳ Ｐゴシック" charset="-128"/>
            </a:endParaRPr>
          </a:p>
          <a:p>
            <a:endParaRPr lang="zh-CN" altLang="en-US" dirty="0"/>
          </a:p>
        </p:txBody>
      </p:sp>
      <p:sp>
        <p:nvSpPr>
          <p:cNvPr id="4" name="灯片编号占位符 3"/>
          <p:cNvSpPr>
            <a:spLocks noGrp="1"/>
          </p:cNvSpPr>
          <p:nvPr>
            <p:ph type="sldNum" sz="quarter" idx="10"/>
          </p:nvPr>
        </p:nvSpPr>
        <p:spPr/>
        <p:txBody>
          <a:bodyPr/>
          <a:lstStyle/>
          <a:p>
            <a:fld id="{3E9E6953-1093-4827-BD55-5F0C29A4DF7E}" type="slidenum">
              <a:rPr lang="en-US" smtClean="0"/>
              <a:pPr/>
              <a:t>14</a:t>
            </a:fld>
            <a:endParaRPr lang="en-US"/>
          </a:p>
        </p:txBody>
      </p:sp>
    </p:spTree>
    <p:extLst>
      <p:ext uri="{BB962C8B-B14F-4D97-AF65-F5344CB8AC3E}">
        <p14:creationId xmlns:p14="http://schemas.microsoft.com/office/powerpoint/2010/main" val="2831223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9E6953-1093-4827-BD55-5F0C29A4DF7E}" type="slidenum">
              <a:rPr lang="en-US" smtClean="0"/>
              <a:pPr/>
              <a:t>15</a:t>
            </a:fld>
            <a:endParaRPr lang="en-US"/>
          </a:p>
        </p:txBody>
      </p:sp>
    </p:spTree>
    <p:extLst>
      <p:ext uri="{BB962C8B-B14F-4D97-AF65-F5344CB8AC3E}">
        <p14:creationId xmlns:p14="http://schemas.microsoft.com/office/powerpoint/2010/main" val="153289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Continuous </a:t>
            </a:r>
          </a:p>
          <a:p>
            <a:r>
              <a:rPr lang="en-US" dirty="0" err="1" smtClean="0"/>
              <a:t>Discerete</a:t>
            </a:r>
            <a:endParaRPr lang="en-US" dirty="0"/>
          </a:p>
        </p:txBody>
      </p:sp>
      <p:sp>
        <p:nvSpPr>
          <p:cNvPr id="4" name="Slide Number Placeholder 3"/>
          <p:cNvSpPr>
            <a:spLocks noGrp="1"/>
          </p:cNvSpPr>
          <p:nvPr>
            <p:ph type="sldNum" sz="quarter" idx="10"/>
          </p:nvPr>
        </p:nvSpPr>
        <p:spPr/>
        <p:txBody>
          <a:bodyPr/>
          <a:lstStyle/>
          <a:p>
            <a:fld id="{3E9E6953-1093-4827-BD55-5F0C29A4DF7E}" type="slidenum">
              <a:rPr lang="en-US" smtClean="0"/>
              <a:pPr/>
              <a:t>20</a:t>
            </a:fld>
            <a:endParaRPr lang="en-US"/>
          </a:p>
        </p:txBody>
      </p:sp>
    </p:spTree>
    <p:extLst>
      <p:ext uri="{BB962C8B-B14F-4D97-AF65-F5344CB8AC3E}">
        <p14:creationId xmlns:p14="http://schemas.microsoft.com/office/powerpoint/2010/main" val="253581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D8548CA-05EB-49A5-9FDC-7040A29C611F}" type="datetime1">
              <a:rPr lang="en-US"/>
              <a:pPr/>
              <a:t>9/19/2016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28965C-2EC5-42C4-B13E-A82130C6F56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76C559B-1BDC-4BBD-9958-D1E401EF17CF}" type="datetime1">
              <a:rPr lang="en-US"/>
              <a:pPr/>
              <a:t>9/19/2016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AE0E1A-32D8-4AED-9EEC-A37FC579BE5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BD1FAC5-DA37-4919-9653-4B2565A6B65A}" type="datetime1">
              <a:rPr lang="en-US"/>
              <a:pPr/>
              <a:t>9/19/2016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622EF-9468-4AB0-B8A8-ED074A4444F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CA45AF8-172D-40BC-8186-9D9FB90FA39A}" type="datetime1">
              <a:rPr lang="en-US"/>
              <a:pPr/>
              <a:t>9/19/2016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4A2312-261D-44B8-ABAA-98A19167621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56DBC29-E98D-454A-A6FE-8923CC018431}" type="datetime1">
              <a:rPr lang="en-US"/>
              <a:pPr/>
              <a:t>9/19/2016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C4CA90-CE7B-47E9-BED4-7CCBE5FB4A6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D8906B2B-7D55-4890-8481-FA5D3BDD297C}" type="datetime1">
              <a:rPr lang="en-US"/>
              <a:pPr/>
              <a:t>9/19/2016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68C0747-250B-474A-9B6D-4A3EF01E67E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D954FF05-95EC-4523-9320-7AE3F855DA19}" type="datetime1">
              <a:rPr lang="en-US"/>
              <a:pPr/>
              <a:t>9/19/2016</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948994D2-5711-488D-BD98-61E016CCAA5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53FB4E1E-5CDF-41B5-BB88-42F4A33A23BA}" type="datetime1">
              <a:rPr lang="en-US"/>
              <a:pPr/>
              <a:t>9/19/2016</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44014F8B-27A6-4A1D-9AAD-753A82A6A9B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297D1BA-53A2-4BA4-B277-B153E1954D17}" type="datetime1">
              <a:rPr lang="en-US"/>
              <a:pPr/>
              <a:t>9/19/2016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FDEBE80E-4987-4867-9C3A-E4A0E9706DE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DE4F930-5A53-4456-93AC-845F6F6EE2EB}" type="datetime1">
              <a:rPr lang="en-US"/>
              <a:pPr/>
              <a:t>9/19/2016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B932F2C-2CC4-4C47-B833-647BA1D3C1B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446CE54-B733-4363-BD23-5E25B76BE9AE}" type="datetime1">
              <a:rPr lang="en-US"/>
              <a:pPr/>
              <a:t>9/19/2016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2297893-D747-4DD0-B316-6773E412951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6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6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9AFDFAF-4FD6-4072-972B-1224E5794F7E}" type="datetime1">
              <a:rPr lang="en-US"/>
              <a:pPr/>
              <a:t>9/19/2016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29DE2A58-9608-4237-BD66-73D676C56A5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png"/><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3.wmf"/><Relationship Id="rId3" Type="http://schemas.openxmlformats.org/officeDocument/2006/relationships/notesSlide" Target="../notesSlides/notesSlide13.xml"/><Relationship Id="rId7" Type="http://schemas.openxmlformats.org/officeDocument/2006/relationships/image" Target="../media/image30.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1.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1.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4.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6.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6.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0.bin"/><Relationship Id="rId5" Type="http://schemas.openxmlformats.org/officeDocument/2006/relationships/image" Target="../media/image38.wmf"/><Relationship Id="rId4"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4.wmf"/><Relationship Id="rId3" Type="http://schemas.openxmlformats.org/officeDocument/2006/relationships/notesSlide" Target="../notesSlides/notesSlide16.xml"/><Relationship Id="rId7" Type="http://schemas.openxmlformats.org/officeDocument/2006/relationships/image" Target="../media/image41.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2.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6.wmf"/><Relationship Id="rId5" Type="http://schemas.openxmlformats.org/officeDocument/2006/relationships/oleObject" Target="../embeddings/oleObject37.bin"/><Relationship Id="rId4" Type="http://schemas.openxmlformats.org/officeDocument/2006/relationships/image" Target="../media/image4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upload.wikimedia.org/wikipedia/commons/3/3f/Monty_open_door.sv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3.png"/><Relationship Id="rId3" Type="http://schemas.openxmlformats.org/officeDocument/2006/relationships/hyperlink" Target="http://en.wikipedia.org/wiki/Image:Pfeil.png" TargetMode="External"/><Relationship Id="rId7" Type="http://schemas.openxmlformats.org/officeDocument/2006/relationships/hyperlink" Target="http://en.wikipedia.org/wiki/Image:Monty-CurlyPicksGoatB.svg" TargetMode="External"/><Relationship Id="rId12" Type="http://schemas.openxmlformats.org/officeDocument/2006/relationships/hyperlink" Target="http://en.wikipedia.org/wiki/Image:Monty-SwitchfromGoatA.svg" TargetMode="External"/><Relationship Id="rId2" Type="http://schemas.openxmlformats.org/officeDocument/2006/relationships/notesSlide" Target="../notesSlides/notesSlide19.xml"/><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hyperlink" Target="http://en.wikipedia.org/wiki/Image:Monty-CurlyPicksGoatA.svg" TargetMode="External"/><Relationship Id="rId11" Type="http://schemas.openxmlformats.org/officeDocument/2006/relationships/image" Target="../media/image52.png"/><Relationship Id="rId5" Type="http://schemas.openxmlformats.org/officeDocument/2006/relationships/hyperlink" Target="http://en.wikipedia.org/wiki/Image:Monty-CurlyPicksCar.svg" TargetMode="External"/><Relationship Id="rId15" Type="http://schemas.openxmlformats.org/officeDocument/2006/relationships/hyperlink" Target="http://en.wikipedia.org/wiki/Image:Monty-SwitchfromGoatB.svg" TargetMode="External"/><Relationship Id="rId10" Type="http://schemas.openxmlformats.org/officeDocument/2006/relationships/image" Target="../media/image51.png"/><Relationship Id="rId4" Type="http://schemas.openxmlformats.org/officeDocument/2006/relationships/image" Target="../media/image49.png"/><Relationship Id="rId9" Type="http://schemas.openxmlformats.org/officeDocument/2006/relationships/hyperlink" Target="http://en.wikipedia.org/wiki/Image:Monty-DoubleSwitchfromCar.svg" TargetMode="External"/><Relationship Id="rId14" Type="http://schemas.openxmlformats.org/officeDocument/2006/relationships/image" Target="../media/image54.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0.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0.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8.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image" Target="../media/image60.wmf"/><Relationship Id="rId4"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62.wmf"/><Relationship Id="rId4" Type="http://schemas.openxmlformats.org/officeDocument/2006/relationships/oleObject" Target="../embeddings/oleObject45.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8.bin"/><Relationship Id="rId5" Type="http://schemas.openxmlformats.org/officeDocument/2006/relationships/image" Target="../media/image63.wmf"/><Relationship Id="rId4" Type="http://schemas.openxmlformats.org/officeDocument/2006/relationships/oleObject" Target="../embeddings/oleObject47.bin"/></Relationships>
</file>

<file path=ppt/slides/_rels/slide49.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25.vml"/><Relationship Id="rId5" Type="http://schemas.openxmlformats.org/officeDocument/2006/relationships/image" Target="../media/image66.w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26.xml"/><Relationship Id="rId7" Type="http://schemas.openxmlformats.org/officeDocument/2006/relationships/image" Target="../media/image68.wmf"/><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51.bin"/><Relationship Id="rId5" Type="http://schemas.openxmlformats.org/officeDocument/2006/relationships/image" Target="../media/image67.wmf"/><Relationship Id="rId4" Type="http://schemas.openxmlformats.org/officeDocument/2006/relationships/oleObject" Target="../embeddings/oleObject50.bin"/><Relationship Id="rId9" Type="http://schemas.openxmlformats.org/officeDocument/2006/relationships/image" Target="../media/image6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70.wmf"/><Relationship Id="rId5" Type="http://schemas.openxmlformats.org/officeDocument/2006/relationships/oleObject" Target="../embeddings/oleObject54.bin"/><Relationship Id="rId4" Type="http://schemas.openxmlformats.org/officeDocument/2006/relationships/image" Target="../media/image6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7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autonlab.org/tutorials/prob.html" TargetMode="External"/><Relationship Id="rId2" Type="http://schemas.openxmlformats.org/officeDocument/2006/relationships/hyperlink" Target="http://www.cs.cmu.edu/~guestrin/Class/10708/recitations/r1/Probability_and_Statistics_Review.ppt" TargetMode="External"/><Relationship Id="rId1" Type="http://schemas.openxmlformats.org/officeDocument/2006/relationships/slideLayout" Target="../slideLayouts/slideLayout2.xml"/><Relationship Id="rId6" Type="http://schemas.openxmlformats.org/officeDocument/2006/relationships/hyperlink" Target="http://stattrek.com/chi-square-test/independence.aspx" TargetMode="External"/><Relationship Id="rId5" Type="http://schemas.openxmlformats.org/officeDocument/2006/relationships/hyperlink" Target="http://www.cs.cmu.edu/~guestrin/Class/10701-F07/recitation_schedule.html" TargetMode="External"/><Relationship Id="rId4" Type="http://schemas.openxmlformats.org/officeDocument/2006/relationships/hyperlink" Target="http://en.wikipedia.org/wiki/Monty_Hall_probl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p:txBody>
          <a:bodyPr/>
          <a:lstStyle/>
          <a:p>
            <a:pPr eaLnBrk="1" hangingPunct="1"/>
            <a:r>
              <a:rPr lang="en-US" smtClean="0"/>
              <a:t>Probability Review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229600" cy="868363"/>
          </a:xfrm>
        </p:spPr>
        <p:txBody>
          <a:bodyPr/>
          <a:lstStyle/>
          <a:p>
            <a:pPr eaLnBrk="1" hangingPunct="1"/>
            <a:r>
              <a:rPr lang="en-US" smtClean="0"/>
              <a:t>Random Variables</a:t>
            </a:r>
          </a:p>
        </p:txBody>
      </p:sp>
      <p:sp>
        <p:nvSpPr>
          <p:cNvPr id="4" name="Oval 3"/>
          <p:cNvSpPr/>
          <p:nvPr/>
        </p:nvSpPr>
        <p:spPr>
          <a:xfrm>
            <a:off x="762000" y="1524000"/>
            <a:ext cx="2057400" cy="304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5" name="Oval 4"/>
          <p:cNvSpPr/>
          <p:nvPr/>
        </p:nvSpPr>
        <p:spPr>
          <a:xfrm>
            <a:off x="5943600" y="914400"/>
            <a:ext cx="1752600" cy="190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36869" name="Rectangle 5"/>
          <p:cNvSpPr>
            <a:spLocks noChangeArrowheads="1"/>
          </p:cNvSpPr>
          <p:nvPr/>
        </p:nvSpPr>
        <p:spPr bwMode="auto">
          <a:xfrm>
            <a:off x="1524000" y="914400"/>
            <a:ext cx="533400" cy="584200"/>
          </a:xfrm>
          <a:prstGeom prst="rect">
            <a:avLst/>
          </a:prstGeom>
          <a:noFill/>
          <a:ln w="9525">
            <a:noFill/>
            <a:miter lim="800000"/>
            <a:headEnd/>
            <a:tailEnd/>
          </a:ln>
        </p:spPr>
        <p:txBody>
          <a:bodyPr>
            <a:spAutoFit/>
          </a:bodyPr>
          <a:lstStyle/>
          <a:p>
            <a:r>
              <a:rPr lang="en-US" sz="3200">
                <a:latin typeface="Symbol" pitchFamily="18" charset="2"/>
              </a:rPr>
              <a:t>W</a:t>
            </a:r>
            <a:endParaRPr lang="en-US" sz="3200">
              <a:latin typeface="Calibri" pitchFamily="34" charset="0"/>
            </a:endParaRPr>
          </a:p>
        </p:txBody>
      </p:sp>
      <p:sp>
        <p:nvSpPr>
          <p:cNvPr id="8" name="Oval 7"/>
          <p:cNvSpPr/>
          <p:nvPr/>
        </p:nvSpPr>
        <p:spPr>
          <a:xfrm>
            <a:off x="6096000" y="3200400"/>
            <a:ext cx="1752600" cy="167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pic>
        <p:nvPicPr>
          <p:cNvPr id="36871" name="Picture 8" descr="st.jpg"/>
          <p:cNvPicPr>
            <a:picLocks noChangeAspect="1"/>
          </p:cNvPicPr>
          <p:nvPr/>
        </p:nvPicPr>
        <p:blipFill>
          <a:blip r:embed="rId2" cstate="print"/>
          <a:srcRect/>
          <a:stretch>
            <a:fillRect/>
          </a:stretch>
        </p:blipFill>
        <p:spPr bwMode="auto">
          <a:xfrm>
            <a:off x="1676400" y="2057400"/>
            <a:ext cx="457200" cy="457200"/>
          </a:xfrm>
          <a:prstGeom prst="rect">
            <a:avLst/>
          </a:prstGeom>
          <a:noFill/>
          <a:ln w="9525">
            <a:noFill/>
            <a:miter lim="800000"/>
            <a:headEnd/>
            <a:tailEnd/>
          </a:ln>
        </p:spPr>
      </p:pic>
      <p:sp>
        <p:nvSpPr>
          <p:cNvPr id="36872" name="TextBox 12"/>
          <p:cNvSpPr txBox="1">
            <a:spLocks noChangeArrowheads="1"/>
          </p:cNvSpPr>
          <p:nvPr/>
        </p:nvSpPr>
        <p:spPr bwMode="auto">
          <a:xfrm>
            <a:off x="6477000" y="1447800"/>
            <a:ext cx="612775" cy="369888"/>
          </a:xfrm>
          <a:prstGeom prst="rect">
            <a:avLst/>
          </a:prstGeom>
          <a:solidFill>
            <a:schemeClr val="accent1">
              <a:alpha val="83136"/>
            </a:schemeClr>
          </a:solidFill>
          <a:ln w="9525">
            <a:noFill/>
            <a:miter lim="800000"/>
            <a:headEnd/>
            <a:tailEnd/>
          </a:ln>
        </p:spPr>
        <p:txBody>
          <a:bodyPr wrap="none">
            <a:spAutoFit/>
          </a:bodyPr>
          <a:lstStyle/>
          <a:p>
            <a:r>
              <a:rPr lang="en-US">
                <a:solidFill>
                  <a:schemeClr val="bg1"/>
                </a:solidFill>
                <a:latin typeface="Calibri" pitchFamily="34" charset="0"/>
              </a:rPr>
              <a:t>High</a:t>
            </a:r>
          </a:p>
        </p:txBody>
      </p:sp>
      <p:sp>
        <p:nvSpPr>
          <p:cNvPr id="36873" name="TextBox 13"/>
          <p:cNvSpPr txBox="1">
            <a:spLocks noChangeArrowheads="1"/>
          </p:cNvSpPr>
          <p:nvPr/>
        </p:nvSpPr>
        <p:spPr bwMode="auto">
          <a:xfrm>
            <a:off x="6486525" y="2057400"/>
            <a:ext cx="523875" cy="369888"/>
          </a:xfrm>
          <a:prstGeom prst="rect">
            <a:avLst/>
          </a:prstGeom>
          <a:noFill/>
          <a:ln w="9525">
            <a:noFill/>
            <a:miter lim="800000"/>
            <a:headEnd/>
            <a:tailEnd/>
          </a:ln>
        </p:spPr>
        <p:txBody>
          <a:bodyPr wrap="none">
            <a:spAutoFit/>
          </a:bodyPr>
          <a:lstStyle/>
          <a:p>
            <a:r>
              <a:rPr lang="en-US">
                <a:latin typeface="Calibri" pitchFamily="34" charset="0"/>
              </a:rPr>
              <a:t>low</a:t>
            </a:r>
          </a:p>
        </p:txBody>
      </p:sp>
      <p:sp>
        <p:nvSpPr>
          <p:cNvPr id="36874" name="TextBox 14"/>
          <p:cNvSpPr txBox="1">
            <a:spLocks noChangeArrowheads="1"/>
          </p:cNvSpPr>
          <p:nvPr/>
        </p:nvSpPr>
        <p:spPr bwMode="auto">
          <a:xfrm>
            <a:off x="6705600" y="3657600"/>
            <a:ext cx="317500" cy="369888"/>
          </a:xfrm>
          <a:prstGeom prst="rect">
            <a:avLst/>
          </a:prstGeom>
          <a:noFill/>
          <a:ln w="9525">
            <a:noFill/>
            <a:miter lim="800000"/>
            <a:headEnd/>
            <a:tailEnd/>
          </a:ln>
        </p:spPr>
        <p:txBody>
          <a:bodyPr wrap="none">
            <a:spAutoFit/>
          </a:bodyPr>
          <a:lstStyle/>
          <a:p>
            <a:r>
              <a:rPr lang="en-US">
                <a:latin typeface="Calibri" pitchFamily="34" charset="0"/>
              </a:rPr>
              <a:t>A</a:t>
            </a:r>
          </a:p>
        </p:txBody>
      </p:sp>
      <p:sp>
        <p:nvSpPr>
          <p:cNvPr id="36875" name="TextBox 15"/>
          <p:cNvSpPr txBox="1">
            <a:spLocks noChangeArrowheads="1"/>
          </p:cNvSpPr>
          <p:nvPr/>
        </p:nvSpPr>
        <p:spPr bwMode="auto">
          <a:xfrm>
            <a:off x="6477000" y="4114800"/>
            <a:ext cx="309563" cy="369888"/>
          </a:xfrm>
          <a:prstGeom prst="rect">
            <a:avLst/>
          </a:prstGeom>
          <a:noFill/>
          <a:ln w="9525">
            <a:noFill/>
            <a:miter lim="800000"/>
            <a:headEnd/>
            <a:tailEnd/>
          </a:ln>
        </p:spPr>
        <p:txBody>
          <a:bodyPr wrap="none">
            <a:spAutoFit/>
          </a:bodyPr>
          <a:lstStyle/>
          <a:p>
            <a:r>
              <a:rPr lang="en-US">
                <a:latin typeface="Calibri" pitchFamily="34" charset="0"/>
              </a:rPr>
              <a:t>B</a:t>
            </a:r>
          </a:p>
        </p:txBody>
      </p:sp>
      <p:sp>
        <p:nvSpPr>
          <p:cNvPr id="36876" name="TextBox 16"/>
          <p:cNvSpPr txBox="1">
            <a:spLocks noChangeArrowheads="1"/>
          </p:cNvSpPr>
          <p:nvPr/>
        </p:nvSpPr>
        <p:spPr bwMode="auto">
          <a:xfrm>
            <a:off x="7081838" y="4038600"/>
            <a:ext cx="461962" cy="369888"/>
          </a:xfrm>
          <a:prstGeom prst="rect">
            <a:avLst/>
          </a:prstGeom>
          <a:noFill/>
          <a:ln w="9525">
            <a:noFill/>
            <a:miter lim="800000"/>
            <a:headEnd/>
            <a:tailEnd/>
          </a:ln>
        </p:spPr>
        <p:txBody>
          <a:bodyPr>
            <a:spAutoFit/>
          </a:bodyPr>
          <a:lstStyle/>
          <a:p>
            <a:r>
              <a:rPr lang="en-US">
                <a:latin typeface="Calibri" pitchFamily="34" charset="0"/>
              </a:rPr>
              <a:t>A+</a:t>
            </a:r>
          </a:p>
        </p:txBody>
      </p:sp>
      <p:sp>
        <p:nvSpPr>
          <p:cNvPr id="36877" name="TextBox 24"/>
          <p:cNvSpPr txBox="1">
            <a:spLocks noChangeArrowheads="1"/>
          </p:cNvSpPr>
          <p:nvPr/>
        </p:nvSpPr>
        <p:spPr bwMode="auto">
          <a:xfrm>
            <a:off x="4343400" y="1447800"/>
            <a:ext cx="1389063" cy="369888"/>
          </a:xfrm>
          <a:prstGeom prst="rect">
            <a:avLst/>
          </a:prstGeom>
          <a:noFill/>
          <a:ln w="9525">
            <a:noFill/>
            <a:miter lim="800000"/>
            <a:headEnd/>
            <a:tailEnd/>
          </a:ln>
        </p:spPr>
        <p:txBody>
          <a:bodyPr wrap="none">
            <a:spAutoFit/>
          </a:bodyPr>
          <a:lstStyle/>
          <a:p>
            <a:r>
              <a:rPr lang="en-US">
                <a:latin typeface="Calibri" pitchFamily="34" charset="0"/>
              </a:rPr>
              <a:t>I:Intelligence</a:t>
            </a:r>
          </a:p>
        </p:txBody>
      </p:sp>
      <p:sp>
        <p:nvSpPr>
          <p:cNvPr id="36878" name="TextBox 25"/>
          <p:cNvSpPr txBox="1">
            <a:spLocks noChangeArrowheads="1"/>
          </p:cNvSpPr>
          <p:nvPr/>
        </p:nvSpPr>
        <p:spPr bwMode="auto">
          <a:xfrm>
            <a:off x="4572000" y="4114800"/>
            <a:ext cx="962025" cy="369888"/>
          </a:xfrm>
          <a:prstGeom prst="rect">
            <a:avLst/>
          </a:prstGeom>
          <a:noFill/>
          <a:ln w="9525">
            <a:noFill/>
            <a:miter lim="800000"/>
            <a:headEnd/>
            <a:tailEnd/>
          </a:ln>
        </p:spPr>
        <p:txBody>
          <a:bodyPr wrap="none">
            <a:spAutoFit/>
          </a:bodyPr>
          <a:lstStyle/>
          <a:p>
            <a:r>
              <a:rPr lang="en-US">
                <a:latin typeface="Calibri" pitchFamily="34" charset="0"/>
              </a:rPr>
              <a:t>G:Grade</a:t>
            </a:r>
          </a:p>
        </p:txBody>
      </p:sp>
      <p:sp>
        <p:nvSpPr>
          <p:cNvPr id="32" name="Freeform 31"/>
          <p:cNvSpPr/>
          <p:nvPr/>
        </p:nvSpPr>
        <p:spPr>
          <a:xfrm>
            <a:off x="2667000" y="1966913"/>
            <a:ext cx="3300413" cy="395287"/>
          </a:xfrm>
          <a:custGeom>
            <a:avLst/>
            <a:gdLst>
              <a:gd name="connsiteX0" fmla="*/ 0 w 3157086"/>
              <a:gd name="connsiteY0" fmla="*/ 1578543 h 1578543"/>
              <a:gd name="connsiteX1" fmla="*/ 1973179 w 3157086"/>
              <a:gd name="connsiteY1" fmla="*/ 317634 h 1578543"/>
              <a:gd name="connsiteX2" fmla="*/ 3157086 w 3157086"/>
              <a:gd name="connsiteY2" fmla="*/ 0 h 1578543"/>
            </a:gdLst>
            <a:ahLst/>
            <a:cxnLst>
              <a:cxn ang="0">
                <a:pos x="connsiteX0" y="connsiteY0"/>
              </a:cxn>
              <a:cxn ang="0">
                <a:pos x="connsiteX1" y="connsiteY1"/>
              </a:cxn>
              <a:cxn ang="0">
                <a:pos x="connsiteX2" y="connsiteY2"/>
              </a:cxn>
            </a:cxnLst>
            <a:rect l="l" t="t" r="r" b="b"/>
            <a:pathLst>
              <a:path w="3157086" h="1578543">
                <a:moveTo>
                  <a:pt x="0" y="1578543"/>
                </a:moveTo>
                <a:cubicBezTo>
                  <a:pt x="723499" y="1079634"/>
                  <a:pt x="1446998" y="580725"/>
                  <a:pt x="1973179" y="317634"/>
                </a:cubicBezTo>
                <a:cubicBezTo>
                  <a:pt x="2499360" y="54544"/>
                  <a:pt x="2828223" y="27272"/>
                  <a:pt x="3157086"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34" name="Freeform 33"/>
          <p:cNvSpPr/>
          <p:nvPr/>
        </p:nvSpPr>
        <p:spPr>
          <a:xfrm>
            <a:off x="2743200" y="3581400"/>
            <a:ext cx="3352800" cy="533400"/>
          </a:xfrm>
          <a:custGeom>
            <a:avLst/>
            <a:gdLst>
              <a:gd name="connsiteX0" fmla="*/ 0 w 3262965"/>
              <a:gd name="connsiteY0" fmla="*/ 0 h 896754"/>
              <a:gd name="connsiteX1" fmla="*/ 1183908 w 3262965"/>
              <a:gd name="connsiteY1" fmla="*/ 750771 h 896754"/>
              <a:gd name="connsiteX2" fmla="*/ 3262965 w 3262965"/>
              <a:gd name="connsiteY2" fmla="*/ 875899 h 896754"/>
            </a:gdLst>
            <a:ahLst/>
            <a:cxnLst>
              <a:cxn ang="0">
                <a:pos x="connsiteX0" y="connsiteY0"/>
              </a:cxn>
              <a:cxn ang="0">
                <a:pos x="connsiteX1" y="connsiteY1"/>
              </a:cxn>
              <a:cxn ang="0">
                <a:pos x="connsiteX2" y="connsiteY2"/>
              </a:cxn>
            </a:cxnLst>
            <a:rect l="l" t="t" r="r" b="b"/>
            <a:pathLst>
              <a:path w="3262965" h="896754">
                <a:moveTo>
                  <a:pt x="0" y="0"/>
                </a:moveTo>
                <a:cubicBezTo>
                  <a:pt x="320040" y="302394"/>
                  <a:pt x="640081" y="604788"/>
                  <a:pt x="1183908" y="750771"/>
                </a:cubicBezTo>
                <a:cubicBezTo>
                  <a:pt x="1727735" y="896754"/>
                  <a:pt x="2495350" y="886326"/>
                  <a:pt x="3262965" y="875899"/>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36881" name="TextBox 34"/>
          <p:cNvSpPr txBox="1">
            <a:spLocks noChangeArrowheads="1"/>
          </p:cNvSpPr>
          <p:nvPr/>
        </p:nvSpPr>
        <p:spPr bwMode="auto">
          <a:xfrm>
            <a:off x="1447800" y="5562600"/>
            <a:ext cx="5338763" cy="369888"/>
          </a:xfrm>
          <a:prstGeom prst="rect">
            <a:avLst/>
          </a:prstGeom>
          <a:noFill/>
          <a:ln w="9525">
            <a:noFill/>
            <a:miter lim="800000"/>
            <a:headEnd/>
            <a:tailEnd/>
          </a:ln>
        </p:spPr>
        <p:txBody>
          <a:bodyPr wrap="none">
            <a:spAutoFit/>
          </a:bodyPr>
          <a:lstStyle/>
          <a:p>
            <a:r>
              <a:rPr lang="en-US">
                <a:latin typeface="Calibri" pitchFamily="34" charset="0"/>
              </a:rPr>
              <a:t>P(I = high) = P( {all students whose intelligence is high})</a:t>
            </a:r>
          </a:p>
        </p:txBody>
      </p:sp>
      <p:pic>
        <p:nvPicPr>
          <p:cNvPr id="36882" name="Picture 35" descr="cartoon2.jpg"/>
          <p:cNvPicPr>
            <a:picLocks noChangeAspect="1"/>
          </p:cNvPicPr>
          <p:nvPr/>
        </p:nvPicPr>
        <p:blipFill>
          <a:blip r:embed="rId3" cstate="print"/>
          <a:srcRect l="17999" r="4286" b="48190"/>
          <a:stretch>
            <a:fillRect/>
          </a:stretch>
        </p:blipFill>
        <p:spPr bwMode="auto">
          <a:xfrm>
            <a:off x="1219200" y="3886200"/>
            <a:ext cx="452438" cy="381000"/>
          </a:xfrm>
          <a:prstGeom prst="rect">
            <a:avLst/>
          </a:prstGeom>
          <a:noFill/>
          <a:ln w="9525">
            <a:noFill/>
            <a:miter lim="800000"/>
            <a:headEnd/>
            <a:tailEnd/>
          </a:ln>
        </p:spPr>
      </p:pic>
      <p:pic>
        <p:nvPicPr>
          <p:cNvPr id="36883" name="Picture 36" descr="phdcomics.jpg"/>
          <p:cNvPicPr>
            <a:picLocks noChangeAspect="1"/>
          </p:cNvPicPr>
          <p:nvPr/>
        </p:nvPicPr>
        <p:blipFill>
          <a:blip r:embed="rId4" cstate="print"/>
          <a:srcRect l="52982" t="46970" r="35429" b="22726"/>
          <a:stretch>
            <a:fillRect/>
          </a:stretch>
        </p:blipFill>
        <p:spPr bwMode="auto">
          <a:xfrm>
            <a:off x="1143000" y="2667000"/>
            <a:ext cx="466725" cy="533400"/>
          </a:xfrm>
          <a:prstGeom prst="rect">
            <a:avLst/>
          </a:prstGeom>
          <a:noFill/>
          <a:ln w="9525">
            <a:noFill/>
            <a:miter lim="800000"/>
            <a:headEnd/>
            <a:tailEnd/>
          </a:ln>
        </p:spPr>
      </p:pic>
      <p:pic>
        <p:nvPicPr>
          <p:cNvPr id="36884" name="Picture 37" descr="bike_helmet.jpg"/>
          <p:cNvPicPr>
            <a:picLocks noChangeAspect="1"/>
          </p:cNvPicPr>
          <p:nvPr/>
        </p:nvPicPr>
        <p:blipFill>
          <a:blip r:embed="rId5" cstate="print"/>
          <a:srcRect l="51225" t="2000" r="8366" b="60800"/>
          <a:stretch>
            <a:fillRect/>
          </a:stretch>
        </p:blipFill>
        <p:spPr bwMode="auto">
          <a:xfrm>
            <a:off x="1905000" y="3352800"/>
            <a:ext cx="568325" cy="533400"/>
          </a:xfrm>
          <a:prstGeom prst="rect">
            <a:avLst/>
          </a:prstGeom>
          <a:noFill/>
          <a:ln w="9525">
            <a:noFill/>
            <a:miter lim="800000"/>
            <a:headEnd/>
            <a:tailEnd/>
          </a:ln>
        </p:spPr>
      </p:pic>
      <p:sp>
        <p:nvSpPr>
          <p:cNvPr id="21" name="Oval 20"/>
          <p:cNvSpPr/>
          <p:nvPr/>
        </p:nvSpPr>
        <p:spPr>
          <a:xfrm rot="2461534">
            <a:off x="1009650" y="1690688"/>
            <a:ext cx="1219200" cy="1905000"/>
          </a:xfrm>
          <a:prstGeom prst="ellipse">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Discrete Random Variables</a:t>
            </a:r>
          </a:p>
        </p:txBody>
      </p:sp>
      <p:sp>
        <p:nvSpPr>
          <p:cNvPr id="37891" name="Content Placeholder 3"/>
          <p:cNvSpPr>
            <a:spLocks noGrp="1"/>
          </p:cNvSpPr>
          <p:nvPr>
            <p:ph idx="1"/>
          </p:nvPr>
        </p:nvSpPr>
        <p:spPr/>
        <p:txBody>
          <a:bodyPr/>
          <a:lstStyle/>
          <a:p>
            <a:r>
              <a:rPr lang="en-US" dirty="0" smtClean="0"/>
              <a:t>Random variables (RVs) which may take on only a </a:t>
            </a:r>
            <a:r>
              <a:rPr lang="en-US" b="1" dirty="0" smtClean="0"/>
              <a:t>countable </a:t>
            </a:r>
            <a:r>
              <a:rPr lang="en-US" dirty="0" smtClean="0"/>
              <a:t>number of </a:t>
            </a:r>
            <a:r>
              <a:rPr lang="en-US" b="1" dirty="0" smtClean="0"/>
              <a:t>distinct </a:t>
            </a:r>
            <a:r>
              <a:rPr lang="en-US" dirty="0" smtClean="0"/>
              <a:t>values</a:t>
            </a:r>
          </a:p>
          <a:p>
            <a:pPr lvl="1"/>
            <a:r>
              <a:rPr lang="en-US" dirty="0" smtClean="0"/>
              <a:t>E.g. the total number of tails X you get if you flip 100 coins</a:t>
            </a:r>
          </a:p>
          <a:p>
            <a:r>
              <a:rPr lang="en-US" dirty="0" smtClean="0"/>
              <a:t>X is a RV with </a:t>
            </a:r>
            <a:r>
              <a:rPr lang="en-US" b="1" dirty="0" err="1" smtClean="0"/>
              <a:t>arity</a:t>
            </a:r>
            <a:r>
              <a:rPr lang="en-US" dirty="0" smtClean="0"/>
              <a:t> </a:t>
            </a:r>
            <a:r>
              <a:rPr lang="en-US" i="1" dirty="0" smtClean="0"/>
              <a:t>k </a:t>
            </a:r>
            <a:r>
              <a:rPr lang="en-US" dirty="0" smtClean="0"/>
              <a:t>if it can take on exactly one value out of {</a:t>
            </a:r>
            <a:r>
              <a:rPr lang="en-US" i="1" dirty="0" smtClean="0"/>
              <a:t>x</a:t>
            </a:r>
            <a:r>
              <a:rPr lang="en-US" i="1" baseline="-25000" dirty="0" smtClean="0"/>
              <a:t>1</a:t>
            </a:r>
            <a:r>
              <a:rPr lang="en-US" dirty="0" smtClean="0"/>
              <a:t>, …, </a:t>
            </a:r>
            <a:r>
              <a:rPr lang="en-US" i="1" dirty="0" err="1" smtClean="0"/>
              <a:t>x</a:t>
            </a:r>
            <a:r>
              <a:rPr lang="en-US" i="1" baseline="-25000" dirty="0" err="1" smtClean="0"/>
              <a:t>k</a:t>
            </a:r>
            <a:r>
              <a:rPr lang="en-US" dirty="0" smtClean="0"/>
              <a:t>}</a:t>
            </a:r>
          </a:p>
          <a:p>
            <a:pPr lvl="1"/>
            <a:r>
              <a:rPr lang="en-US" dirty="0" smtClean="0"/>
              <a:t>E.g. the possible values that X can take on are 0, 1, 2, …, 100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Probability of Discrete RV</a:t>
            </a:r>
          </a:p>
        </p:txBody>
      </p:sp>
      <p:sp>
        <p:nvSpPr>
          <p:cNvPr id="38915" name="Content Placeholder 2"/>
          <p:cNvSpPr>
            <a:spLocks noGrp="1"/>
          </p:cNvSpPr>
          <p:nvPr>
            <p:ph idx="1"/>
          </p:nvPr>
        </p:nvSpPr>
        <p:spPr/>
        <p:txBody>
          <a:bodyPr/>
          <a:lstStyle/>
          <a:p>
            <a:r>
              <a:rPr lang="en-US" smtClean="0"/>
              <a:t>Probability mass function (pmf): P(X = </a:t>
            </a:r>
            <a:r>
              <a:rPr lang="en-US" i="1" smtClean="0"/>
              <a:t>x</a:t>
            </a:r>
            <a:r>
              <a:rPr lang="en-US" i="1" baseline="-25000" smtClean="0"/>
              <a:t>i</a:t>
            </a:r>
            <a:r>
              <a:rPr lang="en-US" smtClean="0"/>
              <a:t>)</a:t>
            </a:r>
          </a:p>
          <a:p>
            <a:r>
              <a:rPr lang="en-US" smtClean="0"/>
              <a:t>Easy facts about pmf</a:t>
            </a:r>
          </a:p>
          <a:p>
            <a:pPr lvl="1">
              <a:buFont typeface="Wingdings" pitchFamily="2" charset="2"/>
              <a:buChar char="§"/>
            </a:pPr>
            <a:r>
              <a:rPr lang="en-US" smtClean="0"/>
              <a:t>Σ</a:t>
            </a:r>
            <a:r>
              <a:rPr lang="en-US" baseline="-25000" smtClean="0"/>
              <a:t>i</a:t>
            </a:r>
            <a:r>
              <a:rPr lang="en-US" smtClean="0"/>
              <a:t> P(X = </a:t>
            </a:r>
            <a:r>
              <a:rPr lang="en-US" i="1" smtClean="0"/>
              <a:t>x</a:t>
            </a:r>
            <a:r>
              <a:rPr lang="en-US" i="1" baseline="-25000" smtClean="0"/>
              <a:t>i</a:t>
            </a:r>
            <a:r>
              <a:rPr lang="en-US" smtClean="0"/>
              <a:t>) = 1</a:t>
            </a:r>
          </a:p>
          <a:p>
            <a:pPr lvl="1">
              <a:buFont typeface="Wingdings" pitchFamily="2" charset="2"/>
              <a:buChar char="§"/>
            </a:pPr>
            <a:r>
              <a:rPr lang="en-US" smtClean="0"/>
              <a:t>P(X = </a:t>
            </a:r>
            <a:r>
              <a:rPr lang="en-US" i="1" smtClean="0"/>
              <a:t>x</a:t>
            </a:r>
            <a:r>
              <a:rPr lang="en-US" i="1" baseline="-25000" smtClean="0"/>
              <a:t>i</a:t>
            </a:r>
            <a:r>
              <a:rPr lang="en-US" smtClean="0"/>
              <a:t>∩X = </a:t>
            </a:r>
            <a:r>
              <a:rPr lang="en-US" i="1" smtClean="0"/>
              <a:t>x</a:t>
            </a:r>
            <a:r>
              <a:rPr lang="en-US" i="1" baseline="-25000" smtClean="0"/>
              <a:t>j</a:t>
            </a:r>
            <a:r>
              <a:rPr lang="en-US" smtClean="0"/>
              <a:t>) = 0 if i ≠ j</a:t>
            </a:r>
          </a:p>
          <a:p>
            <a:pPr lvl="1">
              <a:buFont typeface="Wingdings" pitchFamily="2" charset="2"/>
              <a:buChar char="§"/>
            </a:pPr>
            <a:r>
              <a:rPr lang="en-US" smtClean="0"/>
              <a:t>P(X = </a:t>
            </a:r>
            <a:r>
              <a:rPr lang="en-US" i="1" smtClean="0"/>
              <a:t>x</a:t>
            </a:r>
            <a:r>
              <a:rPr lang="en-US" i="1" baseline="-25000" smtClean="0"/>
              <a:t>i </a:t>
            </a:r>
            <a:r>
              <a:rPr lang="en-US" smtClean="0"/>
              <a:t>U X = </a:t>
            </a:r>
            <a:r>
              <a:rPr lang="en-US" i="1" smtClean="0"/>
              <a:t>x</a:t>
            </a:r>
            <a:r>
              <a:rPr lang="en-US" i="1" baseline="-25000" smtClean="0"/>
              <a:t>j</a:t>
            </a:r>
            <a:r>
              <a:rPr lang="en-US" smtClean="0"/>
              <a:t>) = P(X = </a:t>
            </a:r>
            <a:r>
              <a:rPr lang="en-US" i="1" smtClean="0"/>
              <a:t>x</a:t>
            </a:r>
            <a:r>
              <a:rPr lang="en-US" i="1" baseline="-25000" smtClean="0"/>
              <a:t>i</a:t>
            </a:r>
            <a:r>
              <a:rPr lang="en-US" smtClean="0"/>
              <a:t>) + P(X = </a:t>
            </a:r>
            <a:r>
              <a:rPr lang="en-US" i="1" smtClean="0"/>
              <a:t>x</a:t>
            </a:r>
            <a:r>
              <a:rPr lang="en-US" i="1" baseline="-25000" smtClean="0"/>
              <a:t>j</a:t>
            </a:r>
            <a:r>
              <a:rPr lang="en-US" smtClean="0"/>
              <a:t>) if i ≠ j</a:t>
            </a:r>
          </a:p>
          <a:p>
            <a:pPr lvl="1">
              <a:buFont typeface="Wingdings" pitchFamily="2" charset="2"/>
              <a:buChar char="§"/>
            </a:pPr>
            <a:r>
              <a:rPr lang="en-US" smtClean="0"/>
              <a:t>P(X = </a:t>
            </a:r>
            <a:r>
              <a:rPr lang="en-US" i="1" smtClean="0"/>
              <a:t>x</a:t>
            </a:r>
            <a:r>
              <a:rPr lang="en-US" i="1" baseline="-25000" smtClean="0"/>
              <a:t>1 </a:t>
            </a:r>
            <a:r>
              <a:rPr lang="en-US" smtClean="0"/>
              <a:t>U X = </a:t>
            </a:r>
            <a:r>
              <a:rPr lang="en-US" i="1" smtClean="0"/>
              <a:t>x</a:t>
            </a:r>
            <a:r>
              <a:rPr lang="en-US" i="1" baseline="-25000" smtClean="0"/>
              <a:t>2 </a:t>
            </a:r>
            <a:r>
              <a:rPr lang="en-US" smtClean="0"/>
              <a:t>U … U X = </a:t>
            </a:r>
            <a:r>
              <a:rPr lang="en-US" i="1" smtClean="0"/>
              <a:t>x</a:t>
            </a:r>
            <a:r>
              <a:rPr lang="en-US" i="1" baseline="-25000" smtClean="0"/>
              <a:t>k</a:t>
            </a:r>
            <a:r>
              <a:rPr lang="en-US" smtClean="0"/>
              <a:t>) = 1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smtClean="0"/>
              <a:t>Common Distributions</a:t>
            </a:r>
          </a:p>
        </p:txBody>
      </p:sp>
      <p:sp>
        <p:nvSpPr>
          <p:cNvPr id="3076" name="Content Placeholder 2"/>
          <p:cNvSpPr>
            <a:spLocks noGrp="1"/>
          </p:cNvSpPr>
          <p:nvPr>
            <p:ph idx="1"/>
          </p:nvPr>
        </p:nvSpPr>
        <p:spPr/>
        <p:txBody>
          <a:bodyPr/>
          <a:lstStyle/>
          <a:p>
            <a:r>
              <a:rPr lang="en-US" dirty="0" smtClean="0"/>
              <a:t>Uniform X	</a:t>
            </a:r>
            <a:r>
              <a:rPr lang="en-US" i="1" dirty="0" smtClean="0"/>
              <a:t>U</a:t>
            </a:r>
            <a:r>
              <a:rPr lang="en-US" dirty="0" smtClean="0"/>
              <a:t>[1, …, </a:t>
            </a:r>
            <a:r>
              <a:rPr lang="en-US" i="1" dirty="0" smtClean="0"/>
              <a:t>N</a:t>
            </a:r>
            <a:r>
              <a:rPr lang="en-US" dirty="0" smtClean="0"/>
              <a:t>]</a:t>
            </a:r>
          </a:p>
          <a:p>
            <a:pPr lvl="1">
              <a:buFont typeface="Wingdings" pitchFamily="2" charset="2"/>
              <a:buChar char="§"/>
            </a:pPr>
            <a:r>
              <a:rPr lang="en-US" dirty="0" smtClean="0"/>
              <a:t>X takes values 1, 2, … </a:t>
            </a:r>
            <a:r>
              <a:rPr lang="en-US" i="1" dirty="0" smtClean="0"/>
              <a:t>N</a:t>
            </a:r>
          </a:p>
          <a:p>
            <a:pPr lvl="1">
              <a:buFont typeface="Wingdings" pitchFamily="2" charset="2"/>
              <a:buChar char="§"/>
            </a:pPr>
            <a:r>
              <a:rPr lang="en-US" dirty="0" smtClean="0"/>
              <a:t>P(X = </a:t>
            </a:r>
            <a:r>
              <a:rPr lang="en-US" i="1" dirty="0" err="1" smtClean="0"/>
              <a:t>i</a:t>
            </a:r>
            <a:r>
              <a:rPr lang="en-US" dirty="0" smtClean="0"/>
              <a:t>) = 1/</a:t>
            </a:r>
            <a:r>
              <a:rPr lang="en-US" i="1" dirty="0" smtClean="0"/>
              <a:t>N</a:t>
            </a:r>
          </a:p>
          <a:p>
            <a:pPr lvl="1">
              <a:buFont typeface="Wingdings" pitchFamily="2" charset="2"/>
              <a:buChar char="§"/>
            </a:pPr>
            <a:r>
              <a:rPr lang="en-US" dirty="0" smtClean="0"/>
              <a:t>E.g. picking balls of different colors from a box</a:t>
            </a:r>
          </a:p>
          <a:p>
            <a:r>
              <a:rPr lang="en-US" dirty="0" smtClean="0"/>
              <a:t>Binomial X	</a:t>
            </a:r>
            <a:r>
              <a:rPr lang="en-US" i="1" dirty="0" smtClean="0"/>
              <a:t>Bin</a:t>
            </a:r>
            <a:r>
              <a:rPr lang="en-US" dirty="0" smtClean="0"/>
              <a:t>(</a:t>
            </a:r>
            <a:r>
              <a:rPr lang="en-US" i="1" dirty="0" smtClean="0"/>
              <a:t>n</a:t>
            </a:r>
            <a:r>
              <a:rPr lang="en-US" dirty="0" smtClean="0"/>
              <a:t>, </a:t>
            </a:r>
            <a:r>
              <a:rPr lang="en-US" i="1" dirty="0" smtClean="0"/>
              <a:t>p</a:t>
            </a:r>
            <a:r>
              <a:rPr lang="en-US" dirty="0" smtClean="0"/>
              <a:t>)</a:t>
            </a:r>
          </a:p>
          <a:p>
            <a:pPr lvl="1">
              <a:buFont typeface="Wingdings" pitchFamily="2" charset="2"/>
              <a:buChar char="§"/>
            </a:pPr>
            <a:r>
              <a:rPr lang="en-US" dirty="0" smtClean="0"/>
              <a:t>X takes values 0, 1, …, </a:t>
            </a:r>
            <a:r>
              <a:rPr lang="en-US" i="1" dirty="0" smtClean="0"/>
              <a:t>n</a:t>
            </a:r>
          </a:p>
          <a:p>
            <a:pPr lvl="1">
              <a:buFont typeface="Wingdings" pitchFamily="2" charset="2"/>
              <a:buChar char="§"/>
            </a:pPr>
            <a:r>
              <a:rPr lang="en-US" dirty="0" smtClean="0"/>
              <a:t> </a:t>
            </a:r>
          </a:p>
          <a:p>
            <a:pPr lvl="1">
              <a:buFont typeface="Wingdings" pitchFamily="2" charset="2"/>
              <a:buChar char="§"/>
            </a:pPr>
            <a:r>
              <a:rPr lang="en-US" dirty="0" smtClean="0"/>
              <a:t>E.g. coin flips, P(k heads and n − k tails in n flips)</a:t>
            </a:r>
          </a:p>
        </p:txBody>
      </p:sp>
      <p:graphicFrame>
        <p:nvGraphicFramePr>
          <p:cNvPr id="3074" name="Object 3"/>
          <p:cNvGraphicFramePr>
            <a:graphicFrameLocks noChangeAspect="1"/>
          </p:cNvGraphicFramePr>
          <p:nvPr/>
        </p:nvGraphicFramePr>
        <p:xfrm>
          <a:off x="1243013" y="4722813"/>
          <a:ext cx="2643187" cy="787400"/>
        </p:xfrm>
        <a:graphic>
          <a:graphicData uri="http://schemas.openxmlformats.org/presentationml/2006/ole">
            <mc:AlternateContent xmlns:mc="http://schemas.openxmlformats.org/markup-compatibility/2006">
              <mc:Choice xmlns:v="urn:schemas-microsoft-com:vml" Requires="v">
                <p:oleObj spid="_x0000_s3080" name="Equation" r:id="rId3" imgW="1562100" imgH="444500" progId="Equation.3">
                  <p:embed/>
                </p:oleObj>
              </mc:Choice>
              <mc:Fallback>
                <p:oleObj name="Equation" r:id="rId3" imgW="1562100" imgH="444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3" y="4722813"/>
                        <a:ext cx="2643187"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Continuous Random Variables</a:t>
            </a:r>
          </a:p>
        </p:txBody>
      </p:sp>
      <p:sp>
        <p:nvSpPr>
          <p:cNvPr id="39939" name="Content Placeholder 2"/>
          <p:cNvSpPr>
            <a:spLocks noGrp="1"/>
          </p:cNvSpPr>
          <p:nvPr>
            <p:ph idx="1"/>
          </p:nvPr>
        </p:nvSpPr>
        <p:spPr/>
        <p:txBody>
          <a:bodyPr/>
          <a:lstStyle/>
          <a:p>
            <a:r>
              <a:rPr lang="en-US" dirty="0" smtClean="0"/>
              <a:t>Probability </a:t>
            </a:r>
            <a:r>
              <a:rPr lang="en-US" i="1" dirty="0" smtClean="0"/>
              <a:t>density</a:t>
            </a:r>
            <a:r>
              <a:rPr lang="en-US" dirty="0" smtClean="0"/>
              <a:t> function (</a:t>
            </a:r>
            <a:r>
              <a:rPr lang="en-US" dirty="0" err="1" smtClean="0"/>
              <a:t>pdf</a:t>
            </a:r>
            <a:r>
              <a:rPr lang="en-US" dirty="0" smtClean="0"/>
              <a:t>) instead of probability </a:t>
            </a:r>
            <a:r>
              <a:rPr lang="en-US" i="1" dirty="0" smtClean="0"/>
              <a:t>mass</a:t>
            </a:r>
            <a:r>
              <a:rPr lang="en-US" dirty="0" smtClean="0"/>
              <a:t> function (</a:t>
            </a:r>
            <a:r>
              <a:rPr lang="en-US" dirty="0" err="1" smtClean="0"/>
              <a:t>pmf</a:t>
            </a:r>
            <a:r>
              <a:rPr lang="en-US" dirty="0" smtClean="0"/>
              <a:t>)</a:t>
            </a:r>
          </a:p>
          <a:p>
            <a:r>
              <a:rPr lang="en-US" dirty="0" smtClean="0"/>
              <a:t>A </a:t>
            </a:r>
            <a:r>
              <a:rPr lang="en-US" dirty="0" err="1" smtClean="0"/>
              <a:t>pdf</a:t>
            </a:r>
            <a:r>
              <a:rPr lang="en-US" dirty="0" smtClean="0"/>
              <a:t> is any function </a:t>
            </a:r>
            <a:r>
              <a:rPr lang="en-US" i="1" dirty="0" smtClean="0"/>
              <a:t>f</a:t>
            </a:r>
            <a:r>
              <a:rPr lang="en-US" dirty="0" smtClean="0"/>
              <a:t>(</a:t>
            </a:r>
            <a:r>
              <a:rPr lang="en-US" i="1" dirty="0" smtClean="0"/>
              <a:t>x</a:t>
            </a:r>
            <a:r>
              <a:rPr lang="en-US" dirty="0" smtClean="0"/>
              <a:t>) that describes the probability density in terms of the input variable </a:t>
            </a:r>
            <a:r>
              <a:rPr lang="en-US" i="1" dirty="0" smtClean="0"/>
              <a:t>x</a:t>
            </a:r>
            <a:r>
              <a:rPr lang="en-US" dirty="0" smtClean="0"/>
              <a:t>.</a:t>
            </a:r>
          </a:p>
          <a:p>
            <a:pPr>
              <a:buFont typeface="Arial" pitchFamily="34" charset="0"/>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p:nvPr>
        </p:nvSpPr>
        <p:spPr/>
        <p:txBody>
          <a:bodyPr/>
          <a:lstStyle/>
          <a:p>
            <a:r>
              <a:rPr lang="en-US" smtClean="0"/>
              <a:t>Probability of Continuous RV</a:t>
            </a:r>
          </a:p>
        </p:txBody>
      </p:sp>
      <p:sp>
        <p:nvSpPr>
          <p:cNvPr id="4101" name="Content Placeholder 2"/>
          <p:cNvSpPr>
            <a:spLocks noGrp="1"/>
          </p:cNvSpPr>
          <p:nvPr>
            <p:ph idx="1"/>
          </p:nvPr>
        </p:nvSpPr>
        <p:spPr/>
        <p:txBody>
          <a:bodyPr/>
          <a:lstStyle/>
          <a:p>
            <a:r>
              <a:rPr lang="en-US" dirty="0" smtClean="0"/>
              <a:t>Properties of </a:t>
            </a:r>
            <a:r>
              <a:rPr lang="en-US" dirty="0" err="1" smtClean="0"/>
              <a:t>pdf</a:t>
            </a:r>
            <a:endParaRPr lang="en-US" dirty="0" smtClean="0"/>
          </a:p>
          <a:p>
            <a:pPr lvl="1">
              <a:buFont typeface="Wingdings" pitchFamily="2" charset="2"/>
              <a:buChar char="§"/>
            </a:pPr>
            <a:r>
              <a:rPr lang="en-US" dirty="0" smtClean="0"/>
              <a:t> </a:t>
            </a:r>
          </a:p>
          <a:p>
            <a:pPr lvl="1">
              <a:buFont typeface="Wingdings" pitchFamily="2" charset="2"/>
              <a:buChar char="§"/>
            </a:pPr>
            <a:endParaRPr lang="en-US" dirty="0" smtClean="0"/>
          </a:p>
          <a:p>
            <a:pPr lvl="1">
              <a:buFont typeface="Wingdings" pitchFamily="2" charset="2"/>
              <a:buChar char="§"/>
            </a:pPr>
            <a:r>
              <a:rPr lang="en-US" dirty="0" smtClean="0"/>
              <a:t> </a:t>
            </a:r>
          </a:p>
          <a:p>
            <a:pPr>
              <a:buFont typeface="Arial" pitchFamily="34" charset="0"/>
              <a:buNone/>
            </a:pPr>
            <a:endParaRPr lang="en-US" dirty="0" smtClean="0"/>
          </a:p>
          <a:p>
            <a:r>
              <a:rPr lang="en-US" dirty="0" smtClean="0"/>
              <a:t>Actual probability can be obtained by taking the </a:t>
            </a:r>
            <a:r>
              <a:rPr lang="en-US" u="sng" dirty="0" smtClean="0"/>
              <a:t>integral</a:t>
            </a:r>
            <a:r>
              <a:rPr lang="en-US" dirty="0" smtClean="0"/>
              <a:t> of </a:t>
            </a:r>
            <a:r>
              <a:rPr lang="en-US" dirty="0" err="1" smtClean="0"/>
              <a:t>pdf</a:t>
            </a:r>
            <a:endParaRPr lang="en-US" dirty="0" smtClean="0"/>
          </a:p>
          <a:p>
            <a:pPr lvl="1">
              <a:buFont typeface="Wingdings" pitchFamily="2" charset="2"/>
              <a:buChar char="§"/>
            </a:pPr>
            <a:r>
              <a:rPr lang="en-US" dirty="0" smtClean="0"/>
              <a:t>E.g. the probability of X being between 0 and 1 is </a:t>
            </a:r>
          </a:p>
          <a:p>
            <a:pPr lvl="1"/>
            <a:endParaRPr lang="en-US" dirty="0" smtClean="0"/>
          </a:p>
        </p:txBody>
      </p:sp>
      <p:graphicFrame>
        <p:nvGraphicFramePr>
          <p:cNvPr id="4098" name="Object 3"/>
          <p:cNvGraphicFramePr>
            <a:graphicFrameLocks noChangeAspect="1"/>
          </p:cNvGraphicFramePr>
          <p:nvPr/>
        </p:nvGraphicFramePr>
        <p:xfrm>
          <a:off x="1647825" y="2209800"/>
          <a:ext cx="2216150" cy="2667000"/>
        </p:xfrm>
        <a:graphic>
          <a:graphicData uri="http://schemas.openxmlformats.org/presentationml/2006/ole">
            <mc:AlternateContent xmlns:mc="http://schemas.openxmlformats.org/markup-compatibility/2006">
              <mc:Choice xmlns:v="urn:schemas-microsoft-com:vml" Requires="v">
                <p:oleObj spid="_x0000_s4110" name="Equation" r:id="rId4" imgW="762000" imgH="876300" progId="Equation.3">
                  <p:embed/>
                </p:oleObj>
              </mc:Choice>
              <mc:Fallback>
                <p:oleObj name="Equation" r:id="rId4" imgW="762000" imgH="876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2209800"/>
                        <a:ext cx="2216150"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1327150" y="5889625"/>
          <a:ext cx="2578100" cy="741363"/>
        </p:xfrm>
        <a:graphic>
          <a:graphicData uri="http://schemas.openxmlformats.org/presentationml/2006/ole">
            <mc:AlternateContent xmlns:mc="http://schemas.openxmlformats.org/markup-compatibility/2006">
              <mc:Choice xmlns:v="urn:schemas-microsoft-com:vml" Requires="v">
                <p:oleObj spid="_x0000_s4111" name="Equation" r:id="rId6" imgW="1524000" imgH="419100" progId="Equation.3">
                  <p:embed/>
                </p:oleObj>
              </mc:Choice>
              <mc:Fallback>
                <p:oleObj name="Equation" r:id="rId6" imgW="1524000" imgH="4191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7150" y="5889625"/>
                        <a:ext cx="2578100"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r>
              <a:rPr lang="en-US" smtClean="0"/>
              <a:t>Cumulative Distribution Function</a:t>
            </a:r>
          </a:p>
        </p:txBody>
      </p:sp>
      <p:sp>
        <p:nvSpPr>
          <p:cNvPr id="5124" name="Content Placeholder 2"/>
          <p:cNvSpPr>
            <a:spLocks noGrp="1"/>
          </p:cNvSpPr>
          <p:nvPr>
            <p:ph idx="1"/>
          </p:nvPr>
        </p:nvSpPr>
        <p:spPr/>
        <p:txBody>
          <a:bodyPr/>
          <a:lstStyle/>
          <a:p>
            <a:r>
              <a:rPr lang="en-US" i="1" smtClean="0"/>
              <a:t>F</a:t>
            </a:r>
            <a:r>
              <a:rPr lang="en-US" baseline="-25000" smtClean="0"/>
              <a:t>X</a:t>
            </a:r>
            <a:r>
              <a:rPr lang="en-US" smtClean="0"/>
              <a:t>(</a:t>
            </a:r>
            <a:r>
              <a:rPr lang="en-US" i="1" smtClean="0"/>
              <a:t>v</a:t>
            </a:r>
            <a:r>
              <a:rPr lang="en-US" smtClean="0"/>
              <a:t>) = P(X ≤ </a:t>
            </a:r>
            <a:r>
              <a:rPr lang="en-US" i="1" smtClean="0"/>
              <a:t>v</a:t>
            </a:r>
            <a:r>
              <a:rPr lang="en-US" smtClean="0"/>
              <a:t>)</a:t>
            </a:r>
          </a:p>
          <a:p>
            <a:r>
              <a:rPr lang="en-US" smtClean="0"/>
              <a:t>Discrete RVs</a:t>
            </a:r>
          </a:p>
          <a:p>
            <a:pPr lvl="1">
              <a:buFont typeface="Wingdings" pitchFamily="2" charset="2"/>
              <a:buChar char="§"/>
            </a:pPr>
            <a:r>
              <a:rPr lang="en-US" i="1" smtClean="0"/>
              <a:t>F</a:t>
            </a:r>
            <a:r>
              <a:rPr lang="en-US" baseline="-25000" smtClean="0"/>
              <a:t>X</a:t>
            </a:r>
            <a:r>
              <a:rPr lang="en-US" smtClean="0"/>
              <a:t>(</a:t>
            </a:r>
            <a:r>
              <a:rPr lang="en-US" i="1" smtClean="0"/>
              <a:t>v</a:t>
            </a:r>
            <a:r>
              <a:rPr lang="en-US" smtClean="0"/>
              <a:t>) = Σ</a:t>
            </a:r>
            <a:r>
              <a:rPr lang="en-US" baseline="-25000" smtClean="0"/>
              <a:t>vi</a:t>
            </a:r>
            <a:r>
              <a:rPr lang="en-US" smtClean="0"/>
              <a:t> P(X = </a:t>
            </a:r>
            <a:r>
              <a:rPr lang="en-US" i="1" smtClean="0"/>
              <a:t>v</a:t>
            </a:r>
            <a:r>
              <a:rPr lang="en-US" i="1" baseline="-25000" smtClean="0"/>
              <a:t>i</a:t>
            </a:r>
            <a:r>
              <a:rPr lang="en-US" smtClean="0"/>
              <a:t>)</a:t>
            </a:r>
          </a:p>
          <a:p>
            <a:r>
              <a:rPr lang="en-US" smtClean="0"/>
              <a:t>Continuous RVs</a:t>
            </a:r>
          </a:p>
          <a:p>
            <a:pPr lvl="1">
              <a:buFont typeface="Wingdings" pitchFamily="2" charset="2"/>
              <a:buChar char="§"/>
            </a:pPr>
            <a:r>
              <a:rPr lang="en-US" smtClean="0"/>
              <a:t> </a:t>
            </a:r>
          </a:p>
          <a:p>
            <a:pPr lvl="1">
              <a:buFont typeface="Wingdings" pitchFamily="2" charset="2"/>
              <a:buChar char="§"/>
            </a:pPr>
            <a:endParaRPr lang="en-US" smtClean="0"/>
          </a:p>
          <a:p>
            <a:pPr lvl="1">
              <a:buFont typeface="Wingdings" pitchFamily="2" charset="2"/>
              <a:buChar char="§"/>
            </a:pPr>
            <a:r>
              <a:rPr lang="en-US" smtClean="0"/>
              <a:t> </a:t>
            </a:r>
          </a:p>
        </p:txBody>
      </p:sp>
      <p:graphicFrame>
        <p:nvGraphicFramePr>
          <p:cNvPr id="5122" name="Object 3"/>
          <p:cNvGraphicFramePr>
            <a:graphicFrameLocks noChangeAspect="1"/>
          </p:cNvGraphicFramePr>
          <p:nvPr/>
        </p:nvGraphicFramePr>
        <p:xfrm>
          <a:off x="1311275" y="3748088"/>
          <a:ext cx="2438400" cy="1885950"/>
        </p:xfrm>
        <a:graphic>
          <a:graphicData uri="http://schemas.openxmlformats.org/presentationml/2006/ole">
            <mc:AlternateContent xmlns:mc="http://schemas.openxmlformats.org/markup-compatibility/2006">
              <mc:Choice xmlns:v="urn:schemas-microsoft-com:vml" Requires="v">
                <p:oleObj spid="_x0000_s5128" name="Equation" r:id="rId3" imgW="1117600" imgH="825500" progId="Equation.3">
                  <p:embed/>
                </p:oleObj>
              </mc:Choice>
              <mc:Fallback>
                <p:oleObj name="Equation" r:id="rId3" imgW="1117600" imgH="825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3748088"/>
                        <a:ext cx="2438400" cy="188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r>
              <a:rPr lang="en-US" smtClean="0"/>
              <a:t>Common Distributions</a:t>
            </a:r>
          </a:p>
        </p:txBody>
      </p:sp>
      <p:sp>
        <p:nvSpPr>
          <p:cNvPr id="6148" name="Content Placeholder 2"/>
          <p:cNvSpPr>
            <a:spLocks noGrp="1"/>
          </p:cNvSpPr>
          <p:nvPr>
            <p:ph idx="1"/>
          </p:nvPr>
        </p:nvSpPr>
        <p:spPr/>
        <p:txBody>
          <a:bodyPr/>
          <a:lstStyle/>
          <a:p>
            <a:r>
              <a:rPr lang="en-US" dirty="0" smtClean="0"/>
              <a:t>Normal X	</a:t>
            </a:r>
            <a:r>
              <a:rPr lang="en-US" i="1" dirty="0" smtClean="0"/>
              <a:t>N</a:t>
            </a:r>
            <a:r>
              <a:rPr lang="en-US" dirty="0" smtClean="0"/>
              <a:t>(</a:t>
            </a:r>
            <a:r>
              <a:rPr lang="en-US" i="1" dirty="0" smtClean="0"/>
              <a:t>μ</a:t>
            </a:r>
            <a:r>
              <a:rPr lang="en-US" dirty="0" smtClean="0"/>
              <a:t>, </a:t>
            </a:r>
            <a:r>
              <a:rPr lang="en-US" i="1" dirty="0" smtClean="0"/>
              <a:t>σ</a:t>
            </a:r>
            <a:r>
              <a:rPr lang="en-US" i="1" baseline="30000" dirty="0" smtClean="0"/>
              <a:t>2</a:t>
            </a:r>
            <a:r>
              <a:rPr lang="en-US" dirty="0" smtClean="0"/>
              <a:t>)</a:t>
            </a:r>
          </a:p>
          <a:p>
            <a:pPr lvl="1"/>
            <a:endParaRPr lang="en-US" dirty="0" smtClean="0"/>
          </a:p>
          <a:p>
            <a:pPr lvl="1">
              <a:buFont typeface="Wingdings" pitchFamily="2" charset="2"/>
              <a:buChar char="§"/>
            </a:pPr>
            <a:r>
              <a:rPr lang="en-US" dirty="0" smtClean="0"/>
              <a:t> </a:t>
            </a:r>
          </a:p>
          <a:p>
            <a:pPr>
              <a:buFont typeface="Wingdings" pitchFamily="2" charset="2"/>
              <a:buChar char="§"/>
            </a:pPr>
            <a:endParaRPr lang="en-US" dirty="0" smtClean="0"/>
          </a:p>
          <a:p>
            <a:pPr lvl="1">
              <a:buFont typeface="Wingdings" pitchFamily="2" charset="2"/>
              <a:buChar char="§"/>
            </a:pPr>
            <a:r>
              <a:rPr lang="en-US" dirty="0" smtClean="0"/>
              <a:t>E.g. the height of the entire population</a:t>
            </a:r>
          </a:p>
          <a:p>
            <a:pPr lvl="1">
              <a:buFont typeface="Wingdings" pitchFamily="2" charset="2"/>
              <a:buChar char="§"/>
            </a:pPr>
            <a:r>
              <a:rPr lang="en-US" dirty="0" smtClean="0"/>
              <a:t>Grades of the entire class?</a:t>
            </a:r>
          </a:p>
          <a:p>
            <a:pPr lvl="1">
              <a:buFont typeface="Wingdings" pitchFamily="2" charset="2"/>
              <a:buChar char="§"/>
            </a:pPr>
            <a:endParaRPr lang="en-US" dirty="0" smtClean="0"/>
          </a:p>
        </p:txBody>
      </p:sp>
      <p:graphicFrame>
        <p:nvGraphicFramePr>
          <p:cNvPr id="6146" name="Object 3"/>
          <p:cNvGraphicFramePr>
            <a:graphicFrameLocks noChangeAspect="1"/>
          </p:cNvGraphicFramePr>
          <p:nvPr/>
        </p:nvGraphicFramePr>
        <p:xfrm>
          <a:off x="1587500" y="2438400"/>
          <a:ext cx="4044950" cy="1016000"/>
        </p:xfrm>
        <a:graphic>
          <a:graphicData uri="http://schemas.openxmlformats.org/presentationml/2006/ole">
            <mc:AlternateContent xmlns:mc="http://schemas.openxmlformats.org/markup-compatibility/2006">
              <mc:Choice xmlns:v="urn:schemas-microsoft-com:vml" Requires="v">
                <p:oleObj spid="_x0000_s6152" name="Equation" r:id="rId3" imgW="1854200" imgH="444500" progId="Equation.3">
                  <p:embed/>
                </p:oleObj>
              </mc:Choice>
              <mc:Fallback>
                <p:oleObj name="Equation" r:id="rId3" imgW="1854200" imgH="444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2438400"/>
                        <a:ext cx="40449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9" name="Picture 4" descr="normal.pdf"/>
          <p:cNvPicPr>
            <a:picLocks noChangeAspect="1"/>
          </p:cNvPicPr>
          <p:nvPr/>
        </p:nvPicPr>
        <p:blipFill>
          <a:blip r:embed="rId5" cstate="print"/>
          <a:srcRect/>
          <a:stretch>
            <a:fillRect/>
          </a:stretch>
        </p:blipFill>
        <p:spPr bwMode="auto">
          <a:xfrm>
            <a:off x="3124200" y="4762500"/>
            <a:ext cx="2641600"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p:cNvSpPr>
          <p:nvPr>
            <p:ph type="title"/>
          </p:nvPr>
        </p:nvSpPr>
        <p:spPr/>
        <p:txBody>
          <a:bodyPr/>
          <a:lstStyle/>
          <a:p>
            <a:r>
              <a:rPr lang="en-US" smtClean="0"/>
              <a:t>Multivariate Normal</a:t>
            </a:r>
          </a:p>
        </p:txBody>
      </p:sp>
      <p:sp>
        <p:nvSpPr>
          <p:cNvPr id="7173" name="Content Placeholder 2"/>
          <p:cNvSpPr>
            <a:spLocks noGrp="1"/>
          </p:cNvSpPr>
          <p:nvPr>
            <p:ph idx="1"/>
          </p:nvPr>
        </p:nvSpPr>
        <p:spPr/>
        <p:txBody>
          <a:bodyPr/>
          <a:lstStyle/>
          <a:p>
            <a:r>
              <a:rPr lang="en-US" smtClean="0"/>
              <a:t>Generalization to higher dimensions of the one-dimensional normal</a:t>
            </a:r>
          </a:p>
          <a:p>
            <a:endParaRPr lang="en-US" smtClean="0"/>
          </a:p>
        </p:txBody>
      </p:sp>
      <p:graphicFrame>
        <p:nvGraphicFramePr>
          <p:cNvPr id="7170" name="Object 3"/>
          <p:cNvGraphicFramePr>
            <a:graphicFrameLocks noChangeAspect="1"/>
          </p:cNvGraphicFramePr>
          <p:nvPr/>
        </p:nvGraphicFramePr>
        <p:xfrm>
          <a:off x="1066800" y="2971800"/>
          <a:ext cx="3684588" cy="928688"/>
        </p:xfrm>
        <a:graphic>
          <a:graphicData uri="http://schemas.openxmlformats.org/presentationml/2006/ole">
            <mc:AlternateContent xmlns:mc="http://schemas.openxmlformats.org/markup-compatibility/2006">
              <mc:Choice xmlns:v="urn:schemas-microsoft-com:vml" Requires="v">
                <p:oleObj spid="_x0000_s7182" name="Equation" r:id="rId3" imgW="1689100" imgH="406400" progId="Equation.3">
                  <p:embed/>
                </p:oleObj>
              </mc:Choice>
              <mc:Fallback>
                <p:oleObj name="Equation" r:id="rId3" imgW="1689100" imgH="40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971800"/>
                        <a:ext cx="3684588"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3216275" y="4191000"/>
          <a:ext cx="3822700" cy="898525"/>
        </p:xfrm>
        <a:graphic>
          <a:graphicData uri="http://schemas.openxmlformats.org/presentationml/2006/ole">
            <mc:AlternateContent xmlns:mc="http://schemas.openxmlformats.org/markup-compatibility/2006">
              <mc:Choice xmlns:v="urn:schemas-microsoft-com:vml" Requires="v">
                <p:oleObj spid="_x0000_s7183" name="Equation" r:id="rId5" imgW="1752600" imgH="393700" progId="Equation.3">
                  <p:embed/>
                </p:oleObj>
              </mc:Choice>
              <mc:Fallback>
                <p:oleObj name="Equation" r:id="rId5" imgW="1752600" imgH="393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4191000"/>
                        <a:ext cx="382270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TextBox 5"/>
          <p:cNvSpPr txBox="1">
            <a:spLocks noChangeArrowheads="1"/>
          </p:cNvSpPr>
          <p:nvPr/>
        </p:nvSpPr>
        <p:spPr bwMode="auto">
          <a:xfrm>
            <a:off x="2913063" y="4262438"/>
            <a:ext cx="284162" cy="523875"/>
          </a:xfrm>
          <a:prstGeom prst="rect">
            <a:avLst/>
          </a:prstGeom>
          <a:noFill/>
          <a:ln w="9525">
            <a:noFill/>
            <a:miter lim="800000"/>
            <a:headEnd/>
            <a:tailEnd/>
          </a:ln>
        </p:spPr>
        <p:txBody>
          <a:bodyPr wrap="none">
            <a:spAutoFit/>
          </a:bodyPr>
          <a:lstStyle/>
          <a:p>
            <a:r>
              <a:rPr lang="en-US" sz="2800" b="1"/>
              <a:t>.</a:t>
            </a:r>
          </a:p>
        </p:txBody>
      </p:sp>
      <p:cxnSp>
        <p:nvCxnSpPr>
          <p:cNvPr id="8" name="Straight Arrow Connector 7"/>
          <p:cNvCxnSpPr>
            <a:cxnSpLocks noChangeShapeType="1"/>
            <a:endCxn id="7177" idx="1"/>
          </p:cNvCxnSpPr>
          <p:nvPr/>
        </p:nvCxnSpPr>
        <p:spPr bwMode="auto">
          <a:xfrm flipV="1">
            <a:off x="4191000" y="2774950"/>
            <a:ext cx="2286000" cy="65405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p:spPr>
      </p:cxnSp>
      <p:cxnSp>
        <p:nvCxnSpPr>
          <p:cNvPr id="10" name="Straight Arrow Connector 9"/>
          <p:cNvCxnSpPr>
            <a:cxnSpLocks noChangeShapeType="1"/>
            <a:endCxn id="7177" idx="1"/>
          </p:cNvCxnSpPr>
          <p:nvPr/>
        </p:nvCxnSpPr>
        <p:spPr bwMode="auto">
          <a:xfrm rot="5400000" flipH="1" flipV="1">
            <a:off x="5273675" y="3140075"/>
            <a:ext cx="1568450" cy="83820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p:spPr>
      </p:cxnSp>
      <p:sp>
        <p:nvSpPr>
          <p:cNvPr id="7177" name="TextBox 10"/>
          <p:cNvSpPr txBox="1">
            <a:spLocks noChangeArrowheads="1"/>
          </p:cNvSpPr>
          <p:nvPr/>
        </p:nvSpPr>
        <p:spPr bwMode="auto">
          <a:xfrm>
            <a:off x="6477000" y="2590800"/>
            <a:ext cx="2044700" cy="369888"/>
          </a:xfrm>
          <a:prstGeom prst="rect">
            <a:avLst/>
          </a:prstGeom>
          <a:noFill/>
          <a:ln w="9525">
            <a:noFill/>
            <a:miter lim="800000"/>
            <a:headEnd/>
            <a:tailEnd/>
          </a:ln>
        </p:spPr>
        <p:txBody>
          <a:bodyPr wrap="none">
            <a:spAutoFit/>
          </a:bodyPr>
          <a:lstStyle/>
          <a:p>
            <a:r>
              <a:rPr lang="en-US"/>
              <a:t>Covariance matrix</a:t>
            </a:r>
          </a:p>
        </p:txBody>
      </p:sp>
      <p:cxnSp>
        <p:nvCxnSpPr>
          <p:cNvPr id="14" name="Straight Arrow Connector 13"/>
          <p:cNvCxnSpPr>
            <a:cxnSpLocks noChangeShapeType="1"/>
            <a:endCxn id="7180" idx="0"/>
          </p:cNvCxnSpPr>
          <p:nvPr/>
        </p:nvCxnSpPr>
        <p:spPr bwMode="auto">
          <a:xfrm flipH="1">
            <a:off x="3013867" y="4876800"/>
            <a:ext cx="2015333" cy="121920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p:spPr>
      </p:cxnSp>
      <p:cxnSp>
        <p:nvCxnSpPr>
          <p:cNvPr id="18" name="Straight Arrow Connector 17"/>
          <p:cNvCxnSpPr>
            <a:cxnSpLocks noChangeShapeType="1"/>
            <a:endCxn id="7180" idx="0"/>
          </p:cNvCxnSpPr>
          <p:nvPr/>
        </p:nvCxnSpPr>
        <p:spPr bwMode="auto">
          <a:xfrm flipH="1">
            <a:off x="3013867" y="4953000"/>
            <a:ext cx="3615533" cy="114300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p:spPr>
      </p:cxnSp>
      <p:sp>
        <p:nvSpPr>
          <p:cNvPr id="7180" name="TextBox 19"/>
          <p:cNvSpPr txBox="1">
            <a:spLocks noChangeArrowheads="1"/>
          </p:cNvSpPr>
          <p:nvPr/>
        </p:nvSpPr>
        <p:spPr bwMode="auto">
          <a:xfrm>
            <a:off x="2209800" y="6096000"/>
            <a:ext cx="1608133" cy="369332"/>
          </a:xfrm>
          <a:prstGeom prst="rect">
            <a:avLst/>
          </a:prstGeom>
          <a:noFill/>
          <a:ln w="9525">
            <a:noFill/>
            <a:miter lim="800000"/>
            <a:headEnd/>
            <a:tailEnd/>
          </a:ln>
        </p:spPr>
        <p:txBody>
          <a:bodyPr wrap="none">
            <a:spAutoFit/>
          </a:bodyPr>
          <a:lstStyle/>
          <a:p>
            <a:r>
              <a:rPr lang="en-US" dirty="0" smtClean="0"/>
              <a:t>Mean (vector)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52400"/>
            <a:ext cx="8229600" cy="868363"/>
          </a:xfrm>
        </p:spPr>
        <p:txBody>
          <a:bodyPr/>
          <a:lstStyle/>
          <a:p>
            <a:pPr eaLnBrk="1" hangingPunct="1"/>
            <a:r>
              <a:rPr lang="en-US" smtClean="0"/>
              <a:t>Probability Review</a:t>
            </a:r>
          </a:p>
        </p:txBody>
      </p:sp>
      <p:sp>
        <p:nvSpPr>
          <p:cNvPr id="40963" name="Content Placeholder 2"/>
          <p:cNvSpPr txBox="1">
            <a:spLocks/>
          </p:cNvSpPr>
          <p:nvPr/>
        </p:nvSpPr>
        <p:spPr bwMode="auto">
          <a:xfrm>
            <a:off x="457200" y="1143000"/>
            <a:ext cx="8229600" cy="4983163"/>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Events and Event spaces</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Random variables</a:t>
            </a:r>
          </a:p>
          <a:p>
            <a:pPr marL="342900" indent="-342900">
              <a:lnSpc>
                <a:spcPct val="90000"/>
              </a:lnSpc>
              <a:spcBef>
                <a:spcPct val="20000"/>
              </a:spcBef>
              <a:buFont typeface="Arial" pitchFamily="34" charset="0"/>
              <a:buChar char="•"/>
            </a:pPr>
            <a:r>
              <a:rPr lang="en-US" sz="3200" dirty="0">
                <a:latin typeface="Calibri" pitchFamily="34" charset="0"/>
              </a:rPr>
              <a:t>Joint probability distributions</a:t>
            </a:r>
          </a:p>
          <a:p>
            <a:pPr marL="800100" lvl="1" indent="-342900">
              <a:lnSpc>
                <a:spcPct val="90000"/>
              </a:lnSpc>
              <a:spcBef>
                <a:spcPct val="20000"/>
              </a:spcBef>
              <a:buFont typeface="Arial" pitchFamily="34" charset="0"/>
              <a:buChar char="•"/>
            </a:pPr>
            <a:r>
              <a:rPr lang="en-US" sz="3200" dirty="0">
                <a:latin typeface="Calibri" pitchFamily="34" charset="0"/>
              </a:rPr>
              <a:t>Marginalization, conditioning, chain rule, </a:t>
            </a:r>
            <a:r>
              <a:rPr lang="en-US" sz="3200" dirty="0" err="1">
                <a:latin typeface="Calibri" pitchFamily="34" charset="0"/>
              </a:rPr>
              <a:t>Bayes</a:t>
            </a:r>
            <a:r>
              <a:rPr lang="en-US" sz="3200" dirty="0">
                <a:latin typeface="Calibri" pitchFamily="34" charset="0"/>
              </a:rPr>
              <a:t> Rule, law of total probability, etc.</a:t>
            </a:r>
          </a:p>
          <a:p>
            <a:pPr marL="342900" indent="-342900">
              <a:lnSpc>
                <a:spcPct val="90000"/>
              </a:lnSpc>
              <a:spcBef>
                <a:spcPct val="20000"/>
              </a:spcBef>
              <a:buFont typeface="Arial" pitchFamily="34" charset="0"/>
              <a:buChar char="•"/>
            </a:pPr>
            <a:r>
              <a:rPr lang="en-US" sz="3200" dirty="0">
                <a:latin typeface="Calibri" pitchFamily="34" charset="0"/>
              </a:rPr>
              <a:t>Structural properties</a:t>
            </a:r>
          </a:p>
          <a:p>
            <a:pPr marL="800100" lvl="1" indent="-342900">
              <a:lnSpc>
                <a:spcPct val="90000"/>
              </a:lnSpc>
              <a:spcBef>
                <a:spcPct val="20000"/>
              </a:spcBef>
              <a:buFont typeface="Arial" pitchFamily="34" charset="0"/>
              <a:buChar char="•"/>
            </a:pPr>
            <a:r>
              <a:rPr lang="en-US" sz="3200" dirty="0">
                <a:latin typeface="Calibri" pitchFamily="34" charset="0"/>
              </a:rPr>
              <a:t>Independence, conditional independence</a:t>
            </a:r>
          </a:p>
          <a:p>
            <a:pPr marL="342900" indent="-342900">
              <a:lnSpc>
                <a:spcPct val="90000"/>
              </a:lnSpc>
              <a:spcBef>
                <a:spcPct val="20000"/>
              </a:spcBef>
              <a:buFont typeface="Arial" pitchFamily="34" charset="0"/>
              <a:buChar char="•"/>
            </a:pPr>
            <a:r>
              <a:rPr lang="en-US" sz="3200" dirty="0">
                <a:latin typeface="Calibri" pitchFamily="34" charset="0"/>
              </a:rPr>
              <a:t>Mean and Variance</a:t>
            </a:r>
          </a:p>
          <a:p>
            <a:pPr marL="342900" indent="-342900">
              <a:lnSpc>
                <a:spcPct val="90000"/>
              </a:lnSpc>
              <a:spcBef>
                <a:spcPct val="20000"/>
              </a:spcBef>
              <a:buFont typeface="Arial" pitchFamily="34" charset="0"/>
              <a:buChar char="•"/>
            </a:pPr>
            <a:r>
              <a:rPr lang="en-US" sz="3200" dirty="0">
                <a:latin typeface="Calibri" pitchFamily="34" charset="0"/>
              </a:rPr>
              <a:t>The big </a:t>
            </a:r>
            <a:r>
              <a:rPr lang="en-US" sz="3200" dirty="0" smtClean="0">
                <a:latin typeface="Calibri" pitchFamily="34" charset="0"/>
              </a:rPr>
              <a:t>picture: probabilistic inference</a:t>
            </a:r>
            <a:endParaRPr lang="en-US" sz="3200" dirty="0">
              <a:latin typeface="Calibri" pitchFamily="34" charset="0"/>
            </a:endParaRPr>
          </a:p>
          <a:p>
            <a:pPr marL="342900" indent="-342900">
              <a:lnSpc>
                <a:spcPct val="90000"/>
              </a:lnSpc>
              <a:spcBef>
                <a:spcPct val="20000"/>
              </a:spcBef>
              <a:buFont typeface="Arial" pitchFamily="34" charset="0"/>
              <a:buChar char="•"/>
            </a:pPr>
            <a:r>
              <a:rPr lang="en-US" sz="3200" dirty="0">
                <a:latin typeface="Calibri" pitchFamily="34" charset="0"/>
              </a:rPr>
              <a:t>Examples</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52400"/>
            <a:ext cx="8229600" cy="868363"/>
          </a:xfrm>
        </p:spPr>
        <p:txBody>
          <a:bodyPr/>
          <a:lstStyle/>
          <a:p>
            <a:pPr eaLnBrk="1" hangingPunct="1"/>
            <a:r>
              <a:rPr lang="en-US" smtClean="0"/>
              <a:t>Probability Review</a:t>
            </a:r>
          </a:p>
        </p:txBody>
      </p:sp>
      <p:sp>
        <p:nvSpPr>
          <p:cNvPr id="31747" name="Content Placeholder 2"/>
          <p:cNvSpPr txBox="1">
            <a:spLocks/>
          </p:cNvSpPr>
          <p:nvPr/>
        </p:nvSpPr>
        <p:spPr bwMode="auto">
          <a:xfrm>
            <a:off x="457200" y="1143000"/>
            <a:ext cx="8229600" cy="4983163"/>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3200" dirty="0">
                <a:latin typeface="Calibri" pitchFamily="34" charset="0"/>
              </a:rPr>
              <a:t>Events and Event spaces</a:t>
            </a:r>
          </a:p>
          <a:p>
            <a:pPr marL="342900" indent="-342900">
              <a:lnSpc>
                <a:spcPct val="90000"/>
              </a:lnSpc>
              <a:spcBef>
                <a:spcPct val="20000"/>
              </a:spcBef>
              <a:buFont typeface="Arial" pitchFamily="34" charset="0"/>
              <a:buChar char="•"/>
            </a:pPr>
            <a:r>
              <a:rPr lang="en-US" sz="3200" dirty="0">
                <a:latin typeface="Calibri" pitchFamily="34" charset="0"/>
              </a:rPr>
              <a:t>Random variables</a:t>
            </a:r>
          </a:p>
          <a:p>
            <a:pPr marL="342900" indent="-342900">
              <a:lnSpc>
                <a:spcPct val="90000"/>
              </a:lnSpc>
              <a:spcBef>
                <a:spcPct val="20000"/>
              </a:spcBef>
              <a:buFont typeface="Arial" pitchFamily="34" charset="0"/>
              <a:buChar char="•"/>
            </a:pPr>
            <a:r>
              <a:rPr lang="en-US" sz="3200" dirty="0">
                <a:latin typeface="Calibri" pitchFamily="34" charset="0"/>
              </a:rPr>
              <a:t>Joint probability distributions</a:t>
            </a:r>
          </a:p>
          <a:p>
            <a:pPr marL="800100" lvl="1" indent="-342900">
              <a:lnSpc>
                <a:spcPct val="90000"/>
              </a:lnSpc>
              <a:spcBef>
                <a:spcPct val="20000"/>
              </a:spcBef>
              <a:buFont typeface="Arial" pitchFamily="34" charset="0"/>
              <a:buChar char="•"/>
            </a:pPr>
            <a:r>
              <a:rPr lang="en-US" sz="3200" dirty="0">
                <a:latin typeface="Calibri" pitchFamily="34" charset="0"/>
              </a:rPr>
              <a:t>Marginalization, conditioning, chain rule, </a:t>
            </a:r>
            <a:r>
              <a:rPr lang="en-US" sz="3200" dirty="0" err="1">
                <a:latin typeface="Calibri" pitchFamily="34" charset="0"/>
              </a:rPr>
              <a:t>Bayes</a:t>
            </a:r>
            <a:r>
              <a:rPr lang="en-US" sz="3200" dirty="0">
                <a:latin typeface="Calibri" pitchFamily="34" charset="0"/>
              </a:rPr>
              <a:t> Rule, law of total probability, etc.</a:t>
            </a:r>
          </a:p>
          <a:p>
            <a:pPr marL="342900" indent="-342900">
              <a:lnSpc>
                <a:spcPct val="90000"/>
              </a:lnSpc>
              <a:spcBef>
                <a:spcPct val="20000"/>
              </a:spcBef>
              <a:buFont typeface="Arial" pitchFamily="34" charset="0"/>
              <a:buChar char="•"/>
            </a:pPr>
            <a:r>
              <a:rPr lang="en-US" sz="3200" dirty="0">
                <a:latin typeface="Calibri" pitchFamily="34" charset="0"/>
              </a:rPr>
              <a:t>Structural properties</a:t>
            </a:r>
          </a:p>
          <a:p>
            <a:pPr marL="800100" lvl="1" indent="-342900">
              <a:lnSpc>
                <a:spcPct val="90000"/>
              </a:lnSpc>
              <a:spcBef>
                <a:spcPct val="20000"/>
              </a:spcBef>
              <a:buFont typeface="Arial" pitchFamily="34" charset="0"/>
              <a:buChar char="•"/>
            </a:pPr>
            <a:r>
              <a:rPr lang="en-US" sz="3200" dirty="0">
                <a:latin typeface="Calibri" pitchFamily="34" charset="0"/>
              </a:rPr>
              <a:t>Independence, conditional independence</a:t>
            </a:r>
          </a:p>
          <a:p>
            <a:pPr marL="342900" indent="-342900">
              <a:lnSpc>
                <a:spcPct val="90000"/>
              </a:lnSpc>
              <a:spcBef>
                <a:spcPct val="20000"/>
              </a:spcBef>
              <a:buFont typeface="Arial" pitchFamily="34" charset="0"/>
              <a:buChar char="•"/>
            </a:pPr>
            <a:r>
              <a:rPr lang="en-US" sz="3200" dirty="0">
                <a:latin typeface="Calibri" pitchFamily="34" charset="0"/>
              </a:rPr>
              <a:t>Mean and Variance</a:t>
            </a:r>
          </a:p>
          <a:p>
            <a:pPr marL="342900" indent="-342900">
              <a:lnSpc>
                <a:spcPct val="90000"/>
              </a:lnSpc>
              <a:spcBef>
                <a:spcPct val="20000"/>
              </a:spcBef>
              <a:buFont typeface="Arial" pitchFamily="34" charset="0"/>
              <a:buChar char="•"/>
            </a:pPr>
            <a:r>
              <a:rPr lang="en-US" sz="3200" dirty="0">
                <a:latin typeface="Calibri" pitchFamily="34" charset="0"/>
              </a:rPr>
              <a:t>The </a:t>
            </a:r>
            <a:r>
              <a:rPr lang="en-US" sz="3200" dirty="0" smtClean="0">
                <a:latin typeface="Calibri" pitchFamily="34" charset="0"/>
              </a:rPr>
              <a:t>big picture: probabilistic inference</a:t>
            </a:r>
            <a:endParaRPr lang="en-US" sz="3200" dirty="0">
              <a:latin typeface="Calibri" pitchFamily="34" charset="0"/>
            </a:endParaRPr>
          </a:p>
          <a:p>
            <a:pPr marL="342900" indent="-342900">
              <a:lnSpc>
                <a:spcPct val="90000"/>
              </a:lnSpc>
              <a:spcBef>
                <a:spcPct val="20000"/>
              </a:spcBef>
              <a:buFont typeface="Arial" pitchFamily="34" charset="0"/>
              <a:buChar char="•"/>
            </a:pPr>
            <a:r>
              <a:rPr lang="en-US" sz="3200" dirty="0">
                <a:latin typeface="Calibri" pitchFamily="34" charset="0"/>
              </a:rPr>
              <a:t>Examples</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p:cNvSpPr>
          <p:nvPr>
            <p:ph type="title"/>
          </p:nvPr>
        </p:nvSpPr>
        <p:spPr>
          <a:xfrm>
            <a:off x="457200" y="152400"/>
            <a:ext cx="8229600" cy="868363"/>
          </a:xfrm>
        </p:spPr>
        <p:txBody>
          <a:bodyPr/>
          <a:lstStyle/>
          <a:p>
            <a:pPr eaLnBrk="1" hangingPunct="1"/>
            <a:r>
              <a:rPr lang="en-US" smtClean="0"/>
              <a:t>Joint Probability Distribution</a:t>
            </a:r>
          </a:p>
        </p:txBody>
      </p:sp>
      <p:sp>
        <p:nvSpPr>
          <p:cNvPr id="8197"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2800">
                <a:latin typeface="Calibri" pitchFamily="34" charset="0"/>
              </a:rPr>
              <a:t>Random variables encodes attributes</a:t>
            </a:r>
          </a:p>
          <a:p>
            <a:pPr marL="342900" indent="-342900">
              <a:spcBef>
                <a:spcPct val="20000"/>
              </a:spcBef>
              <a:buFont typeface="Arial" pitchFamily="34" charset="0"/>
              <a:buChar char="•"/>
            </a:pPr>
            <a:r>
              <a:rPr lang="en-US" sz="2800">
                <a:latin typeface="Calibri" pitchFamily="34" charset="0"/>
              </a:rPr>
              <a:t>Not all possible combination of attributes are equally likely</a:t>
            </a:r>
          </a:p>
          <a:p>
            <a:pPr marL="800100" lvl="1" indent="-342900">
              <a:spcBef>
                <a:spcPct val="20000"/>
              </a:spcBef>
              <a:buFont typeface="Arial" pitchFamily="34" charset="0"/>
              <a:buChar char="•"/>
            </a:pPr>
            <a:r>
              <a:rPr lang="en-US" sz="2800">
                <a:latin typeface="Calibri" pitchFamily="34" charset="0"/>
              </a:rPr>
              <a:t>Joint probability distributions quantify this </a:t>
            </a:r>
          </a:p>
          <a:p>
            <a:pPr marL="342900" indent="-342900">
              <a:spcBef>
                <a:spcPct val="20000"/>
              </a:spcBef>
              <a:buFont typeface="Arial" pitchFamily="34" charset="0"/>
              <a:buChar char="•"/>
            </a:pPr>
            <a:r>
              <a:rPr lang="en-US" sz="2800">
                <a:latin typeface="Calibri" pitchFamily="34" charset="0"/>
              </a:rPr>
              <a:t>P( X= x, Y= y) = P(x, y)  </a:t>
            </a:r>
          </a:p>
          <a:p>
            <a:pPr marL="800100" lvl="1" indent="-342900">
              <a:spcBef>
                <a:spcPct val="20000"/>
              </a:spcBef>
              <a:buFont typeface="Arial" pitchFamily="34" charset="0"/>
              <a:buChar char="•"/>
            </a:pPr>
            <a:r>
              <a:rPr lang="en-US" sz="2800">
                <a:latin typeface="Calibri" pitchFamily="34" charset="0"/>
              </a:rPr>
              <a:t>Generalizes to N-RVs</a:t>
            </a:r>
          </a:p>
          <a:p>
            <a:pPr marL="800100" lvl="1" indent="-342900">
              <a:spcBef>
                <a:spcPct val="20000"/>
              </a:spcBef>
              <a:buFont typeface="Arial" pitchFamily="34" charset="0"/>
              <a:buChar char="•"/>
            </a:pPr>
            <a:r>
              <a:rPr lang="en-US" sz="2800">
                <a:latin typeface="Calibri" pitchFamily="34" charset="0"/>
              </a:rPr>
              <a:t> </a:t>
            </a:r>
          </a:p>
          <a:p>
            <a:pPr marL="800100" lvl="1" indent="-342900">
              <a:spcBef>
                <a:spcPct val="20000"/>
              </a:spcBef>
              <a:buFont typeface="Arial" pitchFamily="34" charset="0"/>
              <a:buChar char="•"/>
            </a:pPr>
            <a:r>
              <a:rPr lang="en-US" sz="2800">
                <a:latin typeface="Calibri" pitchFamily="34" charset="0"/>
              </a:rPr>
              <a:t> </a:t>
            </a:r>
          </a:p>
        </p:txBody>
      </p:sp>
      <p:graphicFrame>
        <p:nvGraphicFramePr>
          <p:cNvPr id="8194" name="Object 3"/>
          <p:cNvGraphicFramePr>
            <a:graphicFrameLocks noChangeAspect="1"/>
          </p:cNvGraphicFramePr>
          <p:nvPr/>
        </p:nvGraphicFramePr>
        <p:xfrm>
          <a:off x="1503363" y="4205288"/>
          <a:ext cx="3629025" cy="638175"/>
        </p:xfrm>
        <a:graphic>
          <a:graphicData uri="http://schemas.openxmlformats.org/presentationml/2006/ole">
            <mc:AlternateContent xmlns:mc="http://schemas.openxmlformats.org/markup-compatibility/2006">
              <mc:Choice xmlns:v="urn:schemas-microsoft-com:vml" Requires="v">
                <p:oleObj spid="_x0000_s8206" name="Equation" r:id="rId4" imgW="1663560" imgH="279360" progId="Equation.3">
                  <p:embed/>
                </p:oleObj>
              </mc:Choice>
              <mc:Fallback>
                <p:oleObj name="Equation" r:id="rId4" imgW="1663560" imgH="2793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363" y="4205288"/>
                        <a:ext cx="362902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
          <p:cNvGraphicFramePr>
            <a:graphicFrameLocks noChangeAspect="1"/>
          </p:cNvGraphicFramePr>
          <p:nvPr/>
        </p:nvGraphicFramePr>
        <p:xfrm>
          <a:off x="1530350" y="4833938"/>
          <a:ext cx="3498850" cy="1114425"/>
        </p:xfrm>
        <a:graphic>
          <a:graphicData uri="http://schemas.openxmlformats.org/presentationml/2006/ole">
            <mc:AlternateContent xmlns:mc="http://schemas.openxmlformats.org/markup-compatibility/2006">
              <mc:Choice xmlns:v="urn:schemas-microsoft-com:vml" Requires="v">
                <p:oleObj spid="_x0000_s8207" name="Equation" r:id="rId6" imgW="1295280" imgH="393480" progId="Equation.3">
                  <p:embed/>
                </p:oleObj>
              </mc:Choice>
              <mc:Fallback>
                <p:oleObj name="Equation" r:id="rId6" imgW="129528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350" y="4833938"/>
                        <a:ext cx="349885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229600" cy="868363"/>
          </a:xfrm>
        </p:spPr>
        <p:txBody>
          <a:bodyPr/>
          <a:lstStyle/>
          <a:p>
            <a:pPr eaLnBrk="1" hangingPunct="1"/>
            <a:r>
              <a:rPr lang="en-US" smtClean="0"/>
              <a:t>Chain Rule</a:t>
            </a:r>
          </a:p>
        </p:txBody>
      </p:sp>
      <p:sp>
        <p:nvSpPr>
          <p:cNvPr id="41987"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2800" u="sng" dirty="0">
                <a:latin typeface="Calibri" pitchFamily="34" charset="0"/>
              </a:rPr>
              <a:t>Always</a:t>
            </a:r>
            <a:r>
              <a:rPr lang="en-US" sz="2800" dirty="0">
                <a:latin typeface="Calibri" pitchFamily="34" charset="0"/>
              </a:rPr>
              <a:t> true</a:t>
            </a:r>
          </a:p>
          <a:p>
            <a:pPr marL="800100" lvl="1" indent="-342900">
              <a:spcBef>
                <a:spcPct val="20000"/>
              </a:spcBef>
              <a:buFont typeface="Arial" pitchFamily="34" charset="0"/>
              <a:buChar char="•"/>
            </a:pPr>
            <a:r>
              <a:rPr lang="en-US" sz="2800" dirty="0">
                <a:latin typeface="Calibri" pitchFamily="34" charset="0"/>
              </a:rPr>
              <a:t>P(x, y, z) = p(x) p(</a:t>
            </a:r>
            <a:r>
              <a:rPr lang="en-US" sz="2800" dirty="0" err="1">
                <a:latin typeface="Calibri" pitchFamily="34" charset="0"/>
              </a:rPr>
              <a:t>y|x</a:t>
            </a:r>
            <a:r>
              <a:rPr lang="en-US" sz="2800" dirty="0">
                <a:latin typeface="Calibri" pitchFamily="34" charset="0"/>
              </a:rPr>
              <a:t>) p(</a:t>
            </a:r>
            <a:r>
              <a:rPr lang="en-US" sz="2800" dirty="0" err="1">
                <a:latin typeface="Calibri" pitchFamily="34" charset="0"/>
              </a:rPr>
              <a:t>z|x</a:t>
            </a:r>
            <a:r>
              <a:rPr lang="en-US" sz="2800" dirty="0">
                <a:latin typeface="Calibri" pitchFamily="34" charset="0"/>
              </a:rPr>
              <a:t>, y)</a:t>
            </a:r>
          </a:p>
          <a:p>
            <a:pPr marL="1714500" lvl="3" indent="-342900">
              <a:spcBef>
                <a:spcPct val="20000"/>
              </a:spcBef>
            </a:pPr>
            <a:r>
              <a:rPr lang="en-US" sz="2800" dirty="0">
                <a:latin typeface="Calibri" pitchFamily="34" charset="0"/>
              </a:rPr>
              <a:t>       </a:t>
            </a:r>
            <a:r>
              <a:rPr lang="en-US" sz="2800" dirty="0" smtClean="0">
                <a:latin typeface="Calibri" pitchFamily="34" charset="0"/>
              </a:rPr>
              <a:t>  = </a:t>
            </a:r>
            <a:r>
              <a:rPr lang="en-US" sz="2800" dirty="0">
                <a:latin typeface="Calibri" pitchFamily="34" charset="0"/>
              </a:rPr>
              <a:t>p(z) p(</a:t>
            </a:r>
            <a:r>
              <a:rPr lang="en-US" sz="2800" dirty="0" err="1">
                <a:latin typeface="Calibri" pitchFamily="34" charset="0"/>
              </a:rPr>
              <a:t>y|z</a:t>
            </a:r>
            <a:r>
              <a:rPr lang="en-US" sz="2800" dirty="0">
                <a:latin typeface="Calibri" pitchFamily="34" charset="0"/>
              </a:rPr>
              <a:t>) p(</a:t>
            </a:r>
            <a:r>
              <a:rPr lang="en-US" sz="2800" dirty="0" err="1">
                <a:latin typeface="Calibri" pitchFamily="34" charset="0"/>
              </a:rPr>
              <a:t>x|y</a:t>
            </a:r>
            <a:r>
              <a:rPr lang="en-US" sz="2800" dirty="0">
                <a:latin typeface="Calibri" pitchFamily="34" charset="0"/>
              </a:rPr>
              <a:t>, z)</a:t>
            </a:r>
          </a:p>
          <a:p>
            <a:pPr marL="1714500" lvl="3" indent="-342900">
              <a:spcBef>
                <a:spcPct val="20000"/>
              </a:spcBef>
            </a:pPr>
            <a:r>
              <a:rPr lang="en-US" sz="2800" dirty="0">
                <a:latin typeface="Calibri" pitchFamily="34" charset="0"/>
              </a:rPr>
              <a:t>		  </a:t>
            </a:r>
            <a:r>
              <a:rPr lang="en-US" sz="2800" dirty="0" smtClean="0">
                <a:latin typeface="Calibri" pitchFamily="34" charset="0"/>
              </a:rPr>
              <a:t>  =…</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p:cNvSpPr>
            <a:spLocks noGrp="1"/>
          </p:cNvSpPr>
          <p:nvPr>
            <p:ph type="title"/>
          </p:nvPr>
        </p:nvSpPr>
        <p:spPr>
          <a:xfrm>
            <a:off x="457200" y="152400"/>
            <a:ext cx="8229600" cy="868363"/>
          </a:xfrm>
        </p:spPr>
        <p:txBody>
          <a:bodyPr/>
          <a:lstStyle/>
          <a:p>
            <a:pPr eaLnBrk="1" hangingPunct="1"/>
            <a:r>
              <a:rPr lang="en-US" smtClean="0"/>
              <a:t>Conditional Probability</a:t>
            </a:r>
          </a:p>
        </p:txBody>
      </p:sp>
      <p:sp>
        <p:nvSpPr>
          <p:cNvPr id="9221"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endParaRPr lang="en-US" sz="1600">
              <a:latin typeface="Calibri" pitchFamily="34" charset="0"/>
            </a:endParaRPr>
          </a:p>
          <a:p>
            <a:r>
              <a:rPr lang="en-US">
                <a:latin typeface="Calibri" pitchFamily="34" charset="0"/>
              </a:rPr>
              <a:t> </a:t>
            </a:r>
            <a:endParaRPr lang="en-US" sz="2800">
              <a:latin typeface="Calibri" pitchFamily="34" charset="0"/>
            </a:endParaRPr>
          </a:p>
        </p:txBody>
      </p:sp>
      <p:graphicFrame>
        <p:nvGraphicFramePr>
          <p:cNvPr id="9218" name="Object 2"/>
          <p:cNvGraphicFramePr>
            <a:graphicFrameLocks noChangeAspect="1"/>
          </p:cNvGraphicFramePr>
          <p:nvPr/>
        </p:nvGraphicFramePr>
        <p:xfrm>
          <a:off x="1219200" y="1600200"/>
          <a:ext cx="5851525" cy="1262063"/>
        </p:xfrm>
        <a:graphic>
          <a:graphicData uri="http://schemas.openxmlformats.org/presentationml/2006/ole">
            <mc:AlternateContent xmlns:mc="http://schemas.openxmlformats.org/markup-compatibility/2006">
              <mc:Choice xmlns:v="urn:schemas-microsoft-com:vml" Requires="v">
                <p:oleObj spid="_x0000_s9230" name="Equation" r:id="rId3" imgW="1942920" imgH="419040" progId="">
                  <p:embed/>
                </p:oleObj>
              </mc:Choice>
              <mc:Fallback>
                <p:oleObj name="Equation" r:id="rId3" imgW="1942920" imgH="419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00200"/>
                        <a:ext cx="5851525"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
          <p:cNvGraphicFramePr>
            <a:graphicFrameLocks noChangeAspect="1"/>
          </p:cNvGraphicFramePr>
          <p:nvPr/>
        </p:nvGraphicFramePr>
        <p:xfrm>
          <a:off x="819150" y="3810000"/>
          <a:ext cx="2994025" cy="1136650"/>
        </p:xfrm>
        <a:graphic>
          <a:graphicData uri="http://schemas.openxmlformats.org/presentationml/2006/ole">
            <mc:AlternateContent xmlns:mc="http://schemas.openxmlformats.org/markup-compatibility/2006">
              <mc:Choice xmlns:v="urn:schemas-microsoft-com:vml" Requires="v">
                <p:oleObj spid="_x0000_s9231" name="Equation" r:id="rId5" imgW="1257120" imgH="482400" progId="Equation.3">
                  <p:embed/>
                </p:oleObj>
              </mc:Choice>
              <mc:Fallback>
                <p:oleObj name="Equation" r:id="rId5" imgW="1257120" imgH="482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150" y="3810000"/>
                        <a:ext cx="2994025"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2" name="Picture 2"/>
          <p:cNvPicPr>
            <a:picLocks noChangeAspect="1" noChangeArrowheads="1"/>
          </p:cNvPicPr>
          <p:nvPr/>
        </p:nvPicPr>
        <p:blipFill>
          <a:blip r:embed="rId7" cstate="print"/>
          <a:srcRect/>
          <a:stretch>
            <a:fillRect/>
          </a:stretch>
        </p:blipFill>
        <p:spPr bwMode="auto">
          <a:xfrm>
            <a:off x="5410200" y="3200400"/>
            <a:ext cx="2638425" cy="1943100"/>
          </a:xfrm>
          <a:prstGeom prst="rect">
            <a:avLst/>
          </a:prstGeom>
          <a:noFill/>
          <a:ln w="9525">
            <a:noFill/>
            <a:miter lim="800000"/>
            <a:headEnd/>
            <a:tailEnd/>
          </a:ln>
        </p:spPr>
      </p:pic>
      <p:sp>
        <p:nvSpPr>
          <p:cNvPr id="7" name="TextBox 6"/>
          <p:cNvSpPr txBox="1"/>
          <p:nvPr/>
        </p:nvSpPr>
        <p:spPr>
          <a:xfrm>
            <a:off x="457200" y="3352800"/>
            <a:ext cx="3500438" cy="369888"/>
          </a:xfrm>
          <a:prstGeom prst="rect">
            <a:avLst/>
          </a:prstGeom>
          <a:solidFill>
            <a:schemeClr val="accent1">
              <a:lumMod val="75000"/>
            </a:schemeClr>
          </a:solidFill>
        </p:spPr>
        <p:txBody>
          <a:bodyPr wrap="none">
            <a:spAutoFit/>
          </a:bodyPr>
          <a:lstStyle/>
          <a:p>
            <a:pPr>
              <a:defRPr/>
            </a:pPr>
            <a:r>
              <a:rPr lang="en-US">
                <a:solidFill>
                  <a:schemeClr val="bg1"/>
                </a:solidFill>
                <a:latin typeface="Calibri" charset="0"/>
                <a:ea typeface="ＭＳ Ｐゴシック" charset="-128"/>
              </a:rPr>
              <a:t>But we will always write it this way:</a:t>
            </a:r>
          </a:p>
        </p:txBody>
      </p:sp>
      <p:sp>
        <p:nvSpPr>
          <p:cNvPr id="8" name="Rectangle 7"/>
          <p:cNvSpPr/>
          <p:nvPr/>
        </p:nvSpPr>
        <p:spPr>
          <a:xfrm>
            <a:off x="4572000" y="1676400"/>
            <a:ext cx="914400" cy="457200"/>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9" name="Rectangle 8"/>
          <p:cNvSpPr/>
          <p:nvPr/>
        </p:nvSpPr>
        <p:spPr>
          <a:xfrm>
            <a:off x="5867400" y="1676400"/>
            <a:ext cx="914400" cy="457200"/>
          </a:xfrm>
          <a:prstGeom prst="rect">
            <a:avLst/>
          </a:prstGeom>
          <a:solidFill>
            <a:schemeClr val="accent2">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10" name="Rectangle 9"/>
          <p:cNvSpPr/>
          <p:nvPr/>
        </p:nvSpPr>
        <p:spPr>
          <a:xfrm>
            <a:off x="5257800" y="2286000"/>
            <a:ext cx="914400" cy="457200"/>
          </a:xfrm>
          <a:prstGeom prst="rect">
            <a:avLst/>
          </a:prstGeom>
          <a:solidFill>
            <a:schemeClr val="accent2">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9227" name="TextBox 11"/>
          <p:cNvSpPr txBox="1">
            <a:spLocks noChangeArrowheads="1"/>
          </p:cNvSpPr>
          <p:nvPr/>
        </p:nvSpPr>
        <p:spPr bwMode="auto">
          <a:xfrm>
            <a:off x="7848600" y="1066800"/>
            <a:ext cx="803275" cy="369888"/>
          </a:xfrm>
          <a:prstGeom prst="rect">
            <a:avLst/>
          </a:prstGeom>
          <a:noFill/>
          <a:ln w="9525">
            <a:noFill/>
            <a:miter lim="800000"/>
            <a:headEnd/>
            <a:tailEnd/>
          </a:ln>
        </p:spPr>
        <p:txBody>
          <a:bodyPr wrap="none">
            <a:spAutoFit/>
          </a:bodyPr>
          <a:lstStyle/>
          <a:p>
            <a:r>
              <a:rPr lang="en-US">
                <a:latin typeface="Calibri" pitchFamily="34" charset="0"/>
              </a:rPr>
              <a:t>events</a:t>
            </a:r>
          </a:p>
        </p:txBody>
      </p:sp>
      <p:cxnSp>
        <p:nvCxnSpPr>
          <p:cNvPr id="14" name="Curved Connector 13"/>
          <p:cNvCxnSpPr>
            <a:stCxn id="9227" idx="1"/>
          </p:cNvCxnSpPr>
          <p:nvPr/>
        </p:nvCxnSpPr>
        <p:spPr>
          <a:xfrm rot="10800000" flipV="1">
            <a:off x="5029200" y="1250950"/>
            <a:ext cx="2819400" cy="425450"/>
          </a:xfrm>
          <a:prstGeom prst="curvedConnector3">
            <a:avLst>
              <a:gd name="adj1" fmla="val 1008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9227" idx="1"/>
            <a:endCxn id="9" idx="0"/>
          </p:cNvCxnSpPr>
          <p:nvPr/>
        </p:nvCxnSpPr>
        <p:spPr>
          <a:xfrm rot="10800000" flipV="1">
            <a:off x="6324600" y="1250950"/>
            <a:ext cx="1524000" cy="42545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9227" idx="1"/>
            <a:endCxn id="10" idx="3"/>
          </p:cNvCxnSpPr>
          <p:nvPr/>
        </p:nvCxnSpPr>
        <p:spPr>
          <a:xfrm rot="10800000" flipV="1">
            <a:off x="6172200" y="1250950"/>
            <a:ext cx="1676400" cy="12636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457200" y="152400"/>
            <a:ext cx="8229600" cy="868363"/>
          </a:xfrm>
        </p:spPr>
        <p:txBody>
          <a:bodyPr/>
          <a:lstStyle/>
          <a:p>
            <a:pPr eaLnBrk="1" hangingPunct="1"/>
            <a:r>
              <a:rPr lang="en-US" smtClean="0"/>
              <a:t>Marginalization</a:t>
            </a:r>
          </a:p>
        </p:txBody>
      </p:sp>
      <p:sp>
        <p:nvSpPr>
          <p:cNvPr id="10244"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endParaRPr lang="en-US" sz="1600">
              <a:latin typeface="Calibri" pitchFamily="34" charset="0"/>
            </a:endParaRPr>
          </a:p>
          <a:p>
            <a:r>
              <a:rPr lang="en-US">
                <a:latin typeface="Calibri" pitchFamily="34" charset="0"/>
              </a:rPr>
              <a:t> </a:t>
            </a:r>
            <a:endParaRPr lang="en-US" sz="2800">
              <a:latin typeface="Calibri" pitchFamily="34" charset="0"/>
            </a:endParaRPr>
          </a:p>
        </p:txBody>
      </p:sp>
      <p:sp>
        <p:nvSpPr>
          <p:cNvPr id="10245" name="Content Placeholder 2"/>
          <p:cNvSpPr txBox="1">
            <a:spLocks/>
          </p:cNvSpPr>
          <p:nvPr/>
        </p:nvSpPr>
        <p:spPr bwMode="auto">
          <a:xfrm>
            <a:off x="457200" y="1219200"/>
            <a:ext cx="8229600" cy="50593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2800" dirty="0">
                <a:latin typeface="Calibri" pitchFamily="34" charset="0"/>
              </a:rPr>
              <a:t>We know p(X, Y), what is P(X=x)?</a:t>
            </a:r>
          </a:p>
          <a:p>
            <a:pPr marL="342900" indent="-342900">
              <a:spcBef>
                <a:spcPct val="20000"/>
              </a:spcBef>
              <a:buFont typeface="Arial" pitchFamily="34" charset="0"/>
              <a:buChar char="•"/>
            </a:pPr>
            <a:r>
              <a:rPr lang="en-US" sz="2800" dirty="0">
                <a:latin typeface="Calibri" pitchFamily="34" charset="0"/>
              </a:rPr>
              <a:t>We can use the </a:t>
            </a:r>
            <a:r>
              <a:rPr lang="en-US" sz="2800" dirty="0" smtClean="0">
                <a:latin typeface="Calibri" pitchFamily="34" charset="0"/>
              </a:rPr>
              <a:t>law of total probability</a:t>
            </a:r>
            <a:endParaRPr lang="en-US" sz="2800" dirty="0">
              <a:latin typeface="Calibri" pitchFamily="34" charset="0"/>
            </a:endParaRPr>
          </a:p>
          <a:p>
            <a:pPr marL="342900" indent="-342900">
              <a:spcBef>
                <a:spcPct val="20000"/>
              </a:spcBef>
            </a:pPr>
            <a:endParaRPr lang="en-US" sz="2800" dirty="0">
              <a:latin typeface="Calibri" pitchFamily="34" charset="0"/>
            </a:endParaRPr>
          </a:p>
          <a:p>
            <a:pPr marL="342900" indent="-342900">
              <a:spcBef>
                <a:spcPct val="20000"/>
              </a:spcBef>
            </a:pPr>
            <a:endParaRPr lang="en-US" sz="2800" dirty="0">
              <a:latin typeface="Calibri" pitchFamily="34" charset="0"/>
            </a:endParaRPr>
          </a:p>
        </p:txBody>
      </p:sp>
      <p:graphicFrame>
        <p:nvGraphicFramePr>
          <p:cNvPr id="10242" name="Object 4"/>
          <p:cNvGraphicFramePr>
            <a:graphicFrameLocks noChangeAspect="1"/>
          </p:cNvGraphicFramePr>
          <p:nvPr/>
        </p:nvGraphicFramePr>
        <p:xfrm>
          <a:off x="381000" y="2971800"/>
          <a:ext cx="3657600" cy="1835150"/>
        </p:xfrm>
        <a:graphic>
          <a:graphicData uri="http://schemas.openxmlformats.org/presentationml/2006/ole">
            <mc:AlternateContent xmlns:mc="http://schemas.openxmlformats.org/markup-compatibility/2006">
              <mc:Choice xmlns:v="urn:schemas-microsoft-com:vml" Requires="v">
                <p:oleObj spid="_x0000_s10248" name="Equation" r:id="rId3" imgW="1574640" imgH="749160" progId="Equation.3">
                  <p:embed/>
                </p:oleObj>
              </mc:Choice>
              <mc:Fallback>
                <p:oleObj name="Equation" r:id="rId3" imgW="1574640" imgH="749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971800"/>
                        <a:ext cx="3657600" cy="183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46" name="Group 33"/>
          <p:cNvGrpSpPr>
            <a:grpSpLocks/>
          </p:cNvGrpSpPr>
          <p:nvPr/>
        </p:nvGrpSpPr>
        <p:grpSpPr bwMode="auto">
          <a:xfrm>
            <a:off x="4648200" y="2895600"/>
            <a:ext cx="3810000" cy="2286000"/>
            <a:chOff x="1963554" y="1511166"/>
            <a:chExt cx="4208646" cy="2079057"/>
          </a:xfrm>
        </p:grpSpPr>
        <p:sp>
          <p:nvSpPr>
            <p:cNvPr id="18" name="Rectangle 17"/>
            <p:cNvSpPr/>
            <p:nvPr/>
          </p:nvSpPr>
          <p:spPr>
            <a:xfrm>
              <a:off x="1981090" y="1524161"/>
              <a:ext cx="419111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20" name="Freeform 19"/>
            <p:cNvSpPr/>
            <p:nvPr/>
          </p:nvSpPr>
          <p:spPr>
            <a:xfrm>
              <a:off x="4849984" y="1511166"/>
              <a:ext cx="1309942" cy="1107387"/>
            </a:xfrm>
            <a:custGeom>
              <a:avLst/>
              <a:gdLst>
                <a:gd name="connsiteX0" fmla="*/ 0 w 1309035"/>
                <a:gd name="connsiteY0" fmla="*/ 0 h 1106906"/>
                <a:gd name="connsiteX1" fmla="*/ 365760 w 1309035"/>
                <a:gd name="connsiteY1" fmla="*/ 885525 h 1106906"/>
                <a:gd name="connsiteX2" fmla="*/ 1309035 w 1309035"/>
                <a:gd name="connsiteY2" fmla="*/ 1106906 h 1106906"/>
              </a:gdLst>
              <a:ahLst/>
              <a:cxnLst>
                <a:cxn ang="0">
                  <a:pos x="connsiteX0" y="connsiteY0"/>
                </a:cxn>
                <a:cxn ang="0">
                  <a:pos x="connsiteX1" y="connsiteY1"/>
                </a:cxn>
                <a:cxn ang="0">
                  <a:pos x="connsiteX2" y="connsiteY2"/>
                </a:cxn>
              </a:cxnLst>
              <a:rect l="l" t="t" r="r" b="b"/>
              <a:pathLst>
                <a:path w="1309035" h="1106906">
                  <a:moveTo>
                    <a:pt x="0" y="0"/>
                  </a:moveTo>
                  <a:cubicBezTo>
                    <a:pt x="73794" y="350520"/>
                    <a:pt x="147588" y="701041"/>
                    <a:pt x="365760" y="885525"/>
                  </a:cubicBezTo>
                  <a:cubicBezTo>
                    <a:pt x="583932" y="1070009"/>
                    <a:pt x="946483" y="1088457"/>
                    <a:pt x="1309035" y="1106906"/>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21" name="Freeform 20"/>
            <p:cNvSpPr/>
            <p:nvPr/>
          </p:nvSpPr>
          <p:spPr>
            <a:xfrm>
              <a:off x="4404569" y="2194079"/>
              <a:ext cx="659355" cy="1396144"/>
            </a:xfrm>
            <a:custGeom>
              <a:avLst/>
              <a:gdLst>
                <a:gd name="connsiteX0" fmla="*/ 657726 w 657726"/>
                <a:gd name="connsiteY0" fmla="*/ 0 h 1395663"/>
                <a:gd name="connsiteX1" fmla="*/ 109086 w 657726"/>
                <a:gd name="connsiteY1" fmla="*/ 644893 h 1395663"/>
                <a:gd name="connsiteX2" fmla="*/ 3209 w 657726"/>
                <a:gd name="connsiteY2" fmla="*/ 1395663 h 1395663"/>
              </a:gdLst>
              <a:ahLst/>
              <a:cxnLst>
                <a:cxn ang="0">
                  <a:pos x="connsiteX0" y="connsiteY0"/>
                </a:cxn>
                <a:cxn ang="0">
                  <a:pos x="connsiteX1" y="connsiteY1"/>
                </a:cxn>
                <a:cxn ang="0">
                  <a:pos x="connsiteX2" y="connsiteY2"/>
                </a:cxn>
              </a:cxnLst>
              <a:rect l="l" t="t" r="r" b="b"/>
              <a:pathLst>
                <a:path w="657726" h="1395663">
                  <a:moveTo>
                    <a:pt x="657726" y="0"/>
                  </a:moveTo>
                  <a:cubicBezTo>
                    <a:pt x="437949" y="206141"/>
                    <a:pt x="218172" y="412283"/>
                    <a:pt x="109086" y="644893"/>
                  </a:cubicBezTo>
                  <a:cubicBezTo>
                    <a:pt x="0" y="877503"/>
                    <a:pt x="20855" y="1270535"/>
                    <a:pt x="3209" y="139566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22" name="Freeform 21"/>
            <p:cNvSpPr/>
            <p:nvPr/>
          </p:nvSpPr>
          <p:spPr>
            <a:xfrm>
              <a:off x="2791254" y="1511166"/>
              <a:ext cx="1685213" cy="1404808"/>
            </a:xfrm>
            <a:custGeom>
              <a:avLst/>
              <a:gdLst>
                <a:gd name="connsiteX0" fmla="*/ 1684421 w 1684421"/>
                <a:gd name="connsiteY0" fmla="*/ 1405289 h 1405289"/>
                <a:gd name="connsiteX1" fmla="*/ 462013 w 1684421"/>
                <a:gd name="connsiteY1" fmla="*/ 1058779 h 1405289"/>
                <a:gd name="connsiteX2" fmla="*/ 0 w 1684421"/>
                <a:gd name="connsiteY2" fmla="*/ 0 h 1405289"/>
              </a:gdLst>
              <a:ahLst/>
              <a:cxnLst>
                <a:cxn ang="0">
                  <a:pos x="connsiteX0" y="connsiteY0"/>
                </a:cxn>
                <a:cxn ang="0">
                  <a:pos x="connsiteX1" y="connsiteY1"/>
                </a:cxn>
                <a:cxn ang="0">
                  <a:pos x="connsiteX2" y="connsiteY2"/>
                </a:cxn>
              </a:cxnLst>
              <a:rect l="l" t="t" r="r" b="b"/>
              <a:pathLst>
                <a:path w="1684421" h="1405289">
                  <a:moveTo>
                    <a:pt x="1684421" y="1405289"/>
                  </a:moveTo>
                  <a:cubicBezTo>
                    <a:pt x="1213585" y="1349141"/>
                    <a:pt x="742750" y="1292994"/>
                    <a:pt x="462013" y="1058779"/>
                  </a:cubicBezTo>
                  <a:cubicBezTo>
                    <a:pt x="181276" y="824564"/>
                    <a:pt x="77002" y="173255"/>
                    <a:pt x="0"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23" name="Freeform 22"/>
            <p:cNvSpPr/>
            <p:nvPr/>
          </p:nvSpPr>
          <p:spPr>
            <a:xfrm>
              <a:off x="1963554" y="2406316"/>
              <a:ext cx="1136334" cy="674250"/>
            </a:xfrm>
            <a:custGeom>
              <a:avLst/>
              <a:gdLst>
                <a:gd name="connsiteX0" fmla="*/ 1135781 w 1135781"/>
                <a:gd name="connsiteY0" fmla="*/ 0 h 673768"/>
                <a:gd name="connsiteX1" fmla="*/ 702644 w 1135781"/>
                <a:gd name="connsiteY1" fmla="*/ 529389 h 673768"/>
                <a:gd name="connsiteX2" fmla="*/ 0 w 1135781"/>
                <a:gd name="connsiteY2" fmla="*/ 673768 h 673768"/>
              </a:gdLst>
              <a:ahLst/>
              <a:cxnLst>
                <a:cxn ang="0">
                  <a:pos x="connsiteX0" y="connsiteY0"/>
                </a:cxn>
                <a:cxn ang="0">
                  <a:pos x="connsiteX1" y="connsiteY1"/>
                </a:cxn>
                <a:cxn ang="0">
                  <a:pos x="connsiteX2" y="connsiteY2"/>
                </a:cxn>
              </a:cxnLst>
              <a:rect l="l" t="t" r="r" b="b"/>
              <a:pathLst>
                <a:path w="1135781" h="673768">
                  <a:moveTo>
                    <a:pt x="1135781" y="0"/>
                  </a:moveTo>
                  <a:cubicBezTo>
                    <a:pt x="1013861" y="208547"/>
                    <a:pt x="891941" y="417094"/>
                    <a:pt x="702644" y="529389"/>
                  </a:cubicBezTo>
                  <a:cubicBezTo>
                    <a:pt x="513347" y="641684"/>
                    <a:pt x="256673" y="657726"/>
                    <a:pt x="0" y="67376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24" name="Oval 23"/>
            <p:cNvSpPr/>
            <p:nvPr/>
          </p:nvSpPr>
          <p:spPr>
            <a:xfrm>
              <a:off x="3277003" y="2209960"/>
              <a:ext cx="1448476" cy="1143481"/>
            </a:xfrm>
            <a:prstGeom prst="ellipse">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ea typeface="MS PGothic" pitchFamily="34" charset="-128"/>
                </a:rPr>
                <a:t>A</a:t>
              </a:r>
            </a:p>
          </p:txBody>
        </p:sp>
        <p:sp>
          <p:nvSpPr>
            <p:cNvPr id="25" name="Freeform 24"/>
            <p:cNvSpPr/>
            <p:nvPr/>
          </p:nvSpPr>
          <p:spPr>
            <a:xfrm>
              <a:off x="3811851" y="1511166"/>
              <a:ext cx="505038" cy="1299411"/>
            </a:xfrm>
            <a:custGeom>
              <a:avLst/>
              <a:gdLst>
                <a:gd name="connsiteX0" fmla="*/ 0 w 503723"/>
                <a:gd name="connsiteY0" fmla="*/ 1299411 h 1299411"/>
                <a:gd name="connsiteX1" fmla="*/ 462013 w 503723"/>
                <a:gd name="connsiteY1" fmla="*/ 442762 h 1299411"/>
                <a:gd name="connsiteX2" fmla="*/ 250257 w 503723"/>
                <a:gd name="connsiteY2" fmla="*/ 0 h 1299411"/>
              </a:gdLst>
              <a:ahLst/>
              <a:cxnLst>
                <a:cxn ang="0">
                  <a:pos x="connsiteX0" y="connsiteY0"/>
                </a:cxn>
                <a:cxn ang="0">
                  <a:pos x="connsiteX1" y="connsiteY1"/>
                </a:cxn>
                <a:cxn ang="0">
                  <a:pos x="connsiteX2" y="connsiteY2"/>
                </a:cxn>
              </a:cxnLst>
              <a:rect l="l" t="t" r="r" b="b"/>
              <a:pathLst>
                <a:path w="503723" h="1299411">
                  <a:moveTo>
                    <a:pt x="0" y="1299411"/>
                  </a:moveTo>
                  <a:cubicBezTo>
                    <a:pt x="210152" y="979371"/>
                    <a:pt x="420304" y="659331"/>
                    <a:pt x="462013" y="442762"/>
                  </a:cubicBezTo>
                  <a:cubicBezTo>
                    <a:pt x="503723" y="226194"/>
                    <a:pt x="290362" y="72189"/>
                    <a:pt x="250257"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26" name="Freeform 25"/>
            <p:cNvSpPr/>
            <p:nvPr/>
          </p:nvSpPr>
          <p:spPr>
            <a:xfrm>
              <a:off x="2570300" y="2973725"/>
              <a:ext cx="673383" cy="606392"/>
            </a:xfrm>
            <a:custGeom>
              <a:avLst/>
              <a:gdLst>
                <a:gd name="connsiteX0" fmla="*/ 0 w 673769"/>
                <a:gd name="connsiteY0" fmla="*/ 0 h 606392"/>
                <a:gd name="connsiteX1" fmla="*/ 548640 w 673769"/>
                <a:gd name="connsiteY1" fmla="*/ 269508 h 606392"/>
                <a:gd name="connsiteX2" fmla="*/ 673769 w 673769"/>
                <a:gd name="connsiteY2" fmla="*/ 606392 h 606392"/>
              </a:gdLst>
              <a:ahLst/>
              <a:cxnLst>
                <a:cxn ang="0">
                  <a:pos x="connsiteX0" y="connsiteY0"/>
                </a:cxn>
                <a:cxn ang="0">
                  <a:pos x="connsiteX1" y="connsiteY1"/>
                </a:cxn>
                <a:cxn ang="0">
                  <a:pos x="connsiteX2" y="connsiteY2"/>
                </a:cxn>
              </a:cxnLst>
              <a:rect l="l" t="t" r="r" b="b"/>
              <a:pathLst>
                <a:path w="673769" h="606392">
                  <a:moveTo>
                    <a:pt x="0" y="0"/>
                  </a:moveTo>
                  <a:cubicBezTo>
                    <a:pt x="218172" y="84221"/>
                    <a:pt x="436345" y="168443"/>
                    <a:pt x="548640" y="269508"/>
                  </a:cubicBezTo>
                  <a:cubicBezTo>
                    <a:pt x="660935" y="370573"/>
                    <a:pt x="667352" y="488482"/>
                    <a:pt x="673769" y="606392"/>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10255" name="TextBox 26"/>
            <p:cNvSpPr txBox="1">
              <a:spLocks noChangeArrowheads="1"/>
            </p:cNvSpPr>
            <p:nvPr/>
          </p:nvSpPr>
          <p:spPr bwMode="auto">
            <a:xfrm flipH="1">
              <a:off x="5105400" y="3047999"/>
              <a:ext cx="563882" cy="369331"/>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1</a:t>
              </a:r>
              <a:endParaRPr lang="en-US">
                <a:latin typeface="Calibri" pitchFamily="34" charset="0"/>
              </a:endParaRPr>
            </a:p>
          </p:txBody>
        </p:sp>
        <p:sp>
          <p:nvSpPr>
            <p:cNvPr id="10256" name="TextBox 27"/>
            <p:cNvSpPr txBox="1">
              <a:spLocks noChangeArrowheads="1"/>
            </p:cNvSpPr>
            <p:nvPr/>
          </p:nvSpPr>
          <p:spPr bwMode="auto">
            <a:xfrm flipH="1">
              <a:off x="5379720" y="1688069"/>
              <a:ext cx="563882" cy="369331"/>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2</a:t>
              </a:r>
              <a:endParaRPr lang="en-US">
                <a:latin typeface="Calibri" pitchFamily="34" charset="0"/>
              </a:endParaRPr>
            </a:p>
          </p:txBody>
        </p:sp>
        <p:sp>
          <p:nvSpPr>
            <p:cNvPr id="10257" name="TextBox 28"/>
            <p:cNvSpPr txBox="1">
              <a:spLocks noChangeArrowheads="1"/>
            </p:cNvSpPr>
            <p:nvPr/>
          </p:nvSpPr>
          <p:spPr bwMode="auto">
            <a:xfrm flipH="1">
              <a:off x="4312920" y="1752599"/>
              <a:ext cx="563882" cy="369331"/>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3</a:t>
              </a:r>
              <a:endParaRPr lang="en-US">
                <a:latin typeface="Calibri" pitchFamily="34" charset="0"/>
              </a:endParaRPr>
            </a:p>
          </p:txBody>
        </p:sp>
        <p:sp>
          <p:nvSpPr>
            <p:cNvPr id="10258" name="TextBox 29"/>
            <p:cNvSpPr txBox="1">
              <a:spLocks noChangeArrowheads="1"/>
            </p:cNvSpPr>
            <p:nvPr/>
          </p:nvSpPr>
          <p:spPr bwMode="auto">
            <a:xfrm flipH="1">
              <a:off x="2209800" y="2057400"/>
              <a:ext cx="563882" cy="369331"/>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4</a:t>
              </a:r>
              <a:endParaRPr lang="en-US">
                <a:latin typeface="Calibri" pitchFamily="34" charset="0"/>
              </a:endParaRPr>
            </a:p>
          </p:txBody>
        </p:sp>
        <p:sp>
          <p:nvSpPr>
            <p:cNvPr id="10259" name="TextBox 30"/>
            <p:cNvSpPr txBox="1">
              <a:spLocks noChangeArrowheads="1"/>
            </p:cNvSpPr>
            <p:nvPr/>
          </p:nvSpPr>
          <p:spPr bwMode="auto">
            <a:xfrm flipH="1">
              <a:off x="3276600" y="1752599"/>
              <a:ext cx="563882" cy="369331"/>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5</a:t>
              </a:r>
              <a:endParaRPr lang="en-US">
                <a:latin typeface="Calibri" pitchFamily="34" charset="0"/>
              </a:endParaRPr>
            </a:p>
          </p:txBody>
        </p:sp>
        <p:sp>
          <p:nvSpPr>
            <p:cNvPr id="10260" name="TextBox 31"/>
            <p:cNvSpPr txBox="1">
              <a:spLocks noChangeArrowheads="1"/>
            </p:cNvSpPr>
            <p:nvPr/>
          </p:nvSpPr>
          <p:spPr bwMode="auto">
            <a:xfrm flipH="1">
              <a:off x="3276600" y="3200399"/>
              <a:ext cx="563882" cy="369331"/>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6</a:t>
              </a:r>
              <a:endParaRPr lang="en-US">
                <a:latin typeface="Calibri" pitchFamily="34" charset="0"/>
              </a:endParaRPr>
            </a:p>
          </p:txBody>
        </p:sp>
        <p:sp>
          <p:nvSpPr>
            <p:cNvPr id="10261" name="TextBox 32"/>
            <p:cNvSpPr txBox="1">
              <a:spLocks noChangeArrowheads="1"/>
            </p:cNvSpPr>
            <p:nvPr/>
          </p:nvSpPr>
          <p:spPr bwMode="auto">
            <a:xfrm flipH="1">
              <a:off x="2133601" y="3200399"/>
              <a:ext cx="563882" cy="369331"/>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7</a:t>
              </a:r>
              <a:endParaRPr lang="en-US">
                <a:latin typeface="Calibri"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457200" y="152400"/>
            <a:ext cx="8229600" cy="868363"/>
          </a:xfrm>
        </p:spPr>
        <p:txBody>
          <a:bodyPr/>
          <a:lstStyle/>
          <a:p>
            <a:pPr eaLnBrk="1" hangingPunct="1"/>
            <a:r>
              <a:rPr lang="en-US" smtClean="0"/>
              <a:t>Marginalization Cont.</a:t>
            </a:r>
          </a:p>
        </p:txBody>
      </p:sp>
      <p:sp>
        <p:nvSpPr>
          <p:cNvPr id="11268"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endParaRPr lang="en-US" sz="1600">
              <a:latin typeface="Calibri" pitchFamily="34" charset="0"/>
            </a:endParaRPr>
          </a:p>
          <a:p>
            <a:r>
              <a:rPr lang="en-US">
                <a:latin typeface="Calibri" pitchFamily="34" charset="0"/>
              </a:rPr>
              <a:t> </a:t>
            </a:r>
            <a:endParaRPr lang="en-US" sz="2800">
              <a:latin typeface="Calibri" pitchFamily="34" charset="0"/>
            </a:endParaRPr>
          </a:p>
        </p:txBody>
      </p:sp>
      <p:sp>
        <p:nvSpPr>
          <p:cNvPr id="11269" name="Content Placeholder 2"/>
          <p:cNvSpPr txBox="1">
            <a:spLocks/>
          </p:cNvSpPr>
          <p:nvPr/>
        </p:nvSpPr>
        <p:spPr bwMode="auto">
          <a:xfrm>
            <a:off x="457200" y="1219200"/>
            <a:ext cx="8229600" cy="50593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2800">
                <a:latin typeface="Calibri" pitchFamily="34" charset="0"/>
              </a:rPr>
              <a:t>Another example</a:t>
            </a:r>
          </a:p>
          <a:p>
            <a:pPr marL="342900" indent="-342900">
              <a:spcBef>
                <a:spcPct val="20000"/>
              </a:spcBef>
            </a:pPr>
            <a:endParaRPr lang="en-US" sz="2800">
              <a:latin typeface="Calibri" pitchFamily="34" charset="0"/>
            </a:endParaRPr>
          </a:p>
          <a:p>
            <a:pPr marL="342900" indent="-342900">
              <a:spcBef>
                <a:spcPct val="20000"/>
              </a:spcBef>
            </a:pPr>
            <a:endParaRPr lang="en-US" sz="2800">
              <a:latin typeface="Calibri" pitchFamily="34" charset="0"/>
            </a:endParaRPr>
          </a:p>
        </p:txBody>
      </p:sp>
      <p:graphicFrame>
        <p:nvGraphicFramePr>
          <p:cNvPr id="11266" name="Object 2"/>
          <p:cNvGraphicFramePr>
            <a:graphicFrameLocks noChangeAspect="1"/>
          </p:cNvGraphicFramePr>
          <p:nvPr/>
        </p:nvGraphicFramePr>
        <p:xfrm>
          <a:off x="1524000" y="2209800"/>
          <a:ext cx="4337050" cy="1835150"/>
        </p:xfrm>
        <a:graphic>
          <a:graphicData uri="http://schemas.openxmlformats.org/presentationml/2006/ole">
            <mc:AlternateContent xmlns:mc="http://schemas.openxmlformats.org/markup-compatibility/2006">
              <mc:Choice xmlns:v="urn:schemas-microsoft-com:vml" Requires="v">
                <p:oleObj spid="_x0000_s11272" name="Equation" r:id="rId3" imgW="1866600" imgH="749160" progId="Equation.3">
                  <p:embed/>
                </p:oleObj>
              </mc:Choice>
              <mc:Fallback>
                <p:oleObj name="Equation" r:id="rId3" imgW="1866600" imgH="749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09800"/>
                        <a:ext cx="4337050" cy="183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a:xfrm>
            <a:off x="457200" y="152400"/>
            <a:ext cx="8229600" cy="868363"/>
          </a:xfrm>
        </p:spPr>
        <p:txBody>
          <a:bodyPr/>
          <a:lstStyle/>
          <a:p>
            <a:pPr eaLnBrk="1" hangingPunct="1"/>
            <a:r>
              <a:rPr lang="en-US" smtClean="0"/>
              <a:t>Bayes Rule</a:t>
            </a:r>
          </a:p>
        </p:txBody>
      </p:sp>
      <p:sp>
        <p:nvSpPr>
          <p:cNvPr id="12293" name="Rectangle 3"/>
          <p:cNvSpPr txBox="1">
            <a:spLocks noChangeArrowheads="1"/>
          </p:cNvSpPr>
          <p:nvPr/>
        </p:nvSpPr>
        <p:spPr bwMode="auto">
          <a:xfrm>
            <a:off x="381000" y="1143000"/>
            <a:ext cx="8229600" cy="2209800"/>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a:latin typeface="Calibri" pitchFamily="34" charset="0"/>
              </a:rPr>
              <a:t>We know that P(rain) = 0.5</a:t>
            </a:r>
          </a:p>
          <a:p>
            <a:pPr marL="800100" lvl="1" indent="-342900">
              <a:spcBef>
                <a:spcPct val="20000"/>
              </a:spcBef>
              <a:buFont typeface="Arial" pitchFamily="34" charset="0"/>
              <a:buChar char="•"/>
            </a:pPr>
            <a:r>
              <a:rPr lang="en-US" sz="3200">
                <a:latin typeface="Calibri" pitchFamily="34" charset="0"/>
              </a:rPr>
              <a:t>If we also know that the grass is wet, then how this affects our belief about whether it rains or not?</a:t>
            </a:r>
          </a:p>
          <a:p>
            <a:pPr marL="800100" lvl="1" indent="-342900">
              <a:spcBef>
                <a:spcPct val="20000"/>
              </a:spcBef>
              <a:buFont typeface="Arial" pitchFamily="34" charset="0"/>
              <a:buChar char="•"/>
            </a:pPr>
            <a:endParaRPr lang="en-US" sz="3200">
              <a:latin typeface="Calibri" pitchFamily="34" charset="0"/>
            </a:endParaRPr>
          </a:p>
          <a:p>
            <a:pPr marL="800100" lvl="1" indent="-342900">
              <a:spcBef>
                <a:spcPct val="20000"/>
              </a:spcBef>
              <a:buFont typeface="Arial" pitchFamily="34" charset="0"/>
              <a:buChar char="•"/>
            </a:pPr>
            <a:endParaRPr lang="en-US" sz="3200">
              <a:latin typeface="Calibri" pitchFamily="34" charset="0"/>
            </a:endParaRPr>
          </a:p>
          <a:p>
            <a:pPr marL="800100" lvl="1" indent="-342900">
              <a:spcBef>
                <a:spcPct val="20000"/>
              </a:spcBef>
              <a:buFont typeface="Arial" pitchFamily="34" charset="0"/>
              <a:buChar char="•"/>
            </a:pPr>
            <a:endParaRPr lang="en-US" sz="3200">
              <a:latin typeface="Calibri" pitchFamily="34" charset="0"/>
            </a:endParaRPr>
          </a:p>
          <a:p>
            <a:pPr marL="800100" lvl="1" indent="-342900">
              <a:spcBef>
                <a:spcPct val="20000"/>
              </a:spcBef>
              <a:buFont typeface="Arial" pitchFamily="34" charset="0"/>
              <a:buChar char="•"/>
            </a:pPr>
            <a:endParaRPr lang="en-US" sz="3200">
              <a:latin typeface="Calibri" pitchFamily="34" charset="0"/>
            </a:endParaRPr>
          </a:p>
          <a:p>
            <a:pPr marL="800100" lvl="1" indent="-342900">
              <a:spcBef>
                <a:spcPct val="20000"/>
              </a:spcBef>
            </a:pPr>
            <a:endParaRPr lang="en-US" sz="3200">
              <a:latin typeface="Calibri" pitchFamily="34" charset="0"/>
            </a:endParaRPr>
          </a:p>
        </p:txBody>
      </p:sp>
      <p:graphicFrame>
        <p:nvGraphicFramePr>
          <p:cNvPr id="12290" name="Object 3"/>
          <p:cNvGraphicFramePr>
            <a:graphicFrameLocks noChangeAspect="1"/>
          </p:cNvGraphicFramePr>
          <p:nvPr/>
        </p:nvGraphicFramePr>
        <p:xfrm>
          <a:off x="1604963" y="3581400"/>
          <a:ext cx="5780087" cy="979488"/>
        </p:xfrm>
        <a:graphic>
          <a:graphicData uri="http://schemas.openxmlformats.org/presentationml/2006/ole">
            <mc:AlternateContent xmlns:mc="http://schemas.openxmlformats.org/markup-compatibility/2006">
              <mc:Choice xmlns:v="urn:schemas-microsoft-com:vml" Requires="v">
                <p:oleObj spid="_x0000_s12302" name="Equation" r:id="rId3" imgW="2247900" imgH="381000" progId="Equation.3">
                  <p:embed/>
                </p:oleObj>
              </mc:Choice>
              <mc:Fallback>
                <p:oleObj name="Equation" r:id="rId3" imgW="2247900" imgH="381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3581400"/>
                        <a:ext cx="5780087"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
          <p:cNvGraphicFramePr>
            <a:graphicFrameLocks noChangeAspect="1"/>
          </p:cNvGraphicFramePr>
          <p:nvPr/>
        </p:nvGraphicFramePr>
        <p:xfrm>
          <a:off x="2293938" y="5316538"/>
          <a:ext cx="4170362" cy="1143000"/>
        </p:xfrm>
        <a:graphic>
          <a:graphicData uri="http://schemas.openxmlformats.org/presentationml/2006/ole">
            <mc:AlternateContent xmlns:mc="http://schemas.openxmlformats.org/markup-compatibility/2006">
              <mc:Choice xmlns:v="urn:schemas-microsoft-com:vml" Requires="v">
                <p:oleObj spid="_x0000_s12303" name="Equation" r:id="rId5" imgW="1435100" imgH="393700" progId="Equation.3">
                  <p:embed/>
                </p:oleObj>
              </mc:Choice>
              <mc:Fallback>
                <p:oleObj name="Equation" r:id="rId5" imgW="1435100" imgH="393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3938" y="5316538"/>
                        <a:ext cx="417036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a:xfrm>
            <a:off x="457200" y="152400"/>
            <a:ext cx="8229600" cy="868363"/>
          </a:xfrm>
        </p:spPr>
        <p:txBody>
          <a:bodyPr/>
          <a:lstStyle/>
          <a:p>
            <a:pPr eaLnBrk="1" hangingPunct="1"/>
            <a:r>
              <a:rPr lang="en-US" smtClean="0"/>
              <a:t>Bayes Rule cont.</a:t>
            </a:r>
          </a:p>
        </p:txBody>
      </p:sp>
      <p:sp>
        <p:nvSpPr>
          <p:cNvPr id="13316" name="Rectangle 3"/>
          <p:cNvSpPr txBox="1">
            <a:spLocks noChangeArrowheads="1"/>
          </p:cNvSpPr>
          <p:nvPr/>
        </p:nvSpPr>
        <p:spPr bwMode="auto">
          <a:xfrm>
            <a:off x="381000" y="1143000"/>
            <a:ext cx="8229600" cy="2209800"/>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a:latin typeface="Calibri" pitchFamily="34" charset="0"/>
              </a:rPr>
              <a:t>You can condition on more variables</a:t>
            </a:r>
          </a:p>
          <a:p>
            <a:pPr marL="800100" lvl="1" indent="-342900">
              <a:spcBef>
                <a:spcPct val="20000"/>
              </a:spcBef>
              <a:buFont typeface="Arial" pitchFamily="34" charset="0"/>
              <a:buChar char="•"/>
            </a:pPr>
            <a:endParaRPr lang="en-US" sz="3200">
              <a:latin typeface="Calibri" pitchFamily="34" charset="0"/>
            </a:endParaRPr>
          </a:p>
          <a:p>
            <a:pPr marL="800100" lvl="1" indent="-342900">
              <a:spcBef>
                <a:spcPct val="20000"/>
              </a:spcBef>
              <a:buFont typeface="Arial" pitchFamily="34" charset="0"/>
              <a:buChar char="•"/>
            </a:pPr>
            <a:endParaRPr lang="en-US" sz="3200">
              <a:latin typeface="Calibri" pitchFamily="34" charset="0"/>
            </a:endParaRPr>
          </a:p>
          <a:p>
            <a:pPr marL="800100" lvl="1" indent="-342900">
              <a:spcBef>
                <a:spcPct val="20000"/>
              </a:spcBef>
              <a:buFont typeface="Arial" pitchFamily="34" charset="0"/>
              <a:buChar char="•"/>
            </a:pPr>
            <a:endParaRPr lang="en-US" sz="3200">
              <a:latin typeface="Calibri" pitchFamily="34" charset="0"/>
            </a:endParaRPr>
          </a:p>
          <a:p>
            <a:pPr marL="800100" lvl="1" indent="-342900">
              <a:spcBef>
                <a:spcPct val="20000"/>
              </a:spcBef>
              <a:buFont typeface="Arial" pitchFamily="34" charset="0"/>
              <a:buChar char="•"/>
            </a:pPr>
            <a:endParaRPr lang="en-US" sz="3200">
              <a:latin typeface="Calibri" pitchFamily="34" charset="0"/>
            </a:endParaRPr>
          </a:p>
          <a:p>
            <a:pPr marL="800100" lvl="1" indent="-342900">
              <a:spcBef>
                <a:spcPct val="20000"/>
              </a:spcBef>
              <a:buFont typeface="Arial" pitchFamily="34" charset="0"/>
              <a:buChar char="•"/>
            </a:pPr>
            <a:endParaRPr lang="en-US" sz="3200">
              <a:latin typeface="Calibri" pitchFamily="34" charset="0"/>
            </a:endParaRPr>
          </a:p>
        </p:txBody>
      </p:sp>
      <p:graphicFrame>
        <p:nvGraphicFramePr>
          <p:cNvPr id="13314" name="Object 2"/>
          <p:cNvGraphicFramePr>
            <a:graphicFrameLocks noChangeAspect="1"/>
          </p:cNvGraphicFramePr>
          <p:nvPr/>
        </p:nvGraphicFramePr>
        <p:xfrm>
          <a:off x="1295400" y="2133600"/>
          <a:ext cx="6089650" cy="1401763"/>
        </p:xfrm>
        <a:graphic>
          <a:graphicData uri="http://schemas.openxmlformats.org/presentationml/2006/ole">
            <mc:AlternateContent xmlns:mc="http://schemas.openxmlformats.org/markup-compatibility/2006">
              <mc:Choice xmlns:v="urn:schemas-microsoft-com:vml" Requires="v">
                <p:oleObj spid="_x0000_s13320" name="Equation" r:id="rId4" imgW="2095200" imgH="482400" progId="Equation.3">
                  <p:embed/>
                </p:oleObj>
              </mc:Choice>
              <mc:Fallback>
                <p:oleObj name="Equation" r:id="rId4" imgW="2095200" imgH="482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6089650" cy="140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152400"/>
            <a:ext cx="8229600" cy="868363"/>
          </a:xfrm>
        </p:spPr>
        <p:txBody>
          <a:bodyPr/>
          <a:lstStyle/>
          <a:p>
            <a:pPr eaLnBrk="1" hangingPunct="1"/>
            <a:r>
              <a:rPr lang="en-US" smtClean="0"/>
              <a:t>Probability Review</a:t>
            </a:r>
          </a:p>
        </p:txBody>
      </p:sp>
      <p:sp>
        <p:nvSpPr>
          <p:cNvPr id="43011" name="Content Placeholder 2"/>
          <p:cNvSpPr txBox="1">
            <a:spLocks/>
          </p:cNvSpPr>
          <p:nvPr/>
        </p:nvSpPr>
        <p:spPr bwMode="auto">
          <a:xfrm>
            <a:off x="457200" y="1143000"/>
            <a:ext cx="8229600" cy="4983163"/>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Events and Event spaces</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Random variables</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Joint probability distributions</a:t>
            </a:r>
          </a:p>
          <a:p>
            <a:pPr marL="800100" lvl="1" indent="-342900">
              <a:lnSpc>
                <a:spcPct val="90000"/>
              </a:lnSpc>
              <a:spcBef>
                <a:spcPct val="20000"/>
              </a:spcBef>
              <a:buFont typeface="Arial" pitchFamily="34" charset="0"/>
              <a:buChar char="•"/>
            </a:pPr>
            <a:r>
              <a:rPr lang="en-US" sz="3200" dirty="0">
                <a:solidFill>
                  <a:srgbClr val="D9D9D9"/>
                </a:solidFill>
                <a:latin typeface="Calibri" pitchFamily="34" charset="0"/>
              </a:rPr>
              <a:t>Marginalization, conditioning, chain rule, </a:t>
            </a:r>
            <a:r>
              <a:rPr lang="en-US" sz="3200" dirty="0" err="1">
                <a:solidFill>
                  <a:srgbClr val="D9D9D9"/>
                </a:solidFill>
                <a:latin typeface="Calibri" pitchFamily="34" charset="0"/>
              </a:rPr>
              <a:t>Bayes</a:t>
            </a:r>
            <a:r>
              <a:rPr lang="en-US" sz="3200" dirty="0">
                <a:solidFill>
                  <a:srgbClr val="D9D9D9"/>
                </a:solidFill>
                <a:latin typeface="Calibri" pitchFamily="34" charset="0"/>
              </a:rPr>
              <a:t> Rule, law of total probability, etc.</a:t>
            </a:r>
          </a:p>
          <a:p>
            <a:pPr marL="342900" indent="-342900">
              <a:lnSpc>
                <a:spcPct val="90000"/>
              </a:lnSpc>
              <a:spcBef>
                <a:spcPct val="20000"/>
              </a:spcBef>
              <a:buFont typeface="Arial" pitchFamily="34" charset="0"/>
              <a:buChar char="•"/>
            </a:pPr>
            <a:r>
              <a:rPr lang="en-US" sz="3200" dirty="0">
                <a:latin typeface="Calibri" pitchFamily="34" charset="0"/>
              </a:rPr>
              <a:t>Structural properties</a:t>
            </a:r>
          </a:p>
          <a:p>
            <a:pPr marL="800100" lvl="1" indent="-342900">
              <a:lnSpc>
                <a:spcPct val="90000"/>
              </a:lnSpc>
              <a:spcBef>
                <a:spcPct val="20000"/>
              </a:spcBef>
              <a:buFont typeface="Arial" pitchFamily="34" charset="0"/>
              <a:buChar char="•"/>
            </a:pPr>
            <a:r>
              <a:rPr lang="en-US" sz="3200" dirty="0">
                <a:latin typeface="Calibri" pitchFamily="34" charset="0"/>
              </a:rPr>
              <a:t>Independence, conditional independence</a:t>
            </a:r>
          </a:p>
          <a:p>
            <a:pPr marL="342900" indent="-342900">
              <a:lnSpc>
                <a:spcPct val="90000"/>
              </a:lnSpc>
              <a:spcBef>
                <a:spcPct val="20000"/>
              </a:spcBef>
              <a:buFont typeface="Arial" pitchFamily="34" charset="0"/>
              <a:buChar char="•"/>
            </a:pPr>
            <a:r>
              <a:rPr lang="en-US" sz="3200" dirty="0">
                <a:latin typeface="Calibri" pitchFamily="34" charset="0"/>
              </a:rPr>
              <a:t>Mean and Variance</a:t>
            </a:r>
          </a:p>
          <a:p>
            <a:pPr marL="342900" indent="-342900">
              <a:lnSpc>
                <a:spcPct val="90000"/>
              </a:lnSpc>
              <a:spcBef>
                <a:spcPct val="20000"/>
              </a:spcBef>
              <a:buFont typeface="Arial" pitchFamily="34" charset="0"/>
              <a:buChar char="•"/>
            </a:pPr>
            <a:r>
              <a:rPr lang="en-US" sz="3200" dirty="0">
                <a:latin typeface="Calibri" pitchFamily="34" charset="0"/>
              </a:rPr>
              <a:t>The big </a:t>
            </a:r>
            <a:r>
              <a:rPr lang="en-US" sz="3200" dirty="0" smtClean="0">
                <a:latin typeface="Calibri" pitchFamily="34" charset="0"/>
              </a:rPr>
              <a:t>picture: probabilistic inference</a:t>
            </a:r>
            <a:endParaRPr lang="en-US" sz="3200" dirty="0">
              <a:latin typeface="Calibri" pitchFamily="34" charset="0"/>
            </a:endParaRPr>
          </a:p>
          <a:p>
            <a:pPr marL="342900" indent="-342900">
              <a:lnSpc>
                <a:spcPct val="90000"/>
              </a:lnSpc>
              <a:spcBef>
                <a:spcPct val="20000"/>
              </a:spcBef>
              <a:buFont typeface="Arial" pitchFamily="34" charset="0"/>
              <a:buChar char="•"/>
            </a:pPr>
            <a:r>
              <a:rPr lang="en-US" sz="3200" dirty="0">
                <a:latin typeface="Calibri" pitchFamily="34" charset="0"/>
              </a:rPr>
              <a:t>Examples</a:t>
            </a:r>
            <a:endParaRPr lang="en-US" sz="2800" dirty="0">
              <a:latin typeface="Calibri" pitchFamily="34" charset="0"/>
            </a:endParaRPr>
          </a:p>
          <a:p>
            <a:pPr marL="342900" indent="-342900">
              <a:lnSpc>
                <a:spcPct val="90000"/>
              </a:lnSpc>
              <a:spcBef>
                <a:spcPct val="20000"/>
              </a:spcBef>
              <a:buFont typeface="Arial" pitchFamily="34" charset="0"/>
              <a:buChar char="•"/>
            </a:pPr>
            <a:endParaRPr lang="en-US" sz="3200"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152400"/>
            <a:ext cx="8229600" cy="868363"/>
          </a:xfrm>
        </p:spPr>
        <p:txBody>
          <a:bodyPr/>
          <a:lstStyle/>
          <a:p>
            <a:pPr eaLnBrk="1" hangingPunct="1"/>
            <a:r>
              <a:rPr lang="en-US" smtClean="0"/>
              <a:t>Independence</a:t>
            </a:r>
          </a:p>
        </p:txBody>
      </p:sp>
      <p:sp>
        <p:nvSpPr>
          <p:cNvPr id="44035" name="Rectangle 3"/>
          <p:cNvSpPr txBox="1">
            <a:spLocks noChangeArrowheads="1"/>
          </p:cNvSpPr>
          <p:nvPr/>
        </p:nvSpPr>
        <p:spPr bwMode="auto">
          <a:xfrm>
            <a:off x="381000" y="1143000"/>
            <a:ext cx="8229600" cy="4191000"/>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a:latin typeface="Calibri" pitchFamily="34" charset="0"/>
              </a:rPr>
              <a:t>X is independent of Y means that knowing Y does not change our belief about X.</a:t>
            </a:r>
          </a:p>
          <a:p>
            <a:pPr marL="800100" lvl="1" indent="-342900">
              <a:spcBef>
                <a:spcPct val="20000"/>
              </a:spcBef>
              <a:buFont typeface="Arial" pitchFamily="34" charset="0"/>
              <a:buChar char="•"/>
            </a:pPr>
            <a:r>
              <a:rPr lang="en-US" sz="3200">
                <a:latin typeface="Calibri" pitchFamily="34" charset="0"/>
              </a:rPr>
              <a:t>P(X|Y=y) = P(X)  </a:t>
            </a:r>
          </a:p>
          <a:p>
            <a:pPr marL="800100" lvl="1" indent="-342900">
              <a:spcBef>
                <a:spcPct val="20000"/>
              </a:spcBef>
              <a:buFont typeface="Arial" pitchFamily="34" charset="0"/>
              <a:buChar char="•"/>
            </a:pPr>
            <a:r>
              <a:rPr lang="en-US" sz="3200">
                <a:latin typeface="Calibri" pitchFamily="34" charset="0"/>
              </a:rPr>
              <a:t>P(X=x, Y=y) = P(X=x) P(Y=y)</a:t>
            </a:r>
          </a:p>
          <a:p>
            <a:pPr marL="800100" lvl="1" indent="-342900">
              <a:spcBef>
                <a:spcPct val="20000"/>
              </a:spcBef>
              <a:buFont typeface="Arial" pitchFamily="34" charset="0"/>
              <a:buChar char="•"/>
            </a:pPr>
            <a:r>
              <a:rPr lang="en-US" sz="3200">
                <a:latin typeface="Calibri" pitchFamily="34" charset="0"/>
              </a:rPr>
              <a:t>The above should hold for all x, y</a:t>
            </a:r>
          </a:p>
          <a:p>
            <a:pPr marL="800100" lvl="1" indent="-342900">
              <a:spcBef>
                <a:spcPct val="20000"/>
              </a:spcBef>
              <a:buFont typeface="Arial" pitchFamily="34" charset="0"/>
              <a:buChar char="•"/>
            </a:pPr>
            <a:r>
              <a:rPr lang="en-US" sz="3200">
                <a:latin typeface="Calibri" pitchFamily="34" charset="0"/>
              </a:rPr>
              <a:t>It is symmetric and written as X </a:t>
            </a:r>
            <a:r>
              <a:rPr lang="en-US" sz="3200">
                <a:latin typeface="Calibri" pitchFamily="34" charset="0"/>
                <a:sym typeface="Symbol" pitchFamily="18" charset="2"/>
              </a:rPr>
              <a:t> Y</a:t>
            </a:r>
            <a:endParaRPr lang="en-US" sz="320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r>
              <a:rPr lang="en-US" smtClean="0"/>
              <a:t>Independence</a:t>
            </a:r>
          </a:p>
        </p:txBody>
      </p:sp>
      <p:sp>
        <p:nvSpPr>
          <p:cNvPr id="14340" name="Content Placeholder 2"/>
          <p:cNvSpPr>
            <a:spLocks noGrp="1"/>
          </p:cNvSpPr>
          <p:nvPr>
            <p:ph idx="1"/>
          </p:nvPr>
        </p:nvSpPr>
        <p:spPr/>
        <p:txBody>
          <a:bodyPr/>
          <a:lstStyle/>
          <a:p>
            <a:r>
              <a:rPr lang="en-US" dirty="0" smtClean="0"/>
              <a:t>X</a:t>
            </a:r>
            <a:r>
              <a:rPr lang="en-US" baseline="-25000" dirty="0" smtClean="0"/>
              <a:t>1</a:t>
            </a:r>
            <a:r>
              <a:rPr lang="en-US" dirty="0" smtClean="0"/>
              <a:t>, …, </a:t>
            </a:r>
            <a:r>
              <a:rPr lang="en-US" dirty="0" err="1" smtClean="0"/>
              <a:t>X</a:t>
            </a:r>
            <a:r>
              <a:rPr lang="en-US" baseline="-25000" dirty="0" err="1" smtClean="0"/>
              <a:t>n</a:t>
            </a:r>
            <a:r>
              <a:rPr lang="en-US" dirty="0" smtClean="0"/>
              <a:t> are independent </a:t>
            </a:r>
            <a:r>
              <a:rPr lang="en-US" u="sng" dirty="0" smtClean="0"/>
              <a:t>if and only if</a:t>
            </a:r>
          </a:p>
          <a:p>
            <a:endParaRPr lang="en-US" dirty="0" smtClean="0"/>
          </a:p>
          <a:p>
            <a:endParaRPr lang="en-US" dirty="0" smtClean="0"/>
          </a:p>
          <a:p>
            <a:r>
              <a:rPr lang="en-US" dirty="0" smtClean="0"/>
              <a:t>If X</a:t>
            </a:r>
            <a:r>
              <a:rPr lang="en-US" baseline="-25000" dirty="0" smtClean="0"/>
              <a:t>1</a:t>
            </a:r>
            <a:r>
              <a:rPr lang="en-US" dirty="0" smtClean="0"/>
              <a:t>, …, </a:t>
            </a:r>
            <a:r>
              <a:rPr lang="en-US" dirty="0" err="1" smtClean="0"/>
              <a:t>X</a:t>
            </a:r>
            <a:r>
              <a:rPr lang="en-US" baseline="-25000" dirty="0" err="1" smtClean="0"/>
              <a:t>n</a:t>
            </a:r>
            <a:r>
              <a:rPr lang="en-US" dirty="0" smtClean="0"/>
              <a:t> are independent and identically distributed we say they are </a:t>
            </a:r>
            <a:r>
              <a:rPr lang="en-US" i="1" dirty="0" err="1" smtClean="0"/>
              <a:t>iid</a:t>
            </a:r>
            <a:r>
              <a:rPr lang="en-US" i="1" dirty="0" smtClean="0"/>
              <a:t> </a:t>
            </a:r>
            <a:r>
              <a:rPr lang="en-US" dirty="0" smtClean="0"/>
              <a:t>(or that they are a random sample) and we write</a:t>
            </a:r>
          </a:p>
          <a:p>
            <a:pPr>
              <a:buFont typeface="Arial" pitchFamily="34" charset="0"/>
              <a:buNone/>
            </a:pPr>
            <a:r>
              <a:rPr lang="en-US" dirty="0" smtClean="0"/>
              <a:t>		</a:t>
            </a:r>
          </a:p>
          <a:p>
            <a:endParaRPr lang="en-US" dirty="0" smtClean="0"/>
          </a:p>
        </p:txBody>
      </p:sp>
      <p:graphicFrame>
        <p:nvGraphicFramePr>
          <p:cNvPr id="14338" name="Object 2"/>
          <p:cNvGraphicFramePr>
            <a:graphicFrameLocks noChangeAspect="1"/>
          </p:cNvGraphicFramePr>
          <p:nvPr/>
        </p:nvGraphicFramePr>
        <p:xfrm>
          <a:off x="1524000" y="2362200"/>
          <a:ext cx="5694363" cy="1054100"/>
        </p:xfrm>
        <a:graphic>
          <a:graphicData uri="http://schemas.openxmlformats.org/presentationml/2006/ole">
            <mc:AlternateContent xmlns:mc="http://schemas.openxmlformats.org/markup-compatibility/2006">
              <mc:Choice xmlns:v="urn:schemas-microsoft-com:vml" Requires="v">
                <p:oleObj spid="_x0000_s14344" name="Equation" r:id="rId3" imgW="2400300" imgH="444500" progId="Equation.3">
                  <p:embed/>
                </p:oleObj>
              </mc:Choice>
              <mc:Fallback>
                <p:oleObj name="Equation" r:id="rId3" imgW="24003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62200"/>
                        <a:ext cx="5694363"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Rectangle 5"/>
          <p:cNvSpPr>
            <a:spLocks noChangeArrowheads="1"/>
          </p:cNvSpPr>
          <p:nvPr/>
        </p:nvSpPr>
        <p:spPr bwMode="auto">
          <a:xfrm>
            <a:off x="3048000" y="5181600"/>
            <a:ext cx="4876800" cy="584200"/>
          </a:xfrm>
          <a:prstGeom prst="rect">
            <a:avLst/>
          </a:prstGeom>
          <a:noFill/>
          <a:ln w="9525">
            <a:noFill/>
            <a:miter lim="800000"/>
            <a:headEnd/>
            <a:tailEnd/>
          </a:ln>
        </p:spPr>
        <p:txBody>
          <a:bodyPr>
            <a:spAutoFit/>
          </a:bodyPr>
          <a:lstStyle/>
          <a:p>
            <a:r>
              <a:rPr lang="en-US" sz="3200">
                <a:latin typeface="Calibri" pitchFamily="34" charset="0"/>
              </a:rPr>
              <a:t>X</a:t>
            </a:r>
            <a:r>
              <a:rPr lang="en-US" sz="3200" baseline="-25000">
                <a:latin typeface="Calibri" pitchFamily="34" charset="0"/>
              </a:rPr>
              <a:t>1</a:t>
            </a:r>
            <a:r>
              <a:rPr lang="en-US" sz="3200">
                <a:latin typeface="Calibri" pitchFamily="34" charset="0"/>
              </a:rPr>
              <a:t>, …, X</a:t>
            </a:r>
            <a:r>
              <a:rPr lang="en-US" sz="3200" baseline="-25000">
                <a:latin typeface="Calibri" pitchFamily="34" charset="0"/>
              </a:rPr>
              <a:t>n</a:t>
            </a:r>
            <a:r>
              <a:rPr lang="en-US" sz="3200">
                <a:latin typeface="Calibri" pitchFamily="34" charset="0"/>
              </a:rPr>
              <a:t> </a:t>
            </a:r>
            <a:r>
              <a:rPr lang="en-US" sz="3000">
                <a:latin typeface="Calibri" pitchFamily="34" charset="0"/>
              </a:rPr>
              <a:t>∼ </a:t>
            </a:r>
            <a:r>
              <a:rPr lang="en-US" sz="3000" i="1">
                <a:latin typeface="Calibri" pitchFamily="34" charset="0"/>
              </a:rPr>
              <a:t>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probability?</a:t>
            </a:r>
            <a:endParaRPr lang="en-US" dirty="0"/>
          </a:p>
        </p:txBody>
      </p:sp>
      <p:sp>
        <p:nvSpPr>
          <p:cNvPr id="3" name="Content Placeholder 2"/>
          <p:cNvSpPr txBox="1">
            <a:spLocks/>
          </p:cNvSpPr>
          <p:nvPr/>
        </p:nvSpPr>
        <p:spPr bwMode="auto">
          <a:xfrm>
            <a:off x="457200" y="1143000"/>
            <a:ext cx="8229600" cy="4983163"/>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3200" dirty="0" smtClean="0">
                <a:latin typeface="Calibri" pitchFamily="34" charset="0"/>
              </a:rPr>
              <a:t>Probability is the proper mechanism for accounting for </a:t>
            </a:r>
            <a:r>
              <a:rPr lang="en-US" sz="3200" i="1" dirty="0" smtClean="0">
                <a:latin typeface="Calibri" pitchFamily="34" charset="0"/>
              </a:rPr>
              <a:t>uncertainty</a:t>
            </a:r>
          </a:p>
          <a:p>
            <a:pPr marL="800100" lvl="1" indent="-342900">
              <a:lnSpc>
                <a:spcPct val="90000"/>
              </a:lnSpc>
              <a:spcBef>
                <a:spcPct val="20000"/>
              </a:spcBef>
              <a:buFont typeface="Arial" pitchFamily="34" charset="0"/>
              <a:buChar char="•"/>
            </a:pPr>
            <a:r>
              <a:rPr lang="en-US" sz="2400" dirty="0" smtClean="0">
                <a:latin typeface="Calibri" pitchFamily="34" charset="0"/>
              </a:rPr>
              <a:t>Measurement noise and incomplete knowledge</a:t>
            </a:r>
          </a:p>
          <a:p>
            <a:pPr marL="800100" lvl="1" indent="-342900">
              <a:lnSpc>
                <a:spcPct val="90000"/>
              </a:lnSpc>
              <a:spcBef>
                <a:spcPct val="20000"/>
              </a:spcBef>
              <a:buFont typeface="Arial" pitchFamily="34" charset="0"/>
              <a:buChar char="•"/>
            </a:pPr>
            <a:r>
              <a:rPr lang="en-US" sz="2400" dirty="0" smtClean="0">
                <a:latin typeface="Calibri" pitchFamily="34" charset="0"/>
              </a:rPr>
              <a:t>Is the image dark because the light level is low, or because the surface has low </a:t>
            </a:r>
            <a:r>
              <a:rPr lang="en-US" sz="2400" dirty="0" err="1" smtClean="0">
                <a:latin typeface="Calibri" pitchFamily="34" charset="0"/>
              </a:rPr>
              <a:t>albedo</a:t>
            </a:r>
            <a:r>
              <a:rPr lang="en-US" sz="2400" dirty="0" smtClean="0">
                <a:latin typeface="Calibri" pitchFamily="34" charset="0"/>
              </a:rPr>
              <a:t>?  </a:t>
            </a:r>
            <a:r>
              <a:rPr lang="en-US" dirty="0" smtClean="0"/>
              <a:t>It </a:t>
            </a:r>
            <a:r>
              <a:rPr lang="en-US" sz="2400" dirty="0" smtClean="0">
                <a:latin typeface="Calibri" pitchFamily="34" charset="0"/>
              </a:rPr>
              <a:t>is less common to see very dark surfaces under very bright lights than it is to see a range of </a:t>
            </a:r>
            <a:r>
              <a:rPr lang="en-US" sz="2400" dirty="0" err="1" smtClean="0">
                <a:latin typeface="Calibri" pitchFamily="34" charset="0"/>
              </a:rPr>
              <a:t>albedoes</a:t>
            </a:r>
            <a:r>
              <a:rPr lang="en-US" sz="2400" dirty="0" smtClean="0">
                <a:latin typeface="Calibri" pitchFamily="34" charset="0"/>
              </a:rPr>
              <a:t> under a reasonably bright light.</a:t>
            </a:r>
          </a:p>
          <a:p>
            <a:pPr marL="800100" lvl="1" indent="-342900">
              <a:lnSpc>
                <a:spcPct val="90000"/>
              </a:lnSpc>
              <a:spcBef>
                <a:spcPct val="20000"/>
              </a:spcBef>
              <a:buFont typeface="Arial" pitchFamily="34" charset="0"/>
              <a:buChar char="•"/>
            </a:pPr>
            <a:r>
              <a:rPr lang="en-US" sz="2400" dirty="0" smtClean="0">
                <a:latin typeface="Calibri" pitchFamily="34" charset="0"/>
              </a:rPr>
              <a:t>2D to 3D (shape from X)</a:t>
            </a:r>
          </a:p>
          <a:p>
            <a:pPr marL="800100" lvl="1" indent="-342900">
              <a:lnSpc>
                <a:spcPct val="90000"/>
              </a:lnSpc>
              <a:spcBef>
                <a:spcPct val="20000"/>
              </a:spcBef>
              <a:buFont typeface="Arial" pitchFamily="34" charset="0"/>
              <a:buChar char="•"/>
            </a:pPr>
            <a:r>
              <a:rPr lang="en-US" sz="2400" dirty="0" smtClean="0">
                <a:latin typeface="Calibri" pitchFamily="34" charset="0"/>
              </a:rPr>
              <a:t>Variations: scale, rotation, deformation, occlusion</a:t>
            </a:r>
          </a:p>
        </p:txBody>
      </p:sp>
      <p:pic>
        <p:nvPicPr>
          <p:cNvPr id="35842" name="Picture 2" descr="https://encrypted-tbn2.gstatic.com/images?q=tbn:ANd9GcSuMvgVaxuPhL0r3n_zSXpCQB-xs7GwLF_jh0i5ef5pEt5xULox"/>
          <p:cNvPicPr>
            <a:picLocks noChangeAspect="1" noChangeArrowheads="1"/>
          </p:cNvPicPr>
          <p:nvPr/>
        </p:nvPicPr>
        <p:blipFill>
          <a:blip r:embed="rId3" cstate="print"/>
          <a:srcRect/>
          <a:stretch>
            <a:fillRect/>
          </a:stretch>
        </p:blipFill>
        <p:spPr bwMode="auto">
          <a:xfrm>
            <a:off x="1143000" y="4953000"/>
            <a:ext cx="2857500" cy="1600200"/>
          </a:xfrm>
          <a:prstGeom prst="rect">
            <a:avLst/>
          </a:prstGeom>
          <a:noFill/>
        </p:spPr>
      </p:pic>
      <p:pic>
        <p:nvPicPr>
          <p:cNvPr id="35844" name="Picture 4" descr="https://encrypted-tbn0.gstatic.com/images?q=tbn:ANd9GcQKMvYJJgi7MgD-_-oNrOd643NnO2xPFP_EKmWYecDXAfEfUOC1"/>
          <p:cNvPicPr>
            <a:picLocks noChangeAspect="1" noChangeArrowheads="1"/>
          </p:cNvPicPr>
          <p:nvPr/>
        </p:nvPicPr>
        <p:blipFill>
          <a:blip r:embed="rId4" cstate="print"/>
          <a:srcRect/>
          <a:stretch>
            <a:fillRect/>
          </a:stretch>
        </p:blipFill>
        <p:spPr bwMode="auto">
          <a:xfrm>
            <a:off x="4953000" y="4724400"/>
            <a:ext cx="2457450" cy="185737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152400"/>
            <a:ext cx="8229600" cy="868363"/>
          </a:xfrm>
        </p:spPr>
        <p:txBody>
          <a:bodyPr/>
          <a:lstStyle/>
          <a:p>
            <a:pPr eaLnBrk="1" hangingPunct="1"/>
            <a:r>
              <a:rPr lang="en-US" smtClean="0"/>
              <a:t>CI: Conditional Independence</a:t>
            </a:r>
          </a:p>
        </p:txBody>
      </p:sp>
      <p:sp>
        <p:nvSpPr>
          <p:cNvPr id="45059" name="Rectangle 3"/>
          <p:cNvSpPr txBox="1">
            <a:spLocks noChangeArrowheads="1"/>
          </p:cNvSpPr>
          <p:nvPr/>
        </p:nvSpPr>
        <p:spPr bwMode="auto">
          <a:xfrm>
            <a:off x="381000" y="1143000"/>
            <a:ext cx="8229600" cy="4267200"/>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a:latin typeface="Calibri" pitchFamily="34" charset="0"/>
              </a:rPr>
              <a:t>RV are rarely independent but we can still leverage local structural properties like Conditional Independence.</a:t>
            </a:r>
          </a:p>
          <a:p>
            <a:pPr marL="342900" indent="-342900">
              <a:spcBef>
                <a:spcPct val="20000"/>
              </a:spcBef>
              <a:buFont typeface="Arial" pitchFamily="34" charset="0"/>
              <a:buChar char="•"/>
            </a:pPr>
            <a:r>
              <a:rPr lang="en-US" sz="3200">
                <a:latin typeface="Calibri" pitchFamily="34" charset="0"/>
              </a:rPr>
              <a:t>X </a:t>
            </a:r>
            <a:r>
              <a:rPr lang="en-US" sz="3200">
                <a:latin typeface="Calibri" pitchFamily="34" charset="0"/>
                <a:sym typeface="Symbol" pitchFamily="18" charset="2"/>
              </a:rPr>
              <a:t> Y | Z if once Z is observed, knowing the value of Y does not change our belief about X</a:t>
            </a:r>
          </a:p>
          <a:p>
            <a:pPr marL="800100" lvl="1" indent="-342900">
              <a:spcBef>
                <a:spcPct val="20000"/>
              </a:spcBef>
              <a:buFont typeface="Arial" pitchFamily="34" charset="0"/>
              <a:buChar char="•"/>
            </a:pPr>
            <a:r>
              <a:rPr lang="en-US" sz="3200">
                <a:latin typeface="Calibri" pitchFamily="34" charset="0"/>
              </a:rPr>
              <a:t>P(rain </a:t>
            </a:r>
            <a:r>
              <a:rPr lang="en-US" sz="3200">
                <a:latin typeface="Calibri" pitchFamily="34" charset="0"/>
                <a:sym typeface="Symbol" pitchFamily="18" charset="2"/>
              </a:rPr>
              <a:t> sprinkler’s on | cloudy)</a:t>
            </a:r>
          </a:p>
          <a:p>
            <a:pPr marL="800100" lvl="1" indent="-342900">
              <a:spcBef>
                <a:spcPct val="20000"/>
              </a:spcBef>
              <a:buFont typeface="Arial" pitchFamily="34" charset="0"/>
              <a:buChar char="•"/>
            </a:pPr>
            <a:r>
              <a:rPr lang="en-US" sz="3200">
                <a:latin typeface="Calibri" pitchFamily="34" charset="0"/>
                <a:sym typeface="Symbol" pitchFamily="18" charset="2"/>
              </a:rPr>
              <a:t>P(rain  sprinkler’s on | wet grass)</a:t>
            </a:r>
            <a:endParaRPr lang="en-US" sz="3200">
              <a:latin typeface="Calibri" pitchFamily="34" charset="0"/>
            </a:endParaRPr>
          </a:p>
          <a:p>
            <a:pPr marL="800100" lvl="1" indent="-342900">
              <a:spcBef>
                <a:spcPct val="20000"/>
              </a:spcBef>
            </a:pPr>
            <a:endParaRPr lang="en-US" sz="3200">
              <a:latin typeface="Calibri" pitchFamily="34" charset="0"/>
              <a:sym typeface="Symbol" pitchFamily="18" charset="2"/>
            </a:endParaRPr>
          </a:p>
          <a:p>
            <a:pPr marL="800100" lvl="1" indent="-342900">
              <a:spcBef>
                <a:spcPct val="20000"/>
              </a:spcBef>
            </a:pPr>
            <a:endParaRPr lang="en-US" sz="3200">
              <a:latin typeface="Calibri" pitchFamily="34" charset="0"/>
            </a:endParaRPr>
          </a:p>
        </p:txBody>
      </p:sp>
      <p:cxnSp>
        <p:nvCxnSpPr>
          <p:cNvPr id="11" name="Straight Connector 10"/>
          <p:cNvCxnSpPr>
            <a:cxnSpLocks noChangeShapeType="1"/>
          </p:cNvCxnSpPr>
          <p:nvPr/>
        </p:nvCxnSpPr>
        <p:spPr bwMode="auto">
          <a:xfrm rot="5400000" flipH="1" flipV="1">
            <a:off x="2362200" y="4572000"/>
            <a:ext cx="228600" cy="228600"/>
          </a:xfrm>
          <a:prstGeom prst="line">
            <a:avLst/>
          </a:prstGeom>
          <a:noFill/>
          <a:ln w="25400">
            <a:solidFill>
              <a:schemeClr val="tx1"/>
            </a:solidFill>
            <a:round/>
            <a:headEnd/>
            <a:tailEnd/>
          </a:ln>
          <a:effectLst>
            <a:outerShdw dist="20000" dir="5400000" rotWithShape="0">
              <a:srgbClr val="808080">
                <a:alpha val="37999"/>
              </a:srgbClr>
            </a:outerShdw>
          </a:effec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Conditional Independence</a:t>
            </a:r>
          </a:p>
        </p:txBody>
      </p:sp>
      <p:sp>
        <p:nvSpPr>
          <p:cNvPr id="46083" name="Content Placeholder 2"/>
          <p:cNvSpPr>
            <a:spLocks noGrp="1"/>
          </p:cNvSpPr>
          <p:nvPr>
            <p:ph idx="1"/>
          </p:nvPr>
        </p:nvSpPr>
        <p:spPr/>
        <p:txBody>
          <a:bodyPr/>
          <a:lstStyle/>
          <a:p>
            <a:pPr marL="800100" lvl="1" indent="-342900">
              <a:buFont typeface="Arial" pitchFamily="34" charset="0"/>
              <a:buChar char="•"/>
            </a:pPr>
            <a:r>
              <a:rPr lang="en-US" sz="3200" smtClean="0">
                <a:sym typeface="Symbol" pitchFamily="18" charset="2"/>
              </a:rPr>
              <a:t>P(X=x | Z=z, Y=y) = P(X=x | Z=z) </a:t>
            </a:r>
          </a:p>
          <a:p>
            <a:pPr marL="800100" lvl="1" indent="-342900">
              <a:buFont typeface="Arial" pitchFamily="34" charset="0"/>
              <a:buChar char="•"/>
            </a:pPr>
            <a:r>
              <a:rPr lang="en-US" sz="3200" smtClean="0">
                <a:sym typeface="Symbol" pitchFamily="18" charset="2"/>
              </a:rPr>
              <a:t>P(Y=y | Z=z, X=x) = P(Y=y | Z=z) </a:t>
            </a:r>
          </a:p>
          <a:p>
            <a:pPr marL="800100" lvl="1" indent="-342900">
              <a:buFont typeface="Arial" pitchFamily="34" charset="0"/>
              <a:buChar char="•"/>
            </a:pPr>
            <a:r>
              <a:rPr lang="en-US" sz="3200" smtClean="0">
                <a:sym typeface="Symbol" pitchFamily="18" charset="2"/>
              </a:rPr>
              <a:t>P(X=x, Y=y | Z=z) = P(X=x| Z=z) P(Y=y| Z=z) </a:t>
            </a:r>
          </a:p>
          <a:p>
            <a:endParaRPr lang="en-US" smtClean="0"/>
          </a:p>
        </p:txBody>
      </p:sp>
      <p:sp>
        <p:nvSpPr>
          <p:cNvPr id="4" name="Rectangle 3"/>
          <p:cNvSpPr/>
          <p:nvPr/>
        </p:nvSpPr>
        <p:spPr>
          <a:xfrm>
            <a:off x="4419600" y="2819400"/>
            <a:ext cx="1981200" cy="457200"/>
          </a:xfrm>
          <a:prstGeom prst="rect">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5" name="Rectangle 4"/>
          <p:cNvSpPr/>
          <p:nvPr/>
        </p:nvSpPr>
        <p:spPr>
          <a:xfrm>
            <a:off x="6410325" y="2828925"/>
            <a:ext cx="1905000" cy="457200"/>
          </a:xfrm>
          <a:prstGeom prst="rect">
            <a:avLst/>
          </a:prstGeom>
          <a:solidFill>
            <a:schemeClr val="accent2">
              <a:lumMod val="60000"/>
              <a:lumOff val="4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46086" name="TextBox 6"/>
          <p:cNvSpPr txBox="1">
            <a:spLocks noChangeArrowheads="1"/>
          </p:cNvSpPr>
          <p:nvPr/>
        </p:nvSpPr>
        <p:spPr bwMode="auto">
          <a:xfrm>
            <a:off x="4467225" y="3479800"/>
            <a:ext cx="4325938" cy="369888"/>
          </a:xfrm>
          <a:prstGeom prst="rect">
            <a:avLst/>
          </a:prstGeom>
          <a:noFill/>
          <a:ln w="9525">
            <a:noFill/>
            <a:miter lim="800000"/>
            <a:headEnd/>
            <a:tailEnd/>
          </a:ln>
        </p:spPr>
        <p:txBody>
          <a:bodyPr wrap="none">
            <a:spAutoFit/>
          </a:bodyPr>
          <a:lstStyle/>
          <a:p>
            <a:r>
              <a:rPr lang="en-US" dirty="0">
                <a:latin typeface="Calibri" pitchFamily="34" charset="0"/>
              </a:rPr>
              <a:t>We call these </a:t>
            </a:r>
            <a:r>
              <a:rPr lang="en-US" b="1" dirty="0">
                <a:latin typeface="Calibri" pitchFamily="34" charset="0"/>
              </a:rPr>
              <a:t>factors</a:t>
            </a:r>
            <a:r>
              <a:rPr lang="en-US" dirty="0">
                <a:latin typeface="Calibri" pitchFamily="34" charset="0"/>
              </a:rPr>
              <a:t> : very useful concept !!</a:t>
            </a:r>
          </a:p>
        </p:txBody>
      </p:sp>
      <p:cxnSp>
        <p:nvCxnSpPr>
          <p:cNvPr id="7" name="Straight Arrow Connector 6"/>
          <p:cNvCxnSpPr/>
          <p:nvPr/>
        </p:nvCxnSpPr>
        <p:spPr>
          <a:xfrm rot="16200000" flipH="1">
            <a:off x="5457825" y="3022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6543675" y="2698750"/>
            <a:ext cx="5334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152400"/>
            <a:ext cx="8229600" cy="868363"/>
          </a:xfrm>
        </p:spPr>
        <p:txBody>
          <a:bodyPr/>
          <a:lstStyle/>
          <a:p>
            <a:pPr eaLnBrk="1" hangingPunct="1"/>
            <a:r>
              <a:rPr lang="en-US" smtClean="0"/>
              <a:t>Probability Review</a:t>
            </a:r>
          </a:p>
        </p:txBody>
      </p:sp>
      <p:sp>
        <p:nvSpPr>
          <p:cNvPr id="47107" name="Content Placeholder 2"/>
          <p:cNvSpPr txBox="1">
            <a:spLocks/>
          </p:cNvSpPr>
          <p:nvPr/>
        </p:nvSpPr>
        <p:spPr bwMode="auto">
          <a:xfrm>
            <a:off x="457200" y="1143000"/>
            <a:ext cx="8229600" cy="4983163"/>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Events and Event spaces</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Random variables</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Joint probability distributions</a:t>
            </a:r>
          </a:p>
          <a:p>
            <a:pPr marL="800100" lvl="1" indent="-342900">
              <a:lnSpc>
                <a:spcPct val="90000"/>
              </a:lnSpc>
              <a:spcBef>
                <a:spcPct val="20000"/>
              </a:spcBef>
              <a:buFont typeface="Arial" pitchFamily="34" charset="0"/>
              <a:buChar char="•"/>
            </a:pPr>
            <a:r>
              <a:rPr lang="en-US" sz="3200" dirty="0">
                <a:solidFill>
                  <a:srgbClr val="D9D9D9"/>
                </a:solidFill>
                <a:latin typeface="Calibri" pitchFamily="34" charset="0"/>
              </a:rPr>
              <a:t>Marginalization, conditioning, chain rule, </a:t>
            </a:r>
            <a:r>
              <a:rPr lang="en-US" sz="3200" dirty="0" err="1">
                <a:solidFill>
                  <a:srgbClr val="D9D9D9"/>
                </a:solidFill>
                <a:latin typeface="Calibri" pitchFamily="34" charset="0"/>
              </a:rPr>
              <a:t>Bayes</a:t>
            </a:r>
            <a:r>
              <a:rPr lang="en-US" sz="3200" dirty="0">
                <a:solidFill>
                  <a:srgbClr val="D9D9D9"/>
                </a:solidFill>
                <a:latin typeface="Calibri" pitchFamily="34" charset="0"/>
              </a:rPr>
              <a:t> Rule, law of total probability, etc.</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Structural properties</a:t>
            </a:r>
          </a:p>
          <a:p>
            <a:pPr marL="800100" lvl="1" indent="-342900">
              <a:lnSpc>
                <a:spcPct val="90000"/>
              </a:lnSpc>
              <a:spcBef>
                <a:spcPct val="20000"/>
              </a:spcBef>
              <a:buFont typeface="Arial" pitchFamily="34" charset="0"/>
              <a:buChar char="•"/>
            </a:pPr>
            <a:r>
              <a:rPr lang="en-US" sz="3200" dirty="0">
                <a:solidFill>
                  <a:srgbClr val="D9D9D9"/>
                </a:solidFill>
                <a:latin typeface="Calibri" pitchFamily="34" charset="0"/>
              </a:rPr>
              <a:t>Independence, conditional independence</a:t>
            </a:r>
          </a:p>
          <a:p>
            <a:pPr marL="342900" indent="-342900">
              <a:lnSpc>
                <a:spcPct val="90000"/>
              </a:lnSpc>
              <a:spcBef>
                <a:spcPct val="20000"/>
              </a:spcBef>
              <a:buFont typeface="Arial" pitchFamily="34" charset="0"/>
              <a:buChar char="•"/>
            </a:pPr>
            <a:r>
              <a:rPr lang="en-US" sz="3200" dirty="0">
                <a:latin typeface="Calibri" pitchFamily="34" charset="0"/>
              </a:rPr>
              <a:t>Mean and Variance</a:t>
            </a:r>
          </a:p>
          <a:p>
            <a:pPr marL="342900" indent="-342900">
              <a:lnSpc>
                <a:spcPct val="90000"/>
              </a:lnSpc>
              <a:spcBef>
                <a:spcPct val="20000"/>
              </a:spcBef>
              <a:buFont typeface="Arial" pitchFamily="34" charset="0"/>
              <a:buChar char="•"/>
            </a:pPr>
            <a:r>
              <a:rPr lang="en-US" sz="3200" dirty="0">
                <a:latin typeface="Calibri" pitchFamily="34" charset="0"/>
              </a:rPr>
              <a:t>The big </a:t>
            </a:r>
            <a:r>
              <a:rPr lang="en-US" sz="3200" dirty="0" smtClean="0">
                <a:latin typeface="Calibri" pitchFamily="34" charset="0"/>
              </a:rPr>
              <a:t>picture: probabilistic inference</a:t>
            </a:r>
            <a:endParaRPr lang="en-US" sz="3200" dirty="0">
              <a:latin typeface="Calibri" pitchFamily="34" charset="0"/>
            </a:endParaRPr>
          </a:p>
          <a:p>
            <a:pPr marL="342900" indent="-342900">
              <a:lnSpc>
                <a:spcPct val="90000"/>
              </a:lnSpc>
              <a:spcBef>
                <a:spcPct val="20000"/>
              </a:spcBef>
              <a:buFont typeface="Arial" pitchFamily="34" charset="0"/>
              <a:buChar char="•"/>
            </a:pPr>
            <a:r>
              <a:rPr lang="en-US" sz="3200" dirty="0">
                <a:latin typeface="Calibri" pitchFamily="34" charset="0"/>
              </a:rPr>
              <a:t>Examples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2"/>
          <p:cNvSpPr>
            <a:spLocks noGrp="1" noChangeArrowheads="1"/>
          </p:cNvSpPr>
          <p:nvPr>
            <p:ph type="title"/>
          </p:nvPr>
        </p:nvSpPr>
        <p:spPr/>
        <p:txBody>
          <a:bodyPr/>
          <a:lstStyle/>
          <a:p>
            <a:pPr eaLnBrk="1" hangingPunct="1"/>
            <a:r>
              <a:rPr lang="en-US" smtClean="0"/>
              <a:t>Mean and Variance</a:t>
            </a:r>
          </a:p>
        </p:txBody>
      </p:sp>
      <p:sp>
        <p:nvSpPr>
          <p:cNvPr id="15368" name="Rectangle 3"/>
          <p:cNvSpPr>
            <a:spLocks noGrp="1" noChangeArrowheads="1"/>
          </p:cNvSpPr>
          <p:nvPr>
            <p:ph type="body" idx="1"/>
          </p:nvPr>
        </p:nvSpPr>
        <p:spPr/>
        <p:txBody>
          <a:bodyPr/>
          <a:lstStyle/>
          <a:p>
            <a:pPr eaLnBrk="1" hangingPunct="1"/>
            <a:r>
              <a:rPr lang="en-US" smtClean="0"/>
              <a:t>Mean (Expectation): </a:t>
            </a:r>
          </a:p>
          <a:p>
            <a:pPr lvl="1" eaLnBrk="1" hangingPunct="1"/>
            <a:r>
              <a:rPr lang="en-US" smtClean="0"/>
              <a:t>Discrete RVs: </a:t>
            </a:r>
          </a:p>
          <a:p>
            <a:pPr lvl="1" eaLnBrk="1" hangingPunct="1"/>
            <a:endParaRPr lang="en-US" sz="1000" smtClean="0"/>
          </a:p>
          <a:p>
            <a:pPr lvl="1" eaLnBrk="1" hangingPunct="1"/>
            <a:endParaRPr lang="en-US" smtClean="0"/>
          </a:p>
          <a:p>
            <a:pPr lvl="1" eaLnBrk="1" hangingPunct="1"/>
            <a:endParaRPr lang="en-US" smtClean="0"/>
          </a:p>
          <a:p>
            <a:pPr lvl="1" eaLnBrk="1" hangingPunct="1"/>
            <a:r>
              <a:rPr lang="en-US" smtClean="0"/>
              <a:t>Continuous RVs:</a:t>
            </a:r>
          </a:p>
          <a:p>
            <a:pPr eaLnBrk="1" hangingPunct="1">
              <a:buFont typeface="Arial" pitchFamily="34" charset="0"/>
              <a:buNone/>
            </a:pPr>
            <a:endParaRPr lang="en-US" smtClean="0"/>
          </a:p>
        </p:txBody>
      </p:sp>
      <p:graphicFrame>
        <p:nvGraphicFramePr>
          <p:cNvPr id="15362" name="Object 2"/>
          <p:cNvGraphicFramePr>
            <a:graphicFrameLocks noChangeAspect="1"/>
          </p:cNvGraphicFramePr>
          <p:nvPr/>
        </p:nvGraphicFramePr>
        <p:xfrm>
          <a:off x="4411663" y="1524000"/>
          <a:ext cx="1684337" cy="650875"/>
        </p:xfrm>
        <a:graphic>
          <a:graphicData uri="http://schemas.openxmlformats.org/presentationml/2006/ole">
            <mc:AlternateContent xmlns:mc="http://schemas.openxmlformats.org/markup-compatibility/2006">
              <mc:Choice xmlns:v="urn:schemas-microsoft-com:vml" Requires="v">
                <p:oleObj spid="_x0000_s15392" name="Equation" r:id="rId4" imgW="558720" imgH="215640" progId="">
                  <p:embed/>
                </p:oleObj>
              </mc:Choice>
              <mc:Fallback>
                <p:oleObj name="Equation" r:id="rId4" imgW="558720" imgH="2156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1663" y="1524000"/>
                        <a:ext cx="1684337"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nvGraphicFramePr>
        <p:xfrm>
          <a:off x="3200400" y="2133600"/>
          <a:ext cx="3317875" cy="695325"/>
        </p:xfrm>
        <a:graphic>
          <a:graphicData uri="http://schemas.openxmlformats.org/presentationml/2006/ole">
            <mc:AlternateContent xmlns:mc="http://schemas.openxmlformats.org/markup-compatibility/2006">
              <mc:Choice xmlns:v="urn:schemas-microsoft-com:vml" Requires="v">
                <p:oleObj spid="_x0000_s15393" name="Equation" r:id="rId6" imgW="1333440" imgH="279360" progId="">
                  <p:embed/>
                </p:oleObj>
              </mc:Choice>
              <mc:Fallback>
                <p:oleObj name="Equation" r:id="rId6" imgW="1333440" imgH="27936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133600"/>
                        <a:ext cx="331787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4"/>
          <p:cNvGraphicFramePr>
            <a:graphicFrameLocks noChangeAspect="1"/>
          </p:cNvGraphicFramePr>
          <p:nvPr/>
        </p:nvGraphicFramePr>
        <p:xfrm>
          <a:off x="3733800" y="3733800"/>
          <a:ext cx="2833688" cy="860425"/>
        </p:xfrm>
        <a:graphic>
          <a:graphicData uri="http://schemas.openxmlformats.org/presentationml/2006/ole">
            <mc:AlternateContent xmlns:mc="http://schemas.openxmlformats.org/markup-compatibility/2006">
              <mc:Choice xmlns:v="urn:schemas-microsoft-com:vml" Requires="v">
                <p:oleObj spid="_x0000_s15394" name="Equation" r:id="rId8" imgW="1130040" imgH="342720" progId="">
                  <p:embed/>
                </p:oleObj>
              </mc:Choice>
              <mc:Fallback>
                <p:oleObj name="Equation" r:id="rId8" imgW="1130040" imgH="34272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733800"/>
                        <a:ext cx="2833688"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5"/>
          <p:cNvGraphicFramePr>
            <a:graphicFrameLocks noChangeAspect="1"/>
          </p:cNvGraphicFramePr>
          <p:nvPr/>
        </p:nvGraphicFramePr>
        <p:xfrm>
          <a:off x="2687638" y="2895600"/>
          <a:ext cx="4397375" cy="692150"/>
        </p:xfrm>
        <a:graphic>
          <a:graphicData uri="http://schemas.openxmlformats.org/presentationml/2006/ole">
            <mc:AlternateContent xmlns:mc="http://schemas.openxmlformats.org/markup-compatibility/2006">
              <mc:Choice xmlns:v="urn:schemas-microsoft-com:vml" Requires="v">
                <p:oleObj spid="_x0000_s15395" name="Equation" r:id="rId10" imgW="1854200" imgH="292100" progId="Equation.3">
                  <p:embed/>
                </p:oleObj>
              </mc:Choice>
              <mc:Fallback>
                <p:oleObj name="Equation" r:id="rId10" imgW="1854200" imgH="2921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7638" y="2895600"/>
                        <a:ext cx="4397375"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6"/>
          <p:cNvGraphicFramePr>
            <a:graphicFrameLocks noChangeAspect="1"/>
          </p:cNvGraphicFramePr>
          <p:nvPr/>
        </p:nvGraphicFramePr>
        <p:xfrm>
          <a:off x="3195638" y="4572000"/>
          <a:ext cx="3705225" cy="992188"/>
        </p:xfrm>
        <a:graphic>
          <a:graphicData uri="http://schemas.openxmlformats.org/presentationml/2006/ole">
            <mc:AlternateContent xmlns:mc="http://schemas.openxmlformats.org/markup-compatibility/2006">
              <mc:Choice xmlns:v="urn:schemas-microsoft-com:vml" Requires="v">
                <p:oleObj spid="_x0000_s15396" name="Equation" r:id="rId12" imgW="1562100" imgH="419100" progId="Equation.3">
                  <p:embed/>
                </p:oleObj>
              </mc:Choice>
              <mc:Fallback>
                <p:oleObj name="Equation" r:id="rId12" imgW="1562100" imgH="4191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5638" y="4572000"/>
                        <a:ext cx="370522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itle 1"/>
          <p:cNvSpPr>
            <a:spLocks noGrp="1"/>
          </p:cNvSpPr>
          <p:nvPr>
            <p:ph type="title"/>
          </p:nvPr>
        </p:nvSpPr>
        <p:spPr/>
        <p:txBody>
          <a:bodyPr/>
          <a:lstStyle/>
          <a:p>
            <a:r>
              <a:rPr lang="en-US" smtClean="0"/>
              <a:t>Mean and Variance</a:t>
            </a:r>
          </a:p>
        </p:txBody>
      </p:sp>
      <p:sp>
        <p:nvSpPr>
          <p:cNvPr id="16391" name="Content Placeholder 2"/>
          <p:cNvSpPr>
            <a:spLocks noGrp="1"/>
          </p:cNvSpPr>
          <p:nvPr>
            <p:ph idx="1"/>
          </p:nvPr>
        </p:nvSpPr>
        <p:spPr/>
        <p:txBody>
          <a:bodyPr/>
          <a:lstStyle/>
          <a:p>
            <a:pPr eaLnBrk="1" hangingPunct="1"/>
            <a:r>
              <a:rPr lang="en-US" smtClean="0"/>
              <a:t>Variance: </a:t>
            </a:r>
          </a:p>
          <a:p>
            <a:pPr lvl="1" eaLnBrk="1" hangingPunct="1">
              <a:buFont typeface="Arial" pitchFamily="34" charset="0"/>
              <a:buNone/>
            </a:pPr>
            <a:endParaRPr lang="en-US" smtClean="0"/>
          </a:p>
          <a:p>
            <a:pPr lvl="1" eaLnBrk="1" hangingPunct="1">
              <a:buFont typeface="Arial" pitchFamily="34" charset="0"/>
              <a:buNone/>
            </a:pPr>
            <a:endParaRPr lang="en-US" smtClean="0"/>
          </a:p>
          <a:p>
            <a:pPr lvl="1" eaLnBrk="1" hangingPunct="1"/>
            <a:r>
              <a:rPr lang="en-US" smtClean="0"/>
              <a:t>Discrete RVs:</a:t>
            </a:r>
          </a:p>
          <a:p>
            <a:pPr lvl="1" eaLnBrk="1" hangingPunct="1"/>
            <a:endParaRPr lang="en-US" sz="1000" smtClean="0"/>
          </a:p>
          <a:p>
            <a:pPr lvl="1" eaLnBrk="1" hangingPunct="1"/>
            <a:r>
              <a:rPr lang="en-US" smtClean="0"/>
              <a:t>Continuous RVs: </a:t>
            </a:r>
          </a:p>
          <a:p>
            <a:endParaRPr lang="en-US" smtClean="0"/>
          </a:p>
          <a:p>
            <a:r>
              <a:rPr lang="en-US" smtClean="0"/>
              <a:t>Covariance:</a:t>
            </a:r>
          </a:p>
          <a:p>
            <a:endParaRPr lang="en-US" smtClean="0"/>
          </a:p>
          <a:p>
            <a:endParaRPr lang="en-US" smtClean="0"/>
          </a:p>
          <a:p>
            <a:endParaRPr lang="en-US" smtClean="0"/>
          </a:p>
          <a:p>
            <a:endParaRPr lang="en-US" smtClean="0"/>
          </a:p>
          <a:p>
            <a:r>
              <a:rPr lang="en-US" smtClean="0"/>
              <a:t>Covariance:</a:t>
            </a:r>
          </a:p>
          <a:p>
            <a:endParaRPr lang="en-US" smtClean="0"/>
          </a:p>
          <a:p>
            <a:endParaRPr lang="en-US" smtClean="0"/>
          </a:p>
          <a:p>
            <a:endParaRPr lang="en-US" smtClean="0"/>
          </a:p>
          <a:p>
            <a:endParaRPr lang="en-US" smtClean="0"/>
          </a:p>
          <a:p>
            <a:endParaRPr lang="en-US" smtClean="0"/>
          </a:p>
        </p:txBody>
      </p:sp>
      <p:graphicFrame>
        <p:nvGraphicFramePr>
          <p:cNvPr id="16386" name="Object 6"/>
          <p:cNvGraphicFramePr>
            <a:graphicFrameLocks noChangeAspect="1"/>
          </p:cNvGraphicFramePr>
          <p:nvPr/>
        </p:nvGraphicFramePr>
        <p:xfrm>
          <a:off x="3429000" y="3048000"/>
          <a:ext cx="4241800" cy="760413"/>
        </p:xfrm>
        <a:graphic>
          <a:graphicData uri="http://schemas.openxmlformats.org/presentationml/2006/ole">
            <mc:AlternateContent xmlns:mc="http://schemas.openxmlformats.org/markup-compatibility/2006">
              <mc:Choice xmlns:v="urn:schemas-microsoft-com:vml" Requires="v">
                <p:oleObj spid="_x0000_s16410" name="Equation" r:id="rId4" imgW="1701720" imgH="304560" progId="">
                  <p:embed/>
                </p:oleObj>
              </mc:Choice>
              <mc:Fallback>
                <p:oleObj name="Equation" r:id="rId4" imgW="1701720" imgH="30456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048000"/>
                        <a:ext cx="4241800"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7"/>
          <p:cNvGraphicFramePr>
            <a:graphicFrameLocks noChangeAspect="1"/>
          </p:cNvGraphicFramePr>
          <p:nvPr/>
        </p:nvGraphicFramePr>
        <p:xfrm>
          <a:off x="3886200" y="3810000"/>
          <a:ext cx="3784600" cy="858838"/>
        </p:xfrm>
        <a:graphic>
          <a:graphicData uri="http://schemas.openxmlformats.org/presentationml/2006/ole">
            <mc:AlternateContent xmlns:mc="http://schemas.openxmlformats.org/markup-compatibility/2006">
              <mc:Choice xmlns:v="urn:schemas-microsoft-com:vml" Requires="v">
                <p:oleObj spid="_x0000_s16411" name="Equation" r:id="rId6" imgW="1511280" imgH="342720" progId="">
                  <p:embed/>
                </p:oleObj>
              </mc:Choice>
              <mc:Fallback>
                <p:oleObj name="Equation" r:id="rId6" imgW="1511280" imgH="342720"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3810000"/>
                        <a:ext cx="37846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2"/>
          <p:cNvGraphicFramePr>
            <a:graphicFrameLocks noChangeAspect="1"/>
          </p:cNvGraphicFramePr>
          <p:nvPr/>
        </p:nvGraphicFramePr>
        <p:xfrm>
          <a:off x="2590800" y="1676400"/>
          <a:ext cx="3252788" cy="1052513"/>
        </p:xfrm>
        <a:graphic>
          <a:graphicData uri="http://schemas.openxmlformats.org/presentationml/2006/ole">
            <mc:AlternateContent xmlns:mc="http://schemas.openxmlformats.org/markup-compatibility/2006">
              <mc:Choice xmlns:v="urn:schemas-microsoft-com:vml" Requires="v">
                <p:oleObj spid="_x0000_s16412" name="Equation" r:id="rId8" imgW="1371600" imgH="444500" progId="Equation.3">
                  <p:embed/>
                </p:oleObj>
              </mc:Choice>
              <mc:Fallback>
                <p:oleObj name="Equation" r:id="rId8" imgW="1371600" imgH="4445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1676400"/>
                        <a:ext cx="3252788"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5"/>
          <p:cNvGraphicFramePr>
            <a:graphicFrameLocks noChangeAspect="1"/>
          </p:cNvGraphicFramePr>
          <p:nvPr/>
        </p:nvGraphicFramePr>
        <p:xfrm>
          <a:off x="990600" y="5715000"/>
          <a:ext cx="7137400" cy="481013"/>
        </p:xfrm>
        <a:graphic>
          <a:graphicData uri="http://schemas.openxmlformats.org/presentationml/2006/ole">
            <mc:AlternateContent xmlns:mc="http://schemas.openxmlformats.org/markup-compatibility/2006">
              <mc:Choice xmlns:v="urn:schemas-microsoft-com:vml" Requires="v">
                <p:oleObj spid="_x0000_s16413" name="Equation" r:id="rId10" imgW="3009900" imgH="203200" progId="Equation.3">
                  <p:embed/>
                </p:oleObj>
              </mc:Choice>
              <mc:Fallback>
                <p:oleObj name="Equation" r:id="rId10" imgW="3009900" imgH="2032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5715000"/>
                        <a:ext cx="71374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1"/>
          <p:cNvSpPr>
            <a:spLocks noGrp="1"/>
          </p:cNvSpPr>
          <p:nvPr>
            <p:ph type="title"/>
          </p:nvPr>
        </p:nvSpPr>
        <p:spPr/>
        <p:txBody>
          <a:bodyPr/>
          <a:lstStyle/>
          <a:p>
            <a:r>
              <a:rPr lang="en-US" smtClean="0"/>
              <a:t>Mean and Variance</a:t>
            </a:r>
          </a:p>
        </p:txBody>
      </p:sp>
      <p:sp>
        <p:nvSpPr>
          <p:cNvPr id="17413" name="Content Placeholder 2"/>
          <p:cNvSpPr>
            <a:spLocks noGrp="1"/>
          </p:cNvSpPr>
          <p:nvPr>
            <p:ph idx="1"/>
          </p:nvPr>
        </p:nvSpPr>
        <p:spPr/>
        <p:txBody>
          <a:bodyPr/>
          <a:lstStyle/>
          <a:p>
            <a:r>
              <a:rPr lang="en-US" smtClean="0"/>
              <a:t>Correlation:</a:t>
            </a:r>
          </a:p>
        </p:txBody>
      </p:sp>
      <p:graphicFrame>
        <p:nvGraphicFramePr>
          <p:cNvPr id="17410" name="Object 2"/>
          <p:cNvGraphicFramePr>
            <a:graphicFrameLocks noChangeAspect="1"/>
          </p:cNvGraphicFramePr>
          <p:nvPr/>
        </p:nvGraphicFramePr>
        <p:xfrm>
          <a:off x="2057400" y="2362200"/>
          <a:ext cx="3794125" cy="481013"/>
        </p:xfrm>
        <a:graphic>
          <a:graphicData uri="http://schemas.openxmlformats.org/presentationml/2006/ole">
            <mc:AlternateContent xmlns:mc="http://schemas.openxmlformats.org/markup-compatibility/2006">
              <mc:Choice xmlns:v="urn:schemas-microsoft-com:vml" Requires="v">
                <p:oleObj spid="_x0000_s17422" name="Equation" r:id="rId4" imgW="1600200" imgH="203200" progId="Equation.3">
                  <p:embed/>
                </p:oleObj>
              </mc:Choice>
              <mc:Fallback>
                <p:oleObj name="Equation" r:id="rId4" imgW="16002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362200"/>
                        <a:ext cx="3794125"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3"/>
          <p:cNvGraphicFramePr>
            <a:graphicFrameLocks noChangeAspect="1"/>
          </p:cNvGraphicFramePr>
          <p:nvPr/>
        </p:nvGraphicFramePr>
        <p:xfrm>
          <a:off x="2743200" y="3048000"/>
          <a:ext cx="2209800" cy="344488"/>
        </p:xfrm>
        <a:graphic>
          <a:graphicData uri="http://schemas.openxmlformats.org/presentationml/2006/ole">
            <mc:AlternateContent xmlns:mc="http://schemas.openxmlformats.org/markup-compatibility/2006">
              <mc:Choice xmlns:v="urn:schemas-microsoft-com:vml" Requires="v">
                <p:oleObj spid="_x0000_s17423" name="Equation" r:id="rId6" imgW="977900" imgH="152400" progId="Equation.3">
                  <p:embed/>
                </p:oleObj>
              </mc:Choice>
              <mc:Fallback>
                <p:oleObj name="Equation" r:id="rId6" imgW="977900" imgH="152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3048000"/>
                        <a:ext cx="2209800"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2"/>
          <p:cNvSpPr>
            <a:spLocks noGrp="1" noChangeArrowheads="1"/>
          </p:cNvSpPr>
          <p:nvPr>
            <p:ph type="title"/>
          </p:nvPr>
        </p:nvSpPr>
        <p:spPr/>
        <p:txBody>
          <a:bodyPr/>
          <a:lstStyle/>
          <a:p>
            <a:pPr eaLnBrk="1" hangingPunct="1"/>
            <a:r>
              <a:rPr lang="en-US" smtClean="0"/>
              <a:t>Properties</a:t>
            </a:r>
          </a:p>
        </p:txBody>
      </p:sp>
      <p:sp>
        <p:nvSpPr>
          <p:cNvPr id="18440" name="Rectangle 3"/>
          <p:cNvSpPr>
            <a:spLocks noGrp="1" noChangeArrowheads="1"/>
          </p:cNvSpPr>
          <p:nvPr>
            <p:ph type="body" idx="1"/>
          </p:nvPr>
        </p:nvSpPr>
        <p:spPr/>
        <p:txBody>
          <a:bodyPr/>
          <a:lstStyle/>
          <a:p>
            <a:pPr eaLnBrk="1" hangingPunct="1"/>
            <a:r>
              <a:rPr lang="en-US" smtClean="0"/>
              <a:t>Mean</a:t>
            </a:r>
          </a:p>
          <a:p>
            <a:pPr lvl="1" eaLnBrk="1" hangingPunct="1"/>
            <a:r>
              <a:rPr lang="en-US" smtClean="0"/>
              <a:t> </a:t>
            </a:r>
          </a:p>
          <a:p>
            <a:pPr lvl="1" eaLnBrk="1" hangingPunct="1"/>
            <a:r>
              <a:rPr lang="en-US" smtClean="0"/>
              <a:t> </a:t>
            </a:r>
          </a:p>
          <a:p>
            <a:pPr lvl="1" eaLnBrk="1" hangingPunct="1"/>
            <a:r>
              <a:rPr lang="en-US" smtClean="0"/>
              <a:t>If X and Y are independent, </a:t>
            </a:r>
          </a:p>
          <a:p>
            <a:pPr eaLnBrk="1" hangingPunct="1"/>
            <a:r>
              <a:rPr lang="en-US" smtClean="0"/>
              <a:t>Variance</a:t>
            </a:r>
          </a:p>
          <a:p>
            <a:pPr lvl="1" eaLnBrk="1" hangingPunct="1"/>
            <a:r>
              <a:rPr lang="en-US" smtClean="0"/>
              <a:t> </a:t>
            </a:r>
          </a:p>
          <a:p>
            <a:pPr lvl="1" eaLnBrk="1" hangingPunct="1"/>
            <a:r>
              <a:rPr lang="en-US" smtClean="0"/>
              <a:t>If X and Y are independent,</a:t>
            </a:r>
          </a:p>
        </p:txBody>
      </p:sp>
      <p:graphicFrame>
        <p:nvGraphicFramePr>
          <p:cNvPr id="18434" name="Object 2"/>
          <p:cNvGraphicFramePr>
            <a:graphicFrameLocks noChangeAspect="1"/>
          </p:cNvGraphicFramePr>
          <p:nvPr/>
        </p:nvGraphicFramePr>
        <p:xfrm>
          <a:off x="1524000" y="2209800"/>
          <a:ext cx="3492500" cy="539750"/>
        </p:xfrm>
        <a:graphic>
          <a:graphicData uri="http://schemas.openxmlformats.org/presentationml/2006/ole">
            <mc:AlternateContent xmlns:mc="http://schemas.openxmlformats.org/markup-compatibility/2006">
              <mc:Choice xmlns:v="urn:schemas-microsoft-com:vml" Requires="v">
                <p:oleObj spid="_x0000_s18464" name="Equation" r:id="rId4" imgW="1396800" imgH="215640" progId="">
                  <p:embed/>
                </p:oleObj>
              </mc:Choice>
              <mc:Fallback>
                <p:oleObj name="Equation" r:id="rId4" imgW="1396800" imgH="2156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09800"/>
                        <a:ext cx="34925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nvGraphicFramePr>
        <p:xfrm>
          <a:off x="1524000" y="2667000"/>
          <a:ext cx="2249488" cy="538163"/>
        </p:xfrm>
        <a:graphic>
          <a:graphicData uri="http://schemas.openxmlformats.org/presentationml/2006/ole">
            <mc:AlternateContent xmlns:mc="http://schemas.openxmlformats.org/markup-compatibility/2006">
              <mc:Choice xmlns:v="urn:schemas-microsoft-com:vml" Requires="v">
                <p:oleObj spid="_x0000_s18465" name="Equation" r:id="rId6" imgW="901440" imgH="215640" progId="">
                  <p:embed/>
                </p:oleObj>
              </mc:Choice>
              <mc:Fallback>
                <p:oleObj name="Equation" r:id="rId6" imgW="901440" imgH="2156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667000"/>
                        <a:ext cx="2249488"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4"/>
          <p:cNvGraphicFramePr>
            <a:graphicFrameLocks noChangeAspect="1"/>
          </p:cNvGraphicFramePr>
          <p:nvPr/>
        </p:nvGraphicFramePr>
        <p:xfrm>
          <a:off x="5181600" y="3200400"/>
          <a:ext cx="3079750" cy="539750"/>
        </p:xfrm>
        <a:graphic>
          <a:graphicData uri="http://schemas.openxmlformats.org/presentationml/2006/ole">
            <mc:AlternateContent xmlns:mc="http://schemas.openxmlformats.org/markup-compatibility/2006">
              <mc:Choice xmlns:v="urn:schemas-microsoft-com:vml" Requires="v">
                <p:oleObj spid="_x0000_s18466" name="Equation" r:id="rId8" imgW="1231560" imgH="215640" progId="">
                  <p:embed/>
                </p:oleObj>
              </mc:Choice>
              <mc:Fallback>
                <p:oleObj name="Equation" r:id="rId8" imgW="1231560" imgH="21564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3200400"/>
                        <a:ext cx="30797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5"/>
          <p:cNvGraphicFramePr>
            <a:graphicFrameLocks noChangeAspect="1"/>
          </p:cNvGraphicFramePr>
          <p:nvPr/>
        </p:nvGraphicFramePr>
        <p:xfrm>
          <a:off x="1524000" y="4343400"/>
          <a:ext cx="2852738" cy="576263"/>
        </p:xfrm>
        <a:graphic>
          <a:graphicData uri="http://schemas.openxmlformats.org/presentationml/2006/ole">
            <mc:AlternateContent xmlns:mc="http://schemas.openxmlformats.org/markup-compatibility/2006">
              <mc:Choice xmlns:v="urn:schemas-microsoft-com:vml" Requires="v">
                <p:oleObj spid="_x0000_s18467" name="Equation" r:id="rId10" imgW="1130040" imgH="228600" progId="">
                  <p:embed/>
                </p:oleObj>
              </mc:Choice>
              <mc:Fallback>
                <p:oleObj name="Equation" r:id="rId10" imgW="1130040" imgH="228600" progId="">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4343400"/>
                        <a:ext cx="285273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6"/>
          <p:cNvGraphicFramePr>
            <a:graphicFrameLocks noChangeAspect="1"/>
          </p:cNvGraphicFramePr>
          <p:nvPr/>
        </p:nvGraphicFramePr>
        <p:xfrm>
          <a:off x="5257800" y="4876800"/>
          <a:ext cx="3327400" cy="538163"/>
        </p:xfrm>
        <a:graphic>
          <a:graphicData uri="http://schemas.openxmlformats.org/presentationml/2006/ole">
            <mc:AlternateContent xmlns:mc="http://schemas.openxmlformats.org/markup-compatibility/2006">
              <mc:Choice xmlns:v="urn:schemas-microsoft-com:vml" Requires="v">
                <p:oleObj spid="_x0000_s18468" name="Equation" r:id="rId12" imgW="1333440" imgH="215640" progId="">
                  <p:embed/>
                </p:oleObj>
              </mc:Choice>
              <mc:Fallback>
                <p:oleObj name="Equation" r:id="rId12" imgW="1333440" imgH="215640" progId="">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7800" y="4876800"/>
                        <a:ext cx="33274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p:txBody>
          <a:bodyPr/>
          <a:lstStyle/>
          <a:p>
            <a:r>
              <a:rPr lang="en-US" smtClean="0"/>
              <a:t>Some more properties</a:t>
            </a:r>
          </a:p>
        </p:txBody>
      </p:sp>
      <p:sp>
        <p:nvSpPr>
          <p:cNvPr id="19461" name="Content Placeholder 2"/>
          <p:cNvSpPr>
            <a:spLocks noGrp="1"/>
          </p:cNvSpPr>
          <p:nvPr>
            <p:ph idx="1"/>
          </p:nvPr>
        </p:nvSpPr>
        <p:spPr/>
        <p:txBody>
          <a:bodyPr/>
          <a:lstStyle/>
          <a:p>
            <a:r>
              <a:rPr lang="en-US" dirty="0" smtClean="0"/>
              <a:t>The conditional expectation of Y given X when the value of X = x is:</a:t>
            </a:r>
          </a:p>
          <a:p>
            <a:endParaRPr lang="en-US" dirty="0" smtClean="0"/>
          </a:p>
          <a:p>
            <a:endParaRPr lang="en-US" dirty="0" smtClean="0"/>
          </a:p>
          <a:p>
            <a:r>
              <a:rPr lang="en-US" dirty="0" smtClean="0"/>
              <a:t>The Law of Total Expectation or Law of Iterated Expectation:</a:t>
            </a:r>
          </a:p>
        </p:txBody>
      </p:sp>
      <p:graphicFrame>
        <p:nvGraphicFramePr>
          <p:cNvPr id="19458" name="Object 2"/>
          <p:cNvGraphicFramePr>
            <a:graphicFrameLocks noChangeAspect="1"/>
          </p:cNvGraphicFramePr>
          <p:nvPr/>
        </p:nvGraphicFramePr>
        <p:xfrm>
          <a:off x="2665413" y="2927350"/>
          <a:ext cx="4337050" cy="660400"/>
        </p:xfrm>
        <a:graphic>
          <a:graphicData uri="http://schemas.openxmlformats.org/presentationml/2006/ole">
            <mc:AlternateContent xmlns:mc="http://schemas.openxmlformats.org/markup-compatibility/2006">
              <mc:Choice xmlns:v="urn:schemas-microsoft-com:vml" Requires="v">
                <p:oleObj spid="_x0000_s19470" name="Equation" r:id="rId3" imgW="1828800" imgH="279360" progId="Equation.3">
                  <p:embed/>
                </p:oleObj>
              </mc:Choice>
              <mc:Fallback>
                <p:oleObj name="Equation" r:id="rId3" imgW="1828800" imgH="279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413" y="2927350"/>
                        <a:ext cx="43370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3"/>
          <p:cNvGraphicFramePr>
            <a:graphicFrameLocks noChangeAspect="1"/>
          </p:cNvGraphicFramePr>
          <p:nvPr/>
        </p:nvGraphicFramePr>
        <p:xfrm>
          <a:off x="1657350" y="5060950"/>
          <a:ext cx="6507163" cy="661988"/>
        </p:xfrm>
        <a:graphic>
          <a:graphicData uri="http://schemas.openxmlformats.org/presentationml/2006/ole">
            <mc:AlternateContent xmlns:mc="http://schemas.openxmlformats.org/markup-compatibility/2006">
              <mc:Choice xmlns:v="urn:schemas-microsoft-com:vml" Requires="v">
                <p:oleObj spid="_x0000_s19471" name="Equation" r:id="rId5" imgW="2743200" imgH="279360" progId="Equation.3">
                  <p:embed/>
                </p:oleObj>
              </mc:Choice>
              <mc:Fallback>
                <p:oleObj name="Equation" r:id="rId5" imgW="2743200" imgH="2793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7350" y="5060950"/>
                        <a:ext cx="6507163"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r>
              <a:rPr lang="en-US" smtClean="0"/>
              <a:t>Some more properties</a:t>
            </a:r>
          </a:p>
        </p:txBody>
      </p:sp>
      <p:sp>
        <p:nvSpPr>
          <p:cNvPr id="20484" name="Content Placeholder 2"/>
          <p:cNvSpPr>
            <a:spLocks noGrp="1"/>
          </p:cNvSpPr>
          <p:nvPr>
            <p:ph idx="1"/>
          </p:nvPr>
        </p:nvSpPr>
        <p:spPr/>
        <p:txBody>
          <a:bodyPr/>
          <a:lstStyle/>
          <a:p>
            <a:r>
              <a:rPr lang="en-US" smtClean="0"/>
              <a:t>The law of Total Variance:</a:t>
            </a:r>
          </a:p>
        </p:txBody>
      </p:sp>
      <p:graphicFrame>
        <p:nvGraphicFramePr>
          <p:cNvPr id="20482" name="Object 2"/>
          <p:cNvGraphicFramePr>
            <a:graphicFrameLocks noChangeAspect="1"/>
          </p:cNvGraphicFramePr>
          <p:nvPr/>
        </p:nvGraphicFramePr>
        <p:xfrm>
          <a:off x="1976438" y="2620963"/>
          <a:ext cx="5751512" cy="511175"/>
        </p:xfrm>
        <a:graphic>
          <a:graphicData uri="http://schemas.openxmlformats.org/presentationml/2006/ole">
            <mc:AlternateContent xmlns:mc="http://schemas.openxmlformats.org/markup-compatibility/2006">
              <mc:Choice xmlns:v="urn:schemas-microsoft-com:vml" Requires="v">
                <p:oleObj spid="_x0000_s20488" name="Equation" r:id="rId3" imgW="2425700" imgH="215900" progId="Equation.3">
                  <p:embed/>
                </p:oleObj>
              </mc:Choice>
              <mc:Fallback>
                <p:oleObj name="Equation" r:id="rId3" imgW="24257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2620963"/>
                        <a:ext cx="575151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52400"/>
            <a:ext cx="8229600" cy="868363"/>
          </a:xfrm>
        </p:spPr>
        <p:txBody>
          <a:bodyPr/>
          <a:lstStyle/>
          <a:p>
            <a:pPr eaLnBrk="1" hangingPunct="1"/>
            <a:r>
              <a:rPr lang="en-US" smtClean="0"/>
              <a:t>Probability Review</a:t>
            </a:r>
          </a:p>
        </p:txBody>
      </p:sp>
      <p:sp>
        <p:nvSpPr>
          <p:cNvPr id="48131" name="Content Placeholder 2"/>
          <p:cNvSpPr txBox="1">
            <a:spLocks/>
          </p:cNvSpPr>
          <p:nvPr/>
        </p:nvSpPr>
        <p:spPr bwMode="auto">
          <a:xfrm>
            <a:off x="457200" y="1143000"/>
            <a:ext cx="8229600" cy="4983163"/>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Events and Event spaces</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Random variables</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Joint probability distributions</a:t>
            </a:r>
          </a:p>
          <a:p>
            <a:pPr marL="800100" lvl="1" indent="-342900">
              <a:lnSpc>
                <a:spcPct val="90000"/>
              </a:lnSpc>
              <a:spcBef>
                <a:spcPct val="20000"/>
              </a:spcBef>
              <a:buFont typeface="Arial" pitchFamily="34" charset="0"/>
              <a:buChar char="•"/>
            </a:pPr>
            <a:r>
              <a:rPr lang="en-US" sz="3200" dirty="0">
                <a:solidFill>
                  <a:srgbClr val="D9D9D9"/>
                </a:solidFill>
                <a:latin typeface="Calibri" pitchFamily="34" charset="0"/>
              </a:rPr>
              <a:t>Marginalization, conditioning, chain rule, </a:t>
            </a:r>
            <a:r>
              <a:rPr lang="en-US" sz="3200" dirty="0" err="1">
                <a:solidFill>
                  <a:srgbClr val="D9D9D9"/>
                </a:solidFill>
                <a:latin typeface="Calibri" pitchFamily="34" charset="0"/>
              </a:rPr>
              <a:t>Bayes</a:t>
            </a:r>
            <a:r>
              <a:rPr lang="en-US" sz="3200" dirty="0">
                <a:solidFill>
                  <a:srgbClr val="D9D9D9"/>
                </a:solidFill>
                <a:latin typeface="Calibri" pitchFamily="34" charset="0"/>
              </a:rPr>
              <a:t> Rule, law of total probability, etc.</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Structural properties</a:t>
            </a:r>
          </a:p>
          <a:p>
            <a:pPr marL="800100" lvl="1" indent="-342900">
              <a:lnSpc>
                <a:spcPct val="90000"/>
              </a:lnSpc>
              <a:spcBef>
                <a:spcPct val="20000"/>
              </a:spcBef>
              <a:buFont typeface="Arial" pitchFamily="34" charset="0"/>
              <a:buChar char="•"/>
            </a:pPr>
            <a:r>
              <a:rPr lang="en-US" sz="3200" dirty="0">
                <a:solidFill>
                  <a:srgbClr val="D9D9D9"/>
                </a:solidFill>
                <a:latin typeface="Calibri" pitchFamily="34" charset="0"/>
              </a:rPr>
              <a:t>Independence, conditional independence</a:t>
            </a:r>
          </a:p>
          <a:p>
            <a:pPr marL="342900" indent="-342900">
              <a:lnSpc>
                <a:spcPct val="90000"/>
              </a:lnSpc>
              <a:spcBef>
                <a:spcPct val="20000"/>
              </a:spcBef>
              <a:buFont typeface="Arial" pitchFamily="34" charset="0"/>
              <a:buChar char="•"/>
            </a:pPr>
            <a:r>
              <a:rPr lang="en-US" sz="3200" dirty="0">
                <a:solidFill>
                  <a:srgbClr val="D9D9D9"/>
                </a:solidFill>
                <a:latin typeface="Calibri" pitchFamily="34" charset="0"/>
              </a:rPr>
              <a:t>Mean and Variance</a:t>
            </a:r>
          </a:p>
          <a:p>
            <a:pPr marL="342900" indent="-342900">
              <a:lnSpc>
                <a:spcPct val="90000"/>
              </a:lnSpc>
              <a:spcBef>
                <a:spcPct val="20000"/>
              </a:spcBef>
              <a:buFont typeface="Arial" pitchFamily="34" charset="0"/>
              <a:buChar char="•"/>
            </a:pPr>
            <a:r>
              <a:rPr lang="en-US" sz="3200" dirty="0">
                <a:latin typeface="Calibri" pitchFamily="34" charset="0"/>
              </a:rPr>
              <a:t>The big </a:t>
            </a:r>
            <a:r>
              <a:rPr lang="en-US" sz="3200" dirty="0" smtClean="0">
                <a:latin typeface="Calibri" pitchFamily="34" charset="0"/>
              </a:rPr>
              <a:t>picture: probabilistic inference</a:t>
            </a:r>
            <a:endParaRPr lang="en-US" sz="3200" dirty="0">
              <a:latin typeface="Calibri" pitchFamily="34" charset="0"/>
            </a:endParaRPr>
          </a:p>
          <a:p>
            <a:pPr marL="342900" indent="-342900">
              <a:lnSpc>
                <a:spcPct val="90000"/>
              </a:lnSpc>
              <a:spcBef>
                <a:spcPct val="20000"/>
              </a:spcBef>
              <a:buFont typeface="Arial" pitchFamily="34" charset="0"/>
              <a:buChar char="•"/>
            </a:pPr>
            <a:r>
              <a:rPr lang="en-US" sz="3200" dirty="0">
                <a:latin typeface="Calibri" pitchFamily="34" charset="0"/>
              </a:rPr>
              <a:t>Examples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152400"/>
            <a:ext cx="8229600" cy="868363"/>
          </a:xfrm>
        </p:spPr>
        <p:txBody>
          <a:bodyPr/>
          <a:lstStyle/>
          <a:p>
            <a:pPr eaLnBrk="1" hangingPunct="1"/>
            <a:r>
              <a:rPr lang="en-US" smtClean="0"/>
              <a:t>Sample space and Events</a:t>
            </a:r>
          </a:p>
        </p:txBody>
      </p:sp>
      <p:sp>
        <p:nvSpPr>
          <p:cNvPr id="32771" name="Content Placeholder 2"/>
          <p:cNvSpPr txBox="1">
            <a:spLocks/>
          </p:cNvSpPr>
          <p:nvPr/>
        </p:nvSpPr>
        <p:spPr bwMode="auto">
          <a:xfrm>
            <a:off x="457200" y="1600200"/>
            <a:ext cx="8229600" cy="4525963"/>
          </a:xfrm>
          <a:prstGeom prst="rect">
            <a:avLst/>
          </a:prstGeom>
          <a:noFill/>
          <a:ln w="9525">
            <a:noFill/>
            <a:miter lim="800000"/>
            <a:headEnd/>
            <a:tailEnd/>
          </a:ln>
        </p:spPr>
        <p:txBody>
          <a:bodyPr/>
          <a:lstStyle/>
          <a:p>
            <a:pPr marL="285750" indent="-285750">
              <a:spcBef>
                <a:spcPct val="20000"/>
              </a:spcBef>
              <a:buFont typeface="Arial" pitchFamily="34" charset="0"/>
              <a:buChar char="–"/>
            </a:pPr>
            <a:endParaRPr lang="en-US" sz="2800">
              <a:latin typeface="Calibri" pitchFamily="34" charset="0"/>
            </a:endParaRPr>
          </a:p>
        </p:txBody>
      </p:sp>
      <p:sp>
        <p:nvSpPr>
          <p:cNvPr id="32772"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dirty="0">
                <a:latin typeface="Symbol" pitchFamily="18" charset="2"/>
              </a:rPr>
              <a:t>W : </a:t>
            </a:r>
            <a:r>
              <a:rPr lang="en-US" sz="3200" u="sng" dirty="0">
                <a:latin typeface="Calibri" pitchFamily="34" charset="0"/>
              </a:rPr>
              <a:t>Sample Space</a:t>
            </a:r>
            <a:r>
              <a:rPr lang="en-US" sz="3200" dirty="0">
                <a:latin typeface="Calibri" pitchFamily="34" charset="0"/>
              </a:rPr>
              <a:t>, result of an experiment</a:t>
            </a:r>
          </a:p>
          <a:p>
            <a:pPr marL="800100" lvl="1" indent="-342900">
              <a:spcBef>
                <a:spcPct val="20000"/>
              </a:spcBef>
              <a:buFont typeface="Arial" pitchFamily="34" charset="0"/>
              <a:buChar char="•"/>
            </a:pPr>
            <a:r>
              <a:rPr lang="en-US" sz="3200" dirty="0">
                <a:latin typeface="Calibri" pitchFamily="34" charset="0"/>
              </a:rPr>
              <a:t>If you toss a coin twice </a:t>
            </a:r>
            <a:r>
              <a:rPr lang="en-US" sz="2800" dirty="0">
                <a:latin typeface="Symbol" pitchFamily="18" charset="2"/>
              </a:rPr>
              <a:t>W = {HH,HT,TH,TT}</a:t>
            </a:r>
          </a:p>
          <a:p>
            <a:pPr marL="342900" indent="-342900">
              <a:spcBef>
                <a:spcPct val="20000"/>
              </a:spcBef>
              <a:buFont typeface="Arial" pitchFamily="34" charset="0"/>
              <a:buChar char="•"/>
            </a:pPr>
            <a:r>
              <a:rPr lang="en-US" sz="2800" u="sng" dirty="0">
                <a:latin typeface="Calibri" pitchFamily="34" charset="0"/>
              </a:rPr>
              <a:t>Event</a:t>
            </a:r>
            <a:r>
              <a:rPr lang="en-US" sz="2800" dirty="0">
                <a:latin typeface="Calibri" pitchFamily="34" charset="0"/>
              </a:rPr>
              <a:t>: a subset of </a:t>
            </a:r>
            <a:r>
              <a:rPr lang="en-US" sz="2800" dirty="0">
                <a:latin typeface="Symbol" pitchFamily="18" charset="2"/>
              </a:rPr>
              <a:t>W	</a:t>
            </a:r>
          </a:p>
          <a:p>
            <a:pPr marL="800100" lvl="1" indent="-342900">
              <a:spcBef>
                <a:spcPct val="20000"/>
              </a:spcBef>
              <a:buFont typeface="Arial" pitchFamily="34" charset="0"/>
              <a:buChar char="•"/>
            </a:pPr>
            <a:r>
              <a:rPr lang="en-US" sz="2800" dirty="0">
                <a:latin typeface="Calibri" pitchFamily="34" charset="0"/>
              </a:rPr>
              <a:t>First toss is head = {HH,HT}</a:t>
            </a:r>
          </a:p>
          <a:p>
            <a:pPr marL="342900" indent="-342900">
              <a:spcBef>
                <a:spcPct val="20000"/>
              </a:spcBef>
              <a:buFont typeface="Arial" pitchFamily="34" charset="0"/>
              <a:buChar char="•"/>
            </a:pPr>
            <a:r>
              <a:rPr lang="en-US" sz="2800" dirty="0">
                <a:latin typeface="Calibri" pitchFamily="34" charset="0"/>
              </a:rPr>
              <a:t>S: </a:t>
            </a:r>
            <a:r>
              <a:rPr lang="en-US" sz="2800" u="sng" dirty="0">
                <a:latin typeface="Calibri" pitchFamily="34" charset="0"/>
              </a:rPr>
              <a:t>event space</a:t>
            </a:r>
            <a:r>
              <a:rPr lang="en-US" sz="2800" dirty="0">
                <a:latin typeface="Calibri" pitchFamily="34" charset="0"/>
              </a:rPr>
              <a:t>, a set of events</a:t>
            </a:r>
            <a:r>
              <a:rPr lang="en-US" sz="2800" dirty="0">
                <a:latin typeface="Symbol" pitchFamily="18" charset="2"/>
              </a:rPr>
              <a:t>:</a:t>
            </a:r>
          </a:p>
          <a:p>
            <a:pPr marL="800100" lvl="1" indent="-342900">
              <a:spcBef>
                <a:spcPct val="20000"/>
              </a:spcBef>
              <a:buFont typeface="Arial" pitchFamily="34" charset="0"/>
              <a:buChar char="•"/>
            </a:pPr>
            <a:r>
              <a:rPr lang="en-US" sz="2800" dirty="0">
                <a:latin typeface="Calibri" pitchFamily="34" charset="0"/>
              </a:rPr>
              <a:t>Closed under finite union and complements</a:t>
            </a:r>
          </a:p>
          <a:p>
            <a:pPr marL="1257300" lvl="2" indent="-342900">
              <a:spcBef>
                <a:spcPct val="20000"/>
              </a:spcBef>
              <a:buFont typeface="Arial" pitchFamily="34" charset="0"/>
              <a:buChar char="•"/>
            </a:pPr>
            <a:r>
              <a:rPr lang="en-US" sz="2800" dirty="0">
                <a:latin typeface="Calibri" pitchFamily="34" charset="0"/>
              </a:rPr>
              <a:t>Entails other binary operation: union, diff</a:t>
            </a:r>
            <a:r>
              <a:rPr lang="en-US" sz="2800" dirty="0" smtClean="0">
                <a:latin typeface="Calibri" pitchFamily="34" charset="0"/>
              </a:rPr>
              <a:t>, negation, intersection, </a:t>
            </a:r>
            <a:r>
              <a:rPr lang="en-US" sz="2800" dirty="0">
                <a:latin typeface="Calibri" pitchFamily="34" charset="0"/>
              </a:rPr>
              <a:t>etc.</a:t>
            </a:r>
          </a:p>
          <a:p>
            <a:pPr marL="800100" lvl="1" indent="-342900">
              <a:spcBef>
                <a:spcPct val="20000"/>
              </a:spcBef>
              <a:buFont typeface="Arial" pitchFamily="34" charset="0"/>
              <a:buChar char="•"/>
            </a:pPr>
            <a:r>
              <a:rPr lang="en-US" sz="2800" dirty="0">
                <a:latin typeface="Calibri" pitchFamily="34" charset="0"/>
              </a:rPr>
              <a:t>Contains the empty event and </a:t>
            </a:r>
            <a:r>
              <a:rPr lang="en-US" sz="2800" dirty="0">
                <a:latin typeface="Symbol" pitchFamily="18" charset="2"/>
              </a:rPr>
              <a:t>W</a:t>
            </a:r>
            <a:endParaRPr lang="en-US" sz="2800" dirty="0">
              <a:latin typeface="Calibri" pitchFamily="34" charset="0"/>
            </a:endParaRPr>
          </a:p>
          <a:p>
            <a:pPr marL="800100" lvl="1" indent="-342900">
              <a:spcBef>
                <a:spcPct val="20000"/>
              </a:spcBef>
              <a:buFont typeface="Arial" pitchFamily="34" charset="0"/>
              <a:buChar char="•"/>
            </a:pPr>
            <a:endParaRPr lang="en-US" sz="2800" dirty="0">
              <a:latin typeface="Calibri" pitchFamily="34" charset="0"/>
            </a:endParaRPr>
          </a:p>
          <a:p>
            <a:pPr marL="800100" lvl="1" indent="-342900">
              <a:spcBef>
                <a:spcPct val="20000"/>
              </a:spcBef>
              <a:buFont typeface="Arial" pitchFamily="34" charset="0"/>
              <a:buChar char="•"/>
            </a:pPr>
            <a:endParaRPr lang="en-US" sz="2800" dirty="0">
              <a:latin typeface="Calibri" pitchFamily="34" charset="0"/>
            </a:endParaRPr>
          </a:p>
          <a:p>
            <a:pPr marL="342900" indent="-342900">
              <a:spcBef>
                <a:spcPct val="20000"/>
              </a:spcBef>
              <a:buFont typeface="Arial" pitchFamily="34" charset="0"/>
              <a:buChar char="•"/>
            </a:pP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The Big Picture</a:t>
            </a:r>
          </a:p>
        </p:txBody>
      </p:sp>
      <p:sp>
        <p:nvSpPr>
          <p:cNvPr id="4" name="Oval 3"/>
          <p:cNvSpPr/>
          <p:nvPr/>
        </p:nvSpPr>
        <p:spPr>
          <a:xfrm>
            <a:off x="1524000" y="2438400"/>
            <a:ext cx="11430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ea typeface="ＭＳ Ｐゴシック" charset="-128"/>
              </a:rPr>
              <a:t>Model</a:t>
            </a:r>
          </a:p>
        </p:txBody>
      </p:sp>
      <p:sp>
        <p:nvSpPr>
          <p:cNvPr id="5" name="Oval 4"/>
          <p:cNvSpPr/>
          <p:nvPr/>
        </p:nvSpPr>
        <p:spPr>
          <a:xfrm>
            <a:off x="5867400" y="2438400"/>
            <a:ext cx="11430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ea typeface="ＭＳ Ｐゴシック" charset="-128"/>
              </a:rPr>
              <a:t>Data</a:t>
            </a:r>
          </a:p>
        </p:txBody>
      </p:sp>
      <p:cxnSp>
        <p:nvCxnSpPr>
          <p:cNvPr id="10" name="Elbow Connector 9"/>
          <p:cNvCxnSpPr>
            <a:stCxn id="4" idx="0"/>
            <a:endCxn id="5" idx="0"/>
          </p:cNvCxnSpPr>
          <p:nvPr/>
        </p:nvCxnSpPr>
        <p:spPr>
          <a:xfrm rot="5400000" flipH="1" flipV="1">
            <a:off x="4267200" y="266701"/>
            <a:ext cx="3175" cy="4343400"/>
          </a:xfrm>
          <a:prstGeom prst="bentConnector3">
            <a:avLst>
              <a:gd name="adj1" fmla="val 19244527"/>
            </a:avLst>
          </a:prstGeom>
          <a:ln>
            <a:tailEnd type="arrow"/>
          </a:ln>
        </p:spPr>
        <p:style>
          <a:lnRef idx="1">
            <a:schemeClr val="accent1"/>
          </a:lnRef>
          <a:fillRef idx="0">
            <a:schemeClr val="accent1"/>
          </a:fillRef>
          <a:effectRef idx="0">
            <a:schemeClr val="accent1"/>
          </a:effectRef>
          <a:fontRef idx="minor">
            <a:schemeClr val="tx1"/>
          </a:fontRef>
        </p:style>
      </p:cxnSp>
      <p:sp>
        <p:nvSpPr>
          <p:cNvPr id="49158" name="TextBox 11"/>
          <p:cNvSpPr txBox="1">
            <a:spLocks noChangeArrowheads="1"/>
          </p:cNvSpPr>
          <p:nvPr/>
        </p:nvSpPr>
        <p:spPr bwMode="auto">
          <a:xfrm>
            <a:off x="3581400" y="1447800"/>
            <a:ext cx="1195388" cy="369888"/>
          </a:xfrm>
          <a:prstGeom prst="rect">
            <a:avLst/>
          </a:prstGeom>
          <a:noFill/>
          <a:ln w="9525">
            <a:noFill/>
            <a:miter lim="800000"/>
            <a:headEnd/>
            <a:tailEnd/>
          </a:ln>
        </p:spPr>
        <p:txBody>
          <a:bodyPr wrap="none">
            <a:spAutoFit/>
          </a:bodyPr>
          <a:lstStyle/>
          <a:p>
            <a:r>
              <a:rPr lang="en-US">
                <a:latin typeface="Calibri" pitchFamily="34" charset="0"/>
              </a:rPr>
              <a:t>Probability</a:t>
            </a:r>
          </a:p>
        </p:txBody>
      </p:sp>
      <p:cxnSp>
        <p:nvCxnSpPr>
          <p:cNvPr id="14" name="Elbow Connector 13"/>
          <p:cNvCxnSpPr/>
          <p:nvPr/>
        </p:nvCxnSpPr>
        <p:spPr>
          <a:xfrm rot="5400000">
            <a:off x="4267200" y="1257302"/>
            <a:ext cx="3175" cy="4343400"/>
          </a:xfrm>
          <a:prstGeom prst="bentConnector3">
            <a:avLst>
              <a:gd name="adj1" fmla="val 14395466"/>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9160" name="TextBox 14"/>
          <p:cNvSpPr txBox="1">
            <a:spLocks noChangeArrowheads="1"/>
          </p:cNvSpPr>
          <p:nvPr/>
        </p:nvSpPr>
        <p:spPr bwMode="auto">
          <a:xfrm>
            <a:off x="3429000" y="3810000"/>
            <a:ext cx="2035175" cy="369888"/>
          </a:xfrm>
          <a:prstGeom prst="rect">
            <a:avLst/>
          </a:prstGeom>
          <a:noFill/>
          <a:ln w="9525">
            <a:noFill/>
            <a:miter lim="800000"/>
            <a:headEnd/>
            <a:tailEnd/>
          </a:ln>
        </p:spPr>
        <p:txBody>
          <a:bodyPr wrap="none">
            <a:spAutoFit/>
          </a:bodyPr>
          <a:lstStyle/>
          <a:p>
            <a:r>
              <a:rPr lang="en-US">
                <a:latin typeface="Calibri" pitchFamily="34" charset="0"/>
              </a:rPr>
              <a:t>Estimation/learning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Statistical Inference</a:t>
            </a:r>
          </a:p>
        </p:txBody>
      </p:sp>
      <p:sp>
        <p:nvSpPr>
          <p:cNvPr id="50179" name="Content Placeholder 2"/>
          <p:cNvSpPr>
            <a:spLocks noGrp="1"/>
          </p:cNvSpPr>
          <p:nvPr>
            <p:ph idx="1"/>
          </p:nvPr>
        </p:nvSpPr>
        <p:spPr/>
        <p:txBody>
          <a:bodyPr/>
          <a:lstStyle/>
          <a:p>
            <a:pPr eaLnBrk="1" hangingPunct="1"/>
            <a:r>
              <a:rPr lang="en-US" dirty="0" smtClean="0"/>
              <a:t>Given observations from a model</a:t>
            </a:r>
          </a:p>
          <a:p>
            <a:pPr lvl="1" eaLnBrk="1" hangingPunct="1"/>
            <a:r>
              <a:rPr lang="en-US" dirty="0" smtClean="0"/>
              <a:t>What (conditional) independence assumptions hold?   </a:t>
            </a:r>
          </a:p>
          <a:p>
            <a:pPr lvl="2" eaLnBrk="1" hangingPunct="1"/>
            <a:r>
              <a:rPr lang="en-US" b="1" dirty="0" smtClean="0"/>
              <a:t>Structure learning</a:t>
            </a:r>
          </a:p>
          <a:p>
            <a:pPr lvl="1" eaLnBrk="1" hangingPunct="1"/>
            <a:r>
              <a:rPr lang="en-US" dirty="0" smtClean="0"/>
              <a:t>If you know the family of the model (ex, multinomial), what are the value of the parameters: MLE,  MAP, Bayesian estimation.</a:t>
            </a:r>
          </a:p>
          <a:p>
            <a:pPr lvl="2" eaLnBrk="1" hangingPunct="1"/>
            <a:r>
              <a:rPr lang="en-US" b="1" dirty="0" smtClean="0"/>
              <a:t>Parameter learning</a:t>
            </a:r>
          </a:p>
          <a:p>
            <a:pPr lvl="3" eaLnBrk="1" hangingPunct="1"/>
            <a:r>
              <a:rPr lang="en-US" dirty="0" smtClean="0"/>
              <a:t>Knowing prior or not: MAP vs. MLE</a:t>
            </a:r>
          </a:p>
          <a:p>
            <a:pPr lvl="2"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152400"/>
            <a:ext cx="8229600" cy="868363"/>
          </a:xfrm>
        </p:spPr>
        <p:txBody>
          <a:bodyPr/>
          <a:lstStyle/>
          <a:p>
            <a:pPr eaLnBrk="1" hangingPunct="1"/>
            <a:r>
              <a:rPr lang="en-US" smtClean="0"/>
              <a:t>Probability Review</a:t>
            </a:r>
          </a:p>
        </p:txBody>
      </p:sp>
      <p:sp>
        <p:nvSpPr>
          <p:cNvPr id="51203" name="Content Placeholder 2"/>
          <p:cNvSpPr txBox="1">
            <a:spLocks/>
          </p:cNvSpPr>
          <p:nvPr/>
        </p:nvSpPr>
        <p:spPr bwMode="auto">
          <a:xfrm>
            <a:off x="457200" y="1143000"/>
            <a:ext cx="8229600" cy="4983163"/>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3200">
                <a:solidFill>
                  <a:srgbClr val="D9D9D9"/>
                </a:solidFill>
                <a:latin typeface="Calibri" pitchFamily="34" charset="0"/>
              </a:rPr>
              <a:t>Events and Event spaces</a:t>
            </a:r>
          </a:p>
          <a:p>
            <a:pPr marL="342900" indent="-342900">
              <a:lnSpc>
                <a:spcPct val="90000"/>
              </a:lnSpc>
              <a:spcBef>
                <a:spcPct val="20000"/>
              </a:spcBef>
              <a:buFont typeface="Arial" pitchFamily="34" charset="0"/>
              <a:buChar char="•"/>
            </a:pPr>
            <a:r>
              <a:rPr lang="en-US" sz="3200">
                <a:solidFill>
                  <a:srgbClr val="D9D9D9"/>
                </a:solidFill>
                <a:latin typeface="Calibri" pitchFamily="34" charset="0"/>
              </a:rPr>
              <a:t>Random variables</a:t>
            </a:r>
          </a:p>
          <a:p>
            <a:pPr marL="342900" indent="-342900">
              <a:lnSpc>
                <a:spcPct val="90000"/>
              </a:lnSpc>
              <a:spcBef>
                <a:spcPct val="20000"/>
              </a:spcBef>
              <a:buFont typeface="Arial" pitchFamily="34" charset="0"/>
              <a:buChar char="•"/>
            </a:pPr>
            <a:r>
              <a:rPr lang="en-US" sz="3200">
                <a:solidFill>
                  <a:srgbClr val="D9D9D9"/>
                </a:solidFill>
                <a:latin typeface="Calibri" pitchFamily="34" charset="0"/>
              </a:rPr>
              <a:t>Joint probability distributions</a:t>
            </a:r>
          </a:p>
          <a:p>
            <a:pPr marL="800100" lvl="1" indent="-342900">
              <a:lnSpc>
                <a:spcPct val="90000"/>
              </a:lnSpc>
              <a:spcBef>
                <a:spcPct val="20000"/>
              </a:spcBef>
              <a:buFont typeface="Arial" pitchFamily="34" charset="0"/>
              <a:buChar char="•"/>
            </a:pPr>
            <a:r>
              <a:rPr lang="en-US" sz="3200">
                <a:solidFill>
                  <a:srgbClr val="D9D9D9"/>
                </a:solidFill>
                <a:latin typeface="Calibri" pitchFamily="34" charset="0"/>
              </a:rPr>
              <a:t>Marginalization, conditioning, chain rule, Bayes Rule, law of total probability, etc.</a:t>
            </a:r>
          </a:p>
          <a:p>
            <a:pPr marL="342900" indent="-342900">
              <a:lnSpc>
                <a:spcPct val="90000"/>
              </a:lnSpc>
              <a:spcBef>
                <a:spcPct val="20000"/>
              </a:spcBef>
              <a:buFont typeface="Arial" pitchFamily="34" charset="0"/>
              <a:buChar char="•"/>
            </a:pPr>
            <a:r>
              <a:rPr lang="en-US" sz="3200">
                <a:solidFill>
                  <a:srgbClr val="D9D9D9"/>
                </a:solidFill>
                <a:latin typeface="Calibri" pitchFamily="34" charset="0"/>
              </a:rPr>
              <a:t>Structural properties</a:t>
            </a:r>
          </a:p>
          <a:p>
            <a:pPr marL="800100" lvl="1" indent="-342900">
              <a:lnSpc>
                <a:spcPct val="90000"/>
              </a:lnSpc>
              <a:spcBef>
                <a:spcPct val="20000"/>
              </a:spcBef>
              <a:buFont typeface="Arial" pitchFamily="34" charset="0"/>
              <a:buChar char="•"/>
            </a:pPr>
            <a:r>
              <a:rPr lang="en-US" sz="3200">
                <a:solidFill>
                  <a:srgbClr val="D9D9D9"/>
                </a:solidFill>
                <a:latin typeface="Calibri" pitchFamily="34" charset="0"/>
              </a:rPr>
              <a:t>Independence, conditional independence</a:t>
            </a:r>
          </a:p>
          <a:p>
            <a:pPr marL="342900" indent="-342900">
              <a:lnSpc>
                <a:spcPct val="90000"/>
              </a:lnSpc>
              <a:spcBef>
                <a:spcPct val="20000"/>
              </a:spcBef>
              <a:buFont typeface="Arial" pitchFamily="34" charset="0"/>
              <a:buChar char="•"/>
            </a:pPr>
            <a:r>
              <a:rPr lang="en-US" sz="3200">
                <a:solidFill>
                  <a:srgbClr val="D9D9D9"/>
                </a:solidFill>
                <a:latin typeface="Calibri" pitchFamily="34" charset="0"/>
              </a:rPr>
              <a:t>Mean and Variance</a:t>
            </a:r>
          </a:p>
          <a:p>
            <a:pPr marL="342900" indent="-342900">
              <a:lnSpc>
                <a:spcPct val="90000"/>
              </a:lnSpc>
              <a:spcBef>
                <a:spcPct val="20000"/>
              </a:spcBef>
              <a:buFont typeface="Arial" pitchFamily="34" charset="0"/>
              <a:buChar char="•"/>
            </a:pPr>
            <a:r>
              <a:rPr lang="en-US" sz="3200">
                <a:solidFill>
                  <a:srgbClr val="D9D9D9"/>
                </a:solidFill>
                <a:latin typeface="Calibri" pitchFamily="34" charset="0"/>
              </a:rPr>
              <a:t>The big picture</a:t>
            </a:r>
          </a:p>
          <a:p>
            <a:pPr marL="342900" indent="-342900">
              <a:lnSpc>
                <a:spcPct val="90000"/>
              </a:lnSpc>
              <a:spcBef>
                <a:spcPct val="20000"/>
              </a:spcBef>
              <a:buFont typeface="Arial" pitchFamily="34" charset="0"/>
              <a:buChar char="•"/>
            </a:pPr>
            <a:r>
              <a:rPr lang="en-US" sz="3200">
                <a:latin typeface="Calibri" pitchFamily="34" charset="0"/>
              </a:rPr>
              <a:t>Examples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Monty Hall Problem</a:t>
            </a:r>
          </a:p>
        </p:txBody>
      </p:sp>
      <p:sp>
        <p:nvSpPr>
          <p:cNvPr id="52227" name="Rectangle 3"/>
          <p:cNvSpPr>
            <a:spLocks noGrp="1" noChangeArrowheads="1"/>
          </p:cNvSpPr>
          <p:nvPr>
            <p:ph type="body" idx="1"/>
          </p:nvPr>
        </p:nvSpPr>
        <p:spPr/>
        <p:txBody>
          <a:bodyPr/>
          <a:lstStyle/>
          <a:p>
            <a:pPr eaLnBrk="1" hangingPunct="1"/>
            <a:r>
              <a:rPr lang="en-US" sz="2800" dirty="0" smtClean="0"/>
              <a:t>You're given the choice of three doors: Behind one door is a car; behind the others, goats. </a:t>
            </a:r>
          </a:p>
          <a:p>
            <a:pPr eaLnBrk="1" hangingPunct="1"/>
            <a:r>
              <a:rPr lang="en-US" sz="2800" dirty="0" smtClean="0"/>
              <a:t>You pick a door, say No. 1</a:t>
            </a:r>
          </a:p>
          <a:p>
            <a:pPr eaLnBrk="1" hangingPunct="1"/>
            <a:r>
              <a:rPr lang="en-US" sz="2800" dirty="0" smtClean="0"/>
              <a:t>The host, </a:t>
            </a:r>
            <a:r>
              <a:rPr lang="en-US" sz="2800" i="1" dirty="0" smtClean="0"/>
              <a:t>who knows what's behind the doors</a:t>
            </a:r>
            <a:r>
              <a:rPr lang="en-US" sz="2800" dirty="0" smtClean="0"/>
              <a:t>, opens another door, say No. 3, which has a goat.</a:t>
            </a:r>
          </a:p>
          <a:p>
            <a:pPr eaLnBrk="1" hangingPunct="1"/>
            <a:r>
              <a:rPr lang="en-US" sz="2800" dirty="0" smtClean="0"/>
              <a:t>Do you want to pick door No. 2 instead?</a:t>
            </a:r>
          </a:p>
        </p:txBody>
      </p:sp>
      <p:pic>
        <p:nvPicPr>
          <p:cNvPr id="52228" name="Picture 5" descr="Image:Monty open door.svg">
            <a:hlinkClick r:id="rId3"/>
          </p:cNvPr>
          <p:cNvPicPr>
            <a:picLocks noChangeAspect="1" noChangeArrowheads="1"/>
          </p:cNvPicPr>
          <p:nvPr/>
        </p:nvPicPr>
        <p:blipFill>
          <a:blip r:embed="rId4" cstate="print"/>
          <a:srcRect/>
          <a:stretch>
            <a:fillRect/>
          </a:stretch>
        </p:blipFill>
        <p:spPr bwMode="auto">
          <a:xfrm>
            <a:off x="2600325" y="4876800"/>
            <a:ext cx="3419475" cy="190023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3250" name="Picture 151" descr="80px-Pfeil">
            <a:hlinkClick r:id="rId3" tooltip="Pfeil.png"/>
          </p:cNvPr>
          <p:cNvPicPr>
            <a:picLocks noChangeAspect="1" noChangeArrowheads="1"/>
          </p:cNvPicPr>
          <p:nvPr/>
        </p:nvPicPr>
        <p:blipFill>
          <a:blip r:embed="rId4" cstate="print"/>
          <a:srcRect/>
          <a:stretch>
            <a:fillRect/>
          </a:stretch>
        </p:blipFill>
        <p:spPr bwMode="auto">
          <a:xfrm>
            <a:off x="1200150" y="304800"/>
            <a:ext cx="762000" cy="409575"/>
          </a:xfrm>
          <a:prstGeom prst="rect">
            <a:avLst/>
          </a:prstGeom>
          <a:noFill/>
          <a:ln w="9525">
            <a:noFill/>
            <a:miter lim="800000"/>
            <a:headEnd/>
            <a:tailEnd/>
          </a:ln>
        </p:spPr>
      </p:pic>
      <p:graphicFrame>
        <p:nvGraphicFramePr>
          <p:cNvPr id="99615" name="Group 287"/>
          <p:cNvGraphicFramePr>
            <a:graphicFrameLocks noGrp="1"/>
          </p:cNvGraphicFramePr>
          <p:nvPr/>
        </p:nvGraphicFramePr>
        <p:xfrm>
          <a:off x="1200150" y="304800"/>
          <a:ext cx="6743700" cy="6324601"/>
        </p:xfrm>
        <a:graphic>
          <a:graphicData uri="http://schemas.openxmlformats.org/drawingml/2006/table">
            <a:tbl>
              <a:tblPr/>
              <a:tblGrid>
                <a:gridCol w="565150"/>
                <a:gridCol w="2190750"/>
                <a:gridCol w="1835150"/>
                <a:gridCol w="2152650"/>
              </a:tblGrid>
              <a:tr h="2259013">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MS PGothic" pitchFamily="34" charset="-128"/>
                      </a:endParaRPr>
                    </a:p>
                  </a:txBody>
                  <a:tcPr horzOverflow="overflow">
                    <a:lnL>
                      <a:noFill/>
                    </a:lnL>
                    <a:lnR>
                      <a:noFill/>
                    </a:lnR>
                    <a:lnT>
                      <a:noFill/>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hlinkClick r:id="rId5" tooltip="Monty-CurlyPicksCar.svg"/>
                        </a:rPr>
                        <a:t>  </a:t>
                      </a:r>
                      <a:r>
                        <a:rPr kumimoji="0" lang="en-US" sz="7500" b="0" i="0" u="none" strike="noStrike" cap="none" normalizeH="0" baseline="0" smtClean="0">
                          <a:ln>
                            <a:noFill/>
                          </a:ln>
                          <a:solidFill>
                            <a:srgbClr val="000000"/>
                          </a:solidFill>
                          <a:effectLst/>
                          <a:latin typeface="Arial" pitchFamily="34" charset="0"/>
                          <a:ea typeface="MS PGothic" pitchFamily="34" charset="-128"/>
                        </a:rPr>
                        <a:t> </a:t>
                      </a: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a:noFill/>
                    </a:lnL>
                    <a:lnR>
                      <a:noFill/>
                    </a:lnR>
                    <a:lnT>
                      <a:noFill/>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a typeface="MS PGothic" pitchFamily="34" charset="-128"/>
                      </a:endParaRPr>
                    </a:p>
                  </a:txBody>
                  <a:tcPr horzOverflow="overflow">
                    <a:lnL>
                      <a:noFill/>
                    </a:lnL>
                    <a:lnR>
                      <a:noFill/>
                    </a:lnR>
                    <a:lnT>
                      <a:noFill/>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hMerge="1">
                  <a:txBody>
                    <a:bodyPr/>
                    <a:lstStyle/>
                    <a:p>
                      <a:endParaRPr lang="en-US"/>
                    </a:p>
                  </a:txBody>
                  <a:tcPr/>
                </a:tc>
              </a:tr>
              <a:tr h="2033588">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MS PGothic" pitchFamily="34" charset="-128"/>
                      </a:endParaRPr>
                    </a:p>
                  </a:txBody>
                  <a:tcPr horzOverflow="overflow">
                    <a:lnL>
                      <a:noFill/>
                    </a:lnL>
                    <a:lnR>
                      <a:noFill/>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hlinkClick r:id="rId6" tooltip="Monty-CurlyPicksGoatA.svg"/>
                        </a:rPr>
                        <a:t>  </a:t>
                      </a:r>
                      <a:r>
                        <a:rPr kumimoji="0" lang="en-US" sz="7500" b="0" i="0" u="none" strike="noStrike" cap="none" normalizeH="0" baseline="0" smtClean="0">
                          <a:ln>
                            <a:noFill/>
                          </a:ln>
                          <a:solidFill>
                            <a:srgbClr val="000000"/>
                          </a:solidFill>
                          <a:effectLst/>
                          <a:latin typeface="Arial" pitchFamily="34" charset="0"/>
                          <a:ea typeface="MS PGothic" pitchFamily="34" charset="-128"/>
                        </a:rPr>
                        <a:t> </a:t>
                      </a: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a:noFill/>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pitchFamily="34" charset="0"/>
                          <a:ea typeface="MS PGothic" pitchFamily="34" charset="-128"/>
                        </a:rPr>
                        <a:t>Host must</a:t>
                      </a:r>
                      <a:br>
                        <a:rPr kumimoji="0" lang="en-US" sz="1800" b="0" i="1" u="none" strike="noStrike" cap="none" normalizeH="0" baseline="0" smtClean="0">
                          <a:ln>
                            <a:noFill/>
                          </a:ln>
                          <a:solidFill>
                            <a:srgbClr val="000000"/>
                          </a:solidFill>
                          <a:effectLst/>
                          <a:latin typeface="Arial" pitchFamily="34" charset="0"/>
                          <a:ea typeface="MS PGothic" pitchFamily="34" charset="-128"/>
                        </a:rPr>
                      </a:br>
                      <a:r>
                        <a:rPr kumimoji="0" lang="en-US" sz="1800" b="0" i="1" u="none" strike="noStrike" cap="none" normalizeH="0" baseline="0" smtClean="0">
                          <a:ln>
                            <a:noFill/>
                          </a:ln>
                          <a:solidFill>
                            <a:srgbClr val="000000"/>
                          </a:solidFill>
                          <a:effectLst/>
                          <a:latin typeface="Arial" pitchFamily="34" charset="0"/>
                          <a:ea typeface="MS PGothic" pitchFamily="34" charset="-128"/>
                        </a:rPr>
                        <a:t>reveal Goat B</a:t>
                      </a:r>
                      <a:r>
                        <a:rPr kumimoji="0" lang="en-US" sz="1800" b="0" i="0" u="none" strike="noStrike" cap="none" normalizeH="0" baseline="0" smtClean="0">
                          <a:ln>
                            <a:noFill/>
                          </a:ln>
                          <a:solidFill>
                            <a:srgbClr val="000000"/>
                          </a:solidFill>
                          <a:effectLst/>
                          <a:latin typeface="Arial" pitchFamily="34" charset="0"/>
                          <a:ea typeface="MS PGothic" pitchFamily="34" charset="-128"/>
                        </a:rPr>
                        <a:t/>
                      </a:r>
                      <a:br>
                        <a:rPr kumimoji="0" lang="en-US" sz="1800" b="0" i="0" u="none" strike="noStrike" cap="none" normalizeH="0" baseline="0" smtClean="0">
                          <a:ln>
                            <a:noFill/>
                          </a:ln>
                          <a:solidFill>
                            <a:srgbClr val="000000"/>
                          </a:solidFill>
                          <a:effectLst/>
                          <a:latin typeface="Arial" pitchFamily="34" charset="0"/>
                          <a:ea typeface="MS PGothic" pitchFamily="34" charset="-128"/>
                        </a:rPr>
                      </a:br>
                      <a:r>
                        <a:rPr kumimoji="0" lang="en-US" sz="1800" b="0" i="0" u="none" strike="noStrike" cap="none" normalizeH="0" baseline="0" smtClean="0">
                          <a:ln>
                            <a:noFill/>
                          </a:ln>
                          <a:solidFill>
                            <a:srgbClr val="000000"/>
                          </a:solidFill>
                          <a:effectLst/>
                          <a:latin typeface="Arial" pitchFamily="34" charset="0"/>
                          <a:ea typeface="MS PGothic" pitchFamily="34" charset="-128"/>
                        </a:rPr>
                        <a:t>  </a:t>
                      </a:r>
                      <a:r>
                        <a:rPr kumimoji="0" lang="en-US" sz="2500" b="0" i="0" u="none" strike="noStrike" cap="none" normalizeH="0" baseline="0" smtClean="0">
                          <a:ln>
                            <a:noFill/>
                          </a:ln>
                          <a:solidFill>
                            <a:srgbClr val="000000"/>
                          </a:solidFill>
                          <a:effectLst/>
                          <a:latin typeface="Arial" pitchFamily="34" charset="0"/>
                          <a:ea typeface="MS PGothic" pitchFamily="34" charset="-128"/>
                        </a:rPr>
                        <a:t> </a:t>
                      </a: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w="0" cap="flat" cmpd="sng" algn="ctr">
                      <a:solidFill>
                        <a:srgbClr val="AAAAAA"/>
                      </a:solidFill>
                      <a:prstDash val="solid"/>
                      <a:round/>
                      <a:headEnd type="none" w="med" len="med"/>
                      <a:tailEnd type="none" w="med" len="med"/>
                    </a:lnL>
                    <a:lnR>
                      <a:noFill/>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r>
              <a:tr h="2032000">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MS PGothic" pitchFamily="34" charset="-128"/>
                      </a:endParaRPr>
                    </a:p>
                  </a:txBody>
                  <a:tcPr horzOverflow="overflow">
                    <a:lnL>
                      <a:noFill/>
                    </a:lnL>
                    <a:lnR>
                      <a:noFill/>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hlinkClick r:id="rId7" tooltip="Monty-CurlyPicksGoatB.svg"/>
                        </a:rPr>
                        <a:t>  </a:t>
                      </a:r>
                      <a:r>
                        <a:rPr kumimoji="0" lang="en-US" sz="7500" b="0" i="0" u="none" strike="noStrike" cap="none" normalizeH="0" baseline="0" smtClean="0">
                          <a:ln>
                            <a:noFill/>
                          </a:ln>
                          <a:solidFill>
                            <a:srgbClr val="000000"/>
                          </a:solidFill>
                          <a:effectLst/>
                          <a:latin typeface="Arial" pitchFamily="34" charset="0"/>
                          <a:ea typeface="MS PGothic" pitchFamily="34" charset="-128"/>
                        </a:rPr>
                        <a:t> </a:t>
                      </a: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a:noFill/>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pitchFamily="34" charset="0"/>
                          <a:ea typeface="MS PGothic" pitchFamily="34" charset="-128"/>
                        </a:rPr>
                        <a:t>Host must</a:t>
                      </a:r>
                      <a:br>
                        <a:rPr kumimoji="0" lang="en-US" sz="1800" b="0" i="1" u="none" strike="noStrike" cap="none" normalizeH="0" baseline="0" smtClean="0">
                          <a:ln>
                            <a:noFill/>
                          </a:ln>
                          <a:solidFill>
                            <a:srgbClr val="000000"/>
                          </a:solidFill>
                          <a:effectLst/>
                          <a:latin typeface="Arial" pitchFamily="34" charset="0"/>
                          <a:ea typeface="MS PGothic" pitchFamily="34" charset="-128"/>
                        </a:rPr>
                      </a:br>
                      <a:r>
                        <a:rPr kumimoji="0" lang="en-US" sz="1800" b="0" i="1" u="none" strike="noStrike" cap="none" normalizeH="0" baseline="0" smtClean="0">
                          <a:ln>
                            <a:noFill/>
                          </a:ln>
                          <a:solidFill>
                            <a:srgbClr val="000000"/>
                          </a:solidFill>
                          <a:effectLst/>
                          <a:latin typeface="Arial" pitchFamily="34" charset="0"/>
                          <a:ea typeface="MS PGothic" pitchFamily="34" charset="-128"/>
                        </a:rPr>
                        <a:t>reveal Goat A</a:t>
                      </a:r>
                      <a:r>
                        <a:rPr kumimoji="0" lang="en-US" sz="1800" b="0" i="0" u="none" strike="noStrike" cap="none" normalizeH="0" baseline="0" smtClean="0">
                          <a:ln>
                            <a:noFill/>
                          </a:ln>
                          <a:solidFill>
                            <a:srgbClr val="000000"/>
                          </a:solidFill>
                          <a:effectLst/>
                          <a:latin typeface="Arial" pitchFamily="34" charset="0"/>
                          <a:ea typeface="MS PGothic" pitchFamily="34" charset="-128"/>
                        </a:rPr>
                        <a:t/>
                      </a:r>
                      <a:br>
                        <a:rPr kumimoji="0" lang="en-US" sz="1800" b="0" i="0" u="none" strike="noStrike" cap="none" normalizeH="0" baseline="0" smtClean="0">
                          <a:ln>
                            <a:noFill/>
                          </a:ln>
                          <a:solidFill>
                            <a:srgbClr val="000000"/>
                          </a:solidFill>
                          <a:effectLst/>
                          <a:latin typeface="Arial" pitchFamily="34" charset="0"/>
                          <a:ea typeface="MS PGothic" pitchFamily="34" charset="-128"/>
                        </a:rPr>
                      </a:b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rPr>
                        <a:t>  </a:t>
                      </a:r>
                      <a:r>
                        <a:rPr kumimoji="0" lang="en-US" sz="7500" b="0" i="0" u="none" strike="noStrike" cap="none" normalizeH="0" baseline="0" smtClean="0">
                          <a:ln>
                            <a:noFill/>
                          </a:ln>
                          <a:solidFill>
                            <a:srgbClr val="000000"/>
                          </a:solidFill>
                          <a:effectLst/>
                          <a:latin typeface="Arial" pitchFamily="34" charset="0"/>
                          <a:ea typeface="MS PGothic" pitchFamily="34" charset="-128"/>
                        </a:rPr>
                        <a:t> </a:t>
                      </a: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w="0" cap="flat" cmpd="sng" algn="ctr">
                      <a:solidFill>
                        <a:srgbClr val="AAAAAA"/>
                      </a:solidFill>
                      <a:prstDash val="solid"/>
                      <a:round/>
                      <a:headEnd type="none" w="med" len="med"/>
                      <a:tailEnd type="none" w="med" len="med"/>
                    </a:lnL>
                    <a:lnR>
                      <a:noFill/>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r>
            </a:tbl>
          </a:graphicData>
        </a:graphic>
      </p:graphicFrame>
      <p:graphicFrame>
        <p:nvGraphicFramePr>
          <p:cNvPr id="99617" name="Group 289"/>
          <p:cNvGraphicFramePr>
            <a:graphicFrameLocks noGrp="1"/>
          </p:cNvGraphicFramePr>
          <p:nvPr/>
        </p:nvGraphicFramePr>
        <p:xfrm>
          <a:off x="3956050" y="314325"/>
          <a:ext cx="3949700" cy="1668463"/>
        </p:xfrm>
        <a:graphic>
          <a:graphicData uri="http://schemas.openxmlformats.org/drawingml/2006/table">
            <a:tbl>
              <a:tblPr/>
              <a:tblGrid>
                <a:gridCol w="1543050"/>
                <a:gridCol w="1073150"/>
                <a:gridCol w="1333500"/>
              </a:tblGrid>
              <a:tr h="1668463">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pitchFamily="34" charset="0"/>
                          <a:ea typeface="MS PGothic" pitchFamily="34" charset="-128"/>
                        </a:rPr>
                        <a:t>Host reveals</a:t>
                      </a:r>
                      <a:br>
                        <a:rPr kumimoji="0" lang="en-US" sz="1800" b="0" i="1" u="none" strike="noStrike" cap="none" normalizeH="0" baseline="0" smtClean="0">
                          <a:ln>
                            <a:noFill/>
                          </a:ln>
                          <a:solidFill>
                            <a:srgbClr val="000000"/>
                          </a:solidFill>
                          <a:effectLst/>
                          <a:latin typeface="Arial" pitchFamily="34" charset="0"/>
                          <a:ea typeface="MS PGothic" pitchFamily="34" charset="-128"/>
                        </a:rPr>
                      </a:br>
                      <a:r>
                        <a:rPr kumimoji="0" lang="en-US" sz="1800" b="0" i="1" u="none" strike="noStrike" cap="none" normalizeH="0" baseline="0" smtClean="0">
                          <a:ln>
                            <a:noFill/>
                          </a:ln>
                          <a:solidFill>
                            <a:srgbClr val="000000"/>
                          </a:solidFill>
                          <a:effectLst/>
                          <a:latin typeface="Arial" pitchFamily="34" charset="0"/>
                          <a:ea typeface="MS PGothic" pitchFamily="34" charset="-128"/>
                        </a:rPr>
                        <a:t>Goat A</a:t>
                      </a:r>
                      <a:br>
                        <a:rPr kumimoji="0" lang="en-US" sz="1800" b="0" i="1" u="none" strike="noStrike" cap="none" normalizeH="0" baseline="0" smtClean="0">
                          <a:ln>
                            <a:noFill/>
                          </a:ln>
                          <a:solidFill>
                            <a:srgbClr val="000000"/>
                          </a:solidFill>
                          <a:effectLst/>
                          <a:latin typeface="Arial" pitchFamily="34" charset="0"/>
                          <a:ea typeface="MS PGothic" pitchFamily="34" charset="-128"/>
                        </a:rPr>
                      </a:br>
                      <a:r>
                        <a:rPr kumimoji="0" lang="en-US" sz="1800" b="1" i="1" u="none" strike="noStrike" cap="none" normalizeH="0" baseline="0" smtClean="0">
                          <a:ln>
                            <a:noFill/>
                          </a:ln>
                          <a:solidFill>
                            <a:srgbClr val="000000"/>
                          </a:solidFill>
                          <a:effectLst/>
                          <a:latin typeface="Arial" pitchFamily="34" charset="0"/>
                          <a:ea typeface="MS PGothic" pitchFamily="34" charset="-128"/>
                        </a:rPr>
                        <a:t>or</a:t>
                      </a:r>
                      <a:br>
                        <a:rPr kumimoji="0" lang="en-US" sz="1800" b="1" i="1" u="none" strike="noStrike" cap="none" normalizeH="0" baseline="0" smtClean="0">
                          <a:ln>
                            <a:noFill/>
                          </a:ln>
                          <a:solidFill>
                            <a:srgbClr val="000000"/>
                          </a:solidFill>
                          <a:effectLst/>
                          <a:latin typeface="Arial" pitchFamily="34" charset="0"/>
                          <a:ea typeface="MS PGothic" pitchFamily="34" charset="-128"/>
                        </a:rPr>
                      </a:br>
                      <a:r>
                        <a:rPr kumimoji="0" lang="en-US" sz="1800" b="1" i="1" u="none" strike="noStrike" cap="none" normalizeH="0" baseline="0" smtClean="0">
                          <a:ln>
                            <a:noFill/>
                          </a:ln>
                          <a:solidFill>
                            <a:srgbClr val="000000"/>
                          </a:solidFill>
                          <a:effectLst/>
                          <a:latin typeface="Arial" pitchFamily="34" charset="0"/>
                          <a:ea typeface="MS PGothic" pitchFamily="34" charset="-128"/>
                        </a:rPr>
                        <a:t>Host reveals</a:t>
                      </a:r>
                      <a:br>
                        <a:rPr kumimoji="0" lang="en-US" sz="1800" b="1" i="1" u="none" strike="noStrike" cap="none" normalizeH="0" baseline="0" smtClean="0">
                          <a:ln>
                            <a:noFill/>
                          </a:ln>
                          <a:solidFill>
                            <a:srgbClr val="000000"/>
                          </a:solidFill>
                          <a:effectLst/>
                          <a:latin typeface="Arial" pitchFamily="34" charset="0"/>
                          <a:ea typeface="MS PGothic" pitchFamily="34" charset="-128"/>
                        </a:rPr>
                      </a:br>
                      <a:r>
                        <a:rPr kumimoji="0" lang="en-US" sz="1800" b="1" i="1" u="none" strike="noStrike" cap="none" normalizeH="0" baseline="0" smtClean="0">
                          <a:ln>
                            <a:noFill/>
                          </a:ln>
                          <a:solidFill>
                            <a:srgbClr val="000000"/>
                          </a:solidFill>
                          <a:effectLst/>
                          <a:latin typeface="Arial" pitchFamily="34" charset="0"/>
                          <a:ea typeface="MS PGothic" pitchFamily="34" charset="-128"/>
                        </a:rPr>
                        <a:t>Goat B</a:t>
                      </a:r>
                      <a:endParaRPr kumimoji="0" lang="en-US" sz="1800" b="0"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rPr>
                        <a:t/>
                      </a:r>
                      <a:br>
                        <a:rPr kumimoji="0" lang="en-US" sz="1800" b="0" i="0" u="none" strike="noStrike" cap="none" normalizeH="0" baseline="0" smtClean="0">
                          <a:ln>
                            <a:noFill/>
                          </a:ln>
                          <a:solidFill>
                            <a:srgbClr val="000000"/>
                          </a:solidFill>
                          <a:effectLst/>
                          <a:latin typeface="Arial" pitchFamily="34" charset="0"/>
                          <a:ea typeface="MS PGothic" pitchFamily="34" charset="-128"/>
                        </a:rPr>
                      </a:b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MS PGothic" pitchFamily="34" charset="-128"/>
                        </a:rPr>
                        <a:t>  </a:t>
                      </a:r>
                      <a:r>
                        <a:rPr kumimoji="0" lang="en-US" sz="7400" b="0" i="0" u="none" strike="noStrike" cap="none" normalizeH="0" baseline="0" smtClean="0">
                          <a:ln>
                            <a:noFill/>
                          </a:ln>
                          <a:solidFill>
                            <a:srgbClr val="000000"/>
                          </a:solidFill>
                          <a:effectLst/>
                          <a:latin typeface="Arial" pitchFamily="34" charset="0"/>
                          <a:ea typeface="MS PGothic" pitchFamily="34" charset="-128"/>
                        </a:rPr>
                        <a:t> </a:t>
                      </a:r>
                      <a:r>
                        <a:rPr kumimoji="0" lang="en-US" sz="1800" b="0" i="0" u="none" strike="noStrike" cap="none" normalizeH="0" baseline="0" smtClean="0">
                          <a:ln>
                            <a:noFill/>
                          </a:ln>
                          <a:solidFill>
                            <a:srgbClr val="000000"/>
                          </a:solidFill>
                          <a:effectLst/>
                          <a:latin typeface="Arial" pitchFamily="34" charset="0"/>
                          <a:ea typeface="MS PGothic" pitchFamily="34" charset="-128"/>
                        </a:rPr>
                        <a:t>            </a:t>
                      </a:r>
                    </a:p>
                  </a:txBody>
                  <a:tcPr horzOverflow="overflow">
                    <a:lnL w="0" cap="flat" cmpd="sng" algn="ctr">
                      <a:solidFill>
                        <a:srgbClr val="AAAAAA"/>
                      </a:solidFill>
                      <a:prstDash val="solid"/>
                      <a:round/>
                      <a:headEnd type="none" w="med" len="med"/>
                      <a:tailEnd type="none" w="med" len="med"/>
                    </a:lnL>
                    <a:lnR w="0" cap="flat" cmpd="sng" algn="ctr">
                      <a:solidFill>
                        <a:srgbClr val="AAAAAA"/>
                      </a:solidFill>
                      <a:prstDash val="solid"/>
                      <a:round/>
                      <a:headEnd type="none" w="med" len="med"/>
                      <a:tailEnd type="none" w="med" len="med"/>
                    </a:lnR>
                    <a:lnT w="0" cap="flat" cmpd="sng" algn="ctr">
                      <a:solidFill>
                        <a:srgbClr val="AAAAAA"/>
                      </a:solidFill>
                      <a:prstDash val="solid"/>
                      <a:round/>
                      <a:headEnd type="none" w="med" len="med"/>
                      <a:tailEnd type="none" w="med" len="med"/>
                    </a:lnT>
                    <a:lnB w="0" cap="flat" cmpd="sng" algn="ctr">
                      <a:solidFill>
                        <a:srgbClr val="AAAAAA"/>
                      </a:solidFill>
                      <a:prstDash val="solid"/>
                      <a:round/>
                      <a:headEnd type="none" w="med" len="med"/>
                      <a:tailEnd type="none" w="med" len="med"/>
                    </a:lnB>
                    <a:lnTlToBr>
                      <a:noFill/>
                    </a:lnTlToBr>
                    <a:lnBlToTr>
                      <a:noFill/>
                    </a:lnBlToTr>
                    <a:solidFill>
                      <a:srgbClr val="FFFFE6"/>
                    </a:solidFill>
                  </a:tcPr>
                </a:tc>
              </a:tr>
            </a:tbl>
          </a:graphicData>
        </a:graphic>
      </p:graphicFrame>
      <p:pic>
        <p:nvPicPr>
          <p:cNvPr id="53280" name="Picture 147" descr="163px-Monty-CurlyPicksCar">
            <a:hlinkClick r:id="rId5" tooltip="Monty-CurlyPicksCar.svg"/>
          </p:cNvPr>
          <p:cNvPicPr>
            <a:picLocks noChangeAspect="1" noChangeArrowheads="1"/>
          </p:cNvPicPr>
          <p:nvPr/>
        </p:nvPicPr>
        <p:blipFill>
          <a:blip r:embed="rId8" cstate="print"/>
          <a:srcRect/>
          <a:stretch>
            <a:fillRect/>
          </a:stretch>
        </p:blipFill>
        <p:spPr bwMode="auto">
          <a:xfrm>
            <a:off x="1447800" y="350838"/>
            <a:ext cx="2322513" cy="1781175"/>
          </a:xfrm>
          <a:prstGeom prst="rect">
            <a:avLst/>
          </a:prstGeom>
          <a:noFill/>
          <a:ln w="9525">
            <a:noFill/>
            <a:miter lim="800000"/>
            <a:headEnd/>
            <a:tailEnd/>
          </a:ln>
        </p:spPr>
      </p:pic>
      <p:pic>
        <p:nvPicPr>
          <p:cNvPr id="53281" name="Picture 150" descr="80px-Pfeil">
            <a:hlinkClick r:id="rId3" tooltip="Pfeil.png"/>
          </p:cNvPr>
          <p:cNvPicPr>
            <a:picLocks noChangeAspect="1" noChangeArrowheads="1"/>
          </p:cNvPicPr>
          <p:nvPr/>
        </p:nvPicPr>
        <p:blipFill>
          <a:blip r:embed="rId4" cstate="print"/>
          <a:srcRect/>
          <a:stretch>
            <a:fillRect/>
          </a:stretch>
        </p:blipFill>
        <p:spPr bwMode="auto">
          <a:xfrm>
            <a:off x="5654675" y="360363"/>
            <a:ext cx="762000" cy="409575"/>
          </a:xfrm>
          <a:prstGeom prst="rect">
            <a:avLst/>
          </a:prstGeom>
          <a:noFill/>
          <a:ln w="9525">
            <a:noFill/>
            <a:miter lim="800000"/>
            <a:headEnd/>
            <a:tailEnd/>
          </a:ln>
        </p:spPr>
      </p:pic>
      <p:pic>
        <p:nvPicPr>
          <p:cNvPr id="53282" name="Picture 153" descr="88px-Monty-DoubleSwitchfromCar">
            <a:hlinkClick r:id="rId9" tooltip="Monty-DoubleSwitchfromCar.svg"/>
          </p:cNvPr>
          <p:cNvPicPr>
            <a:picLocks noChangeAspect="1" noChangeArrowheads="1"/>
          </p:cNvPicPr>
          <p:nvPr/>
        </p:nvPicPr>
        <p:blipFill>
          <a:blip r:embed="rId10" cstate="print"/>
          <a:srcRect/>
          <a:stretch>
            <a:fillRect/>
          </a:stretch>
        </p:blipFill>
        <p:spPr bwMode="auto">
          <a:xfrm>
            <a:off x="6586538" y="360363"/>
            <a:ext cx="1262062" cy="1778000"/>
          </a:xfrm>
          <a:prstGeom prst="rect">
            <a:avLst/>
          </a:prstGeom>
          <a:noFill/>
          <a:ln w="9525">
            <a:noFill/>
            <a:miter lim="800000"/>
            <a:headEnd/>
            <a:tailEnd/>
          </a:ln>
        </p:spPr>
      </p:pic>
      <p:pic>
        <p:nvPicPr>
          <p:cNvPr id="53283" name="Picture 160" descr="163px-Monty-CurlyPicksGoatA">
            <a:hlinkClick r:id="rId6" tooltip="Monty-CurlyPicksGoatA.svg"/>
          </p:cNvPr>
          <p:cNvPicPr>
            <a:picLocks noChangeAspect="1" noChangeArrowheads="1"/>
          </p:cNvPicPr>
          <p:nvPr/>
        </p:nvPicPr>
        <p:blipFill>
          <a:blip r:embed="rId11" cstate="print"/>
          <a:srcRect/>
          <a:stretch>
            <a:fillRect/>
          </a:stretch>
        </p:blipFill>
        <p:spPr bwMode="auto">
          <a:xfrm>
            <a:off x="1411288" y="2638425"/>
            <a:ext cx="2322512" cy="1781175"/>
          </a:xfrm>
          <a:prstGeom prst="rect">
            <a:avLst/>
          </a:prstGeom>
          <a:noFill/>
          <a:ln w="9525">
            <a:noFill/>
            <a:miter lim="800000"/>
            <a:headEnd/>
            <a:tailEnd/>
          </a:ln>
        </p:spPr>
      </p:pic>
      <p:pic>
        <p:nvPicPr>
          <p:cNvPr id="53284" name="Picture 162" descr="80px-Pfeil">
            <a:hlinkClick r:id="rId3" tooltip="Pfeil.png"/>
          </p:cNvPr>
          <p:cNvPicPr>
            <a:picLocks noChangeAspect="1" noChangeArrowheads="1"/>
          </p:cNvPicPr>
          <p:nvPr/>
        </p:nvPicPr>
        <p:blipFill>
          <a:blip r:embed="rId4" cstate="print"/>
          <a:srcRect/>
          <a:stretch>
            <a:fillRect/>
          </a:stretch>
        </p:blipFill>
        <p:spPr bwMode="auto">
          <a:xfrm>
            <a:off x="4495800" y="3476625"/>
            <a:ext cx="762000" cy="409575"/>
          </a:xfrm>
          <a:prstGeom prst="rect">
            <a:avLst/>
          </a:prstGeom>
          <a:noFill/>
          <a:ln w="9525">
            <a:noFill/>
            <a:miter lim="800000"/>
            <a:headEnd/>
            <a:tailEnd/>
          </a:ln>
        </p:spPr>
      </p:pic>
      <p:pic>
        <p:nvPicPr>
          <p:cNvPr id="53285" name="Picture 164" descr="194px-Monty-SwitchfromGoatA">
            <a:hlinkClick r:id="rId12" tooltip="Monty-SwitchfromGoatA.svg"/>
          </p:cNvPr>
          <p:cNvPicPr>
            <a:picLocks noChangeAspect="1" noChangeArrowheads="1"/>
          </p:cNvPicPr>
          <p:nvPr/>
        </p:nvPicPr>
        <p:blipFill>
          <a:blip r:embed="rId13" cstate="print"/>
          <a:srcRect/>
          <a:stretch>
            <a:fillRect/>
          </a:stretch>
        </p:blipFill>
        <p:spPr bwMode="auto">
          <a:xfrm>
            <a:off x="5943600" y="2635250"/>
            <a:ext cx="2770188" cy="1784350"/>
          </a:xfrm>
          <a:prstGeom prst="rect">
            <a:avLst/>
          </a:prstGeom>
          <a:noFill/>
          <a:ln w="9525">
            <a:noFill/>
            <a:miter lim="800000"/>
            <a:headEnd/>
            <a:tailEnd/>
          </a:ln>
        </p:spPr>
      </p:pic>
      <p:pic>
        <p:nvPicPr>
          <p:cNvPr id="53286" name="Picture 171" descr="163px-Monty-CurlyPicksGoatB">
            <a:hlinkClick r:id="rId7" tooltip="Monty-CurlyPicksGoatB.svg"/>
          </p:cNvPr>
          <p:cNvPicPr>
            <a:picLocks noChangeAspect="1" noChangeArrowheads="1"/>
          </p:cNvPicPr>
          <p:nvPr/>
        </p:nvPicPr>
        <p:blipFill>
          <a:blip r:embed="rId14" cstate="print"/>
          <a:srcRect/>
          <a:stretch>
            <a:fillRect/>
          </a:stretch>
        </p:blipFill>
        <p:spPr bwMode="auto">
          <a:xfrm>
            <a:off x="1371600" y="4695825"/>
            <a:ext cx="2322513" cy="1781175"/>
          </a:xfrm>
          <a:prstGeom prst="rect">
            <a:avLst/>
          </a:prstGeom>
          <a:noFill/>
          <a:ln w="9525">
            <a:noFill/>
            <a:miter lim="800000"/>
            <a:headEnd/>
            <a:tailEnd/>
          </a:ln>
        </p:spPr>
      </p:pic>
      <p:pic>
        <p:nvPicPr>
          <p:cNvPr id="53287" name="Picture 173" descr="80px-Pfeil">
            <a:hlinkClick r:id="rId3" tooltip="Pfeil.png"/>
          </p:cNvPr>
          <p:cNvPicPr>
            <a:picLocks noChangeAspect="1" noChangeArrowheads="1"/>
          </p:cNvPicPr>
          <p:nvPr/>
        </p:nvPicPr>
        <p:blipFill>
          <a:blip r:embed="rId4" cstate="print"/>
          <a:srcRect/>
          <a:stretch>
            <a:fillRect/>
          </a:stretch>
        </p:blipFill>
        <p:spPr bwMode="auto">
          <a:xfrm>
            <a:off x="4495800" y="5610225"/>
            <a:ext cx="762000" cy="409575"/>
          </a:xfrm>
          <a:prstGeom prst="rect">
            <a:avLst/>
          </a:prstGeom>
          <a:noFill/>
          <a:ln w="9525">
            <a:noFill/>
            <a:miter lim="800000"/>
            <a:headEnd/>
            <a:tailEnd/>
          </a:ln>
        </p:spPr>
      </p:pic>
      <p:pic>
        <p:nvPicPr>
          <p:cNvPr id="53288" name="Picture 175" descr="194px-Monty-SwitchfromGoatB">
            <a:hlinkClick r:id="rId15" tooltip="Monty-SwitchfromGoatB.svg"/>
          </p:cNvPr>
          <p:cNvPicPr>
            <a:picLocks noChangeAspect="1" noChangeArrowheads="1"/>
          </p:cNvPicPr>
          <p:nvPr/>
        </p:nvPicPr>
        <p:blipFill>
          <a:blip r:embed="rId16" cstate="print"/>
          <a:srcRect/>
          <a:stretch>
            <a:fillRect/>
          </a:stretch>
        </p:blipFill>
        <p:spPr bwMode="auto">
          <a:xfrm>
            <a:off x="5943600" y="4692650"/>
            <a:ext cx="2770188" cy="1784350"/>
          </a:xfrm>
          <a:prstGeom prst="rect">
            <a:avLst/>
          </a:prstGeom>
          <a:noFill/>
          <a:ln w="9525">
            <a:noFill/>
            <a:miter lim="800000"/>
            <a:headEnd/>
            <a:tailEnd/>
          </a:ln>
        </p:spPr>
      </p:pic>
      <p:pic>
        <p:nvPicPr>
          <p:cNvPr id="53289" name="Picture 288" descr="80px-Pfeil">
            <a:hlinkClick r:id="rId3" tooltip="Pfeil.png"/>
          </p:cNvPr>
          <p:cNvPicPr>
            <a:picLocks noChangeAspect="1" noChangeArrowheads="1"/>
          </p:cNvPicPr>
          <p:nvPr/>
        </p:nvPicPr>
        <p:blipFill>
          <a:blip r:embed="rId4" cstate="print"/>
          <a:srcRect/>
          <a:stretch>
            <a:fillRect/>
          </a:stretch>
        </p:blipFill>
        <p:spPr bwMode="auto">
          <a:xfrm>
            <a:off x="5638800" y="1343025"/>
            <a:ext cx="762000" cy="4095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10" name="Rectangle 2"/>
          <p:cNvSpPr>
            <a:spLocks noGrp="1" noChangeArrowheads="1"/>
          </p:cNvSpPr>
          <p:nvPr>
            <p:ph type="title"/>
          </p:nvPr>
        </p:nvSpPr>
        <p:spPr/>
        <p:txBody>
          <a:bodyPr/>
          <a:lstStyle/>
          <a:p>
            <a:pPr eaLnBrk="1" hangingPunct="1"/>
            <a:r>
              <a:rPr lang="en-US" smtClean="0"/>
              <a:t>Monty Hall Problem: Bayes Rule</a:t>
            </a:r>
          </a:p>
        </p:txBody>
      </p:sp>
      <p:sp>
        <p:nvSpPr>
          <p:cNvPr id="21511" name="Rectangle 3"/>
          <p:cNvSpPr>
            <a:spLocks noGrp="1" noChangeArrowheads="1"/>
          </p:cNvSpPr>
          <p:nvPr>
            <p:ph type="body" idx="1"/>
          </p:nvPr>
        </p:nvSpPr>
        <p:spPr/>
        <p:txBody>
          <a:bodyPr/>
          <a:lstStyle/>
          <a:p>
            <a:pPr eaLnBrk="1" hangingPunct="1"/>
            <a:r>
              <a:rPr lang="en-US" smtClean="0"/>
              <a:t>    : the car is behind door </a:t>
            </a:r>
            <a:r>
              <a:rPr lang="en-US" i="1" smtClean="0"/>
              <a:t>i</a:t>
            </a:r>
            <a:r>
              <a:rPr lang="en-US" smtClean="0"/>
              <a:t>, </a:t>
            </a:r>
            <a:r>
              <a:rPr lang="en-US" i="1" smtClean="0"/>
              <a:t>i</a:t>
            </a:r>
            <a:r>
              <a:rPr lang="en-US" smtClean="0"/>
              <a:t> = 1, 2, 3</a:t>
            </a:r>
          </a:p>
          <a:p>
            <a:pPr eaLnBrk="1" hangingPunct="1"/>
            <a:r>
              <a:rPr lang="en-US" smtClean="0"/>
              <a:t> </a:t>
            </a:r>
          </a:p>
          <a:p>
            <a:pPr eaLnBrk="1" hangingPunct="1"/>
            <a:r>
              <a:rPr lang="en-US" smtClean="0"/>
              <a:t>    : the host opens door </a:t>
            </a:r>
            <a:r>
              <a:rPr lang="en-US" i="1" smtClean="0"/>
              <a:t>j</a:t>
            </a:r>
            <a:r>
              <a:rPr lang="en-US" smtClean="0"/>
              <a:t> after you pick door </a:t>
            </a:r>
            <a:r>
              <a:rPr lang="en-US" i="1" smtClean="0"/>
              <a:t>i</a:t>
            </a:r>
          </a:p>
          <a:p>
            <a:pPr eaLnBrk="1" hangingPunct="1"/>
            <a:endParaRPr lang="en-US" i="1" smtClean="0"/>
          </a:p>
          <a:p>
            <a:pPr eaLnBrk="1" hangingPunct="1"/>
            <a:endParaRPr lang="en-US" i="1" smtClean="0"/>
          </a:p>
          <a:p>
            <a:pPr eaLnBrk="1" hangingPunct="1"/>
            <a:r>
              <a:rPr lang="en-US" i="1" smtClean="0"/>
              <a:t> </a:t>
            </a:r>
          </a:p>
        </p:txBody>
      </p:sp>
      <p:graphicFrame>
        <p:nvGraphicFramePr>
          <p:cNvPr id="21506" name="Object 2"/>
          <p:cNvGraphicFramePr>
            <a:graphicFrameLocks noChangeAspect="1"/>
          </p:cNvGraphicFramePr>
          <p:nvPr/>
        </p:nvGraphicFramePr>
        <p:xfrm>
          <a:off x="762000" y="1600200"/>
          <a:ext cx="457200" cy="571500"/>
        </p:xfrm>
        <a:graphic>
          <a:graphicData uri="http://schemas.openxmlformats.org/presentationml/2006/ole">
            <mc:AlternateContent xmlns:mc="http://schemas.openxmlformats.org/markup-compatibility/2006">
              <mc:Choice xmlns:v="urn:schemas-microsoft-com:vml" Requires="v">
                <p:oleObj spid="_x0000_s21530" name="Equation" r:id="rId4" imgW="152280" imgH="190440" progId="">
                  <p:embed/>
                </p:oleObj>
              </mc:Choice>
              <mc:Fallback>
                <p:oleObj name="Equation" r:id="rId4" imgW="152280" imgH="1904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00200"/>
                        <a:ext cx="4572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3"/>
          <p:cNvGraphicFramePr>
            <a:graphicFrameLocks noChangeAspect="1"/>
          </p:cNvGraphicFramePr>
          <p:nvPr/>
        </p:nvGraphicFramePr>
        <p:xfrm>
          <a:off x="682625" y="2743200"/>
          <a:ext cx="612775" cy="650875"/>
        </p:xfrm>
        <a:graphic>
          <a:graphicData uri="http://schemas.openxmlformats.org/presentationml/2006/ole">
            <mc:AlternateContent xmlns:mc="http://schemas.openxmlformats.org/markup-compatibility/2006">
              <mc:Choice xmlns:v="urn:schemas-microsoft-com:vml" Requires="v">
                <p:oleObj spid="_x0000_s21531" name="Equation" r:id="rId6" imgW="203040" imgH="215640" progId="">
                  <p:embed/>
                </p:oleObj>
              </mc:Choice>
              <mc:Fallback>
                <p:oleObj name="Equation" r:id="rId6" imgW="203040" imgH="2156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25" y="2743200"/>
                        <a:ext cx="61277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noChangeAspect="1"/>
          </p:cNvGraphicFramePr>
          <p:nvPr/>
        </p:nvGraphicFramePr>
        <p:xfrm>
          <a:off x="876300" y="2209800"/>
          <a:ext cx="1943100" cy="647700"/>
        </p:xfrm>
        <a:graphic>
          <a:graphicData uri="http://schemas.openxmlformats.org/presentationml/2006/ole">
            <mc:AlternateContent xmlns:mc="http://schemas.openxmlformats.org/markup-compatibility/2006">
              <mc:Choice xmlns:v="urn:schemas-microsoft-com:vml" Requires="v">
                <p:oleObj spid="_x0000_s21532" name="Equation" r:id="rId8" imgW="647640" imgH="215640" progId="">
                  <p:embed/>
                </p:oleObj>
              </mc:Choice>
              <mc:Fallback>
                <p:oleObj name="Equation" r:id="rId8" imgW="647640" imgH="21564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300" y="2209800"/>
                        <a:ext cx="19431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5"/>
          <p:cNvGraphicFramePr>
            <a:graphicFrameLocks noChangeAspect="1"/>
          </p:cNvGraphicFramePr>
          <p:nvPr/>
        </p:nvGraphicFramePr>
        <p:xfrm>
          <a:off x="919163" y="3657600"/>
          <a:ext cx="4872037" cy="2322513"/>
        </p:xfrm>
        <a:graphic>
          <a:graphicData uri="http://schemas.openxmlformats.org/presentationml/2006/ole">
            <mc:AlternateContent xmlns:mc="http://schemas.openxmlformats.org/markup-compatibility/2006">
              <mc:Choice xmlns:v="urn:schemas-microsoft-com:vml" Requires="v">
                <p:oleObj spid="_x0000_s21533" name="Equation" r:id="rId10" imgW="1625400" imgH="774360" progId="">
                  <p:embed/>
                </p:oleObj>
              </mc:Choice>
              <mc:Fallback>
                <p:oleObj name="Equation" r:id="rId10" imgW="1625400" imgH="774360" progId="">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163" y="3657600"/>
                        <a:ext cx="4872037" cy="232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a:xfrm>
            <a:off x="3124200" y="4818856"/>
            <a:ext cx="6858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0" y="533400"/>
            <a:ext cx="9144000" cy="1143000"/>
          </a:xfrm>
        </p:spPr>
        <p:txBody>
          <a:bodyPr/>
          <a:lstStyle/>
          <a:p>
            <a:pPr eaLnBrk="1" hangingPunct="1"/>
            <a:r>
              <a:rPr lang="en-US" smtClean="0"/>
              <a:t>Monty Hall Problem: Bayes Rule cont.</a:t>
            </a:r>
          </a:p>
        </p:txBody>
      </p:sp>
      <p:sp>
        <p:nvSpPr>
          <p:cNvPr id="22533" name="Rectangle 3"/>
          <p:cNvSpPr>
            <a:spLocks noGrp="1" noChangeArrowheads="1"/>
          </p:cNvSpPr>
          <p:nvPr>
            <p:ph type="body" idx="1"/>
          </p:nvPr>
        </p:nvSpPr>
        <p:spPr/>
        <p:txBody>
          <a:bodyPr/>
          <a:lstStyle/>
          <a:p>
            <a:pPr eaLnBrk="1" hangingPunct="1"/>
            <a:r>
              <a:rPr lang="en-US" smtClean="0"/>
              <a:t>WLOG, </a:t>
            </a:r>
            <a:r>
              <a:rPr lang="en-US" i="1" smtClean="0"/>
              <a:t>i</a:t>
            </a:r>
            <a:r>
              <a:rPr lang="en-US" smtClean="0"/>
              <a:t>=1, </a:t>
            </a:r>
            <a:r>
              <a:rPr lang="en-US" i="1" smtClean="0"/>
              <a:t>j</a:t>
            </a:r>
            <a:r>
              <a:rPr lang="en-US" smtClean="0"/>
              <a:t>=3</a:t>
            </a:r>
          </a:p>
          <a:p>
            <a:pPr eaLnBrk="1" hangingPunct="1"/>
            <a:endParaRPr lang="en-US" smtClean="0"/>
          </a:p>
          <a:p>
            <a:pPr eaLnBrk="1" hangingPunct="1"/>
            <a:r>
              <a:rPr lang="en-US" smtClean="0"/>
              <a:t> </a:t>
            </a:r>
          </a:p>
          <a:p>
            <a:pPr eaLnBrk="1" hangingPunct="1"/>
            <a:endParaRPr lang="en-US" smtClean="0"/>
          </a:p>
          <a:p>
            <a:pPr eaLnBrk="1" hangingPunct="1"/>
            <a:r>
              <a:rPr lang="en-US" smtClean="0"/>
              <a:t> </a:t>
            </a:r>
          </a:p>
          <a:p>
            <a:pPr eaLnBrk="1" hangingPunct="1"/>
            <a:endParaRPr lang="en-US" sz="2000" smtClean="0"/>
          </a:p>
          <a:p>
            <a:pPr eaLnBrk="1" hangingPunct="1"/>
            <a:endParaRPr lang="en-US" smtClean="0"/>
          </a:p>
        </p:txBody>
      </p:sp>
      <p:graphicFrame>
        <p:nvGraphicFramePr>
          <p:cNvPr id="22530" name="Object 2"/>
          <p:cNvGraphicFramePr>
            <a:graphicFrameLocks noChangeAspect="1"/>
          </p:cNvGraphicFramePr>
          <p:nvPr/>
        </p:nvGraphicFramePr>
        <p:xfrm>
          <a:off x="982663" y="2362200"/>
          <a:ext cx="5037137" cy="1335088"/>
        </p:xfrm>
        <a:graphic>
          <a:graphicData uri="http://schemas.openxmlformats.org/presentationml/2006/ole">
            <mc:AlternateContent xmlns:mc="http://schemas.openxmlformats.org/markup-compatibility/2006">
              <mc:Choice xmlns:v="urn:schemas-microsoft-com:vml" Requires="v">
                <p:oleObj spid="_x0000_s22542" name="Equation" r:id="rId4" imgW="1676160" imgH="444240" progId="">
                  <p:embed/>
                </p:oleObj>
              </mc:Choice>
              <mc:Fallback>
                <p:oleObj name="Equation" r:id="rId4" imgW="1676160" imgH="4442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663" y="2362200"/>
                        <a:ext cx="5037137"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3"/>
          <p:cNvGraphicFramePr>
            <a:graphicFrameLocks noChangeAspect="1"/>
          </p:cNvGraphicFramePr>
          <p:nvPr/>
        </p:nvGraphicFramePr>
        <p:xfrm>
          <a:off x="990600" y="3733800"/>
          <a:ext cx="4579938" cy="1068388"/>
        </p:xfrm>
        <a:graphic>
          <a:graphicData uri="http://schemas.openxmlformats.org/presentationml/2006/ole">
            <mc:AlternateContent xmlns:mc="http://schemas.openxmlformats.org/markup-compatibility/2006">
              <mc:Choice xmlns:v="urn:schemas-microsoft-com:vml" Requires="v">
                <p:oleObj spid="_x0000_s22543" name="Equation" r:id="rId6" imgW="1523880" imgH="355320" progId="">
                  <p:embed/>
                </p:oleObj>
              </mc:Choice>
              <mc:Fallback>
                <p:oleObj name="Equation" r:id="rId6" imgW="1523880" imgH="35532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733800"/>
                        <a:ext cx="4579938"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6" name="Rectangle 3"/>
          <p:cNvSpPr>
            <a:spLocks noGrp="1" noChangeArrowheads="1"/>
          </p:cNvSpPr>
          <p:nvPr>
            <p:ph type="body" idx="1"/>
          </p:nvPr>
        </p:nvSpPr>
        <p:spPr/>
        <p:txBody>
          <a:bodyPr/>
          <a:lstStyle/>
          <a:p>
            <a:pPr eaLnBrk="1" hangingPunct="1">
              <a:lnSpc>
                <a:spcPct val="90000"/>
              </a:lnSpc>
            </a:pPr>
            <a:r>
              <a:rPr lang="en-US" smtClean="0"/>
              <a:t> </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 </a:t>
            </a:r>
          </a:p>
        </p:txBody>
      </p:sp>
      <p:sp>
        <p:nvSpPr>
          <p:cNvPr id="23557" name="Rectangle 5"/>
          <p:cNvSpPr>
            <a:spLocks noGrp="1" noChangeArrowheads="1"/>
          </p:cNvSpPr>
          <p:nvPr>
            <p:ph type="title"/>
          </p:nvPr>
        </p:nvSpPr>
        <p:spPr>
          <a:xfrm>
            <a:off x="0" y="533400"/>
            <a:ext cx="9144000" cy="1143000"/>
          </a:xfrm>
          <a:noFill/>
        </p:spPr>
        <p:txBody>
          <a:bodyPr/>
          <a:lstStyle/>
          <a:p>
            <a:pPr eaLnBrk="1" hangingPunct="1"/>
            <a:r>
              <a:rPr lang="en-US" smtClean="0"/>
              <a:t>Monty Hall Problem: Bayes Rule cont.</a:t>
            </a:r>
          </a:p>
        </p:txBody>
      </p:sp>
      <p:graphicFrame>
        <p:nvGraphicFramePr>
          <p:cNvPr id="23554" name="Object 2"/>
          <p:cNvGraphicFramePr>
            <a:graphicFrameLocks noChangeAspect="1"/>
          </p:cNvGraphicFramePr>
          <p:nvPr/>
        </p:nvGraphicFramePr>
        <p:xfrm>
          <a:off x="914400" y="1600200"/>
          <a:ext cx="7578725" cy="3465513"/>
        </p:xfrm>
        <a:graphic>
          <a:graphicData uri="http://schemas.openxmlformats.org/presentationml/2006/ole">
            <mc:AlternateContent xmlns:mc="http://schemas.openxmlformats.org/markup-compatibility/2006">
              <mc:Choice xmlns:v="urn:schemas-microsoft-com:vml" Requires="v">
                <p:oleObj spid="_x0000_s23566" name="Equation" r:id="rId4" imgW="2527200" imgH="1155600" progId="">
                  <p:embed/>
                </p:oleObj>
              </mc:Choice>
              <mc:Fallback>
                <p:oleObj name="Equation" r:id="rId4" imgW="2527200" imgH="11556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57872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nvGraphicFramePr>
        <p:xfrm>
          <a:off x="952500" y="5105400"/>
          <a:ext cx="3390900" cy="1143000"/>
        </p:xfrm>
        <a:graphic>
          <a:graphicData uri="http://schemas.openxmlformats.org/presentationml/2006/ole">
            <mc:AlternateContent xmlns:mc="http://schemas.openxmlformats.org/markup-compatibility/2006">
              <mc:Choice xmlns:v="urn:schemas-microsoft-com:vml" Requires="v">
                <p:oleObj spid="_x0000_s23567" name="Equation" r:id="rId6" imgW="1130040" imgH="380880" progId="">
                  <p:embed/>
                </p:oleObj>
              </mc:Choice>
              <mc:Fallback>
                <p:oleObj name="Equation" r:id="rId6" imgW="1130040" imgH="38088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00" y="5105400"/>
                        <a:ext cx="3390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0" y="533400"/>
            <a:ext cx="9144000" cy="1143000"/>
          </a:xfrm>
          <a:noFill/>
        </p:spPr>
        <p:txBody>
          <a:bodyPr/>
          <a:lstStyle/>
          <a:p>
            <a:pPr eaLnBrk="1" hangingPunct="1"/>
            <a:r>
              <a:rPr lang="en-US" smtClean="0"/>
              <a:t>Monty Hall Problem: Bayes Rule cont.</a:t>
            </a:r>
          </a:p>
        </p:txBody>
      </p:sp>
      <p:graphicFrame>
        <p:nvGraphicFramePr>
          <p:cNvPr id="24578" name="Object 2"/>
          <p:cNvGraphicFramePr>
            <a:graphicFrameLocks noGrp="1" noChangeAspect="1"/>
          </p:cNvGraphicFramePr>
          <p:nvPr>
            <p:ph type="body" idx="1"/>
          </p:nvPr>
        </p:nvGraphicFramePr>
        <p:xfrm>
          <a:off x="990600" y="1676400"/>
          <a:ext cx="3390900" cy="1143000"/>
        </p:xfrm>
        <a:graphic>
          <a:graphicData uri="http://schemas.openxmlformats.org/presentationml/2006/ole">
            <mc:AlternateContent xmlns:mc="http://schemas.openxmlformats.org/markup-compatibility/2006">
              <mc:Choice xmlns:v="urn:schemas-microsoft-com:vml" Requires="v">
                <p:oleObj spid="_x0000_s24590" name="Equation" r:id="rId4" imgW="1130040" imgH="380880" progId="">
                  <p:embed/>
                </p:oleObj>
              </mc:Choice>
              <mc:Fallback>
                <p:oleObj name="Equation" r:id="rId4" imgW="1130040" imgH="38088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76400"/>
                        <a:ext cx="3390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6"/>
          <p:cNvSpPr>
            <a:spLocks noChangeArrowheads="1"/>
          </p:cNvSpPr>
          <p:nvPr/>
        </p:nvSpPr>
        <p:spPr bwMode="auto">
          <a:xfrm>
            <a:off x="457200" y="1828800"/>
            <a:ext cx="8229600" cy="4302125"/>
          </a:xfrm>
          <a:prstGeom prst="rect">
            <a:avLst/>
          </a:prstGeom>
          <a:noFill/>
          <a:ln w="9525">
            <a:noFill/>
            <a:miter lim="800000"/>
            <a:headEnd/>
            <a:tailEnd/>
          </a:ln>
        </p:spPr>
        <p:txBody>
          <a:bodyPr/>
          <a:lstStyle/>
          <a:p>
            <a:pPr marL="469900" indent="-469900">
              <a:spcBef>
                <a:spcPct val="20000"/>
              </a:spcBef>
              <a:buClr>
                <a:schemeClr val="bg2"/>
              </a:buClr>
              <a:buSzPct val="70000"/>
              <a:buFont typeface="Wingdings" pitchFamily="2" charset="2"/>
              <a:buChar char="o"/>
            </a:pPr>
            <a:r>
              <a:rPr lang="en-US" sz="3200">
                <a:latin typeface="Calibri" pitchFamily="34" charset="0"/>
              </a:rPr>
              <a:t> </a:t>
            </a:r>
          </a:p>
          <a:p>
            <a:pPr marL="469900" indent="-469900">
              <a:spcBef>
                <a:spcPct val="20000"/>
              </a:spcBef>
              <a:buClr>
                <a:schemeClr val="bg2"/>
              </a:buClr>
              <a:buSzPct val="70000"/>
              <a:buFont typeface="Wingdings" pitchFamily="2" charset="2"/>
              <a:buChar char="o"/>
            </a:pPr>
            <a:endParaRPr lang="en-US" sz="1000">
              <a:latin typeface="Calibri" pitchFamily="34" charset="0"/>
            </a:endParaRPr>
          </a:p>
          <a:p>
            <a:pPr marL="469900" indent="-469900">
              <a:spcBef>
                <a:spcPct val="20000"/>
              </a:spcBef>
              <a:buClr>
                <a:schemeClr val="bg2"/>
              </a:buClr>
              <a:buSzPct val="70000"/>
              <a:buFont typeface="Wingdings" pitchFamily="2" charset="2"/>
              <a:buChar char="o"/>
            </a:pPr>
            <a:endParaRPr lang="en-US" sz="1000">
              <a:latin typeface="Calibri" pitchFamily="34" charset="0"/>
            </a:endParaRPr>
          </a:p>
          <a:p>
            <a:pPr marL="469900" indent="-469900">
              <a:spcBef>
                <a:spcPct val="20000"/>
              </a:spcBef>
              <a:buClr>
                <a:schemeClr val="bg2"/>
              </a:buClr>
              <a:buSzPct val="70000"/>
              <a:buFont typeface="Wingdings" pitchFamily="2" charset="2"/>
              <a:buChar char="o"/>
            </a:pPr>
            <a:r>
              <a:rPr lang="en-US" sz="3200">
                <a:latin typeface="Calibri" pitchFamily="34" charset="0"/>
              </a:rPr>
              <a:t> </a:t>
            </a:r>
          </a:p>
          <a:p>
            <a:pPr marL="469900" indent="-469900">
              <a:spcBef>
                <a:spcPct val="20000"/>
              </a:spcBef>
              <a:buClr>
                <a:schemeClr val="bg2"/>
              </a:buClr>
              <a:buSzPct val="70000"/>
              <a:buFont typeface="Wingdings" pitchFamily="2" charset="2"/>
              <a:buChar char="o"/>
            </a:pPr>
            <a:endParaRPr lang="en-US" sz="2000">
              <a:latin typeface="Calibri" pitchFamily="34" charset="0"/>
            </a:endParaRPr>
          </a:p>
          <a:p>
            <a:pPr marL="469900" indent="-469900">
              <a:spcBef>
                <a:spcPct val="20000"/>
              </a:spcBef>
              <a:buClr>
                <a:schemeClr val="bg2"/>
              </a:buClr>
              <a:buSzPct val="70000"/>
              <a:buFont typeface="Wingdings" pitchFamily="2" charset="2"/>
              <a:buChar char="o"/>
            </a:pPr>
            <a:r>
              <a:rPr lang="en-US" sz="3200" i="1">
                <a:latin typeface="Calibri" pitchFamily="34" charset="0"/>
              </a:rPr>
              <a:t>You should switch!</a:t>
            </a:r>
          </a:p>
        </p:txBody>
      </p:sp>
      <p:graphicFrame>
        <p:nvGraphicFramePr>
          <p:cNvPr id="24579" name="Object 3"/>
          <p:cNvGraphicFramePr>
            <a:graphicFrameLocks noChangeAspect="1"/>
          </p:cNvGraphicFramePr>
          <p:nvPr/>
        </p:nvGraphicFramePr>
        <p:xfrm>
          <a:off x="914400" y="2628900"/>
          <a:ext cx="5715000" cy="1066800"/>
        </p:xfrm>
        <a:graphic>
          <a:graphicData uri="http://schemas.openxmlformats.org/presentationml/2006/ole">
            <mc:AlternateContent xmlns:mc="http://schemas.openxmlformats.org/markup-compatibility/2006">
              <mc:Choice xmlns:v="urn:schemas-microsoft-com:vml" Requires="v">
                <p:oleObj spid="_x0000_s24591" name="Equation" r:id="rId6" imgW="1904760" imgH="355320" progId="">
                  <p:embed/>
                </p:oleObj>
              </mc:Choice>
              <mc:Fallback>
                <p:oleObj name="Equation" r:id="rId6" imgW="1904760" imgH="35532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628900"/>
                        <a:ext cx="5715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0" y="533400"/>
            <a:ext cx="9144000" cy="1143000"/>
          </a:xfrm>
          <a:noFill/>
        </p:spPr>
        <p:txBody>
          <a:bodyPr/>
          <a:lstStyle/>
          <a:p>
            <a:pPr eaLnBrk="1" hangingPunct="1"/>
            <a:r>
              <a:rPr lang="en-US" dirty="0" smtClean="0"/>
              <a:t>Black Jack Chart</a:t>
            </a:r>
          </a:p>
        </p:txBody>
      </p:sp>
      <p:pic>
        <p:nvPicPr>
          <p:cNvPr id="95237" name="Picture 5" descr="http://www.online-casinos.com/images/blackjack-chart.gif"/>
          <p:cNvPicPr>
            <a:picLocks noChangeAspect="1" noChangeArrowheads="1"/>
          </p:cNvPicPr>
          <p:nvPr/>
        </p:nvPicPr>
        <p:blipFill>
          <a:blip r:embed="rId3" cstate="print"/>
          <a:srcRect/>
          <a:stretch>
            <a:fillRect/>
          </a:stretch>
        </p:blipFill>
        <p:spPr bwMode="auto">
          <a:xfrm>
            <a:off x="2590800" y="1447800"/>
            <a:ext cx="4191000" cy="5334000"/>
          </a:xfrm>
          <a:prstGeom prst="rect">
            <a:avLst/>
          </a:prstGeom>
          <a:noFill/>
        </p:spPr>
      </p:pic>
      <p:sp>
        <p:nvSpPr>
          <p:cNvPr id="8" name="Right Arrow 7"/>
          <p:cNvSpPr/>
          <p:nvPr/>
        </p:nvSpPr>
        <p:spPr>
          <a:xfrm>
            <a:off x="1219200" y="2971800"/>
            <a:ext cx="11430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152400"/>
            <a:ext cx="8229600" cy="868363"/>
          </a:xfrm>
        </p:spPr>
        <p:txBody>
          <a:bodyPr/>
          <a:lstStyle/>
          <a:p>
            <a:pPr eaLnBrk="1" hangingPunct="1"/>
            <a:r>
              <a:rPr lang="en-US" smtClean="0"/>
              <a:t>Probability Measure</a:t>
            </a:r>
          </a:p>
        </p:txBody>
      </p:sp>
      <p:sp>
        <p:nvSpPr>
          <p:cNvPr id="33795"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a:latin typeface="Calibri" pitchFamily="34" charset="0"/>
              </a:rPr>
              <a:t>Defined over (</a:t>
            </a:r>
            <a:r>
              <a:rPr lang="en-US" sz="3200">
                <a:latin typeface="Symbol" pitchFamily="18" charset="2"/>
              </a:rPr>
              <a:t>W,</a:t>
            </a:r>
            <a:r>
              <a:rPr lang="en-US" sz="3200">
                <a:latin typeface="Calibri" pitchFamily="34" charset="0"/>
              </a:rPr>
              <a:t>S</a:t>
            </a:r>
            <a:r>
              <a:rPr lang="en-US" sz="3200">
                <a:latin typeface="Symbol" pitchFamily="18" charset="2"/>
              </a:rPr>
              <a:t>) </a:t>
            </a:r>
            <a:r>
              <a:rPr lang="en-US" sz="3200">
                <a:latin typeface="Calibri" pitchFamily="34" charset="0"/>
              </a:rPr>
              <a:t>s.t.</a:t>
            </a:r>
          </a:p>
          <a:p>
            <a:pPr marL="800100" lvl="1" indent="-342900">
              <a:spcBef>
                <a:spcPct val="20000"/>
              </a:spcBef>
              <a:buFont typeface="Arial" pitchFamily="34" charset="0"/>
              <a:buChar char="•"/>
            </a:pPr>
            <a:r>
              <a:rPr lang="en-US" sz="3200">
                <a:latin typeface="Calibri" pitchFamily="34" charset="0"/>
              </a:rPr>
              <a:t>P(</a:t>
            </a:r>
            <a:r>
              <a:rPr lang="en-US" sz="3200">
                <a:latin typeface="Symbol" pitchFamily="18" charset="2"/>
              </a:rPr>
              <a:t>a</a:t>
            </a:r>
            <a:r>
              <a:rPr lang="en-US" sz="3200">
                <a:latin typeface="Calibri" pitchFamily="34" charset="0"/>
              </a:rPr>
              <a:t>) &gt;= 0 for all </a:t>
            </a:r>
            <a:r>
              <a:rPr lang="en-US" sz="3200">
                <a:latin typeface="Symbol" pitchFamily="18" charset="2"/>
              </a:rPr>
              <a:t>a</a:t>
            </a:r>
            <a:r>
              <a:rPr lang="en-US" sz="3200">
                <a:latin typeface="Calibri" pitchFamily="34" charset="0"/>
              </a:rPr>
              <a:t> in S</a:t>
            </a:r>
          </a:p>
          <a:p>
            <a:pPr marL="800100" lvl="1" indent="-342900">
              <a:spcBef>
                <a:spcPct val="20000"/>
              </a:spcBef>
              <a:buFont typeface="Arial" pitchFamily="34" charset="0"/>
              <a:buChar char="•"/>
            </a:pPr>
            <a:r>
              <a:rPr lang="en-US" sz="3200">
                <a:latin typeface="Calibri" pitchFamily="34" charset="0"/>
              </a:rPr>
              <a:t>P(</a:t>
            </a:r>
            <a:r>
              <a:rPr lang="en-US" sz="3200">
                <a:latin typeface="Symbol" pitchFamily="18" charset="2"/>
              </a:rPr>
              <a:t>W</a:t>
            </a:r>
            <a:r>
              <a:rPr lang="en-US" sz="3200">
                <a:latin typeface="Calibri" pitchFamily="34" charset="0"/>
              </a:rPr>
              <a:t>) = 1</a:t>
            </a:r>
          </a:p>
          <a:p>
            <a:pPr marL="800100" lvl="1" indent="-342900">
              <a:spcBef>
                <a:spcPct val="20000"/>
              </a:spcBef>
              <a:buFont typeface="Arial" pitchFamily="34" charset="0"/>
              <a:buChar char="•"/>
            </a:pPr>
            <a:r>
              <a:rPr lang="en-US" sz="3200">
                <a:latin typeface="Calibri" pitchFamily="34" charset="0"/>
              </a:rPr>
              <a:t>If </a:t>
            </a:r>
            <a:r>
              <a:rPr lang="en-US" sz="3200">
                <a:latin typeface="Symbol" pitchFamily="18" charset="2"/>
              </a:rPr>
              <a:t>a, b</a:t>
            </a:r>
            <a:r>
              <a:rPr lang="en-US" sz="3200">
                <a:latin typeface="Calibri" pitchFamily="34" charset="0"/>
              </a:rPr>
              <a:t> are disjoint, then </a:t>
            </a:r>
          </a:p>
          <a:p>
            <a:pPr marL="1257300" lvl="2" indent="-342900">
              <a:spcBef>
                <a:spcPct val="20000"/>
              </a:spcBef>
              <a:buFont typeface="Arial" pitchFamily="34" charset="0"/>
              <a:buChar char="•"/>
            </a:pPr>
            <a:r>
              <a:rPr lang="en-US" sz="3200">
                <a:latin typeface="Calibri" pitchFamily="34" charset="0"/>
              </a:rPr>
              <a:t>P(</a:t>
            </a:r>
            <a:r>
              <a:rPr lang="en-US" sz="3200">
                <a:latin typeface="Symbol" pitchFamily="18" charset="2"/>
              </a:rPr>
              <a:t>a</a:t>
            </a:r>
            <a:r>
              <a:rPr lang="en-US" sz="3200">
                <a:latin typeface="Calibri" pitchFamily="34" charset="0"/>
              </a:rPr>
              <a:t> U </a:t>
            </a:r>
            <a:r>
              <a:rPr lang="en-US" sz="3200">
                <a:latin typeface="Symbol" pitchFamily="18" charset="2"/>
              </a:rPr>
              <a:t>b</a:t>
            </a:r>
            <a:r>
              <a:rPr lang="en-US" sz="3200">
                <a:latin typeface="Calibri" pitchFamily="34" charset="0"/>
              </a:rPr>
              <a:t>) = p(</a:t>
            </a:r>
            <a:r>
              <a:rPr lang="en-US" sz="3200">
                <a:latin typeface="Symbol" pitchFamily="18" charset="2"/>
              </a:rPr>
              <a:t>a</a:t>
            </a:r>
            <a:r>
              <a:rPr lang="en-US" sz="3200">
                <a:latin typeface="Calibri" pitchFamily="34" charset="0"/>
              </a:rPr>
              <a:t>) + p(</a:t>
            </a:r>
            <a:r>
              <a:rPr lang="en-US" sz="3200">
                <a:latin typeface="Symbol" pitchFamily="18" charset="2"/>
              </a:rPr>
              <a:t>b</a:t>
            </a:r>
            <a:r>
              <a:rPr lang="en-US" sz="3200">
                <a:latin typeface="Calibri" pitchFamily="34" charset="0"/>
              </a:rPr>
              <a:t>)</a:t>
            </a:r>
          </a:p>
          <a:p>
            <a:pPr marL="342900" indent="-342900">
              <a:spcBef>
                <a:spcPct val="20000"/>
              </a:spcBef>
              <a:buFont typeface="Arial" pitchFamily="34" charset="0"/>
              <a:buChar char="•"/>
            </a:pPr>
            <a:r>
              <a:rPr lang="en-US" sz="2800">
                <a:latin typeface="Calibri" pitchFamily="34" charset="0"/>
              </a:rPr>
              <a:t>We can deduce other axioms from the above ones</a:t>
            </a:r>
          </a:p>
          <a:p>
            <a:pPr marL="800100" lvl="3" indent="-342900">
              <a:spcBef>
                <a:spcPct val="20000"/>
              </a:spcBef>
              <a:buFont typeface="Arial" pitchFamily="34" charset="0"/>
              <a:buChar char="•"/>
            </a:pPr>
            <a:r>
              <a:rPr lang="en-US" sz="3200">
                <a:latin typeface="Calibri" pitchFamily="34" charset="0"/>
              </a:rPr>
              <a:t>Ex: P(</a:t>
            </a:r>
            <a:r>
              <a:rPr lang="en-US" sz="3200">
                <a:latin typeface="Symbol" pitchFamily="18" charset="2"/>
              </a:rPr>
              <a:t>a</a:t>
            </a:r>
            <a:r>
              <a:rPr lang="en-US" sz="3200">
                <a:latin typeface="Calibri" pitchFamily="34" charset="0"/>
              </a:rPr>
              <a:t> U </a:t>
            </a:r>
            <a:r>
              <a:rPr lang="en-US" sz="3200">
                <a:latin typeface="Symbol" pitchFamily="18" charset="2"/>
              </a:rPr>
              <a:t>b</a:t>
            </a:r>
            <a:r>
              <a:rPr lang="en-US" sz="3200">
                <a:latin typeface="Calibri" pitchFamily="34" charset="0"/>
              </a:rPr>
              <a:t>) for non-disjoint event</a:t>
            </a:r>
          </a:p>
          <a:p>
            <a:pPr marL="800100" lvl="3" indent="-342900">
              <a:spcBef>
                <a:spcPct val="20000"/>
              </a:spcBef>
            </a:pPr>
            <a:r>
              <a:rPr lang="en-US" sz="3200">
                <a:latin typeface="Calibri" pitchFamily="34" charset="0"/>
              </a:rPr>
              <a:t>	P(</a:t>
            </a:r>
            <a:r>
              <a:rPr lang="en-US" sz="3200">
                <a:latin typeface="Symbol" pitchFamily="18" charset="2"/>
              </a:rPr>
              <a:t>a</a:t>
            </a:r>
            <a:r>
              <a:rPr lang="en-US" sz="3200">
                <a:latin typeface="Calibri" pitchFamily="34" charset="0"/>
              </a:rPr>
              <a:t> U </a:t>
            </a:r>
            <a:r>
              <a:rPr lang="en-US" sz="3200">
                <a:latin typeface="Symbol" pitchFamily="18" charset="2"/>
              </a:rPr>
              <a:t>b</a:t>
            </a:r>
            <a:r>
              <a:rPr lang="en-US" sz="3200">
                <a:latin typeface="Calibri" pitchFamily="34" charset="0"/>
              </a:rPr>
              <a:t>) = p(</a:t>
            </a:r>
            <a:r>
              <a:rPr lang="en-US" sz="3200">
                <a:latin typeface="Symbol" pitchFamily="18" charset="2"/>
              </a:rPr>
              <a:t>a</a:t>
            </a:r>
            <a:r>
              <a:rPr lang="en-US" sz="3200">
                <a:latin typeface="Calibri" pitchFamily="34" charset="0"/>
              </a:rPr>
              <a:t>) + p(</a:t>
            </a:r>
            <a:r>
              <a:rPr lang="en-US" sz="3200">
                <a:latin typeface="Symbol" pitchFamily="18" charset="2"/>
              </a:rPr>
              <a:t>b</a:t>
            </a:r>
            <a:r>
              <a:rPr lang="en-US" sz="3200">
                <a:latin typeface="Calibri" pitchFamily="34" charset="0"/>
              </a:rPr>
              <a:t>) – p(</a:t>
            </a:r>
            <a:r>
              <a:rPr lang="en-US" sz="3200">
                <a:latin typeface="Symbol" pitchFamily="18" charset="2"/>
              </a:rPr>
              <a:t>a </a:t>
            </a:r>
            <a:r>
              <a:rPr lang="en-US" sz="3200"/>
              <a:t>∩ </a:t>
            </a:r>
            <a:r>
              <a:rPr lang="en-US" sz="3200">
                <a:latin typeface="Symbol" pitchFamily="18" charset="2"/>
              </a:rPr>
              <a:t>b)</a:t>
            </a:r>
            <a:endParaRPr lang="en-US" sz="3200">
              <a:latin typeface="Calibri" pitchFamily="34" charset="0"/>
            </a:endParaRPr>
          </a:p>
          <a:p>
            <a:pPr marL="800100" lvl="3" indent="-342900">
              <a:spcBef>
                <a:spcPct val="20000"/>
              </a:spcBef>
              <a:buFont typeface="Arial" pitchFamily="34" charset="0"/>
              <a:buChar char="•"/>
            </a:pPr>
            <a:endParaRPr lang="en-US" sz="3200">
              <a:latin typeface="Calibri" pitchFamily="34" charset="0"/>
            </a:endParaRPr>
          </a:p>
          <a:p>
            <a:pPr marL="342900" indent="-342900">
              <a:spcBef>
                <a:spcPct val="20000"/>
              </a:spcBef>
              <a:buFont typeface="Arial" pitchFamily="34" charset="0"/>
              <a:buChar char="•"/>
            </a:pPr>
            <a:endParaRPr lang="en-US" sz="2800">
              <a:latin typeface="Calibri" pitchFamily="34" charset="0"/>
            </a:endParaRPr>
          </a:p>
          <a:p>
            <a:pPr marL="800100" lvl="1" indent="-342900">
              <a:spcBef>
                <a:spcPct val="20000"/>
              </a:spcBef>
            </a:pPr>
            <a:endParaRPr lang="en-US" sz="2800">
              <a:latin typeface="Calibri" pitchFamily="34" charset="0"/>
            </a:endParaRPr>
          </a:p>
          <a:p>
            <a:pPr marL="342900" indent="-342900">
              <a:spcBef>
                <a:spcPct val="20000"/>
              </a:spcBef>
              <a:buFont typeface="Arial" pitchFamily="34" charset="0"/>
              <a:buChar char="•"/>
            </a:pPr>
            <a:endParaRPr lang="en-US" sz="2800">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457200" y="152400"/>
            <a:ext cx="8229600" cy="868363"/>
          </a:xfrm>
        </p:spPr>
        <p:txBody>
          <a:bodyPr/>
          <a:lstStyle/>
          <a:p>
            <a:pPr eaLnBrk="1" hangingPunct="1"/>
            <a:r>
              <a:rPr lang="en-US" smtClean="0"/>
              <a:t>Information Theory</a:t>
            </a:r>
          </a:p>
        </p:txBody>
      </p:sp>
      <p:sp>
        <p:nvSpPr>
          <p:cNvPr id="25604" name="Content Placeholder 2"/>
          <p:cNvSpPr txBox="1">
            <a:spLocks/>
          </p:cNvSpPr>
          <p:nvPr/>
        </p:nvSpPr>
        <p:spPr bwMode="auto">
          <a:xfrm>
            <a:off x="457200" y="1219200"/>
            <a:ext cx="8229600" cy="49069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dirty="0">
                <a:latin typeface="Calibri" pitchFamily="34" charset="0"/>
              </a:rPr>
              <a:t>P(X) encodes our uncertainty about X</a:t>
            </a:r>
          </a:p>
          <a:p>
            <a:pPr marL="800100" lvl="1" indent="-342900">
              <a:spcBef>
                <a:spcPct val="20000"/>
              </a:spcBef>
              <a:buFont typeface="Arial" pitchFamily="34" charset="0"/>
              <a:buChar char="•"/>
            </a:pPr>
            <a:r>
              <a:rPr lang="en-US" sz="2400" dirty="0">
                <a:latin typeface="Calibri" pitchFamily="34" charset="0"/>
              </a:rPr>
              <a:t>Some variables are more uncertain that </a:t>
            </a:r>
            <a:r>
              <a:rPr lang="en-US" sz="2400" dirty="0" smtClean="0">
                <a:latin typeface="Calibri" pitchFamily="34" charset="0"/>
              </a:rPr>
              <a:t>others (which?)</a:t>
            </a:r>
            <a:endParaRPr lang="en-US" sz="2400" dirty="0">
              <a:latin typeface="Calibri" pitchFamily="34" charset="0"/>
            </a:endParaRPr>
          </a:p>
          <a:p>
            <a:pPr marL="800100" lvl="1" indent="-342900">
              <a:spcBef>
                <a:spcPct val="20000"/>
              </a:spcBef>
              <a:buFont typeface="Arial" pitchFamily="34" charset="0"/>
              <a:buChar char="•"/>
            </a:pPr>
            <a:endParaRPr lang="en-US" sz="2400" dirty="0">
              <a:latin typeface="Calibri" pitchFamily="34" charset="0"/>
            </a:endParaRPr>
          </a:p>
          <a:p>
            <a:pPr marL="800100" lvl="1" indent="-342900">
              <a:spcBef>
                <a:spcPct val="20000"/>
              </a:spcBef>
              <a:buFont typeface="Arial" pitchFamily="34" charset="0"/>
              <a:buChar char="•"/>
            </a:pPr>
            <a:endParaRPr lang="en-US" sz="2400" dirty="0">
              <a:latin typeface="Calibri" pitchFamily="34" charset="0"/>
            </a:endParaRPr>
          </a:p>
          <a:p>
            <a:pPr marL="800100" lvl="1" indent="-342900">
              <a:spcBef>
                <a:spcPct val="20000"/>
              </a:spcBef>
              <a:buFont typeface="Arial" pitchFamily="34" charset="0"/>
              <a:buChar char="•"/>
            </a:pPr>
            <a:endParaRPr lang="en-US" sz="2400" dirty="0">
              <a:latin typeface="Calibri" pitchFamily="34" charset="0"/>
            </a:endParaRPr>
          </a:p>
          <a:p>
            <a:pPr marL="800100" lvl="1" indent="-342900">
              <a:spcBef>
                <a:spcPct val="20000"/>
              </a:spcBef>
              <a:buFont typeface="Arial" pitchFamily="34" charset="0"/>
              <a:buChar char="•"/>
            </a:pPr>
            <a:endParaRPr lang="en-US" sz="2400" dirty="0">
              <a:latin typeface="Calibri" pitchFamily="34" charset="0"/>
            </a:endParaRPr>
          </a:p>
          <a:p>
            <a:pPr marL="800100" lvl="1" indent="-342900">
              <a:spcBef>
                <a:spcPct val="20000"/>
              </a:spcBef>
              <a:buFont typeface="Arial" pitchFamily="34" charset="0"/>
              <a:buChar char="•"/>
            </a:pPr>
            <a:r>
              <a:rPr lang="en-US" sz="2400" dirty="0">
                <a:latin typeface="Calibri" pitchFamily="34" charset="0"/>
              </a:rPr>
              <a:t>How can we quantify this intuition?</a:t>
            </a:r>
          </a:p>
          <a:p>
            <a:pPr marL="1257300" lvl="2" indent="-342900">
              <a:spcBef>
                <a:spcPct val="20000"/>
              </a:spcBef>
              <a:buFont typeface="Arial" pitchFamily="34" charset="0"/>
              <a:buChar char="•"/>
            </a:pPr>
            <a:r>
              <a:rPr lang="en-US" sz="2400" dirty="0">
                <a:latin typeface="Calibri" pitchFamily="34" charset="0"/>
              </a:rPr>
              <a:t>Entropy: average number of </a:t>
            </a:r>
            <a:r>
              <a:rPr lang="en-US" sz="2400" dirty="0" smtClean="0">
                <a:latin typeface="Calibri" pitchFamily="34" charset="0"/>
              </a:rPr>
              <a:t>bits </a:t>
            </a:r>
            <a:r>
              <a:rPr lang="en-US" sz="2400" dirty="0">
                <a:latin typeface="Calibri" pitchFamily="34" charset="0"/>
              </a:rPr>
              <a:t>required to encode X</a:t>
            </a:r>
          </a:p>
          <a:p>
            <a:pPr marL="1257300" lvl="2" indent="-342900">
              <a:spcBef>
                <a:spcPct val="20000"/>
              </a:spcBef>
            </a:pPr>
            <a:endParaRPr lang="en-US" sz="2400" dirty="0">
              <a:latin typeface="Calibri" pitchFamily="34" charset="0"/>
            </a:endParaRPr>
          </a:p>
          <a:p>
            <a:pPr marL="800100" lvl="1" indent="-342900">
              <a:spcBef>
                <a:spcPct val="20000"/>
              </a:spcBef>
              <a:buFont typeface="Arial" pitchFamily="34" charset="0"/>
              <a:buChar char="•"/>
            </a:pPr>
            <a:endParaRPr lang="en-US" sz="2400" dirty="0">
              <a:latin typeface="Calibri" pitchFamily="34" charset="0"/>
            </a:endParaRPr>
          </a:p>
        </p:txBody>
      </p:sp>
      <p:cxnSp>
        <p:nvCxnSpPr>
          <p:cNvPr id="6" name="Straight Arrow Connector 5"/>
          <p:cNvCxnSpPr/>
          <p:nvPr/>
        </p:nvCxnSpPr>
        <p:spPr>
          <a:xfrm>
            <a:off x="1524000" y="34290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76400" y="2438400"/>
            <a:ext cx="152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8" name="Rectangle 7"/>
          <p:cNvSpPr/>
          <p:nvPr/>
        </p:nvSpPr>
        <p:spPr>
          <a:xfrm>
            <a:off x="2133600" y="3200400"/>
            <a:ext cx="152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9" name="Rectangle 8"/>
          <p:cNvSpPr/>
          <p:nvPr/>
        </p:nvSpPr>
        <p:spPr>
          <a:xfrm>
            <a:off x="2590800" y="32766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10" name="Rectangle 9"/>
          <p:cNvSpPr/>
          <p:nvPr/>
        </p:nvSpPr>
        <p:spPr>
          <a:xfrm>
            <a:off x="2895600" y="32766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cxnSp>
        <p:nvCxnSpPr>
          <p:cNvPr id="13" name="Straight Arrow Connector 12"/>
          <p:cNvCxnSpPr/>
          <p:nvPr/>
        </p:nvCxnSpPr>
        <p:spPr>
          <a:xfrm>
            <a:off x="4876800" y="3429000"/>
            <a:ext cx="2133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029200" y="2971800"/>
            <a:ext cx="152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15" name="Rectangle 14"/>
          <p:cNvSpPr/>
          <p:nvPr/>
        </p:nvSpPr>
        <p:spPr>
          <a:xfrm>
            <a:off x="5486400" y="2971800"/>
            <a:ext cx="152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16" name="Rectangle 15"/>
          <p:cNvSpPr/>
          <p:nvPr/>
        </p:nvSpPr>
        <p:spPr>
          <a:xfrm>
            <a:off x="5943600" y="3124200"/>
            <a:ext cx="152400"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17" name="Rectangle 16"/>
          <p:cNvSpPr/>
          <p:nvPr/>
        </p:nvSpPr>
        <p:spPr>
          <a:xfrm>
            <a:off x="6248400" y="3124200"/>
            <a:ext cx="152400"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25615" name="TextBox 17"/>
          <p:cNvSpPr txBox="1">
            <a:spLocks noChangeArrowheads="1"/>
          </p:cNvSpPr>
          <p:nvPr/>
        </p:nvSpPr>
        <p:spPr bwMode="auto">
          <a:xfrm>
            <a:off x="838200" y="2819400"/>
            <a:ext cx="609600" cy="369888"/>
          </a:xfrm>
          <a:prstGeom prst="rect">
            <a:avLst/>
          </a:prstGeom>
          <a:noFill/>
          <a:ln w="9525">
            <a:noFill/>
            <a:miter lim="800000"/>
            <a:headEnd/>
            <a:tailEnd/>
          </a:ln>
        </p:spPr>
        <p:txBody>
          <a:bodyPr>
            <a:spAutoFit/>
          </a:bodyPr>
          <a:lstStyle/>
          <a:p>
            <a:r>
              <a:rPr lang="en-US">
                <a:latin typeface="Calibri" pitchFamily="34" charset="0"/>
              </a:rPr>
              <a:t>P(X)</a:t>
            </a:r>
          </a:p>
        </p:txBody>
      </p:sp>
      <p:sp>
        <p:nvSpPr>
          <p:cNvPr id="25616" name="TextBox 18"/>
          <p:cNvSpPr txBox="1">
            <a:spLocks noChangeArrowheads="1"/>
          </p:cNvSpPr>
          <p:nvPr/>
        </p:nvSpPr>
        <p:spPr bwMode="auto">
          <a:xfrm>
            <a:off x="4267200" y="2743200"/>
            <a:ext cx="609600" cy="369888"/>
          </a:xfrm>
          <a:prstGeom prst="rect">
            <a:avLst/>
          </a:prstGeom>
          <a:noFill/>
          <a:ln w="9525">
            <a:noFill/>
            <a:miter lim="800000"/>
            <a:headEnd/>
            <a:tailEnd/>
          </a:ln>
        </p:spPr>
        <p:txBody>
          <a:bodyPr>
            <a:spAutoFit/>
          </a:bodyPr>
          <a:lstStyle/>
          <a:p>
            <a:r>
              <a:rPr lang="en-US">
                <a:latin typeface="Calibri" pitchFamily="34" charset="0"/>
              </a:rPr>
              <a:t>P(Y)</a:t>
            </a:r>
          </a:p>
        </p:txBody>
      </p:sp>
      <p:sp>
        <p:nvSpPr>
          <p:cNvPr id="25617" name="TextBox 19"/>
          <p:cNvSpPr txBox="1">
            <a:spLocks noChangeArrowheads="1"/>
          </p:cNvSpPr>
          <p:nvPr/>
        </p:nvSpPr>
        <p:spPr bwMode="auto">
          <a:xfrm>
            <a:off x="3429000" y="3124200"/>
            <a:ext cx="304800" cy="369888"/>
          </a:xfrm>
          <a:prstGeom prst="rect">
            <a:avLst/>
          </a:prstGeom>
          <a:noFill/>
          <a:ln w="9525">
            <a:noFill/>
            <a:miter lim="800000"/>
            <a:headEnd/>
            <a:tailEnd/>
          </a:ln>
        </p:spPr>
        <p:txBody>
          <a:bodyPr wrap="none">
            <a:spAutoFit/>
          </a:bodyPr>
          <a:lstStyle/>
          <a:p>
            <a:r>
              <a:rPr lang="en-US">
                <a:latin typeface="Calibri" pitchFamily="34" charset="0"/>
              </a:rPr>
              <a:t>X</a:t>
            </a:r>
          </a:p>
        </p:txBody>
      </p:sp>
      <p:sp>
        <p:nvSpPr>
          <p:cNvPr id="25618" name="TextBox 20"/>
          <p:cNvSpPr txBox="1">
            <a:spLocks noChangeArrowheads="1"/>
          </p:cNvSpPr>
          <p:nvPr/>
        </p:nvSpPr>
        <p:spPr bwMode="auto">
          <a:xfrm>
            <a:off x="6858000" y="3124200"/>
            <a:ext cx="304800" cy="369888"/>
          </a:xfrm>
          <a:prstGeom prst="rect">
            <a:avLst/>
          </a:prstGeom>
          <a:noFill/>
          <a:ln w="9525">
            <a:noFill/>
            <a:miter lim="800000"/>
            <a:headEnd/>
            <a:tailEnd/>
          </a:ln>
        </p:spPr>
        <p:txBody>
          <a:bodyPr wrap="none">
            <a:spAutoFit/>
          </a:bodyPr>
          <a:lstStyle/>
          <a:p>
            <a:r>
              <a:rPr lang="en-US">
                <a:latin typeface="Calibri" pitchFamily="34" charset="0"/>
              </a:rPr>
              <a:t>Y</a:t>
            </a:r>
          </a:p>
        </p:txBody>
      </p:sp>
      <p:graphicFrame>
        <p:nvGraphicFramePr>
          <p:cNvPr id="25602" name="Object 2"/>
          <p:cNvGraphicFramePr>
            <a:graphicFrameLocks noChangeAspect="1"/>
          </p:cNvGraphicFramePr>
          <p:nvPr/>
        </p:nvGraphicFramePr>
        <p:xfrm>
          <a:off x="1797050" y="5151438"/>
          <a:ext cx="5464175" cy="668337"/>
        </p:xfrm>
        <a:graphic>
          <a:graphicData uri="http://schemas.openxmlformats.org/presentationml/2006/ole">
            <mc:AlternateContent xmlns:mc="http://schemas.openxmlformats.org/markup-compatibility/2006">
              <mc:Choice xmlns:v="urn:schemas-microsoft-com:vml" Requires="v">
                <p:oleObj spid="_x0000_s25608" name="Equation" r:id="rId4" imgW="3733560" imgH="457200" progId="Equation.3">
                  <p:embed/>
                </p:oleObj>
              </mc:Choice>
              <mc:Fallback>
                <p:oleObj name="Equation" r:id="rId4" imgW="373356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050" y="5151438"/>
                        <a:ext cx="5464175"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itle 1"/>
          <p:cNvSpPr>
            <a:spLocks noGrp="1"/>
          </p:cNvSpPr>
          <p:nvPr>
            <p:ph type="title"/>
          </p:nvPr>
        </p:nvSpPr>
        <p:spPr>
          <a:xfrm>
            <a:off x="457200" y="152400"/>
            <a:ext cx="8229600" cy="868363"/>
          </a:xfrm>
        </p:spPr>
        <p:txBody>
          <a:bodyPr/>
          <a:lstStyle/>
          <a:p>
            <a:pPr eaLnBrk="1" hangingPunct="1"/>
            <a:r>
              <a:rPr lang="en-US" smtClean="0"/>
              <a:t>Information Theory cont.</a:t>
            </a:r>
          </a:p>
        </p:txBody>
      </p:sp>
      <p:sp>
        <p:nvSpPr>
          <p:cNvPr id="26630" name="Content Placeholder 2"/>
          <p:cNvSpPr txBox="1">
            <a:spLocks/>
          </p:cNvSpPr>
          <p:nvPr/>
        </p:nvSpPr>
        <p:spPr bwMode="auto">
          <a:xfrm>
            <a:off x="457200" y="1219200"/>
            <a:ext cx="8229600" cy="49069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2400" dirty="0">
                <a:latin typeface="Calibri" pitchFamily="34" charset="0"/>
              </a:rPr>
              <a:t>Entropy: average number of bits required to encode X</a:t>
            </a:r>
          </a:p>
          <a:p>
            <a:pPr marL="342900" indent="-342900">
              <a:spcBef>
                <a:spcPct val="20000"/>
              </a:spcBef>
              <a:buFont typeface="Arial" pitchFamily="34" charset="0"/>
              <a:buChar char="•"/>
            </a:pPr>
            <a:endParaRPr lang="en-US" sz="2400" dirty="0">
              <a:latin typeface="Calibri" pitchFamily="34" charset="0"/>
            </a:endParaRPr>
          </a:p>
          <a:p>
            <a:pPr marL="342900" indent="-342900">
              <a:spcBef>
                <a:spcPct val="20000"/>
              </a:spcBef>
              <a:buFont typeface="Arial" pitchFamily="34" charset="0"/>
              <a:buChar char="•"/>
            </a:pPr>
            <a:endParaRPr lang="en-US" sz="2400" dirty="0">
              <a:latin typeface="Calibri" pitchFamily="34" charset="0"/>
            </a:endParaRPr>
          </a:p>
          <a:p>
            <a:pPr marL="342900" indent="-342900">
              <a:spcBef>
                <a:spcPct val="20000"/>
              </a:spcBef>
              <a:buFont typeface="Arial" pitchFamily="34" charset="0"/>
              <a:buChar char="•"/>
            </a:pPr>
            <a:endParaRPr lang="en-US" sz="2400" dirty="0">
              <a:latin typeface="Calibri" pitchFamily="34" charset="0"/>
            </a:endParaRPr>
          </a:p>
          <a:p>
            <a:pPr marL="342900" indent="-342900">
              <a:spcBef>
                <a:spcPct val="20000"/>
              </a:spcBef>
              <a:buFont typeface="Arial" pitchFamily="34" charset="0"/>
              <a:buChar char="•"/>
            </a:pPr>
            <a:r>
              <a:rPr lang="en-US" sz="2400" dirty="0">
                <a:latin typeface="Calibri" pitchFamily="34" charset="0"/>
              </a:rPr>
              <a:t>We can define conditional entropy similarly</a:t>
            </a:r>
          </a:p>
          <a:p>
            <a:pPr marL="800100" lvl="1" indent="-342900">
              <a:spcBef>
                <a:spcPct val="20000"/>
              </a:spcBef>
              <a:buFont typeface="Arial" pitchFamily="34" charset="0"/>
              <a:buChar char="•"/>
            </a:pPr>
            <a:endParaRPr lang="en-US" sz="2400" dirty="0">
              <a:latin typeface="Calibri" pitchFamily="34" charset="0"/>
            </a:endParaRPr>
          </a:p>
          <a:p>
            <a:pPr marL="800100" lvl="1" indent="-342900">
              <a:spcBef>
                <a:spcPct val="20000"/>
              </a:spcBef>
              <a:buFont typeface="Arial" pitchFamily="34" charset="0"/>
              <a:buChar char="•"/>
            </a:pPr>
            <a:endParaRPr lang="en-US" sz="2400" dirty="0">
              <a:latin typeface="Calibri" pitchFamily="34" charset="0"/>
            </a:endParaRPr>
          </a:p>
          <a:p>
            <a:pPr marL="800100" lvl="1" indent="-342900">
              <a:spcBef>
                <a:spcPct val="20000"/>
              </a:spcBef>
              <a:buFont typeface="Arial" pitchFamily="34" charset="0"/>
              <a:buChar char="•"/>
            </a:pPr>
            <a:r>
              <a:rPr lang="en-US" sz="2400" b="1" dirty="0" smtClean="0">
                <a:latin typeface="Calibri" pitchFamily="34" charset="0"/>
              </a:rPr>
              <a:t>Interpretation</a:t>
            </a:r>
            <a:r>
              <a:rPr lang="en-US" sz="2400" dirty="0" smtClean="0">
                <a:latin typeface="Calibri" pitchFamily="34" charset="0"/>
              </a:rPr>
              <a:t>: </a:t>
            </a:r>
            <a:r>
              <a:rPr lang="en-US" sz="2400" dirty="0">
                <a:latin typeface="Calibri" pitchFamily="34" charset="0"/>
              </a:rPr>
              <a:t>once Y is known, we only need H(X,Y) – H(Y) bits</a:t>
            </a:r>
          </a:p>
          <a:p>
            <a:pPr marL="342900" indent="-342900">
              <a:spcBef>
                <a:spcPct val="20000"/>
              </a:spcBef>
              <a:buFont typeface="Arial" pitchFamily="34" charset="0"/>
              <a:buChar char="•"/>
            </a:pPr>
            <a:r>
              <a:rPr lang="en-US" sz="2400" dirty="0">
                <a:latin typeface="Calibri" pitchFamily="34" charset="0"/>
              </a:rPr>
              <a:t>We can also define chain rule for entropies (not surprising)</a:t>
            </a:r>
          </a:p>
        </p:txBody>
      </p:sp>
      <p:graphicFrame>
        <p:nvGraphicFramePr>
          <p:cNvPr id="26626" name="Object 3"/>
          <p:cNvGraphicFramePr>
            <a:graphicFrameLocks noChangeAspect="1"/>
          </p:cNvGraphicFramePr>
          <p:nvPr/>
        </p:nvGraphicFramePr>
        <p:xfrm>
          <a:off x="1828800" y="3505200"/>
          <a:ext cx="4999038" cy="762000"/>
        </p:xfrm>
        <a:graphic>
          <a:graphicData uri="http://schemas.openxmlformats.org/presentationml/2006/ole">
            <mc:AlternateContent xmlns:mc="http://schemas.openxmlformats.org/markup-compatibility/2006">
              <mc:Choice xmlns:v="urn:schemas-microsoft-com:vml" Requires="v">
                <p:oleObj spid="_x0000_s26644" name="Equation" r:id="rId4" imgW="3416040" imgH="520560" progId="Equation.3">
                  <p:embed/>
                </p:oleObj>
              </mc:Choice>
              <mc:Fallback>
                <p:oleObj name="Equation" r:id="rId4" imgW="3416040" imgH="5205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05200"/>
                        <a:ext cx="49990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4"/>
          <p:cNvGraphicFramePr>
            <a:graphicFrameLocks noChangeAspect="1"/>
          </p:cNvGraphicFramePr>
          <p:nvPr/>
        </p:nvGraphicFramePr>
        <p:xfrm>
          <a:off x="2133600" y="5667375"/>
          <a:ext cx="5037138" cy="352425"/>
        </p:xfrm>
        <a:graphic>
          <a:graphicData uri="http://schemas.openxmlformats.org/presentationml/2006/ole">
            <mc:AlternateContent xmlns:mc="http://schemas.openxmlformats.org/markup-compatibility/2006">
              <mc:Choice xmlns:v="urn:schemas-microsoft-com:vml" Requires="v">
                <p:oleObj spid="_x0000_s26645" name="Equation" r:id="rId6" imgW="3441600" imgH="241200" progId="Equation.3">
                  <p:embed/>
                </p:oleObj>
              </mc:Choice>
              <mc:Fallback>
                <p:oleObj name="Equation" r:id="rId6" imgW="3441600" imgH="241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5667375"/>
                        <a:ext cx="503713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2"/>
          <p:cNvGraphicFramePr>
            <a:graphicFrameLocks noChangeAspect="1"/>
          </p:cNvGraphicFramePr>
          <p:nvPr/>
        </p:nvGraphicFramePr>
        <p:xfrm>
          <a:off x="1752600" y="1905000"/>
          <a:ext cx="5464175" cy="668338"/>
        </p:xfrm>
        <a:graphic>
          <a:graphicData uri="http://schemas.openxmlformats.org/presentationml/2006/ole">
            <mc:AlternateContent xmlns:mc="http://schemas.openxmlformats.org/markup-compatibility/2006">
              <mc:Choice xmlns:v="urn:schemas-microsoft-com:vml" Requires="v">
                <p:oleObj spid="_x0000_s26646" name="Equation" r:id="rId8" imgW="3733560" imgH="457200" progId="Equation.3">
                  <p:embed/>
                </p:oleObj>
              </mc:Choice>
              <mc:Fallback>
                <p:oleObj name="Equation" r:id="rId8" imgW="3733560" imgH="4572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1905000"/>
                        <a:ext cx="546417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1"/>
          <p:cNvSpPr>
            <a:spLocks noGrp="1"/>
          </p:cNvSpPr>
          <p:nvPr>
            <p:ph type="title"/>
          </p:nvPr>
        </p:nvSpPr>
        <p:spPr>
          <a:xfrm>
            <a:off x="457200" y="152400"/>
            <a:ext cx="8229600" cy="868363"/>
          </a:xfrm>
        </p:spPr>
        <p:txBody>
          <a:bodyPr/>
          <a:lstStyle/>
          <a:p>
            <a:pPr eaLnBrk="1" hangingPunct="1"/>
            <a:r>
              <a:rPr lang="en-US" smtClean="0"/>
              <a:t>Mutual Information: MI</a:t>
            </a:r>
          </a:p>
        </p:txBody>
      </p:sp>
      <p:sp>
        <p:nvSpPr>
          <p:cNvPr id="27653" name="Content Placeholder 2"/>
          <p:cNvSpPr txBox="1">
            <a:spLocks/>
          </p:cNvSpPr>
          <p:nvPr/>
        </p:nvSpPr>
        <p:spPr bwMode="auto">
          <a:xfrm>
            <a:off x="457200" y="1219200"/>
            <a:ext cx="8229600" cy="49069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2400" dirty="0">
                <a:latin typeface="Calibri" pitchFamily="34" charset="0"/>
              </a:rPr>
              <a:t>Remember independence?</a:t>
            </a:r>
          </a:p>
          <a:p>
            <a:pPr marL="800100" lvl="1" indent="-342900">
              <a:spcBef>
                <a:spcPct val="20000"/>
              </a:spcBef>
              <a:buFont typeface="Arial" pitchFamily="34" charset="0"/>
              <a:buChar char="•"/>
            </a:pPr>
            <a:r>
              <a:rPr lang="en-US" sz="2400" dirty="0">
                <a:latin typeface="Calibri" pitchFamily="34" charset="0"/>
              </a:rPr>
              <a:t>If X</a:t>
            </a:r>
            <a:r>
              <a:rPr lang="en-US" sz="2400" dirty="0">
                <a:latin typeface="Calibri" pitchFamily="34" charset="0"/>
                <a:sym typeface="Symbol" pitchFamily="18" charset="2"/>
              </a:rPr>
              <a:t>Y then knowing Y won’t change our belief about X</a:t>
            </a:r>
          </a:p>
          <a:p>
            <a:pPr marL="800100" lvl="1" indent="-342900">
              <a:spcBef>
                <a:spcPct val="20000"/>
              </a:spcBef>
              <a:buFont typeface="Arial" pitchFamily="34" charset="0"/>
              <a:buChar char="•"/>
            </a:pPr>
            <a:r>
              <a:rPr lang="en-US" sz="2400" dirty="0">
                <a:latin typeface="Calibri" pitchFamily="34" charset="0"/>
                <a:sym typeface="Symbol" pitchFamily="18" charset="2"/>
              </a:rPr>
              <a:t>Mutual information can help quantify this! (not the only way though)</a:t>
            </a:r>
          </a:p>
          <a:p>
            <a:pPr marL="342900" indent="-342900">
              <a:spcBef>
                <a:spcPct val="20000"/>
              </a:spcBef>
              <a:buFont typeface="Arial" pitchFamily="34" charset="0"/>
              <a:buChar char="•"/>
            </a:pPr>
            <a:r>
              <a:rPr lang="en-US" sz="2400" dirty="0">
                <a:latin typeface="Calibri" pitchFamily="34" charset="0"/>
                <a:sym typeface="Symbol" pitchFamily="18" charset="2"/>
              </a:rPr>
              <a:t>MI: </a:t>
            </a:r>
          </a:p>
          <a:p>
            <a:pPr marL="800100" lvl="1" indent="-342900">
              <a:spcBef>
                <a:spcPct val="20000"/>
              </a:spcBef>
              <a:buFont typeface="Arial" pitchFamily="34" charset="0"/>
              <a:buChar char="•"/>
            </a:pPr>
            <a:r>
              <a:rPr lang="en-US" sz="2400" dirty="0">
                <a:latin typeface="Calibri" pitchFamily="34" charset="0"/>
                <a:sym typeface="Symbol" pitchFamily="18" charset="2"/>
              </a:rPr>
              <a:t>“The amount of uncertainty in X which is removed by knowing Y</a:t>
            </a:r>
            <a:r>
              <a:rPr lang="en-US" sz="2400" dirty="0" smtClean="0">
                <a:latin typeface="Calibri" pitchFamily="34" charset="0"/>
                <a:sym typeface="Symbol" pitchFamily="18" charset="2"/>
              </a:rPr>
              <a:t>” (or, the amount of information contained </a:t>
            </a:r>
            <a:r>
              <a:rPr lang="en-US" sz="2400" u="sng" dirty="0" smtClean="0">
                <a:latin typeface="Calibri" pitchFamily="34" charset="0"/>
                <a:sym typeface="Symbol" pitchFamily="18" charset="2"/>
              </a:rPr>
              <a:t>mutually</a:t>
            </a:r>
            <a:r>
              <a:rPr lang="en-US" sz="2400" dirty="0" smtClean="0">
                <a:latin typeface="Calibri" pitchFamily="34" charset="0"/>
                <a:sym typeface="Symbol" pitchFamily="18" charset="2"/>
              </a:rPr>
              <a:t>)</a:t>
            </a:r>
            <a:endParaRPr lang="en-US" sz="2400" dirty="0">
              <a:latin typeface="Calibri" pitchFamily="34" charset="0"/>
              <a:sym typeface="Symbol" pitchFamily="18" charset="2"/>
            </a:endParaRPr>
          </a:p>
          <a:p>
            <a:pPr marL="800100" lvl="1" indent="-342900">
              <a:spcBef>
                <a:spcPct val="20000"/>
              </a:spcBef>
              <a:buFont typeface="Arial" pitchFamily="34" charset="0"/>
              <a:buChar char="•"/>
            </a:pPr>
            <a:r>
              <a:rPr lang="en-US" sz="2400" dirty="0">
                <a:latin typeface="Calibri" pitchFamily="34" charset="0"/>
                <a:sym typeface="Symbol" pitchFamily="18" charset="2"/>
              </a:rPr>
              <a:t>Symmetric</a:t>
            </a:r>
          </a:p>
          <a:p>
            <a:pPr marL="800100" lvl="1" indent="-342900">
              <a:spcBef>
                <a:spcPct val="20000"/>
              </a:spcBef>
              <a:buFont typeface="Arial" pitchFamily="34" charset="0"/>
              <a:buChar char="•"/>
            </a:pPr>
            <a:r>
              <a:rPr lang="en-US" sz="2400" dirty="0">
                <a:latin typeface="Calibri" pitchFamily="34" charset="0"/>
                <a:sym typeface="Symbol" pitchFamily="18" charset="2"/>
              </a:rPr>
              <a:t>I(X;Y) = 0 </a:t>
            </a:r>
            <a:r>
              <a:rPr lang="en-US" sz="2400" dirty="0" err="1" smtClean="0">
                <a:latin typeface="Calibri" pitchFamily="34" charset="0"/>
                <a:sym typeface="Symbol" pitchFamily="18" charset="2"/>
              </a:rPr>
              <a:t>iff</a:t>
            </a:r>
            <a:r>
              <a:rPr lang="en-US" sz="2400" dirty="0" smtClean="0">
                <a:latin typeface="Calibri" pitchFamily="34" charset="0"/>
                <a:sym typeface="Symbol" pitchFamily="18" charset="2"/>
              </a:rPr>
              <a:t> </a:t>
            </a:r>
            <a:r>
              <a:rPr lang="en-US" sz="2400" dirty="0">
                <a:latin typeface="Calibri" pitchFamily="34" charset="0"/>
                <a:sym typeface="Symbol" pitchFamily="18" charset="2"/>
              </a:rPr>
              <a:t>X and Y are independent! </a:t>
            </a:r>
          </a:p>
          <a:p>
            <a:pPr marL="342900" indent="-342900">
              <a:spcBef>
                <a:spcPct val="20000"/>
              </a:spcBef>
              <a:buFont typeface="Arial" pitchFamily="34" charset="0"/>
              <a:buChar char="•"/>
            </a:pPr>
            <a:endParaRPr lang="en-US" sz="2400" dirty="0">
              <a:latin typeface="Calibri" pitchFamily="34" charset="0"/>
              <a:sym typeface="Symbol" pitchFamily="18" charset="2"/>
            </a:endParaRPr>
          </a:p>
          <a:p>
            <a:pPr marL="800100" lvl="1" indent="-342900">
              <a:spcBef>
                <a:spcPct val="20000"/>
              </a:spcBef>
            </a:pPr>
            <a:endParaRPr lang="en-US" sz="2400" dirty="0">
              <a:latin typeface="Calibri" pitchFamily="34" charset="0"/>
            </a:endParaRPr>
          </a:p>
        </p:txBody>
      </p:sp>
      <p:graphicFrame>
        <p:nvGraphicFramePr>
          <p:cNvPr id="27650" name="Object 2"/>
          <p:cNvGraphicFramePr>
            <a:graphicFrameLocks noChangeAspect="1"/>
          </p:cNvGraphicFramePr>
          <p:nvPr/>
        </p:nvGraphicFramePr>
        <p:xfrm>
          <a:off x="1524000" y="2971800"/>
          <a:ext cx="3140075" cy="354013"/>
        </p:xfrm>
        <a:graphic>
          <a:graphicData uri="http://schemas.openxmlformats.org/presentationml/2006/ole">
            <mc:AlternateContent xmlns:mc="http://schemas.openxmlformats.org/markup-compatibility/2006">
              <mc:Choice xmlns:v="urn:schemas-microsoft-com:vml" Requires="v">
                <p:oleObj spid="_x0000_s27662" name="Equation" r:id="rId3" imgW="2145960" imgH="241200" progId="Equation.3">
                  <p:embed/>
                </p:oleObj>
              </mc:Choice>
              <mc:Fallback>
                <p:oleObj name="Equation" r:id="rId3" imgW="214596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971800"/>
                        <a:ext cx="3140075"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4"/>
          <p:cNvGraphicFramePr>
            <a:graphicFrameLocks noChangeAspect="1"/>
          </p:cNvGraphicFramePr>
          <p:nvPr/>
        </p:nvGraphicFramePr>
        <p:xfrm>
          <a:off x="2895600" y="5334000"/>
          <a:ext cx="3551238" cy="668338"/>
        </p:xfrm>
        <a:graphic>
          <a:graphicData uri="http://schemas.openxmlformats.org/presentationml/2006/ole">
            <mc:AlternateContent xmlns:mc="http://schemas.openxmlformats.org/markup-compatibility/2006">
              <mc:Choice xmlns:v="urn:schemas-microsoft-com:vml" Requires="v">
                <p:oleObj spid="_x0000_s27663" name="Equation" r:id="rId5" imgW="2425680" imgH="457200" progId="Equation.3">
                  <p:embed/>
                </p:oleObj>
              </mc:Choice>
              <mc:Fallback>
                <p:oleObj name="Equation" r:id="rId5" imgW="242568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334000"/>
                        <a:ext cx="3551238"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2"/>
          <p:cNvSpPr>
            <a:spLocks noGrp="1"/>
          </p:cNvSpPr>
          <p:nvPr>
            <p:ph type="title"/>
          </p:nvPr>
        </p:nvSpPr>
        <p:spPr/>
        <p:txBody>
          <a:bodyPr/>
          <a:lstStyle/>
          <a:p>
            <a:r>
              <a:rPr lang="en-US" smtClean="0"/>
              <a:t>Chi Square Test for Independence</a:t>
            </a:r>
            <a:br>
              <a:rPr lang="en-US" smtClean="0"/>
            </a:br>
            <a:r>
              <a:rPr lang="en-US" sz="3600" smtClean="0"/>
              <a:t>(Example)</a:t>
            </a:r>
          </a:p>
        </p:txBody>
      </p:sp>
      <p:graphicFrame>
        <p:nvGraphicFramePr>
          <p:cNvPr id="7" name="Content Placeholder 6"/>
          <p:cNvGraphicFramePr>
            <a:graphicFrameLocks noGrp="1"/>
          </p:cNvGraphicFramePr>
          <p:nvPr>
            <p:ph idx="1"/>
          </p:nvPr>
        </p:nvGraphicFramePr>
        <p:xfrm>
          <a:off x="457200" y="1600200"/>
          <a:ext cx="8229600" cy="1485900"/>
        </p:xfrm>
        <a:graphic>
          <a:graphicData uri="http://schemas.openxmlformats.org/drawingml/2006/table">
            <a:tbl>
              <a:tblPr/>
              <a:tblGrid>
                <a:gridCol w="1646238"/>
                <a:gridCol w="1646237"/>
                <a:gridCol w="1644650"/>
                <a:gridCol w="1646238"/>
                <a:gridCol w="1646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alibri" pitchFamily="34" charset="0"/>
                        <a:ea typeface="MS PGothic"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ea typeface="MS PGothic" pitchFamily="34" charset="-128"/>
                        </a:rPr>
                        <a:t>Republican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ea typeface="MS PGothic" pitchFamily="34" charset="-128"/>
                        </a:rPr>
                        <a:t>Democrat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ea typeface="MS PGothic" pitchFamily="34" charset="-128"/>
                        </a:rPr>
                        <a:t>Independent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ea typeface="MS PGothic" pitchFamily="34" charset="-128"/>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Male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150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400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Female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250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300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600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450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450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MS PGothic"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4307" name="Rectangle 1"/>
          <p:cNvSpPr>
            <a:spLocks noChangeArrowheads="1"/>
          </p:cNvSpPr>
          <p:nvPr/>
        </p:nvSpPr>
        <p:spPr bwMode="auto">
          <a:xfrm>
            <a:off x="457200" y="3549650"/>
            <a:ext cx="7848600" cy="2308225"/>
          </a:xfrm>
          <a:prstGeom prst="rect">
            <a:avLst/>
          </a:prstGeom>
          <a:noFill/>
          <a:ln w="9525">
            <a:noFill/>
            <a:miter lim="800000"/>
            <a:headEnd/>
            <a:tailEnd/>
          </a:ln>
        </p:spPr>
        <p:txBody>
          <a:bodyPr anchor="ctr">
            <a:spAutoFit/>
          </a:bodyPr>
          <a:lstStyle/>
          <a:p>
            <a:pPr eaLnBrk="0" hangingPunct="0">
              <a:buFontTx/>
              <a:buChar char="•"/>
            </a:pPr>
            <a:r>
              <a:rPr lang="en-US" sz="2400" b="1"/>
              <a:t> </a:t>
            </a:r>
            <a:r>
              <a:rPr lang="en-US" sz="2400"/>
              <a:t>State the </a:t>
            </a:r>
            <a:r>
              <a:rPr lang="en-US" sz="2400" b="1"/>
              <a:t>hypotheses</a:t>
            </a:r>
          </a:p>
          <a:p>
            <a:pPr eaLnBrk="0" hangingPunct="0"/>
            <a:r>
              <a:rPr lang="en-US" sz="2400"/>
              <a:t>H</a:t>
            </a:r>
            <a:r>
              <a:rPr lang="en-US" sz="2400" baseline="-30000"/>
              <a:t>0</a:t>
            </a:r>
            <a:r>
              <a:rPr lang="en-US" sz="2400"/>
              <a:t>: Gender and voting preferences are independent. </a:t>
            </a:r>
            <a:br>
              <a:rPr lang="en-US" sz="2400"/>
            </a:br>
            <a:r>
              <a:rPr lang="en-US" sz="2400"/>
              <a:t>H</a:t>
            </a:r>
            <a:r>
              <a:rPr lang="en-US" sz="2400" baseline="-30000"/>
              <a:t>a</a:t>
            </a:r>
            <a:r>
              <a:rPr lang="en-US" sz="2400"/>
              <a:t>: Gender and voting preferences are not independent</a:t>
            </a:r>
          </a:p>
          <a:p>
            <a:pPr eaLnBrk="0" hangingPunct="0"/>
            <a:endParaRPr lang="en-US" sz="2400"/>
          </a:p>
          <a:p>
            <a:pPr eaLnBrk="0" hangingPunct="0">
              <a:buFontTx/>
              <a:buChar char="•"/>
            </a:pPr>
            <a:r>
              <a:rPr lang="en-US" sz="2400"/>
              <a:t> Choose</a:t>
            </a:r>
            <a:r>
              <a:rPr lang="en-US" sz="2400" b="1"/>
              <a:t> significance level</a:t>
            </a:r>
            <a:r>
              <a:rPr lang="en-US" sz="2400"/>
              <a:t> </a:t>
            </a:r>
          </a:p>
          <a:p>
            <a:pPr eaLnBrk="0" hangingPunct="0"/>
            <a:r>
              <a:rPr lang="en-US" sz="2400"/>
              <a:t>Say, 0.05</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Chi Square Test for Independence</a:t>
            </a:r>
          </a:p>
        </p:txBody>
      </p:sp>
      <p:sp>
        <p:nvSpPr>
          <p:cNvPr id="55299" name="Content Placeholder 2"/>
          <p:cNvSpPr>
            <a:spLocks noGrp="1"/>
          </p:cNvSpPr>
          <p:nvPr>
            <p:ph idx="1"/>
          </p:nvPr>
        </p:nvSpPr>
        <p:spPr/>
        <p:txBody>
          <a:bodyPr/>
          <a:lstStyle/>
          <a:p>
            <a:r>
              <a:rPr lang="en-US" dirty="0" smtClean="0"/>
              <a:t>Analyze sample data</a:t>
            </a:r>
          </a:p>
          <a:p>
            <a:pPr lvl="1">
              <a:buFont typeface="Arial" pitchFamily="34" charset="0"/>
              <a:buChar char="•"/>
            </a:pPr>
            <a:r>
              <a:rPr lang="en-US" b="1" dirty="0" smtClean="0"/>
              <a:t>Degrees of freedom </a:t>
            </a:r>
            <a:r>
              <a:rPr lang="en-US" dirty="0" smtClean="0"/>
              <a:t>= </a:t>
            </a:r>
          </a:p>
          <a:p>
            <a:pPr lvl="1">
              <a:buFont typeface="Arial" pitchFamily="34" charset="0"/>
              <a:buNone/>
            </a:pPr>
            <a:r>
              <a:rPr lang="en-US" dirty="0" smtClean="0"/>
              <a:t>	(|g|-1) * (|v|-1) = (2-1) * (3-1) = 2</a:t>
            </a:r>
          </a:p>
          <a:p>
            <a:pPr lvl="1">
              <a:buFont typeface="Arial" pitchFamily="34" charset="0"/>
              <a:buChar char="•"/>
            </a:pPr>
            <a:r>
              <a:rPr lang="en-US" b="1" dirty="0" smtClean="0"/>
              <a:t>Expected frequency count</a:t>
            </a:r>
            <a:r>
              <a:rPr lang="en-US" dirty="0" smtClean="0"/>
              <a:t> =</a:t>
            </a:r>
          </a:p>
          <a:p>
            <a:pPr lvl="1">
              <a:buFont typeface="Arial" pitchFamily="34" charset="0"/>
              <a:buNone/>
            </a:pPr>
            <a:r>
              <a:rPr lang="pt-BR" sz="1800" dirty="0" smtClean="0"/>
              <a:t>	E</a:t>
            </a:r>
            <a:r>
              <a:rPr lang="pt-BR" sz="1800" baseline="-25000" dirty="0" smtClean="0"/>
              <a:t>g,v</a:t>
            </a:r>
            <a:r>
              <a:rPr lang="pt-BR" sz="1800" dirty="0" smtClean="0"/>
              <a:t> = (n</a:t>
            </a:r>
            <a:r>
              <a:rPr lang="pt-BR" sz="1800" baseline="-25000" dirty="0" smtClean="0"/>
              <a:t>g</a:t>
            </a:r>
            <a:r>
              <a:rPr lang="pt-BR" sz="1800" dirty="0" smtClean="0"/>
              <a:t> * n</a:t>
            </a:r>
            <a:r>
              <a:rPr lang="pt-BR" sz="1800" baseline="-25000" dirty="0" smtClean="0"/>
              <a:t>v</a:t>
            </a:r>
            <a:r>
              <a:rPr lang="pt-BR" sz="1800" dirty="0" smtClean="0"/>
              <a:t>) / n</a:t>
            </a:r>
            <a:br>
              <a:rPr lang="pt-BR" sz="1800" dirty="0" smtClean="0"/>
            </a:br>
            <a:endParaRPr lang="pt-BR" sz="1800" dirty="0" smtClean="0"/>
          </a:p>
          <a:p>
            <a:pPr lvl="1">
              <a:buFont typeface="Arial" pitchFamily="34" charset="0"/>
              <a:buNone/>
            </a:pPr>
            <a:r>
              <a:rPr lang="pt-BR" sz="1800" dirty="0" smtClean="0"/>
              <a:t>	E</a:t>
            </a:r>
            <a:r>
              <a:rPr lang="pt-BR" sz="1800" baseline="-25000" dirty="0" smtClean="0"/>
              <a:t>m,r</a:t>
            </a:r>
            <a:r>
              <a:rPr lang="pt-BR" sz="1800" dirty="0" smtClean="0"/>
              <a:t> = (400 * 450) / 1000 = 180000/1000 = 180</a:t>
            </a:r>
            <a:br>
              <a:rPr lang="pt-BR" sz="1800" dirty="0" smtClean="0"/>
            </a:br>
            <a:r>
              <a:rPr lang="pt-BR" sz="1800" dirty="0" smtClean="0"/>
              <a:t>E</a:t>
            </a:r>
            <a:r>
              <a:rPr lang="pt-BR" sz="1800" baseline="-25000" dirty="0" smtClean="0"/>
              <a:t>m,d</a:t>
            </a:r>
            <a:r>
              <a:rPr lang="pt-BR" sz="1800" dirty="0" smtClean="0"/>
              <a:t>= (400 * 450) / 1000 = 180000/1000 = 180</a:t>
            </a:r>
            <a:br>
              <a:rPr lang="pt-BR" sz="1800" dirty="0" smtClean="0"/>
            </a:br>
            <a:r>
              <a:rPr lang="pt-BR" sz="1800" dirty="0" smtClean="0"/>
              <a:t>E</a:t>
            </a:r>
            <a:r>
              <a:rPr lang="pt-BR" sz="1800" baseline="-25000" dirty="0" smtClean="0"/>
              <a:t>m,i</a:t>
            </a:r>
            <a:r>
              <a:rPr lang="pt-BR" sz="1800" dirty="0" smtClean="0"/>
              <a:t> = (400 * 100) / 1000 = 40000/1000 = 40</a:t>
            </a:r>
            <a:br>
              <a:rPr lang="pt-BR" sz="1800" dirty="0" smtClean="0"/>
            </a:br>
            <a:r>
              <a:rPr lang="pt-BR" sz="1800" dirty="0" smtClean="0"/>
              <a:t>E</a:t>
            </a:r>
            <a:r>
              <a:rPr lang="pt-BR" sz="1800" baseline="-25000" dirty="0" smtClean="0"/>
              <a:t>f,r</a:t>
            </a:r>
            <a:r>
              <a:rPr lang="pt-BR" sz="1800" dirty="0" smtClean="0"/>
              <a:t> = (600 * 450) / 1000 = 270000/1000 = 270</a:t>
            </a:r>
            <a:br>
              <a:rPr lang="pt-BR" sz="1800" dirty="0" smtClean="0"/>
            </a:br>
            <a:r>
              <a:rPr lang="pt-BR" sz="1800" dirty="0" smtClean="0"/>
              <a:t>E</a:t>
            </a:r>
            <a:r>
              <a:rPr lang="pt-BR" sz="1800" baseline="-25000" dirty="0" smtClean="0"/>
              <a:t>f,d</a:t>
            </a:r>
            <a:r>
              <a:rPr lang="pt-BR" sz="1800" dirty="0" smtClean="0"/>
              <a:t> = (600 * 450) / 1000 = 270000/1000 = 270</a:t>
            </a:r>
            <a:br>
              <a:rPr lang="pt-BR" sz="1800" dirty="0" smtClean="0"/>
            </a:br>
            <a:r>
              <a:rPr lang="pt-BR" sz="1800" dirty="0" smtClean="0"/>
              <a:t>E</a:t>
            </a:r>
            <a:r>
              <a:rPr lang="pt-BR" sz="1800" baseline="-25000" dirty="0" smtClean="0"/>
              <a:t>f,i</a:t>
            </a:r>
            <a:r>
              <a:rPr lang="pt-BR" sz="1800" dirty="0" smtClean="0"/>
              <a:t> = (600 * 100) / 1000 = 60000/1000 = 60</a:t>
            </a:r>
            <a:endParaRPr lang="en-US" sz="1800" dirty="0" smtClean="0"/>
          </a:p>
          <a:p>
            <a:pPr lvl="1"/>
            <a:endParaRPr lang="en-US" dirty="0" smtClean="0"/>
          </a:p>
        </p:txBody>
      </p:sp>
      <p:graphicFrame>
        <p:nvGraphicFramePr>
          <p:cNvPr id="4" name="Content Placeholder 6"/>
          <p:cNvGraphicFramePr>
            <a:graphicFrameLocks noGrp="1"/>
          </p:cNvGraphicFramePr>
          <p:nvPr/>
        </p:nvGraphicFramePr>
        <p:xfrm>
          <a:off x="5029200" y="1295400"/>
          <a:ext cx="3854450" cy="1066800"/>
        </p:xfrm>
        <a:graphic>
          <a:graphicData uri="http://schemas.openxmlformats.org/drawingml/2006/table">
            <a:tbl>
              <a:tblPr/>
              <a:tblGrid>
                <a:gridCol w="587375"/>
                <a:gridCol w="792163"/>
                <a:gridCol w="793750"/>
                <a:gridCol w="889000"/>
                <a:gridCol w="792162"/>
              </a:tblGrid>
              <a:tr h="266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smtClean="0">
                        <a:ln>
                          <a:noFill/>
                        </a:ln>
                        <a:solidFill>
                          <a:srgbClr val="FFFFFF"/>
                        </a:solidFill>
                        <a:effectLst/>
                        <a:latin typeface="Calibri" pitchFamily="34" charset="0"/>
                        <a:ea typeface="MS PGothic"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MS PGothic" pitchFamily="34" charset="-128"/>
                        </a:rPr>
                        <a:t>Republican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MS PGothic" pitchFamily="34" charset="-128"/>
                        </a:rPr>
                        <a:t>Democrat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MS PGothic" pitchFamily="34" charset="-128"/>
                        </a:rPr>
                        <a:t>Independent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MS PGothic" pitchFamily="34" charset="-128"/>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ea typeface="MS PGothic" pitchFamily="34" charset="-128"/>
                        </a:rPr>
                        <a:t>Male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150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400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ea typeface="MS PGothic" pitchFamily="34" charset="-128"/>
                        </a:rPr>
                        <a:t>Female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250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300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600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ea typeface="MS PGothic" pitchFamily="34" charset="-128"/>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450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450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smtClean="0"/>
              <a:t>Chi Square Test for Independence</a:t>
            </a:r>
          </a:p>
        </p:txBody>
      </p:sp>
      <p:sp>
        <p:nvSpPr>
          <p:cNvPr id="28676" name="Content Placeholder 2"/>
          <p:cNvSpPr>
            <a:spLocks noGrp="1"/>
          </p:cNvSpPr>
          <p:nvPr>
            <p:ph idx="1"/>
          </p:nvPr>
        </p:nvSpPr>
        <p:spPr/>
        <p:txBody>
          <a:bodyPr/>
          <a:lstStyle/>
          <a:p>
            <a:r>
              <a:rPr lang="en-US" smtClean="0"/>
              <a:t>Chi-square </a:t>
            </a:r>
            <a:r>
              <a:rPr lang="en-US" b="1" smtClean="0"/>
              <a:t>test statistic</a:t>
            </a:r>
          </a:p>
          <a:p>
            <a:endParaRPr lang="en-US" smtClean="0"/>
          </a:p>
          <a:p>
            <a:endParaRPr lang="en-US" smtClean="0"/>
          </a:p>
          <a:p>
            <a:r>
              <a:rPr lang="el-GR" sz="2400" smtClean="0"/>
              <a:t>Χ</a:t>
            </a:r>
            <a:r>
              <a:rPr lang="el-GR" sz="2400" baseline="30000" smtClean="0"/>
              <a:t>2</a:t>
            </a:r>
            <a:r>
              <a:rPr lang="el-GR" sz="2400" smtClean="0"/>
              <a:t> = (200 - 180)</a:t>
            </a:r>
            <a:r>
              <a:rPr lang="el-GR" sz="2400" baseline="30000" smtClean="0"/>
              <a:t>2</a:t>
            </a:r>
            <a:r>
              <a:rPr lang="el-GR" sz="2400" smtClean="0"/>
              <a:t>/180 + (150 - 180)</a:t>
            </a:r>
            <a:r>
              <a:rPr lang="el-GR" sz="2400" baseline="30000" smtClean="0"/>
              <a:t>2</a:t>
            </a:r>
            <a:r>
              <a:rPr lang="el-GR" sz="2400" smtClean="0"/>
              <a:t>/180 + (50 - 40)</a:t>
            </a:r>
            <a:r>
              <a:rPr lang="el-GR" sz="2400" baseline="30000" smtClean="0"/>
              <a:t>2</a:t>
            </a:r>
            <a:r>
              <a:rPr lang="el-GR" sz="2400" smtClean="0"/>
              <a:t>/40</a:t>
            </a:r>
            <a:r>
              <a:rPr lang="en-US" sz="2400" smtClean="0"/>
              <a:t> </a:t>
            </a:r>
            <a:r>
              <a:rPr lang="el-GR" sz="2400" smtClean="0"/>
              <a:t>+ </a:t>
            </a:r>
            <a:endParaRPr lang="en-US" sz="2400" smtClean="0"/>
          </a:p>
          <a:p>
            <a:pPr>
              <a:buFont typeface="Arial" pitchFamily="34" charset="0"/>
              <a:buNone/>
            </a:pPr>
            <a:r>
              <a:rPr lang="en-US" sz="2400" smtClean="0"/>
              <a:t>		</a:t>
            </a:r>
            <a:r>
              <a:rPr lang="el-GR" sz="2400" smtClean="0"/>
              <a:t>(250 - 270)</a:t>
            </a:r>
            <a:r>
              <a:rPr lang="el-GR" sz="2400" baseline="30000" smtClean="0"/>
              <a:t>2</a:t>
            </a:r>
            <a:r>
              <a:rPr lang="el-GR" sz="2400" smtClean="0"/>
              <a:t>/270 + (300 - 270)</a:t>
            </a:r>
            <a:r>
              <a:rPr lang="el-GR" sz="2400" baseline="30000" smtClean="0"/>
              <a:t>2</a:t>
            </a:r>
            <a:r>
              <a:rPr lang="el-GR" sz="2400" smtClean="0"/>
              <a:t>/270 + (50 - 60)</a:t>
            </a:r>
            <a:r>
              <a:rPr lang="el-GR" sz="2400" baseline="30000" smtClean="0"/>
              <a:t>2</a:t>
            </a:r>
            <a:r>
              <a:rPr lang="el-GR" sz="2400" smtClean="0"/>
              <a:t>/40</a:t>
            </a:r>
            <a:endParaRPr lang="en-US" sz="2400" smtClean="0"/>
          </a:p>
          <a:p>
            <a:r>
              <a:rPr lang="el-GR" sz="2400" smtClean="0"/>
              <a:t>Χ</a:t>
            </a:r>
            <a:r>
              <a:rPr lang="el-GR" sz="2400" baseline="30000" smtClean="0"/>
              <a:t>2</a:t>
            </a:r>
            <a:r>
              <a:rPr lang="el-GR" sz="2400" smtClean="0"/>
              <a:t> = 400/180 + 900/180 + 100/40 + 400/270 + 900/270 +</a:t>
            </a:r>
            <a:endParaRPr lang="en-US" sz="2400" smtClean="0"/>
          </a:p>
          <a:p>
            <a:pPr>
              <a:buFont typeface="Arial" pitchFamily="34" charset="0"/>
              <a:buNone/>
            </a:pPr>
            <a:r>
              <a:rPr lang="en-US" sz="2400" smtClean="0"/>
              <a:t>		</a:t>
            </a:r>
            <a:r>
              <a:rPr lang="el-GR" sz="2400" smtClean="0"/>
              <a:t>100/60</a:t>
            </a:r>
            <a:endParaRPr lang="en-US" sz="2400" smtClean="0"/>
          </a:p>
          <a:p>
            <a:r>
              <a:rPr lang="el-GR" sz="2400" smtClean="0"/>
              <a:t>Χ</a:t>
            </a:r>
            <a:r>
              <a:rPr lang="el-GR" sz="2400" baseline="30000" smtClean="0"/>
              <a:t>2</a:t>
            </a:r>
            <a:r>
              <a:rPr lang="el-GR" sz="2400" smtClean="0"/>
              <a:t> = 2.22 + 5.00 + 2.50 + 1.48 + 3.33 + 1.67 = 16.2</a:t>
            </a:r>
            <a:endParaRPr lang="en-US" sz="2400" smtClean="0"/>
          </a:p>
        </p:txBody>
      </p:sp>
      <p:graphicFrame>
        <p:nvGraphicFramePr>
          <p:cNvPr id="28674" name="Object 2"/>
          <p:cNvGraphicFramePr>
            <a:graphicFrameLocks noChangeAspect="1"/>
          </p:cNvGraphicFramePr>
          <p:nvPr/>
        </p:nvGraphicFramePr>
        <p:xfrm>
          <a:off x="2141538" y="2243138"/>
          <a:ext cx="2209800" cy="744537"/>
        </p:xfrm>
        <a:graphic>
          <a:graphicData uri="http://schemas.openxmlformats.org/presentationml/2006/ole">
            <mc:AlternateContent xmlns:mc="http://schemas.openxmlformats.org/markup-compatibility/2006">
              <mc:Choice xmlns:v="urn:schemas-microsoft-com:vml" Requires="v">
                <p:oleObj spid="_x0000_s28680" name="Equation" r:id="rId3" imgW="1511280" imgH="507960" progId="Equation.3">
                  <p:embed/>
                </p:oleObj>
              </mc:Choice>
              <mc:Fallback>
                <p:oleObj name="Equation" r:id="rId3" imgW="1511280" imgH="507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38" y="2243138"/>
                        <a:ext cx="2209800"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Content Placeholder 6"/>
          <p:cNvGraphicFramePr>
            <a:graphicFrameLocks noGrp="1"/>
          </p:cNvGraphicFramePr>
          <p:nvPr/>
        </p:nvGraphicFramePr>
        <p:xfrm>
          <a:off x="5029200" y="1295400"/>
          <a:ext cx="3854450" cy="1066800"/>
        </p:xfrm>
        <a:graphic>
          <a:graphicData uri="http://schemas.openxmlformats.org/drawingml/2006/table">
            <a:tbl>
              <a:tblPr/>
              <a:tblGrid>
                <a:gridCol w="587375"/>
                <a:gridCol w="792163"/>
                <a:gridCol w="793750"/>
                <a:gridCol w="889000"/>
                <a:gridCol w="792162"/>
              </a:tblGrid>
              <a:tr h="266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smtClean="0">
                        <a:ln>
                          <a:noFill/>
                        </a:ln>
                        <a:solidFill>
                          <a:srgbClr val="FFFFFF"/>
                        </a:solidFill>
                        <a:effectLst/>
                        <a:latin typeface="Calibri" pitchFamily="34" charset="0"/>
                        <a:ea typeface="MS PGothic"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MS PGothic" pitchFamily="34" charset="-128"/>
                        </a:rPr>
                        <a:t>Republican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MS PGothic" pitchFamily="34" charset="-128"/>
                        </a:rPr>
                        <a:t>Democrat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MS PGothic" pitchFamily="34" charset="-128"/>
                        </a:rPr>
                        <a:t>Independent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FFFFFF"/>
                          </a:solidFill>
                          <a:effectLst/>
                          <a:latin typeface="Calibri" pitchFamily="34" charset="0"/>
                          <a:ea typeface="MS PGothic" pitchFamily="34" charset="-128"/>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ea typeface="MS PGothic" pitchFamily="34" charset="-128"/>
                        </a:rPr>
                        <a:t>Male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150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400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ea typeface="MS PGothic" pitchFamily="34" charset="-128"/>
                        </a:rPr>
                        <a:t>Female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250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300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600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66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Calibri" pitchFamily="34" charset="0"/>
                          <a:ea typeface="MS PGothic" pitchFamily="34" charset="-128"/>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450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450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ea typeface="MS PGothic"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Chi Square Test for Independence</a:t>
            </a:r>
          </a:p>
        </p:txBody>
      </p:sp>
      <p:sp>
        <p:nvSpPr>
          <p:cNvPr id="56323" name="Content Placeholder 2"/>
          <p:cNvSpPr>
            <a:spLocks noGrp="1"/>
          </p:cNvSpPr>
          <p:nvPr>
            <p:ph idx="1"/>
          </p:nvPr>
        </p:nvSpPr>
        <p:spPr/>
        <p:txBody>
          <a:bodyPr/>
          <a:lstStyle/>
          <a:p>
            <a:r>
              <a:rPr lang="en-US" b="1" smtClean="0"/>
              <a:t>P-value</a:t>
            </a:r>
          </a:p>
          <a:p>
            <a:pPr lvl="1"/>
            <a:r>
              <a:rPr lang="en-US" smtClean="0"/>
              <a:t>Probability of observing a sample statistic as extreme as the test statistic</a:t>
            </a:r>
          </a:p>
          <a:p>
            <a:pPr lvl="1"/>
            <a:r>
              <a:rPr lang="en-US" smtClean="0"/>
              <a:t>P(X</a:t>
            </a:r>
            <a:r>
              <a:rPr lang="en-US" baseline="30000" smtClean="0"/>
              <a:t>2</a:t>
            </a:r>
            <a:r>
              <a:rPr lang="en-US" smtClean="0"/>
              <a:t> ≥ 16.2) = 0.0003</a:t>
            </a:r>
          </a:p>
          <a:p>
            <a:r>
              <a:rPr lang="en-US" smtClean="0"/>
              <a:t>Since </a:t>
            </a:r>
            <a:r>
              <a:rPr lang="en-US" b="1" smtClean="0"/>
              <a:t>P-value</a:t>
            </a:r>
            <a:r>
              <a:rPr lang="en-US" smtClean="0"/>
              <a:t> (0.0003) is less than the significance level (0.05), we cannot accept the null hypothesis</a:t>
            </a:r>
          </a:p>
          <a:p>
            <a:r>
              <a:rPr lang="en-US" smtClean="0"/>
              <a:t>There is a relationship between gender and voting preference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must know</a:t>
            </a:r>
            <a:endParaRPr lang="en-US" dirty="0"/>
          </a:p>
        </p:txBody>
      </p:sp>
      <p:sp>
        <p:nvSpPr>
          <p:cNvPr id="3" name="Content Placeholder 2"/>
          <p:cNvSpPr>
            <a:spLocks noGrp="1"/>
          </p:cNvSpPr>
          <p:nvPr>
            <p:ph idx="1"/>
          </p:nvPr>
        </p:nvSpPr>
        <p:spPr/>
        <p:txBody>
          <a:bodyPr/>
          <a:lstStyle/>
          <a:p>
            <a:r>
              <a:rPr lang="en-US" strike="sngStrike" dirty="0" smtClean="0"/>
              <a:t>See the last Table in the distributed material</a:t>
            </a:r>
          </a:p>
          <a:p>
            <a:pPr lvl="1"/>
            <a:r>
              <a:rPr lang="en-US" dirty="0" smtClean="0"/>
              <a:t>Probability models</a:t>
            </a:r>
          </a:p>
          <a:p>
            <a:pPr lvl="1"/>
            <a:r>
              <a:rPr lang="en-US" dirty="0" smtClean="0"/>
              <a:t>Random variables</a:t>
            </a:r>
          </a:p>
          <a:p>
            <a:pPr lvl="1"/>
            <a:r>
              <a:rPr lang="en-US" dirty="0" smtClean="0"/>
              <a:t>Conditional probability</a:t>
            </a:r>
          </a:p>
          <a:p>
            <a:pPr lvl="1"/>
            <a:r>
              <a:rPr lang="en-US" dirty="0" smtClean="0"/>
              <a:t>Probability density function</a:t>
            </a:r>
          </a:p>
          <a:p>
            <a:pPr lvl="1"/>
            <a:r>
              <a:rPr lang="en-US" dirty="0" smtClean="0"/>
              <a:t>Marginalization</a:t>
            </a:r>
          </a:p>
          <a:p>
            <a:pPr lvl="1"/>
            <a:r>
              <a:rPr lang="en-US" dirty="0" smtClean="0"/>
              <a:t>Expectation</a:t>
            </a:r>
          </a:p>
          <a:p>
            <a:pPr lvl="1"/>
            <a:r>
              <a:rPr lang="en-US" dirty="0" smtClean="0"/>
              <a:t>Normal distribution</a:t>
            </a:r>
          </a:p>
          <a:p>
            <a:pPr lvl="1"/>
            <a:r>
              <a:rPr lang="en-US" dirty="0" smtClean="0"/>
              <a:t>Probabilistic inference: MLE, MAP</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a:t>
            </a:r>
            <a:r>
              <a:rPr lang="en-US" b="1" dirty="0" smtClean="0"/>
              <a:t>MUST</a:t>
            </a:r>
            <a:r>
              <a:rPr lang="en-US" dirty="0" smtClean="0"/>
              <a:t> know</a:t>
            </a:r>
            <a:endParaRPr lang="en-US" dirty="0"/>
          </a:p>
        </p:txBody>
      </p:sp>
      <p:sp>
        <p:nvSpPr>
          <p:cNvPr id="3" name="Content Placeholder 2"/>
          <p:cNvSpPr>
            <a:spLocks noGrp="1"/>
          </p:cNvSpPr>
          <p:nvPr>
            <p:ph idx="1"/>
          </p:nvPr>
        </p:nvSpPr>
        <p:spPr/>
        <p:txBody>
          <a:bodyPr/>
          <a:lstStyle/>
          <a:p>
            <a:r>
              <a:rPr lang="en-US" dirty="0" smtClean="0"/>
              <a:t>Probabilistic inference: MLE, MAP</a:t>
            </a:r>
          </a:p>
          <a:p>
            <a:r>
              <a:rPr lang="en-US" dirty="0" smtClean="0"/>
              <a:t>MLE = </a:t>
            </a:r>
            <a:r>
              <a:rPr lang="en-US" dirty="0" err="1" smtClean="0"/>
              <a:t>arg</a:t>
            </a:r>
            <a:r>
              <a:rPr lang="en-US" dirty="0" smtClean="0"/>
              <a:t> max P (X|Y)</a:t>
            </a:r>
          </a:p>
          <a:p>
            <a:pPr marL="514350" indent="-514350">
              <a:buNone/>
            </a:pPr>
            <a:r>
              <a:rPr lang="en-US" dirty="0" smtClean="0"/>
              <a:t>     where X is the feature and Y is the class</a:t>
            </a:r>
          </a:p>
          <a:p>
            <a:pPr marL="514350" indent="-514350">
              <a:buNone/>
            </a:pPr>
            <a:r>
              <a:rPr lang="en-US" dirty="0" smtClean="0"/>
              <a:t>     P(X|Y) is the likelihood</a:t>
            </a:r>
          </a:p>
          <a:p>
            <a:r>
              <a:rPr lang="en-US" dirty="0" smtClean="0"/>
              <a:t>MAP= </a:t>
            </a:r>
            <a:r>
              <a:rPr lang="en-US" dirty="0" err="1" smtClean="0"/>
              <a:t>arg</a:t>
            </a:r>
            <a:r>
              <a:rPr lang="en-US" dirty="0" smtClean="0"/>
              <a:t> max P (Y|X)</a:t>
            </a:r>
          </a:p>
          <a:p>
            <a:pPr>
              <a:buNone/>
            </a:pPr>
            <a:r>
              <a:rPr lang="en-US" dirty="0" smtClean="0"/>
              <a:t>     P(Y|X) is posterior (</a:t>
            </a:r>
            <a:r>
              <a:rPr lang="en-US" i="1" dirty="0" smtClean="0"/>
              <a:t>a </a:t>
            </a:r>
            <a:r>
              <a:rPr lang="en-US" i="1" smtClean="0"/>
              <a:t>posteriori</a:t>
            </a:r>
            <a:r>
              <a:rPr lang="en-US" smtClean="0"/>
              <a:t>)</a:t>
            </a:r>
          </a:p>
          <a:p>
            <a:pPr>
              <a:buNone/>
            </a:pPr>
            <a:r>
              <a:rPr lang="en-US" altLang="zh-CN" smtClean="0"/>
              <a:t>	where </a:t>
            </a:r>
            <a:r>
              <a:rPr lang="en-US" altLang="zh-CN"/>
              <a:t>X is the feature and Y is the class</a:t>
            </a: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t>Acknowledgments</a:t>
            </a:r>
          </a:p>
        </p:txBody>
      </p:sp>
      <p:sp>
        <p:nvSpPr>
          <p:cNvPr id="57347" name="Content Placeholder 2"/>
          <p:cNvSpPr>
            <a:spLocks noGrp="1"/>
          </p:cNvSpPr>
          <p:nvPr>
            <p:ph idx="1"/>
          </p:nvPr>
        </p:nvSpPr>
        <p:spPr/>
        <p:txBody>
          <a:bodyPr/>
          <a:lstStyle/>
          <a:p>
            <a:endParaRPr lang="en-US" sz="1800" dirty="0" smtClean="0"/>
          </a:p>
          <a:p>
            <a:r>
              <a:rPr lang="en-US" sz="1800" dirty="0" smtClean="0"/>
              <a:t>Carlos </a:t>
            </a:r>
            <a:r>
              <a:rPr lang="en-US" sz="1800" dirty="0" err="1" smtClean="0"/>
              <a:t>Guestrin</a:t>
            </a:r>
            <a:r>
              <a:rPr lang="en-US" sz="1800" dirty="0" smtClean="0"/>
              <a:t> recitation slides: </a:t>
            </a:r>
            <a:r>
              <a:rPr lang="en-US" sz="1800" dirty="0" smtClean="0">
                <a:hlinkClick r:id="rId2"/>
              </a:rPr>
              <a:t>http://www.cs.cmu.edu/~guestrin/Class/10708/recitations/r1/Probability_and_Statistics_Review.ppt</a:t>
            </a:r>
            <a:r>
              <a:rPr lang="en-US" sz="1800" dirty="0" smtClean="0"/>
              <a:t> </a:t>
            </a:r>
          </a:p>
          <a:p>
            <a:r>
              <a:rPr lang="en-US" sz="1800" dirty="0" smtClean="0"/>
              <a:t>Andrew Moore Tutorial: </a:t>
            </a:r>
            <a:r>
              <a:rPr lang="en-US" sz="1800" dirty="0" smtClean="0">
                <a:hlinkClick r:id="rId3"/>
              </a:rPr>
              <a:t/>
            </a:r>
            <a:br>
              <a:rPr lang="en-US" sz="1800" dirty="0" smtClean="0">
                <a:hlinkClick r:id="rId3"/>
              </a:rPr>
            </a:br>
            <a:r>
              <a:rPr lang="en-US" sz="1800" dirty="0" smtClean="0">
                <a:hlinkClick r:id="rId3"/>
              </a:rPr>
              <a:t>http://www.autonlab.org/tutorials/prob.html</a:t>
            </a:r>
            <a:endParaRPr lang="en-US" sz="1800" dirty="0" smtClean="0"/>
          </a:p>
          <a:p>
            <a:r>
              <a:rPr lang="en-US" sz="1800" dirty="0" smtClean="0"/>
              <a:t>Monty hall problem:</a:t>
            </a:r>
            <a:br>
              <a:rPr lang="en-US" sz="1800" dirty="0" smtClean="0"/>
            </a:br>
            <a:r>
              <a:rPr lang="en-US" sz="1800" dirty="0" smtClean="0">
                <a:hlinkClick r:id="rId4"/>
              </a:rPr>
              <a:t>http://en.wikipedia.org/wiki/Monty_Hall_problem</a:t>
            </a:r>
            <a:endParaRPr lang="en-US" sz="1800" dirty="0" smtClean="0">
              <a:hlinkClick r:id="rId5"/>
            </a:endParaRPr>
          </a:p>
          <a:p>
            <a:r>
              <a:rPr lang="en-US" sz="1800" dirty="0" smtClean="0">
                <a:hlinkClick r:id="rId5"/>
              </a:rPr>
              <a:t>http://www.cs.cmu.edu/~guestrin/Class/10701-F07/recitation_schedule.html</a:t>
            </a:r>
            <a:endParaRPr lang="en-US" sz="1800" dirty="0" smtClean="0"/>
          </a:p>
          <a:p>
            <a:r>
              <a:rPr lang="en-US" sz="1800" dirty="0" smtClean="0"/>
              <a:t>Chi-square test for independence</a:t>
            </a:r>
          </a:p>
          <a:p>
            <a:pPr>
              <a:buFont typeface="Arial" pitchFamily="34" charset="0"/>
              <a:buNone/>
            </a:pPr>
            <a:r>
              <a:rPr lang="en-US" sz="1800" dirty="0" smtClean="0"/>
              <a:t>	</a:t>
            </a:r>
            <a:r>
              <a:rPr lang="en-US" sz="1800" dirty="0" smtClean="0">
                <a:hlinkClick r:id="rId6"/>
              </a:rPr>
              <a:t>http://stattrek.com/chi-square-test/independence.aspx</a:t>
            </a:r>
            <a:r>
              <a:rPr lang="en-US" sz="1800" dirty="0" smtClean="0"/>
              <a:t> </a:t>
            </a:r>
          </a:p>
          <a:p>
            <a:r>
              <a:rPr lang="en-US" sz="1800" dirty="0" smtClean="0"/>
              <a:t>David Forsyth, unpublished review chapter  (available in blackboard)</a:t>
            </a:r>
          </a:p>
          <a:p>
            <a:pPr>
              <a:buFont typeface="Arial" pitchFamily="34" charset="0"/>
              <a:buNone/>
            </a:pPr>
            <a:endParaRPr lang="en-US" sz="1800" dirty="0" smtClean="0"/>
          </a:p>
          <a:p>
            <a:pPr>
              <a:buFont typeface="Arial" pitchFamily="34" charset="0"/>
              <a:buNone/>
            </a:pPr>
            <a:endParaRPr lang="en-US" sz="1800" dirty="0" smtClean="0"/>
          </a:p>
          <a:p>
            <a:pPr>
              <a:buFont typeface="Arial" pitchFamily="34" charset="0"/>
              <a:buNone/>
            </a:pPr>
            <a:endParaRPr lang="en-US" sz="1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152400"/>
            <a:ext cx="8229600" cy="868363"/>
          </a:xfrm>
        </p:spPr>
        <p:txBody>
          <a:bodyPr/>
          <a:lstStyle/>
          <a:p>
            <a:pPr eaLnBrk="1" hangingPunct="1"/>
            <a:r>
              <a:rPr lang="en-US" smtClean="0"/>
              <a:t>Visualization</a:t>
            </a:r>
          </a:p>
        </p:txBody>
      </p:sp>
      <p:pic>
        <p:nvPicPr>
          <p:cNvPr id="34819" name="Picture 2"/>
          <p:cNvPicPr>
            <a:picLocks noChangeAspect="1" noChangeArrowheads="1"/>
          </p:cNvPicPr>
          <p:nvPr/>
        </p:nvPicPr>
        <p:blipFill>
          <a:blip r:embed="rId3" cstate="print"/>
          <a:srcRect/>
          <a:stretch>
            <a:fillRect/>
          </a:stretch>
        </p:blipFill>
        <p:spPr bwMode="auto">
          <a:xfrm>
            <a:off x="990600" y="1295400"/>
            <a:ext cx="6334125" cy="2286000"/>
          </a:xfrm>
          <a:prstGeom prst="rect">
            <a:avLst/>
          </a:prstGeom>
          <a:noFill/>
          <a:ln w="9525">
            <a:noFill/>
            <a:miter lim="800000"/>
            <a:headEnd/>
            <a:tailEnd/>
          </a:ln>
        </p:spPr>
      </p:pic>
      <p:sp>
        <p:nvSpPr>
          <p:cNvPr id="34820" name="Content Placeholder 2"/>
          <p:cNvSpPr txBox="1">
            <a:spLocks/>
          </p:cNvSpPr>
          <p:nvPr/>
        </p:nvSpPr>
        <p:spPr bwMode="auto">
          <a:xfrm>
            <a:off x="609600" y="3962400"/>
            <a:ext cx="8229600" cy="2316163"/>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a:latin typeface="Calibri" pitchFamily="34" charset="0"/>
              </a:rPr>
              <a:t>We can go on and define conditional probability, using the above visualization</a:t>
            </a:r>
            <a:endParaRPr lang="en-US" sz="2800">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#2</a:t>
            </a:r>
            <a:endParaRPr lang="en-US" dirty="0"/>
          </a:p>
        </p:txBody>
      </p:sp>
      <p:sp>
        <p:nvSpPr>
          <p:cNvPr id="3" name="Content Placeholder 2"/>
          <p:cNvSpPr>
            <a:spLocks noGrp="1"/>
          </p:cNvSpPr>
          <p:nvPr>
            <p:ph idx="1"/>
          </p:nvPr>
        </p:nvSpPr>
        <p:spPr/>
        <p:txBody>
          <a:bodyPr/>
          <a:lstStyle/>
          <a:p>
            <a:r>
              <a:rPr lang="en-US" dirty="0" smtClean="0"/>
              <a:t>Check Blackboard after </a:t>
            </a:r>
            <a:r>
              <a:rPr lang="en-US" smtClean="0"/>
              <a:t>class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 Enough?</a:t>
            </a:r>
            <a:endParaRPr lang="en-US" dirty="0"/>
          </a:p>
        </p:txBody>
      </p:sp>
      <p:sp>
        <p:nvSpPr>
          <p:cNvPr id="3" name="Content Placeholder 2"/>
          <p:cNvSpPr>
            <a:spLocks noGrp="1"/>
          </p:cNvSpPr>
          <p:nvPr>
            <p:ph idx="1"/>
          </p:nvPr>
        </p:nvSpPr>
        <p:spPr/>
        <p:txBody>
          <a:bodyPr/>
          <a:lstStyle/>
          <a:p>
            <a:endParaRPr lang="en-US"/>
          </a:p>
        </p:txBody>
      </p:sp>
      <p:pic>
        <p:nvPicPr>
          <p:cNvPr id="88070" name="Picture 6" descr="Best Math Question EVAR"/>
          <p:cNvPicPr>
            <a:picLocks noChangeAspect="1" noChangeArrowheads="1"/>
          </p:cNvPicPr>
          <p:nvPr/>
        </p:nvPicPr>
        <p:blipFill>
          <a:blip r:embed="rId3" cstate="print"/>
          <a:srcRect/>
          <a:stretch>
            <a:fillRect/>
          </a:stretch>
        </p:blipFill>
        <p:spPr bwMode="auto">
          <a:xfrm>
            <a:off x="1676400" y="2209800"/>
            <a:ext cx="5953125" cy="335280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457200" y="152400"/>
            <a:ext cx="8229600" cy="868363"/>
          </a:xfrm>
        </p:spPr>
        <p:txBody>
          <a:bodyPr/>
          <a:lstStyle/>
          <a:p>
            <a:pPr eaLnBrk="1" hangingPunct="1"/>
            <a:r>
              <a:rPr lang="en-US" smtClean="0"/>
              <a:t>Conditional Probability</a:t>
            </a:r>
          </a:p>
        </p:txBody>
      </p:sp>
      <p:sp>
        <p:nvSpPr>
          <p:cNvPr id="1028"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r>
              <a:rPr lang="en-US" sz="2800">
                <a:latin typeface="Calibri" pitchFamily="34" charset="0"/>
              </a:rPr>
              <a:t>P(F|H) = Fraction of worlds in which H is true that also have F true</a:t>
            </a:r>
          </a:p>
          <a:p>
            <a:pPr lvl="1">
              <a:buFontTx/>
              <a:buChar char="-"/>
            </a:pPr>
            <a:endParaRPr lang="en-US" sz="2800">
              <a:latin typeface="Calibri" pitchFamily="34" charset="0"/>
            </a:endParaRPr>
          </a:p>
          <a:p>
            <a:pPr>
              <a:spcBef>
                <a:spcPct val="20000"/>
              </a:spcBef>
            </a:pPr>
            <a:endParaRPr lang="en-US" sz="2800">
              <a:latin typeface="Calibri" pitchFamily="34" charset="0"/>
            </a:endParaRPr>
          </a:p>
        </p:txBody>
      </p:sp>
      <p:pic>
        <p:nvPicPr>
          <p:cNvPr id="1029" name="Picture 2"/>
          <p:cNvPicPr>
            <a:picLocks noChangeAspect="1" noChangeArrowheads="1"/>
          </p:cNvPicPr>
          <p:nvPr/>
        </p:nvPicPr>
        <p:blipFill>
          <a:blip r:embed="rId3" cstate="print"/>
          <a:srcRect/>
          <a:stretch>
            <a:fillRect/>
          </a:stretch>
        </p:blipFill>
        <p:spPr bwMode="auto">
          <a:xfrm>
            <a:off x="1295400" y="2667000"/>
            <a:ext cx="2638425" cy="1943100"/>
          </a:xfrm>
          <a:prstGeom prst="rect">
            <a:avLst/>
          </a:prstGeom>
          <a:noFill/>
          <a:ln w="9525">
            <a:noFill/>
            <a:miter lim="800000"/>
            <a:headEnd/>
            <a:tailEnd/>
          </a:ln>
        </p:spPr>
      </p:pic>
      <p:graphicFrame>
        <p:nvGraphicFramePr>
          <p:cNvPr id="1026" name="Object 3"/>
          <p:cNvGraphicFramePr>
            <a:graphicFrameLocks noChangeAspect="1"/>
          </p:cNvGraphicFramePr>
          <p:nvPr/>
        </p:nvGraphicFramePr>
        <p:xfrm>
          <a:off x="4419600" y="3276600"/>
          <a:ext cx="2819400" cy="939800"/>
        </p:xfrm>
        <a:graphic>
          <a:graphicData uri="http://schemas.openxmlformats.org/presentationml/2006/ole">
            <mc:AlternateContent xmlns:mc="http://schemas.openxmlformats.org/markup-compatibility/2006">
              <mc:Choice xmlns:v="urn:schemas-microsoft-com:vml" Requires="v">
                <p:oleObj spid="_x0000_s1032" name="Equation" r:id="rId4" imgW="1523880" imgH="482400" progId="Equation.3">
                  <p:embed/>
                </p:oleObj>
              </mc:Choice>
              <mc:Fallback>
                <p:oleObj name="Equation" r:id="rId4" imgW="1523880" imgH="482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276600"/>
                        <a:ext cx="28194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457200" y="152400"/>
            <a:ext cx="8229600" cy="868363"/>
          </a:xfrm>
        </p:spPr>
        <p:txBody>
          <a:bodyPr/>
          <a:lstStyle/>
          <a:p>
            <a:pPr eaLnBrk="1" hangingPunct="1"/>
            <a:r>
              <a:rPr lang="en-US" smtClean="0"/>
              <a:t>Rule of total probability</a:t>
            </a:r>
          </a:p>
        </p:txBody>
      </p:sp>
      <p:sp>
        <p:nvSpPr>
          <p:cNvPr id="2052"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pPr marL="342900" indent="-342900">
              <a:spcBef>
                <a:spcPct val="20000"/>
              </a:spcBef>
              <a:buFont typeface="Arial" pitchFamily="34" charset="0"/>
              <a:buChar char="•"/>
            </a:pPr>
            <a:endParaRPr lang="en-US" sz="2800">
              <a:latin typeface="Calibri" pitchFamily="34" charset="0"/>
            </a:endParaRPr>
          </a:p>
        </p:txBody>
      </p:sp>
      <p:sp>
        <p:nvSpPr>
          <p:cNvPr id="4" name="Rectangle 3"/>
          <p:cNvSpPr/>
          <p:nvPr/>
        </p:nvSpPr>
        <p:spPr>
          <a:xfrm>
            <a:off x="1981200" y="1524000"/>
            <a:ext cx="4191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6" name="Freeform 5"/>
          <p:cNvSpPr/>
          <p:nvPr/>
        </p:nvSpPr>
        <p:spPr>
          <a:xfrm>
            <a:off x="4851400" y="1511300"/>
            <a:ext cx="1308100" cy="1106488"/>
          </a:xfrm>
          <a:custGeom>
            <a:avLst/>
            <a:gdLst>
              <a:gd name="connsiteX0" fmla="*/ 0 w 1309035"/>
              <a:gd name="connsiteY0" fmla="*/ 0 h 1106906"/>
              <a:gd name="connsiteX1" fmla="*/ 365760 w 1309035"/>
              <a:gd name="connsiteY1" fmla="*/ 885525 h 1106906"/>
              <a:gd name="connsiteX2" fmla="*/ 1309035 w 1309035"/>
              <a:gd name="connsiteY2" fmla="*/ 1106906 h 1106906"/>
            </a:gdLst>
            <a:ahLst/>
            <a:cxnLst>
              <a:cxn ang="0">
                <a:pos x="connsiteX0" y="connsiteY0"/>
              </a:cxn>
              <a:cxn ang="0">
                <a:pos x="connsiteX1" y="connsiteY1"/>
              </a:cxn>
              <a:cxn ang="0">
                <a:pos x="connsiteX2" y="connsiteY2"/>
              </a:cxn>
            </a:cxnLst>
            <a:rect l="l" t="t" r="r" b="b"/>
            <a:pathLst>
              <a:path w="1309035" h="1106906">
                <a:moveTo>
                  <a:pt x="0" y="0"/>
                </a:moveTo>
                <a:cubicBezTo>
                  <a:pt x="73794" y="350520"/>
                  <a:pt x="147588" y="701041"/>
                  <a:pt x="365760" y="885525"/>
                </a:cubicBezTo>
                <a:cubicBezTo>
                  <a:pt x="583932" y="1070009"/>
                  <a:pt x="946483" y="1088457"/>
                  <a:pt x="1309035" y="1106906"/>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8" name="Freeform 7"/>
          <p:cNvSpPr/>
          <p:nvPr/>
        </p:nvSpPr>
        <p:spPr>
          <a:xfrm>
            <a:off x="4405313" y="2193925"/>
            <a:ext cx="657225" cy="1397000"/>
          </a:xfrm>
          <a:custGeom>
            <a:avLst/>
            <a:gdLst>
              <a:gd name="connsiteX0" fmla="*/ 657726 w 657726"/>
              <a:gd name="connsiteY0" fmla="*/ 0 h 1395663"/>
              <a:gd name="connsiteX1" fmla="*/ 109086 w 657726"/>
              <a:gd name="connsiteY1" fmla="*/ 644893 h 1395663"/>
              <a:gd name="connsiteX2" fmla="*/ 3209 w 657726"/>
              <a:gd name="connsiteY2" fmla="*/ 1395663 h 1395663"/>
            </a:gdLst>
            <a:ahLst/>
            <a:cxnLst>
              <a:cxn ang="0">
                <a:pos x="connsiteX0" y="connsiteY0"/>
              </a:cxn>
              <a:cxn ang="0">
                <a:pos x="connsiteX1" y="connsiteY1"/>
              </a:cxn>
              <a:cxn ang="0">
                <a:pos x="connsiteX2" y="connsiteY2"/>
              </a:cxn>
            </a:cxnLst>
            <a:rect l="l" t="t" r="r" b="b"/>
            <a:pathLst>
              <a:path w="657726" h="1395663">
                <a:moveTo>
                  <a:pt x="657726" y="0"/>
                </a:moveTo>
                <a:cubicBezTo>
                  <a:pt x="437949" y="206141"/>
                  <a:pt x="218172" y="412283"/>
                  <a:pt x="109086" y="644893"/>
                </a:cubicBezTo>
                <a:cubicBezTo>
                  <a:pt x="0" y="877503"/>
                  <a:pt x="20855" y="1270535"/>
                  <a:pt x="3209" y="139566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10" name="Freeform 9"/>
          <p:cNvSpPr/>
          <p:nvPr/>
        </p:nvSpPr>
        <p:spPr>
          <a:xfrm>
            <a:off x="2790825" y="1511300"/>
            <a:ext cx="1684338" cy="1404938"/>
          </a:xfrm>
          <a:custGeom>
            <a:avLst/>
            <a:gdLst>
              <a:gd name="connsiteX0" fmla="*/ 1684421 w 1684421"/>
              <a:gd name="connsiteY0" fmla="*/ 1405289 h 1405289"/>
              <a:gd name="connsiteX1" fmla="*/ 462013 w 1684421"/>
              <a:gd name="connsiteY1" fmla="*/ 1058779 h 1405289"/>
              <a:gd name="connsiteX2" fmla="*/ 0 w 1684421"/>
              <a:gd name="connsiteY2" fmla="*/ 0 h 1405289"/>
            </a:gdLst>
            <a:ahLst/>
            <a:cxnLst>
              <a:cxn ang="0">
                <a:pos x="connsiteX0" y="connsiteY0"/>
              </a:cxn>
              <a:cxn ang="0">
                <a:pos x="connsiteX1" y="connsiteY1"/>
              </a:cxn>
              <a:cxn ang="0">
                <a:pos x="connsiteX2" y="connsiteY2"/>
              </a:cxn>
            </a:cxnLst>
            <a:rect l="l" t="t" r="r" b="b"/>
            <a:pathLst>
              <a:path w="1684421" h="1405289">
                <a:moveTo>
                  <a:pt x="1684421" y="1405289"/>
                </a:moveTo>
                <a:cubicBezTo>
                  <a:pt x="1213585" y="1349141"/>
                  <a:pt x="742750" y="1292994"/>
                  <a:pt x="462013" y="1058779"/>
                </a:cubicBezTo>
                <a:cubicBezTo>
                  <a:pt x="181276" y="824564"/>
                  <a:pt x="77002" y="173255"/>
                  <a:pt x="0"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11" name="Freeform 10"/>
          <p:cNvSpPr/>
          <p:nvPr/>
        </p:nvSpPr>
        <p:spPr>
          <a:xfrm>
            <a:off x="1963738" y="2406650"/>
            <a:ext cx="1135062" cy="673100"/>
          </a:xfrm>
          <a:custGeom>
            <a:avLst/>
            <a:gdLst>
              <a:gd name="connsiteX0" fmla="*/ 1135781 w 1135781"/>
              <a:gd name="connsiteY0" fmla="*/ 0 h 673768"/>
              <a:gd name="connsiteX1" fmla="*/ 702644 w 1135781"/>
              <a:gd name="connsiteY1" fmla="*/ 529389 h 673768"/>
              <a:gd name="connsiteX2" fmla="*/ 0 w 1135781"/>
              <a:gd name="connsiteY2" fmla="*/ 673768 h 673768"/>
            </a:gdLst>
            <a:ahLst/>
            <a:cxnLst>
              <a:cxn ang="0">
                <a:pos x="connsiteX0" y="connsiteY0"/>
              </a:cxn>
              <a:cxn ang="0">
                <a:pos x="connsiteX1" y="connsiteY1"/>
              </a:cxn>
              <a:cxn ang="0">
                <a:pos x="connsiteX2" y="connsiteY2"/>
              </a:cxn>
            </a:cxnLst>
            <a:rect l="l" t="t" r="r" b="b"/>
            <a:pathLst>
              <a:path w="1135781" h="673768">
                <a:moveTo>
                  <a:pt x="1135781" y="0"/>
                </a:moveTo>
                <a:cubicBezTo>
                  <a:pt x="1013861" y="208547"/>
                  <a:pt x="891941" y="417094"/>
                  <a:pt x="702644" y="529389"/>
                </a:cubicBezTo>
                <a:cubicBezTo>
                  <a:pt x="513347" y="641684"/>
                  <a:pt x="256673" y="657726"/>
                  <a:pt x="0" y="67376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12" name="Oval 11"/>
          <p:cNvSpPr/>
          <p:nvPr/>
        </p:nvSpPr>
        <p:spPr>
          <a:xfrm>
            <a:off x="3276600" y="2209800"/>
            <a:ext cx="1447800" cy="1143000"/>
          </a:xfrm>
          <a:prstGeom prst="ellipse">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ea typeface="MS PGothic" pitchFamily="34" charset="-128"/>
              </a:rPr>
              <a:t>A</a:t>
            </a:r>
          </a:p>
        </p:txBody>
      </p:sp>
      <p:sp>
        <p:nvSpPr>
          <p:cNvPr id="13" name="Freeform 12"/>
          <p:cNvSpPr/>
          <p:nvPr/>
        </p:nvSpPr>
        <p:spPr>
          <a:xfrm>
            <a:off x="3811588" y="1511300"/>
            <a:ext cx="503237" cy="1298575"/>
          </a:xfrm>
          <a:custGeom>
            <a:avLst/>
            <a:gdLst>
              <a:gd name="connsiteX0" fmla="*/ 0 w 503723"/>
              <a:gd name="connsiteY0" fmla="*/ 1299411 h 1299411"/>
              <a:gd name="connsiteX1" fmla="*/ 462013 w 503723"/>
              <a:gd name="connsiteY1" fmla="*/ 442762 h 1299411"/>
              <a:gd name="connsiteX2" fmla="*/ 250257 w 503723"/>
              <a:gd name="connsiteY2" fmla="*/ 0 h 1299411"/>
            </a:gdLst>
            <a:ahLst/>
            <a:cxnLst>
              <a:cxn ang="0">
                <a:pos x="connsiteX0" y="connsiteY0"/>
              </a:cxn>
              <a:cxn ang="0">
                <a:pos x="connsiteX1" y="connsiteY1"/>
              </a:cxn>
              <a:cxn ang="0">
                <a:pos x="connsiteX2" y="connsiteY2"/>
              </a:cxn>
            </a:cxnLst>
            <a:rect l="l" t="t" r="r" b="b"/>
            <a:pathLst>
              <a:path w="503723" h="1299411">
                <a:moveTo>
                  <a:pt x="0" y="1299411"/>
                </a:moveTo>
                <a:cubicBezTo>
                  <a:pt x="210152" y="979371"/>
                  <a:pt x="420304" y="659331"/>
                  <a:pt x="462013" y="442762"/>
                </a:cubicBezTo>
                <a:cubicBezTo>
                  <a:pt x="503723" y="226194"/>
                  <a:pt x="290362" y="72189"/>
                  <a:pt x="250257"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14" name="Freeform 13"/>
          <p:cNvSpPr/>
          <p:nvPr/>
        </p:nvSpPr>
        <p:spPr>
          <a:xfrm>
            <a:off x="2570163" y="2974975"/>
            <a:ext cx="673100" cy="604838"/>
          </a:xfrm>
          <a:custGeom>
            <a:avLst/>
            <a:gdLst>
              <a:gd name="connsiteX0" fmla="*/ 0 w 673769"/>
              <a:gd name="connsiteY0" fmla="*/ 0 h 606392"/>
              <a:gd name="connsiteX1" fmla="*/ 548640 w 673769"/>
              <a:gd name="connsiteY1" fmla="*/ 269508 h 606392"/>
              <a:gd name="connsiteX2" fmla="*/ 673769 w 673769"/>
              <a:gd name="connsiteY2" fmla="*/ 606392 h 606392"/>
            </a:gdLst>
            <a:ahLst/>
            <a:cxnLst>
              <a:cxn ang="0">
                <a:pos x="connsiteX0" y="connsiteY0"/>
              </a:cxn>
              <a:cxn ang="0">
                <a:pos x="connsiteX1" y="connsiteY1"/>
              </a:cxn>
              <a:cxn ang="0">
                <a:pos x="connsiteX2" y="connsiteY2"/>
              </a:cxn>
            </a:cxnLst>
            <a:rect l="l" t="t" r="r" b="b"/>
            <a:pathLst>
              <a:path w="673769" h="606392">
                <a:moveTo>
                  <a:pt x="0" y="0"/>
                </a:moveTo>
                <a:cubicBezTo>
                  <a:pt x="218172" y="84221"/>
                  <a:pt x="436345" y="168443"/>
                  <a:pt x="548640" y="269508"/>
                </a:cubicBezTo>
                <a:cubicBezTo>
                  <a:pt x="660935" y="370573"/>
                  <a:pt x="667352" y="488482"/>
                  <a:pt x="673769" y="606392"/>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2061" name="TextBox 14"/>
          <p:cNvSpPr txBox="1">
            <a:spLocks noChangeArrowheads="1"/>
          </p:cNvSpPr>
          <p:nvPr/>
        </p:nvSpPr>
        <p:spPr bwMode="auto">
          <a:xfrm flipH="1">
            <a:off x="5105400" y="3048000"/>
            <a:ext cx="563563" cy="369888"/>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1</a:t>
            </a:r>
            <a:endParaRPr lang="en-US">
              <a:latin typeface="Calibri" pitchFamily="34" charset="0"/>
            </a:endParaRPr>
          </a:p>
        </p:txBody>
      </p:sp>
      <p:sp>
        <p:nvSpPr>
          <p:cNvPr id="2062" name="TextBox 15"/>
          <p:cNvSpPr txBox="1">
            <a:spLocks noChangeArrowheads="1"/>
          </p:cNvSpPr>
          <p:nvPr/>
        </p:nvSpPr>
        <p:spPr bwMode="auto">
          <a:xfrm flipH="1">
            <a:off x="5380038" y="1687513"/>
            <a:ext cx="563562" cy="369887"/>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2</a:t>
            </a:r>
            <a:endParaRPr lang="en-US">
              <a:latin typeface="Calibri" pitchFamily="34" charset="0"/>
            </a:endParaRPr>
          </a:p>
        </p:txBody>
      </p:sp>
      <p:sp>
        <p:nvSpPr>
          <p:cNvPr id="2063" name="TextBox 16"/>
          <p:cNvSpPr txBox="1">
            <a:spLocks noChangeArrowheads="1"/>
          </p:cNvSpPr>
          <p:nvPr/>
        </p:nvSpPr>
        <p:spPr bwMode="auto">
          <a:xfrm flipH="1">
            <a:off x="4313238" y="1752600"/>
            <a:ext cx="563562" cy="369888"/>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3</a:t>
            </a:r>
            <a:endParaRPr lang="en-US">
              <a:latin typeface="Calibri" pitchFamily="34" charset="0"/>
            </a:endParaRPr>
          </a:p>
        </p:txBody>
      </p:sp>
      <p:sp>
        <p:nvSpPr>
          <p:cNvPr id="2064" name="TextBox 17"/>
          <p:cNvSpPr txBox="1">
            <a:spLocks noChangeArrowheads="1"/>
          </p:cNvSpPr>
          <p:nvPr/>
        </p:nvSpPr>
        <p:spPr bwMode="auto">
          <a:xfrm flipH="1">
            <a:off x="2209800" y="2057400"/>
            <a:ext cx="563563" cy="369888"/>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4</a:t>
            </a:r>
            <a:endParaRPr lang="en-US">
              <a:latin typeface="Calibri" pitchFamily="34" charset="0"/>
            </a:endParaRPr>
          </a:p>
        </p:txBody>
      </p:sp>
      <p:sp>
        <p:nvSpPr>
          <p:cNvPr id="2065" name="TextBox 18"/>
          <p:cNvSpPr txBox="1">
            <a:spLocks noChangeArrowheads="1"/>
          </p:cNvSpPr>
          <p:nvPr/>
        </p:nvSpPr>
        <p:spPr bwMode="auto">
          <a:xfrm flipH="1">
            <a:off x="3276600" y="1752600"/>
            <a:ext cx="563563" cy="369888"/>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5</a:t>
            </a:r>
            <a:endParaRPr lang="en-US">
              <a:latin typeface="Calibri" pitchFamily="34" charset="0"/>
            </a:endParaRPr>
          </a:p>
        </p:txBody>
      </p:sp>
      <p:sp>
        <p:nvSpPr>
          <p:cNvPr id="2066" name="TextBox 19"/>
          <p:cNvSpPr txBox="1">
            <a:spLocks noChangeArrowheads="1"/>
          </p:cNvSpPr>
          <p:nvPr/>
        </p:nvSpPr>
        <p:spPr bwMode="auto">
          <a:xfrm flipH="1">
            <a:off x="3276600" y="3200400"/>
            <a:ext cx="563563" cy="369888"/>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6</a:t>
            </a:r>
            <a:endParaRPr lang="en-US">
              <a:latin typeface="Calibri" pitchFamily="34" charset="0"/>
            </a:endParaRPr>
          </a:p>
        </p:txBody>
      </p:sp>
      <p:sp>
        <p:nvSpPr>
          <p:cNvPr id="2067" name="TextBox 20"/>
          <p:cNvSpPr txBox="1">
            <a:spLocks noChangeArrowheads="1"/>
          </p:cNvSpPr>
          <p:nvPr/>
        </p:nvSpPr>
        <p:spPr bwMode="auto">
          <a:xfrm flipH="1">
            <a:off x="2133600" y="3200400"/>
            <a:ext cx="563563" cy="369888"/>
          </a:xfrm>
          <a:prstGeom prst="rect">
            <a:avLst/>
          </a:prstGeom>
          <a:noFill/>
          <a:ln w="9525">
            <a:noFill/>
            <a:miter lim="800000"/>
            <a:headEnd/>
            <a:tailEnd/>
          </a:ln>
        </p:spPr>
        <p:txBody>
          <a:bodyPr>
            <a:spAutoFit/>
          </a:bodyPr>
          <a:lstStyle/>
          <a:p>
            <a:r>
              <a:rPr lang="en-US">
                <a:latin typeface="Calibri" pitchFamily="34" charset="0"/>
              </a:rPr>
              <a:t>B</a:t>
            </a:r>
            <a:r>
              <a:rPr lang="en-US" baseline="-25000">
                <a:latin typeface="Calibri" pitchFamily="34" charset="0"/>
              </a:rPr>
              <a:t>7</a:t>
            </a:r>
            <a:endParaRPr lang="en-US">
              <a:latin typeface="Calibri" pitchFamily="34" charset="0"/>
            </a:endParaRPr>
          </a:p>
        </p:txBody>
      </p:sp>
      <p:graphicFrame>
        <p:nvGraphicFramePr>
          <p:cNvPr id="2050" name="Object 2"/>
          <p:cNvGraphicFramePr>
            <a:graphicFrameLocks noChangeAspect="1"/>
          </p:cNvGraphicFramePr>
          <p:nvPr/>
        </p:nvGraphicFramePr>
        <p:xfrm>
          <a:off x="2011363" y="4267200"/>
          <a:ext cx="4083050" cy="604838"/>
        </p:xfrm>
        <a:graphic>
          <a:graphicData uri="http://schemas.openxmlformats.org/presentationml/2006/ole">
            <mc:AlternateContent xmlns:mc="http://schemas.openxmlformats.org/markup-compatibility/2006">
              <mc:Choice xmlns:v="urn:schemas-microsoft-com:vml" Requires="v">
                <p:oleObj spid="_x0000_s2056" name="Equation" r:id="rId4" imgW="1714320" imgH="241200" progId="Equation.3">
                  <p:embed/>
                </p:oleObj>
              </mc:Choice>
              <mc:Fallback>
                <p:oleObj name="Equation" r:id="rId4" imgW="1714320" imgH="241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363" y="4267200"/>
                        <a:ext cx="40830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52400"/>
            <a:ext cx="8229600" cy="868363"/>
          </a:xfrm>
        </p:spPr>
        <p:txBody>
          <a:bodyPr/>
          <a:lstStyle/>
          <a:p>
            <a:pPr eaLnBrk="1" hangingPunct="1"/>
            <a:r>
              <a:rPr lang="en-US" smtClean="0"/>
              <a:t>From Events to Random Variable</a:t>
            </a:r>
          </a:p>
        </p:txBody>
      </p:sp>
      <p:sp>
        <p:nvSpPr>
          <p:cNvPr id="35843" name="Content Placeholder 2"/>
          <p:cNvSpPr txBox="1">
            <a:spLocks/>
          </p:cNvSpPr>
          <p:nvPr/>
        </p:nvSpPr>
        <p:spPr bwMode="auto">
          <a:xfrm>
            <a:off x="609600" y="1219200"/>
            <a:ext cx="8229600" cy="5059363"/>
          </a:xfrm>
          <a:prstGeom prst="rect">
            <a:avLst/>
          </a:prstGeom>
          <a:noFill/>
          <a:ln w="9525">
            <a:noFill/>
            <a:miter lim="800000"/>
            <a:headEnd/>
            <a:tailEnd/>
          </a:ln>
        </p:spPr>
        <p:txBody>
          <a:bodyPr/>
          <a:lstStyle/>
          <a:p>
            <a:pPr marL="342900" indent="-342900">
              <a:lnSpc>
                <a:spcPct val="90000"/>
              </a:lnSpc>
              <a:spcBef>
                <a:spcPct val="20000"/>
              </a:spcBef>
              <a:buFont typeface="Arial" pitchFamily="34" charset="0"/>
              <a:buChar char="•"/>
            </a:pPr>
            <a:r>
              <a:rPr lang="en-US" sz="2600" dirty="0" smtClean="0">
                <a:latin typeface="Calibri" pitchFamily="34" charset="0"/>
              </a:rPr>
              <a:t>In many learning problems we </a:t>
            </a:r>
            <a:r>
              <a:rPr lang="en-US" sz="2600" dirty="0">
                <a:latin typeface="Calibri" pitchFamily="34" charset="0"/>
              </a:rPr>
              <a:t>will be dealing with RV</a:t>
            </a:r>
          </a:p>
          <a:p>
            <a:pPr marL="342900" indent="-342900">
              <a:lnSpc>
                <a:spcPct val="90000"/>
              </a:lnSpc>
              <a:spcBef>
                <a:spcPct val="20000"/>
              </a:spcBef>
              <a:buFont typeface="Arial" pitchFamily="34" charset="0"/>
              <a:buChar char="•"/>
            </a:pPr>
            <a:r>
              <a:rPr lang="en-US" sz="2600" dirty="0">
                <a:latin typeface="Calibri" pitchFamily="34" charset="0"/>
              </a:rPr>
              <a:t>Concise way of specifying attributes of outcomes</a:t>
            </a:r>
          </a:p>
          <a:p>
            <a:pPr marL="342900" indent="-342900">
              <a:lnSpc>
                <a:spcPct val="90000"/>
              </a:lnSpc>
              <a:spcBef>
                <a:spcPct val="20000"/>
              </a:spcBef>
              <a:buFont typeface="Arial" pitchFamily="34" charset="0"/>
              <a:buChar char="•"/>
            </a:pPr>
            <a:r>
              <a:rPr lang="en-US" sz="2600" dirty="0">
                <a:latin typeface="Calibri" pitchFamily="34" charset="0"/>
              </a:rPr>
              <a:t>Modeling students (Grade and Intelligence):</a:t>
            </a:r>
          </a:p>
          <a:p>
            <a:pPr marL="800100" lvl="1" indent="-342900">
              <a:lnSpc>
                <a:spcPct val="90000"/>
              </a:lnSpc>
              <a:spcBef>
                <a:spcPct val="20000"/>
              </a:spcBef>
              <a:buFont typeface="Arial" pitchFamily="34" charset="0"/>
              <a:buChar char="•"/>
            </a:pPr>
            <a:r>
              <a:rPr lang="en-US" sz="2600" dirty="0">
                <a:latin typeface="Symbol" pitchFamily="18" charset="2"/>
              </a:rPr>
              <a:t>W =  </a:t>
            </a:r>
            <a:r>
              <a:rPr lang="en-US" sz="2600" dirty="0">
                <a:latin typeface="Calibri" pitchFamily="34" charset="0"/>
              </a:rPr>
              <a:t>all possible students</a:t>
            </a:r>
          </a:p>
          <a:p>
            <a:pPr marL="800100" lvl="1" indent="-342900">
              <a:lnSpc>
                <a:spcPct val="90000"/>
              </a:lnSpc>
              <a:spcBef>
                <a:spcPct val="20000"/>
              </a:spcBef>
              <a:buFont typeface="Arial" pitchFamily="34" charset="0"/>
              <a:buChar char="•"/>
            </a:pPr>
            <a:r>
              <a:rPr lang="en-US" sz="2600" dirty="0">
                <a:latin typeface="Calibri" pitchFamily="34" charset="0"/>
              </a:rPr>
              <a:t>What are </a:t>
            </a:r>
            <a:r>
              <a:rPr lang="en-US" sz="2600" dirty="0" smtClean="0">
                <a:latin typeface="Calibri" pitchFamily="34" charset="0"/>
              </a:rPr>
              <a:t>events?</a:t>
            </a:r>
            <a:endParaRPr lang="en-US" sz="2600" dirty="0">
              <a:latin typeface="Calibri" pitchFamily="34" charset="0"/>
            </a:endParaRPr>
          </a:p>
          <a:p>
            <a:pPr marL="1257300" lvl="2" indent="-342900">
              <a:lnSpc>
                <a:spcPct val="90000"/>
              </a:lnSpc>
              <a:spcBef>
                <a:spcPct val="20000"/>
              </a:spcBef>
              <a:buFont typeface="Arial" pitchFamily="34" charset="0"/>
              <a:buChar char="•"/>
            </a:pPr>
            <a:r>
              <a:rPr lang="en-US" sz="2600" dirty="0" err="1">
                <a:latin typeface="Calibri" pitchFamily="34" charset="0"/>
              </a:rPr>
              <a:t>Grade_A</a:t>
            </a:r>
            <a:r>
              <a:rPr lang="en-US" sz="2600" dirty="0">
                <a:latin typeface="Calibri" pitchFamily="34" charset="0"/>
              </a:rPr>
              <a:t> = all students with grade A</a:t>
            </a:r>
          </a:p>
          <a:p>
            <a:pPr marL="1257300" lvl="2" indent="-342900">
              <a:lnSpc>
                <a:spcPct val="90000"/>
              </a:lnSpc>
              <a:spcBef>
                <a:spcPct val="20000"/>
              </a:spcBef>
              <a:buFont typeface="Arial" pitchFamily="34" charset="0"/>
              <a:buChar char="•"/>
            </a:pPr>
            <a:r>
              <a:rPr lang="en-US" sz="2600" dirty="0" err="1">
                <a:latin typeface="Calibri" pitchFamily="34" charset="0"/>
              </a:rPr>
              <a:t>Grade_B</a:t>
            </a:r>
            <a:r>
              <a:rPr lang="en-US" sz="2600" dirty="0">
                <a:latin typeface="Calibri" pitchFamily="34" charset="0"/>
              </a:rPr>
              <a:t> = all students with grade B</a:t>
            </a:r>
          </a:p>
          <a:p>
            <a:pPr marL="1257300" lvl="2" indent="-342900">
              <a:lnSpc>
                <a:spcPct val="90000"/>
              </a:lnSpc>
              <a:spcBef>
                <a:spcPct val="20000"/>
              </a:spcBef>
              <a:buFont typeface="Arial" pitchFamily="34" charset="0"/>
              <a:buChar char="•"/>
            </a:pPr>
            <a:r>
              <a:rPr lang="en-US" sz="2600" dirty="0" err="1">
                <a:latin typeface="Calibri" pitchFamily="34" charset="0"/>
              </a:rPr>
              <a:t>Intelligence_High</a:t>
            </a:r>
            <a:r>
              <a:rPr lang="en-US" sz="2600" dirty="0">
                <a:latin typeface="Calibri" pitchFamily="34" charset="0"/>
              </a:rPr>
              <a:t> = … with high intelligence</a:t>
            </a:r>
          </a:p>
          <a:p>
            <a:pPr marL="800100" lvl="1" indent="-342900">
              <a:lnSpc>
                <a:spcPct val="90000"/>
              </a:lnSpc>
              <a:spcBef>
                <a:spcPct val="20000"/>
              </a:spcBef>
              <a:buFont typeface="Arial" pitchFamily="34" charset="0"/>
              <a:buChar char="•"/>
            </a:pPr>
            <a:r>
              <a:rPr lang="en-US" sz="2600" dirty="0">
                <a:latin typeface="Calibri" pitchFamily="34" charset="0"/>
              </a:rPr>
              <a:t>Very cumbersome</a:t>
            </a:r>
          </a:p>
          <a:p>
            <a:pPr marL="800100" lvl="1" indent="-342900">
              <a:lnSpc>
                <a:spcPct val="90000"/>
              </a:lnSpc>
              <a:spcBef>
                <a:spcPct val="20000"/>
              </a:spcBef>
              <a:buFont typeface="Arial" pitchFamily="34" charset="0"/>
              <a:buChar char="•"/>
            </a:pPr>
            <a:r>
              <a:rPr lang="en-US" sz="2600" dirty="0">
                <a:latin typeface="Calibri" pitchFamily="34" charset="0"/>
              </a:rPr>
              <a:t>We need “functions” that maps from </a:t>
            </a:r>
            <a:r>
              <a:rPr lang="en-US" sz="2600" dirty="0">
                <a:latin typeface="Symbol" pitchFamily="18" charset="2"/>
              </a:rPr>
              <a:t>W </a:t>
            </a:r>
            <a:r>
              <a:rPr lang="en-US" sz="2600" dirty="0">
                <a:latin typeface="Calibri" pitchFamily="34" charset="0"/>
              </a:rPr>
              <a:t>to an attribute space.</a:t>
            </a:r>
          </a:p>
          <a:p>
            <a:pPr marL="800100" lvl="1" indent="-342900">
              <a:lnSpc>
                <a:spcPct val="90000"/>
              </a:lnSpc>
              <a:spcBef>
                <a:spcPct val="20000"/>
              </a:spcBef>
              <a:buFont typeface="Arial" pitchFamily="34" charset="0"/>
              <a:buChar char="•"/>
            </a:pPr>
            <a:r>
              <a:rPr lang="en-US" sz="2600" dirty="0">
                <a:latin typeface="Calibri" pitchFamily="34" charset="0"/>
              </a:rPr>
              <a:t>P(G = A) = P({student </a:t>
            </a:r>
            <a:r>
              <a:rPr lang="el-GR" sz="2600" dirty="0">
                <a:latin typeface="Calibri" pitchFamily="34" charset="0"/>
              </a:rPr>
              <a:t>ϵ</a:t>
            </a:r>
            <a:r>
              <a:rPr lang="en-US" sz="2600" dirty="0">
                <a:latin typeface="Calibri" pitchFamily="34" charset="0"/>
              </a:rPr>
              <a:t> </a:t>
            </a:r>
            <a:r>
              <a:rPr lang="en-US" sz="2600" dirty="0">
                <a:latin typeface="Symbol" pitchFamily="18" charset="2"/>
              </a:rPr>
              <a:t>W : </a:t>
            </a:r>
            <a:r>
              <a:rPr lang="en-US" sz="2600" dirty="0">
                <a:latin typeface="Calibri" pitchFamily="34" charset="0"/>
              </a:rPr>
              <a:t>G(student) = A})  </a:t>
            </a:r>
          </a:p>
          <a:p>
            <a:pPr marL="1257300" lvl="2" indent="-342900">
              <a:lnSpc>
                <a:spcPct val="90000"/>
              </a:lnSpc>
              <a:spcBef>
                <a:spcPct val="20000"/>
              </a:spcBef>
              <a:buFont typeface="Arial" pitchFamily="34" charset="0"/>
              <a:buChar char="•"/>
            </a:pPr>
            <a:endParaRPr lang="en-US" sz="2600" dirty="0">
              <a:latin typeface="Calibri" pitchFamily="34" charset="0"/>
            </a:endParaRPr>
          </a:p>
          <a:p>
            <a:pPr marL="800100" lvl="1" indent="-342900">
              <a:lnSpc>
                <a:spcPct val="90000"/>
              </a:lnSpc>
              <a:spcBef>
                <a:spcPct val="20000"/>
              </a:spcBef>
              <a:buFont typeface="Arial" pitchFamily="34" charset="0"/>
              <a:buChar char="•"/>
            </a:pPr>
            <a:endParaRPr lang="en-US" sz="2600" dirty="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12930</TotalTime>
  <Words>2504</Words>
  <Application>Microsoft Office PowerPoint</Application>
  <PresentationFormat>全屏显示(4:3)</PresentationFormat>
  <Paragraphs>590</Paragraphs>
  <Slides>61</Slides>
  <Notes>28</Notes>
  <HiddenSlides>10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1" baseType="lpstr">
      <vt:lpstr>ＭＳ Ｐゴシック</vt:lpstr>
      <vt:lpstr>ＭＳ Ｐゴシック</vt:lpstr>
      <vt:lpstr>SimSun</vt:lpstr>
      <vt:lpstr>Arial</vt:lpstr>
      <vt:lpstr>Calibri</vt:lpstr>
      <vt:lpstr>Symbol</vt:lpstr>
      <vt:lpstr>Times New Roman</vt:lpstr>
      <vt:lpstr>Wingdings</vt:lpstr>
      <vt:lpstr>Office Theme</vt:lpstr>
      <vt:lpstr>Equation</vt:lpstr>
      <vt:lpstr>Probability Review</vt:lpstr>
      <vt:lpstr>Probability Review</vt:lpstr>
      <vt:lpstr>Why probability?</vt:lpstr>
      <vt:lpstr>Sample space and Events</vt:lpstr>
      <vt:lpstr>Probability Measure</vt:lpstr>
      <vt:lpstr>Visualization</vt:lpstr>
      <vt:lpstr>Conditional Probability</vt:lpstr>
      <vt:lpstr>Rule of total probability</vt:lpstr>
      <vt:lpstr>From Events to Random Variable</vt:lpstr>
      <vt:lpstr>Random Variables</vt:lpstr>
      <vt:lpstr>Discrete Random Variables</vt:lpstr>
      <vt:lpstr>Probability of Discrete RV</vt:lpstr>
      <vt:lpstr>Common Distributions</vt:lpstr>
      <vt:lpstr>Continuous Random Variables</vt:lpstr>
      <vt:lpstr>Probability of Continuous RV</vt:lpstr>
      <vt:lpstr>Cumulative Distribution Function</vt:lpstr>
      <vt:lpstr>Common Distributions</vt:lpstr>
      <vt:lpstr>Multivariate Normal</vt:lpstr>
      <vt:lpstr>Probability Review</vt:lpstr>
      <vt:lpstr>Joint Probability Distribution</vt:lpstr>
      <vt:lpstr>Chain Rule</vt:lpstr>
      <vt:lpstr>Conditional Probability</vt:lpstr>
      <vt:lpstr>Marginalization</vt:lpstr>
      <vt:lpstr>Marginalization Cont.</vt:lpstr>
      <vt:lpstr>Bayes Rule</vt:lpstr>
      <vt:lpstr>Bayes Rule cont.</vt:lpstr>
      <vt:lpstr>Probability Review</vt:lpstr>
      <vt:lpstr>Independence</vt:lpstr>
      <vt:lpstr>Independence</vt:lpstr>
      <vt:lpstr>CI: Conditional Independence</vt:lpstr>
      <vt:lpstr>Conditional Independence</vt:lpstr>
      <vt:lpstr>Probability Review</vt:lpstr>
      <vt:lpstr>Mean and Variance</vt:lpstr>
      <vt:lpstr>Mean and Variance</vt:lpstr>
      <vt:lpstr>Mean and Variance</vt:lpstr>
      <vt:lpstr>Properties</vt:lpstr>
      <vt:lpstr>Some more properties</vt:lpstr>
      <vt:lpstr>Some more properties</vt:lpstr>
      <vt:lpstr>Probability Review</vt:lpstr>
      <vt:lpstr>The Big Picture</vt:lpstr>
      <vt:lpstr>Statistical Inference</vt:lpstr>
      <vt:lpstr>Probability Review</vt:lpstr>
      <vt:lpstr>Monty Hall Problem</vt:lpstr>
      <vt:lpstr>PowerPoint 演示文稿</vt:lpstr>
      <vt:lpstr>Monty Hall Problem: Bayes Rule</vt:lpstr>
      <vt:lpstr>Monty Hall Problem: Bayes Rule cont.</vt:lpstr>
      <vt:lpstr>Monty Hall Problem: Bayes Rule cont.</vt:lpstr>
      <vt:lpstr>Monty Hall Problem: Bayes Rule cont.</vt:lpstr>
      <vt:lpstr>Black Jack Chart</vt:lpstr>
      <vt:lpstr>Information Theory</vt:lpstr>
      <vt:lpstr>Information Theory cont.</vt:lpstr>
      <vt:lpstr>Mutual Information: MI</vt:lpstr>
      <vt:lpstr>Chi Square Test for Independence (Example)</vt:lpstr>
      <vt:lpstr>Chi Square Test for Independence</vt:lpstr>
      <vt:lpstr>Chi Square Test for Independence</vt:lpstr>
      <vt:lpstr>Chi Square Test for Independence</vt:lpstr>
      <vt:lpstr>What you must know</vt:lpstr>
      <vt:lpstr>What you MUST know</vt:lpstr>
      <vt:lpstr>Acknowledgments</vt:lpstr>
      <vt:lpstr>Homework #2</vt:lpstr>
      <vt:lpstr>Had Enough?</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Probability and Statistics Review</dc:title>
  <dc:creator>School of Computer Science</dc:creator>
  <cp:lastModifiedBy>Jiebo Luo</cp:lastModifiedBy>
  <cp:revision>169</cp:revision>
  <dcterms:created xsi:type="dcterms:W3CDTF">2012-09-11T19:24:04Z</dcterms:created>
  <dcterms:modified xsi:type="dcterms:W3CDTF">2016-09-19T12:50:37Z</dcterms:modified>
</cp:coreProperties>
</file>