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media/image12.jpg" ContentType="image/jpeg"/>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822" r:id="rId2"/>
    <p:sldId id="821" r:id="rId3"/>
    <p:sldId id="831" r:id="rId4"/>
    <p:sldId id="834" r:id="rId5"/>
    <p:sldId id="833" r:id="rId6"/>
    <p:sldId id="256" r:id="rId7"/>
    <p:sldId id="832" r:id="rId8"/>
    <p:sldId id="325" r:id="rId9"/>
    <p:sldId id="825" r:id="rId10"/>
    <p:sldId id="824" r:id="rId11"/>
    <p:sldId id="263" r:id="rId12"/>
    <p:sldId id="835" r:id="rId13"/>
    <p:sldId id="823" r:id="rId14"/>
    <p:sldId id="327" r:id="rId15"/>
    <p:sldId id="326" r:id="rId16"/>
    <p:sldId id="292" r:id="rId17"/>
    <p:sldId id="259" r:id="rId18"/>
    <p:sldId id="260" r:id="rId19"/>
    <p:sldId id="261" r:id="rId20"/>
    <p:sldId id="262" r:id="rId21"/>
    <p:sldId id="266" r:id="rId22"/>
    <p:sldId id="267" r:id="rId23"/>
    <p:sldId id="268" r:id="rId24"/>
    <p:sldId id="826" r:id="rId25"/>
    <p:sldId id="269" r:id="rId26"/>
    <p:sldId id="270" r:id="rId27"/>
    <p:sldId id="271" r:id="rId28"/>
    <p:sldId id="272" r:id="rId29"/>
    <p:sldId id="273" r:id="rId30"/>
    <p:sldId id="274" r:id="rId31"/>
    <p:sldId id="275" r:id="rId32"/>
    <p:sldId id="276" r:id="rId33"/>
    <p:sldId id="277" r:id="rId34"/>
    <p:sldId id="827" r:id="rId35"/>
    <p:sldId id="828" r:id="rId36"/>
    <p:sldId id="830" r:id="rId37"/>
    <p:sldId id="281" r:id="rId38"/>
    <p:sldId id="282" r:id="rId39"/>
    <p:sldId id="283" r:id="rId40"/>
    <p:sldId id="284" r:id="rId41"/>
    <p:sldId id="285" r:id="rId42"/>
    <p:sldId id="286" r:id="rId43"/>
    <p:sldId id="279"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DDF919-318C-4C30-BB42-583BDD12B7ED}">
          <p14:sldIdLst>
            <p14:sldId id="822"/>
            <p14:sldId id="821"/>
            <p14:sldId id="831"/>
            <p14:sldId id="834"/>
            <p14:sldId id="833"/>
            <p14:sldId id="256"/>
            <p14:sldId id="832"/>
            <p14:sldId id="325"/>
            <p14:sldId id="825"/>
            <p14:sldId id="824"/>
            <p14:sldId id="263"/>
            <p14:sldId id="835"/>
            <p14:sldId id="823"/>
            <p14:sldId id="327"/>
            <p14:sldId id="326"/>
            <p14:sldId id="292"/>
            <p14:sldId id="259"/>
            <p14:sldId id="260"/>
            <p14:sldId id="261"/>
            <p14:sldId id="262"/>
            <p14:sldId id="266"/>
            <p14:sldId id="267"/>
            <p14:sldId id="268"/>
            <p14:sldId id="826"/>
            <p14:sldId id="269"/>
            <p14:sldId id="270"/>
            <p14:sldId id="271"/>
            <p14:sldId id="272"/>
            <p14:sldId id="273"/>
            <p14:sldId id="274"/>
            <p14:sldId id="275"/>
            <p14:sldId id="276"/>
            <p14:sldId id="277"/>
          </p14:sldIdLst>
        </p14:section>
        <p14:section name="Untitled Section" id="{15D59E4C-318A-4597-9FB0-23791539E8CF}">
          <p14:sldIdLst>
            <p14:sldId id="827"/>
            <p14:sldId id="828"/>
            <p14:sldId id="830"/>
            <p14:sldId id="281"/>
            <p14:sldId id="282"/>
            <p14:sldId id="283"/>
            <p14:sldId id="284"/>
            <p14:sldId id="285"/>
            <p14:sldId id="286"/>
            <p14:sldId id="27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97" autoAdjust="0"/>
    <p:restoredTop sz="77871" autoAdjust="0"/>
  </p:normalViewPr>
  <p:slideViewPr>
    <p:cSldViewPr>
      <p:cViewPr varScale="1">
        <p:scale>
          <a:sx n="66" d="100"/>
          <a:sy n="66" d="100"/>
        </p:scale>
        <p:origin x="146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B8805E6-AF9F-47AD-8688-6C6980A07E3C}" type="datetimeFigureOut">
              <a:rPr lang="en-US" smtClean="0"/>
              <a:t>8/29/2019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4F5ED9-8216-4DD0-836C-50CE092C831A}" type="slidenum">
              <a:rPr lang="en-US" smtClean="0"/>
              <a:t>‹#›</a:t>
            </a:fld>
            <a:endParaRPr lang="en-US"/>
          </a:p>
        </p:txBody>
      </p:sp>
    </p:spTree>
    <p:extLst>
      <p:ext uri="{BB962C8B-B14F-4D97-AF65-F5344CB8AC3E}">
        <p14:creationId xmlns:p14="http://schemas.microsoft.com/office/powerpoint/2010/main" val="189656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56C99-33B1-4B29-973F-0668E00C6679}" type="slidenum">
              <a:rPr lang="en-US"/>
              <a:pPr/>
              <a:t>8</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224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of the sensors measures something about the physical state of the engine, like the temperature of a component or the speed of a fan. Notice that some sensor channels are quite noisy and appear to increase or decrease over time, while others don’t appear to change at all. This is exactly the kind of data you might expect an industrial IoT system to produce— multivariate series of sensor measurements each with its own amount of noise, and potentially containing lots of missing or uninformative values.</a:t>
            </a:r>
            <a:endParaRPr lang="en-US" dirty="0"/>
          </a:p>
        </p:txBody>
      </p:sp>
      <p:sp>
        <p:nvSpPr>
          <p:cNvPr id="4" name="Slide Number Placeholder 3"/>
          <p:cNvSpPr>
            <a:spLocks noGrp="1"/>
          </p:cNvSpPr>
          <p:nvPr>
            <p:ph type="sldNum" sz="quarter" idx="5"/>
          </p:nvPr>
        </p:nvSpPr>
        <p:spPr/>
        <p:txBody>
          <a:bodyPr/>
          <a:lstStyle/>
          <a:p>
            <a:fld id="{AE4F5ED9-8216-4DD0-836C-50CE092C831A}" type="slidenum">
              <a:rPr lang="en-US" smtClean="0"/>
              <a:t>13</a:t>
            </a:fld>
            <a:endParaRPr lang="en-US"/>
          </a:p>
        </p:txBody>
      </p:sp>
    </p:spTree>
    <p:extLst>
      <p:ext uri="{BB962C8B-B14F-4D97-AF65-F5344CB8AC3E}">
        <p14:creationId xmlns:p14="http://schemas.microsoft.com/office/powerpoint/2010/main" val="391602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Forecasting problems are often classified as short-term, medium-term, and long-term. </a:t>
            </a:r>
          </a:p>
          <a:p>
            <a:r>
              <a:rPr lang="en-US" sz="1200" b="0" i="0" u="none" strike="noStrike" kern="1200" dirty="0">
                <a:solidFill>
                  <a:schemeClr val="tx1"/>
                </a:solidFill>
                <a:effectLst/>
                <a:latin typeface="+mn-lt"/>
                <a:ea typeface="+mn-ea"/>
                <a:cs typeface="+mn-cs"/>
              </a:rPr>
              <a:t>Short-term forecasting problems involve predicting events only a few time periods (days, weeks, and months) into the future. Medium-term forecasts extend from 1 to 2 years into the future, and long-term forecasting problems can extend beyond that by many years. </a:t>
            </a:r>
          </a:p>
          <a:p>
            <a:r>
              <a:rPr lang="en-US" sz="1200" b="0" i="0" u="none" strike="noStrike" kern="1200" dirty="0">
                <a:solidFill>
                  <a:schemeClr val="tx1"/>
                </a:solidFill>
                <a:effectLst/>
                <a:latin typeface="+mn-lt"/>
                <a:ea typeface="+mn-ea"/>
                <a:cs typeface="+mn-cs"/>
              </a:rPr>
              <a:t>	Short- and medium-term forecasts are required for activities that range from operations management to budgeting and selecting new research and development projects. Long-term forecasts impact issues such as strategic planning. </a:t>
            </a:r>
          </a:p>
          <a:p>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Short- and medium-term forecasting is typically based on identifying, modeling, and extrapolating the patterns found in historical data. Because these historical data usually exhibit inertia and do not change dramatically very quickly, statistical methods are very useful for short- and medium-term forecasting. This book is about the use of these statistical methods.</a:t>
            </a:r>
            <a:endParaRPr lang="en-US" b="1" dirty="0"/>
          </a:p>
        </p:txBody>
      </p:sp>
      <p:sp>
        <p:nvSpPr>
          <p:cNvPr id="4" name="Slide Number Placeholder 3"/>
          <p:cNvSpPr>
            <a:spLocks noGrp="1"/>
          </p:cNvSpPr>
          <p:nvPr>
            <p:ph type="sldNum" sz="quarter" idx="5"/>
          </p:nvPr>
        </p:nvSpPr>
        <p:spPr/>
        <p:txBody>
          <a:bodyPr/>
          <a:lstStyle/>
          <a:p>
            <a:fld id="{AE4F5ED9-8216-4DD0-836C-50CE092C831A}" type="slidenum">
              <a:rPr lang="en-US" smtClean="0"/>
              <a:t>18</a:t>
            </a:fld>
            <a:endParaRPr lang="en-US"/>
          </a:p>
        </p:txBody>
      </p:sp>
    </p:spTree>
    <p:extLst>
      <p:ext uri="{BB962C8B-B14F-4D97-AF65-F5344CB8AC3E}">
        <p14:creationId xmlns:p14="http://schemas.microsoft.com/office/powerpoint/2010/main" val="322689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form of the forecast can be important. We typically think of a forecast as a single number that represents our best estimate of the future value of the variable of interest. Statisticians would call this a </a:t>
            </a:r>
            <a:r>
              <a:rPr lang="en-US" sz="1200" b="1" i="0" u="none" strike="noStrike" kern="1200" dirty="0">
                <a:solidFill>
                  <a:schemeClr val="tx1"/>
                </a:solidFill>
                <a:effectLst/>
                <a:latin typeface="+mn-lt"/>
                <a:ea typeface="+mn-ea"/>
                <a:cs typeface="+mn-cs"/>
              </a:rPr>
              <a:t>point estimate</a:t>
            </a:r>
            <a:r>
              <a:rPr lang="en-US" sz="1200" b="0" i="0" u="none" strike="noStrike"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rPr>
              <a:t>point forecast.</a:t>
            </a:r>
            <a:r>
              <a:rPr lang="en-US" sz="1200" b="0" i="0" u="none" strike="noStrike" kern="1200" dirty="0">
                <a:solidFill>
                  <a:schemeClr val="tx1"/>
                </a:solidFill>
                <a:effectLst/>
                <a:latin typeface="+mn-lt"/>
                <a:ea typeface="+mn-ea"/>
                <a:cs typeface="+mn-cs"/>
              </a:rPr>
              <a:t> Now these forecasts are almost always wrong; that is, we experience </a:t>
            </a:r>
            <a:r>
              <a:rPr lang="en-US" sz="1200" b="1" i="0" u="none" strike="noStrike" kern="1200" dirty="0">
                <a:solidFill>
                  <a:schemeClr val="tx1"/>
                </a:solidFill>
                <a:effectLst/>
                <a:latin typeface="+mn-lt"/>
                <a:ea typeface="+mn-ea"/>
                <a:cs typeface="+mn-cs"/>
              </a:rPr>
              <a:t>forecast error</a:t>
            </a:r>
            <a:r>
              <a:rPr lang="en-US" sz="1200" b="0" i="0" u="none" strike="noStrike" kern="1200" dirty="0">
                <a:solidFill>
                  <a:schemeClr val="tx1"/>
                </a:solidFill>
                <a:effectLst/>
                <a:latin typeface="+mn-lt"/>
                <a:ea typeface="+mn-ea"/>
                <a:cs typeface="+mn-cs"/>
              </a:rPr>
              <a: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Consequently, it is usually a good practice to accompany a forecast with an estimate of how large a forecast error might be experienced. One way to do this is to provide a </a:t>
            </a:r>
            <a:r>
              <a:rPr lang="en-US" sz="1200" b="1" i="0" u="none" strike="noStrike" kern="1200" dirty="0">
                <a:solidFill>
                  <a:schemeClr val="tx1"/>
                </a:solidFill>
                <a:effectLst/>
                <a:latin typeface="+mn-lt"/>
                <a:ea typeface="+mn-ea"/>
                <a:cs typeface="+mn-cs"/>
              </a:rPr>
              <a:t>prediction interval</a:t>
            </a:r>
            <a:r>
              <a:rPr lang="en-US" sz="1200" b="0" i="0" u="none" strike="noStrike" kern="1200" dirty="0">
                <a:solidFill>
                  <a:schemeClr val="tx1"/>
                </a:solidFill>
                <a:effectLst/>
                <a:latin typeface="+mn-lt"/>
                <a:ea typeface="+mn-ea"/>
                <a:cs typeface="+mn-cs"/>
              </a:rPr>
              <a:t> (PI) to accompany the point forecast.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PI is a range of values for the future observation, and it is likely to prove far more useful in decision-making than a single number. We will show how to obtain PIs for most of the forecasting methods discussed in the book.</a:t>
            </a:r>
            <a:endParaRPr lang="en-US" dirty="0"/>
          </a:p>
        </p:txBody>
      </p:sp>
      <p:sp>
        <p:nvSpPr>
          <p:cNvPr id="4" name="Slide Number Placeholder 3"/>
          <p:cNvSpPr>
            <a:spLocks noGrp="1"/>
          </p:cNvSpPr>
          <p:nvPr>
            <p:ph type="sldNum" sz="quarter" idx="5"/>
          </p:nvPr>
        </p:nvSpPr>
        <p:spPr/>
        <p:txBody>
          <a:bodyPr/>
          <a:lstStyle/>
          <a:p>
            <a:fld id="{AE4F5ED9-8216-4DD0-836C-50CE092C831A}" type="slidenum">
              <a:rPr lang="en-US" smtClean="0"/>
              <a:t>23</a:t>
            </a:fld>
            <a:endParaRPr lang="en-US"/>
          </a:p>
        </p:txBody>
      </p:sp>
    </p:spTree>
    <p:extLst>
      <p:ext uri="{BB962C8B-B14F-4D97-AF65-F5344CB8AC3E}">
        <p14:creationId xmlns:p14="http://schemas.microsoft.com/office/powerpoint/2010/main" val="294817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form of the forecast can be important. We typically think of a forecast as a single number that represents our best estimate of the future value of the variable of interest. Statisticians would call this a </a:t>
            </a:r>
            <a:r>
              <a:rPr lang="en-US" sz="1200" b="1" i="0" u="none" strike="noStrike" kern="1200" dirty="0">
                <a:solidFill>
                  <a:schemeClr val="tx1"/>
                </a:solidFill>
                <a:effectLst/>
                <a:latin typeface="+mn-lt"/>
                <a:ea typeface="+mn-ea"/>
                <a:cs typeface="+mn-cs"/>
              </a:rPr>
              <a:t>point estimate</a:t>
            </a:r>
            <a:r>
              <a:rPr lang="en-US" sz="1200" b="0" i="0" u="none" strike="noStrike"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rPr>
              <a:t>point forecast.</a:t>
            </a:r>
            <a:r>
              <a:rPr lang="en-US" sz="1200" b="0" i="0" u="none" strike="noStrike" kern="1200" dirty="0">
                <a:solidFill>
                  <a:schemeClr val="tx1"/>
                </a:solidFill>
                <a:effectLst/>
                <a:latin typeface="+mn-lt"/>
                <a:ea typeface="+mn-ea"/>
                <a:cs typeface="+mn-cs"/>
              </a:rPr>
              <a:t> Now these forecasts are almost always wrong; that is, we experience </a:t>
            </a:r>
            <a:r>
              <a:rPr lang="en-US" sz="1200" b="1" i="0" u="none" strike="noStrike" kern="1200" dirty="0">
                <a:solidFill>
                  <a:schemeClr val="tx1"/>
                </a:solidFill>
                <a:effectLst/>
                <a:latin typeface="+mn-lt"/>
                <a:ea typeface="+mn-ea"/>
                <a:cs typeface="+mn-cs"/>
              </a:rPr>
              <a:t>forecast error</a:t>
            </a:r>
            <a:r>
              <a:rPr lang="en-US" sz="1200" b="0" i="0" u="none" strike="noStrike" kern="1200" dirty="0">
                <a:solidFill>
                  <a:schemeClr val="tx1"/>
                </a:solidFill>
                <a:effectLst/>
                <a:latin typeface="+mn-lt"/>
                <a:ea typeface="+mn-ea"/>
                <a:cs typeface="+mn-cs"/>
              </a:rPr>
              <a: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Consequently, it is usually a good practice to accompany a forecast with an estimate of how large a forecast error might be experienced. One way to do this is to provide a </a:t>
            </a:r>
            <a:r>
              <a:rPr lang="en-US" sz="1200" b="1" i="0" u="none" strike="noStrike" kern="1200" dirty="0">
                <a:solidFill>
                  <a:schemeClr val="tx1"/>
                </a:solidFill>
                <a:effectLst/>
                <a:latin typeface="+mn-lt"/>
                <a:ea typeface="+mn-ea"/>
                <a:cs typeface="+mn-cs"/>
              </a:rPr>
              <a:t>prediction interval</a:t>
            </a:r>
            <a:r>
              <a:rPr lang="en-US" sz="1200" b="0" i="0" u="none" strike="noStrike" kern="1200" dirty="0">
                <a:solidFill>
                  <a:schemeClr val="tx1"/>
                </a:solidFill>
                <a:effectLst/>
                <a:latin typeface="+mn-lt"/>
                <a:ea typeface="+mn-ea"/>
                <a:cs typeface="+mn-cs"/>
              </a:rPr>
              <a:t> (PI) to accompany the point forecast.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PI is a range of values for the future observation, and it is likely to prove far more useful in decision-making than a single number. We will show how to obtain PIs for most of the forecasting methods discussed in the book.</a:t>
            </a:r>
            <a:endParaRPr lang="en-US" dirty="0"/>
          </a:p>
        </p:txBody>
      </p:sp>
      <p:sp>
        <p:nvSpPr>
          <p:cNvPr id="4" name="Slide Number Placeholder 3"/>
          <p:cNvSpPr>
            <a:spLocks noGrp="1"/>
          </p:cNvSpPr>
          <p:nvPr>
            <p:ph type="sldNum" sz="quarter" idx="5"/>
          </p:nvPr>
        </p:nvSpPr>
        <p:spPr/>
        <p:txBody>
          <a:bodyPr/>
          <a:lstStyle/>
          <a:p>
            <a:fld id="{AE4F5ED9-8216-4DD0-836C-50CE092C831A}" type="slidenum">
              <a:rPr lang="en-US" smtClean="0"/>
              <a:t>24</a:t>
            </a:fld>
            <a:endParaRPr lang="en-US"/>
          </a:p>
        </p:txBody>
      </p:sp>
    </p:spTree>
    <p:extLst>
      <p:ext uri="{BB962C8B-B14F-4D97-AF65-F5344CB8AC3E}">
        <p14:creationId xmlns:p14="http://schemas.microsoft.com/office/powerpoint/2010/main" val="405333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4F5ED9-8216-4DD0-836C-50CE092C831A}" type="slidenum">
              <a:rPr lang="en-US" smtClean="0"/>
              <a:t>41</a:t>
            </a:fld>
            <a:endParaRPr lang="en-US"/>
          </a:p>
        </p:txBody>
      </p:sp>
    </p:spTree>
    <p:extLst>
      <p:ext uri="{BB962C8B-B14F-4D97-AF65-F5344CB8AC3E}">
        <p14:creationId xmlns:p14="http://schemas.microsoft.com/office/powerpoint/2010/main" val="313162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4F5ED9-8216-4DD0-836C-50CE092C831A}" type="slidenum">
              <a:rPr lang="en-US" smtClean="0"/>
              <a:t>42</a:t>
            </a:fld>
            <a:endParaRPr lang="en-US"/>
          </a:p>
        </p:txBody>
      </p:sp>
    </p:spTree>
    <p:extLst>
      <p:ext uri="{BB962C8B-B14F-4D97-AF65-F5344CB8AC3E}">
        <p14:creationId xmlns:p14="http://schemas.microsoft.com/office/powerpoint/2010/main" val="75432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4540" y="304800"/>
            <a:ext cx="7553325" cy="696594"/>
          </a:xfrm>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64540" y="1217167"/>
            <a:ext cx="7553325" cy="4574033"/>
          </a:xfrm>
        </p:spPr>
        <p:txBody>
          <a:bodyPr lIns="0" tIns="0" rIns="0" bIns="0"/>
          <a:lstStyle>
            <a:lvl1pPr>
              <a:defRPr sz="3600" b="0" i="0">
                <a:solidFill>
                  <a:schemeClr val="tx1"/>
                </a:solidFill>
                <a:latin typeface="Arial"/>
                <a:cs typeface="Aria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161826"/>
            <a:ext cx="8229600" cy="696594"/>
          </a:xfrm>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43299" y="838200"/>
            <a:ext cx="4857401" cy="696594"/>
          </a:xfrm>
        </p:spPr>
        <p:txBody>
          <a:bodyPr lIns="0" tIns="0" rIns="0" bIns="0"/>
          <a:lstStyle>
            <a:lvl1pPr>
              <a:defRPr sz="4400" b="0" i="0">
                <a:solidFill>
                  <a:schemeClr val="tx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12EA3E5-6700-4D02-B3AA-AB9DCAD4E560}"/>
              </a:ext>
            </a:extLst>
          </p:cNvPr>
          <p:cNvSpPr>
            <a:spLocks noGrp="1" noChangeArrowheads="1"/>
          </p:cNvSpPr>
          <p:nvPr>
            <p:ph type="dt" sz="half" idx="10"/>
          </p:nvPr>
        </p:nvSpPr>
        <p:spPr>
          <a:ln/>
        </p:spPr>
        <p:txBody>
          <a:bodyPr/>
          <a:lstStyle>
            <a:lvl1pPr>
              <a:defRPr/>
            </a:lvl1pPr>
          </a:lstStyle>
          <a:p>
            <a:pPr>
              <a:defRPr/>
            </a:pPr>
            <a:r>
              <a:rPr lang="en-US"/>
              <a:t>Chapter 1</a:t>
            </a:r>
          </a:p>
        </p:txBody>
      </p:sp>
      <p:sp>
        <p:nvSpPr>
          <p:cNvPr id="6" name="Rectangle 5">
            <a:extLst>
              <a:ext uri="{FF2B5EF4-FFF2-40B4-BE49-F238E27FC236}">
                <a16:creationId xmlns:a16="http://schemas.microsoft.com/office/drawing/2014/main" id="{7C917587-1409-43C0-910D-A48D90AA7105}"/>
              </a:ext>
            </a:extLst>
          </p:cNvPr>
          <p:cNvSpPr>
            <a:spLocks noGrp="1" noChangeArrowheads="1"/>
          </p:cNvSpPr>
          <p:nvPr>
            <p:ph type="ftr" sz="quarter" idx="11"/>
          </p:nvPr>
        </p:nvSpPr>
        <p:spPr>
          <a:ln/>
        </p:spPr>
        <p:txBody>
          <a:bodyPr/>
          <a:lstStyle>
            <a:lvl1pPr>
              <a:defRPr/>
            </a:lvl1pPr>
          </a:lstStyle>
          <a:p>
            <a:pPr>
              <a:defRPr/>
            </a:pPr>
            <a:r>
              <a:rPr lang="en-US"/>
              <a:t>Introduction to Time Series Analysis and Forecasting 2E, 2015  MJK</a:t>
            </a:r>
          </a:p>
        </p:txBody>
      </p:sp>
      <p:sp>
        <p:nvSpPr>
          <p:cNvPr id="7" name="Rectangle 6">
            <a:extLst>
              <a:ext uri="{FF2B5EF4-FFF2-40B4-BE49-F238E27FC236}">
                <a16:creationId xmlns:a16="http://schemas.microsoft.com/office/drawing/2014/main" id="{4A2C47A4-4A5B-41C3-B4DE-121A9AB72C1D}"/>
              </a:ext>
            </a:extLst>
          </p:cNvPr>
          <p:cNvSpPr>
            <a:spLocks noGrp="1" noChangeArrowheads="1"/>
          </p:cNvSpPr>
          <p:nvPr>
            <p:ph type="sldNum" sz="quarter" idx="12"/>
          </p:nvPr>
        </p:nvSpPr>
        <p:spPr>
          <a:ln/>
        </p:spPr>
        <p:txBody>
          <a:bodyPr/>
          <a:lstStyle>
            <a:lvl1pPr>
              <a:defRPr/>
            </a:lvl1pPr>
          </a:lstStyle>
          <a:p>
            <a:pPr>
              <a:defRPr/>
            </a:pPr>
            <a:fld id="{7122D893-06E4-4C9F-8827-54AB098C60DB}" type="slidenum">
              <a:rPr lang="en-US" altLang="en-US"/>
              <a:pPr>
                <a:defRPr/>
              </a:pPr>
              <a:t>‹#›</a:t>
            </a:fld>
            <a:endParaRPr lang="en-US" altLang="en-US"/>
          </a:p>
        </p:txBody>
      </p:sp>
    </p:spTree>
    <p:extLst>
      <p:ext uri="{BB962C8B-B14F-4D97-AF65-F5344CB8AC3E}">
        <p14:creationId xmlns:p14="http://schemas.microsoft.com/office/powerpoint/2010/main" val="30801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277355"/>
            <a:ext cx="9143999" cy="580643"/>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143599" y="817880"/>
            <a:ext cx="2856801"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64540" y="1217167"/>
            <a:ext cx="7553325" cy="2717165"/>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Edgar.Bernal@Rochester.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lisa.altman@Rochester.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143000"/>
            <a:ext cx="7615427" cy="1280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2374" y="1325373"/>
            <a:ext cx="6864984" cy="3214341"/>
          </a:xfrm>
          <a:prstGeom prst="rect">
            <a:avLst/>
          </a:prstGeom>
        </p:spPr>
        <p:txBody>
          <a:bodyPr vert="horz" wrap="square" lIns="0" tIns="13335" rIns="0" bIns="0" rtlCol="0">
            <a:spAutoFit/>
          </a:bodyPr>
          <a:lstStyle/>
          <a:p>
            <a:pPr marL="12700" algn="ctr">
              <a:lnSpc>
                <a:spcPct val="100000"/>
              </a:lnSpc>
              <a:spcBef>
                <a:spcPts val="105"/>
              </a:spcBef>
            </a:pPr>
            <a:r>
              <a:rPr lang="en-US" dirty="0"/>
              <a:t>Time Series Analysis and Forecasting</a:t>
            </a:r>
            <a:br>
              <a:rPr lang="en-US" dirty="0"/>
            </a:br>
            <a:br>
              <a:rPr lang="en-US" dirty="0"/>
            </a:br>
            <a:br>
              <a:rPr lang="en-US" dirty="0"/>
            </a:br>
            <a:r>
              <a:rPr lang="en-US" sz="3200" dirty="0"/>
              <a:t>Fall 2019</a:t>
            </a:r>
            <a:endParaRPr dirty="0"/>
          </a:p>
        </p:txBody>
      </p:sp>
    </p:spTree>
    <p:extLst>
      <p:ext uri="{BB962C8B-B14F-4D97-AF65-F5344CB8AC3E}">
        <p14:creationId xmlns:p14="http://schemas.microsoft.com/office/powerpoint/2010/main" val="394630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C7D3-CA95-458E-B5CE-B65850605C7D}"/>
              </a:ext>
            </a:extLst>
          </p:cNvPr>
          <p:cNvSpPr>
            <a:spLocks noGrp="1"/>
          </p:cNvSpPr>
          <p:nvPr>
            <p:ph type="title"/>
          </p:nvPr>
        </p:nvSpPr>
        <p:spPr>
          <a:xfrm>
            <a:off x="678815" y="133350"/>
            <a:ext cx="8312785" cy="1354217"/>
          </a:xfrm>
        </p:spPr>
        <p:txBody>
          <a:bodyPr/>
          <a:lstStyle/>
          <a:p>
            <a:r>
              <a:rPr lang="en-US" dirty="0"/>
              <a:t>Financial/Economic time series</a:t>
            </a:r>
          </a:p>
        </p:txBody>
      </p:sp>
      <p:pic>
        <p:nvPicPr>
          <p:cNvPr id="2050" name="Picture 2" descr="IBM_vs_Linkedin">
            <a:extLst>
              <a:ext uri="{FF2B5EF4-FFF2-40B4-BE49-F238E27FC236}">
                <a16:creationId xmlns:a16="http://schemas.microsoft.com/office/drawing/2014/main" id="{408B7981-C793-4C36-9D65-D3E8BABD3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5177088"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conomic time series">
            <a:extLst>
              <a:ext uri="{FF2B5EF4-FFF2-40B4-BE49-F238E27FC236}">
                <a16:creationId xmlns:a16="http://schemas.microsoft.com/office/drawing/2014/main" id="{91A2C262-16ED-41EF-B2DA-DEB931D97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089" y="3810000"/>
            <a:ext cx="4893887" cy="23241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9DB8BAF-E5A5-457D-AD34-EFE6B6787F07}"/>
              </a:ext>
            </a:extLst>
          </p:cNvPr>
          <p:cNvCxnSpPr/>
          <p:nvPr/>
        </p:nvCxnSpPr>
        <p:spPr>
          <a:xfrm>
            <a:off x="7696200" y="3581400"/>
            <a:ext cx="152400" cy="91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2B8D051-A0AF-4F71-96DA-18D0C699FD52}"/>
              </a:ext>
            </a:extLst>
          </p:cNvPr>
          <p:cNvSpPr txBox="1"/>
          <p:nvPr/>
        </p:nvSpPr>
        <p:spPr>
          <a:xfrm>
            <a:off x="7239000" y="3145779"/>
            <a:ext cx="1434560" cy="369332"/>
          </a:xfrm>
          <a:prstGeom prst="rect">
            <a:avLst/>
          </a:prstGeom>
          <a:noFill/>
        </p:spPr>
        <p:txBody>
          <a:bodyPr wrap="none" rtlCol="0">
            <a:spAutoFit/>
          </a:bodyPr>
          <a:lstStyle/>
          <a:p>
            <a:r>
              <a:rPr lang="en-US" dirty="0"/>
              <a:t>Interventions</a:t>
            </a:r>
          </a:p>
        </p:txBody>
      </p:sp>
    </p:spTree>
    <p:extLst>
      <p:ext uri="{BB962C8B-B14F-4D97-AF65-F5344CB8AC3E}">
        <p14:creationId xmlns:p14="http://schemas.microsoft.com/office/powerpoint/2010/main" val="177965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5098" y="176936"/>
            <a:ext cx="8516502" cy="1107996"/>
          </a:xfrm>
        </p:spPr>
        <p:txBody>
          <a:bodyPr/>
          <a:lstStyle/>
          <a:p>
            <a:r>
              <a:rPr lang="en-US" sz="3600" dirty="0"/>
              <a:t>Another main source of time-series data: Sensor data and Internet of Things (IoT)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27" y="1462462"/>
            <a:ext cx="7325604" cy="2948728"/>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8191153" y="3458582"/>
            <a:ext cx="540020" cy="646730"/>
          </a:xfrm>
          <a:prstGeom prst="rect">
            <a:avLst/>
          </a:prstGeom>
        </p:spPr>
      </p:pic>
      <p:pic>
        <p:nvPicPr>
          <p:cNvPr id="5" name="Picture 4">
            <a:extLst>
              <a:ext uri="{FF2B5EF4-FFF2-40B4-BE49-F238E27FC236}">
                <a16:creationId xmlns:a16="http://schemas.microsoft.com/office/drawing/2014/main" id="{27C2612D-4619-4C9B-946C-2E583739E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100" y="4411190"/>
            <a:ext cx="4495800" cy="1783036"/>
          </a:xfrm>
          <a:prstGeom prst="rect">
            <a:avLst/>
          </a:prstGeom>
        </p:spPr>
      </p:pic>
      <p:sp>
        <p:nvSpPr>
          <p:cNvPr id="8" name="TextBox 7">
            <a:extLst>
              <a:ext uri="{FF2B5EF4-FFF2-40B4-BE49-F238E27FC236}">
                <a16:creationId xmlns:a16="http://schemas.microsoft.com/office/drawing/2014/main" id="{61F8B990-39DA-4561-88CD-1684E69729B9}"/>
              </a:ext>
            </a:extLst>
          </p:cNvPr>
          <p:cNvSpPr txBox="1"/>
          <p:nvPr/>
        </p:nvSpPr>
        <p:spPr>
          <a:xfrm>
            <a:off x="3200400" y="5935587"/>
            <a:ext cx="1638718" cy="276999"/>
          </a:xfrm>
          <a:prstGeom prst="rect">
            <a:avLst/>
          </a:prstGeom>
          <a:noFill/>
        </p:spPr>
        <p:txBody>
          <a:bodyPr wrap="none" rtlCol="0">
            <a:spAutoFit/>
          </a:bodyPr>
          <a:lstStyle/>
          <a:p>
            <a:r>
              <a:rPr lang="en-US" sz="1200" dirty="0"/>
              <a:t>Jure </a:t>
            </a:r>
            <a:r>
              <a:rPr lang="en-US" sz="1200" dirty="0" err="1"/>
              <a:t>Leskovec</a:t>
            </a:r>
            <a:r>
              <a:rPr lang="en-US" sz="1200" dirty="0"/>
              <a:t>, Stanford</a:t>
            </a:r>
          </a:p>
        </p:txBody>
      </p:sp>
    </p:spTree>
    <p:extLst>
      <p:ext uri="{BB962C8B-B14F-4D97-AF65-F5344CB8AC3E}">
        <p14:creationId xmlns:p14="http://schemas.microsoft.com/office/powerpoint/2010/main" val="112314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5098" y="176936"/>
            <a:ext cx="8516502" cy="1107996"/>
          </a:xfrm>
        </p:spPr>
        <p:txBody>
          <a:bodyPr/>
          <a:lstStyle/>
          <a:p>
            <a:r>
              <a:rPr lang="en-US" sz="3600" dirty="0"/>
              <a:t>Another main source of time-series data: Sensor data and Internet of Things (IoT)</a:t>
            </a:r>
          </a:p>
        </p:txBody>
      </p:sp>
      <p:pic>
        <p:nvPicPr>
          <p:cNvPr id="4100" name="Picture 4" descr="https://d2908q01vomqb2.cloudfront.net/f6e1126cedebf23e1463aee73f9df08783640400/2018/12/12/StepB3.png">
            <a:extLst>
              <a:ext uri="{FF2B5EF4-FFF2-40B4-BE49-F238E27FC236}">
                <a16:creationId xmlns:a16="http://schemas.microsoft.com/office/drawing/2014/main" id="{7A40E6A2-08E1-4221-BBE7-7167383A5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4314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33836F-91D3-4171-A565-C1E8CCE96379}"/>
              </a:ext>
            </a:extLst>
          </p:cNvPr>
          <p:cNvSpPr txBox="1"/>
          <p:nvPr/>
        </p:nvSpPr>
        <p:spPr>
          <a:xfrm>
            <a:off x="478727" y="1459468"/>
            <a:ext cx="3583353" cy="738664"/>
          </a:xfrm>
          <a:prstGeom prst="rect">
            <a:avLst/>
          </a:prstGeom>
          <a:noFill/>
        </p:spPr>
        <p:txBody>
          <a:bodyPr wrap="none" rtlCol="0">
            <a:spAutoFit/>
          </a:bodyPr>
          <a:lstStyle/>
          <a:p>
            <a:r>
              <a:rPr lang="en-US" sz="2400" b="1" dirty="0"/>
              <a:t>Amazon AWS IoT Analytics</a:t>
            </a:r>
          </a:p>
          <a:p>
            <a:endParaRPr lang="en-US" dirty="0"/>
          </a:p>
        </p:txBody>
      </p:sp>
    </p:spTree>
    <p:extLst>
      <p:ext uri="{BB962C8B-B14F-4D97-AF65-F5344CB8AC3E}">
        <p14:creationId xmlns:p14="http://schemas.microsoft.com/office/powerpoint/2010/main" val="123955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80722-E099-4FB6-9483-A9E23395953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rtl="0">
              <a:lnSpc>
                <a:spcPct val="90000"/>
              </a:lnSpc>
              <a:spcBef>
                <a:spcPct val="0"/>
              </a:spcBef>
            </a:pPr>
            <a:r>
              <a:rPr lang="en-US" sz="2800" kern="1200" dirty="0">
                <a:solidFill>
                  <a:schemeClr val="bg1"/>
                </a:solidFill>
                <a:latin typeface="+mj-lt"/>
                <a:ea typeface="+mj-ea"/>
                <a:cs typeface="+mj-cs"/>
              </a:rPr>
              <a:t>Multi-sensor data set</a:t>
            </a:r>
          </a:p>
        </p:txBody>
      </p:sp>
      <p:pic>
        <p:nvPicPr>
          <p:cNvPr id="1026" name="Picture 2" descr="Figure showing readings from sensors on a single engine in our data set.">
            <a:extLst>
              <a:ext uri="{FF2B5EF4-FFF2-40B4-BE49-F238E27FC236}">
                <a16:creationId xmlns:a16="http://schemas.microsoft.com/office/drawing/2014/main" id="{5F3B810A-80AE-44C6-876B-76AB7648A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 y="1653988"/>
            <a:ext cx="6345414" cy="439419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DE72ED6-A288-4C42-8901-9AC7ADF7812D}"/>
              </a:ext>
            </a:extLst>
          </p:cNvPr>
          <p:cNvSpPr/>
          <p:nvPr/>
        </p:nvSpPr>
        <p:spPr>
          <a:xfrm>
            <a:off x="417399" y="1676400"/>
            <a:ext cx="2402001"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0775E6-58E8-42C2-8A67-B224E12B2191}"/>
              </a:ext>
            </a:extLst>
          </p:cNvPr>
          <p:cNvSpPr/>
          <p:nvPr/>
        </p:nvSpPr>
        <p:spPr>
          <a:xfrm>
            <a:off x="4495800" y="4648200"/>
            <a:ext cx="2402001"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119C7D-B660-4F01-A8C2-15C93A90CB53}"/>
              </a:ext>
            </a:extLst>
          </p:cNvPr>
          <p:cNvSpPr/>
          <p:nvPr/>
        </p:nvSpPr>
        <p:spPr>
          <a:xfrm>
            <a:off x="2438400" y="2376394"/>
            <a:ext cx="2402001"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C93A9C-0A85-4A01-8271-7C125FA87E11}"/>
              </a:ext>
            </a:extLst>
          </p:cNvPr>
          <p:cNvSpPr txBox="1"/>
          <p:nvPr/>
        </p:nvSpPr>
        <p:spPr>
          <a:xfrm>
            <a:off x="6897801" y="2095500"/>
            <a:ext cx="209379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Noisy sensor channels</a:t>
            </a:r>
          </a:p>
          <a:p>
            <a:pPr marL="285750" indent="-285750">
              <a:buFont typeface="Arial" panose="020B0604020202020204" pitchFamily="34" charset="0"/>
              <a:buChar char="•"/>
            </a:pPr>
            <a:r>
              <a:rPr lang="en-US" dirty="0"/>
              <a:t>Potentially containing lots of missing or uninformative values</a:t>
            </a:r>
          </a:p>
        </p:txBody>
      </p:sp>
    </p:spTree>
    <p:extLst>
      <p:ext uri="{BB962C8B-B14F-4D97-AF65-F5344CB8AC3E}">
        <p14:creationId xmlns:p14="http://schemas.microsoft.com/office/powerpoint/2010/main" val="263222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y deep&#10;learning?âState of the art in speech&#10;recognition and computer vision&#10;âCapable of automatically learn&#10;features&#10;âDo...">
            <a:extLst>
              <a:ext uri="{FF2B5EF4-FFF2-40B4-BE49-F238E27FC236}">
                <a16:creationId xmlns:a16="http://schemas.microsoft.com/office/drawing/2014/main" id="{22CFEC32-5C24-40B5-969A-0738289F03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 t="39356" r="161" b="18069"/>
          <a:stretch/>
        </p:blipFill>
        <p:spPr bwMode="auto">
          <a:xfrm>
            <a:off x="209809" y="3046160"/>
            <a:ext cx="8988408" cy="27642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3EC8E8-F052-49BC-B2C2-FA8DDF880F9F}"/>
              </a:ext>
            </a:extLst>
          </p:cNvPr>
          <p:cNvSpPr>
            <a:spLocks noGrp="1"/>
          </p:cNvSpPr>
          <p:nvPr>
            <p:ph type="title"/>
          </p:nvPr>
        </p:nvSpPr>
        <p:spPr>
          <a:xfrm>
            <a:off x="764540" y="304800"/>
            <a:ext cx="8392907" cy="723899"/>
          </a:xfrm>
        </p:spPr>
        <p:txBody>
          <a:bodyPr/>
          <a:lstStyle/>
          <a:p>
            <a:r>
              <a:rPr lang="en-US" sz="3600" dirty="0"/>
              <a:t>Time Series Analysis and Forecasting …. </a:t>
            </a:r>
          </a:p>
        </p:txBody>
      </p:sp>
      <p:cxnSp>
        <p:nvCxnSpPr>
          <p:cNvPr id="4" name="Straight Arrow Connector 3">
            <a:extLst>
              <a:ext uri="{FF2B5EF4-FFF2-40B4-BE49-F238E27FC236}">
                <a16:creationId xmlns:a16="http://schemas.microsoft.com/office/drawing/2014/main" id="{29359891-DFF8-4B54-A8E2-BF0B54836E75}"/>
              </a:ext>
            </a:extLst>
          </p:cNvPr>
          <p:cNvCxnSpPr/>
          <p:nvPr/>
        </p:nvCxnSpPr>
        <p:spPr>
          <a:xfrm>
            <a:off x="3635617" y="5876447"/>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855D78-FD7C-48A5-96E0-D86F673C8CA5}"/>
              </a:ext>
            </a:extLst>
          </p:cNvPr>
          <p:cNvSpPr txBox="1"/>
          <p:nvPr/>
        </p:nvSpPr>
        <p:spPr>
          <a:xfrm>
            <a:off x="4302571" y="5942484"/>
            <a:ext cx="649537" cy="369332"/>
          </a:xfrm>
          <a:prstGeom prst="rect">
            <a:avLst/>
          </a:prstGeom>
          <a:noFill/>
        </p:spPr>
        <p:txBody>
          <a:bodyPr wrap="none" rtlCol="0">
            <a:spAutoFit/>
          </a:bodyPr>
          <a:lstStyle/>
          <a:p>
            <a:r>
              <a:rPr lang="en-US" dirty="0"/>
              <a:t>Time</a:t>
            </a:r>
          </a:p>
        </p:txBody>
      </p:sp>
      <p:cxnSp>
        <p:nvCxnSpPr>
          <p:cNvPr id="7" name="Straight Arrow Connector 6">
            <a:extLst>
              <a:ext uri="{FF2B5EF4-FFF2-40B4-BE49-F238E27FC236}">
                <a16:creationId xmlns:a16="http://schemas.microsoft.com/office/drawing/2014/main" id="{B184E11E-D490-498C-9A90-47A3CBB04D8F}"/>
              </a:ext>
            </a:extLst>
          </p:cNvPr>
          <p:cNvCxnSpPr/>
          <p:nvPr/>
        </p:nvCxnSpPr>
        <p:spPr>
          <a:xfrm flipV="1">
            <a:off x="1292218" y="3887101"/>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D60970-143E-4961-A958-7F4D9B9E2DEA}"/>
              </a:ext>
            </a:extLst>
          </p:cNvPr>
          <p:cNvSpPr txBox="1"/>
          <p:nvPr/>
        </p:nvSpPr>
        <p:spPr>
          <a:xfrm rot="16200000">
            <a:off x="218945" y="4015099"/>
            <a:ext cx="1536074" cy="646331"/>
          </a:xfrm>
          <a:prstGeom prst="rect">
            <a:avLst/>
          </a:prstGeom>
          <a:noFill/>
        </p:spPr>
        <p:txBody>
          <a:bodyPr wrap="square" rtlCol="0">
            <a:spAutoFit/>
          </a:bodyPr>
          <a:lstStyle/>
          <a:p>
            <a:r>
              <a:rPr lang="en-US" dirty="0"/>
              <a:t>Measured Quantity</a:t>
            </a:r>
          </a:p>
        </p:txBody>
      </p:sp>
      <p:sp>
        <p:nvSpPr>
          <p:cNvPr id="3" name="Rectangle 2">
            <a:extLst>
              <a:ext uri="{FF2B5EF4-FFF2-40B4-BE49-F238E27FC236}">
                <a16:creationId xmlns:a16="http://schemas.microsoft.com/office/drawing/2014/main" id="{A0D07FB3-3B7A-4C4C-9AB5-D59236514F51}"/>
              </a:ext>
            </a:extLst>
          </p:cNvPr>
          <p:cNvSpPr/>
          <p:nvPr/>
        </p:nvSpPr>
        <p:spPr>
          <a:xfrm>
            <a:off x="388992" y="1047595"/>
            <a:ext cx="8545199" cy="3539430"/>
          </a:xfrm>
          <a:prstGeom prst="rect">
            <a:avLst/>
          </a:prstGeom>
        </p:spPr>
        <p:txBody>
          <a:bodyPr wrap="square">
            <a:spAutoFit/>
          </a:bodyPr>
          <a:lstStyle/>
          <a:p>
            <a:pPr marL="285750" indent="-285750">
              <a:buFont typeface="Arial" panose="020B0604020202020204" pitchFamily="34" charset="0"/>
              <a:buChar char="•"/>
            </a:pPr>
            <a:r>
              <a:rPr lang="en-US" sz="3200" dirty="0"/>
              <a:t>Time series classification (Discrete): </a:t>
            </a:r>
          </a:p>
          <a:p>
            <a:pPr marL="742950" lvl="1" indent="-285750">
              <a:buFont typeface="Arial" panose="020B0604020202020204" pitchFamily="34" charset="0"/>
              <a:buChar char="•"/>
            </a:pPr>
            <a:r>
              <a:rPr lang="en-US" sz="3200" dirty="0"/>
              <a:t>Identify anomalous events</a:t>
            </a:r>
          </a:p>
          <a:p>
            <a:pPr marL="285750" indent="-285750">
              <a:buFont typeface="Arial" panose="020B0604020202020204" pitchFamily="34" charset="0"/>
              <a:buChar char="•"/>
            </a:pPr>
            <a:r>
              <a:rPr lang="en-US" sz="3200" dirty="0"/>
              <a:t>Time series Forecasting (Continuous): </a:t>
            </a:r>
          </a:p>
          <a:p>
            <a:pPr marL="742950" lvl="1" indent="-285750">
              <a:buFont typeface="Arial" panose="020B0604020202020204" pitchFamily="34" charset="0"/>
              <a:buChar char="•"/>
            </a:pPr>
            <a:r>
              <a:rPr lang="en-US" sz="3200" dirty="0"/>
              <a:t>Predict the actual values of the time series into the future</a:t>
            </a:r>
          </a:p>
          <a:p>
            <a:pPr marL="285750" indent="-285750">
              <a:buFont typeface="Arial" panose="020B0604020202020204" pitchFamily="34" charset="0"/>
              <a:buChar char="•"/>
            </a:pPr>
            <a:endParaRPr lang="en-US" sz="3200" dirty="0"/>
          </a:p>
          <a:p>
            <a:pPr marL="742950" lvl="1"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274798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CD75-36CE-441E-87E2-B724C8471D9E}"/>
              </a:ext>
            </a:extLst>
          </p:cNvPr>
          <p:cNvSpPr>
            <a:spLocks noGrp="1"/>
          </p:cNvSpPr>
          <p:nvPr>
            <p:ph type="title"/>
          </p:nvPr>
        </p:nvSpPr>
        <p:spPr>
          <a:xfrm>
            <a:off x="764540" y="152400"/>
            <a:ext cx="7553325" cy="696594"/>
          </a:xfrm>
        </p:spPr>
        <p:txBody>
          <a:bodyPr/>
          <a:lstStyle/>
          <a:p>
            <a:r>
              <a:rPr lang="en-US" dirty="0"/>
              <a:t>What is a “forecast” ? </a:t>
            </a:r>
          </a:p>
        </p:txBody>
      </p:sp>
      <p:sp>
        <p:nvSpPr>
          <p:cNvPr id="3" name="Text Placeholder 2">
            <a:extLst>
              <a:ext uri="{FF2B5EF4-FFF2-40B4-BE49-F238E27FC236}">
                <a16:creationId xmlns:a16="http://schemas.microsoft.com/office/drawing/2014/main" id="{1AA88143-4A0B-4788-B8A1-1C6367C87865}"/>
              </a:ext>
            </a:extLst>
          </p:cNvPr>
          <p:cNvSpPr>
            <a:spLocks noGrp="1"/>
          </p:cNvSpPr>
          <p:nvPr>
            <p:ph type="body" idx="1"/>
          </p:nvPr>
        </p:nvSpPr>
        <p:spPr>
          <a:xfrm>
            <a:off x="764539" y="799193"/>
            <a:ext cx="8074661" cy="5786199"/>
          </a:xfrm>
        </p:spPr>
        <p:txBody>
          <a:bodyPr/>
          <a:lstStyle/>
          <a:p>
            <a:endParaRPr lang="en-US" sz="2000" b="1" dirty="0"/>
          </a:p>
          <a:p>
            <a:r>
              <a:rPr lang="en-US" sz="2000" b="1" dirty="0"/>
              <a:t>Forecast</a:t>
            </a:r>
            <a:r>
              <a:rPr lang="en-US" sz="2000" dirty="0"/>
              <a:t> is a prediction of some future event or events. </a:t>
            </a:r>
          </a:p>
          <a:p>
            <a:endParaRPr lang="en-US" sz="2000" dirty="0"/>
          </a:p>
          <a:p>
            <a:r>
              <a:rPr lang="en-US" sz="2000" dirty="0"/>
              <a:t>Making good predictions is not always easy – Neil Bohr</a:t>
            </a:r>
          </a:p>
          <a:p>
            <a:endParaRPr lang="en-US" sz="2000" dirty="0"/>
          </a:p>
          <a:p>
            <a:r>
              <a:rPr lang="en-US" sz="2000" dirty="0"/>
              <a:t>Famously “bad” forecasts include the following from the book </a:t>
            </a:r>
            <a:r>
              <a:rPr lang="en-US" sz="2000" i="1" u="sng" dirty="0"/>
              <a:t>Bad Predictions</a:t>
            </a:r>
            <a:r>
              <a:rPr lang="en-US" sz="2000" u="sng" dirty="0"/>
              <a:t>:</a:t>
            </a:r>
          </a:p>
          <a:p>
            <a:pPr fontAlgn="base"/>
            <a:endParaRPr lang="en-US" sz="2000" dirty="0"/>
          </a:p>
          <a:p>
            <a:pPr fontAlgn="base"/>
            <a:r>
              <a:rPr lang="en-US" sz="2000" dirty="0"/>
              <a:t>•“The population is constant in size and will remain so right up to the end of mankind.” </a:t>
            </a:r>
            <a:r>
              <a:rPr lang="en-US" sz="2000" i="1" dirty="0" err="1"/>
              <a:t>L'Encyclopedie</a:t>
            </a:r>
            <a:r>
              <a:rPr lang="en-US" sz="2000" dirty="0"/>
              <a:t>, 1756.</a:t>
            </a:r>
          </a:p>
          <a:p>
            <a:pPr fontAlgn="base"/>
            <a:endParaRPr lang="en-US" sz="2000" dirty="0"/>
          </a:p>
          <a:p>
            <a:pPr fontAlgn="base"/>
            <a:r>
              <a:rPr lang="en-US" sz="2000" dirty="0"/>
              <a:t>•“1930 will be a splendid employment year.” U.S. Department of Labor, </a:t>
            </a:r>
            <a:r>
              <a:rPr lang="en-US" sz="2000" i="1" dirty="0"/>
              <a:t>New Year's Forecast</a:t>
            </a:r>
            <a:r>
              <a:rPr lang="en-US" sz="2000" dirty="0"/>
              <a:t> in 1929, just before the market crash on October 29.</a:t>
            </a:r>
          </a:p>
          <a:p>
            <a:pPr fontAlgn="base"/>
            <a:endParaRPr lang="en-US" sz="2000" dirty="0"/>
          </a:p>
          <a:p>
            <a:pPr fontAlgn="base"/>
            <a:r>
              <a:rPr lang="en-US" sz="2000" dirty="0"/>
              <a:t>•“Computers are multiplying at a rapid rate. By the turn of the century there will be 220,000 in the U.S.” </a:t>
            </a:r>
            <a:r>
              <a:rPr lang="en-US" sz="2000" i="1" dirty="0"/>
              <a:t>Wall Street Journal</a:t>
            </a:r>
            <a:r>
              <a:rPr lang="en-US" sz="2000" dirty="0"/>
              <a:t>, 1966.</a:t>
            </a:r>
          </a:p>
          <a:p>
            <a:endParaRPr lang="en-US" dirty="0"/>
          </a:p>
        </p:txBody>
      </p:sp>
    </p:spTree>
    <p:extLst>
      <p:ext uri="{BB962C8B-B14F-4D97-AF65-F5344CB8AC3E}">
        <p14:creationId xmlns:p14="http://schemas.microsoft.com/office/powerpoint/2010/main" val="107356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http://www.mostinterestingfacts.com/wp-content/uploads/2010/11/Failed-predict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745807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4419600" y="1371600"/>
            <a:ext cx="4419600" cy="1219200"/>
          </a:xfrm>
          <a:prstGeom prst="wedgeRoundRectCallout">
            <a:avLst>
              <a:gd name="adj1" fmla="val -67335"/>
              <a:gd name="adj2" fmla="val 49219"/>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think there is a world market for maybe five computers.”</a:t>
            </a:r>
          </a:p>
          <a:p>
            <a:pPr algn="r"/>
            <a:r>
              <a:rPr lang="en-US" sz="2400" i="1" dirty="0"/>
              <a:t>Thomas Watson, 1943</a:t>
            </a:r>
          </a:p>
        </p:txBody>
      </p:sp>
      <p:sp>
        <p:nvSpPr>
          <p:cNvPr id="2" name="Date Placeholder 1"/>
          <p:cNvSpPr>
            <a:spLocks noGrp="1"/>
          </p:cNvSpPr>
          <p:nvPr>
            <p:ph type="dt" sz="half" idx="10"/>
          </p:nvPr>
        </p:nvSpPr>
        <p:spPr/>
        <p:txBody>
          <a:bodyPr/>
          <a:lstStyle/>
          <a:p>
            <a:r>
              <a:rPr lang="en-US"/>
              <a:t>ForecastingBook.com </a:t>
            </a:r>
            <a:endParaRPr lang="en-US" dirty="0"/>
          </a:p>
        </p:txBody>
      </p:sp>
    </p:spTree>
    <p:custDataLst>
      <p:tags r:id="rId1"/>
    </p:custDataLst>
    <p:extLst>
      <p:ext uri="{BB962C8B-B14F-4D97-AF65-F5344CB8AC3E}">
        <p14:creationId xmlns:p14="http://schemas.microsoft.com/office/powerpoint/2010/main" val="68688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938F6C97-C0BF-40E6-ADF9-FBAA9591408E}"/>
              </a:ext>
            </a:extLst>
          </p:cNvPr>
          <p:cNvSpPr>
            <a:spLocks noGrp="1" noChangeArrowheads="1"/>
          </p:cNvSpPr>
          <p:nvPr>
            <p:ph type="title"/>
          </p:nvPr>
        </p:nvSpPr>
        <p:spPr>
          <a:xfrm>
            <a:off x="628650" y="365125"/>
            <a:ext cx="7886700" cy="1325563"/>
          </a:xfrm>
        </p:spPr>
        <p:txBody>
          <a:bodyPr>
            <a:normAutofit/>
          </a:bodyPr>
          <a:lstStyle/>
          <a:p>
            <a:pPr eaLnBrk="1" hangingPunct="1">
              <a:lnSpc>
                <a:spcPct val="90000"/>
              </a:lnSpc>
            </a:pPr>
            <a:r>
              <a:rPr lang="en-US" altLang="en-US" dirty="0"/>
              <a:t>Forecasting problems occur in many fields … </a:t>
            </a:r>
          </a:p>
        </p:txBody>
      </p:sp>
      <p:sp>
        <p:nvSpPr>
          <p:cNvPr id="5126" name="Rectangle 3">
            <a:extLst>
              <a:ext uri="{FF2B5EF4-FFF2-40B4-BE49-F238E27FC236}">
                <a16:creationId xmlns:a16="http://schemas.microsoft.com/office/drawing/2014/main" id="{8720C9C1-D2CA-4C89-AE77-A74D0F5E80A1}"/>
              </a:ext>
            </a:extLst>
          </p:cNvPr>
          <p:cNvSpPr>
            <a:spLocks noGrp="1" noChangeArrowheads="1"/>
          </p:cNvSpPr>
          <p:nvPr>
            <p:ph type="body" idx="1"/>
          </p:nvPr>
        </p:nvSpPr>
        <p:spPr>
          <a:xfrm>
            <a:off x="628650" y="1825625"/>
            <a:ext cx="2848355" cy="4351338"/>
          </a:xfrm>
        </p:spPr>
        <p:txBody>
          <a:bodyPr>
            <a:normAutofit/>
          </a:bodyPr>
          <a:lstStyle/>
          <a:p>
            <a:pPr marL="457200" indent="-457200" eaLnBrk="1" hangingPunct="1">
              <a:spcAft>
                <a:spcPts val="600"/>
              </a:spcAft>
              <a:buFont typeface="Arial" panose="020B0604020202020204" pitchFamily="34" charset="0"/>
              <a:buChar char="•"/>
            </a:pPr>
            <a:r>
              <a:rPr lang="en-US" altLang="en-US" sz="1700" dirty="0"/>
              <a:t>Business and industry</a:t>
            </a:r>
          </a:p>
          <a:p>
            <a:pPr marL="457200" indent="-457200" eaLnBrk="1" hangingPunct="1">
              <a:spcAft>
                <a:spcPts val="600"/>
              </a:spcAft>
              <a:buFont typeface="Arial" panose="020B0604020202020204" pitchFamily="34" charset="0"/>
              <a:buChar char="•"/>
            </a:pPr>
            <a:endParaRPr lang="en-US" altLang="en-US" sz="1700" dirty="0"/>
          </a:p>
          <a:p>
            <a:pPr marL="457200" indent="-457200" eaLnBrk="1" hangingPunct="1">
              <a:spcAft>
                <a:spcPts val="600"/>
              </a:spcAft>
              <a:buFont typeface="Arial" panose="020B0604020202020204" pitchFamily="34" charset="0"/>
              <a:buChar char="•"/>
            </a:pPr>
            <a:r>
              <a:rPr lang="en-US" altLang="en-US" sz="1700" dirty="0"/>
              <a:t>Economics</a:t>
            </a:r>
          </a:p>
          <a:p>
            <a:pPr marL="457200" indent="-457200" eaLnBrk="1" hangingPunct="1">
              <a:spcAft>
                <a:spcPts val="600"/>
              </a:spcAft>
              <a:buFont typeface="Arial" panose="020B0604020202020204" pitchFamily="34" charset="0"/>
              <a:buChar char="•"/>
            </a:pPr>
            <a:endParaRPr lang="en-US" altLang="en-US" sz="1700" dirty="0"/>
          </a:p>
          <a:p>
            <a:pPr marL="457200" indent="-457200" eaLnBrk="1" hangingPunct="1">
              <a:spcAft>
                <a:spcPts val="600"/>
              </a:spcAft>
              <a:buFont typeface="Arial" panose="020B0604020202020204" pitchFamily="34" charset="0"/>
              <a:buChar char="•"/>
            </a:pPr>
            <a:r>
              <a:rPr lang="en-US" altLang="en-US" sz="1700" dirty="0"/>
              <a:t>Finance</a:t>
            </a:r>
          </a:p>
          <a:p>
            <a:pPr marL="457200" indent="-457200" eaLnBrk="1" hangingPunct="1">
              <a:spcAft>
                <a:spcPts val="600"/>
              </a:spcAft>
              <a:buFont typeface="Arial" panose="020B0604020202020204" pitchFamily="34" charset="0"/>
              <a:buChar char="•"/>
            </a:pPr>
            <a:endParaRPr lang="en-US" altLang="en-US" sz="1700" dirty="0"/>
          </a:p>
          <a:p>
            <a:pPr marL="457200" indent="-457200" eaLnBrk="1" hangingPunct="1">
              <a:spcAft>
                <a:spcPts val="600"/>
              </a:spcAft>
              <a:buFont typeface="Arial" panose="020B0604020202020204" pitchFamily="34" charset="0"/>
              <a:buChar char="•"/>
            </a:pPr>
            <a:r>
              <a:rPr lang="en-US" altLang="en-US" sz="1700" dirty="0"/>
              <a:t>Environmental sciences</a:t>
            </a:r>
          </a:p>
          <a:p>
            <a:pPr marL="457200" indent="-457200" eaLnBrk="1" hangingPunct="1">
              <a:spcAft>
                <a:spcPts val="600"/>
              </a:spcAft>
              <a:buFont typeface="Arial" panose="020B0604020202020204" pitchFamily="34" charset="0"/>
              <a:buChar char="•"/>
            </a:pPr>
            <a:endParaRPr lang="en-US" altLang="en-US" sz="1700" dirty="0"/>
          </a:p>
          <a:p>
            <a:pPr marL="457200" indent="-457200" eaLnBrk="1" hangingPunct="1">
              <a:spcAft>
                <a:spcPts val="600"/>
              </a:spcAft>
              <a:buFont typeface="Arial" panose="020B0604020202020204" pitchFamily="34" charset="0"/>
              <a:buChar char="•"/>
            </a:pPr>
            <a:r>
              <a:rPr lang="en-US" altLang="en-US" sz="1700" dirty="0"/>
              <a:t>Social sciences</a:t>
            </a:r>
          </a:p>
          <a:p>
            <a:pPr marL="457200" indent="-457200" eaLnBrk="1" hangingPunct="1">
              <a:spcAft>
                <a:spcPts val="600"/>
              </a:spcAft>
              <a:buFont typeface="Arial" panose="020B0604020202020204" pitchFamily="34" charset="0"/>
              <a:buChar char="•"/>
            </a:pPr>
            <a:endParaRPr lang="en-US" altLang="en-US" sz="1700" dirty="0"/>
          </a:p>
          <a:p>
            <a:pPr marL="457200" indent="-457200" eaLnBrk="1" hangingPunct="1">
              <a:spcAft>
                <a:spcPts val="600"/>
              </a:spcAft>
              <a:buFont typeface="Arial" panose="020B0604020202020204" pitchFamily="34" charset="0"/>
              <a:buChar char="•"/>
            </a:pPr>
            <a:r>
              <a:rPr lang="en-US" altLang="en-US" sz="1700" dirty="0"/>
              <a:t>Political sciences</a:t>
            </a:r>
          </a:p>
        </p:txBody>
      </p:sp>
      <p:pic>
        <p:nvPicPr>
          <p:cNvPr id="1026" name="Picture 2" descr="Image result for business forecasting">
            <a:extLst>
              <a:ext uri="{FF2B5EF4-FFF2-40B4-BE49-F238E27FC236}">
                <a16:creationId xmlns:a16="http://schemas.microsoft.com/office/drawing/2014/main" id="{DD332F99-D48A-4D61-97AC-133A9D87A5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54" t="48170" r="8184" b="-2"/>
          <a:stretch/>
        </p:blipFill>
        <p:spPr bwMode="auto">
          <a:xfrm>
            <a:off x="3962400" y="1447800"/>
            <a:ext cx="4674870" cy="2214562"/>
          </a:xfrm>
          <a:prstGeom prst="rect">
            <a:avLst/>
          </a:prstGeom>
          <a:noFill/>
          <a:extLst>
            <a:ext uri="{909E8E84-426E-40DD-AFC4-6F175D3DCCD1}">
              <a14:hiddenFill xmlns:a14="http://schemas.microsoft.com/office/drawing/2010/main">
                <a:solidFill>
                  <a:srgbClr val="FFFFFF"/>
                </a:solidFill>
              </a14:hiddenFill>
            </a:ext>
          </a:extLst>
        </p:spPr>
      </p:pic>
      <p:sp>
        <p:nvSpPr>
          <p:cNvPr id="5122" name="Date Placeholder 3">
            <a:extLst>
              <a:ext uri="{FF2B5EF4-FFF2-40B4-BE49-F238E27FC236}">
                <a16:creationId xmlns:a16="http://schemas.microsoft.com/office/drawing/2014/main" id="{5AD9B3A1-FFE5-43F2-920F-3E88A1C2E3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5123" name="Footer Placeholder 4">
            <a:extLst>
              <a:ext uri="{FF2B5EF4-FFF2-40B4-BE49-F238E27FC236}">
                <a16:creationId xmlns:a16="http://schemas.microsoft.com/office/drawing/2014/main" id="{6363B122-6525-41A8-8A54-FFA65A447AA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5124" name="Slide Number Placeholder 5">
            <a:extLst>
              <a:ext uri="{FF2B5EF4-FFF2-40B4-BE49-F238E27FC236}">
                <a16:creationId xmlns:a16="http://schemas.microsoft.com/office/drawing/2014/main" id="{7F2F08C4-7F4A-4A36-893B-A4521552D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3C479514-D2D9-4DB6-99A8-7ABE715BAD5F}" type="slidenum">
              <a:rPr lang="en-US" altLang="en-US" sz="1400"/>
              <a:pPr eaLnBrk="1" hangingPunct="1">
                <a:spcBef>
                  <a:spcPct val="0"/>
                </a:spcBef>
                <a:spcAft>
                  <a:spcPts val="600"/>
                </a:spcAft>
                <a:buFontTx/>
                <a:buNone/>
              </a:pPr>
              <a:t>17</a:t>
            </a:fld>
            <a:endParaRPr lang="en-US" altLang="en-US" sz="1400"/>
          </a:p>
        </p:txBody>
      </p:sp>
      <p:pic>
        <p:nvPicPr>
          <p:cNvPr id="1028" name="Picture 4" descr="Image result for revenue forecast hockey stick">
            <a:extLst>
              <a:ext uri="{FF2B5EF4-FFF2-40B4-BE49-F238E27FC236}">
                <a16:creationId xmlns:a16="http://schemas.microsoft.com/office/drawing/2014/main" id="{7C22329C-96F4-42C0-9195-09847E2428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293" y="3810000"/>
            <a:ext cx="2743084" cy="2214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1CA8DFDE-7DEA-4D5E-9EA2-E86C17E53F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6147" name="Footer Placeholder 4">
            <a:extLst>
              <a:ext uri="{FF2B5EF4-FFF2-40B4-BE49-F238E27FC236}">
                <a16:creationId xmlns:a16="http://schemas.microsoft.com/office/drawing/2014/main" id="{0DADE29E-D346-4F41-B904-E727EB2047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6148" name="Slide Number Placeholder 5">
            <a:extLst>
              <a:ext uri="{FF2B5EF4-FFF2-40B4-BE49-F238E27FC236}">
                <a16:creationId xmlns:a16="http://schemas.microsoft.com/office/drawing/2014/main" id="{4E6044B5-DD25-4DD8-8CD3-BF11C0F326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6149" name="Rectangle 2">
            <a:extLst>
              <a:ext uri="{FF2B5EF4-FFF2-40B4-BE49-F238E27FC236}">
                <a16:creationId xmlns:a16="http://schemas.microsoft.com/office/drawing/2014/main" id="{90487519-17BF-4CB4-91DE-017297FADB9A}"/>
              </a:ext>
            </a:extLst>
          </p:cNvPr>
          <p:cNvSpPr>
            <a:spLocks noGrp="1" noChangeArrowheads="1"/>
          </p:cNvSpPr>
          <p:nvPr>
            <p:ph type="title"/>
          </p:nvPr>
        </p:nvSpPr>
        <p:spPr/>
        <p:txBody>
          <a:bodyPr/>
          <a:lstStyle/>
          <a:p>
            <a:pPr eaLnBrk="1" hangingPunct="1"/>
            <a:r>
              <a:rPr lang="en-US" altLang="en-US" sz="4000" dirty="0"/>
              <a:t>Forecasting Problems</a:t>
            </a:r>
            <a:br>
              <a:rPr lang="en-US" altLang="en-US" sz="4000" dirty="0"/>
            </a:br>
            <a:endParaRPr lang="en-US" altLang="en-US" sz="4000" dirty="0"/>
          </a:p>
        </p:txBody>
      </p:sp>
      <p:sp>
        <p:nvSpPr>
          <p:cNvPr id="6150" name="Rectangle 3">
            <a:extLst>
              <a:ext uri="{FF2B5EF4-FFF2-40B4-BE49-F238E27FC236}">
                <a16:creationId xmlns:a16="http://schemas.microsoft.com/office/drawing/2014/main" id="{B274F212-2FCC-4177-A7A6-E913B21BD7FB}"/>
              </a:ext>
            </a:extLst>
          </p:cNvPr>
          <p:cNvSpPr>
            <a:spLocks noGrp="1" noChangeArrowheads="1"/>
          </p:cNvSpPr>
          <p:nvPr>
            <p:ph type="body" idx="1"/>
          </p:nvPr>
        </p:nvSpPr>
        <p:spPr>
          <a:xfrm>
            <a:off x="457200" y="1219200"/>
            <a:ext cx="5257800" cy="4308872"/>
          </a:xfrm>
        </p:spPr>
        <p:txBody>
          <a:bodyPr/>
          <a:lstStyle/>
          <a:p>
            <a:pPr marL="571500" indent="-571500" eaLnBrk="1" hangingPunct="1">
              <a:buFont typeface="Wingdings" panose="05000000000000000000" pitchFamily="2" charset="2"/>
              <a:buChar char="Ø"/>
            </a:pPr>
            <a:r>
              <a:rPr lang="en-US" altLang="en-US" sz="4000" dirty="0"/>
              <a:t>Short-term</a:t>
            </a:r>
          </a:p>
          <a:p>
            <a:pPr marL="800100" lvl="1" indent="-342900" eaLnBrk="1" hangingPunct="1">
              <a:buFont typeface="Wingdings" panose="05000000000000000000" pitchFamily="2" charset="2"/>
              <a:buChar char="§"/>
            </a:pPr>
            <a:r>
              <a:rPr lang="en-US" altLang="en-US" sz="2000" dirty="0"/>
              <a:t>Predicting only a few periods ahead (hours, days, weeks)</a:t>
            </a:r>
          </a:p>
          <a:p>
            <a:pPr marL="571500" indent="-571500" eaLnBrk="1" hangingPunct="1">
              <a:buFont typeface="Wingdings" panose="05000000000000000000" pitchFamily="2" charset="2"/>
              <a:buChar char="Ø"/>
            </a:pPr>
            <a:endParaRPr lang="en-US" altLang="en-US" sz="4000" dirty="0"/>
          </a:p>
          <a:p>
            <a:pPr marL="571500" indent="-571500" eaLnBrk="1" hangingPunct="1">
              <a:buFont typeface="Wingdings" panose="05000000000000000000" pitchFamily="2" charset="2"/>
              <a:buChar char="Ø"/>
            </a:pPr>
            <a:r>
              <a:rPr lang="en-US" altLang="en-US" sz="4000" dirty="0"/>
              <a:t>Medium-term</a:t>
            </a:r>
          </a:p>
          <a:p>
            <a:pPr marL="800100" lvl="1" indent="-342900" eaLnBrk="1" hangingPunct="1">
              <a:buFont typeface="Wingdings" panose="05000000000000000000" pitchFamily="2" charset="2"/>
              <a:buChar char="§"/>
            </a:pPr>
            <a:r>
              <a:rPr lang="en-US" altLang="en-US" sz="2000" dirty="0"/>
              <a:t>One to two years into the future, typically</a:t>
            </a:r>
          </a:p>
          <a:p>
            <a:pPr marL="571500" indent="-571500" eaLnBrk="1" hangingPunct="1">
              <a:buFont typeface="Wingdings" panose="05000000000000000000" pitchFamily="2" charset="2"/>
              <a:buChar char="Ø"/>
            </a:pPr>
            <a:endParaRPr lang="en-US" altLang="en-US" sz="4000" dirty="0"/>
          </a:p>
          <a:p>
            <a:pPr marL="571500" indent="-571500" eaLnBrk="1" hangingPunct="1">
              <a:buFont typeface="Wingdings" panose="05000000000000000000" pitchFamily="2" charset="2"/>
              <a:buChar char="Ø"/>
            </a:pPr>
            <a:r>
              <a:rPr lang="en-US" altLang="en-US" sz="4000" dirty="0"/>
              <a:t>Long-term</a:t>
            </a:r>
          </a:p>
          <a:p>
            <a:pPr marL="800100" lvl="1" indent="-342900" eaLnBrk="1" hangingPunct="1">
              <a:buFont typeface="Wingdings" panose="05000000000000000000" pitchFamily="2" charset="2"/>
              <a:buChar char="§"/>
            </a:pPr>
            <a:r>
              <a:rPr lang="en-US" altLang="en-US" sz="2000" dirty="0"/>
              <a:t>Several years into the future</a:t>
            </a:r>
          </a:p>
        </p:txBody>
      </p:sp>
      <p:sp>
        <p:nvSpPr>
          <p:cNvPr id="2" name="Right Brace 1">
            <a:extLst>
              <a:ext uri="{FF2B5EF4-FFF2-40B4-BE49-F238E27FC236}">
                <a16:creationId xmlns:a16="http://schemas.microsoft.com/office/drawing/2014/main" id="{DB53D2B4-999C-47A4-A7DC-5BDF9B286026}"/>
              </a:ext>
            </a:extLst>
          </p:cNvPr>
          <p:cNvSpPr/>
          <p:nvPr/>
        </p:nvSpPr>
        <p:spPr>
          <a:xfrm>
            <a:off x="5486400" y="1219200"/>
            <a:ext cx="609600" cy="3048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AA11CD69-C4CA-4CF8-BAF5-E77897427DF2}"/>
              </a:ext>
            </a:extLst>
          </p:cNvPr>
          <p:cNvSpPr/>
          <p:nvPr/>
        </p:nvSpPr>
        <p:spPr>
          <a:xfrm>
            <a:off x="5715000" y="2367171"/>
            <a:ext cx="3276600" cy="1323439"/>
          </a:xfrm>
          <a:prstGeom prst="rect">
            <a:avLst/>
          </a:prstGeom>
        </p:spPr>
        <p:txBody>
          <a:bodyPr wrap="square">
            <a:spAutoFit/>
          </a:bodyPr>
          <a:lstStyle/>
          <a:p>
            <a:pPr lvl="1"/>
            <a:r>
              <a:rPr lang="en-US" altLang="en-US" sz="2000" dirty="0"/>
              <a:t>Typically based on modeling and extrapolating patterns in the data</a:t>
            </a:r>
          </a:p>
        </p:txBody>
      </p:sp>
      <p:pic>
        <p:nvPicPr>
          <p:cNvPr id="1026" name="Picture 2" descr="Image result for time series forecasting">
            <a:extLst>
              <a:ext uri="{FF2B5EF4-FFF2-40B4-BE49-F238E27FC236}">
                <a16:creationId xmlns:a16="http://schemas.microsoft.com/office/drawing/2014/main" id="{52E8FE24-4936-432E-B53B-E919F21339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303"/>
          <a:stretch/>
        </p:blipFill>
        <p:spPr bwMode="auto">
          <a:xfrm>
            <a:off x="5334000" y="4485005"/>
            <a:ext cx="3524250" cy="13234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2D239EB8-DB7C-47D7-9A35-FA9E5D62D4B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7171" name="Footer Placeholder 4">
            <a:extLst>
              <a:ext uri="{FF2B5EF4-FFF2-40B4-BE49-F238E27FC236}">
                <a16:creationId xmlns:a16="http://schemas.microsoft.com/office/drawing/2014/main" id="{BE166013-E31D-48BC-B93E-1C27A789438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7172" name="Slide Number Placeholder 5">
            <a:extLst>
              <a:ext uri="{FF2B5EF4-FFF2-40B4-BE49-F238E27FC236}">
                <a16:creationId xmlns:a16="http://schemas.microsoft.com/office/drawing/2014/main" id="{66A841DB-B6CE-47A8-9C23-AF0178AC63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2F1B683-FFC4-487A-933B-13BB41467BB5}" type="slidenum">
              <a:rPr lang="en-US" altLang="en-US" sz="1400"/>
              <a:pPr eaLnBrk="1" hangingPunct="1">
                <a:spcBef>
                  <a:spcPct val="0"/>
                </a:spcBef>
                <a:buFontTx/>
                <a:buNone/>
              </a:pPr>
              <a:t>19</a:t>
            </a:fld>
            <a:endParaRPr lang="en-US" altLang="en-US" sz="1400"/>
          </a:p>
        </p:txBody>
      </p:sp>
      <p:sp>
        <p:nvSpPr>
          <p:cNvPr id="7173" name="Rectangle 2">
            <a:extLst>
              <a:ext uri="{FF2B5EF4-FFF2-40B4-BE49-F238E27FC236}">
                <a16:creationId xmlns:a16="http://schemas.microsoft.com/office/drawing/2014/main" id="{1543EC92-3689-4241-B2F9-F6595C0416CF}"/>
              </a:ext>
            </a:extLst>
          </p:cNvPr>
          <p:cNvSpPr>
            <a:spLocks noGrp="1" noChangeArrowheads="1"/>
          </p:cNvSpPr>
          <p:nvPr>
            <p:ph type="title"/>
          </p:nvPr>
        </p:nvSpPr>
        <p:spPr/>
        <p:txBody>
          <a:bodyPr/>
          <a:lstStyle/>
          <a:p>
            <a:pPr eaLnBrk="1" hangingPunct="1"/>
            <a:r>
              <a:rPr lang="en-US" altLang="en-US" sz="2800"/>
              <a:t>Most forecasting problems involve a time series:</a:t>
            </a:r>
          </a:p>
        </p:txBody>
      </p:sp>
      <p:pic>
        <p:nvPicPr>
          <p:cNvPr id="7174" name="Picture 4">
            <a:extLst>
              <a:ext uri="{FF2B5EF4-FFF2-40B4-BE49-F238E27FC236}">
                <a16:creationId xmlns:a16="http://schemas.microsoft.com/office/drawing/2014/main" id="{7E192093-4073-424B-B01B-F15A1EDEFEA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312"/>
          <a:stretch/>
        </p:blipFill>
        <p:spPr>
          <a:xfrm>
            <a:off x="457200" y="1651001"/>
            <a:ext cx="8229600" cy="38354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EBBE2F2-0BE4-47A7-A100-6D82CF0F78E3}"/>
              </a:ext>
            </a:extLst>
          </p:cNvPr>
          <p:cNvSpPr>
            <a:spLocks noGrp="1"/>
          </p:cNvSpPr>
          <p:nvPr>
            <p:ph type="title"/>
          </p:nvPr>
        </p:nvSpPr>
        <p:spPr>
          <a:xfrm>
            <a:off x="599440" y="76200"/>
            <a:ext cx="8087360" cy="1292662"/>
          </a:xfrm>
        </p:spPr>
        <p:txBody>
          <a:bodyPr/>
          <a:lstStyle/>
          <a:p>
            <a:r>
              <a:rPr lang="en-US" altLang="en-US" dirty="0"/>
              <a:t>About the Instructors</a:t>
            </a:r>
            <a:br>
              <a:rPr lang="en-US" altLang="en-US" dirty="0"/>
            </a:br>
            <a:r>
              <a:rPr lang="en-US" altLang="en-US" sz="4000" i="1" dirty="0"/>
              <a:t>Ajay Anand</a:t>
            </a:r>
            <a:endParaRPr lang="en-US" altLang="en-US" i="1" dirty="0"/>
          </a:p>
        </p:txBody>
      </p:sp>
      <p:sp>
        <p:nvSpPr>
          <p:cNvPr id="5123" name="Content Placeholder 2">
            <a:extLst>
              <a:ext uri="{FF2B5EF4-FFF2-40B4-BE49-F238E27FC236}">
                <a16:creationId xmlns:a16="http://schemas.microsoft.com/office/drawing/2014/main" id="{82AB0044-10B3-4730-AC7B-FD60123EA006}"/>
              </a:ext>
            </a:extLst>
          </p:cNvPr>
          <p:cNvSpPr>
            <a:spLocks noGrp="1"/>
          </p:cNvSpPr>
          <p:nvPr>
            <p:ph idx="1"/>
          </p:nvPr>
        </p:nvSpPr>
        <p:spPr>
          <a:xfrm>
            <a:off x="381000" y="1752600"/>
            <a:ext cx="8534400" cy="4431983"/>
          </a:xfrm>
        </p:spPr>
        <p:txBody>
          <a:bodyPr/>
          <a:lstStyle/>
          <a:p>
            <a:pPr marL="342900" indent="-342900">
              <a:buFont typeface="Arial" panose="020B0604020202020204" pitchFamily="34" charset="0"/>
              <a:buChar char="•"/>
            </a:pPr>
            <a:r>
              <a:rPr lang="en-US" altLang="en-US" sz="2400" dirty="0"/>
              <a:t>Currently the Deputy Director, Goergen Institute for Data Science, U of R </a:t>
            </a:r>
            <a:r>
              <a:rPr lang="en-US" altLang="en-US" sz="1600" dirty="0"/>
              <a:t>(Office: Wegmans </a:t>
            </a:r>
            <a:r>
              <a:rPr lang="en-US" altLang="en-US" sz="1600" dirty="0" err="1"/>
              <a:t>Bldg</a:t>
            </a:r>
            <a:r>
              <a:rPr lang="en-US" altLang="en-US" sz="1600" dirty="0"/>
              <a:t> 1203)</a:t>
            </a:r>
            <a:endParaRPr lang="en-US" altLang="en-US" sz="2400" dirty="0"/>
          </a:p>
          <a:p>
            <a:endParaRPr lang="en-US" altLang="en-US" sz="2400" dirty="0"/>
          </a:p>
          <a:p>
            <a:pPr marL="342900" indent="-342900">
              <a:buFont typeface="Arial" panose="020B0604020202020204" pitchFamily="34" charset="0"/>
              <a:buChar char="•"/>
            </a:pPr>
            <a:r>
              <a:rPr lang="en-US" altLang="en-US" sz="2400" dirty="0"/>
              <a:t>12 years industry experience leading R&amp;D projects in healthcare analytics (biomedical sensor analytics, time series analysis, image analytics)</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Worked at multinational corporations: Philips Research (Greater NYC area) and Carestream (Rochester)</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PhD in Electrical Engineering (specialization in biomedical signal/image analysis, medical/ultrasound imaging)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6BB9-2A21-4A95-AF56-4193499917DE}"/>
              </a:ext>
            </a:extLst>
          </p:cNvPr>
          <p:cNvSpPr>
            <a:spLocks noGrp="1"/>
          </p:cNvSpPr>
          <p:nvPr>
            <p:ph type="title"/>
          </p:nvPr>
        </p:nvSpPr>
        <p:spPr/>
        <p:txBody>
          <a:bodyPr/>
          <a:lstStyle/>
          <a:p>
            <a:r>
              <a:rPr lang="en-US" dirty="0"/>
              <a:t>Forecasting time intervals</a:t>
            </a:r>
          </a:p>
        </p:txBody>
      </p:sp>
      <p:sp>
        <p:nvSpPr>
          <p:cNvPr id="3" name="Text Placeholder 2">
            <a:extLst>
              <a:ext uri="{FF2B5EF4-FFF2-40B4-BE49-F238E27FC236}">
                <a16:creationId xmlns:a16="http://schemas.microsoft.com/office/drawing/2014/main" id="{ECD1A129-2CA5-49D9-B63A-2EC3FE80D320}"/>
              </a:ext>
            </a:extLst>
          </p:cNvPr>
          <p:cNvSpPr>
            <a:spLocks noGrp="1"/>
          </p:cNvSpPr>
          <p:nvPr>
            <p:ph type="body" idx="1"/>
          </p:nvPr>
        </p:nvSpPr>
        <p:spPr>
          <a:xfrm>
            <a:off x="457200" y="1217167"/>
            <a:ext cx="7860665" cy="5170646"/>
          </a:xfrm>
        </p:spPr>
        <p:txBody>
          <a:bodyPr/>
          <a:lstStyle/>
          <a:p>
            <a:pPr marL="571500" indent="-571500" eaLnBrk="1" hangingPunct="1">
              <a:spcBef>
                <a:spcPct val="0"/>
              </a:spcBef>
              <a:buFont typeface="Arial" panose="020B0604020202020204" pitchFamily="34" charset="0"/>
              <a:buChar char="•"/>
            </a:pPr>
            <a:r>
              <a:rPr lang="en-US" altLang="en-US" sz="3200" dirty="0"/>
              <a:t>Daily, weekly, monthly, quarterly, or annual .. Any interval can be used </a:t>
            </a:r>
          </a:p>
          <a:p>
            <a:pPr eaLnBrk="1" hangingPunct="1">
              <a:spcBef>
                <a:spcPct val="0"/>
              </a:spcBef>
              <a:buFontTx/>
              <a:buNone/>
            </a:pPr>
            <a:endParaRPr lang="en-US" altLang="en-US" sz="3200" dirty="0"/>
          </a:p>
          <a:p>
            <a:pPr marL="571500" indent="-571500" eaLnBrk="1" hangingPunct="1">
              <a:spcBef>
                <a:spcPct val="0"/>
              </a:spcBef>
              <a:buFont typeface="Arial" panose="020B0604020202020204" pitchFamily="34" charset="0"/>
              <a:buChar char="•"/>
            </a:pPr>
            <a:r>
              <a:rPr lang="en-US" altLang="en-US" sz="3200" dirty="0"/>
              <a:t>The data may be: </a:t>
            </a:r>
          </a:p>
          <a:p>
            <a:pPr marL="571500" indent="-571500" eaLnBrk="1" hangingPunct="1">
              <a:spcBef>
                <a:spcPct val="0"/>
              </a:spcBef>
              <a:buFont typeface="Arial" panose="020B0604020202020204" pitchFamily="34" charset="0"/>
              <a:buChar char="•"/>
            </a:pPr>
            <a:endParaRPr lang="en-US" altLang="en-US" sz="3200" dirty="0"/>
          </a:p>
          <a:p>
            <a:pPr marL="1028700" lvl="1" indent="-571500">
              <a:spcBef>
                <a:spcPct val="0"/>
              </a:spcBef>
              <a:buFont typeface="Arial" panose="020B0604020202020204" pitchFamily="34" charset="0"/>
              <a:buChar char="•"/>
            </a:pPr>
            <a:r>
              <a:rPr lang="en-US" altLang="en-US" sz="2000" b="1" dirty="0"/>
              <a:t>Instantaneous:  e.g. </a:t>
            </a:r>
            <a:r>
              <a:rPr lang="en-US" altLang="en-US" sz="2000" dirty="0"/>
              <a:t>Measurement at a single time point</a:t>
            </a:r>
          </a:p>
          <a:p>
            <a:pPr marL="1028700" lvl="1" indent="-571500">
              <a:spcBef>
                <a:spcPct val="0"/>
              </a:spcBef>
              <a:buFont typeface="Arial" panose="020B0604020202020204" pitchFamily="34" charset="0"/>
              <a:buChar char="•"/>
            </a:pPr>
            <a:endParaRPr lang="en-US" altLang="en-US" sz="2000" dirty="0"/>
          </a:p>
          <a:p>
            <a:pPr marL="1028700" lvl="1" indent="-571500">
              <a:spcBef>
                <a:spcPct val="0"/>
              </a:spcBef>
              <a:buFont typeface="Arial" panose="020B0604020202020204" pitchFamily="34" charset="0"/>
              <a:buChar char="•"/>
            </a:pPr>
            <a:r>
              <a:rPr lang="en-US" altLang="en-US" sz="2000" b="1" dirty="0"/>
              <a:t>Cumulative:</a:t>
            </a:r>
            <a:r>
              <a:rPr lang="en-US" altLang="en-US" sz="2000" dirty="0"/>
              <a:t> Total sales of a product during the month</a:t>
            </a:r>
          </a:p>
          <a:p>
            <a:pPr marL="1028700" lvl="1" indent="-571500">
              <a:spcBef>
                <a:spcPct val="0"/>
              </a:spcBef>
              <a:buFont typeface="Arial" panose="020B0604020202020204" pitchFamily="34" charset="0"/>
              <a:buChar char="•"/>
            </a:pPr>
            <a:endParaRPr lang="en-US" altLang="en-US" sz="2000" dirty="0"/>
          </a:p>
          <a:p>
            <a:pPr marL="1028700" lvl="1" indent="-571500">
              <a:spcBef>
                <a:spcPct val="0"/>
              </a:spcBef>
              <a:buFont typeface="Arial" panose="020B0604020202020204" pitchFamily="34" charset="0"/>
              <a:buChar char="•"/>
            </a:pPr>
            <a:r>
              <a:rPr lang="en-US" altLang="en-US" sz="2000" b="1" dirty="0"/>
              <a:t>Derived statistic:  </a:t>
            </a:r>
            <a:r>
              <a:rPr lang="en-US" altLang="en-US" sz="2000" dirty="0"/>
              <a:t>That in some way reflects the </a:t>
            </a:r>
            <a:r>
              <a:rPr lang="en-US" altLang="en-US" sz="2000" b="1" dirty="0"/>
              <a:t>activity</a:t>
            </a:r>
            <a:r>
              <a:rPr lang="en-US" altLang="en-US" sz="2000" dirty="0"/>
              <a:t> of the variable during the time period, e.g. daily closing price of a specific stock on the New York Stock Exchange.</a:t>
            </a:r>
          </a:p>
          <a:p>
            <a:endParaRPr lang="en-US" dirty="0"/>
          </a:p>
        </p:txBody>
      </p:sp>
      <p:sp>
        <p:nvSpPr>
          <p:cNvPr id="8196" name="Slide Number Placeholder 3">
            <a:extLst>
              <a:ext uri="{FF2B5EF4-FFF2-40B4-BE49-F238E27FC236}">
                <a16:creationId xmlns:a16="http://schemas.microsoft.com/office/drawing/2014/main" id="{2CF3DD92-B488-4AD7-9C1C-2B3C661D4D55}"/>
              </a:ext>
            </a:extLst>
          </p:cNvPr>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FD03D097-F95B-454A-AB5A-4319ACB3C969}" type="slidenum">
              <a:rPr lang="en-US" altLang="en-US" sz="1400"/>
              <a:pPr eaLnBrk="1" hangingPunct="1">
                <a:spcBef>
                  <a:spcPct val="0"/>
                </a:spcBef>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7224A983-ED45-4B1F-B3DC-585A4056DF7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12291" name="Footer Placeholder 4">
            <a:extLst>
              <a:ext uri="{FF2B5EF4-FFF2-40B4-BE49-F238E27FC236}">
                <a16:creationId xmlns:a16="http://schemas.microsoft.com/office/drawing/2014/main" id="{DF353BA0-B451-4F1A-AFD5-9B027A0672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12292" name="Slide Number Placeholder 5">
            <a:extLst>
              <a:ext uri="{FF2B5EF4-FFF2-40B4-BE49-F238E27FC236}">
                <a16:creationId xmlns:a16="http://schemas.microsoft.com/office/drawing/2014/main" id="{BB8AF9D1-1DDD-4685-8E84-EE5235B0B1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400" dirty="0"/>
          </a:p>
        </p:txBody>
      </p:sp>
      <p:sp>
        <p:nvSpPr>
          <p:cNvPr id="12293" name="Rectangle 2">
            <a:extLst>
              <a:ext uri="{FF2B5EF4-FFF2-40B4-BE49-F238E27FC236}">
                <a16:creationId xmlns:a16="http://schemas.microsoft.com/office/drawing/2014/main" id="{9ED430A4-9932-40B0-B7BB-6C8617571418}"/>
              </a:ext>
            </a:extLst>
          </p:cNvPr>
          <p:cNvSpPr>
            <a:spLocks noGrp="1" noChangeArrowheads="1"/>
          </p:cNvSpPr>
          <p:nvPr>
            <p:ph type="title"/>
          </p:nvPr>
        </p:nvSpPr>
        <p:spPr/>
        <p:txBody>
          <a:bodyPr/>
          <a:lstStyle/>
          <a:p>
            <a:pPr eaLnBrk="1" hangingPunct="1"/>
            <a:r>
              <a:rPr lang="en-US" altLang="en-US" dirty="0"/>
              <a:t>Two broad types of methods:</a:t>
            </a:r>
          </a:p>
        </p:txBody>
      </p:sp>
      <p:sp>
        <p:nvSpPr>
          <p:cNvPr id="12294" name="Rectangle 3">
            <a:extLst>
              <a:ext uri="{FF2B5EF4-FFF2-40B4-BE49-F238E27FC236}">
                <a16:creationId xmlns:a16="http://schemas.microsoft.com/office/drawing/2014/main" id="{281EA521-535A-4D62-9EF6-FB68D611AF0F}"/>
              </a:ext>
            </a:extLst>
          </p:cNvPr>
          <p:cNvSpPr>
            <a:spLocks noGrp="1" noChangeArrowheads="1"/>
          </p:cNvSpPr>
          <p:nvPr>
            <p:ph type="body" idx="1"/>
          </p:nvPr>
        </p:nvSpPr>
        <p:spPr>
          <a:xfrm>
            <a:off x="304800" y="1217167"/>
            <a:ext cx="8013065" cy="4559390"/>
          </a:xfrm>
        </p:spPr>
        <p:txBody>
          <a:bodyPr/>
          <a:lstStyle/>
          <a:p>
            <a:pPr marL="457200" indent="-457200" eaLnBrk="1" hangingPunct="1">
              <a:buFont typeface="Wingdings" panose="05000000000000000000" pitchFamily="2" charset="2"/>
              <a:buChar char="Ø"/>
            </a:pPr>
            <a:r>
              <a:rPr lang="en-US" altLang="en-US" sz="2800" dirty="0"/>
              <a:t>Quantitative forecasting methods</a:t>
            </a:r>
          </a:p>
          <a:p>
            <a:pPr marL="800100" lvl="1" indent="-342900" eaLnBrk="1" hangingPunct="1">
              <a:lnSpc>
                <a:spcPct val="150000"/>
              </a:lnSpc>
              <a:buFont typeface="Arial" panose="020B0604020202020204" pitchFamily="34" charset="0"/>
              <a:buChar char="•"/>
            </a:pPr>
            <a:r>
              <a:rPr lang="en-US" altLang="en-US" sz="2400" dirty="0"/>
              <a:t>Makes formal use of historical data</a:t>
            </a:r>
          </a:p>
          <a:p>
            <a:pPr marL="800100" lvl="1" indent="-342900" eaLnBrk="1" hangingPunct="1">
              <a:lnSpc>
                <a:spcPct val="150000"/>
              </a:lnSpc>
              <a:buFont typeface="Arial" panose="020B0604020202020204" pitchFamily="34" charset="0"/>
              <a:buChar char="•"/>
            </a:pPr>
            <a:r>
              <a:rPr lang="en-US" altLang="en-US" sz="2400" dirty="0"/>
              <a:t>A mathematical/statistical model</a:t>
            </a:r>
          </a:p>
          <a:p>
            <a:pPr marL="800100" lvl="1" indent="-342900" eaLnBrk="1" hangingPunct="1">
              <a:lnSpc>
                <a:spcPct val="150000"/>
              </a:lnSpc>
              <a:buFont typeface="Arial" panose="020B0604020202020204" pitchFamily="34" charset="0"/>
              <a:buChar char="•"/>
            </a:pPr>
            <a:r>
              <a:rPr lang="en-US" altLang="en-US" sz="2400" dirty="0"/>
              <a:t>Past patterns are modeled and projected into the future</a:t>
            </a:r>
          </a:p>
          <a:p>
            <a:pPr eaLnBrk="1" hangingPunct="1"/>
            <a:endParaRPr lang="en-US" altLang="en-US" sz="2800" dirty="0"/>
          </a:p>
          <a:p>
            <a:pPr marL="457200" indent="-457200" eaLnBrk="1" hangingPunct="1">
              <a:buFont typeface="Wingdings" panose="05000000000000000000" pitchFamily="2" charset="2"/>
              <a:buChar char="Ø"/>
            </a:pPr>
            <a:r>
              <a:rPr lang="en-US" altLang="en-US" sz="2800" dirty="0"/>
              <a:t>Qualitative forecasting methods</a:t>
            </a:r>
          </a:p>
          <a:p>
            <a:pPr marL="800100" lvl="1" indent="-342900" eaLnBrk="1" hangingPunct="1">
              <a:lnSpc>
                <a:spcPct val="150000"/>
              </a:lnSpc>
              <a:buFont typeface="Arial" panose="020B0604020202020204" pitchFamily="34" charset="0"/>
              <a:buChar char="•"/>
            </a:pPr>
            <a:r>
              <a:rPr lang="en-US" altLang="en-US" sz="2400" dirty="0"/>
              <a:t>Subjective </a:t>
            </a:r>
          </a:p>
          <a:p>
            <a:pPr marL="800100" lvl="1" indent="-342900" eaLnBrk="1" hangingPunct="1">
              <a:lnSpc>
                <a:spcPct val="150000"/>
              </a:lnSpc>
              <a:buFont typeface="Arial" panose="020B0604020202020204" pitchFamily="34" charset="0"/>
              <a:buChar char="•"/>
            </a:pPr>
            <a:r>
              <a:rPr lang="en-US" altLang="en-US" sz="2400" dirty="0"/>
              <a:t>Little available data (new product introduction)</a:t>
            </a:r>
          </a:p>
          <a:p>
            <a:pPr marL="800100" lvl="1" indent="-342900" eaLnBrk="1" hangingPunct="1">
              <a:lnSpc>
                <a:spcPct val="150000"/>
              </a:lnSpc>
              <a:buFont typeface="Arial" panose="020B0604020202020204" pitchFamily="34" charset="0"/>
              <a:buChar char="•"/>
            </a:pPr>
            <a:r>
              <a:rPr lang="en-US" altLang="en-US" sz="2400" dirty="0"/>
              <a:t>Expert opinion often used (Intuition / “gut” feel)</a:t>
            </a:r>
          </a:p>
        </p:txBody>
      </p:sp>
      <p:sp>
        <p:nvSpPr>
          <p:cNvPr id="2" name="Oval 1">
            <a:extLst>
              <a:ext uri="{FF2B5EF4-FFF2-40B4-BE49-F238E27FC236}">
                <a16:creationId xmlns:a16="http://schemas.microsoft.com/office/drawing/2014/main" id="{AAE1C992-5951-4013-83A7-23624B761095}"/>
              </a:ext>
            </a:extLst>
          </p:cNvPr>
          <p:cNvSpPr/>
          <p:nvPr/>
        </p:nvSpPr>
        <p:spPr>
          <a:xfrm>
            <a:off x="0" y="1001394"/>
            <a:ext cx="8839200" cy="2656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19C1D4-23AD-44E5-AAEF-388FCB74FA5E}"/>
              </a:ext>
            </a:extLst>
          </p:cNvPr>
          <p:cNvSpPr txBox="1"/>
          <p:nvPr/>
        </p:nvSpPr>
        <p:spPr>
          <a:xfrm>
            <a:off x="7162800" y="1828800"/>
            <a:ext cx="1325235" cy="369332"/>
          </a:xfrm>
          <a:prstGeom prst="rect">
            <a:avLst/>
          </a:prstGeom>
          <a:noFill/>
        </p:spPr>
        <p:txBody>
          <a:bodyPr wrap="none" rtlCol="0">
            <a:spAutoFit/>
          </a:bodyPr>
          <a:lstStyle/>
          <a:p>
            <a:r>
              <a:rPr lang="en-US" b="1" dirty="0"/>
              <a:t>This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433E8F4B-539D-44F8-B8E2-DBD33DD628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Chapter 1</a:t>
            </a:r>
          </a:p>
        </p:txBody>
      </p:sp>
      <p:sp>
        <p:nvSpPr>
          <p:cNvPr id="13315" name="Footer Placeholder 4">
            <a:extLst>
              <a:ext uri="{FF2B5EF4-FFF2-40B4-BE49-F238E27FC236}">
                <a16:creationId xmlns:a16="http://schemas.microsoft.com/office/drawing/2014/main" id="{0F5F7E58-545B-4E31-AEC3-656DD87E80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Introduction to Time Series Analysis and Forecasting 2E, 2015  MJK</a:t>
            </a:r>
          </a:p>
        </p:txBody>
      </p:sp>
      <p:sp>
        <p:nvSpPr>
          <p:cNvPr id="13316" name="Slide Number Placeholder 5">
            <a:extLst>
              <a:ext uri="{FF2B5EF4-FFF2-40B4-BE49-F238E27FC236}">
                <a16:creationId xmlns:a16="http://schemas.microsoft.com/office/drawing/2014/main" id="{6729EB03-300C-43EA-AA98-1349B7AA6C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4205EDF-58BF-4E63-BE88-A516BB605313}" type="slidenum">
              <a:rPr lang="en-US" altLang="en-US" sz="1400"/>
              <a:pPr eaLnBrk="1" hangingPunct="1">
                <a:spcBef>
                  <a:spcPct val="0"/>
                </a:spcBef>
                <a:buFontTx/>
                <a:buNone/>
              </a:pPr>
              <a:t>22</a:t>
            </a:fld>
            <a:endParaRPr lang="en-US" altLang="en-US" sz="1400"/>
          </a:p>
        </p:txBody>
      </p:sp>
      <p:sp>
        <p:nvSpPr>
          <p:cNvPr id="13317" name="Rectangle 2">
            <a:extLst>
              <a:ext uri="{FF2B5EF4-FFF2-40B4-BE49-F238E27FC236}">
                <a16:creationId xmlns:a16="http://schemas.microsoft.com/office/drawing/2014/main" id="{A28413AB-0037-40FA-98B2-88ED78C0DCC5}"/>
              </a:ext>
            </a:extLst>
          </p:cNvPr>
          <p:cNvSpPr>
            <a:spLocks noGrp="1" noChangeArrowheads="1"/>
          </p:cNvSpPr>
          <p:nvPr>
            <p:ph type="title"/>
          </p:nvPr>
        </p:nvSpPr>
        <p:spPr>
          <a:xfrm>
            <a:off x="764540" y="304800"/>
            <a:ext cx="8379460" cy="696594"/>
          </a:xfrm>
        </p:spPr>
        <p:txBody>
          <a:bodyPr/>
          <a:lstStyle/>
          <a:p>
            <a:pPr eaLnBrk="1" hangingPunct="1"/>
            <a:r>
              <a:rPr lang="en-US" altLang="en-US" sz="4000" dirty="0"/>
              <a:t>Quantitative Forecasting Methods</a:t>
            </a:r>
          </a:p>
        </p:txBody>
      </p:sp>
      <p:sp>
        <p:nvSpPr>
          <p:cNvPr id="13318" name="Rectangle 3">
            <a:extLst>
              <a:ext uri="{FF2B5EF4-FFF2-40B4-BE49-F238E27FC236}">
                <a16:creationId xmlns:a16="http://schemas.microsoft.com/office/drawing/2014/main" id="{6BBED233-9B19-4C88-8111-3ADA6C806191}"/>
              </a:ext>
            </a:extLst>
          </p:cNvPr>
          <p:cNvSpPr>
            <a:spLocks noGrp="1" noChangeArrowheads="1"/>
          </p:cNvSpPr>
          <p:nvPr>
            <p:ph type="body" idx="1"/>
          </p:nvPr>
        </p:nvSpPr>
        <p:spPr>
          <a:xfrm>
            <a:off x="764540" y="1217167"/>
            <a:ext cx="7998460" cy="3656386"/>
          </a:xfrm>
        </p:spPr>
        <p:txBody>
          <a:bodyPr/>
          <a:lstStyle/>
          <a:p>
            <a:pPr marL="457200" indent="-457200" eaLnBrk="1" hangingPunct="1">
              <a:lnSpc>
                <a:spcPct val="90000"/>
              </a:lnSpc>
              <a:buFont typeface="Wingdings" panose="05000000000000000000" pitchFamily="2" charset="2"/>
              <a:buChar char="Ø"/>
            </a:pPr>
            <a:endParaRPr lang="en-US" altLang="en-US" sz="2800" dirty="0"/>
          </a:p>
          <a:p>
            <a:pPr marL="457200" indent="-457200" eaLnBrk="1" hangingPunct="1">
              <a:lnSpc>
                <a:spcPct val="90000"/>
              </a:lnSpc>
              <a:buFont typeface="Wingdings" panose="05000000000000000000" pitchFamily="2" charset="2"/>
              <a:buChar char="Ø"/>
            </a:pPr>
            <a:endParaRPr lang="en-US" altLang="en-US" sz="2800" dirty="0"/>
          </a:p>
          <a:p>
            <a:pPr marL="457200" indent="-457200" eaLnBrk="1" hangingPunct="1">
              <a:lnSpc>
                <a:spcPct val="90000"/>
              </a:lnSpc>
              <a:buFont typeface="Wingdings" panose="05000000000000000000" pitchFamily="2" charset="2"/>
              <a:buChar char="Ø"/>
            </a:pPr>
            <a:r>
              <a:rPr lang="en-US" altLang="en-US" sz="2800" dirty="0"/>
              <a:t>Smoothing methods</a:t>
            </a:r>
          </a:p>
          <a:p>
            <a:pPr marL="800100" lvl="1" indent="-342900">
              <a:lnSpc>
                <a:spcPct val="90000"/>
              </a:lnSpc>
              <a:buFont typeface="Wingdings" panose="05000000000000000000" pitchFamily="2" charset="2"/>
              <a:buChar char="§"/>
            </a:pPr>
            <a:r>
              <a:rPr lang="en-US" altLang="en-US" sz="2400" dirty="0"/>
              <a:t>Often justified empirically</a:t>
            </a:r>
          </a:p>
          <a:p>
            <a:pPr marL="800100" lvl="1" indent="-342900">
              <a:lnSpc>
                <a:spcPct val="90000"/>
              </a:lnSpc>
              <a:buFont typeface="Wingdings" panose="05000000000000000000" pitchFamily="2" charset="2"/>
              <a:buChar char="§"/>
            </a:pPr>
            <a:r>
              <a:rPr lang="en-US" altLang="en-US" sz="2400" dirty="0"/>
              <a:t>Chapter 4</a:t>
            </a:r>
          </a:p>
          <a:p>
            <a:pPr marL="457200" indent="-457200" eaLnBrk="1" hangingPunct="1">
              <a:lnSpc>
                <a:spcPct val="90000"/>
              </a:lnSpc>
              <a:buFont typeface="Wingdings" panose="05000000000000000000" pitchFamily="2" charset="2"/>
              <a:buChar char="Ø"/>
            </a:pPr>
            <a:endParaRPr lang="en-US" altLang="en-US" sz="2800" dirty="0"/>
          </a:p>
          <a:p>
            <a:pPr marL="457200" indent="-457200" eaLnBrk="1" hangingPunct="1">
              <a:lnSpc>
                <a:spcPct val="90000"/>
              </a:lnSpc>
              <a:buFont typeface="Wingdings" panose="05000000000000000000" pitchFamily="2" charset="2"/>
              <a:buChar char="Ø"/>
            </a:pPr>
            <a:endParaRPr lang="en-US" altLang="en-US" sz="2800" dirty="0"/>
          </a:p>
          <a:p>
            <a:pPr marL="457200" indent="-457200" eaLnBrk="1" hangingPunct="1">
              <a:lnSpc>
                <a:spcPct val="90000"/>
              </a:lnSpc>
              <a:buFont typeface="Wingdings" panose="05000000000000000000" pitchFamily="2" charset="2"/>
              <a:buChar char="Ø"/>
            </a:pPr>
            <a:r>
              <a:rPr lang="en-US" altLang="en-US" sz="2800" dirty="0"/>
              <a:t>Formal time series analysis methods</a:t>
            </a:r>
          </a:p>
          <a:p>
            <a:pPr marL="800100" lvl="1" indent="-342900" eaLnBrk="1" hangingPunct="1">
              <a:lnSpc>
                <a:spcPct val="90000"/>
              </a:lnSpc>
              <a:buFont typeface="Wingdings" panose="05000000000000000000" pitchFamily="2" charset="2"/>
              <a:buChar char="§"/>
            </a:pPr>
            <a:r>
              <a:rPr lang="en-US" altLang="en-US" sz="2400" dirty="0"/>
              <a:t>Chapters 5 and 6</a:t>
            </a:r>
          </a:p>
          <a:p>
            <a:pPr marL="800100" lvl="1" indent="-342900" eaLnBrk="1" hangingPunct="1">
              <a:lnSpc>
                <a:spcPct val="90000"/>
              </a:lnSpc>
              <a:buFont typeface="Wingdings" panose="05000000000000000000" pitchFamily="2" charset="2"/>
              <a:buChar char="§"/>
            </a:pPr>
            <a:r>
              <a:rPr lang="en-US" altLang="en-US" sz="2400" dirty="0"/>
              <a:t>Some other related methods are discussed in Chapter 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A5773687-EEA6-4361-933E-2DDB2D7E6F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15363" name="Footer Placeholder 4">
            <a:extLst>
              <a:ext uri="{FF2B5EF4-FFF2-40B4-BE49-F238E27FC236}">
                <a16:creationId xmlns:a16="http://schemas.microsoft.com/office/drawing/2014/main" id="{BC19A1D4-69AE-47E5-8A6C-967D2A57A5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15364" name="Slide Number Placeholder 5">
            <a:extLst>
              <a:ext uri="{FF2B5EF4-FFF2-40B4-BE49-F238E27FC236}">
                <a16:creationId xmlns:a16="http://schemas.microsoft.com/office/drawing/2014/main" id="{3D74C58F-8704-4703-9FE8-4F18586E0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E07F5BE-37C0-4117-B453-0662A77C794B}" type="slidenum">
              <a:rPr lang="en-US" altLang="en-US" sz="1400"/>
              <a:pPr>
                <a:spcBef>
                  <a:spcPct val="0"/>
                </a:spcBef>
                <a:buFontTx/>
                <a:buNone/>
              </a:pPr>
              <a:t>23</a:t>
            </a:fld>
            <a:endParaRPr lang="en-US" altLang="en-US" sz="1400"/>
          </a:p>
        </p:txBody>
      </p:sp>
      <p:sp>
        <p:nvSpPr>
          <p:cNvPr id="15365" name="Rectangle 2">
            <a:extLst>
              <a:ext uri="{FF2B5EF4-FFF2-40B4-BE49-F238E27FC236}">
                <a16:creationId xmlns:a16="http://schemas.microsoft.com/office/drawing/2014/main" id="{7F1B2B62-8922-4600-989B-517CDFED8B2E}"/>
              </a:ext>
            </a:extLst>
          </p:cNvPr>
          <p:cNvSpPr>
            <a:spLocks noGrp="1" noChangeArrowheads="1"/>
          </p:cNvSpPr>
          <p:nvPr>
            <p:ph type="title"/>
          </p:nvPr>
        </p:nvSpPr>
        <p:spPr/>
        <p:txBody>
          <a:bodyPr/>
          <a:lstStyle/>
          <a:p>
            <a:pPr eaLnBrk="1" hangingPunct="1"/>
            <a:r>
              <a:rPr lang="en-US" altLang="en-US" dirty="0"/>
              <a:t>Some Terminology … </a:t>
            </a:r>
          </a:p>
        </p:txBody>
      </p:sp>
      <p:sp>
        <p:nvSpPr>
          <p:cNvPr id="15366" name="Rectangle 3">
            <a:extLst>
              <a:ext uri="{FF2B5EF4-FFF2-40B4-BE49-F238E27FC236}">
                <a16:creationId xmlns:a16="http://schemas.microsoft.com/office/drawing/2014/main" id="{5671FDDA-A48D-4CB2-90A3-3ED81A6E3FB8}"/>
              </a:ext>
            </a:extLst>
          </p:cNvPr>
          <p:cNvSpPr>
            <a:spLocks noGrp="1" noChangeArrowheads="1"/>
          </p:cNvSpPr>
          <p:nvPr>
            <p:ph type="body" idx="1"/>
          </p:nvPr>
        </p:nvSpPr>
        <p:spPr>
          <a:xfrm>
            <a:off x="381000" y="1001394"/>
            <a:ext cx="4648200" cy="3970831"/>
          </a:xfrm>
        </p:spPr>
        <p:txBody>
          <a:bodyPr/>
          <a:lstStyle/>
          <a:p>
            <a:pPr marL="571500" indent="-571500" eaLnBrk="1" hangingPunct="1">
              <a:lnSpc>
                <a:spcPct val="150000"/>
              </a:lnSpc>
              <a:buFont typeface="Arial" panose="020B0604020202020204" pitchFamily="34" charset="0"/>
              <a:buChar char="•"/>
            </a:pPr>
            <a:r>
              <a:rPr lang="en-US" altLang="en-US" sz="2000" i="1" dirty="0"/>
              <a:t>Point forecast or point estimate</a:t>
            </a:r>
          </a:p>
          <a:p>
            <a:pPr marL="285750" indent="-285750">
              <a:lnSpc>
                <a:spcPct val="150000"/>
              </a:lnSpc>
              <a:buFont typeface="Wingdings" panose="05000000000000000000" pitchFamily="2" charset="2"/>
              <a:buChar char="q"/>
            </a:pPr>
            <a:r>
              <a:rPr lang="en-US" sz="1600" i="1" dirty="0"/>
              <a:t>Single number that represents our best estimate of the future value of the variable of interest</a:t>
            </a:r>
            <a:endParaRPr lang="en-US" altLang="en-US" sz="1600" i="1" dirty="0"/>
          </a:p>
          <a:p>
            <a:pPr marL="571500" indent="-571500" eaLnBrk="1" hangingPunct="1">
              <a:lnSpc>
                <a:spcPct val="150000"/>
              </a:lnSpc>
              <a:buFont typeface="Arial" panose="020B0604020202020204" pitchFamily="34" charset="0"/>
              <a:buChar char="•"/>
            </a:pPr>
            <a:endParaRPr lang="en-US" altLang="en-US" sz="200" dirty="0"/>
          </a:p>
          <a:p>
            <a:pPr marL="571500" indent="-571500" eaLnBrk="1" hangingPunct="1">
              <a:lnSpc>
                <a:spcPct val="150000"/>
              </a:lnSpc>
              <a:buFont typeface="Arial" panose="020B0604020202020204" pitchFamily="34" charset="0"/>
              <a:buChar char="•"/>
            </a:pPr>
            <a:r>
              <a:rPr lang="en-US" altLang="en-US" sz="2000" i="1" dirty="0"/>
              <a:t>Prediction interval</a:t>
            </a:r>
          </a:p>
          <a:p>
            <a:pPr marL="285750" indent="-285750" eaLnBrk="1" hangingPunct="1">
              <a:lnSpc>
                <a:spcPct val="150000"/>
              </a:lnSpc>
              <a:buFont typeface="Wingdings" panose="05000000000000000000" pitchFamily="2" charset="2"/>
              <a:buChar char="q"/>
            </a:pPr>
            <a:r>
              <a:rPr lang="en-US" altLang="en-US" sz="1600" i="1" dirty="0"/>
              <a:t>Range of values of a future observation … far more useful than a single number</a:t>
            </a:r>
          </a:p>
          <a:p>
            <a:pPr marL="571500" indent="-571500" eaLnBrk="1" hangingPunct="1">
              <a:lnSpc>
                <a:spcPct val="150000"/>
              </a:lnSpc>
              <a:buFont typeface="Arial" panose="020B0604020202020204" pitchFamily="34" charset="0"/>
              <a:buChar char="•"/>
            </a:pPr>
            <a:r>
              <a:rPr lang="en-US" altLang="en-US" sz="2000" i="1" dirty="0"/>
              <a:t>Forecast horizon or lead time</a:t>
            </a:r>
          </a:p>
          <a:p>
            <a:pPr marL="285750" indent="-285750">
              <a:lnSpc>
                <a:spcPct val="150000"/>
              </a:lnSpc>
              <a:buFont typeface="Wingdings" panose="05000000000000000000" pitchFamily="2" charset="2"/>
              <a:buChar char="q"/>
            </a:pPr>
            <a:r>
              <a:rPr lang="en-US" sz="1600" i="1" dirty="0"/>
              <a:t>Number of future periods for which forecasts must be produced. </a:t>
            </a:r>
          </a:p>
          <a:p>
            <a:pPr marL="285750" indent="-285750">
              <a:lnSpc>
                <a:spcPct val="150000"/>
              </a:lnSpc>
              <a:buFont typeface="Wingdings" panose="05000000000000000000" pitchFamily="2" charset="2"/>
              <a:buChar char="q"/>
            </a:pPr>
            <a:r>
              <a:rPr lang="en-US" sz="1600" i="1" dirty="0"/>
              <a:t>Often dictated by the nature of the problem  </a:t>
            </a:r>
            <a:endParaRPr lang="en-US" altLang="en-US" sz="1600" i="1" dirty="0"/>
          </a:p>
        </p:txBody>
      </p:sp>
      <p:pic>
        <p:nvPicPr>
          <p:cNvPr id="23554" name="Picture 2" descr="Image result for forecast horizon">
            <a:extLst>
              <a:ext uri="{FF2B5EF4-FFF2-40B4-BE49-F238E27FC236}">
                <a16:creationId xmlns:a16="http://schemas.microsoft.com/office/drawing/2014/main" id="{3063952B-28CD-44FE-A2BE-925CB7AFD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866" y="3962400"/>
            <a:ext cx="3407833" cy="2095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2347F40-6669-4DCE-B0B1-8B1FC0B0251D}"/>
              </a:ext>
            </a:extLst>
          </p:cNvPr>
          <p:cNvSpPr/>
          <p:nvPr/>
        </p:nvSpPr>
        <p:spPr>
          <a:xfrm>
            <a:off x="-29633" y="1409700"/>
            <a:ext cx="5469466"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7E621D3-B179-4165-95BB-ECF042E209D3}"/>
              </a:ext>
            </a:extLst>
          </p:cNvPr>
          <p:cNvCxnSpPr>
            <a:cxnSpLocks/>
            <a:stCxn id="5" idx="1"/>
          </p:cNvCxnSpPr>
          <p:nvPr/>
        </p:nvCxnSpPr>
        <p:spPr>
          <a:xfrm flipH="1">
            <a:off x="5386917" y="1344731"/>
            <a:ext cx="75450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CF6E90-2FBF-4D67-B90B-C5D41D2E9DF4}"/>
              </a:ext>
            </a:extLst>
          </p:cNvPr>
          <p:cNvSpPr txBox="1"/>
          <p:nvPr/>
        </p:nvSpPr>
        <p:spPr>
          <a:xfrm>
            <a:off x="6141419" y="1160065"/>
            <a:ext cx="2368725" cy="369332"/>
          </a:xfrm>
          <a:prstGeom prst="rect">
            <a:avLst/>
          </a:prstGeom>
          <a:noFill/>
        </p:spPr>
        <p:txBody>
          <a:bodyPr wrap="none" rtlCol="0">
            <a:spAutoFit/>
          </a:bodyPr>
          <a:lstStyle/>
          <a:p>
            <a:r>
              <a:rPr lang="en-US" dirty="0"/>
              <a:t>Almost always wrong !!</a:t>
            </a:r>
          </a:p>
        </p:txBody>
      </p:sp>
      <p:pic>
        <p:nvPicPr>
          <p:cNvPr id="6146" name="Picture 2" descr="Image result for prediction interval time series">
            <a:extLst>
              <a:ext uri="{FF2B5EF4-FFF2-40B4-BE49-F238E27FC236}">
                <a16:creationId xmlns:a16="http://schemas.microsoft.com/office/drawing/2014/main" id="{FECC53CF-9D2E-479B-8D9C-00C3B8E69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313" y="1749930"/>
            <a:ext cx="3552963" cy="199193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DAA1BD4C-7255-4CCE-9C79-7B451EB979C7}"/>
              </a:ext>
            </a:extLst>
          </p:cNvPr>
          <p:cNvCxnSpPr/>
          <p:nvPr/>
        </p:nvCxnSpPr>
        <p:spPr>
          <a:xfrm flipV="1">
            <a:off x="7010400" y="2745898"/>
            <a:ext cx="228600" cy="240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1F0B07-57EC-4486-8F0D-5F607D26D8BF}"/>
              </a:ext>
            </a:extLst>
          </p:cNvPr>
          <p:cNvSpPr txBox="1"/>
          <p:nvPr/>
        </p:nvSpPr>
        <p:spPr>
          <a:xfrm>
            <a:off x="6135898" y="2925453"/>
            <a:ext cx="1328056" cy="276999"/>
          </a:xfrm>
          <a:prstGeom prst="rect">
            <a:avLst/>
          </a:prstGeom>
          <a:noFill/>
        </p:spPr>
        <p:txBody>
          <a:bodyPr wrap="none" rtlCol="0">
            <a:spAutoFit/>
          </a:bodyPr>
          <a:lstStyle/>
          <a:p>
            <a:r>
              <a:rPr lang="en-US" sz="1200" dirty="0"/>
              <a:t>Prediction interval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wipe(up)">
                                      <p:cBhvr>
                                        <p:cTn id="7" dur="500"/>
                                        <p:tgtEl>
                                          <p:spTgt spid="15366">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366">
                                            <p:txEl>
                                              <p:pRg st="1" end="1"/>
                                            </p:txEl>
                                          </p:spTgt>
                                        </p:tgtEl>
                                        <p:attrNameLst>
                                          <p:attrName>style.visibility</p:attrName>
                                        </p:attrNameLst>
                                      </p:cBhvr>
                                      <p:to>
                                        <p:strVal val="visible"/>
                                      </p:to>
                                    </p:set>
                                    <p:animEffect transition="in" filter="wipe(up)">
                                      <p:cBhvr>
                                        <p:cTn id="10" dur="500"/>
                                        <p:tgtEl>
                                          <p:spTgt spid="153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5366">
                                            <p:txEl>
                                              <p:pRg st="3" end="3"/>
                                            </p:txEl>
                                          </p:spTgt>
                                        </p:tgtEl>
                                        <p:attrNameLst>
                                          <p:attrName>style.visibility</p:attrName>
                                        </p:attrNameLst>
                                      </p:cBhvr>
                                      <p:to>
                                        <p:strVal val="visible"/>
                                      </p:to>
                                    </p:set>
                                    <p:animEffect transition="in" filter="wipe(up)">
                                      <p:cBhvr>
                                        <p:cTn id="23" dur="500"/>
                                        <p:tgtEl>
                                          <p:spTgt spid="15366">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5366">
                                            <p:txEl>
                                              <p:pRg st="4" end="4"/>
                                            </p:txEl>
                                          </p:spTgt>
                                        </p:tgtEl>
                                        <p:attrNameLst>
                                          <p:attrName>style.visibility</p:attrName>
                                        </p:attrNameLst>
                                      </p:cBhvr>
                                      <p:to>
                                        <p:strVal val="visible"/>
                                      </p:to>
                                    </p:set>
                                    <p:animEffect transition="in" filter="wipe(up)">
                                      <p:cBhvr>
                                        <p:cTn id="26" dur="500"/>
                                        <p:tgtEl>
                                          <p:spTgt spid="1536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366">
                                            <p:txEl>
                                              <p:pRg st="5" end="5"/>
                                            </p:txEl>
                                          </p:spTgt>
                                        </p:tgtEl>
                                        <p:attrNameLst>
                                          <p:attrName>style.visibility</p:attrName>
                                        </p:attrNameLst>
                                      </p:cBhvr>
                                      <p:to>
                                        <p:strVal val="visible"/>
                                      </p:to>
                                    </p:set>
                                    <p:animEffect transition="in" filter="wipe(up)">
                                      <p:cBhvr>
                                        <p:cTn id="31" dur="500"/>
                                        <p:tgtEl>
                                          <p:spTgt spid="1536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5366">
                                            <p:txEl>
                                              <p:pRg st="6" end="6"/>
                                            </p:txEl>
                                          </p:spTgt>
                                        </p:tgtEl>
                                        <p:attrNameLst>
                                          <p:attrName>style.visibility</p:attrName>
                                        </p:attrNameLst>
                                      </p:cBhvr>
                                      <p:to>
                                        <p:strVal val="visible"/>
                                      </p:to>
                                    </p:set>
                                    <p:animEffect transition="in" filter="wipe(up)">
                                      <p:cBhvr>
                                        <p:cTn id="36" dur="500"/>
                                        <p:tgtEl>
                                          <p:spTgt spid="15366">
                                            <p:txEl>
                                              <p:pRg st="6" end="6"/>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23554"/>
                                        </p:tgtEl>
                                        <p:attrNameLst>
                                          <p:attrName>style.visibility</p:attrName>
                                        </p:attrNameLst>
                                      </p:cBhvr>
                                      <p:to>
                                        <p:strVal val="visible"/>
                                      </p:to>
                                    </p:set>
                                    <p:animEffect transition="in" filter="wipe(up)">
                                      <p:cBhvr>
                                        <p:cTn id="39" dur="500"/>
                                        <p:tgtEl>
                                          <p:spTgt spid="2355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366">
                                            <p:txEl>
                                              <p:pRg st="7" end="7"/>
                                            </p:txEl>
                                          </p:spTgt>
                                        </p:tgtEl>
                                        <p:attrNameLst>
                                          <p:attrName>style.visibility</p:attrName>
                                        </p:attrNameLst>
                                      </p:cBhvr>
                                      <p:to>
                                        <p:strVal val="visible"/>
                                      </p:to>
                                    </p:set>
                                    <p:animEffect transition="in" filter="wipe(up)">
                                      <p:cBhvr>
                                        <p:cTn id="42" dur="500"/>
                                        <p:tgtEl>
                                          <p:spTgt spid="153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uiExpand="1" build="p"/>
      <p:bldP spid="2" grpId="0" uiExpand="1" animBg="1"/>
      <p:bldP spid="5" grpId="0" uiExpan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A5773687-EEA6-4361-933E-2DDB2D7E6F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15363" name="Footer Placeholder 4">
            <a:extLst>
              <a:ext uri="{FF2B5EF4-FFF2-40B4-BE49-F238E27FC236}">
                <a16:creationId xmlns:a16="http://schemas.microsoft.com/office/drawing/2014/main" id="{BC19A1D4-69AE-47E5-8A6C-967D2A57A5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15364" name="Slide Number Placeholder 5">
            <a:extLst>
              <a:ext uri="{FF2B5EF4-FFF2-40B4-BE49-F238E27FC236}">
                <a16:creationId xmlns:a16="http://schemas.microsoft.com/office/drawing/2014/main" id="{3D74C58F-8704-4703-9FE8-4F18586E0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E07F5BE-37C0-4117-B453-0662A77C794B}" type="slidenum">
              <a:rPr lang="en-US" altLang="en-US" sz="1400"/>
              <a:pPr>
                <a:spcBef>
                  <a:spcPct val="0"/>
                </a:spcBef>
                <a:buFontTx/>
                <a:buNone/>
              </a:pPr>
              <a:t>24</a:t>
            </a:fld>
            <a:endParaRPr lang="en-US" altLang="en-US" sz="1400"/>
          </a:p>
        </p:txBody>
      </p:sp>
      <p:sp>
        <p:nvSpPr>
          <p:cNvPr id="15365" name="Rectangle 2">
            <a:extLst>
              <a:ext uri="{FF2B5EF4-FFF2-40B4-BE49-F238E27FC236}">
                <a16:creationId xmlns:a16="http://schemas.microsoft.com/office/drawing/2014/main" id="{7F1B2B62-8922-4600-989B-517CDFED8B2E}"/>
              </a:ext>
            </a:extLst>
          </p:cNvPr>
          <p:cNvSpPr>
            <a:spLocks noGrp="1" noChangeArrowheads="1"/>
          </p:cNvSpPr>
          <p:nvPr>
            <p:ph type="title"/>
          </p:nvPr>
        </p:nvSpPr>
        <p:spPr/>
        <p:txBody>
          <a:bodyPr/>
          <a:lstStyle/>
          <a:p>
            <a:pPr eaLnBrk="1" hangingPunct="1"/>
            <a:r>
              <a:rPr lang="en-US" altLang="en-US" dirty="0"/>
              <a:t>Some Terminology … </a:t>
            </a:r>
          </a:p>
        </p:txBody>
      </p:sp>
      <p:sp>
        <p:nvSpPr>
          <p:cNvPr id="15366" name="Rectangle 3">
            <a:extLst>
              <a:ext uri="{FF2B5EF4-FFF2-40B4-BE49-F238E27FC236}">
                <a16:creationId xmlns:a16="http://schemas.microsoft.com/office/drawing/2014/main" id="{5671FDDA-A48D-4CB2-90A3-3ED81A6E3FB8}"/>
              </a:ext>
            </a:extLst>
          </p:cNvPr>
          <p:cNvSpPr>
            <a:spLocks noGrp="1" noChangeArrowheads="1"/>
          </p:cNvSpPr>
          <p:nvPr>
            <p:ph type="body" idx="1"/>
          </p:nvPr>
        </p:nvSpPr>
        <p:spPr>
          <a:xfrm>
            <a:off x="381000" y="1001394"/>
            <a:ext cx="7998460" cy="2251322"/>
          </a:xfrm>
        </p:spPr>
        <p:txBody>
          <a:bodyPr/>
          <a:lstStyle/>
          <a:p>
            <a:pPr marL="571500" indent="-571500" eaLnBrk="1" hangingPunct="1">
              <a:lnSpc>
                <a:spcPct val="150000"/>
              </a:lnSpc>
              <a:buFont typeface="Arial" panose="020B0604020202020204" pitchFamily="34" charset="0"/>
              <a:buChar char="•"/>
            </a:pPr>
            <a:r>
              <a:rPr lang="en-US" altLang="en-US" sz="2000" i="1" dirty="0"/>
              <a:t>Forecasting interval</a:t>
            </a:r>
          </a:p>
          <a:p>
            <a:pPr eaLnBrk="1" hangingPunct="1">
              <a:lnSpc>
                <a:spcPct val="150000"/>
              </a:lnSpc>
            </a:pPr>
            <a:r>
              <a:rPr lang="en-US" altLang="en-US" sz="2000" dirty="0"/>
              <a:t>How often a new forecast is created ? </a:t>
            </a:r>
          </a:p>
          <a:p>
            <a:pPr eaLnBrk="1" hangingPunct="1">
              <a:lnSpc>
                <a:spcPct val="150000"/>
              </a:lnSpc>
            </a:pPr>
            <a:r>
              <a:rPr lang="en-US" altLang="en-US" sz="2000" dirty="0"/>
              <a:t>	e.g. Forecast 3 months ahead, </a:t>
            </a:r>
            <a:r>
              <a:rPr lang="en-US" altLang="en-US" sz="2000" u="sng" dirty="0"/>
              <a:t>on a monthly forecasting interval</a:t>
            </a:r>
          </a:p>
          <a:p>
            <a:pPr marL="571500" indent="-571500">
              <a:lnSpc>
                <a:spcPct val="150000"/>
              </a:lnSpc>
              <a:buFont typeface="Arial" panose="020B0604020202020204" pitchFamily="34" charset="0"/>
              <a:buChar char="•"/>
            </a:pPr>
            <a:r>
              <a:rPr lang="en-US" altLang="en-US" sz="2000" i="1" dirty="0"/>
              <a:t>Moving horizon (Rolling) forecast</a:t>
            </a:r>
          </a:p>
        </p:txBody>
      </p:sp>
      <p:pic>
        <p:nvPicPr>
          <p:cNvPr id="28676" name="Picture 4" descr="rolling forecast v2.png">
            <a:extLst>
              <a:ext uri="{FF2B5EF4-FFF2-40B4-BE49-F238E27FC236}">
                <a16:creationId xmlns:a16="http://schemas.microsoft.com/office/drawing/2014/main" id="{93C90D08-7625-41A7-AAB8-8727A7AC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29000"/>
            <a:ext cx="89154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D88D5D3-1044-4291-848A-3101B4D8089C}"/>
              </a:ext>
            </a:extLst>
          </p:cNvPr>
          <p:cNvSpPr/>
          <p:nvPr/>
        </p:nvSpPr>
        <p:spPr>
          <a:xfrm>
            <a:off x="4123765" y="4926106"/>
            <a:ext cx="3733800" cy="381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B7EDE20-5746-4249-9CF9-410D65F001DA}"/>
              </a:ext>
            </a:extLst>
          </p:cNvPr>
          <p:cNvCxnSpPr/>
          <p:nvPr/>
        </p:nvCxnSpPr>
        <p:spPr>
          <a:xfrm flipH="1" flipV="1">
            <a:off x="7857565" y="5307106"/>
            <a:ext cx="460300" cy="25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B00BCF-6E6C-4307-9A9D-83697B6C1105}"/>
              </a:ext>
            </a:extLst>
          </p:cNvPr>
          <p:cNvSpPr txBox="1"/>
          <p:nvPr/>
        </p:nvSpPr>
        <p:spPr>
          <a:xfrm>
            <a:off x="7349114" y="5554218"/>
            <a:ext cx="1731884" cy="369332"/>
          </a:xfrm>
          <a:prstGeom prst="rect">
            <a:avLst/>
          </a:prstGeom>
          <a:noFill/>
        </p:spPr>
        <p:txBody>
          <a:bodyPr wrap="none" rtlCol="0">
            <a:spAutoFit/>
          </a:bodyPr>
          <a:lstStyle/>
          <a:p>
            <a:r>
              <a:rPr lang="en-US" dirty="0"/>
              <a:t>Forecast horizon</a:t>
            </a:r>
          </a:p>
        </p:txBody>
      </p:sp>
    </p:spTree>
    <p:extLst>
      <p:ext uri="{BB962C8B-B14F-4D97-AF65-F5344CB8AC3E}">
        <p14:creationId xmlns:p14="http://schemas.microsoft.com/office/powerpoint/2010/main" val="75683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E9332DE5-A167-4C8F-BFCC-554C0E148FA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16387" name="Footer Placeholder 4">
            <a:extLst>
              <a:ext uri="{FF2B5EF4-FFF2-40B4-BE49-F238E27FC236}">
                <a16:creationId xmlns:a16="http://schemas.microsoft.com/office/drawing/2014/main" id="{DFC79E06-B9CE-4FAD-8B9E-9B5E6E854A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16388" name="Slide Number Placeholder 5">
            <a:extLst>
              <a:ext uri="{FF2B5EF4-FFF2-40B4-BE49-F238E27FC236}">
                <a16:creationId xmlns:a16="http://schemas.microsoft.com/office/drawing/2014/main" id="{FD6DB2DC-4257-4BC2-A2EA-482C9F4B4E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7E67595-196B-4DE0-BB02-8E9F84C5FE2B}" type="slidenum">
              <a:rPr lang="en-US" altLang="en-US" sz="1400"/>
              <a:pPr>
                <a:spcBef>
                  <a:spcPct val="0"/>
                </a:spcBef>
                <a:buFontTx/>
                <a:buNone/>
              </a:pPr>
              <a:t>25</a:t>
            </a:fld>
            <a:endParaRPr lang="en-US" altLang="en-US" sz="1400"/>
          </a:p>
        </p:txBody>
      </p:sp>
      <p:sp>
        <p:nvSpPr>
          <p:cNvPr id="16389" name="Rectangle 2">
            <a:extLst>
              <a:ext uri="{FF2B5EF4-FFF2-40B4-BE49-F238E27FC236}">
                <a16:creationId xmlns:a16="http://schemas.microsoft.com/office/drawing/2014/main" id="{A03AF3AC-59C4-4E30-B8FA-032E35E48999}"/>
              </a:ext>
            </a:extLst>
          </p:cNvPr>
          <p:cNvSpPr>
            <a:spLocks noGrp="1" noChangeArrowheads="1"/>
          </p:cNvSpPr>
          <p:nvPr>
            <p:ph type="title"/>
          </p:nvPr>
        </p:nvSpPr>
        <p:spPr>
          <a:xfrm>
            <a:off x="764540" y="304800"/>
            <a:ext cx="8150860" cy="696594"/>
          </a:xfrm>
        </p:spPr>
        <p:txBody>
          <a:bodyPr/>
          <a:lstStyle/>
          <a:p>
            <a:pPr eaLnBrk="1" hangingPunct="1"/>
            <a:r>
              <a:rPr lang="en-US" altLang="en-US" sz="3200" dirty="0"/>
              <a:t>Examples of time series: Uncorrelated data, constant process model</a:t>
            </a:r>
          </a:p>
        </p:txBody>
      </p:sp>
      <p:pic>
        <p:nvPicPr>
          <p:cNvPr id="16390" name="Picture 4">
            <a:extLst>
              <a:ext uri="{FF2B5EF4-FFF2-40B4-BE49-F238E27FC236}">
                <a16:creationId xmlns:a16="http://schemas.microsoft.com/office/drawing/2014/main" id="{09384392-86F5-4510-B5C4-2A8F94CC5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965" y="1447800"/>
            <a:ext cx="7640637" cy="4525963"/>
          </a:xfrm>
          <a:noFill/>
        </p:spPr>
      </p:pic>
      <p:sp>
        <p:nvSpPr>
          <p:cNvPr id="2" name="TextBox 1">
            <a:extLst>
              <a:ext uri="{FF2B5EF4-FFF2-40B4-BE49-F238E27FC236}">
                <a16:creationId xmlns:a16="http://schemas.microsoft.com/office/drawing/2014/main" id="{126DE85C-FADF-4AF4-9E60-EAEC903A595B}"/>
              </a:ext>
            </a:extLst>
          </p:cNvPr>
          <p:cNvSpPr txBox="1"/>
          <p:nvPr/>
        </p:nvSpPr>
        <p:spPr>
          <a:xfrm>
            <a:off x="6781800" y="1905000"/>
            <a:ext cx="1447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Relatively flat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Tends to be constant over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7B1DB299-2F67-4912-8E1D-CF8EC611D6B0}"/>
              </a:ext>
            </a:extLst>
          </p:cNvPr>
          <p:cNvSpPr>
            <a:spLocks noGrp="1" noChangeArrowheads="1"/>
          </p:cNvSpPr>
          <p:nvPr>
            <p:ph type="title"/>
          </p:nvPr>
        </p:nvSpPr>
        <p:spPr/>
        <p:txBody>
          <a:bodyPr/>
          <a:lstStyle/>
          <a:p>
            <a:pPr eaLnBrk="1" hangingPunct="1"/>
            <a:r>
              <a:rPr lang="en-US" altLang="en-US" dirty="0"/>
              <a:t>Autocorrelated data</a:t>
            </a:r>
          </a:p>
        </p:txBody>
      </p:sp>
      <p:sp>
        <p:nvSpPr>
          <p:cNvPr id="2" name="Text Placeholder 1">
            <a:extLst>
              <a:ext uri="{FF2B5EF4-FFF2-40B4-BE49-F238E27FC236}">
                <a16:creationId xmlns:a16="http://schemas.microsoft.com/office/drawing/2014/main" id="{FEECB3FB-D3DB-47A1-89CE-76434FA8C3B7}"/>
              </a:ext>
            </a:extLst>
          </p:cNvPr>
          <p:cNvSpPr>
            <a:spLocks noGrp="1"/>
          </p:cNvSpPr>
          <p:nvPr>
            <p:ph type="body" idx="1"/>
          </p:nvPr>
        </p:nvSpPr>
        <p:spPr>
          <a:xfrm>
            <a:off x="5638800" y="1219200"/>
            <a:ext cx="3178885" cy="5293757"/>
          </a:xfrm>
        </p:spPr>
        <p:txBody>
          <a:bodyPr/>
          <a:lstStyle/>
          <a:p>
            <a:pPr marL="285750" indent="-285750">
              <a:buFont typeface="Arial" panose="020B0604020202020204" pitchFamily="34" charset="0"/>
              <a:buChar char="•"/>
            </a:pPr>
            <a:r>
              <a:rPr lang="en-US" sz="1600" dirty="0"/>
              <a:t>Tending to average of about 85 </a:t>
            </a:r>
            <a:r>
              <a:rPr lang="en-US" sz="1600" dirty="0" err="1"/>
              <a:t>cP</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Has a structured, not completely random, appearance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r>
              <a:rPr lang="en-US" sz="2400" dirty="0"/>
              <a:t>More to come on Auto-correlations !</a:t>
            </a:r>
          </a:p>
          <a:p>
            <a:endParaRPr lang="en-US" sz="2400" dirty="0"/>
          </a:p>
          <a:p>
            <a:r>
              <a:rPr lang="en-US" sz="2400" dirty="0"/>
              <a:t>Time-series analysis involves looking at correlation between time points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17410" name="Date Placeholder 3">
            <a:extLst>
              <a:ext uri="{FF2B5EF4-FFF2-40B4-BE49-F238E27FC236}">
                <a16:creationId xmlns:a16="http://schemas.microsoft.com/office/drawing/2014/main" id="{1FE907CF-BE1E-423C-AE78-A4363865A73B}"/>
              </a:ext>
            </a:extLst>
          </p:cNvPr>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17412" name="Slide Number Placeholder 5">
            <a:extLst>
              <a:ext uri="{FF2B5EF4-FFF2-40B4-BE49-F238E27FC236}">
                <a16:creationId xmlns:a16="http://schemas.microsoft.com/office/drawing/2014/main" id="{9E6F89AD-403C-47FD-8557-76F511205787}"/>
              </a:ext>
            </a:extLst>
          </p:cNvPr>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DA7F295-E0DC-4A42-A892-C82930FE08E2}" type="slidenum">
              <a:rPr lang="en-US" altLang="en-US" sz="1400"/>
              <a:pPr>
                <a:spcBef>
                  <a:spcPct val="0"/>
                </a:spcBef>
                <a:buFontTx/>
                <a:buNone/>
              </a:pPr>
              <a:t>26</a:t>
            </a:fld>
            <a:endParaRPr lang="en-US" altLang="en-US" sz="1400" dirty="0"/>
          </a:p>
        </p:txBody>
      </p:sp>
      <p:pic>
        <p:nvPicPr>
          <p:cNvPr id="17414" name="Picture 4">
            <a:extLst>
              <a:ext uri="{FF2B5EF4-FFF2-40B4-BE49-F238E27FC236}">
                <a16:creationId xmlns:a16="http://schemas.microsoft.com/office/drawing/2014/main" id="{B616AD5B-6E31-4BBA-B16E-D0D181AE22A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473218"/>
            <a:ext cx="5547672" cy="3747077"/>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E4DCC409-B3BB-410D-95BB-56C3B4296C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18436" name="Slide Number Placeholder 5">
            <a:extLst>
              <a:ext uri="{FF2B5EF4-FFF2-40B4-BE49-F238E27FC236}">
                <a16:creationId xmlns:a16="http://schemas.microsoft.com/office/drawing/2014/main" id="{0308C691-30C8-482E-878F-030BADC32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3C97C55-4F31-403B-83C4-4DE893741CC6}" type="slidenum">
              <a:rPr lang="en-US" altLang="en-US" sz="1400"/>
              <a:pPr>
                <a:spcBef>
                  <a:spcPct val="0"/>
                </a:spcBef>
                <a:buFontTx/>
                <a:buNone/>
              </a:pPr>
              <a:t>27</a:t>
            </a:fld>
            <a:endParaRPr lang="en-US" altLang="en-US" sz="1400"/>
          </a:p>
        </p:txBody>
      </p:sp>
      <p:sp>
        <p:nvSpPr>
          <p:cNvPr id="18437" name="Rectangle 2">
            <a:extLst>
              <a:ext uri="{FF2B5EF4-FFF2-40B4-BE49-F238E27FC236}">
                <a16:creationId xmlns:a16="http://schemas.microsoft.com/office/drawing/2014/main" id="{D9A1C8F1-1820-4C37-B106-217459F858D4}"/>
              </a:ext>
            </a:extLst>
          </p:cNvPr>
          <p:cNvSpPr>
            <a:spLocks noGrp="1" noChangeArrowheads="1"/>
          </p:cNvSpPr>
          <p:nvPr>
            <p:ph type="title"/>
          </p:nvPr>
        </p:nvSpPr>
        <p:spPr/>
        <p:txBody>
          <a:bodyPr/>
          <a:lstStyle/>
          <a:p>
            <a:pPr eaLnBrk="1" hangingPunct="1"/>
            <a:r>
              <a:rPr lang="en-US" altLang="en-US" dirty="0"/>
              <a:t>Trend</a:t>
            </a:r>
          </a:p>
        </p:txBody>
      </p:sp>
      <p:graphicFrame>
        <p:nvGraphicFramePr>
          <p:cNvPr id="18438" name="Object 3">
            <a:extLst>
              <a:ext uri="{FF2B5EF4-FFF2-40B4-BE49-F238E27FC236}">
                <a16:creationId xmlns:a16="http://schemas.microsoft.com/office/drawing/2014/main" id="{E0004715-9389-46C5-9DB6-0BED1FFFB58C}"/>
              </a:ext>
            </a:extLst>
          </p:cNvPr>
          <p:cNvGraphicFramePr>
            <a:graphicFrameLocks noGrp="1" noChangeAspect="1"/>
          </p:cNvGraphicFramePr>
          <p:nvPr>
            <p:ph idx="1"/>
          </p:nvPr>
        </p:nvGraphicFramePr>
        <p:xfrm>
          <a:off x="460375" y="1598613"/>
          <a:ext cx="8221663" cy="4557712"/>
        </p:xfrm>
        <a:graphic>
          <a:graphicData uri="http://schemas.openxmlformats.org/presentationml/2006/ole">
            <mc:AlternateContent xmlns:mc="http://schemas.openxmlformats.org/markup-compatibility/2006">
              <mc:Choice xmlns:v="urn:schemas-microsoft-com:vml" Requires="v">
                <p:oleObj spid="_x0000_s2388" name="Chart" r:id="rId3" imgW="6305660" imgH="3495724" progId="MSGraph.Chart.8">
                  <p:embed followColorScheme="full"/>
                </p:oleObj>
              </mc:Choice>
              <mc:Fallback>
                <p:oleObj name="Chart" r:id="rId3" imgW="6305660" imgH="3495724" progId="MSGraph.Chart.8">
                  <p:embed followColorScheme="full"/>
                  <p:pic>
                    <p:nvPicPr>
                      <p:cNvPr id="18438" name="Object 3">
                        <a:extLst>
                          <a:ext uri="{FF2B5EF4-FFF2-40B4-BE49-F238E27FC236}">
                            <a16:creationId xmlns:a16="http://schemas.microsoft.com/office/drawing/2014/main" id="{E0004715-9389-46C5-9DB6-0BED1FFFB58C}"/>
                          </a:ext>
                        </a:extLst>
                      </p:cNvPr>
                      <p:cNvPicPr>
                        <a:picLocks noChangeAspect="1" noChangeArrowheads="1"/>
                      </p:cNvPicPr>
                      <p:nvPr/>
                    </p:nvPicPr>
                    <p:blipFill>
                      <a:blip r:embed="rId4"/>
                      <a:srcRect/>
                      <a:stretch>
                        <a:fillRect/>
                      </a:stretch>
                    </p:blipFill>
                    <p:spPr bwMode="auto">
                      <a:xfrm>
                        <a:off x="460375" y="1598613"/>
                        <a:ext cx="8221663"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9" name="Picture 4">
            <a:extLst>
              <a:ext uri="{FF2B5EF4-FFF2-40B4-BE49-F238E27FC236}">
                <a16:creationId xmlns:a16="http://schemas.microsoft.com/office/drawing/2014/main" id="{17F356C4-5A68-4FEB-AD65-6EF9857C81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864"/>
          <a:stretch/>
        </p:blipFill>
        <p:spPr bwMode="auto">
          <a:xfrm>
            <a:off x="304800" y="1598613"/>
            <a:ext cx="6172200"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AD207173-1D13-42F3-9001-8B4BFCD213FC}"/>
              </a:ext>
            </a:extLst>
          </p:cNvPr>
          <p:cNvGrpSpPr/>
          <p:nvPr/>
        </p:nvGrpSpPr>
        <p:grpSpPr>
          <a:xfrm>
            <a:off x="1524000" y="1828800"/>
            <a:ext cx="6948718" cy="3578552"/>
            <a:chOff x="1524000" y="1828800"/>
            <a:chExt cx="6948718" cy="3578552"/>
          </a:xfrm>
        </p:grpSpPr>
        <p:cxnSp>
          <p:nvCxnSpPr>
            <p:cNvPr id="4" name="Straight Connector 3">
              <a:extLst>
                <a:ext uri="{FF2B5EF4-FFF2-40B4-BE49-F238E27FC236}">
                  <a16:creationId xmlns:a16="http://schemas.microsoft.com/office/drawing/2014/main" id="{AE953BC5-633D-459A-91A6-2F23376A9593}"/>
                </a:ext>
              </a:extLst>
            </p:cNvPr>
            <p:cNvCxnSpPr/>
            <p:nvPr/>
          </p:nvCxnSpPr>
          <p:spPr>
            <a:xfrm flipV="1">
              <a:off x="1524000" y="1828800"/>
              <a:ext cx="3886200" cy="259080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3AD1730-DD7F-4A3B-9480-07B690692B93}"/>
                </a:ext>
              </a:extLst>
            </p:cNvPr>
            <p:cNvGrpSpPr/>
            <p:nvPr/>
          </p:nvGrpSpPr>
          <p:grpSpPr>
            <a:xfrm>
              <a:off x="6106893" y="2357699"/>
              <a:ext cx="2365825" cy="3049653"/>
              <a:chOff x="6106893" y="2357699"/>
              <a:chExt cx="2365825" cy="3049653"/>
            </a:xfrm>
          </p:grpSpPr>
          <p:sp>
            <p:nvSpPr>
              <p:cNvPr id="2" name="TextBox 1">
                <a:extLst>
                  <a:ext uri="{FF2B5EF4-FFF2-40B4-BE49-F238E27FC236}">
                    <a16:creationId xmlns:a16="http://schemas.microsoft.com/office/drawing/2014/main" id="{045E06AE-6A4B-43A2-A924-80E1A0237E80}"/>
                  </a:ext>
                </a:extLst>
              </p:cNvPr>
              <p:cNvSpPr txBox="1"/>
              <p:nvPr/>
            </p:nvSpPr>
            <p:spPr>
              <a:xfrm>
                <a:off x="6106893" y="2357699"/>
                <a:ext cx="220980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Linear trend</a:t>
                </a:r>
                <a:r>
                  <a:rPr lang="en-US" sz="2400" dirty="0"/>
                  <a:t> </a:t>
                </a:r>
              </a:p>
              <a:p>
                <a:pPr marL="285750" indent="-285750">
                  <a:buFont typeface="Arial" panose="020B0604020202020204" pitchFamily="34" charset="0"/>
                  <a:buChar char="•"/>
                </a:pPr>
                <a:r>
                  <a:rPr lang="en-US" sz="2400" dirty="0"/>
                  <a:t>Positive slope with random, year-to-year variation</a:t>
                </a:r>
              </a:p>
            </p:txBody>
          </p:sp>
          <p:sp>
            <p:nvSpPr>
              <p:cNvPr id="5" name="TextBox 4">
                <a:extLst>
                  <a:ext uri="{FF2B5EF4-FFF2-40B4-BE49-F238E27FC236}">
                    <a16:creationId xmlns:a16="http://schemas.microsoft.com/office/drawing/2014/main" id="{7C98E61C-3692-4546-B389-5D69FA1BBB81}"/>
                  </a:ext>
                </a:extLst>
              </p:cNvPr>
              <p:cNvSpPr txBox="1"/>
              <p:nvPr/>
            </p:nvSpPr>
            <p:spPr>
              <a:xfrm>
                <a:off x="6262918" y="4699466"/>
                <a:ext cx="2209800" cy="707886"/>
              </a:xfrm>
              <a:prstGeom prst="rect">
                <a:avLst/>
              </a:prstGeom>
              <a:noFill/>
            </p:spPr>
            <p:txBody>
              <a:bodyPr wrap="square" rtlCol="0">
                <a:spAutoFit/>
              </a:bodyPr>
              <a:lstStyle/>
              <a:p>
                <a:r>
                  <a:rPr lang="en-US" sz="2000" dirty="0"/>
                  <a:t>More to come on (de)Trending !!</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656ABC2F-C0A1-42DF-A8AA-08A3EA30E7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19459" name="Footer Placeholder 4">
            <a:extLst>
              <a:ext uri="{FF2B5EF4-FFF2-40B4-BE49-F238E27FC236}">
                <a16:creationId xmlns:a16="http://schemas.microsoft.com/office/drawing/2014/main" id="{9FD8F7E1-439E-4A40-8DDB-C43B100286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19460" name="Slide Number Placeholder 5">
            <a:extLst>
              <a:ext uri="{FF2B5EF4-FFF2-40B4-BE49-F238E27FC236}">
                <a16:creationId xmlns:a16="http://schemas.microsoft.com/office/drawing/2014/main" id="{9E5B00B2-502D-4783-AA3C-2C1B760BB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DE39EC-6000-4DA6-9076-B7D333A2EC41}" type="slidenum">
              <a:rPr lang="en-US" altLang="en-US" sz="1400"/>
              <a:pPr>
                <a:spcBef>
                  <a:spcPct val="0"/>
                </a:spcBef>
                <a:buFontTx/>
                <a:buNone/>
              </a:pPr>
              <a:t>28</a:t>
            </a:fld>
            <a:endParaRPr lang="en-US" altLang="en-US" sz="1400"/>
          </a:p>
        </p:txBody>
      </p:sp>
      <p:sp>
        <p:nvSpPr>
          <p:cNvPr id="19461" name="Rectangle 2">
            <a:extLst>
              <a:ext uri="{FF2B5EF4-FFF2-40B4-BE49-F238E27FC236}">
                <a16:creationId xmlns:a16="http://schemas.microsoft.com/office/drawing/2014/main" id="{4D6922B3-B7B6-40F5-A520-988D1C145CA5}"/>
              </a:ext>
            </a:extLst>
          </p:cNvPr>
          <p:cNvSpPr>
            <a:spLocks noGrp="1" noChangeArrowheads="1"/>
          </p:cNvSpPr>
          <p:nvPr>
            <p:ph type="title"/>
          </p:nvPr>
        </p:nvSpPr>
        <p:spPr/>
        <p:txBody>
          <a:bodyPr/>
          <a:lstStyle/>
          <a:p>
            <a:pPr eaLnBrk="1" hangingPunct="1"/>
            <a:r>
              <a:rPr lang="en-US" altLang="en-US"/>
              <a:t>Cyclic or seasonal data</a:t>
            </a:r>
          </a:p>
        </p:txBody>
      </p:sp>
      <p:pic>
        <p:nvPicPr>
          <p:cNvPr id="19462" name="Picture 4">
            <a:extLst>
              <a:ext uri="{FF2B5EF4-FFF2-40B4-BE49-F238E27FC236}">
                <a16:creationId xmlns:a16="http://schemas.microsoft.com/office/drawing/2014/main" id="{F88C2A1F-B335-419A-B943-844FFF4F29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600200"/>
            <a:ext cx="5791200" cy="4525963"/>
          </a:xfrm>
          <a:noFill/>
        </p:spPr>
      </p:pic>
      <p:sp>
        <p:nvSpPr>
          <p:cNvPr id="2" name="Rectangle 1">
            <a:extLst>
              <a:ext uri="{FF2B5EF4-FFF2-40B4-BE49-F238E27FC236}">
                <a16:creationId xmlns:a16="http://schemas.microsoft.com/office/drawing/2014/main" id="{69F87735-1A81-4BC5-9C4C-ABF570AE0FE9}"/>
              </a:ext>
            </a:extLst>
          </p:cNvPr>
          <p:cNvSpPr/>
          <p:nvPr/>
        </p:nvSpPr>
        <p:spPr>
          <a:xfrm>
            <a:off x="5715000" y="1981200"/>
            <a:ext cx="30480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Droid Serif"/>
              </a:rPr>
              <a:t>overall increasing trend</a:t>
            </a:r>
          </a:p>
          <a:p>
            <a:pPr marL="285750" indent="-285750">
              <a:buFont typeface="Arial" panose="020B0604020202020204" pitchFamily="34" charset="0"/>
              <a:buChar char="•"/>
            </a:pPr>
            <a:endParaRPr lang="en-US" dirty="0">
              <a:solidFill>
                <a:srgbClr val="333333"/>
              </a:solidFill>
              <a:latin typeface="Droid Serif"/>
            </a:endParaRPr>
          </a:p>
          <a:p>
            <a:pPr marL="285750" indent="-285750">
              <a:buFont typeface="Arial" panose="020B0604020202020204" pitchFamily="34" charset="0"/>
              <a:buChar char="•"/>
            </a:pPr>
            <a:r>
              <a:rPr lang="en-US" dirty="0">
                <a:solidFill>
                  <a:srgbClr val="333333"/>
                </a:solidFill>
                <a:latin typeface="Droid Serif"/>
              </a:rPr>
              <a:t>distinct </a:t>
            </a:r>
            <a:r>
              <a:rPr lang="en-US" b="1" dirty="0">
                <a:solidFill>
                  <a:srgbClr val="333333"/>
                </a:solidFill>
                <a:latin typeface="&amp;quot"/>
              </a:rPr>
              <a:t>cyclic pattern</a:t>
            </a:r>
            <a:r>
              <a:rPr lang="en-US" dirty="0">
                <a:solidFill>
                  <a:srgbClr val="333333"/>
                </a:solidFill>
                <a:latin typeface="Droid Serif"/>
              </a:rPr>
              <a:t> that is repeated within each year</a:t>
            </a:r>
            <a:endParaRPr lang="en-US" dirty="0"/>
          </a:p>
        </p:txBody>
      </p:sp>
      <p:sp>
        <p:nvSpPr>
          <p:cNvPr id="3" name="TextBox 2">
            <a:extLst>
              <a:ext uri="{FF2B5EF4-FFF2-40B4-BE49-F238E27FC236}">
                <a16:creationId xmlns:a16="http://schemas.microsoft.com/office/drawing/2014/main" id="{C78F4B4A-C34B-47F5-A9A1-35A328EC0B04}"/>
              </a:ext>
            </a:extLst>
          </p:cNvPr>
          <p:cNvSpPr txBox="1"/>
          <p:nvPr/>
        </p:nvSpPr>
        <p:spPr>
          <a:xfrm>
            <a:off x="5943600" y="4572000"/>
            <a:ext cx="3224729" cy="369332"/>
          </a:xfrm>
          <a:prstGeom prst="rect">
            <a:avLst/>
          </a:prstGeom>
          <a:noFill/>
        </p:spPr>
        <p:txBody>
          <a:bodyPr wrap="none" rtlCol="0">
            <a:spAutoFit/>
          </a:bodyPr>
          <a:lstStyle/>
          <a:p>
            <a:r>
              <a:rPr lang="en-US" dirty="0"/>
              <a:t>How to account for </a:t>
            </a:r>
            <a:r>
              <a:rPr lang="en-US" b="1" dirty="0"/>
              <a:t>seasonality?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7551E8B0-3EF3-42FD-AD01-011DF90E39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0483" name="Footer Placeholder 4">
            <a:extLst>
              <a:ext uri="{FF2B5EF4-FFF2-40B4-BE49-F238E27FC236}">
                <a16:creationId xmlns:a16="http://schemas.microsoft.com/office/drawing/2014/main" id="{14D87560-3AD9-4ADC-BBD6-3B46C8A3AA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0484" name="Slide Number Placeholder 5">
            <a:extLst>
              <a:ext uri="{FF2B5EF4-FFF2-40B4-BE49-F238E27FC236}">
                <a16:creationId xmlns:a16="http://schemas.microsoft.com/office/drawing/2014/main" id="{A38B4809-9E8D-4EF7-B285-3206B800F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B7A259F-A61A-453E-95D6-5EF53130482C}" type="slidenum">
              <a:rPr lang="en-US" altLang="en-US" sz="1400"/>
              <a:pPr>
                <a:spcBef>
                  <a:spcPct val="0"/>
                </a:spcBef>
                <a:buFontTx/>
                <a:buNone/>
              </a:pPr>
              <a:t>29</a:t>
            </a:fld>
            <a:endParaRPr lang="en-US" altLang="en-US" sz="1400" dirty="0"/>
          </a:p>
        </p:txBody>
      </p:sp>
      <p:sp>
        <p:nvSpPr>
          <p:cNvPr id="20485" name="Rectangle 2">
            <a:extLst>
              <a:ext uri="{FF2B5EF4-FFF2-40B4-BE49-F238E27FC236}">
                <a16:creationId xmlns:a16="http://schemas.microsoft.com/office/drawing/2014/main" id="{259CE0B4-4C65-4B4D-99C9-228954170428}"/>
              </a:ext>
            </a:extLst>
          </p:cNvPr>
          <p:cNvSpPr>
            <a:spLocks noGrp="1" noChangeArrowheads="1"/>
          </p:cNvSpPr>
          <p:nvPr>
            <p:ph type="title"/>
          </p:nvPr>
        </p:nvSpPr>
        <p:spPr/>
        <p:txBody>
          <a:bodyPr/>
          <a:lstStyle/>
          <a:p>
            <a:pPr eaLnBrk="1" hangingPunct="1"/>
            <a:r>
              <a:rPr lang="en-US" altLang="en-US" dirty="0"/>
              <a:t>Nonstationary data</a:t>
            </a:r>
          </a:p>
        </p:txBody>
      </p:sp>
      <p:grpSp>
        <p:nvGrpSpPr>
          <p:cNvPr id="10" name="Group 9">
            <a:extLst>
              <a:ext uri="{FF2B5EF4-FFF2-40B4-BE49-F238E27FC236}">
                <a16:creationId xmlns:a16="http://schemas.microsoft.com/office/drawing/2014/main" id="{62ABCAC0-4486-4D5C-AF6F-F723625C83F2}"/>
              </a:ext>
            </a:extLst>
          </p:cNvPr>
          <p:cNvGrpSpPr/>
          <p:nvPr/>
        </p:nvGrpSpPr>
        <p:grpSpPr>
          <a:xfrm>
            <a:off x="28575" y="1524001"/>
            <a:ext cx="6296025" cy="4038600"/>
            <a:chOff x="28575" y="1524000"/>
            <a:chExt cx="7426325" cy="4525963"/>
          </a:xfrm>
        </p:grpSpPr>
        <p:grpSp>
          <p:nvGrpSpPr>
            <p:cNvPr id="7" name="Group 6">
              <a:extLst>
                <a:ext uri="{FF2B5EF4-FFF2-40B4-BE49-F238E27FC236}">
                  <a16:creationId xmlns:a16="http://schemas.microsoft.com/office/drawing/2014/main" id="{62495661-E14E-4E96-A138-B0DF414D86DD}"/>
                </a:ext>
              </a:extLst>
            </p:cNvPr>
            <p:cNvGrpSpPr/>
            <p:nvPr/>
          </p:nvGrpSpPr>
          <p:grpSpPr>
            <a:xfrm>
              <a:off x="28575" y="1524000"/>
              <a:ext cx="7426325" cy="4525963"/>
              <a:chOff x="858838" y="1600200"/>
              <a:chExt cx="7426325" cy="4525963"/>
            </a:xfrm>
          </p:grpSpPr>
          <p:pic>
            <p:nvPicPr>
              <p:cNvPr id="20486" name="Picture 4">
                <a:extLst>
                  <a:ext uri="{FF2B5EF4-FFF2-40B4-BE49-F238E27FC236}">
                    <a16:creationId xmlns:a16="http://schemas.microsoft.com/office/drawing/2014/main" id="{02486B28-7A1C-4CDC-A451-760DD235D3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8838" y="1600200"/>
                <a:ext cx="7426325" cy="4525963"/>
              </a:xfrm>
              <a:noFill/>
            </p:spPr>
          </p:pic>
          <p:cxnSp>
            <p:nvCxnSpPr>
              <p:cNvPr id="3" name="Straight Connector 2">
                <a:extLst>
                  <a:ext uri="{FF2B5EF4-FFF2-40B4-BE49-F238E27FC236}">
                    <a16:creationId xmlns:a16="http://schemas.microsoft.com/office/drawing/2014/main" id="{9B8F97D9-8C8A-4124-A6E6-4534D7F39130}"/>
                  </a:ext>
                </a:extLst>
              </p:cNvPr>
              <p:cNvCxnSpPr/>
              <p:nvPr/>
            </p:nvCxnSpPr>
            <p:spPr>
              <a:xfrm flipV="1">
                <a:off x="2590800" y="3657600"/>
                <a:ext cx="24384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C1E23D-B0DC-4908-A989-311DFE3A7A3C}"/>
                  </a:ext>
                </a:extLst>
              </p:cNvPr>
              <p:cNvCxnSpPr>
                <a:cxnSpLocks/>
              </p:cNvCxnSpPr>
              <p:nvPr/>
            </p:nvCxnSpPr>
            <p:spPr>
              <a:xfrm flipV="1">
                <a:off x="6019800" y="2286000"/>
                <a:ext cx="1295400" cy="157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90A18C1-12EB-4B9C-967B-1AAD01972A7F}"/>
                  </a:ext>
                </a:extLst>
              </p:cNvPr>
              <p:cNvCxnSpPr/>
              <p:nvPr/>
            </p:nvCxnSpPr>
            <p:spPr>
              <a:xfrm>
                <a:off x="5029200" y="3733800"/>
                <a:ext cx="838200" cy="1293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420A9A55-F49F-44B6-9E4A-AFC37B3404C1}"/>
                </a:ext>
              </a:extLst>
            </p:cNvPr>
            <p:cNvSpPr/>
            <p:nvPr/>
          </p:nvSpPr>
          <p:spPr>
            <a:xfrm>
              <a:off x="609600" y="5562600"/>
              <a:ext cx="1066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86C2ACB8-3B56-4264-9E8B-53EA64AD46C7}"/>
              </a:ext>
            </a:extLst>
          </p:cNvPr>
          <p:cNvSpPr/>
          <p:nvPr/>
        </p:nvSpPr>
        <p:spPr>
          <a:xfrm>
            <a:off x="6108065" y="755371"/>
            <a:ext cx="2883535" cy="4247317"/>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Droid Serif"/>
              </a:rPr>
              <a:t>Plot of the annual mean anomaly in global surface air temperature shows an increasing trend since 1880; </a:t>
            </a:r>
          </a:p>
          <a:p>
            <a:pPr marL="285750" indent="-285750">
              <a:buFont typeface="Arial" panose="020B0604020202020204" pitchFamily="34" charset="0"/>
              <a:buChar char="•"/>
            </a:pPr>
            <a:endParaRPr lang="en-US" dirty="0">
              <a:solidFill>
                <a:srgbClr val="333333"/>
              </a:solidFill>
              <a:latin typeface="Droid Serif"/>
            </a:endParaRPr>
          </a:p>
          <a:p>
            <a:pPr marL="285750" indent="-285750">
              <a:buFont typeface="Arial" panose="020B0604020202020204" pitchFamily="34" charset="0"/>
              <a:buChar char="•"/>
            </a:pPr>
            <a:r>
              <a:rPr lang="en-US" dirty="0">
                <a:solidFill>
                  <a:srgbClr val="333333"/>
                </a:solidFill>
                <a:latin typeface="Droid Serif"/>
              </a:rPr>
              <a:t>Slope, or rate of change, varies with time periods </a:t>
            </a:r>
          </a:p>
          <a:p>
            <a:pPr marL="285750" indent="-285750">
              <a:buFont typeface="Arial" panose="020B0604020202020204" pitchFamily="34" charset="0"/>
              <a:buChar char="•"/>
            </a:pPr>
            <a:endParaRPr lang="en-US" dirty="0">
              <a:solidFill>
                <a:srgbClr val="333333"/>
              </a:solidFill>
              <a:latin typeface="Droid Serif"/>
            </a:endParaRPr>
          </a:p>
          <a:p>
            <a:pPr marL="285750" indent="-285750">
              <a:buFont typeface="Arial" panose="020B0604020202020204" pitchFamily="34" charset="0"/>
              <a:buChar char="•"/>
            </a:pPr>
            <a:r>
              <a:rPr lang="en-US" dirty="0">
                <a:solidFill>
                  <a:srgbClr val="333333"/>
                </a:solidFill>
                <a:latin typeface="Droid Serif"/>
              </a:rPr>
              <a:t>Slope from about 1975 to the present appears much steeper than the rest of the plot.</a:t>
            </a:r>
          </a:p>
          <a:p>
            <a:pPr marL="285750" indent="-285750">
              <a:buFont typeface="Arial" panose="020B0604020202020204" pitchFamily="34" charset="0"/>
              <a:buChar char="•"/>
            </a:pPr>
            <a:endParaRPr lang="en-US" dirty="0">
              <a:solidFill>
                <a:srgbClr val="333333"/>
              </a:solidFill>
              <a:latin typeface="Droid Serif"/>
            </a:endParaRPr>
          </a:p>
          <a:p>
            <a:pPr marL="285750"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78D2CF9D-EAE5-45DC-9911-DA8DD290B544}"/>
              </a:ext>
            </a:extLst>
          </p:cNvPr>
          <p:cNvSpPr/>
          <p:nvPr/>
        </p:nvSpPr>
        <p:spPr>
          <a:xfrm>
            <a:off x="2052612" y="5778307"/>
            <a:ext cx="4957788" cy="369332"/>
          </a:xfrm>
          <a:prstGeom prst="rect">
            <a:avLst/>
          </a:prstGeom>
        </p:spPr>
        <p:txBody>
          <a:bodyPr wrap="square">
            <a:spAutoFit/>
          </a:bodyPr>
          <a:lstStyle/>
          <a:p>
            <a:r>
              <a:rPr lang="en-US" dirty="0">
                <a:solidFill>
                  <a:srgbClr val="333333"/>
                </a:solidFill>
                <a:latin typeface="Droid Serif"/>
              </a:rPr>
              <a:t>An example of </a:t>
            </a:r>
            <a:r>
              <a:rPr lang="en-US" b="1" dirty="0">
                <a:solidFill>
                  <a:srgbClr val="333333"/>
                </a:solidFill>
                <a:latin typeface="Droid Serif"/>
              </a:rPr>
              <a:t>nonstationary</a:t>
            </a:r>
            <a:r>
              <a:rPr lang="en-US" dirty="0">
                <a:solidFill>
                  <a:srgbClr val="333333"/>
                </a:solidFill>
                <a:latin typeface="Droid Serif"/>
              </a:rPr>
              <a:t> behavior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EBBE2F2-0BE4-47A7-A100-6D82CF0F78E3}"/>
              </a:ext>
            </a:extLst>
          </p:cNvPr>
          <p:cNvSpPr>
            <a:spLocks noGrp="1"/>
          </p:cNvSpPr>
          <p:nvPr>
            <p:ph type="title"/>
          </p:nvPr>
        </p:nvSpPr>
        <p:spPr>
          <a:xfrm>
            <a:off x="599440" y="76200"/>
            <a:ext cx="8087360" cy="1292662"/>
          </a:xfrm>
        </p:spPr>
        <p:txBody>
          <a:bodyPr/>
          <a:lstStyle/>
          <a:p>
            <a:r>
              <a:rPr lang="en-US" altLang="en-US" dirty="0"/>
              <a:t>About the Instructors – </a:t>
            </a:r>
            <a:br>
              <a:rPr lang="en-US" altLang="en-US" dirty="0"/>
            </a:br>
            <a:r>
              <a:rPr lang="en-US" altLang="en-US" sz="4000" i="1" dirty="0"/>
              <a:t>Edgar A. Bernal</a:t>
            </a:r>
            <a:endParaRPr lang="en-US" altLang="en-US" i="1" dirty="0"/>
          </a:p>
        </p:txBody>
      </p:sp>
      <p:sp>
        <p:nvSpPr>
          <p:cNvPr id="5123" name="Content Placeholder 2">
            <a:extLst>
              <a:ext uri="{FF2B5EF4-FFF2-40B4-BE49-F238E27FC236}">
                <a16:creationId xmlns:a16="http://schemas.microsoft.com/office/drawing/2014/main" id="{82AB0044-10B3-4730-AC7B-FD60123EA006}"/>
              </a:ext>
            </a:extLst>
          </p:cNvPr>
          <p:cNvSpPr>
            <a:spLocks noGrp="1"/>
          </p:cNvSpPr>
          <p:nvPr>
            <p:ph idx="1"/>
          </p:nvPr>
        </p:nvSpPr>
        <p:spPr>
          <a:xfrm>
            <a:off x="304800" y="1524000"/>
            <a:ext cx="8534400" cy="4524315"/>
          </a:xfrm>
        </p:spPr>
        <p:txBody>
          <a:bodyPr/>
          <a:lstStyle/>
          <a:p>
            <a:pPr marL="342900" indent="-342900">
              <a:buFont typeface="Arial" panose="020B0604020202020204" pitchFamily="34" charset="0"/>
              <a:buChar char="•"/>
            </a:pPr>
            <a:r>
              <a:rPr lang="en-US" altLang="en-US" sz="2000" dirty="0"/>
              <a:t>Currently Associate Director and Sr. Research Scientist, Rochester Data Science Consortium, U of R </a:t>
            </a:r>
            <a:r>
              <a:rPr lang="en-US" altLang="en-US" sz="1400" dirty="0"/>
              <a:t>(Office: Sibley Building (downtown) 6108; Wegmans Building 1209)</a:t>
            </a:r>
            <a:endParaRPr lang="en-US" altLang="en-US" sz="2000" dirty="0"/>
          </a:p>
          <a:p>
            <a:endParaRPr lang="en-US" altLang="en-US" sz="2000" dirty="0"/>
          </a:p>
          <a:p>
            <a:pPr marL="342900" indent="-342900">
              <a:buFont typeface="Arial" panose="020B0604020202020204" pitchFamily="34" charset="0"/>
              <a:buChar char="•"/>
            </a:pPr>
            <a:r>
              <a:rPr lang="en-US" altLang="en-US" sz="2000" dirty="0"/>
              <a:t>12 years industry research experience on image processing, video analytics, computer vision and machine/deep learning (plus one year with RDSC)</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Worked at multinational corporations: Xerox (Rochester) and United Technologies (Hartford, CT)</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PhD in Electrical Engineering (focus on statistical signal/image processing)</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RDSC is hiring!  Email me your resume at </a:t>
            </a:r>
            <a:r>
              <a:rPr lang="en-US" altLang="en-US" sz="2000" dirty="0">
                <a:hlinkClick r:id="rId2"/>
              </a:rPr>
              <a:t>Edgar.Bernal@Rochester.edu</a:t>
            </a:r>
            <a:r>
              <a:rPr lang="en-US" altLang="en-US" sz="2000" dirty="0"/>
              <a:t> </a:t>
            </a:r>
          </a:p>
        </p:txBody>
      </p:sp>
    </p:spTree>
    <p:extLst>
      <p:ext uri="{BB962C8B-B14F-4D97-AF65-F5344CB8AC3E}">
        <p14:creationId xmlns:p14="http://schemas.microsoft.com/office/powerpoint/2010/main" val="15903239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A77C-4ACB-408A-A107-E8271A2976F1}"/>
              </a:ext>
            </a:extLst>
          </p:cNvPr>
          <p:cNvSpPr>
            <a:spLocks noGrp="1"/>
          </p:cNvSpPr>
          <p:nvPr>
            <p:ph type="title"/>
          </p:nvPr>
        </p:nvSpPr>
        <p:spPr>
          <a:xfrm>
            <a:off x="764540" y="304800"/>
            <a:ext cx="7553325" cy="553998"/>
          </a:xfrm>
        </p:spPr>
        <p:txBody>
          <a:bodyPr/>
          <a:lstStyle/>
          <a:p>
            <a:r>
              <a:rPr lang="en-US" sz="3600" dirty="0"/>
              <a:t>Another example of non-stationary</a:t>
            </a:r>
          </a:p>
        </p:txBody>
      </p:sp>
      <p:sp>
        <p:nvSpPr>
          <p:cNvPr id="3" name="Text Placeholder 2">
            <a:extLst>
              <a:ext uri="{FF2B5EF4-FFF2-40B4-BE49-F238E27FC236}">
                <a16:creationId xmlns:a16="http://schemas.microsoft.com/office/drawing/2014/main" id="{20A8FB44-9678-489C-895C-B65E6ABEA29B}"/>
              </a:ext>
            </a:extLst>
          </p:cNvPr>
          <p:cNvSpPr>
            <a:spLocks noGrp="1"/>
          </p:cNvSpPr>
          <p:nvPr>
            <p:ph type="body" idx="1"/>
          </p:nvPr>
        </p:nvSpPr>
        <p:spPr>
          <a:xfrm>
            <a:off x="6035040" y="2667000"/>
            <a:ext cx="2819400" cy="1200329"/>
          </a:xfrm>
        </p:spPr>
        <p:txBody>
          <a:bodyPr/>
          <a:lstStyle/>
          <a:p>
            <a:pPr marL="342900" indent="-342900">
              <a:buFont typeface="Arial" panose="020B0604020202020204" pitchFamily="34" charset="0"/>
              <a:buChar char="•"/>
            </a:pPr>
            <a:r>
              <a:rPr lang="en-US" sz="1800" dirty="0">
                <a:solidFill>
                  <a:srgbClr val="333333"/>
                </a:solidFill>
                <a:latin typeface="Droid Serif"/>
              </a:rPr>
              <a:t>Price constant in short time periods … No consistent mean level over time. </a:t>
            </a:r>
          </a:p>
          <a:p>
            <a:pPr marL="342900" indent="-342900">
              <a:buFont typeface="Arial" panose="020B0604020202020204" pitchFamily="34" charset="0"/>
              <a:buChar char="•"/>
            </a:pPr>
            <a:endParaRPr lang="en-US" sz="2400" dirty="0"/>
          </a:p>
        </p:txBody>
      </p:sp>
      <p:sp>
        <p:nvSpPr>
          <p:cNvPr id="21506" name="Date Placeholder 2">
            <a:extLst>
              <a:ext uri="{FF2B5EF4-FFF2-40B4-BE49-F238E27FC236}">
                <a16:creationId xmlns:a16="http://schemas.microsoft.com/office/drawing/2014/main" id="{D6FC80DE-50AE-40A0-9BE5-D74CA221D0C1}"/>
              </a:ext>
            </a:extLst>
          </p:cNvPr>
          <p:cNvSpPr>
            <a:spLocks noGrp="1"/>
          </p:cNvSpPr>
          <p:nvPr>
            <p:ph type="dt" sz="half" idx="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21508" name="Slide Number Placeholder 4">
            <a:extLst>
              <a:ext uri="{FF2B5EF4-FFF2-40B4-BE49-F238E27FC236}">
                <a16:creationId xmlns:a16="http://schemas.microsoft.com/office/drawing/2014/main" id="{8ED5E372-F0CC-4954-B204-C194306E0B2F}"/>
              </a:ext>
            </a:extLst>
          </p:cNvPr>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55046E4-9300-4BA9-BCDC-1A64ABB37765}" type="slidenum">
              <a:rPr lang="en-US" altLang="en-US" sz="1400"/>
              <a:pPr>
                <a:spcBef>
                  <a:spcPct val="0"/>
                </a:spcBef>
                <a:buFontTx/>
                <a:buNone/>
              </a:pPr>
              <a:t>30</a:t>
            </a:fld>
            <a:endParaRPr lang="en-US" altLang="en-US" sz="1400"/>
          </a:p>
        </p:txBody>
      </p:sp>
      <p:pic>
        <p:nvPicPr>
          <p:cNvPr id="21509" name="Picture 3">
            <a:extLst>
              <a:ext uri="{FF2B5EF4-FFF2-40B4-BE49-F238E27FC236}">
                <a16:creationId xmlns:a16="http://schemas.microsoft.com/office/drawing/2014/main" id="{F6F295B2-B07C-4481-97FE-CBC350B5AC39}"/>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r="6323"/>
          <a:stretch/>
        </p:blipFill>
        <p:spPr>
          <a:xfrm>
            <a:off x="1" y="1752600"/>
            <a:ext cx="5715000" cy="37465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a:extLst>
              <a:ext uri="{FF2B5EF4-FFF2-40B4-BE49-F238E27FC236}">
                <a16:creationId xmlns:a16="http://schemas.microsoft.com/office/drawing/2014/main" id="{A31CCBE8-8A6F-4929-8315-46FD89760936}"/>
              </a:ext>
            </a:extLst>
          </p:cNvPr>
          <p:cNvSpPr>
            <a:spLocks noGrp="1" noChangeArrowheads="1"/>
          </p:cNvSpPr>
          <p:nvPr>
            <p:ph type="title"/>
          </p:nvPr>
        </p:nvSpPr>
        <p:spPr/>
        <p:txBody>
          <a:bodyPr/>
          <a:lstStyle/>
          <a:p>
            <a:pPr eaLnBrk="1" hangingPunct="1"/>
            <a:r>
              <a:rPr lang="en-US" altLang="en-US"/>
              <a:t>A mixture of patterns</a:t>
            </a:r>
          </a:p>
        </p:txBody>
      </p:sp>
      <p:sp>
        <p:nvSpPr>
          <p:cNvPr id="2" name="Text Placeholder 1">
            <a:extLst>
              <a:ext uri="{FF2B5EF4-FFF2-40B4-BE49-F238E27FC236}">
                <a16:creationId xmlns:a16="http://schemas.microsoft.com/office/drawing/2014/main" id="{6384AE0E-08A7-465E-89BA-20672CB626E7}"/>
              </a:ext>
            </a:extLst>
          </p:cNvPr>
          <p:cNvSpPr>
            <a:spLocks noGrp="1"/>
          </p:cNvSpPr>
          <p:nvPr>
            <p:ph type="body" idx="1"/>
          </p:nvPr>
        </p:nvSpPr>
        <p:spPr>
          <a:xfrm>
            <a:off x="4953000" y="1217167"/>
            <a:ext cx="3810000" cy="3939540"/>
          </a:xfrm>
        </p:spPr>
        <p:txBody>
          <a:bodyPr/>
          <a:lstStyle/>
          <a:p>
            <a:pPr marL="285750" indent="-285750">
              <a:buFont typeface="Arial" panose="020B0604020202020204" pitchFamily="34" charset="0"/>
              <a:buChar char="•"/>
            </a:pPr>
            <a:r>
              <a:rPr lang="en-US" sz="1600" dirty="0"/>
              <a:t>Monthly unadjusted unemployment rates exhibits a mixture of patterns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Distinct cyclic pattern within a year: January, February, and March generally have the highest unemployment rates.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Overall level is also changing, from a gradual decrease, to a steep increase, followed by a gradual decrease. </a:t>
            </a:r>
          </a:p>
          <a:p>
            <a:endParaRPr lang="en-US" sz="1600" dirty="0"/>
          </a:p>
          <a:p>
            <a:endParaRPr lang="en-US" sz="1600" u="sng" dirty="0"/>
          </a:p>
          <a:p>
            <a:r>
              <a:rPr lang="en-US" sz="1600" u="sng" dirty="0"/>
              <a:t>Seasonal adjustments</a:t>
            </a:r>
            <a:r>
              <a:rPr lang="en-US" sz="1600" dirty="0"/>
              <a:t> makes it easier to observe the nonseasonal movements in time series data.</a:t>
            </a:r>
          </a:p>
        </p:txBody>
      </p:sp>
      <p:sp>
        <p:nvSpPr>
          <p:cNvPr id="22532" name="Slide Number Placeholder 5">
            <a:extLst>
              <a:ext uri="{FF2B5EF4-FFF2-40B4-BE49-F238E27FC236}">
                <a16:creationId xmlns:a16="http://schemas.microsoft.com/office/drawing/2014/main" id="{2D3674CA-8DF6-4CD4-8280-AA2FAC12CCC2}"/>
              </a:ext>
            </a:extLst>
          </p:cNvPr>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51221FB-F6F5-4A8F-A78C-16C0E0FBAB2F}" type="slidenum">
              <a:rPr lang="en-US" altLang="en-US" sz="1400"/>
              <a:pPr>
                <a:spcBef>
                  <a:spcPct val="0"/>
                </a:spcBef>
                <a:buFontTx/>
                <a:buNone/>
              </a:pPr>
              <a:t>31</a:t>
            </a:fld>
            <a:endParaRPr lang="en-US" altLang="en-US" sz="1400"/>
          </a:p>
        </p:txBody>
      </p:sp>
      <p:pic>
        <p:nvPicPr>
          <p:cNvPr id="22534" name="Picture 3">
            <a:extLst>
              <a:ext uri="{FF2B5EF4-FFF2-40B4-BE49-F238E27FC236}">
                <a16:creationId xmlns:a16="http://schemas.microsoft.com/office/drawing/2014/main" id="{1E72AEDD-C89B-47A8-8F5A-6AA15A88CB4F}"/>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r="10145"/>
          <a:stretch/>
        </p:blipFill>
        <p:spPr>
          <a:xfrm>
            <a:off x="0" y="1660525"/>
            <a:ext cx="4724400" cy="4403725"/>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95F129EB-B180-4539-B867-9089A611A8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3555" name="Footer Placeholder 4">
            <a:extLst>
              <a:ext uri="{FF2B5EF4-FFF2-40B4-BE49-F238E27FC236}">
                <a16:creationId xmlns:a16="http://schemas.microsoft.com/office/drawing/2014/main" id="{E37B2C8F-50C7-4785-ABE8-AB0453D4ACE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3556" name="Slide Number Placeholder 5">
            <a:extLst>
              <a:ext uri="{FF2B5EF4-FFF2-40B4-BE49-F238E27FC236}">
                <a16:creationId xmlns:a16="http://schemas.microsoft.com/office/drawing/2014/main" id="{5FE27550-B3E6-4AAC-8B88-A48DD6138D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A7268B1-93DD-4B26-A2AC-40BAC59E816D}" type="slidenum">
              <a:rPr lang="en-US" altLang="en-US" sz="1400"/>
              <a:pPr>
                <a:spcBef>
                  <a:spcPct val="0"/>
                </a:spcBef>
                <a:buFontTx/>
                <a:buNone/>
              </a:pPr>
              <a:t>32</a:t>
            </a:fld>
            <a:endParaRPr lang="en-US" altLang="en-US" sz="1400"/>
          </a:p>
        </p:txBody>
      </p:sp>
      <p:sp>
        <p:nvSpPr>
          <p:cNvPr id="23557" name="Rectangle 2">
            <a:extLst>
              <a:ext uri="{FF2B5EF4-FFF2-40B4-BE49-F238E27FC236}">
                <a16:creationId xmlns:a16="http://schemas.microsoft.com/office/drawing/2014/main" id="{11ADD638-D30A-445D-9C87-229EF07216E4}"/>
              </a:ext>
            </a:extLst>
          </p:cNvPr>
          <p:cNvSpPr>
            <a:spLocks noGrp="1" noChangeArrowheads="1"/>
          </p:cNvSpPr>
          <p:nvPr>
            <p:ph type="title"/>
          </p:nvPr>
        </p:nvSpPr>
        <p:spPr>
          <a:xfrm>
            <a:off x="764540" y="304800"/>
            <a:ext cx="8379460" cy="696594"/>
          </a:xfrm>
        </p:spPr>
        <p:txBody>
          <a:bodyPr/>
          <a:lstStyle/>
          <a:p>
            <a:pPr eaLnBrk="1" hangingPunct="1"/>
            <a:r>
              <a:rPr lang="en-US" altLang="en-US" sz="3600" dirty="0"/>
              <a:t>Cyclic patterns of different magnitudes</a:t>
            </a:r>
          </a:p>
        </p:txBody>
      </p:sp>
      <p:pic>
        <p:nvPicPr>
          <p:cNvPr id="23558" name="Picture 4">
            <a:extLst>
              <a:ext uri="{FF2B5EF4-FFF2-40B4-BE49-F238E27FC236}">
                <a16:creationId xmlns:a16="http://schemas.microsoft.com/office/drawing/2014/main" id="{85A84B1F-2AA2-496D-9DE8-A8AF101F6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790700"/>
            <a:ext cx="8839200" cy="400050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a:extLst>
              <a:ext uri="{FF2B5EF4-FFF2-40B4-BE49-F238E27FC236}">
                <a16:creationId xmlns:a16="http://schemas.microsoft.com/office/drawing/2014/main" id="{E60222AD-7DDC-45E3-97A6-E8821F6002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24580" name="Slide Number Placeholder 6">
            <a:extLst>
              <a:ext uri="{FF2B5EF4-FFF2-40B4-BE49-F238E27FC236}">
                <a16:creationId xmlns:a16="http://schemas.microsoft.com/office/drawing/2014/main" id="{24154151-39DE-414A-9225-6F3A887323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6FC55E3-C4E0-4BF8-8459-DC02B26AA514}" type="slidenum">
              <a:rPr lang="en-US" altLang="en-US" sz="1400"/>
              <a:pPr>
                <a:spcBef>
                  <a:spcPct val="0"/>
                </a:spcBef>
                <a:buFontTx/>
                <a:buNone/>
              </a:pPr>
              <a:t>33</a:t>
            </a:fld>
            <a:endParaRPr lang="en-US" altLang="en-US" sz="1400"/>
          </a:p>
        </p:txBody>
      </p:sp>
      <p:sp>
        <p:nvSpPr>
          <p:cNvPr id="24581" name="Rectangle 2">
            <a:extLst>
              <a:ext uri="{FF2B5EF4-FFF2-40B4-BE49-F238E27FC236}">
                <a16:creationId xmlns:a16="http://schemas.microsoft.com/office/drawing/2014/main" id="{D2AF455E-B983-46D0-8329-EEEB49774A17}"/>
              </a:ext>
            </a:extLst>
          </p:cNvPr>
          <p:cNvSpPr>
            <a:spLocks noGrp="1" noChangeArrowheads="1"/>
          </p:cNvSpPr>
          <p:nvPr>
            <p:ph type="title"/>
          </p:nvPr>
        </p:nvSpPr>
        <p:spPr>
          <a:xfrm>
            <a:off x="457200" y="176173"/>
            <a:ext cx="8229600" cy="430887"/>
          </a:xfrm>
        </p:spPr>
        <p:txBody>
          <a:bodyPr/>
          <a:lstStyle/>
          <a:p>
            <a:pPr eaLnBrk="1" hangingPunct="1"/>
            <a:r>
              <a:rPr lang="en-US" altLang="en-US" sz="2800" dirty="0"/>
              <a:t>Identifying Atypical events from time-series plots </a:t>
            </a:r>
          </a:p>
        </p:txBody>
      </p:sp>
      <p:pic>
        <p:nvPicPr>
          <p:cNvPr id="24582" name="Picture 6">
            <a:extLst>
              <a:ext uri="{FF2B5EF4-FFF2-40B4-BE49-F238E27FC236}">
                <a16:creationId xmlns:a16="http://schemas.microsoft.com/office/drawing/2014/main" id="{F08E4746-DEC6-4921-82A0-2E175B20BB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9525" r="4378"/>
          <a:stretch>
            <a:fillRect/>
          </a:stretch>
        </p:blipFill>
        <p:spPr>
          <a:xfrm>
            <a:off x="4343400" y="2857500"/>
            <a:ext cx="4495800" cy="3317875"/>
          </a:xfrm>
          <a:noFill/>
        </p:spPr>
      </p:pic>
      <p:pic>
        <p:nvPicPr>
          <p:cNvPr id="24583" name="Picture 8">
            <a:extLst>
              <a:ext uri="{FF2B5EF4-FFF2-40B4-BE49-F238E27FC236}">
                <a16:creationId xmlns:a16="http://schemas.microsoft.com/office/drawing/2014/main" id="{47BE66E3-D94F-4E8A-B402-F54A3FBECCB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6239" r="9525"/>
          <a:stretch>
            <a:fillRect/>
          </a:stretch>
        </p:blipFill>
        <p:spPr>
          <a:xfrm>
            <a:off x="228600" y="838200"/>
            <a:ext cx="4114800" cy="3040063"/>
          </a:xfrm>
          <a:noFill/>
        </p:spPr>
      </p:pic>
      <p:sp>
        <p:nvSpPr>
          <p:cNvPr id="2" name="Oval 1">
            <a:extLst>
              <a:ext uri="{FF2B5EF4-FFF2-40B4-BE49-F238E27FC236}">
                <a16:creationId xmlns:a16="http://schemas.microsoft.com/office/drawing/2014/main" id="{E9E56A32-82EE-4C41-A2BE-5ABD741DDD9C}"/>
              </a:ext>
            </a:extLst>
          </p:cNvPr>
          <p:cNvSpPr/>
          <p:nvPr/>
        </p:nvSpPr>
        <p:spPr>
          <a:xfrm>
            <a:off x="2209800" y="2209800"/>
            <a:ext cx="533400" cy="8969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258AB7-1643-4D67-9540-4EE2D2E93830}"/>
              </a:ext>
            </a:extLst>
          </p:cNvPr>
          <p:cNvSpPr/>
          <p:nvPr/>
        </p:nvSpPr>
        <p:spPr>
          <a:xfrm>
            <a:off x="7101840" y="3259137"/>
            <a:ext cx="533400" cy="215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5E558F-D7DE-49B9-95B5-15E29C710507}"/>
              </a:ext>
            </a:extLst>
          </p:cNvPr>
          <p:cNvSpPr txBox="1"/>
          <p:nvPr/>
        </p:nvSpPr>
        <p:spPr>
          <a:xfrm>
            <a:off x="5029200" y="1371600"/>
            <a:ext cx="3597267" cy="584775"/>
          </a:xfrm>
          <a:prstGeom prst="rect">
            <a:avLst/>
          </a:prstGeom>
          <a:noFill/>
        </p:spPr>
        <p:txBody>
          <a:bodyPr wrap="none" rtlCol="0">
            <a:spAutoFit/>
          </a:bodyPr>
          <a:lstStyle/>
          <a:p>
            <a:r>
              <a:rPr lang="en-US" sz="3200" dirty="0"/>
              <a:t>(Anomaly detection)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A933EBDC-AAB4-405B-A0F8-836F9F410D3E}"/>
              </a:ext>
            </a:extLst>
          </p:cNvPr>
          <p:cNvSpPr>
            <a:spLocks noGrp="1" noChangeArrowheads="1"/>
          </p:cNvSpPr>
          <p:nvPr>
            <p:ph type="title"/>
          </p:nvPr>
        </p:nvSpPr>
        <p:spPr/>
        <p:txBody>
          <a:bodyPr/>
          <a:lstStyle/>
          <a:p>
            <a:pPr eaLnBrk="1" hangingPunct="1"/>
            <a:r>
              <a:rPr lang="en-US" altLang="en-US"/>
              <a:t>The Forecasting Process</a:t>
            </a:r>
          </a:p>
        </p:txBody>
      </p:sp>
      <p:sp>
        <p:nvSpPr>
          <p:cNvPr id="4" name="Text Placeholder 3">
            <a:extLst>
              <a:ext uri="{FF2B5EF4-FFF2-40B4-BE49-F238E27FC236}">
                <a16:creationId xmlns:a16="http://schemas.microsoft.com/office/drawing/2014/main" id="{076F6E5F-E8FD-471A-9FAA-1EA05F0C5100}"/>
              </a:ext>
            </a:extLst>
          </p:cNvPr>
          <p:cNvSpPr>
            <a:spLocks noGrp="1"/>
          </p:cNvSpPr>
          <p:nvPr>
            <p:ph type="body" idx="1"/>
          </p:nvPr>
        </p:nvSpPr>
        <p:spPr>
          <a:xfrm>
            <a:off x="481012" y="2667000"/>
            <a:ext cx="8280401" cy="3385542"/>
          </a:xfrm>
        </p:spPr>
        <p:txBody>
          <a:bodyPr/>
          <a:lstStyle/>
          <a:p>
            <a:r>
              <a:rPr lang="en-US" sz="2000" b="1" dirty="0"/>
              <a:t>Problem definition</a:t>
            </a:r>
            <a:r>
              <a:rPr lang="en-US" sz="2000" dirty="0"/>
              <a:t> : Understand how the forecast will be used along with the expectations of the “customer”</a:t>
            </a:r>
          </a:p>
          <a:p>
            <a:endParaRPr lang="en-US" sz="2000" dirty="0"/>
          </a:p>
          <a:p>
            <a:r>
              <a:rPr lang="en-US" sz="2000" b="1" dirty="0"/>
              <a:t>Data collection : </a:t>
            </a:r>
            <a:r>
              <a:rPr lang="en-US" sz="2000" dirty="0"/>
              <a:t>Obtain the relevant history for the variable(s) that are to be forecast, including historical information on potential predictor variables.</a:t>
            </a:r>
          </a:p>
          <a:p>
            <a:endParaRPr lang="en-US" sz="2000" dirty="0"/>
          </a:p>
          <a:p>
            <a:r>
              <a:rPr lang="en-US" sz="2000" b="1" dirty="0"/>
              <a:t>Data analysis: </a:t>
            </a:r>
            <a:r>
              <a:rPr lang="en-US" sz="2000" dirty="0"/>
              <a:t>Important preliminary step .. Leads to selection of the forecasting model to be used. Obtain some “feel” for the data, and a sense of how strong the underlying patterns such as trend and seasonality are.</a:t>
            </a:r>
          </a:p>
        </p:txBody>
      </p:sp>
      <p:sp>
        <p:nvSpPr>
          <p:cNvPr id="25604" name="Slide Number Placeholder 6">
            <a:extLst>
              <a:ext uri="{FF2B5EF4-FFF2-40B4-BE49-F238E27FC236}">
                <a16:creationId xmlns:a16="http://schemas.microsoft.com/office/drawing/2014/main" id="{C00C0E2D-7DDF-43EE-B866-195DD2B1FF66}"/>
              </a:ext>
            </a:extLst>
          </p:cNvPr>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7FEB53E-2620-40BF-A90E-1CAA1494CA05}" type="slidenum">
              <a:rPr lang="en-US" altLang="en-US" sz="1400"/>
              <a:pPr>
                <a:spcBef>
                  <a:spcPct val="0"/>
                </a:spcBef>
                <a:buFontTx/>
                <a:buNone/>
              </a:pPr>
              <a:t>34</a:t>
            </a:fld>
            <a:endParaRPr lang="en-US" altLang="en-US" sz="1400"/>
          </a:p>
        </p:txBody>
      </p:sp>
      <p:pic>
        <p:nvPicPr>
          <p:cNvPr id="25607" name="Picture 6">
            <a:extLst>
              <a:ext uri="{FF2B5EF4-FFF2-40B4-BE49-F238E27FC236}">
                <a16:creationId xmlns:a16="http://schemas.microsoft.com/office/drawing/2014/main" id="{040C5ED6-EF51-44AD-8E63-054D251239E3}"/>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b="23758"/>
          <a:stretch/>
        </p:blipFill>
        <p:spPr>
          <a:xfrm>
            <a:off x="0" y="1066800"/>
            <a:ext cx="8761413" cy="1371600"/>
          </a:xfrm>
          <a:noFill/>
        </p:spPr>
      </p:pic>
      <p:sp>
        <p:nvSpPr>
          <p:cNvPr id="5" name="Rectangle 4">
            <a:extLst>
              <a:ext uri="{FF2B5EF4-FFF2-40B4-BE49-F238E27FC236}">
                <a16:creationId xmlns:a16="http://schemas.microsoft.com/office/drawing/2014/main" id="{E372E5E1-DBE3-4A70-A6B2-24D4AE872173}"/>
              </a:ext>
            </a:extLst>
          </p:cNvPr>
          <p:cNvSpPr/>
          <p:nvPr/>
        </p:nvSpPr>
        <p:spPr>
          <a:xfrm>
            <a:off x="76200" y="1371600"/>
            <a:ext cx="3581400" cy="1132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557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A933EBDC-AAB4-405B-A0F8-836F9F410D3E}"/>
              </a:ext>
            </a:extLst>
          </p:cNvPr>
          <p:cNvSpPr>
            <a:spLocks noGrp="1" noChangeArrowheads="1"/>
          </p:cNvSpPr>
          <p:nvPr>
            <p:ph type="title"/>
          </p:nvPr>
        </p:nvSpPr>
        <p:spPr/>
        <p:txBody>
          <a:bodyPr/>
          <a:lstStyle/>
          <a:p>
            <a:pPr eaLnBrk="1" hangingPunct="1"/>
            <a:r>
              <a:rPr lang="en-US" altLang="en-US"/>
              <a:t>The Forecasting Process</a:t>
            </a:r>
          </a:p>
        </p:txBody>
      </p:sp>
      <p:sp>
        <p:nvSpPr>
          <p:cNvPr id="4" name="Text Placeholder 3">
            <a:extLst>
              <a:ext uri="{FF2B5EF4-FFF2-40B4-BE49-F238E27FC236}">
                <a16:creationId xmlns:a16="http://schemas.microsoft.com/office/drawing/2014/main" id="{076F6E5F-E8FD-471A-9FAA-1EA05F0C5100}"/>
              </a:ext>
            </a:extLst>
          </p:cNvPr>
          <p:cNvSpPr>
            <a:spLocks noGrp="1"/>
          </p:cNvSpPr>
          <p:nvPr>
            <p:ph type="body" idx="1"/>
          </p:nvPr>
        </p:nvSpPr>
        <p:spPr>
          <a:xfrm>
            <a:off x="481012" y="2555081"/>
            <a:ext cx="8280401" cy="3693319"/>
          </a:xfrm>
        </p:spPr>
        <p:txBody>
          <a:bodyPr/>
          <a:lstStyle/>
          <a:p>
            <a:r>
              <a:rPr lang="en-US" sz="2000" b="1" dirty="0"/>
              <a:t>Model selection and fitting: </a:t>
            </a:r>
            <a:r>
              <a:rPr lang="en-US" sz="2000" dirty="0"/>
              <a:t>Choosing one or more forecasting models and fitting the model to the data. Estimate the unknown model parameters (e.g. using least squares estimation) </a:t>
            </a:r>
          </a:p>
          <a:p>
            <a:endParaRPr lang="en-US" sz="2000" dirty="0"/>
          </a:p>
          <a:p>
            <a:r>
              <a:rPr lang="en-US" sz="2000" b="1" dirty="0"/>
              <a:t>Model validation: </a:t>
            </a:r>
            <a:r>
              <a:rPr lang="en-US" sz="2000" dirty="0"/>
              <a:t>Evaluate the forecasting model to determine how it is likely to perform in the intended application. Evaluate on historical (training) and “fresh” (test) data</a:t>
            </a:r>
          </a:p>
          <a:p>
            <a:endParaRPr lang="en-US" sz="2000" dirty="0"/>
          </a:p>
          <a:p>
            <a:r>
              <a:rPr lang="en-US" sz="2000" b="1" dirty="0"/>
              <a:t>Forecasting model deployment: </a:t>
            </a:r>
            <a:r>
              <a:rPr lang="en-US" sz="2000" dirty="0"/>
              <a:t>Get the model and the resulting forecasts in use by the customer. Ensure that the customer understands how to use the model. Ensure that generating timely forecasts from the model becomes as routine as possible.</a:t>
            </a:r>
            <a:endParaRPr lang="en-US" sz="900" dirty="0"/>
          </a:p>
        </p:txBody>
      </p:sp>
      <p:sp>
        <p:nvSpPr>
          <p:cNvPr id="25604" name="Slide Number Placeholder 6">
            <a:extLst>
              <a:ext uri="{FF2B5EF4-FFF2-40B4-BE49-F238E27FC236}">
                <a16:creationId xmlns:a16="http://schemas.microsoft.com/office/drawing/2014/main" id="{C00C0E2D-7DDF-43EE-B866-195DD2B1FF66}"/>
              </a:ext>
            </a:extLst>
          </p:cNvPr>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7FEB53E-2620-40BF-A90E-1CAA1494CA05}" type="slidenum">
              <a:rPr lang="en-US" altLang="en-US" sz="1400"/>
              <a:pPr>
                <a:spcBef>
                  <a:spcPct val="0"/>
                </a:spcBef>
                <a:buFontTx/>
                <a:buNone/>
              </a:pPr>
              <a:t>35</a:t>
            </a:fld>
            <a:endParaRPr lang="en-US" altLang="en-US" sz="1400"/>
          </a:p>
        </p:txBody>
      </p:sp>
      <p:pic>
        <p:nvPicPr>
          <p:cNvPr id="25607" name="Picture 6">
            <a:extLst>
              <a:ext uri="{FF2B5EF4-FFF2-40B4-BE49-F238E27FC236}">
                <a16:creationId xmlns:a16="http://schemas.microsoft.com/office/drawing/2014/main" id="{040C5ED6-EF51-44AD-8E63-054D251239E3}"/>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b="23758"/>
          <a:stretch/>
        </p:blipFill>
        <p:spPr>
          <a:xfrm>
            <a:off x="0" y="1066800"/>
            <a:ext cx="8761413" cy="1371600"/>
          </a:xfrm>
          <a:noFill/>
        </p:spPr>
      </p:pic>
      <p:sp>
        <p:nvSpPr>
          <p:cNvPr id="6" name="Rectangle 5">
            <a:extLst>
              <a:ext uri="{FF2B5EF4-FFF2-40B4-BE49-F238E27FC236}">
                <a16:creationId xmlns:a16="http://schemas.microsoft.com/office/drawing/2014/main" id="{83D1136D-42F3-42AE-A56B-988BE03BEF1B}"/>
              </a:ext>
            </a:extLst>
          </p:cNvPr>
          <p:cNvSpPr/>
          <p:nvPr/>
        </p:nvSpPr>
        <p:spPr>
          <a:xfrm>
            <a:off x="3657600" y="1295400"/>
            <a:ext cx="3581400" cy="1132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75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A933EBDC-AAB4-405B-A0F8-836F9F410D3E}"/>
              </a:ext>
            </a:extLst>
          </p:cNvPr>
          <p:cNvSpPr>
            <a:spLocks noGrp="1" noChangeArrowheads="1"/>
          </p:cNvSpPr>
          <p:nvPr>
            <p:ph type="title"/>
          </p:nvPr>
        </p:nvSpPr>
        <p:spPr/>
        <p:txBody>
          <a:bodyPr/>
          <a:lstStyle/>
          <a:p>
            <a:pPr eaLnBrk="1" hangingPunct="1"/>
            <a:r>
              <a:rPr lang="en-US" altLang="en-US"/>
              <a:t>The Forecasting Process</a:t>
            </a:r>
          </a:p>
        </p:txBody>
      </p:sp>
      <p:sp>
        <p:nvSpPr>
          <p:cNvPr id="4" name="Text Placeholder 3">
            <a:extLst>
              <a:ext uri="{FF2B5EF4-FFF2-40B4-BE49-F238E27FC236}">
                <a16:creationId xmlns:a16="http://schemas.microsoft.com/office/drawing/2014/main" id="{076F6E5F-E8FD-471A-9FAA-1EA05F0C5100}"/>
              </a:ext>
            </a:extLst>
          </p:cNvPr>
          <p:cNvSpPr>
            <a:spLocks noGrp="1"/>
          </p:cNvSpPr>
          <p:nvPr>
            <p:ph type="body" idx="1"/>
          </p:nvPr>
        </p:nvSpPr>
        <p:spPr>
          <a:xfrm>
            <a:off x="481012" y="2555081"/>
            <a:ext cx="8280401" cy="1107996"/>
          </a:xfrm>
        </p:spPr>
        <p:txBody>
          <a:bodyPr/>
          <a:lstStyle/>
          <a:p>
            <a:r>
              <a:rPr lang="en-US" sz="2400" b="1" dirty="0"/>
              <a:t>Monitoring forecasting model performance: </a:t>
            </a:r>
            <a:r>
              <a:rPr lang="en-US" sz="2400" dirty="0"/>
              <a:t>An ongoing activity after the model has been deployed to ensure that it is still performing satisfactorily. </a:t>
            </a:r>
            <a:endParaRPr lang="en-US" sz="600" dirty="0"/>
          </a:p>
        </p:txBody>
      </p:sp>
      <p:sp>
        <p:nvSpPr>
          <p:cNvPr id="25604" name="Slide Number Placeholder 6">
            <a:extLst>
              <a:ext uri="{FF2B5EF4-FFF2-40B4-BE49-F238E27FC236}">
                <a16:creationId xmlns:a16="http://schemas.microsoft.com/office/drawing/2014/main" id="{C00C0E2D-7DDF-43EE-B866-195DD2B1FF66}"/>
              </a:ext>
            </a:extLst>
          </p:cNvPr>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7FEB53E-2620-40BF-A90E-1CAA1494CA05}" type="slidenum">
              <a:rPr lang="en-US" altLang="en-US" sz="1400"/>
              <a:pPr>
                <a:spcBef>
                  <a:spcPct val="0"/>
                </a:spcBef>
                <a:buFontTx/>
                <a:buNone/>
              </a:pPr>
              <a:t>36</a:t>
            </a:fld>
            <a:endParaRPr lang="en-US" altLang="en-US" sz="1400"/>
          </a:p>
        </p:txBody>
      </p:sp>
      <p:pic>
        <p:nvPicPr>
          <p:cNvPr id="25607" name="Picture 6">
            <a:extLst>
              <a:ext uri="{FF2B5EF4-FFF2-40B4-BE49-F238E27FC236}">
                <a16:creationId xmlns:a16="http://schemas.microsoft.com/office/drawing/2014/main" id="{040C5ED6-EF51-44AD-8E63-054D251239E3}"/>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b="23758"/>
          <a:stretch/>
        </p:blipFill>
        <p:spPr>
          <a:xfrm>
            <a:off x="0" y="1066800"/>
            <a:ext cx="8761413" cy="1371600"/>
          </a:xfrm>
          <a:noFill/>
        </p:spPr>
      </p:pic>
      <p:sp>
        <p:nvSpPr>
          <p:cNvPr id="6" name="Rectangle 5">
            <a:extLst>
              <a:ext uri="{FF2B5EF4-FFF2-40B4-BE49-F238E27FC236}">
                <a16:creationId xmlns:a16="http://schemas.microsoft.com/office/drawing/2014/main" id="{83D1136D-42F3-42AE-A56B-988BE03BEF1B}"/>
              </a:ext>
            </a:extLst>
          </p:cNvPr>
          <p:cNvSpPr/>
          <p:nvPr/>
        </p:nvSpPr>
        <p:spPr>
          <a:xfrm>
            <a:off x="7239000" y="1293335"/>
            <a:ext cx="1428750" cy="1132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417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0FE9E7C-C42E-431E-8EC6-A33A05F78336}"/>
              </a:ext>
            </a:extLst>
          </p:cNvPr>
          <p:cNvSpPr>
            <a:spLocks noGrp="1" noChangeArrowheads="1"/>
          </p:cNvSpPr>
          <p:nvPr>
            <p:ph type="title"/>
          </p:nvPr>
        </p:nvSpPr>
        <p:spPr/>
        <p:txBody>
          <a:bodyPr/>
          <a:lstStyle/>
          <a:p>
            <a:r>
              <a:rPr lang="en-US" altLang="en-US" dirty="0"/>
              <a:t>Data Warehouse</a:t>
            </a:r>
          </a:p>
        </p:txBody>
      </p:sp>
      <p:sp>
        <p:nvSpPr>
          <p:cNvPr id="26627" name="Content Placeholder 7">
            <a:extLst>
              <a:ext uri="{FF2B5EF4-FFF2-40B4-BE49-F238E27FC236}">
                <a16:creationId xmlns:a16="http://schemas.microsoft.com/office/drawing/2014/main" id="{D1D3CAD5-7718-4D24-B423-DFA6C6248F4D}"/>
              </a:ext>
            </a:extLst>
          </p:cNvPr>
          <p:cNvSpPr>
            <a:spLocks noGrp="1" noChangeArrowheads="1"/>
          </p:cNvSpPr>
          <p:nvPr>
            <p:ph idx="1"/>
          </p:nvPr>
        </p:nvSpPr>
        <p:spPr>
          <a:xfrm>
            <a:off x="457200" y="2884806"/>
            <a:ext cx="8229600" cy="2831544"/>
          </a:xfrm>
        </p:spPr>
        <p:txBody>
          <a:bodyPr/>
          <a:lstStyle/>
          <a:p>
            <a:endParaRPr lang="en-US" altLang="en-US" sz="2000" dirty="0"/>
          </a:p>
          <a:p>
            <a:r>
              <a:rPr lang="en-US" altLang="en-US" sz="2000" dirty="0"/>
              <a:t>Types of data: Sales, transactions, company financial and business performance, supplier performance, and customer activity. </a:t>
            </a:r>
          </a:p>
          <a:p>
            <a:endParaRPr lang="en-US" altLang="en-US" sz="2000" dirty="0"/>
          </a:p>
          <a:p>
            <a:r>
              <a:rPr lang="en-US" altLang="en-US" sz="2000" dirty="0"/>
              <a:t>Storage formats: Single data storage system vs Cloud data storage. </a:t>
            </a:r>
          </a:p>
          <a:p>
            <a:endParaRPr lang="en-US" altLang="en-US" sz="2000" dirty="0"/>
          </a:p>
          <a:p>
            <a:r>
              <a:rPr lang="en-US" altLang="en-US" sz="3200" dirty="0"/>
              <a:t>Organize </a:t>
            </a:r>
            <a:r>
              <a:rPr lang="en-US" altLang="en-US" sz="3200" dirty="0">
                <a:sym typeface="Wingdings" panose="05000000000000000000" pitchFamily="2" charset="2"/>
              </a:rPr>
              <a:t> </a:t>
            </a:r>
            <a:r>
              <a:rPr lang="en-US" altLang="en-US" sz="3200" dirty="0"/>
              <a:t>Manipulate </a:t>
            </a:r>
            <a:r>
              <a:rPr lang="en-US" altLang="en-US" sz="3200" dirty="0">
                <a:sym typeface="Wingdings" panose="05000000000000000000" pitchFamily="2" charset="2"/>
              </a:rPr>
              <a:t> I</a:t>
            </a:r>
            <a:r>
              <a:rPr lang="en-US" altLang="en-US" sz="3200" dirty="0"/>
              <a:t>ntegrate data from multiple sources</a:t>
            </a:r>
            <a:endParaRPr lang="en-US" altLang="en-US" sz="2400" dirty="0"/>
          </a:p>
        </p:txBody>
      </p:sp>
      <p:sp>
        <p:nvSpPr>
          <p:cNvPr id="26628" name="Date Placeholder 4">
            <a:extLst>
              <a:ext uri="{FF2B5EF4-FFF2-40B4-BE49-F238E27FC236}">
                <a16:creationId xmlns:a16="http://schemas.microsoft.com/office/drawing/2014/main" id="{89775C0F-8238-49AE-BA13-18D479CC85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dirty="0"/>
              <a:t>1</a:t>
            </a:r>
          </a:p>
        </p:txBody>
      </p:sp>
      <p:sp>
        <p:nvSpPr>
          <p:cNvPr id="26629" name="Footer Placeholder 5">
            <a:extLst>
              <a:ext uri="{FF2B5EF4-FFF2-40B4-BE49-F238E27FC236}">
                <a16:creationId xmlns:a16="http://schemas.microsoft.com/office/drawing/2014/main" id="{2EDE6D2E-AD35-46F3-A32C-AE6542381A3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6630" name="Slide Number Placeholder 6">
            <a:extLst>
              <a:ext uri="{FF2B5EF4-FFF2-40B4-BE49-F238E27FC236}">
                <a16:creationId xmlns:a16="http://schemas.microsoft.com/office/drawing/2014/main" id="{9B6724BF-6D25-4750-BDD5-FC4ECEFBCF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2" name="Rectangle 1">
            <a:extLst>
              <a:ext uri="{FF2B5EF4-FFF2-40B4-BE49-F238E27FC236}">
                <a16:creationId xmlns:a16="http://schemas.microsoft.com/office/drawing/2014/main" id="{5E59072C-E2D0-4700-8C9E-5B3A1C61D056}"/>
              </a:ext>
            </a:extLst>
          </p:cNvPr>
          <p:cNvSpPr/>
          <p:nvPr/>
        </p:nvSpPr>
        <p:spPr>
          <a:xfrm>
            <a:off x="2895600" y="1447800"/>
            <a:ext cx="2286000" cy="128460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Forecasting System</a:t>
            </a:r>
          </a:p>
        </p:txBody>
      </p:sp>
      <p:sp>
        <p:nvSpPr>
          <p:cNvPr id="3" name="Arrow: Right 2">
            <a:extLst>
              <a:ext uri="{FF2B5EF4-FFF2-40B4-BE49-F238E27FC236}">
                <a16:creationId xmlns:a16="http://schemas.microsoft.com/office/drawing/2014/main" id="{7940DB70-D7B9-44D6-BC8E-1B3D61652994}"/>
              </a:ext>
            </a:extLst>
          </p:cNvPr>
          <p:cNvSpPr/>
          <p:nvPr/>
        </p:nvSpPr>
        <p:spPr>
          <a:xfrm>
            <a:off x="2286000" y="1818006"/>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59CD2DC-267B-479A-A875-0F9753D52ABF}"/>
              </a:ext>
            </a:extLst>
          </p:cNvPr>
          <p:cNvSpPr/>
          <p:nvPr/>
        </p:nvSpPr>
        <p:spPr>
          <a:xfrm>
            <a:off x="5174297" y="1818006"/>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3D3973-E34A-4266-9822-9AA2DA2C343C}"/>
              </a:ext>
            </a:extLst>
          </p:cNvPr>
          <p:cNvSpPr txBox="1"/>
          <p:nvPr/>
        </p:nvSpPr>
        <p:spPr>
          <a:xfrm>
            <a:off x="798790" y="1446441"/>
            <a:ext cx="1372910" cy="1200329"/>
          </a:xfrm>
          <a:prstGeom prst="rect">
            <a:avLst/>
          </a:prstGeom>
          <a:noFill/>
        </p:spPr>
        <p:txBody>
          <a:bodyPr wrap="square" rtlCol="0">
            <a:spAutoFit/>
          </a:bodyPr>
          <a:lstStyle/>
          <a:p>
            <a:r>
              <a:rPr lang="en-US" dirty="0"/>
              <a:t>(Raw) Data</a:t>
            </a:r>
          </a:p>
          <a:p>
            <a:endParaRPr lang="en-US" dirty="0"/>
          </a:p>
          <a:p>
            <a:r>
              <a:rPr lang="en-US" dirty="0"/>
              <a:t>[ From data warehouse]</a:t>
            </a:r>
          </a:p>
        </p:txBody>
      </p:sp>
      <p:sp>
        <p:nvSpPr>
          <p:cNvPr id="11" name="TextBox 10">
            <a:extLst>
              <a:ext uri="{FF2B5EF4-FFF2-40B4-BE49-F238E27FC236}">
                <a16:creationId xmlns:a16="http://schemas.microsoft.com/office/drawing/2014/main" id="{9C9E526E-B7B8-4312-9B54-C522C52B4640}"/>
              </a:ext>
            </a:extLst>
          </p:cNvPr>
          <p:cNvSpPr txBox="1"/>
          <p:nvPr/>
        </p:nvSpPr>
        <p:spPr>
          <a:xfrm>
            <a:off x="5905500" y="1818006"/>
            <a:ext cx="2120260" cy="369332"/>
          </a:xfrm>
          <a:prstGeom prst="rect">
            <a:avLst/>
          </a:prstGeom>
          <a:noFill/>
        </p:spPr>
        <p:txBody>
          <a:bodyPr wrap="none" rtlCol="0">
            <a:spAutoFit/>
          </a:bodyPr>
          <a:lstStyle/>
          <a:p>
            <a:r>
              <a:rPr lang="en-US" dirty="0"/>
              <a:t>Information / Insight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63FE6C4-6B3D-45A7-832E-524BDCC44491}"/>
              </a:ext>
            </a:extLst>
          </p:cNvPr>
          <p:cNvSpPr>
            <a:spLocks noGrp="1" noChangeArrowheads="1"/>
          </p:cNvSpPr>
          <p:nvPr>
            <p:ph type="title"/>
          </p:nvPr>
        </p:nvSpPr>
        <p:spPr>
          <a:xfrm>
            <a:off x="764540" y="304800"/>
            <a:ext cx="8074660" cy="492443"/>
          </a:xfrm>
        </p:spPr>
        <p:txBody>
          <a:bodyPr/>
          <a:lstStyle/>
          <a:p>
            <a:r>
              <a:rPr lang="en-US" altLang="en-US" sz="3200" dirty="0"/>
              <a:t>Required Functionality of Data Warehouse </a:t>
            </a:r>
          </a:p>
        </p:txBody>
      </p:sp>
      <p:sp>
        <p:nvSpPr>
          <p:cNvPr id="3" name="Content Placeholder 2">
            <a:extLst>
              <a:ext uri="{FF2B5EF4-FFF2-40B4-BE49-F238E27FC236}">
                <a16:creationId xmlns:a16="http://schemas.microsoft.com/office/drawing/2014/main" id="{DE8A7053-DBC9-4637-8EFA-A80D3D586E99}"/>
              </a:ext>
            </a:extLst>
          </p:cNvPr>
          <p:cNvSpPr>
            <a:spLocks noGrp="1"/>
          </p:cNvSpPr>
          <p:nvPr>
            <p:ph idx="1"/>
          </p:nvPr>
        </p:nvSpPr>
        <p:spPr>
          <a:xfrm>
            <a:off x="764540" y="2079413"/>
            <a:ext cx="7553325" cy="3323987"/>
          </a:xfrm>
        </p:spPr>
        <p:txBody>
          <a:bodyPr/>
          <a:lstStyle/>
          <a:p>
            <a:pPr>
              <a:defRPr/>
            </a:pPr>
            <a:r>
              <a:rPr lang="en-US" dirty="0"/>
              <a:t>Data </a:t>
            </a:r>
            <a:r>
              <a:rPr lang="en-US" u="sng" dirty="0"/>
              <a:t>E</a:t>
            </a:r>
            <a:r>
              <a:rPr lang="en-US" dirty="0"/>
              <a:t>xtraction</a:t>
            </a:r>
          </a:p>
          <a:p>
            <a:pPr>
              <a:defRPr/>
            </a:pPr>
            <a:r>
              <a:rPr lang="en-US" dirty="0"/>
              <a:t>Data </a:t>
            </a:r>
            <a:r>
              <a:rPr lang="en-US" u="sng" dirty="0"/>
              <a:t>T</a:t>
            </a:r>
            <a:r>
              <a:rPr lang="en-US" dirty="0"/>
              <a:t>ransformation (Cleaning)</a:t>
            </a:r>
          </a:p>
          <a:p>
            <a:pPr lvl="1">
              <a:defRPr/>
            </a:pPr>
            <a:r>
              <a:rPr lang="en-US" dirty="0"/>
              <a:t>Duplication of records</a:t>
            </a:r>
          </a:p>
          <a:p>
            <a:pPr lvl="1">
              <a:defRPr/>
            </a:pPr>
            <a:r>
              <a:rPr lang="en-US" dirty="0"/>
              <a:t>Missing data</a:t>
            </a:r>
          </a:p>
          <a:p>
            <a:pPr lvl="1">
              <a:defRPr/>
            </a:pPr>
            <a:r>
              <a:rPr lang="en-US" dirty="0"/>
              <a:t>Other problems</a:t>
            </a:r>
          </a:p>
          <a:p>
            <a:pPr lvl="1">
              <a:defRPr/>
            </a:pPr>
            <a:r>
              <a:rPr lang="en-US" dirty="0"/>
              <a:t>Sometimes called </a:t>
            </a:r>
            <a:r>
              <a:rPr lang="en-US" b="1" dirty="0"/>
              <a:t>data cleaning</a:t>
            </a:r>
          </a:p>
          <a:p>
            <a:pPr>
              <a:defRPr/>
            </a:pPr>
            <a:r>
              <a:rPr lang="en-US" dirty="0"/>
              <a:t>Data </a:t>
            </a:r>
            <a:r>
              <a:rPr lang="en-US" u="sng" dirty="0"/>
              <a:t>L</a:t>
            </a:r>
            <a:r>
              <a:rPr lang="en-US" dirty="0"/>
              <a:t>oading</a:t>
            </a:r>
          </a:p>
          <a:p>
            <a:pPr marL="0" indent="0">
              <a:buFontTx/>
              <a:buNone/>
              <a:defRPr/>
            </a:pPr>
            <a:endParaRPr lang="en-US" dirty="0"/>
          </a:p>
        </p:txBody>
      </p:sp>
      <p:sp>
        <p:nvSpPr>
          <p:cNvPr id="27652" name="Date Placeholder 3">
            <a:extLst>
              <a:ext uri="{FF2B5EF4-FFF2-40B4-BE49-F238E27FC236}">
                <a16:creationId xmlns:a16="http://schemas.microsoft.com/office/drawing/2014/main" id="{5C88A7A0-3C51-4C77-93FF-9A407862EB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27653" name="Footer Placeholder 4">
            <a:extLst>
              <a:ext uri="{FF2B5EF4-FFF2-40B4-BE49-F238E27FC236}">
                <a16:creationId xmlns:a16="http://schemas.microsoft.com/office/drawing/2014/main" id="{BF726BD6-51CD-4606-AEB7-AE2D6E88BA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27654" name="Slide Number Placeholder 5">
            <a:extLst>
              <a:ext uri="{FF2B5EF4-FFF2-40B4-BE49-F238E27FC236}">
                <a16:creationId xmlns:a16="http://schemas.microsoft.com/office/drawing/2014/main" id="{C301AF78-FF93-4844-8C6B-93A7231453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F4ABEC7-890D-4C81-9D09-2CB74D3FFC5B}" type="slidenum">
              <a:rPr lang="en-US" altLang="en-US" sz="1400"/>
              <a:pPr>
                <a:spcBef>
                  <a:spcPct val="0"/>
                </a:spcBef>
                <a:buFontTx/>
                <a:buNone/>
              </a:pPr>
              <a:t>38</a:t>
            </a:fld>
            <a:endParaRPr lang="en-US" altLang="en-US" sz="1400"/>
          </a:p>
        </p:txBody>
      </p:sp>
      <p:sp>
        <p:nvSpPr>
          <p:cNvPr id="2" name="Arrow: Right 1">
            <a:extLst>
              <a:ext uri="{FF2B5EF4-FFF2-40B4-BE49-F238E27FC236}">
                <a16:creationId xmlns:a16="http://schemas.microsoft.com/office/drawing/2014/main" id="{AC552C36-4F34-460A-91C3-FB8060B8D5F5}"/>
              </a:ext>
            </a:extLst>
          </p:cNvPr>
          <p:cNvSpPr/>
          <p:nvPr/>
        </p:nvSpPr>
        <p:spPr>
          <a:xfrm rot="5400000">
            <a:off x="4295525" y="1662219"/>
            <a:ext cx="707886" cy="260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362B66-EBD0-464C-B5DA-3AE175BB9132}"/>
              </a:ext>
            </a:extLst>
          </p:cNvPr>
          <p:cNvSpPr txBox="1"/>
          <p:nvPr/>
        </p:nvSpPr>
        <p:spPr>
          <a:xfrm>
            <a:off x="4198865" y="797243"/>
            <a:ext cx="901209" cy="707886"/>
          </a:xfrm>
          <a:prstGeom prst="rect">
            <a:avLst/>
          </a:prstGeom>
          <a:noFill/>
        </p:spPr>
        <p:txBody>
          <a:bodyPr wrap="none" rtlCol="0">
            <a:spAutoFit/>
          </a:bodyPr>
          <a:lstStyle/>
          <a:p>
            <a:r>
              <a:rPr lang="en-US" sz="4000" dirty="0"/>
              <a:t>ETL</a:t>
            </a:r>
            <a:endParaRPr lang="en-US" dirty="0"/>
          </a:p>
        </p:txBody>
      </p:sp>
      <p:sp>
        <p:nvSpPr>
          <p:cNvPr id="5" name="Rectangle 4">
            <a:extLst>
              <a:ext uri="{FF2B5EF4-FFF2-40B4-BE49-F238E27FC236}">
                <a16:creationId xmlns:a16="http://schemas.microsoft.com/office/drawing/2014/main" id="{8D3398F2-9C22-4C3E-AB65-D545DB38D813}"/>
              </a:ext>
            </a:extLst>
          </p:cNvPr>
          <p:cNvSpPr/>
          <p:nvPr/>
        </p:nvSpPr>
        <p:spPr>
          <a:xfrm>
            <a:off x="656272" y="5137427"/>
            <a:ext cx="7769860" cy="923330"/>
          </a:xfrm>
          <a:prstGeom prst="rect">
            <a:avLst/>
          </a:prstGeom>
        </p:spPr>
        <p:txBody>
          <a:bodyPr wrap="square">
            <a:spAutoFit/>
          </a:bodyPr>
          <a:lstStyle/>
          <a:p>
            <a:r>
              <a:rPr lang="en-US" dirty="0">
                <a:solidFill>
                  <a:srgbClr val="222222"/>
                </a:solidFill>
                <a:latin typeface="museo"/>
              </a:rPr>
              <a:t>“Most data scientists spend only 20 percent of their time on actual data analysis and 80 percent of their time finding, cleaning, and reorganizing huge amounts of data”</a:t>
            </a:r>
            <a:endParaRPr lang="en-US" b="0" i="0" dirty="0">
              <a:solidFill>
                <a:srgbClr val="222222"/>
              </a:solidFill>
              <a:effectLst/>
              <a:latin typeface="muse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1630503-65F6-4442-9E44-FA932805E8A6}"/>
              </a:ext>
            </a:extLst>
          </p:cNvPr>
          <p:cNvSpPr>
            <a:spLocks noGrp="1" noChangeArrowheads="1"/>
          </p:cNvSpPr>
          <p:nvPr>
            <p:ph type="title"/>
          </p:nvPr>
        </p:nvSpPr>
        <p:spPr>
          <a:xfrm>
            <a:off x="764540" y="304800"/>
            <a:ext cx="7553325" cy="615553"/>
          </a:xfrm>
        </p:spPr>
        <p:txBody>
          <a:bodyPr/>
          <a:lstStyle/>
          <a:p>
            <a:r>
              <a:rPr lang="en-US" altLang="en-US" sz="4000" dirty="0"/>
              <a:t>Data Quality</a:t>
            </a:r>
          </a:p>
        </p:txBody>
      </p:sp>
      <p:sp>
        <p:nvSpPr>
          <p:cNvPr id="28675" name="Content Placeholder 2">
            <a:extLst>
              <a:ext uri="{FF2B5EF4-FFF2-40B4-BE49-F238E27FC236}">
                <a16:creationId xmlns:a16="http://schemas.microsoft.com/office/drawing/2014/main" id="{CC7B1D9A-CA52-481B-80F9-4148FBC71829}"/>
              </a:ext>
            </a:extLst>
          </p:cNvPr>
          <p:cNvSpPr>
            <a:spLocks noGrp="1" noChangeArrowheads="1"/>
          </p:cNvSpPr>
          <p:nvPr>
            <p:ph idx="1"/>
          </p:nvPr>
        </p:nvSpPr>
        <p:spPr>
          <a:xfrm>
            <a:off x="607060" y="1001394"/>
            <a:ext cx="7772400" cy="5416868"/>
          </a:xfrm>
        </p:spPr>
        <p:txBody>
          <a:bodyPr/>
          <a:lstStyle/>
          <a:p>
            <a:pPr marL="457200" indent="-457200">
              <a:buFont typeface="Arial" panose="020B0604020202020204" pitchFamily="34" charset="0"/>
              <a:buChar char="•"/>
            </a:pPr>
            <a:r>
              <a:rPr lang="en-US" altLang="en-US" sz="2800" dirty="0"/>
              <a:t>Accuracy</a:t>
            </a:r>
          </a:p>
          <a:p>
            <a:pPr marL="914400" indent="-457200">
              <a:buFont typeface="Wingdings" panose="05000000000000000000" pitchFamily="2" charset="2"/>
              <a:buChar char="Ø"/>
            </a:pPr>
            <a:r>
              <a:rPr lang="en-US" sz="2400" dirty="0"/>
              <a:t>How close the data conforms to its “real” values</a:t>
            </a:r>
            <a:endParaRPr lang="en-US" altLang="en-US" sz="1800" dirty="0"/>
          </a:p>
          <a:p>
            <a:pPr marL="457200" indent="-457200">
              <a:buFont typeface="Arial" panose="020B0604020202020204" pitchFamily="34" charset="0"/>
              <a:buChar char="•"/>
            </a:pPr>
            <a:r>
              <a:rPr lang="en-US" altLang="en-US" sz="2800" dirty="0"/>
              <a:t>Timeliness</a:t>
            </a:r>
          </a:p>
          <a:p>
            <a:pPr marL="914400" indent="-457200">
              <a:buFont typeface="Wingdings" panose="05000000000000000000" pitchFamily="2" charset="2"/>
              <a:buChar char="Ø"/>
            </a:pPr>
            <a:r>
              <a:rPr lang="en-US" sz="2400" dirty="0"/>
              <a:t>Data are as current as possible</a:t>
            </a:r>
            <a:endParaRPr lang="en-US" altLang="en-US" sz="2400" dirty="0"/>
          </a:p>
          <a:p>
            <a:pPr marL="457200" indent="-457200">
              <a:buFont typeface="Arial" panose="020B0604020202020204" pitchFamily="34" charset="0"/>
              <a:buChar char="•"/>
            </a:pPr>
            <a:r>
              <a:rPr lang="en-US" altLang="en-US" sz="2800" dirty="0"/>
              <a:t>Completeness</a:t>
            </a:r>
          </a:p>
          <a:p>
            <a:pPr marL="914400" indent="-457200">
              <a:buFont typeface="Wingdings" panose="05000000000000000000" pitchFamily="2" charset="2"/>
              <a:buChar char="Ø"/>
            </a:pPr>
            <a:r>
              <a:rPr lang="en-US" sz="2400" dirty="0"/>
              <a:t>The data content is complete, with no missing data and no outliers</a:t>
            </a:r>
            <a:endParaRPr lang="en-US" altLang="en-US" sz="2400" dirty="0"/>
          </a:p>
          <a:p>
            <a:pPr marL="457200" indent="-457200">
              <a:buFont typeface="Arial" panose="020B0604020202020204" pitchFamily="34" charset="0"/>
              <a:buChar char="•"/>
            </a:pPr>
            <a:r>
              <a:rPr lang="en-US" altLang="en-US" sz="2800" dirty="0"/>
              <a:t>Representativeness</a:t>
            </a:r>
            <a:endParaRPr lang="en-US" altLang="en-US" sz="1000" dirty="0"/>
          </a:p>
          <a:p>
            <a:pPr marL="914400" lvl="1" indent="-457200">
              <a:buFont typeface="Wingdings" panose="05000000000000000000" pitchFamily="2" charset="2"/>
              <a:buChar char="Ø"/>
            </a:pPr>
            <a:r>
              <a:rPr lang="en-US" altLang="en-US" sz="2400" dirty="0">
                <a:solidFill>
                  <a:schemeClr val="tx1"/>
                </a:solidFill>
                <a:latin typeface="Arial"/>
                <a:cs typeface="Arial"/>
              </a:rPr>
              <a:t>Is it truly the quantity of interest: e.g. using sales as measure of orders</a:t>
            </a:r>
          </a:p>
          <a:p>
            <a:pPr marL="457200" indent="-457200">
              <a:buFont typeface="Arial" panose="020B0604020202020204" pitchFamily="34" charset="0"/>
              <a:buChar char="•"/>
            </a:pPr>
            <a:r>
              <a:rPr lang="en-US" altLang="en-US" sz="2800" dirty="0"/>
              <a:t>Consistency</a:t>
            </a:r>
          </a:p>
          <a:p>
            <a:pPr marL="914400" lvl="1" indent="-457200">
              <a:buFont typeface="Wingdings" panose="05000000000000000000" pitchFamily="2" charset="2"/>
              <a:buChar char="Ø"/>
            </a:pPr>
            <a:r>
              <a:rPr lang="en-US" altLang="en-US" sz="2400" dirty="0">
                <a:solidFill>
                  <a:schemeClr val="tx1"/>
                </a:solidFill>
                <a:latin typeface="Arial"/>
                <a:cs typeface="Arial"/>
              </a:rPr>
              <a:t>How do you define a time period ? Year </a:t>
            </a:r>
            <a:r>
              <a:rPr lang="en-US" altLang="en-US" sz="2400" dirty="0">
                <a:solidFill>
                  <a:schemeClr val="tx1"/>
                </a:solidFill>
                <a:latin typeface="Arial"/>
                <a:cs typeface="Arial"/>
                <a:sym typeface="Wingdings" panose="05000000000000000000" pitchFamily="2" charset="2"/>
              </a:rPr>
              <a:t> 52 weeks /13 months vs 12 months</a:t>
            </a:r>
            <a:endParaRPr lang="en-US" altLang="en-US" sz="2400" dirty="0">
              <a:solidFill>
                <a:schemeClr val="tx1"/>
              </a:solidFill>
              <a:latin typeface="Arial"/>
              <a:cs typeface="Arial"/>
            </a:endParaRPr>
          </a:p>
          <a:p>
            <a:pPr marL="914400" lvl="1" indent="-457200">
              <a:buFont typeface="Arial" panose="020B0604020202020204" pitchFamily="34" charset="0"/>
              <a:buChar char="•"/>
            </a:pPr>
            <a:endParaRPr lang="en-US" altLang="en-US" sz="1000" dirty="0"/>
          </a:p>
          <a:p>
            <a:pPr marL="914400" lvl="1" indent="-457200">
              <a:buFont typeface="Arial" panose="020B0604020202020204" pitchFamily="34" charset="0"/>
              <a:buChar char="•"/>
            </a:pPr>
            <a:endParaRPr lang="en-US" altLang="en-US" sz="1000" dirty="0"/>
          </a:p>
        </p:txBody>
      </p:sp>
      <p:sp>
        <p:nvSpPr>
          <p:cNvPr id="28676" name="Date Placeholder 3">
            <a:extLst>
              <a:ext uri="{FF2B5EF4-FFF2-40B4-BE49-F238E27FC236}">
                <a16:creationId xmlns:a16="http://schemas.microsoft.com/office/drawing/2014/main" id="{0AAF109A-C48F-4E47-9EFE-5A79DC7FDE6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28677" name="Footer Placeholder 4">
            <a:extLst>
              <a:ext uri="{FF2B5EF4-FFF2-40B4-BE49-F238E27FC236}">
                <a16:creationId xmlns:a16="http://schemas.microsoft.com/office/drawing/2014/main" id="{CD37D94D-663A-47A5-82F3-A21F77F244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28678" name="Slide Number Placeholder 5">
            <a:extLst>
              <a:ext uri="{FF2B5EF4-FFF2-40B4-BE49-F238E27FC236}">
                <a16:creationId xmlns:a16="http://schemas.microsoft.com/office/drawing/2014/main" id="{4F4CAABE-4826-4C5C-AB57-EC66920FB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C50078F-B24C-44D4-BB26-90FE1E79A7BC}" type="slidenum">
              <a:rPr lang="en-US" altLang="en-US" sz="140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C11E2B7-9B78-43A8-BFE4-12C8507E406B}"/>
              </a:ext>
            </a:extLst>
          </p:cNvPr>
          <p:cNvSpPr>
            <a:spLocks noGrp="1" noChangeArrowheads="1"/>
          </p:cNvSpPr>
          <p:nvPr>
            <p:ph type="title"/>
          </p:nvPr>
        </p:nvSpPr>
        <p:spPr/>
        <p:txBody>
          <a:bodyPr/>
          <a:lstStyle/>
          <a:p>
            <a:r>
              <a:rPr lang="en-US" altLang="en-US"/>
              <a:t>Class enrollment</a:t>
            </a:r>
          </a:p>
        </p:txBody>
      </p:sp>
      <p:sp>
        <p:nvSpPr>
          <p:cNvPr id="8195" name="Content Placeholder 2">
            <a:extLst>
              <a:ext uri="{FF2B5EF4-FFF2-40B4-BE49-F238E27FC236}">
                <a16:creationId xmlns:a16="http://schemas.microsoft.com/office/drawing/2014/main" id="{6879D7B2-AE6F-4CC2-855C-D6FA9CD78901}"/>
              </a:ext>
            </a:extLst>
          </p:cNvPr>
          <p:cNvSpPr>
            <a:spLocks noGrp="1" noChangeArrowheads="1"/>
          </p:cNvSpPr>
          <p:nvPr>
            <p:ph idx="1"/>
          </p:nvPr>
        </p:nvSpPr>
        <p:spPr>
          <a:xfrm>
            <a:off x="764540" y="1217167"/>
            <a:ext cx="7553325" cy="4678204"/>
          </a:xfrm>
        </p:spPr>
        <p:txBody>
          <a:bodyPr/>
          <a:lstStyle/>
          <a:p>
            <a:pPr marL="571500" indent="-571500">
              <a:buFont typeface="Arial" panose="020B0604020202020204" pitchFamily="34" charset="0"/>
              <a:buChar char="•"/>
            </a:pPr>
            <a:r>
              <a:rPr lang="en-US" altLang="en-US" sz="3200" dirty="0"/>
              <a:t>Currently, the class enrollment is full </a:t>
            </a:r>
          </a:p>
          <a:p>
            <a:endParaRPr lang="en-US" altLang="en-US" sz="3200" dirty="0"/>
          </a:p>
          <a:p>
            <a:pPr marL="571500" indent="-571500">
              <a:buFont typeface="Arial" panose="020B0604020202020204" pitchFamily="34" charset="0"/>
              <a:buChar char="•"/>
            </a:pPr>
            <a:r>
              <a:rPr lang="en-US" altLang="en-US" sz="3200" dirty="0"/>
              <a:t>There is an active waitlist with close to 10 students looking to enroll </a:t>
            </a:r>
          </a:p>
          <a:p>
            <a:pPr marL="1028700" lvl="1" indent="-571500">
              <a:buFont typeface="Arial" panose="020B0604020202020204" pitchFamily="34" charset="0"/>
              <a:buChar char="•"/>
            </a:pPr>
            <a:r>
              <a:rPr lang="en-US" altLang="en-US" sz="2000" dirty="0"/>
              <a:t>Please add your name to the waitlist if not already</a:t>
            </a:r>
          </a:p>
          <a:p>
            <a:pPr marL="1028700" lvl="1" indent="-571500">
              <a:buFont typeface="Arial" panose="020B0604020202020204" pitchFamily="34" charset="0"/>
              <a:buChar char="•"/>
            </a:pPr>
            <a:r>
              <a:rPr lang="en-US" altLang="en-US" sz="2000" dirty="0"/>
              <a:t>Email </a:t>
            </a:r>
            <a:r>
              <a:rPr lang="en-US" altLang="en-US" sz="2000" dirty="0">
                <a:hlinkClick r:id="rId2"/>
              </a:rPr>
              <a:t>lisa.altman@Rochester.edu</a:t>
            </a:r>
            <a:r>
              <a:rPr lang="en-US" altLang="en-US" sz="2000" dirty="0"/>
              <a:t> if you do not have the waitlist form link</a:t>
            </a:r>
          </a:p>
          <a:p>
            <a:pPr marL="1028700" lvl="1" indent="-571500">
              <a:buFont typeface="Arial" panose="020B0604020202020204" pitchFamily="34" charset="0"/>
              <a:buChar char="•"/>
            </a:pPr>
            <a:endParaRPr lang="en-US" altLang="en-US" sz="2000" dirty="0"/>
          </a:p>
          <a:p>
            <a:pPr marL="571500" indent="-571500">
              <a:buFont typeface="Arial" panose="020B0604020202020204" pitchFamily="34" charset="0"/>
              <a:buChar char="•"/>
            </a:pPr>
            <a:r>
              <a:rPr lang="en-US" altLang="en-US" sz="3200" dirty="0"/>
              <a:t>We will process the waitlist over the next few days as we know the actual class enrollment</a:t>
            </a:r>
          </a:p>
        </p:txBody>
      </p:sp>
      <p:sp>
        <p:nvSpPr>
          <p:cNvPr id="8196" name="Date Placeholder 3">
            <a:extLst>
              <a:ext uri="{FF2B5EF4-FFF2-40B4-BE49-F238E27FC236}">
                <a16:creationId xmlns:a16="http://schemas.microsoft.com/office/drawing/2014/main" id="{25992A72-E0CE-4EC6-82E3-F5EF46DAF024}"/>
              </a:ext>
            </a:extLst>
          </p:cNvPr>
          <p:cNvSpPr>
            <a:spLocks noGrp="1"/>
          </p:cNvSpPr>
          <p:nvPr>
            <p:ph type="dt" sz="quarter" idx="10"/>
          </p:nvPr>
        </p:nvSpPr>
        <p:spPr bwMode="auto">
          <a:xfrm>
            <a:off x="0" y="64008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a:lstStyle>
          <a:p>
            <a:pPr>
              <a:lnSpc>
                <a:spcPct val="100000"/>
              </a:lnSpc>
              <a:spcBef>
                <a:spcPct val="0"/>
              </a:spcBef>
              <a:buClrTx/>
              <a:buSzTx/>
              <a:buFontTx/>
              <a:buNone/>
            </a:pPr>
            <a:fld id="{F703F626-AB62-410D-90DA-73716630DB21}" type="datetime4">
              <a:rPr lang="en-US" smtClean="0"/>
              <a:pPr>
                <a:defRPr/>
              </a:pPr>
              <a:t>August 29, 2019</a:t>
            </a:fld>
            <a:endParaRPr lang="en-US" altLang="en-US" sz="1200"/>
          </a:p>
        </p:txBody>
      </p:sp>
      <p:sp>
        <p:nvSpPr>
          <p:cNvPr id="8197" name="Footer Placeholder 4">
            <a:extLst>
              <a:ext uri="{FF2B5EF4-FFF2-40B4-BE49-F238E27FC236}">
                <a16:creationId xmlns:a16="http://schemas.microsoft.com/office/drawing/2014/main" id="{8A7590DA-FA18-4579-8366-4548C3FABB50}"/>
              </a:ext>
            </a:extLst>
          </p:cNvPr>
          <p:cNvSpPr>
            <a:spLocks noGrp="1"/>
          </p:cNvSpPr>
          <p:nvPr>
            <p:ph type="ftr" sz="quarter" idx="11"/>
          </p:nvPr>
        </p:nvSpPr>
        <p:spPr bwMode="auto">
          <a:xfrm>
            <a:off x="3276600" y="6477000"/>
            <a:ext cx="2895600" cy="3810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a:lstStyle>
          <a:p>
            <a:pPr>
              <a:lnSpc>
                <a:spcPct val="100000"/>
              </a:lnSpc>
              <a:spcBef>
                <a:spcPct val="0"/>
              </a:spcBef>
              <a:buClrTx/>
              <a:buSzTx/>
              <a:buFontTx/>
              <a:buNone/>
            </a:pPr>
            <a:r>
              <a:rPr lang="en-US"/>
              <a:t>Data Mining: Concepts and Techniques</a:t>
            </a:r>
            <a:endParaRPr lang="en-US" altLang="en-US" sz="1200"/>
          </a:p>
        </p:txBody>
      </p:sp>
      <p:sp>
        <p:nvSpPr>
          <p:cNvPr id="8198" name="Slide Number Placeholder 5">
            <a:extLst>
              <a:ext uri="{FF2B5EF4-FFF2-40B4-BE49-F238E27FC236}">
                <a16:creationId xmlns:a16="http://schemas.microsoft.com/office/drawing/2014/main" id="{178EC529-E1A3-4BBA-9B38-77403F924359}"/>
              </a:ext>
            </a:extLst>
          </p:cNvPr>
          <p:cNvSpPr>
            <a:spLocks noGrp="1"/>
          </p:cNvSpPr>
          <p:nvPr>
            <p:ph type="sldNum" sz="quarter" idx="12"/>
          </p:nvPr>
        </p:nvSpPr>
        <p:spPr bwMode="auto">
          <a:xfrm>
            <a:off x="7239000" y="64008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a:lstStyle>
          <a:p>
            <a:pPr>
              <a:lnSpc>
                <a:spcPct val="100000"/>
              </a:lnSpc>
              <a:spcBef>
                <a:spcPct val="0"/>
              </a:spcBef>
              <a:buClrTx/>
              <a:buSzTx/>
              <a:buFontTx/>
              <a:buNone/>
            </a:pPr>
            <a:fld id="{F07F5450-74C7-4940-B21B-25BF832B01D0}" type="slidenum">
              <a:rPr lang="en-US" altLang="en-US" smtClean="0"/>
              <a:pPr>
                <a:defRPr/>
              </a:pPr>
              <a:t>4</a:t>
            </a:fld>
            <a:endParaRPr lang="en-US" altLang="en-US"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804EFAE-7D29-4B4E-823C-F9CC274575A7}"/>
              </a:ext>
            </a:extLst>
          </p:cNvPr>
          <p:cNvSpPr>
            <a:spLocks noGrp="1" noChangeArrowheads="1"/>
          </p:cNvSpPr>
          <p:nvPr>
            <p:ph type="title"/>
          </p:nvPr>
        </p:nvSpPr>
        <p:spPr>
          <a:xfrm>
            <a:off x="764540" y="304800"/>
            <a:ext cx="7553325" cy="615553"/>
          </a:xfrm>
        </p:spPr>
        <p:txBody>
          <a:bodyPr/>
          <a:lstStyle/>
          <a:p>
            <a:r>
              <a:rPr lang="en-US" altLang="en-US" sz="4000" dirty="0"/>
              <a:t>Data Cleaning</a:t>
            </a:r>
          </a:p>
        </p:txBody>
      </p:sp>
      <p:sp>
        <p:nvSpPr>
          <p:cNvPr id="29699" name="Content Placeholder 2">
            <a:extLst>
              <a:ext uri="{FF2B5EF4-FFF2-40B4-BE49-F238E27FC236}">
                <a16:creationId xmlns:a16="http://schemas.microsoft.com/office/drawing/2014/main" id="{FADA2A04-3D0B-41C9-8693-2E8735A00C68}"/>
              </a:ext>
            </a:extLst>
          </p:cNvPr>
          <p:cNvSpPr>
            <a:spLocks noGrp="1" noChangeArrowheads="1"/>
          </p:cNvSpPr>
          <p:nvPr>
            <p:ph idx="1"/>
          </p:nvPr>
        </p:nvSpPr>
        <p:spPr>
          <a:xfrm>
            <a:off x="381000" y="1074509"/>
            <a:ext cx="8382000" cy="4247317"/>
          </a:xfrm>
        </p:spPr>
        <p:txBody>
          <a:bodyPr/>
          <a:lstStyle/>
          <a:p>
            <a:pPr marL="571500" indent="-571500">
              <a:buFont typeface="Arial" panose="020B0604020202020204" pitchFamily="34" charset="0"/>
              <a:buChar char="•"/>
            </a:pPr>
            <a:r>
              <a:rPr lang="en-US" altLang="en-US" sz="2800" dirty="0"/>
              <a:t>Looking for and fixing potential errors, missing data, outliers, inconsistencies</a:t>
            </a:r>
          </a:p>
          <a:p>
            <a:pPr marL="571500" indent="-571500">
              <a:buFont typeface="Arial" panose="020B0604020202020204" pitchFamily="34" charset="0"/>
              <a:buChar char="•"/>
            </a:pPr>
            <a:endParaRPr lang="en-US" altLang="en-US" sz="2800" dirty="0"/>
          </a:p>
          <a:p>
            <a:pPr marL="571500" indent="-571500">
              <a:buFont typeface="Arial" panose="020B0604020202020204" pitchFamily="34" charset="0"/>
              <a:buChar char="•"/>
            </a:pPr>
            <a:r>
              <a:rPr lang="en-US" altLang="en-US" sz="2800" dirty="0"/>
              <a:t>Some common “automatic” checks include:</a:t>
            </a:r>
          </a:p>
          <a:p>
            <a:pPr marL="742950" lvl="1" indent="-285750">
              <a:buFont typeface="Arial" panose="020B0604020202020204" pitchFamily="34" charset="0"/>
              <a:buChar char="•"/>
            </a:pPr>
            <a:r>
              <a:rPr lang="en-US" altLang="en-US" sz="2000" dirty="0"/>
              <a:t>Is data missing?</a:t>
            </a:r>
          </a:p>
          <a:p>
            <a:pPr marL="742950" lvl="1" indent="-285750">
              <a:buFont typeface="Arial" panose="020B0604020202020204" pitchFamily="34" charset="0"/>
              <a:buChar char="•"/>
            </a:pPr>
            <a:r>
              <a:rPr lang="en-US" altLang="en-US" sz="2000" dirty="0"/>
              <a:t>Does the data fall within expected ranges? (Use domain knowledge &amp; intuition…)</a:t>
            </a:r>
          </a:p>
          <a:p>
            <a:pPr marL="742950" lvl="1" indent="-285750">
              <a:buFont typeface="Arial" panose="020B0604020202020204" pitchFamily="34" charset="0"/>
              <a:buChar char="•"/>
            </a:pPr>
            <a:r>
              <a:rPr lang="en-US" altLang="en-US" sz="2000" dirty="0"/>
              <a:t>Are there outliers or unusual values?</a:t>
            </a:r>
          </a:p>
          <a:p>
            <a:pPr marL="571500" indent="-571500">
              <a:buFont typeface="Arial" panose="020B0604020202020204" pitchFamily="34" charset="0"/>
              <a:buChar char="•"/>
            </a:pPr>
            <a:endParaRPr lang="en-US" altLang="en-US" sz="2800" dirty="0"/>
          </a:p>
          <a:p>
            <a:pPr marL="571500" indent="-571500">
              <a:buFont typeface="Arial" panose="020B0604020202020204" pitchFamily="34" charset="0"/>
              <a:buChar char="•"/>
            </a:pPr>
            <a:r>
              <a:rPr lang="en-US" altLang="en-US" sz="2800" dirty="0"/>
              <a:t>Graphical as well as analytical methods can be useful</a:t>
            </a:r>
          </a:p>
        </p:txBody>
      </p:sp>
      <p:sp>
        <p:nvSpPr>
          <p:cNvPr id="29700" name="Date Placeholder 3">
            <a:extLst>
              <a:ext uri="{FF2B5EF4-FFF2-40B4-BE49-F238E27FC236}">
                <a16:creationId xmlns:a16="http://schemas.microsoft.com/office/drawing/2014/main" id="{6241AD9F-EAFD-4F61-83BC-E1A26929BC0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29701" name="Footer Placeholder 4">
            <a:extLst>
              <a:ext uri="{FF2B5EF4-FFF2-40B4-BE49-F238E27FC236}">
                <a16:creationId xmlns:a16="http://schemas.microsoft.com/office/drawing/2014/main" id="{87EC3A88-8CAC-4CD3-8015-079EED59B1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29702" name="Slide Number Placeholder 5">
            <a:extLst>
              <a:ext uri="{FF2B5EF4-FFF2-40B4-BE49-F238E27FC236}">
                <a16:creationId xmlns:a16="http://schemas.microsoft.com/office/drawing/2014/main" id="{A1EF5435-0791-4D0D-AA56-164BF6AC82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8018E0D-9791-46E4-B5E0-ACCDC4C07E9E}" type="slidenum">
              <a:rPr lang="en-US" altLang="en-US" sz="1400"/>
              <a:pPr>
                <a:spcBef>
                  <a:spcPct val="0"/>
                </a:spcBef>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88AC4E6-F5DA-4EAC-AB5D-A243142A67B5}"/>
              </a:ext>
            </a:extLst>
          </p:cNvPr>
          <p:cNvSpPr>
            <a:spLocks noGrp="1" noChangeArrowheads="1"/>
          </p:cNvSpPr>
          <p:nvPr>
            <p:ph type="title"/>
          </p:nvPr>
        </p:nvSpPr>
        <p:spPr>
          <a:xfrm>
            <a:off x="764540" y="304800"/>
            <a:ext cx="7553325" cy="615553"/>
          </a:xfrm>
        </p:spPr>
        <p:txBody>
          <a:bodyPr/>
          <a:lstStyle/>
          <a:p>
            <a:r>
              <a:rPr lang="en-US" altLang="en-US" sz="4000" dirty="0"/>
              <a:t>Data Imputation</a:t>
            </a:r>
          </a:p>
        </p:txBody>
      </p:sp>
      <p:sp>
        <p:nvSpPr>
          <p:cNvPr id="30723" name="Content Placeholder 2">
            <a:extLst>
              <a:ext uri="{FF2B5EF4-FFF2-40B4-BE49-F238E27FC236}">
                <a16:creationId xmlns:a16="http://schemas.microsoft.com/office/drawing/2014/main" id="{E637F306-EEBA-4C32-96AD-6DCD10A456B7}"/>
              </a:ext>
            </a:extLst>
          </p:cNvPr>
          <p:cNvSpPr>
            <a:spLocks noGrp="1" noChangeArrowheads="1"/>
          </p:cNvSpPr>
          <p:nvPr>
            <p:ph idx="1"/>
          </p:nvPr>
        </p:nvSpPr>
        <p:spPr>
          <a:xfrm>
            <a:off x="457200" y="1217167"/>
            <a:ext cx="8534399" cy="3816429"/>
          </a:xfrm>
        </p:spPr>
        <p:txBody>
          <a:bodyPr/>
          <a:lstStyle/>
          <a:p>
            <a:r>
              <a:rPr lang="en-US" altLang="en-US" sz="2800" i="1" dirty="0"/>
              <a:t>Correcting missing values</a:t>
            </a:r>
          </a:p>
          <a:p>
            <a:pPr marL="571500" indent="-571500">
              <a:buFont typeface="Arial" panose="020B0604020202020204" pitchFamily="34" charset="0"/>
              <a:buChar char="•"/>
            </a:pPr>
            <a:r>
              <a:rPr lang="en-US" altLang="en-US" sz="2800" dirty="0"/>
              <a:t>Mean value imputation</a:t>
            </a:r>
          </a:p>
          <a:p>
            <a:pPr marL="1028700" lvl="1" indent="-571500">
              <a:buFont typeface="Arial" panose="020B0604020202020204" pitchFamily="34" charset="0"/>
              <a:buChar char="•"/>
            </a:pPr>
            <a:r>
              <a:rPr lang="en-US" sz="1400" dirty="0"/>
              <a:t>Replacing a missing value with the sample average </a:t>
            </a:r>
          </a:p>
          <a:p>
            <a:pPr marL="1028700" lvl="1" indent="-571500">
              <a:buFont typeface="Arial" panose="020B0604020202020204" pitchFamily="34" charset="0"/>
              <a:buChar char="•"/>
            </a:pPr>
            <a:r>
              <a:rPr lang="en-US" sz="1400" dirty="0"/>
              <a:t>Cannot account for seasonality well … </a:t>
            </a:r>
          </a:p>
          <a:p>
            <a:pPr marL="1028700" lvl="1" indent="-571500">
              <a:buFont typeface="Arial" panose="020B0604020202020204" pitchFamily="34" charset="0"/>
              <a:buChar char="•"/>
            </a:pPr>
            <a:endParaRPr lang="en-US" altLang="en-US" sz="1400" dirty="0"/>
          </a:p>
          <a:p>
            <a:pPr marL="571500" indent="-571500">
              <a:buFont typeface="Arial" panose="020B0604020202020204" pitchFamily="34" charset="0"/>
              <a:buChar char="•"/>
            </a:pPr>
            <a:r>
              <a:rPr lang="en-US" altLang="en-US" sz="2800" dirty="0"/>
              <a:t>Stochastic mean value imputation</a:t>
            </a:r>
          </a:p>
          <a:p>
            <a:pPr marL="1028700" lvl="1" indent="-571500">
              <a:buFont typeface="Arial" panose="020B0604020202020204" pitchFamily="34" charset="0"/>
              <a:buChar char="•"/>
            </a:pPr>
            <a:r>
              <a:rPr lang="en-US" sz="1400" dirty="0"/>
              <a:t>a random variable is added to the mean value to capture some of the noise or variability in the data</a:t>
            </a:r>
            <a:endParaRPr lang="en-US" altLang="en-US" sz="1400" dirty="0"/>
          </a:p>
          <a:p>
            <a:pPr marL="571500" indent="-571500">
              <a:buFont typeface="Arial" panose="020B0604020202020204" pitchFamily="34" charset="0"/>
              <a:buChar char="•"/>
            </a:pPr>
            <a:endParaRPr lang="en-US" altLang="en-US" sz="2800" dirty="0"/>
          </a:p>
          <a:p>
            <a:pPr marL="571500" indent="-571500">
              <a:buFont typeface="Arial" panose="020B0604020202020204" pitchFamily="34" charset="0"/>
              <a:buChar char="•"/>
            </a:pPr>
            <a:r>
              <a:rPr lang="en-US" altLang="en-US" sz="2800" dirty="0"/>
              <a:t>Mean value imputation using a </a:t>
            </a:r>
            <a:r>
              <a:rPr lang="en-US" altLang="en-US" sz="2800" u="sng" dirty="0"/>
              <a:t>subset of the data</a:t>
            </a:r>
            <a:r>
              <a:rPr lang="en-US" altLang="en-US" sz="2800" dirty="0"/>
              <a:t>:</a:t>
            </a:r>
          </a:p>
          <a:p>
            <a:pPr marL="1028700" lvl="1" indent="-571500">
              <a:buFont typeface="Arial" panose="020B0604020202020204" pitchFamily="34" charset="0"/>
              <a:buChar char="•"/>
            </a:pPr>
            <a:r>
              <a:rPr lang="en-US" altLang="en-US" sz="1400" dirty="0"/>
              <a:t>Better suited for seasonal / trend data</a:t>
            </a:r>
          </a:p>
          <a:p>
            <a:endParaRPr lang="en-US" altLang="en-US" dirty="0"/>
          </a:p>
        </p:txBody>
      </p:sp>
      <p:sp>
        <p:nvSpPr>
          <p:cNvPr id="30724" name="Date Placeholder 3">
            <a:extLst>
              <a:ext uri="{FF2B5EF4-FFF2-40B4-BE49-F238E27FC236}">
                <a16:creationId xmlns:a16="http://schemas.microsoft.com/office/drawing/2014/main" id="{1D1A5A91-DFCD-4A83-8D9F-8B890B0A80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30725" name="Footer Placeholder 4">
            <a:extLst>
              <a:ext uri="{FF2B5EF4-FFF2-40B4-BE49-F238E27FC236}">
                <a16:creationId xmlns:a16="http://schemas.microsoft.com/office/drawing/2014/main" id="{BAD3437F-4872-47D5-AD5F-DC156C0C75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dirty="0"/>
          </a:p>
        </p:txBody>
      </p:sp>
      <p:sp>
        <p:nvSpPr>
          <p:cNvPr id="30726" name="Slide Number Placeholder 5">
            <a:extLst>
              <a:ext uri="{FF2B5EF4-FFF2-40B4-BE49-F238E27FC236}">
                <a16:creationId xmlns:a16="http://schemas.microsoft.com/office/drawing/2014/main" id="{98B0C57C-8182-4510-8878-1BFFA7F993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67EC981-2382-47FF-A873-BC6E435A1258}" type="slidenum">
              <a:rPr lang="en-US" altLang="en-US" sz="1400"/>
              <a:pPr>
                <a:spcBef>
                  <a:spcPct val="0"/>
                </a:spcBef>
                <a:buFontTx/>
                <a:buNone/>
              </a:pPr>
              <a:t>41</a:t>
            </a:fld>
            <a:endParaRPr lang="en-US" altLang="en-US" sz="1400"/>
          </a:p>
        </p:txBody>
      </p:sp>
      <p:pic>
        <p:nvPicPr>
          <p:cNvPr id="30727" name="Picture 2">
            <a:extLst>
              <a:ext uri="{FF2B5EF4-FFF2-40B4-BE49-F238E27FC236}">
                <a16:creationId xmlns:a16="http://schemas.microsoft.com/office/drawing/2014/main" id="{F0FD5679-E807-4F50-AE1B-3EBBF1025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5089423"/>
            <a:ext cx="2590800" cy="92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a:extLst>
              <a:ext uri="{FF2B5EF4-FFF2-40B4-BE49-F238E27FC236}">
                <a16:creationId xmlns:a16="http://schemas.microsoft.com/office/drawing/2014/main" id="{6ED4EBFB-738E-4FA7-BD68-BC43BB9B2E80}"/>
              </a:ext>
            </a:extLst>
          </p:cNvPr>
          <p:cNvSpPr/>
          <p:nvPr/>
        </p:nvSpPr>
        <p:spPr>
          <a:xfrm>
            <a:off x="6312535" y="5551379"/>
            <a:ext cx="228600" cy="420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2DD56E7-2B54-45F2-B466-4A6D990C760F}"/>
              </a:ext>
            </a:extLst>
          </p:cNvPr>
          <p:cNvGrpSpPr/>
          <p:nvPr/>
        </p:nvGrpSpPr>
        <p:grpSpPr>
          <a:xfrm>
            <a:off x="1524000" y="4505894"/>
            <a:ext cx="1738168" cy="1680234"/>
            <a:chOff x="1524000" y="4505894"/>
            <a:chExt cx="1738168" cy="1680234"/>
          </a:xfrm>
        </p:grpSpPr>
        <p:cxnSp>
          <p:nvCxnSpPr>
            <p:cNvPr id="4" name="Straight Connector 3">
              <a:extLst>
                <a:ext uri="{FF2B5EF4-FFF2-40B4-BE49-F238E27FC236}">
                  <a16:creationId xmlns:a16="http://schemas.microsoft.com/office/drawing/2014/main" id="{45A1D12E-5523-4732-B380-E1954E30D3A8}"/>
                </a:ext>
              </a:extLst>
            </p:cNvPr>
            <p:cNvCxnSpPr>
              <a:cxnSpLocks/>
            </p:cNvCxnSpPr>
            <p:nvPr/>
          </p:nvCxnSpPr>
          <p:spPr>
            <a:xfrm flipV="1">
              <a:off x="1524000" y="5043127"/>
              <a:ext cx="0" cy="114300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E33F09-7825-4D6C-ABCA-5DD92C7C9084}"/>
                </a:ext>
              </a:extLst>
            </p:cNvPr>
            <p:cNvCxnSpPr/>
            <p:nvPr/>
          </p:nvCxnSpPr>
          <p:spPr>
            <a:xfrm>
              <a:off x="1524000" y="6167444"/>
              <a:ext cx="13716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224DDD-4518-46FA-8A82-390C97652A4B}"/>
                </a:ext>
              </a:extLst>
            </p:cNvPr>
            <p:cNvCxnSpPr>
              <a:cxnSpLocks/>
            </p:cNvCxnSpPr>
            <p:nvPr/>
          </p:nvCxnSpPr>
          <p:spPr>
            <a:xfrm flipV="1">
              <a:off x="1676400" y="5092214"/>
              <a:ext cx="1066800" cy="609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DFD2BAB-3C76-4A17-AE54-2881B7CCF49C}"/>
                </a:ext>
              </a:extLst>
            </p:cNvPr>
            <p:cNvSpPr/>
            <p:nvPr/>
          </p:nvSpPr>
          <p:spPr>
            <a:xfrm>
              <a:off x="1600200" y="5614627"/>
              <a:ext cx="152400" cy="171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B9E97D-9FD0-47A2-9F3E-B5AE51EE3ABA}"/>
                </a:ext>
              </a:extLst>
            </p:cNvPr>
            <p:cNvSpPr/>
            <p:nvPr/>
          </p:nvSpPr>
          <p:spPr>
            <a:xfrm>
              <a:off x="1876425" y="5481645"/>
              <a:ext cx="104775" cy="128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E1BCDC-03F7-4920-826A-93637765C6F9}"/>
                </a:ext>
              </a:extLst>
            </p:cNvPr>
            <p:cNvSpPr/>
            <p:nvPr/>
          </p:nvSpPr>
          <p:spPr>
            <a:xfrm>
              <a:off x="2376488" y="5225196"/>
              <a:ext cx="152400" cy="171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2C678F-D1AE-4328-99F2-79BFDF7D2118}"/>
                </a:ext>
              </a:extLst>
            </p:cNvPr>
            <p:cNvSpPr/>
            <p:nvPr/>
          </p:nvSpPr>
          <p:spPr>
            <a:xfrm>
              <a:off x="2662237" y="5073531"/>
              <a:ext cx="152400" cy="171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Oval 20">
              <a:extLst>
                <a:ext uri="{FF2B5EF4-FFF2-40B4-BE49-F238E27FC236}">
                  <a16:creationId xmlns:a16="http://schemas.microsoft.com/office/drawing/2014/main" id="{FC52C90A-2805-40EF-B085-9350536955E1}"/>
                </a:ext>
              </a:extLst>
            </p:cNvPr>
            <p:cNvSpPr/>
            <p:nvPr/>
          </p:nvSpPr>
          <p:spPr>
            <a:xfrm>
              <a:off x="2133600" y="5405445"/>
              <a:ext cx="104775" cy="1289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Brace 15">
              <a:extLst>
                <a:ext uri="{FF2B5EF4-FFF2-40B4-BE49-F238E27FC236}">
                  <a16:creationId xmlns:a16="http://schemas.microsoft.com/office/drawing/2014/main" id="{9574E291-75D5-49F0-A117-3019008048ED}"/>
                </a:ext>
              </a:extLst>
            </p:cNvPr>
            <p:cNvSpPr/>
            <p:nvPr/>
          </p:nvSpPr>
          <p:spPr>
            <a:xfrm rot="16200000">
              <a:off x="2199958" y="4281641"/>
              <a:ext cx="208024" cy="14075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5AF7940-8A7A-4C17-92F7-20A2387717AC}"/>
                </a:ext>
              </a:extLst>
            </p:cNvPr>
            <p:cNvSpPr txBox="1"/>
            <p:nvPr/>
          </p:nvSpPr>
          <p:spPr>
            <a:xfrm>
              <a:off x="1524000" y="4505894"/>
              <a:ext cx="1738168" cy="276999"/>
            </a:xfrm>
            <a:prstGeom prst="rect">
              <a:avLst/>
            </a:prstGeom>
            <a:noFill/>
          </p:spPr>
          <p:txBody>
            <a:bodyPr wrap="none" rtlCol="0">
              <a:spAutoFit/>
            </a:bodyPr>
            <a:lstStyle/>
            <a:p>
              <a:r>
                <a:rPr lang="en-US" sz="1200" dirty="0"/>
                <a:t>K=2 points on either side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BD0475E-3291-4DA1-B5BA-E8F5729992F6}"/>
              </a:ext>
            </a:extLst>
          </p:cNvPr>
          <p:cNvSpPr>
            <a:spLocks noGrp="1" noChangeArrowheads="1"/>
          </p:cNvSpPr>
          <p:nvPr>
            <p:ph type="title"/>
          </p:nvPr>
        </p:nvSpPr>
        <p:spPr>
          <a:xfrm>
            <a:off x="764540" y="304800"/>
            <a:ext cx="7553325" cy="615553"/>
          </a:xfrm>
        </p:spPr>
        <p:txBody>
          <a:bodyPr/>
          <a:lstStyle/>
          <a:p>
            <a:r>
              <a:rPr lang="en-US" altLang="en-US" sz="4000" dirty="0"/>
              <a:t>Data Imputation</a:t>
            </a:r>
          </a:p>
        </p:txBody>
      </p:sp>
      <p:sp>
        <p:nvSpPr>
          <p:cNvPr id="31747" name="Content Placeholder 2">
            <a:extLst>
              <a:ext uri="{FF2B5EF4-FFF2-40B4-BE49-F238E27FC236}">
                <a16:creationId xmlns:a16="http://schemas.microsoft.com/office/drawing/2014/main" id="{639FC922-7D2D-4C19-B3EA-11C849ED1A46}"/>
              </a:ext>
            </a:extLst>
          </p:cNvPr>
          <p:cNvSpPr>
            <a:spLocks noGrp="1" noChangeArrowheads="1"/>
          </p:cNvSpPr>
          <p:nvPr>
            <p:ph idx="1"/>
          </p:nvPr>
        </p:nvSpPr>
        <p:spPr>
          <a:xfrm>
            <a:off x="764540" y="1217167"/>
            <a:ext cx="7553325" cy="4985980"/>
          </a:xfrm>
        </p:spPr>
        <p:txBody>
          <a:bodyPr/>
          <a:lstStyle/>
          <a:p>
            <a:r>
              <a:rPr lang="en-US" altLang="en-US" dirty="0"/>
              <a:t>Regression imputation – the imputed value is computed from a model</a:t>
            </a:r>
          </a:p>
          <a:p>
            <a:endParaRPr lang="en-US" altLang="en-US" dirty="0"/>
          </a:p>
          <a:p>
            <a:pPr marL="342900" indent="-342900">
              <a:buFont typeface="Arial" panose="020B0604020202020204" pitchFamily="34" charset="0"/>
              <a:buChar char="•"/>
            </a:pPr>
            <a:r>
              <a:rPr lang="en-US" sz="2400" dirty="0"/>
              <a:t>Variation of mean value imputation where the imputed value is computed from a model used to predict the missing value.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prediction model does not have to be a linear regression model.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Could be a time series model (using methods we learn later !)</a:t>
            </a:r>
            <a:endParaRPr lang="en-US" altLang="en-US" sz="2400" dirty="0"/>
          </a:p>
        </p:txBody>
      </p:sp>
      <p:sp>
        <p:nvSpPr>
          <p:cNvPr id="31748" name="Date Placeholder 3">
            <a:extLst>
              <a:ext uri="{FF2B5EF4-FFF2-40B4-BE49-F238E27FC236}">
                <a16:creationId xmlns:a16="http://schemas.microsoft.com/office/drawing/2014/main" id="{C39D54B1-9C0B-429E-B0C5-9A702CE160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31749" name="Footer Placeholder 4">
            <a:extLst>
              <a:ext uri="{FF2B5EF4-FFF2-40B4-BE49-F238E27FC236}">
                <a16:creationId xmlns:a16="http://schemas.microsoft.com/office/drawing/2014/main" id="{EC176015-C3BA-47A9-88CD-B809A4936A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31750" name="Slide Number Placeholder 5">
            <a:extLst>
              <a:ext uri="{FF2B5EF4-FFF2-40B4-BE49-F238E27FC236}">
                <a16:creationId xmlns:a16="http://schemas.microsoft.com/office/drawing/2014/main" id="{C78DBC18-5B3B-4D80-8642-4554C593EE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928C2A-296E-481B-9AE3-4FD035C4A33D}" type="slidenum">
              <a:rPr lang="en-US" altLang="en-US" sz="1400"/>
              <a:pPr>
                <a:spcBef>
                  <a:spcPct val="0"/>
                </a:spcBef>
                <a:buFontTx/>
                <a:buNone/>
              </a:pPr>
              <a:t>42</a:t>
            </a:fld>
            <a:endParaRPr lang="en-US"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20E6FC80-3219-4511-A778-9063E84400D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1</a:t>
            </a:r>
          </a:p>
        </p:txBody>
      </p:sp>
      <p:sp>
        <p:nvSpPr>
          <p:cNvPr id="32771" name="Footer Placeholder 4">
            <a:extLst>
              <a:ext uri="{FF2B5EF4-FFF2-40B4-BE49-F238E27FC236}">
                <a16:creationId xmlns:a16="http://schemas.microsoft.com/office/drawing/2014/main" id="{CBA6A293-E45F-4375-A641-C7C0F55F7B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32772" name="Slide Number Placeholder 5">
            <a:extLst>
              <a:ext uri="{FF2B5EF4-FFF2-40B4-BE49-F238E27FC236}">
                <a16:creationId xmlns:a16="http://schemas.microsoft.com/office/drawing/2014/main" id="{5927AACF-4D11-46C6-978F-07C2F00A79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8C92739-9255-46CA-83F5-DD6743781104}" type="slidenum">
              <a:rPr lang="en-US" altLang="en-US" sz="1400"/>
              <a:pPr>
                <a:spcBef>
                  <a:spcPct val="0"/>
                </a:spcBef>
                <a:buFontTx/>
                <a:buNone/>
              </a:pPr>
              <a:t>43</a:t>
            </a:fld>
            <a:endParaRPr lang="en-US" altLang="en-US" sz="1400"/>
          </a:p>
        </p:txBody>
      </p:sp>
      <p:sp>
        <p:nvSpPr>
          <p:cNvPr id="32773" name="Rectangle 2">
            <a:extLst>
              <a:ext uri="{FF2B5EF4-FFF2-40B4-BE49-F238E27FC236}">
                <a16:creationId xmlns:a16="http://schemas.microsoft.com/office/drawing/2014/main" id="{394BCE28-24E9-487A-8CB6-59660001678B}"/>
              </a:ext>
            </a:extLst>
          </p:cNvPr>
          <p:cNvSpPr>
            <a:spLocks noGrp="1" noChangeArrowheads="1"/>
          </p:cNvSpPr>
          <p:nvPr>
            <p:ph type="title"/>
          </p:nvPr>
        </p:nvSpPr>
        <p:spPr>
          <a:xfrm>
            <a:off x="457200" y="274638"/>
            <a:ext cx="8229600" cy="639762"/>
          </a:xfrm>
        </p:spPr>
        <p:txBody>
          <a:bodyPr/>
          <a:lstStyle/>
          <a:p>
            <a:pPr eaLnBrk="1" hangingPunct="1"/>
            <a:r>
              <a:rPr lang="en-US" altLang="en-US" sz="2800"/>
              <a:t>Some useful resources:</a:t>
            </a:r>
          </a:p>
        </p:txBody>
      </p:sp>
      <p:pic>
        <p:nvPicPr>
          <p:cNvPr id="32774" name="Picture 4">
            <a:extLst>
              <a:ext uri="{FF2B5EF4-FFF2-40B4-BE49-F238E27FC236}">
                <a16:creationId xmlns:a16="http://schemas.microsoft.com/office/drawing/2014/main" id="{6F4AE6A7-F537-485B-BCA7-3407CD71EB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990600"/>
            <a:ext cx="7924800" cy="508635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998A-CAFD-414A-87E9-FC431E6D14C5}"/>
              </a:ext>
            </a:extLst>
          </p:cNvPr>
          <p:cNvSpPr>
            <a:spLocks noGrp="1"/>
          </p:cNvSpPr>
          <p:nvPr>
            <p:ph type="title"/>
          </p:nvPr>
        </p:nvSpPr>
        <p:spPr/>
        <p:txBody>
          <a:bodyPr/>
          <a:lstStyle/>
          <a:p>
            <a:r>
              <a:rPr lang="en-US" dirty="0"/>
              <a:t>Textbook (1</a:t>
            </a:r>
            <a:r>
              <a:rPr lang="en-US" baseline="30000" dirty="0"/>
              <a:t>st</a:t>
            </a:r>
            <a:r>
              <a:rPr lang="en-US" dirty="0"/>
              <a:t> half of course)</a:t>
            </a:r>
          </a:p>
        </p:txBody>
      </p:sp>
      <p:pic>
        <p:nvPicPr>
          <p:cNvPr id="3074" name="Picture 2" descr="Image result for Introduction to Time Series Analysis and Forecasting">
            <a:extLst>
              <a:ext uri="{FF2B5EF4-FFF2-40B4-BE49-F238E27FC236}">
                <a16:creationId xmlns:a16="http://schemas.microsoft.com/office/drawing/2014/main" id="{200ABBC4-631A-43F1-A64A-5A271C2E5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83" y="1295400"/>
            <a:ext cx="300037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Introduction to Time Series Analysis and Forecasting">
            <a:extLst>
              <a:ext uri="{FF2B5EF4-FFF2-40B4-BE49-F238E27FC236}">
                <a16:creationId xmlns:a16="http://schemas.microsoft.com/office/drawing/2014/main" id="{FC42F03A-5350-405A-A5E0-02ECEE53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715" y="1295399"/>
            <a:ext cx="31146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0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143000"/>
            <a:ext cx="7615427" cy="1280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2374" y="1325373"/>
            <a:ext cx="6864984" cy="1367682"/>
          </a:xfrm>
          <a:prstGeom prst="rect">
            <a:avLst/>
          </a:prstGeom>
        </p:spPr>
        <p:txBody>
          <a:bodyPr vert="horz" wrap="square" lIns="0" tIns="13335" rIns="0" bIns="0" rtlCol="0">
            <a:spAutoFit/>
          </a:bodyPr>
          <a:lstStyle/>
          <a:p>
            <a:pPr marL="12700">
              <a:lnSpc>
                <a:spcPct val="100000"/>
              </a:lnSpc>
              <a:spcBef>
                <a:spcPts val="105"/>
              </a:spcBef>
            </a:pPr>
            <a:r>
              <a:rPr lang="en-US" dirty="0"/>
              <a:t>Introduction to Time Series Analysis and Forecasting</a:t>
            </a:r>
            <a:endParaRPr dirty="0"/>
          </a:p>
        </p:txBody>
      </p:sp>
      <p:sp>
        <p:nvSpPr>
          <p:cNvPr id="4" name="object 4"/>
          <p:cNvSpPr/>
          <p:nvPr/>
        </p:nvSpPr>
        <p:spPr>
          <a:xfrm>
            <a:off x="463297" y="2444496"/>
            <a:ext cx="8305800" cy="213055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82299" y="3314531"/>
            <a:ext cx="7379401" cy="1221488"/>
          </a:xfrm>
          <a:prstGeom prst="rect">
            <a:avLst/>
          </a:prstGeom>
        </p:spPr>
        <p:txBody>
          <a:bodyPr vert="horz" wrap="square" lIns="0" tIns="13335" rIns="0" bIns="0" rtlCol="0">
            <a:spAutoFit/>
          </a:bodyPr>
          <a:lstStyle/>
          <a:p>
            <a:pPr algn="ctr">
              <a:lnSpc>
                <a:spcPct val="100000"/>
              </a:lnSpc>
            </a:pPr>
            <a:r>
              <a:rPr lang="en-US" sz="4650" dirty="0">
                <a:latin typeface="Times New Roman"/>
                <a:cs typeface="Times New Roman"/>
              </a:rPr>
              <a:t>Chapter 1</a:t>
            </a:r>
            <a:endParaRPr lang="en-US" sz="3200" spc="-10" dirty="0">
              <a:latin typeface="Arial"/>
              <a:cs typeface="Arial"/>
            </a:endParaRPr>
          </a:p>
          <a:p>
            <a:pPr algn="ctr">
              <a:lnSpc>
                <a:spcPct val="100000"/>
              </a:lnSpc>
            </a:pPr>
            <a:endParaRPr lang="en-US" sz="32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143000"/>
            <a:ext cx="7615427" cy="1280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t>Outline (Chapter 1)</a:t>
            </a:r>
            <a:endParaRPr dirty="0"/>
          </a:p>
        </p:txBody>
      </p:sp>
      <p:sp>
        <p:nvSpPr>
          <p:cNvPr id="6" name="Text Placeholder 5">
            <a:extLst>
              <a:ext uri="{FF2B5EF4-FFF2-40B4-BE49-F238E27FC236}">
                <a16:creationId xmlns:a16="http://schemas.microsoft.com/office/drawing/2014/main" id="{DA24BBFC-7914-46AE-B20B-62685E8ABA9D}"/>
              </a:ext>
            </a:extLst>
          </p:cNvPr>
          <p:cNvSpPr>
            <a:spLocks noGrp="1"/>
          </p:cNvSpPr>
          <p:nvPr>
            <p:ph type="body" idx="1"/>
          </p:nvPr>
        </p:nvSpPr>
        <p:spPr>
          <a:xfrm>
            <a:off x="764540" y="1217167"/>
            <a:ext cx="7553325" cy="4431983"/>
          </a:xfrm>
        </p:spPr>
        <p:txBody>
          <a:bodyPr/>
          <a:lstStyle/>
          <a:p>
            <a:pPr marL="571500" indent="-571500">
              <a:buFont typeface="Arial" panose="020B0604020202020204" pitchFamily="34" charset="0"/>
              <a:buChar char="•"/>
            </a:pPr>
            <a:r>
              <a:rPr lang="en-US" dirty="0"/>
              <a:t>What is a time-series ? </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Time series applications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Terminology used with Time-series data and analysis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Forecasting Methodology</a:t>
            </a:r>
          </a:p>
        </p:txBody>
      </p:sp>
    </p:spTree>
    <p:extLst>
      <p:ext uri="{BB962C8B-B14F-4D97-AF65-F5344CB8AC3E}">
        <p14:creationId xmlns:p14="http://schemas.microsoft.com/office/powerpoint/2010/main" val="11951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50383" y="108903"/>
            <a:ext cx="7162800" cy="696594"/>
          </a:xfrm>
        </p:spPr>
        <p:txBody>
          <a:bodyPr/>
          <a:lstStyle/>
          <a:p>
            <a:r>
              <a:rPr lang="en-US" dirty="0"/>
              <a:t>Time Series Everywhere</a:t>
            </a:r>
          </a:p>
        </p:txBody>
      </p:sp>
      <p:sp>
        <p:nvSpPr>
          <p:cNvPr id="57349"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pic>
        <p:nvPicPr>
          <p:cNvPr id="57351" name="Picture 7" descr="http://www.mrdaytrader.com/images/MrDayTrader-2004-results.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6518" y="685800"/>
            <a:ext cx="4015232" cy="2352675"/>
          </a:xfrm>
          <a:prstGeom prst="rect">
            <a:avLst/>
          </a:prstGeom>
          <a:noFill/>
        </p:spPr>
      </p:pic>
      <p:pic>
        <p:nvPicPr>
          <p:cNvPr id="57353" name="Picture 9" descr="http://www.orbitpulse.com/wp-content/uploads/2009/08/google-flu-trend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9854" y="3013075"/>
            <a:ext cx="3648559" cy="3228975"/>
          </a:xfrm>
          <a:prstGeom prst="rect">
            <a:avLst/>
          </a:prstGeom>
          <a:noFill/>
        </p:spPr>
      </p:pic>
      <p:pic>
        <p:nvPicPr>
          <p:cNvPr id="5735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4383" y="1266825"/>
            <a:ext cx="4597400" cy="4572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endParaRPr lang="en-US" dirty="0"/>
          </a:p>
        </p:txBody>
      </p:sp>
    </p:spTree>
    <p:custDataLst>
      <p:tags r:id="rId1"/>
    </p:custDataLst>
    <p:extLst>
      <p:ext uri="{BB962C8B-B14F-4D97-AF65-F5344CB8AC3E}">
        <p14:creationId xmlns:p14="http://schemas.microsoft.com/office/powerpoint/2010/main" val="18653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ime series">
            <a:extLst>
              <a:ext uri="{FF2B5EF4-FFF2-40B4-BE49-F238E27FC236}">
                <a16:creationId xmlns:a16="http://schemas.microsoft.com/office/drawing/2014/main" id="{7A31B89F-51D0-47E5-A6C6-1EE51BDD8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14600"/>
            <a:ext cx="6400800"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3EC8E8-F052-49BC-B2C2-FA8DDF880F9F}"/>
              </a:ext>
            </a:extLst>
          </p:cNvPr>
          <p:cNvSpPr>
            <a:spLocks noGrp="1"/>
          </p:cNvSpPr>
          <p:nvPr>
            <p:ph type="title"/>
          </p:nvPr>
        </p:nvSpPr>
        <p:spPr>
          <a:xfrm>
            <a:off x="609492" y="172248"/>
            <a:ext cx="8392907" cy="553998"/>
          </a:xfrm>
        </p:spPr>
        <p:txBody>
          <a:bodyPr/>
          <a:lstStyle/>
          <a:p>
            <a:r>
              <a:rPr lang="en-US" sz="3600" dirty="0"/>
              <a:t>Time Series (Formal Definition) …. </a:t>
            </a:r>
          </a:p>
        </p:txBody>
      </p:sp>
      <p:cxnSp>
        <p:nvCxnSpPr>
          <p:cNvPr id="4" name="Straight Arrow Connector 3">
            <a:extLst>
              <a:ext uri="{FF2B5EF4-FFF2-40B4-BE49-F238E27FC236}">
                <a16:creationId xmlns:a16="http://schemas.microsoft.com/office/drawing/2014/main" id="{29359891-DFF8-4B54-A8E2-BF0B54836E75}"/>
              </a:ext>
            </a:extLst>
          </p:cNvPr>
          <p:cNvCxnSpPr/>
          <p:nvPr/>
        </p:nvCxnSpPr>
        <p:spPr>
          <a:xfrm>
            <a:off x="3940044" y="6093214"/>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855D78-FD7C-48A5-96E0-D86F673C8CA5}"/>
              </a:ext>
            </a:extLst>
          </p:cNvPr>
          <p:cNvSpPr txBox="1"/>
          <p:nvPr/>
        </p:nvSpPr>
        <p:spPr>
          <a:xfrm>
            <a:off x="5701609" y="5908548"/>
            <a:ext cx="649537" cy="369332"/>
          </a:xfrm>
          <a:prstGeom prst="rect">
            <a:avLst/>
          </a:prstGeom>
          <a:noFill/>
        </p:spPr>
        <p:txBody>
          <a:bodyPr wrap="none" rtlCol="0">
            <a:spAutoFit/>
          </a:bodyPr>
          <a:lstStyle/>
          <a:p>
            <a:r>
              <a:rPr lang="en-US" dirty="0"/>
              <a:t>Time</a:t>
            </a:r>
          </a:p>
        </p:txBody>
      </p:sp>
      <p:cxnSp>
        <p:nvCxnSpPr>
          <p:cNvPr id="7" name="Straight Arrow Connector 6">
            <a:extLst>
              <a:ext uri="{FF2B5EF4-FFF2-40B4-BE49-F238E27FC236}">
                <a16:creationId xmlns:a16="http://schemas.microsoft.com/office/drawing/2014/main" id="{B184E11E-D490-498C-9A90-47A3CBB04D8F}"/>
              </a:ext>
            </a:extLst>
          </p:cNvPr>
          <p:cNvCxnSpPr/>
          <p:nvPr/>
        </p:nvCxnSpPr>
        <p:spPr>
          <a:xfrm flipV="1">
            <a:off x="1358209" y="3201150"/>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D60970-143E-4961-A958-7F4D9B9E2DEA}"/>
              </a:ext>
            </a:extLst>
          </p:cNvPr>
          <p:cNvSpPr txBox="1"/>
          <p:nvPr/>
        </p:nvSpPr>
        <p:spPr>
          <a:xfrm rot="16200000">
            <a:off x="779500" y="4264204"/>
            <a:ext cx="1201650" cy="646331"/>
          </a:xfrm>
          <a:prstGeom prst="rect">
            <a:avLst/>
          </a:prstGeom>
          <a:noFill/>
        </p:spPr>
        <p:txBody>
          <a:bodyPr wrap="square" rtlCol="0">
            <a:spAutoFit/>
          </a:bodyPr>
          <a:lstStyle/>
          <a:p>
            <a:r>
              <a:rPr lang="en-US" dirty="0"/>
              <a:t>Measured Quantity</a:t>
            </a:r>
          </a:p>
        </p:txBody>
      </p:sp>
      <p:sp>
        <p:nvSpPr>
          <p:cNvPr id="3" name="Rectangle 2">
            <a:extLst>
              <a:ext uri="{FF2B5EF4-FFF2-40B4-BE49-F238E27FC236}">
                <a16:creationId xmlns:a16="http://schemas.microsoft.com/office/drawing/2014/main" id="{A0D07FB3-3B7A-4C4C-9AB5-D59236514F51}"/>
              </a:ext>
            </a:extLst>
          </p:cNvPr>
          <p:cNvSpPr/>
          <p:nvPr/>
        </p:nvSpPr>
        <p:spPr>
          <a:xfrm>
            <a:off x="457200" y="809536"/>
            <a:ext cx="8545199"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Roboto" panose="02000000000000000000" pitchFamily="2" charset="0"/>
              </a:rPr>
              <a:t>A time series is a series of data points indexed in time order. </a:t>
            </a:r>
          </a:p>
          <a:p>
            <a:pPr marL="285750" indent="-285750">
              <a:buFont typeface="Arial" panose="020B0604020202020204" pitchFamily="34" charset="0"/>
              <a:buChar char="•"/>
            </a:pPr>
            <a:endParaRPr lang="en-US" dirty="0">
              <a:solidFill>
                <a:srgbClr val="222222"/>
              </a:solidFill>
              <a:latin typeface="Roboto" panose="02000000000000000000" pitchFamily="2" charset="0"/>
            </a:endParaRPr>
          </a:p>
          <a:p>
            <a:pPr marL="285750" indent="-285750">
              <a:buFont typeface="Arial" panose="020B0604020202020204" pitchFamily="34" charset="0"/>
              <a:buChar char="•"/>
            </a:pPr>
            <a:r>
              <a:rPr lang="en-US" dirty="0">
                <a:solidFill>
                  <a:srgbClr val="222222"/>
                </a:solidFill>
                <a:latin typeface="Roboto" panose="02000000000000000000" pitchFamily="2" charset="0"/>
              </a:rPr>
              <a:t>Most commonly, a time series is a sequence taken at successive equally spaced points in time. </a:t>
            </a:r>
          </a:p>
          <a:p>
            <a:pPr marL="285750" indent="-285750">
              <a:buFont typeface="Arial" panose="020B0604020202020204" pitchFamily="34" charset="0"/>
              <a:buChar char="•"/>
            </a:pPr>
            <a:endParaRPr lang="en-US" dirty="0">
              <a:solidFill>
                <a:srgbClr val="222222"/>
              </a:solidFill>
              <a:latin typeface="Roboto" panose="02000000000000000000" pitchFamily="2" charset="0"/>
            </a:endParaRPr>
          </a:p>
          <a:p>
            <a:pPr marL="285750" indent="-285750">
              <a:buFont typeface="Arial" panose="020B0604020202020204" pitchFamily="34" charset="0"/>
              <a:buChar char="•"/>
            </a:pPr>
            <a:r>
              <a:rPr lang="en-US" dirty="0">
                <a:solidFill>
                  <a:srgbClr val="222222"/>
                </a:solidFill>
                <a:latin typeface="Roboto" panose="02000000000000000000" pitchFamily="2" charset="0"/>
              </a:rPr>
              <a:t>Sequence of discrete-time data</a:t>
            </a:r>
            <a:endParaRPr lang="en-US" dirty="0"/>
          </a:p>
        </p:txBody>
      </p:sp>
      <p:cxnSp>
        <p:nvCxnSpPr>
          <p:cNvPr id="9" name="Straight Arrow Connector 8">
            <a:extLst>
              <a:ext uri="{FF2B5EF4-FFF2-40B4-BE49-F238E27FC236}">
                <a16:creationId xmlns:a16="http://schemas.microsoft.com/office/drawing/2014/main" id="{2F092823-A93C-4FEF-BFF7-F5B5919DBCAB}"/>
              </a:ext>
            </a:extLst>
          </p:cNvPr>
          <p:cNvCxnSpPr/>
          <p:nvPr/>
        </p:nvCxnSpPr>
        <p:spPr>
          <a:xfrm flipH="1" flipV="1">
            <a:off x="6351146" y="4343400"/>
            <a:ext cx="1116454"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691A85-54A7-46CA-9CA5-CC0B150E5AC4}"/>
              </a:ext>
            </a:extLst>
          </p:cNvPr>
          <p:cNvSpPr txBox="1"/>
          <p:nvPr/>
        </p:nvSpPr>
        <p:spPr>
          <a:xfrm>
            <a:off x="7277026" y="5063968"/>
            <a:ext cx="1687199" cy="1200329"/>
          </a:xfrm>
          <a:prstGeom prst="rect">
            <a:avLst/>
          </a:prstGeom>
          <a:noFill/>
        </p:spPr>
        <p:txBody>
          <a:bodyPr wrap="square" rtlCol="0">
            <a:spAutoFit/>
          </a:bodyPr>
          <a:lstStyle/>
          <a:p>
            <a:r>
              <a:rPr lang="en-US" dirty="0"/>
              <a:t>Trend is superimposed on the original time series</a:t>
            </a:r>
          </a:p>
        </p:txBody>
      </p:sp>
    </p:spTree>
    <p:extLst>
      <p:ext uri="{BB962C8B-B14F-4D97-AF65-F5344CB8AC3E}">
        <p14:creationId xmlns:p14="http://schemas.microsoft.com/office/powerpoint/2010/main" val="3093880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TLE" val="Slide 5"/>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10123</TotalTime>
  <Words>2388</Words>
  <Application>Microsoft Office PowerPoint</Application>
  <PresentationFormat>On-screen Show (4:3)</PresentationFormat>
  <Paragraphs>343</Paragraphs>
  <Slides>43</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&amp;quot</vt:lpstr>
      <vt:lpstr>Arial</vt:lpstr>
      <vt:lpstr>Calibri</vt:lpstr>
      <vt:lpstr>Droid Serif</vt:lpstr>
      <vt:lpstr>museo</vt:lpstr>
      <vt:lpstr>Roboto</vt:lpstr>
      <vt:lpstr>Tahoma</vt:lpstr>
      <vt:lpstr>Times New Roman</vt:lpstr>
      <vt:lpstr>Wingdings</vt:lpstr>
      <vt:lpstr>Office Theme</vt:lpstr>
      <vt:lpstr>Chart</vt:lpstr>
      <vt:lpstr>Time Series Analysis and Forecasting   Fall 2019</vt:lpstr>
      <vt:lpstr>About the Instructors Ajay Anand</vt:lpstr>
      <vt:lpstr>About the Instructors –  Edgar A. Bernal</vt:lpstr>
      <vt:lpstr>Class enrollment</vt:lpstr>
      <vt:lpstr>Textbook (1st half of course)</vt:lpstr>
      <vt:lpstr>Introduction to Time Series Analysis and Forecasting</vt:lpstr>
      <vt:lpstr>Outline (Chapter 1)</vt:lpstr>
      <vt:lpstr>Time Series Everywhere</vt:lpstr>
      <vt:lpstr>Time Series (Formal Definition) …. </vt:lpstr>
      <vt:lpstr>Financial/Economic time series</vt:lpstr>
      <vt:lpstr>Another main source of time-series data: Sensor data and Internet of Things (IoT)</vt:lpstr>
      <vt:lpstr>Another main source of time-series data: Sensor data and Internet of Things (IoT)</vt:lpstr>
      <vt:lpstr>Multi-sensor data set</vt:lpstr>
      <vt:lpstr>Time Series Analysis and Forecasting …. </vt:lpstr>
      <vt:lpstr>What is a “forecast” ? </vt:lpstr>
      <vt:lpstr>PowerPoint Presentation</vt:lpstr>
      <vt:lpstr>Forecasting problems occur in many fields … </vt:lpstr>
      <vt:lpstr>Forecasting Problems </vt:lpstr>
      <vt:lpstr>Most forecasting problems involve a time series:</vt:lpstr>
      <vt:lpstr>Forecasting time intervals</vt:lpstr>
      <vt:lpstr>Two broad types of methods:</vt:lpstr>
      <vt:lpstr>Quantitative Forecasting Methods</vt:lpstr>
      <vt:lpstr>Some Terminology … </vt:lpstr>
      <vt:lpstr>Some Terminology … </vt:lpstr>
      <vt:lpstr>Examples of time series: Uncorrelated data, constant process model</vt:lpstr>
      <vt:lpstr>Autocorrelated data</vt:lpstr>
      <vt:lpstr>Trend</vt:lpstr>
      <vt:lpstr>Cyclic or seasonal data</vt:lpstr>
      <vt:lpstr>Nonstationary data</vt:lpstr>
      <vt:lpstr>Another example of non-stationary</vt:lpstr>
      <vt:lpstr>A mixture of patterns</vt:lpstr>
      <vt:lpstr>Cyclic patterns of different magnitudes</vt:lpstr>
      <vt:lpstr>Identifying Atypical events from time-series plots </vt:lpstr>
      <vt:lpstr>The Forecasting Process</vt:lpstr>
      <vt:lpstr>The Forecasting Process</vt:lpstr>
      <vt:lpstr>The Forecasting Process</vt:lpstr>
      <vt:lpstr>Data Warehouse</vt:lpstr>
      <vt:lpstr>Required Functionality of Data Warehouse </vt:lpstr>
      <vt:lpstr>Data Quality</vt:lpstr>
      <vt:lpstr>Data Cleaning</vt:lpstr>
      <vt:lpstr>Data Imputation</vt:lpstr>
      <vt:lpstr>Data Imputation</vt:lpstr>
      <vt:lpstr>Some useful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 Analysis and Forecasting   Fall 2019</dc:title>
  <dc:creator>Ajay Anand</dc:creator>
  <cp:lastModifiedBy>Ajay Anand</cp:lastModifiedBy>
  <cp:revision>301</cp:revision>
  <dcterms:created xsi:type="dcterms:W3CDTF">2019-05-06T20:41:32Z</dcterms:created>
  <dcterms:modified xsi:type="dcterms:W3CDTF">2019-08-29T14:53:59Z</dcterms:modified>
</cp:coreProperties>
</file>