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822" r:id="rId2"/>
    <p:sldId id="849" r:id="rId3"/>
    <p:sldId id="85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827" r:id="rId12"/>
    <p:sldId id="280" r:id="rId13"/>
    <p:sldId id="281" r:id="rId14"/>
    <p:sldId id="283" r:id="rId15"/>
    <p:sldId id="285" r:id="rId16"/>
    <p:sldId id="286" r:id="rId17"/>
    <p:sldId id="287" r:id="rId18"/>
    <p:sldId id="829" r:id="rId19"/>
    <p:sldId id="290" r:id="rId20"/>
    <p:sldId id="291" r:id="rId21"/>
    <p:sldId id="292" r:id="rId22"/>
    <p:sldId id="293" r:id="rId23"/>
    <p:sldId id="296" r:id="rId24"/>
    <p:sldId id="830" r:id="rId25"/>
    <p:sldId id="299" r:id="rId26"/>
    <p:sldId id="831" r:id="rId27"/>
    <p:sldId id="832" r:id="rId28"/>
    <p:sldId id="833" r:id="rId29"/>
    <p:sldId id="834" r:id="rId30"/>
    <p:sldId id="835" r:id="rId31"/>
    <p:sldId id="836" r:id="rId32"/>
    <p:sldId id="837" r:id="rId33"/>
    <p:sldId id="838" r:id="rId34"/>
    <p:sldId id="839" r:id="rId35"/>
    <p:sldId id="306" r:id="rId36"/>
    <p:sldId id="840" r:id="rId37"/>
    <p:sldId id="841" r:id="rId38"/>
    <p:sldId id="842" r:id="rId39"/>
    <p:sldId id="310" r:id="rId40"/>
    <p:sldId id="843" r:id="rId41"/>
    <p:sldId id="844" r:id="rId42"/>
    <p:sldId id="314" r:id="rId43"/>
    <p:sldId id="316" r:id="rId44"/>
    <p:sldId id="317" r:id="rId45"/>
    <p:sldId id="851" r:id="rId46"/>
    <p:sldId id="294" r:id="rId47"/>
    <p:sldId id="295" r:id="rId48"/>
    <p:sldId id="332" r:id="rId49"/>
    <p:sldId id="333" r:id="rId50"/>
    <p:sldId id="334" r:id="rId51"/>
    <p:sldId id="828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DDF919-318C-4C30-BB42-583BDD12B7ED}">
          <p14:sldIdLst>
            <p14:sldId id="822"/>
            <p14:sldId id="849"/>
            <p14:sldId id="850"/>
            <p14:sldId id="272"/>
            <p14:sldId id="273"/>
            <p14:sldId id="274"/>
            <p14:sldId id="275"/>
            <p14:sldId id="276"/>
            <p14:sldId id="277"/>
            <p14:sldId id="278"/>
            <p14:sldId id="827"/>
            <p14:sldId id="280"/>
            <p14:sldId id="281"/>
            <p14:sldId id="283"/>
            <p14:sldId id="285"/>
            <p14:sldId id="286"/>
            <p14:sldId id="287"/>
            <p14:sldId id="829"/>
            <p14:sldId id="290"/>
            <p14:sldId id="291"/>
            <p14:sldId id="292"/>
            <p14:sldId id="293"/>
            <p14:sldId id="296"/>
            <p14:sldId id="830"/>
            <p14:sldId id="299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306"/>
            <p14:sldId id="840"/>
            <p14:sldId id="841"/>
            <p14:sldId id="842"/>
            <p14:sldId id="310"/>
            <p14:sldId id="843"/>
            <p14:sldId id="844"/>
            <p14:sldId id="314"/>
            <p14:sldId id="316"/>
            <p14:sldId id="317"/>
            <p14:sldId id="851"/>
            <p14:sldId id="294"/>
            <p14:sldId id="295"/>
            <p14:sldId id="332"/>
            <p14:sldId id="333"/>
            <p14:sldId id="334"/>
            <p14:sldId id="8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9" autoAdjust="0"/>
    <p:restoredTop sz="90563" autoAdjust="0"/>
  </p:normalViewPr>
  <p:slideViewPr>
    <p:cSldViewPr>
      <p:cViewPr varScale="1">
        <p:scale>
          <a:sx n="78" d="100"/>
          <a:sy n="78" d="100"/>
        </p:scale>
        <p:origin x="1290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805E6-AF9F-47AD-8688-6C6980A07E3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F5ED9-8216-4DD0-836C-50CE092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57403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161826"/>
            <a:ext cx="8229600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299" y="838200"/>
            <a:ext cx="4857401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9C0151-4530-4246-9DBC-9DC7C430B5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94C4D-F12E-4C07-A3FE-E7DAFCC82A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8D4231-7A42-48F3-A36A-6A91E0D66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EEDA16-BE00-46D1-81D2-69AC5EA63F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3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14A969-2434-4CA2-99C1-AF1068469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E1C3F-4D65-4B90-BA9C-739D9075D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499B9-E80D-4C92-AEF2-E91C324B0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2DB36-BE19-4D01-B882-8F0D7F6CD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73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416115-4301-4C70-8CEB-D25B40110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B9D6E2-364B-4CDB-B392-151C27103E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F0E6B8-9234-456D-84A5-FF36379C11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8707E-926D-4E14-8C39-2753996E2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4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7355"/>
            <a:ext cx="9143999" cy="5806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3599" y="817880"/>
            <a:ext cx="28568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71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tmp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143000"/>
            <a:ext cx="7615427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374" y="1325373"/>
            <a:ext cx="6864984" cy="45685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Chapter 2: </a:t>
            </a:r>
            <a:br>
              <a:rPr lang="en-US" dirty="0"/>
            </a:br>
            <a:r>
              <a:rPr lang="en-US" dirty="0"/>
              <a:t>Statistics Introduction to Forecasting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(Part 2)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Fall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30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7C9D-049C-4F53-9BF2-D44110CC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Autocorrelation (ACF)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ED5E9-6315-40A4-A3E6-C3E18A86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ACFs for a time series of random values with constant 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sample ACFs appear randomly positive or negative, with values near zero</a:t>
            </a: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5A7527B4-2D18-4D3D-BDF9-C3CA4C0FDF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25602" name="Date Placeholder 2">
            <a:extLst>
              <a:ext uri="{FF2B5EF4-FFF2-40B4-BE49-F238E27FC236}">
                <a16:creationId xmlns:a16="http://schemas.microsoft.com/office/drawing/2014/main" id="{5E9779F0-D90B-4276-829F-B28C4FC2114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D9882F3F-2D69-4F08-BA0E-AC2AE4BBA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04DBF-AABF-4C19-A925-3C679B727CB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25605" name="Picture 3">
            <a:extLst>
              <a:ext uri="{FF2B5EF4-FFF2-40B4-BE49-F238E27FC236}">
                <a16:creationId xmlns:a16="http://schemas.microsoft.com/office/drawing/2014/main" id="{DEDD7161-EA5D-452F-902F-8E5C1C1F151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t="4184" r="10164" b="10027"/>
          <a:stretch/>
        </p:blipFill>
        <p:spPr>
          <a:xfrm>
            <a:off x="4573394" y="3606862"/>
            <a:ext cx="4113406" cy="2594611"/>
          </a:xfr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7F1D6-FC69-458F-BDA8-B30E51E135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7" y="3741950"/>
            <a:ext cx="2926080" cy="18988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DD7AF0-E906-4FA5-A43D-78D517C5E257}"/>
              </a:ext>
            </a:extLst>
          </p:cNvPr>
          <p:cNvSpPr/>
          <p:nvPr/>
        </p:nvSpPr>
        <p:spPr>
          <a:xfrm>
            <a:off x="3505200" y="4343400"/>
            <a:ext cx="762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8832C-37D9-4D44-BD86-8FEDAA098B26}"/>
              </a:ext>
            </a:extLst>
          </p:cNvPr>
          <p:cNvSpPr txBox="1"/>
          <p:nvPr/>
        </p:nvSpPr>
        <p:spPr>
          <a:xfrm>
            <a:off x="1314466" y="552597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FBE35-D93F-4460-B444-A75AE911E8DB}"/>
              </a:ext>
            </a:extLst>
          </p:cNvPr>
          <p:cNvSpPr txBox="1"/>
          <p:nvPr/>
        </p:nvSpPr>
        <p:spPr>
          <a:xfrm>
            <a:off x="6179200" y="5373571"/>
            <a:ext cx="75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0F5057-FFE7-4DED-80FA-31318F2DA123}"/>
              </a:ext>
            </a:extLst>
          </p:cNvPr>
          <p:cNvSpPr/>
          <p:nvPr/>
        </p:nvSpPr>
        <p:spPr>
          <a:xfrm>
            <a:off x="5029200" y="4343400"/>
            <a:ext cx="457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8E3582-7704-4FCA-9CAC-F4F6B62A3720}"/>
              </a:ext>
            </a:extLst>
          </p:cNvPr>
          <p:cNvCxnSpPr/>
          <p:nvPr/>
        </p:nvCxnSpPr>
        <p:spPr>
          <a:xfrm flipV="1">
            <a:off x="4570607" y="5181600"/>
            <a:ext cx="534793" cy="71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C76B3E-CBE8-4FDE-8E2C-B3A8FF44F7A8}"/>
              </a:ext>
            </a:extLst>
          </p:cNvPr>
          <p:cNvSpPr txBox="1"/>
          <p:nvPr/>
        </p:nvSpPr>
        <p:spPr>
          <a:xfrm>
            <a:off x="3223738" y="5950838"/>
            <a:ext cx="26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Plot starts at Lag 1; Lag 0 not shown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7C9D-049C-4F53-9BF2-D44110CC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861774"/>
          </a:xfrm>
        </p:spPr>
        <p:txBody>
          <a:bodyPr/>
          <a:lstStyle/>
          <a:p>
            <a:r>
              <a:rPr lang="en-US" sz="2800" dirty="0"/>
              <a:t>What does the </a:t>
            </a:r>
            <a:r>
              <a:rPr lang="en-US" sz="2800" i="1" dirty="0"/>
              <a:t>sample ACF </a:t>
            </a:r>
            <a:r>
              <a:rPr lang="en-US" sz="2800" dirty="0"/>
              <a:t>of a nonstationary time series look like?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ED5E9-6315-40A4-A3E6-C3E18A86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1" y="1403507"/>
            <a:ext cx="5486399" cy="18466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sample ACF is very </a:t>
            </a:r>
            <a:r>
              <a:rPr lang="en-US" sz="2400" b="1" dirty="0"/>
              <a:t>persistent</a:t>
            </a:r>
            <a:r>
              <a:rPr lang="en-US" sz="2400" dirty="0"/>
              <a:t>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Decays very slowly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large values even at long lags </a:t>
            </a:r>
          </a:p>
          <a:p>
            <a:r>
              <a:rPr lang="en-US" sz="2400" u="sng" dirty="0"/>
              <a:t>All are characteristic of a nonstationary time series</a:t>
            </a:r>
            <a:r>
              <a:rPr lang="en-US" sz="2400" dirty="0"/>
              <a:t> </a:t>
            </a:r>
            <a:endParaRPr lang="en-US" sz="1800" dirty="0"/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5A7527B4-2D18-4D3D-BDF9-C3CA4C0FDF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25602" name="Date Placeholder 2">
            <a:extLst>
              <a:ext uri="{FF2B5EF4-FFF2-40B4-BE49-F238E27FC236}">
                <a16:creationId xmlns:a16="http://schemas.microsoft.com/office/drawing/2014/main" id="{5E9779F0-D90B-4276-829F-B28C4FC2114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D9882F3F-2D69-4F08-BA0E-AC2AE4BBA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04DBF-AABF-4C19-A925-3C679B727CB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0FB731EE-9FF5-4A02-BCD6-F4D9A9CB3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5"/>
          <a:stretch/>
        </p:blipFill>
        <p:spPr>
          <a:xfrm>
            <a:off x="4572000" y="3962399"/>
            <a:ext cx="4123292" cy="222365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6365D-3EFA-4145-8667-A2A200B86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69" y="3962831"/>
            <a:ext cx="2519831" cy="19807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1BD80A6-9B86-4108-AE50-723463B210B7}"/>
              </a:ext>
            </a:extLst>
          </p:cNvPr>
          <p:cNvSpPr/>
          <p:nvPr/>
        </p:nvSpPr>
        <p:spPr>
          <a:xfrm>
            <a:off x="3886200" y="46482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D0DC0-18B1-4437-8069-FB3710E9E3DF}"/>
              </a:ext>
            </a:extLst>
          </p:cNvPr>
          <p:cNvSpPr/>
          <p:nvPr/>
        </p:nvSpPr>
        <p:spPr>
          <a:xfrm>
            <a:off x="6097905" y="1537991"/>
            <a:ext cx="2741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Droid Serif"/>
              </a:rPr>
              <a:t>Remember: </a:t>
            </a:r>
            <a:r>
              <a:rPr lang="en-US" i="1" dirty="0">
                <a:solidFill>
                  <a:srgbClr val="333333"/>
                </a:solidFill>
                <a:latin typeface="Droid Serif"/>
              </a:rPr>
              <a:t>If the sample ACF does not dampen out within about 15 to 20 lags, the time series is nonstationary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352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F138-A546-454A-BD2D-B5571DBB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492443"/>
          </a:xfrm>
        </p:spPr>
        <p:txBody>
          <a:bodyPr/>
          <a:lstStyle/>
          <a:p>
            <a:r>
              <a:rPr lang="en-US" sz="3200" dirty="0"/>
              <a:t>Data Transformation and Adjustments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C54248-5446-4FBA-BD07-25DFCE7F72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4540" y="1217167"/>
                <a:ext cx="7553325" cy="5985293"/>
              </a:xfrm>
            </p:spPr>
            <p:txBody>
              <a:bodyPr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Transformation needed to stabilize variance in the data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Common transformations: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λ=0 </a:t>
                </a:r>
                <a:r>
                  <a:rPr lang="en-US" sz="2800" dirty="0">
                    <a:sym typeface="Wingdings" panose="05000000000000000000" pitchFamily="2" charset="2"/>
                  </a:rPr>
                  <a:t> (log) ; </a:t>
                </a:r>
                <a:r>
                  <a:rPr lang="en-US" sz="2800" dirty="0"/>
                  <a:t>λ= 0.5 </a:t>
                </a:r>
                <a:r>
                  <a:rPr lang="en-US" sz="2800" dirty="0">
                    <a:sym typeface="Wingdings" panose="05000000000000000000" pitchFamily="2" charset="2"/>
                  </a:rPr>
                  <a:t> (square root)</a:t>
                </a:r>
              </a:p>
              <a:p>
                <a:r>
                  <a:rPr lang="en-US" sz="2800" dirty="0"/>
                  <a:t>λ= -0.5 </a:t>
                </a:r>
                <a:r>
                  <a:rPr lang="en-US" sz="2800" dirty="0">
                    <a:sym typeface="Wingdings" panose="05000000000000000000" pitchFamily="2" charset="2"/>
                  </a:rPr>
                  <a:t> (reciprocal); </a:t>
                </a:r>
                <a:r>
                  <a:rPr lang="en-US" sz="2800" dirty="0"/>
                  <a:t>λ= -1 </a:t>
                </a:r>
                <a:r>
                  <a:rPr lang="en-US" sz="2800" dirty="0">
                    <a:sym typeface="Wingdings" panose="05000000000000000000" pitchFamily="2" charset="2"/>
                  </a:rPr>
                  <a:t> (inverse)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C54248-5446-4FBA-BD07-25DFCE7F7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4540" y="1217167"/>
                <a:ext cx="7553325" cy="5985293"/>
              </a:xfrm>
              <a:blipFill>
                <a:blip r:embed="rId2"/>
                <a:stretch>
                  <a:fillRect l="-2825" t="-1833" r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7" name="Footer Placeholder 3">
            <a:extLst>
              <a:ext uri="{FF2B5EF4-FFF2-40B4-BE49-F238E27FC236}">
                <a16:creationId xmlns:a16="http://schemas.microsoft.com/office/drawing/2014/main" id="{0FBE618E-E5E5-409F-8900-C5D0B100D2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31746" name="Date Placeholder 2">
            <a:extLst>
              <a:ext uri="{FF2B5EF4-FFF2-40B4-BE49-F238E27FC236}">
                <a16:creationId xmlns:a16="http://schemas.microsoft.com/office/drawing/2014/main" id="{2A6DDE9B-DC72-40F9-A403-4CDDA379A72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E8C3E072-EAD6-4777-A602-9EAF410F90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D3D1C-D586-4D6C-91BF-B445A7A1C0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3D2B1BB-7CAF-45FC-B08B-17A634BD9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1" t="46347" r="28139" b="38026"/>
          <a:stretch/>
        </p:blipFill>
        <p:spPr>
          <a:xfrm>
            <a:off x="2128403" y="2080032"/>
            <a:ext cx="4020157" cy="1507559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703C8-FDC3-435C-86B9-D053A80172DC}"/>
              </a:ext>
            </a:extLst>
          </p:cNvPr>
          <p:cNvSpPr txBox="1"/>
          <p:nvPr/>
        </p:nvSpPr>
        <p:spPr>
          <a:xfrm>
            <a:off x="6035040" y="3840481"/>
            <a:ext cx="19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(Geometric mean)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3E1C-1C05-48AE-B565-40EF658F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9139F-AA87-43FE-8F61-93D938255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1" name="Footer Placeholder 3">
            <a:extLst>
              <a:ext uri="{FF2B5EF4-FFF2-40B4-BE49-F238E27FC236}">
                <a16:creationId xmlns:a16="http://schemas.microsoft.com/office/drawing/2014/main" id="{38AD5EDF-418E-42B7-AC19-E80CAE5BCFB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32770" name="Date Placeholder 2">
            <a:extLst>
              <a:ext uri="{FF2B5EF4-FFF2-40B4-BE49-F238E27FC236}">
                <a16:creationId xmlns:a16="http://schemas.microsoft.com/office/drawing/2014/main" id="{A0FA6194-D5B7-463F-914F-A906EFC6DC6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648BE16-0ABD-4048-8BC3-012EE299C6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9525D-4FFE-4018-9C3B-3717FAFCE0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34AD3BD0-C546-4E5A-97A2-0C4EC3724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000125"/>
            <a:ext cx="847248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66BC-EBBA-4035-867A-D1EB5C14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15553"/>
          </a:xfrm>
        </p:spPr>
        <p:txBody>
          <a:bodyPr/>
          <a:lstStyle/>
          <a:p>
            <a:r>
              <a:rPr lang="en-US" sz="4000" dirty="0"/>
              <a:t>Trend and Seasonal Adjustments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6CAB-CFF4-4AA6-955F-B01F4474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217167"/>
            <a:ext cx="8610600" cy="258532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Two widely used adjustments: </a:t>
            </a:r>
            <a:r>
              <a:rPr lang="en-US" sz="2800" i="1" dirty="0"/>
              <a:t>Trend and Seasonal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Time series with </a:t>
            </a:r>
            <a:r>
              <a:rPr lang="en-US" sz="2800" i="1" dirty="0"/>
              <a:t>trend is non-stationary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One way to remove trend is </a:t>
            </a:r>
            <a:r>
              <a:rPr lang="en-US" sz="2800" i="1" dirty="0"/>
              <a:t>regression modeling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With a trend, mean of 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t</a:t>
            </a:r>
            <a:r>
              <a:rPr lang="en-US" sz="2800" baseline="-25000" dirty="0"/>
              <a:t> </a:t>
            </a:r>
            <a:r>
              <a:rPr lang="en-US" sz="2800" dirty="0"/>
              <a:t> changes linearly with time: </a:t>
            </a:r>
            <a:endParaRPr lang="en-US" sz="2800" i="1" baseline="-25000" dirty="0"/>
          </a:p>
        </p:txBody>
      </p:sp>
      <p:sp>
        <p:nvSpPr>
          <p:cNvPr id="34819" name="Footer Placeholder 3">
            <a:extLst>
              <a:ext uri="{FF2B5EF4-FFF2-40B4-BE49-F238E27FC236}">
                <a16:creationId xmlns:a16="http://schemas.microsoft.com/office/drawing/2014/main" id="{005CED3C-FA61-40A2-9DAC-2C0163CC25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34818" name="Date Placeholder 2">
            <a:extLst>
              <a:ext uri="{FF2B5EF4-FFF2-40B4-BE49-F238E27FC236}">
                <a16:creationId xmlns:a16="http://schemas.microsoft.com/office/drawing/2014/main" id="{2FB67452-D124-44E8-8A94-0947B09D458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D9EE316F-0123-4AE2-8689-024D1BD7C5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E04D0-1372-482B-BF04-6E2AD11D104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34821" name="Picture 3">
            <a:extLst>
              <a:ext uri="{FF2B5EF4-FFF2-40B4-BE49-F238E27FC236}">
                <a16:creationId xmlns:a16="http://schemas.microsoft.com/office/drawing/2014/main" id="{75A2C53B-654E-44A2-8929-6F9B5669525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48454" r="23580" b="10792"/>
          <a:stretch/>
        </p:blipFill>
        <p:spPr>
          <a:xfrm>
            <a:off x="1616105" y="3567315"/>
            <a:ext cx="5850193" cy="2542829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>
            <a:extLst>
              <a:ext uri="{FF2B5EF4-FFF2-40B4-BE49-F238E27FC236}">
                <a16:creationId xmlns:a16="http://schemas.microsoft.com/office/drawing/2014/main" id="{496F21BB-6D42-49CE-B957-D61BE600E0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E95E068C-D5D5-4911-AD2B-1D62F0F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24EA2C79-214C-47CD-A3C6-30993ED1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4FB65-4A36-4930-9628-301AD9AE423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BEF24C4E-1765-4871-8F16-116D5C40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152525"/>
            <a:ext cx="78835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>
            <a:extLst>
              <a:ext uri="{FF2B5EF4-FFF2-40B4-BE49-F238E27FC236}">
                <a16:creationId xmlns:a16="http://schemas.microsoft.com/office/drawing/2014/main" id="{22288CAD-59F4-46D0-BD52-038EC89B66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0A01778A-CE45-4821-BC76-43967EFB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F5CB8A23-9AAC-4867-A043-B849EC36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D5EFF2-96EF-413F-9992-083717F86BA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pic>
        <p:nvPicPr>
          <p:cNvPr id="37893" name="Picture 4">
            <a:extLst>
              <a:ext uri="{FF2B5EF4-FFF2-40B4-BE49-F238E27FC236}">
                <a16:creationId xmlns:a16="http://schemas.microsoft.com/office/drawing/2014/main" id="{B5A20235-A2B5-4A2A-B733-72BFD74F4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4"/>
          <a:stretch/>
        </p:blipFill>
        <p:spPr bwMode="auto">
          <a:xfrm>
            <a:off x="419100" y="533401"/>
            <a:ext cx="81153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AB7DE20-DC34-4E01-8BF7-E4E4E244015D}"/>
              </a:ext>
            </a:extLst>
          </p:cNvPr>
          <p:cNvSpPr/>
          <p:nvPr/>
        </p:nvSpPr>
        <p:spPr>
          <a:xfrm>
            <a:off x="6035040" y="685800"/>
            <a:ext cx="166116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CC2C31-89EC-4F48-B016-BBE70A812F17}"/>
              </a:ext>
            </a:extLst>
          </p:cNvPr>
          <p:cNvCxnSpPr>
            <a:endCxn id="2" idx="5"/>
          </p:cNvCxnSpPr>
          <p:nvPr/>
        </p:nvCxnSpPr>
        <p:spPr>
          <a:xfrm flipH="1" flipV="1">
            <a:off x="7452929" y="2246778"/>
            <a:ext cx="395671" cy="49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15726E-ED91-45CD-B904-500D52415081}"/>
              </a:ext>
            </a:extLst>
          </p:cNvPr>
          <p:cNvSpPr txBox="1"/>
          <p:nvPr/>
        </p:nvSpPr>
        <p:spPr>
          <a:xfrm>
            <a:off x="6781800" y="2678668"/>
            <a:ext cx="256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to the residuals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FC68CB-3BA4-45A6-902C-2EC2DCF28C08}"/>
              </a:ext>
            </a:extLst>
          </p:cNvPr>
          <p:cNvCxnSpPr>
            <a:cxnSpLocks/>
          </p:cNvCxnSpPr>
          <p:nvPr/>
        </p:nvCxnSpPr>
        <p:spPr>
          <a:xfrm flipH="1">
            <a:off x="7315200" y="29718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B657B8A-91A3-4FAD-88E8-FF4BD6D41894}"/>
              </a:ext>
            </a:extLst>
          </p:cNvPr>
          <p:cNvSpPr/>
          <p:nvPr/>
        </p:nvSpPr>
        <p:spPr>
          <a:xfrm>
            <a:off x="5753100" y="2995612"/>
            <a:ext cx="166116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37619-012B-4D1B-A232-C5C927701D58}"/>
              </a:ext>
            </a:extLst>
          </p:cNvPr>
          <p:cNvSpPr txBox="1"/>
          <p:nvPr/>
        </p:nvSpPr>
        <p:spPr>
          <a:xfrm>
            <a:off x="609600" y="2514600"/>
            <a:ext cx="18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2.22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740BA-37A6-45CD-9F04-9883AB1E9061}"/>
              </a:ext>
            </a:extLst>
          </p:cNvPr>
          <p:cNvSpPr txBox="1"/>
          <p:nvPr/>
        </p:nvSpPr>
        <p:spPr>
          <a:xfrm flipH="1">
            <a:off x="1577338" y="5440681"/>
            <a:ext cx="726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to residuals indicate linear fit is not adequate … </a:t>
            </a:r>
            <a:r>
              <a:rPr lang="en-US" b="1" dirty="0"/>
              <a:t>implies model error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B35C-ACA2-4895-911A-F3D76C0C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8379460" cy="1354217"/>
          </a:xfrm>
        </p:spPr>
        <p:txBody>
          <a:bodyPr/>
          <a:lstStyle/>
          <a:p>
            <a:r>
              <a:rPr lang="en-US" dirty="0"/>
              <a:t>Removing trend by differencing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A1F7-28E6-44AD-8EAF-EDF02CB02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0626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i="1" dirty="0"/>
              <a:t>Difference</a:t>
            </a:r>
            <a:r>
              <a:rPr lang="en-US" sz="2400" dirty="0"/>
              <a:t> the data: apply difference operator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or, a backshift operator (B) , </a:t>
            </a:r>
            <a:r>
              <a:rPr lang="en-US" sz="2400" i="1" dirty="0" err="1"/>
              <a:t>B</a:t>
            </a:r>
            <a:r>
              <a:rPr lang="en-US" sz="2400" dirty="0" err="1"/>
              <a:t>y</a:t>
            </a:r>
            <a:r>
              <a:rPr lang="en-US" sz="2400" i="1" baseline="-25000" dirty="0" err="1"/>
              <a:t>t</a:t>
            </a:r>
            <a:r>
              <a:rPr lang="en-US" sz="2400" baseline="-25000" dirty="0"/>
              <a:t> </a:t>
            </a:r>
            <a:r>
              <a:rPr lang="en-US" sz="2400" dirty="0"/>
              <a:t>= y</a:t>
            </a:r>
            <a:r>
              <a:rPr lang="en-US" sz="2400" i="1" baseline="-25000" dirty="0"/>
              <a:t>t-1</a:t>
            </a:r>
          </a:p>
          <a:p>
            <a:endParaRPr lang="en-US" i="1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baseline="-25000" dirty="0"/>
              <a:t>Second order difference can also be computed: </a:t>
            </a:r>
          </a:p>
          <a:p>
            <a:endParaRPr lang="en-US" i="1" baseline="-25000" dirty="0"/>
          </a:p>
        </p:txBody>
      </p:sp>
      <p:sp>
        <p:nvSpPr>
          <p:cNvPr id="38915" name="Footer Placeholder 5">
            <a:extLst>
              <a:ext uri="{FF2B5EF4-FFF2-40B4-BE49-F238E27FC236}">
                <a16:creationId xmlns:a16="http://schemas.microsoft.com/office/drawing/2014/main" id="{28CA05AE-6255-42BB-AAF5-89E040B4AF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38914" name="Date Placeholder 4">
            <a:extLst>
              <a:ext uri="{FF2B5EF4-FFF2-40B4-BE49-F238E27FC236}">
                <a16:creationId xmlns:a16="http://schemas.microsoft.com/office/drawing/2014/main" id="{1D63BAF0-A319-47A1-A751-8BB8A30BF91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38916" name="Slide Number Placeholder 6">
            <a:extLst>
              <a:ext uri="{FF2B5EF4-FFF2-40B4-BE49-F238E27FC236}">
                <a16:creationId xmlns:a16="http://schemas.microsoft.com/office/drawing/2014/main" id="{DF216FC9-F481-46F5-8B72-FC36833880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C53ADF-F63A-410A-B7AE-20034D8FE6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pic>
        <p:nvPicPr>
          <p:cNvPr id="38917" name="Picture 5">
            <a:extLst>
              <a:ext uri="{FF2B5EF4-FFF2-40B4-BE49-F238E27FC236}">
                <a16:creationId xmlns:a16="http://schemas.microsoft.com/office/drawing/2014/main" id="{AF871EC1-C0C5-4756-A84F-996CB12AFCE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5" t="34213" r="33773" b="33116"/>
          <a:stretch/>
        </p:blipFill>
        <p:spPr>
          <a:xfrm>
            <a:off x="2465253" y="1610197"/>
            <a:ext cx="3867581" cy="622819"/>
          </a:xfrm>
          <a:noFill/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C1FFFE38-F481-466B-B335-6F69DA5D3A0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5" t="17236" r="29245" b="52360"/>
          <a:stretch/>
        </p:blipFill>
        <p:spPr>
          <a:xfrm>
            <a:off x="211066" y="2876820"/>
            <a:ext cx="5679911" cy="908635"/>
          </a:xfrm>
          <a:noFill/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E67B856-49AB-477C-B0FF-632C79395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44" r="13208" b="259"/>
          <a:stretch/>
        </p:blipFill>
        <p:spPr>
          <a:xfrm>
            <a:off x="665243" y="5118706"/>
            <a:ext cx="8021557" cy="60552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BC432-9A71-4AFE-BD25-3ADC87C68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873" y="1929960"/>
            <a:ext cx="3748508" cy="28023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2E7681-45FA-48BE-9144-F2A4A9DB258A}"/>
              </a:ext>
            </a:extLst>
          </p:cNvPr>
          <p:cNvSpPr/>
          <p:nvPr/>
        </p:nvSpPr>
        <p:spPr>
          <a:xfrm>
            <a:off x="7951551" y="3375733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</a:t>
            </a:r>
            <a:r>
              <a:rPr lang="en-US" i="1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- y</a:t>
            </a:r>
            <a:r>
              <a:rPr lang="en-US" i="1" baseline="-25000" dirty="0"/>
              <a:t>t-1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F855D6-7971-4E9D-9991-B593DD14F7DC}"/>
              </a:ext>
            </a:extLst>
          </p:cNvPr>
          <p:cNvCxnSpPr/>
          <p:nvPr/>
        </p:nvCxnSpPr>
        <p:spPr>
          <a:xfrm flipH="1">
            <a:off x="7436127" y="3785455"/>
            <a:ext cx="793473" cy="32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BF439C-0DB1-4A66-81B2-10F6E2E9EFF1}"/>
              </a:ext>
            </a:extLst>
          </p:cNvPr>
          <p:cNvCxnSpPr/>
          <p:nvPr/>
        </p:nvCxnSpPr>
        <p:spPr>
          <a:xfrm>
            <a:off x="7086600" y="2743200"/>
            <a:ext cx="74144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B003E2-2832-4A93-8104-C051EA3E6103}"/>
              </a:ext>
            </a:extLst>
          </p:cNvPr>
          <p:cNvSpPr txBox="1"/>
          <p:nvPr/>
        </p:nvSpPr>
        <p:spPr>
          <a:xfrm>
            <a:off x="6745288" y="2336864"/>
            <a:ext cx="34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B35C-ACA2-4895-911A-F3D76C0C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8379460" cy="1354217"/>
          </a:xfrm>
        </p:spPr>
        <p:txBody>
          <a:bodyPr/>
          <a:lstStyle/>
          <a:p>
            <a:r>
              <a:rPr lang="en-US" dirty="0"/>
              <a:t>Removing trend by differencing</a:t>
            </a:r>
          </a:p>
        </p:txBody>
      </p:sp>
      <p:sp>
        <p:nvSpPr>
          <p:cNvPr id="38915" name="Footer Placeholder 5">
            <a:extLst>
              <a:ext uri="{FF2B5EF4-FFF2-40B4-BE49-F238E27FC236}">
                <a16:creationId xmlns:a16="http://schemas.microsoft.com/office/drawing/2014/main" id="{28CA05AE-6255-42BB-AAF5-89E040B4AF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38914" name="Date Placeholder 4">
            <a:extLst>
              <a:ext uri="{FF2B5EF4-FFF2-40B4-BE49-F238E27FC236}">
                <a16:creationId xmlns:a16="http://schemas.microsoft.com/office/drawing/2014/main" id="{1D63BAF0-A319-47A1-A751-8BB8A30BF91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38916" name="Slide Number Placeholder 6">
            <a:extLst>
              <a:ext uri="{FF2B5EF4-FFF2-40B4-BE49-F238E27FC236}">
                <a16:creationId xmlns:a16="http://schemas.microsoft.com/office/drawing/2014/main" id="{DF216FC9-F481-46F5-8B72-FC36833880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C53ADF-F63A-410A-B7AE-20034D8FE6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7542CD3-F72A-445B-8A5D-089CA684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5962"/>
            <a:ext cx="5249908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B48D29-8640-4732-9054-0C60B708F775}"/>
              </a:ext>
            </a:extLst>
          </p:cNvPr>
          <p:cNvSpPr/>
          <p:nvPr/>
        </p:nvSpPr>
        <p:spPr>
          <a:xfrm>
            <a:off x="4572000" y="2895600"/>
            <a:ext cx="67790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128A5D8-87CA-455D-8D2F-6528E539F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5" r="12919" b="14322"/>
          <a:stretch/>
        </p:blipFill>
        <p:spPr bwMode="auto">
          <a:xfrm>
            <a:off x="5486400" y="2034091"/>
            <a:ext cx="3657600" cy="225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88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B60C-BCB1-475D-A8AB-FD87B7EB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1"/>
            <a:ext cx="8074660" cy="762000"/>
          </a:xfrm>
        </p:spPr>
        <p:txBody>
          <a:bodyPr/>
          <a:lstStyle/>
          <a:p>
            <a:r>
              <a:rPr lang="en-US" dirty="0"/>
              <a:t>Residual plots after differencing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7F81E-5CD9-4478-B1E5-39E540622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7FA6B43D-3ACA-4092-9900-A96B572DC1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1986" name="Date Placeholder 2">
            <a:extLst>
              <a:ext uri="{FF2B5EF4-FFF2-40B4-BE49-F238E27FC236}">
                <a16:creationId xmlns:a16="http://schemas.microsoft.com/office/drawing/2014/main" id="{AEAE4907-E117-431B-902A-C1DFEFDF4E7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66B4E7B9-6BCA-4F49-876F-24411BE3AC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099BC-2845-4A04-B294-CF229CCD405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F4220BE9-334F-4B65-B3B7-F6B5F2E94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2"/>
          <a:stretch/>
        </p:blipFill>
        <p:spPr bwMode="auto">
          <a:xfrm>
            <a:off x="152400" y="1676400"/>
            <a:ext cx="82756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015D-6DA1-4E7B-83BE-2C036BED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(09/10/19)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32B3-8129-4C3E-98D0-BFC9B206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6"/>
            <a:ext cx="8074660" cy="427809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HW #1 has been posted on Blackboard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It is due on September 13 at 11:59 pm 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Course / Lecture schedule has been posted online (See link on Blackboard)</a:t>
            </a:r>
            <a:endParaRPr lang="en-US" sz="2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HW #2 should be posted by Friday this week, and will be due on Tuesday (09/24)</a:t>
            </a:r>
          </a:p>
          <a:p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765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B7D7-2C6C-4645-A5F9-418569BF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96594"/>
          </a:xfrm>
        </p:spPr>
        <p:txBody>
          <a:bodyPr/>
          <a:lstStyle/>
          <a:p>
            <a:r>
              <a:rPr lang="en-US" sz="3600"/>
              <a:t>Removing seasonality and trend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E2752-2737-46F0-A229-192963AD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693660" cy="40010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Trend and seasonal are present in many time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Differencing can be used to remove seasonality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Lag </a:t>
            </a:r>
            <a:r>
              <a:rPr lang="en-US" sz="3200" i="1" dirty="0"/>
              <a:t>d </a:t>
            </a:r>
            <a:r>
              <a:rPr lang="en-US" sz="3200" dirty="0"/>
              <a:t>difference defined as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remove annual seasonality (d=12): </a:t>
            </a:r>
          </a:p>
        </p:txBody>
      </p:sp>
      <p:sp>
        <p:nvSpPr>
          <p:cNvPr id="43011" name="Footer Placeholder 3">
            <a:extLst>
              <a:ext uri="{FF2B5EF4-FFF2-40B4-BE49-F238E27FC236}">
                <a16:creationId xmlns:a16="http://schemas.microsoft.com/office/drawing/2014/main" id="{15127769-5CD4-4DC2-92C5-0B5A56411D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3010" name="Date Placeholder 2">
            <a:extLst>
              <a:ext uri="{FF2B5EF4-FFF2-40B4-BE49-F238E27FC236}">
                <a16:creationId xmlns:a16="http://schemas.microsoft.com/office/drawing/2014/main" id="{0379E085-B616-46E6-9B5F-A44AD390C82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C69057ED-C98B-4723-B829-0528C077C0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3F87AB-FB87-4FE3-B834-4AB794F85E2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pic>
        <p:nvPicPr>
          <p:cNvPr id="43013" name="Picture 3">
            <a:extLst>
              <a:ext uri="{FF2B5EF4-FFF2-40B4-BE49-F238E27FC236}">
                <a16:creationId xmlns:a16="http://schemas.microsoft.com/office/drawing/2014/main" id="{5E4700CC-FB46-4BB0-8B33-EF8A9D71105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5" t="21757" r="30556" b="66528"/>
          <a:stretch/>
        </p:blipFill>
        <p:spPr>
          <a:xfrm>
            <a:off x="2555323" y="3683180"/>
            <a:ext cx="4966378" cy="800952"/>
          </a:xfrm>
          <a:noFill/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1F4A153B-015C-4DEC-952A-3B30B5F41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55230" r="30556" b="27177"/>
          <a:stretch/>
        </p:blipFill>
        <p:spPr>
          <a:xfrm>
            <a:off x="2555323" y="5218263"/>
            <a:ext cx="4226477" cy="1019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>
            <a:extLst>
              <a:ext uri="{FF2B5EF4-FFF2-40B4-BE49-F238E27FC236}">
                <a16:creationId xmlns:a16="http://schemas.microsoft.com/office/drawing/2014/main" id="{6D057590-432F-4A49-BA92-6D1D9DD49F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6B8F0F01-76CD-4724-BF0D-F85A6826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A7B733EB-36BE-4795-8285-C191E5D1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FF6A00-6E74-4052-86FF-1E74C62EE6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DCC6509D-8D64-471A-82A8-F3000D01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104109"/>
            <a:ext cx="54070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C44D6F-BA1C-40EA-824A-265122290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0000" b="7746"/>
          <a:stretch/>
        </p:blipFill>
        <p:spPr>
          <a:xfrm>
            <a:off x="0" y="636362"/>
            <a:ext cx="3558084" cy="43434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C3ABCDF-49DF-4156-9390-00A8AF38A284}"/>
              </a:ext>
            </a:extLst>
          </p:cNvPr>
          <p:cNvSpPr/>
          <p:nvPr/>
        </p:nvSpPr>
        <p:spPr>
          <a:xfrm rot="19405145">
            <a:off x="3331686" y="2012782"/>
            <a:ext cx="105516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4554F-2E6F-4D2A-8EC8-B22AFD303CD3}"/>
              </a:ext>
            </a:extLst>
          </p:cNvPr>
          <p:cNvSpPr txBox="1"/>
          <p:nvPr/>
        </p:nvSpPr>
        <p:spPr>
          <a:xfrm>
            <a:off x="1156115" y="990600"/>
            <a:ext cx="206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and Trend </a:t>
            </a:r>
          </a:p>
          <a:p>
            <a:r>
              <a:rPr lang="en-US" dirty="0"/>
              <a:t>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4E60F-CE32-4CD0-B37E-33168D265380}"/>
              </a:ext>
            </a:extLst>
          </p:cNvPr>
          <p:cNvSpPr txBox="1"/>
          <p:nvPr/>
        </p:nvSpPr>
        <p:spPr>
          <a:xfrm>
            <a:off x="5105400" y="137160"/>
            <a:ext cx="215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Seasonal-differenced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6B990-66E1-4436-8AC6-044A461B56FC}"/>
              </a:ext>
            </a:extLst>
          </p:cNvPr>
          <p:cNvSpPr txBox="1"/>
          <p:nvPr/>
        </p:nvSpPr>
        <p:spPr>
          <a:xfrm>
            <a:off x="4724400" y="3074762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Trend-differenced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6C53A8-01DC-48D2-93C0-768FC037EBC5}"/>
              </a:ext>
            </a:extLst>
          </p:cNvPr>
          <p:cNvCxnSpPr/>
          <p:nvPr/>
        </p:nvCxnSpPr>
        <p:spPr>
          <a:xfrm flipV="1">
            <a:off x="3558084" y="4114800"/>
            <a:ext cx="1318716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67975A-BCD8-4EBF-BE5A-7BCE8D8C72DC}"/>
              </a:ext>
            </a:extLst>
          </p:cNvPr>
          <p:cNvSpPr txBox="1"/>
          <p:nvPr/>
        </p:nvSpPr>
        <p:spPr>
          <a:xfrm>
            <a:off x="2819400" y="533400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= 0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F079F6C8-D16D-4166-AA67-988DEA29D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0" t="58373" r="30556" b="31563"/>
          <a:stretch/>
        </p:blipFill>
        <p:spPr>
          <a:xfrm>
            <a:off x="6194067" y="539543"/>
            <a:ext cx="866743" cy="369332"/>
          </a:xfrm>
          <a:prstGeom prst="rect">
            <a:avLst/>
          </a:prstGeom>
          <a:noFill/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8E214776-9417-46F0-AE26-4ABE65167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6" t="45230" r="45495" b="33116"/>
          <a:stretch/>
        </p:blipFill>
        <p:spPr>
          <a:xfrm>
            <a:off x="5991257" y="4876800"/>
            <a:ext cx="866743" cy="251609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9F01F5C5-BF80-460F-81BD-5C14B95FE759}"/>
              </a:ext>
            </a:extLst>
          </p:cNvPr>
          <p:cNvSpPr/>
          <p:nvPr/>
        </p:nvSpPr>
        <p:spPr>
          <a:xfrm>
            <a:off x="6705600" y="2743200"/>
            <a:ext cx="35521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FC7C8562-FDC6-4459-B361-3352D7EB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B92A8-9110-4496-A4FB-21056653C2A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21030C6E-148E-4260-8B5A-22609F0CB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5"/>
          <a:stretch/>
        </p:blipFill>
        <p:spPr bwMode="auto">
          <a:xfrm>
            <a:off x="152400" y="533400"/>
            <a:ext cx="8874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FAC39A-ED4B-4913-B7B3-8621D24D8C1B}"/>
              </a:ext>
            </a:extLst>
          </p:cNvPr>
          <p:cNvSpPr/>
          <p:nvPr/>
        </p:nvSpPr>
        <p:spPr>
          <a:xfrm>
            <a:off x="914400" y="53340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Droid Serif"/>
              </a:rPr>
              <a:t>Examination of the residual plots does not reveal any problems with the linear trend model fit to the differenced data.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420E-C10B-42C9-B628-0C18B36C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Classical Decomposition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5A23-A4CA-46E8-B32A-8E616FF28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0928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Decompose time series into </a:t>
            </a:r>
            <a:r>
              <a:rPr lang="en-US" i="1" dirty="0"/>
              <a:t>seasonal, trend, </a:t>
            </a:r>
            <a:r>
              <a:rPr lang="en-US" dirty="0"/>
              <a:t>and </a:t>
            </a:r>
            <a:r>
              <a:rPr lang="en-US" i="1" dirty="0"/>
              <a:t>random error</a:t>
            </a:r>
          </a:p>
          <a:p>
            <a:endParaRPr lang="en-US" i="1" dirty="0"/>
          </a:p>
          <a:p>
            <a:r>
              <a:rPr lang="en-US" sz="2800" dirty="0"/>
              <a:t>S</a:t>
            </a:r>
            <a:r>
              <a:rPr lang="en-US" sz="2800" i="1" baseline="-25000" dirty="0"/>
              <a:t>t</a:t>
            </a:r>
            <a:r>
              <a:rPr lang="en-US" sz="2800" i="1" dirty="0"/>
              <a:t> = seasonal component; T</a:t>
            </a:r>
            <a:r>
              <a:rPr lang="en-US" sz="2800" i="1" baseline="-25000" dirty="0"/>
              <a:t>t</a:t>
            </a:r>
            <a:r>
              <a:rPr lang="en-US" sz="2800" i="1" dirty="0"/>
              <a:t> = trend; </a:t>
            </a:r>
            <a:r>
              <a:rPr lang="el-GR" sz="2800" i="1" dirty="0"/>
              <a:t>ε</a:t>
            </a:r>
            <a:r>
              <a:rPr lang="en-US" sz="2800" i="1" baseline="-25000" dirty="0"/>
              <a:t>t</a:t>
            </a:r>
            <a:r>
              <a:rPr lang="en-US" sz="2800" i="1" dirty="0"/>
              <a:t> = error</a:t>
            </a:r>
            <a:endParaRPr lang="en-US" sz="2800" i="1" baseline="-25000" dirty="0"/>
          </a:p>
        </p:txBody>
      </p:sp>
      <p:sp>
        <p:nvSpPr>
          <p:cNvPr id="48131" name="Footer Placeholder 3">
            <a:extLst>
              <a:ext uri="{FF2B5EF4-FFF2-40B4-BE49-F238E27FC236}">
                <a16:creationId xmlns:a16="http://schemas.microsoft.com/office/drawing/2014/main" id="{3B82F731-7209-4ABE-8C48-9E9ED3824A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8130" name="Date Placeholder 2">
            <a:extLst>
              <a:ext uri="{FF2B5EF4-FFF2-40B4-BE49-F238E27FC236}">
                <a16:creationId xmlns:a16="http://schemas.microsoft.com/office/drawing/2014/main" id="{C02D9A18-D2F3-4988-9120-7143DD8FD8A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342C0E21-D8C8-46EC-92C6-1BBE569E1D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F0BA2-A39E-4FA6-9519-D2E0E723F1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pic>
        <p:nvPicPr>
          <p:cNvPr id="48133" name="Picture 3">
            <a:extLst>
              <a:ext uri="{FF2B5EF4-FFF2-40B4-BE49-F238E27FC236}">
                <a16:creationId xmlns:a16="http://schemas.microsoft.com/office/drawing/2014/main" id="{CE204E60-5233-4D76-B972-03A6800E71F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0" t="50876" r="39961" b="40947"/>
          <a:stretch/>
        </p:blipFill>
        <p:spPr>
          <a:xfrm>
            <a:off x="152400" y="3585205"/>
            <a:ext cx="1905001" cy="461129"/>
          </a:xfrm>
          <a:noFill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78D8D8E-2754-4399-A1B7-A0FD92A76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7" t="24324" r="39815" b="68920"/>
          <a:stretch/>
        </p:blipFill>
        <p:spPr>
          <a:xfrm>
            <a:off x="3110038" y="2325162"/>
            <a:ext cx="2667000" cy="533400"/>
          </a:xfrm>
          <a:prstGeom prst="rect">
            <a:avLst/>
          </a:prstGeom>
          <a:noFill/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ECE11F64-3442-4EA3-924A-F85B0A93A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5" t="71552" r="45370" b="22368"/>
          <a:stretch/>
        </p:blipFill>
        <p:spPr>
          <a:xfrm>
            <a:off x="154940" y="5308848"/>
            <a:ext cx="1219200" cy="3429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80537-8A5D-4A92-A763-1140075CF176}"/>
              </a:ext>
            </a:extLst>
          </p:cNvPr>
          <p:cNvSpPr txBox="1"/>
          <p:nvPr/>
        </p:nvSpPr>
        <p:spPr>
          <a:xfrm>
            <a:off x="100824" y="3427209"/>
            <a:ext cx="29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(Additive model)</a:t>
            </a:r>
          </a:p>
          <a:p>
            <a:endParaRPr lang="en-US" dirty="0"/>
          </a:p>
          <a:p>
            <a:r>
              <a:rPr lang="en-US" dirty="0"/>
              <a:t>Seasonal variation is </a:t>
            </a:r>
            <a:r>
              <a:rPr lang="en-US" b="1" dirty="0"/>
              <a:t>constant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C3F9E-165D-440E-9044-1E5652F4ADD5}"/>
              </a:ext>
            </a:extLst>
          </p:cNvPr>
          <p:cNvSpPr txBox="1"/>
          <p:nvPr/>
        </p:nvSpPr>
        <p:spPr>
          <a:xfrm>
            <a:off x="100824" y="4994907"/>
            <a:ext cx="3768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(Multiplicative model)</a:t>
            </a:r>
          </a:p>
          <a:p>
            <a:endParaRPr lang="en-US" dirty="0"/>
          </a:p>
          <a:p>
            <a:r>
              <a:rPr lang="en-US" dirty="0"/>
              <a:t>Seasonal variation </a:t>
            </a:r>
            <a:r>
              <a:rPr lang="en-US" b="1" dirty="0"/>
              <a:t>increases</a:t>
            </a:r>
            <a:r>
              <a:rPr lang="en-US" dirty="0"/>
              <a:t> with time</a:t>
            </a:r>
          </a:p>
        </p:txBody>
      </p:sp>
      <p:pic>
        <p:nvPicPr>
          <p:cNvPr id="4098" name="Picture 2" descr="Image result for multiplicative time series">
            <a:extLst>
              <a:ext uri="{FF2B5EF4-FFF2-40B4-BE49-F238E27FC236}">
                <a16:creationId xmlns:a16="http://schemas.microsoft.com/office/drawing/2014/main" id="{441B706C-C456-4BE7-A195-6DBFA5967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63" y="4648200"/>
            <a:ext cx="3562475" cy="14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622715-4068-425A-BB6F-57159F47B2C4}"/>
              </a:ext>
            </a:extLst>
          </p:cNvPr>
          <p:cNvCxnSpPr>
            <a:cxnSpLocks/>
          </p:cNvCxnSpPr>
          <p:nvPr/>
        </p:nvCxnSpPr>
        <p:spPr>
          <a:xfrm flipV="1">
            <a:off x="5562600" y="4800600"/>
            <a:ext cx="2755265" cy="1020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4367A-AFA8-4B79-B871-80413D61A4EF}"/>
              </a:ext>
            </a:extLst>
          </p:cNvPr>
          <p:cNvCxnSpPr>
            <a:cxnSpLocks/>
          </p:cNvCxnSpPr>
          <p:nvPr/>
        </p:nvCxnSpPr>
        <p:spPr>
          <a:xfrm flipV="1">
            <a:off x="5562600" y="5308848"/>
            <a:ext cx="2755265" cy="5124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additive-model">
            <a:extLst>
              <a:ext uri="{FF2B5EF4-FFF2-40B4-BE49-F238E27FC236}">
                <a16:creationId xmlns:a16="http://schemas.microsoft.com/office/drawing/2014/main" id="{4AB6C7C3-7AE4-4B07-8E23-1F364AE17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 b="5515"/>
          <a:stretch/>
        </p:blipFill>
        <p:spPr bwMode="auto">
          <a:xfrm>
            <a:off x="5011763" y="3525821"/>
            <a:ext cx="3589313" cy="12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B903CB-F707-49DB-870E-C8BC603902C7}"/>
              </a:ext>
            </a:extLst>
          </p:cNvPr>
          <p:cNvCxnSpPr>
            <a:cxnSpLocks/>
          </p:cNvCxnSpPr>
          <p:nvPr/>
        </p:nvCxnSpPr>
        <p:spPr>
          <a:xfrm flipV="1">
            <a:off x="5562600" y="3585205"/>
            <a:ext cx="2755265" cy="7653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B9BEF0-39DD-4D6F-B6B3-ED9CFB54FA37}"/>
              </a:ext>
            </a:extLst>
          </p:cNvPr>
          <p:cNvCxnSpPr>
            <a:cxnSpLocks/>
          </p:cNvCxnSpPr>
          <p:nvPr/>
        </p:nvCxnSpPr>
        <p:spPr>
          <a:xfrm flipV="1">
            <a:off x="5777038" y="3994999"/>
            <a:ext cx="2618295" cy="5927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420E-C10B-42C9-B628-0C18B36C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Classical Decomposition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5A23-A4CA-46E8-B32A-8E616FF28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34163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Estimate trend component, and remove it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Now, can estimate the seasonal indices, i.e.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January seasonal factors are averaged to produce a January season index; all of the February seasonal factors are averaged to produce a February season index; and so on. </a:t>
            </a:r>
          </a:p>
        </p:txBody>
      </p:sp>
      <p:sp>
        <p:nvSpPr>
          <p:cNvPr id="48131" name="Footer Placeholder 3">
            <a:extLst>
              <a:ext uri="{FF2B5EF4-FFF2-40B4-BE49-F238E27FC236}">
                <a16:creationId xmlns:a16="http://schemas.microsoft.com/office/drawing/2014/main" id="{3B82F731-7209-4ABE-8C48-9E9ED3824A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8130" name="Date Placeholder 2">
            <a:extLst>
              <a:ext uri="{FF2B5EF4-FFF2-40B4-BE49-F238E27FC236}">
                <a16:creationId xmlns:a16="http://schemas.microsoft.com/office/drawing/2014/main" id="{C02D9A18-D2F3-4988-9120-7143DD8FD8A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342C0E21-D8C8-46EC-92C6-1BBE569E1D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F0BA2-A39E-4FA6-9519-D2E0E723F1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7F73952-9608-401A-B037-BA9C5E01D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5" t="10003" r="40478" b="83567"/>
          <a:stretch/>
        </p:blipFill>
        <p:spPr>
          <a:xfrm>
            <a:off x="2804754" y="1678351"/>
            <a:ext cx="3230286" cy="610768"/>
          </a:xfrm>
          <a:prstGeom prst="rect">
            <a:avLst/>
          </a:prstGeom>
          <a:noFill/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34D46932-6F8A-44C8-920A-6B473AD20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6" t="45230" r="45495" b="33116"/>
          <a:stretch/>
        </p:blipFill>
        <p:spPr>
          <a:xfrm>
            <a:off x="3520013" y="2301054"/>
            <a:ext cx="2103974" cy="61076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4F06B9-06A6-4D35-AA76-DE130636DCF2}"/>
              </a:ext>
            </a:extLst>
          </p:cNvPr>
          <p:cNvSpPr txBox="1"/>
          <p:nvPr/>
        </p:nvSpPr>
        <p:spPr>
          <a:xfrm>
            <a:off x="2804754" y="2337777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</a:t>
            </a:r>
            <a:r>
              <a:rPr lang="en-US" sz="2400" i="1" baseline="-25000" dirty="0"/>
              <a:t>t</a:t>
            </a:r>
            <a:r>
              <a:rPr lang="en-US" sz="2400" i="1" dirty="0"/>
              <a:t> </a:t>
            </a:r>
            <a:r>
              <a:rPr lang="en-US" dirty="0"/>
              <a:t>= 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8A680A3-A333-47B8-B890-A3A11741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87" y="4359386"/>
            <a:ext cx="2926080" cy="16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0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A4D-71B1-477D-A589-02F0ED5F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51203" name="Footer Placeholder 3">
            <a:extLst>
              <a:ext uri="{FF2B5EF4-FFF2-40B4-BE49-F238E27FC236}">
                <a16:creationId xmlns:a16="http://schemas.microsoft.com/office/drawing/2014/main" id="{36B135D8-28E4-4F25-9710-56C112ED8F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51202" name="Date Placeholder 2">
            <a:extLst>
              <a:ext uri="{FF2B5EF4-FFF2-40B4-BE49-F238E27FC236}">
                <a16:creationId xmlns:a16="http://schemas.microsoft.com/office/drawing/2014/main" id="{E126E18D-2971-4860-A40B-9B108D9932D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9F8420EA-6423-487E-9F6D-9E82748A32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BDEE87-96F7-4BDC-91D2-95F7DAB7678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pic>
        <p:nvPicPr>
          <p:cNvPr id="51205" name="Picture 4">
            <a:extLst>
              <a:ext uri="{FF2B5EF4-FFF2-40B4-BE49-F238E27FC236}">
                <a16:creationId xmlns:a16="http://schemas.microsoft.com/office/drawing/2014/main" id="{FB839A65-D3C8-4632-925F-57F161629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1"/>
          <a:stretch/>
        </p:blipFill>
        <p:spPr bwMode="auto">
          <a:xfrm>
            <a:off x="235902" y="1503656"/>
            <a:ext cx="8610600" cy="437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9B37A7-7873-4A81-9227-094C918F7019}"/>
              </a:ext>
            </a:extLst>
          </p:cNvPr>
          <p:cNvSpPr txBox="1"/>
          <p:nvPr/>
        </p:nvSpPr>
        <p:spPr>
          <a:xfrm>
            <a:off x="2684638" y="1217167"/>
            <a:ext cx="43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type (multiplicative or additive) is it ?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CA2-F192-406F-A8B9-346DE60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sz="3200" dirty="0"/>
              <a:t>Time Series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F6C-3904-450F-83BB-245770AB6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https://www.mathworks.com/help/examples/econ/win64/SeasonalAdjustmentUsingaStableSeasonalFilterExample_01.png">
            <a:extLst>
              <a:ext uri="{FF2B5EF4-FFF2-40B4-BE49-F238E27FC236}">
                <a16:creationId xmlns:a16="http://schemas.microsoft.com/office/drawing/2014/main" id="{8C662BAB-F946-47A8-B57D-CAAF371D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661"/>
            <a:ext cx="763206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664C03-A158-4981-BED8-BF2C60587F30}"/>
              </a:ext>
            </a:extLst>
          </p:cNvPr>
          <p:cNvSpPr/>
          <p:nvPr/>
        </p:nvSpPr>
        <p:spPr>
          <a:xfrm>
            <a:off x="1447800" y="5186161"/>
            <a:ext cx="6948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The data exhibits a strong seasonal component with periodicity 12.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97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CA2-F192-406F-A8B9-346DE60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sz="3200" dirty="0"/>
              <a:t>Time Series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F6C-3904-450F-83BB-245770AB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922260" cy="61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Estimate the </a:t>
            </a:r>
            <a:r>
              <a:rPr lang="en-US" sz="2000" i="1" dirty="0"/>
              <a:t>Trend: </a:t>
            </a:r>
            <a:r>
              <a:rPr lang="en-US" sz="2000" dirty="0"/>
              <a:t>Apply a 13-term </a:t>
            </a:r>
            <a:r>
              <a:rPr lang="en-US" sz="2000" i="1" dirty="0"/>
              <a:t>centered moving average</a:t>
            </a:r>
            <a:r>
              <a:rPr lang="en-US" sz="2000" dirty="0"/>
              <a:t> </a:t>
            </a:r>
            <a:r>
              <a:rPr lang="en-US" sz="2000" i="1" dirty="0"/>
              <a:t>(Why 13?)  </a:t>
            </a:r>
          </a:p>
        </p:txBody>
      </p:sp>
      <p:pic>
        <p:nvPicPr>
          <p:cNvPr id="28674" name="Picture 2" descr="https://www.mathworks.com/help/examples/econ/win64/SeasonalAdjustmentUsingaStableSeasonalFilterExample_02.png">
            <a:extLst>
              <a:ext uri="{FF2B5EF4-FFF2-40B4-BE49-F238E27FC236}">
                <a16:creationId xmlns:a16="http://schemas.microsoft.com/office/drawing/2014/main" id="{EC6EFAE9-D93B-4576-B4F3-6593B4DE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9FA5AF-26D2-4F55-8DA0-091539995454}"/>
              </a:ext>
            </a:extLst>
          </p:cNvPr>
          <p:cNvGrpSpPr/>
          <p:nvPr/>
        </p:nvGrpSpPr>
        <p:grpSpPr>
          <a:xfrm>
            <a:off x="990600" y="3009900"/>
            <a:ext cx="6195358" cy="1181100"/>
            <a:chOff x="990600" y="3009900"/>
            <a:chExt cx="6195358" cy="11811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464EE4-847F-481E-8720-53849A34468F}"/>
                </a:ext>
              </a:extLst>
            </p:cNvPr>
            <p:cNvSpPr/>
            <p:nvPr/>
          </p:nvSpPr>
          <p:spPr>
            <a:xfrm>
              <a:off x="990600" y="3200400"/>
              <a:ext cx="5334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F50ABD-FFD4-4D8E-94DB-37EF90888769}"/>
                </a:ext>
              </a:extLst>
            </p:cNvPr>
            <p:cNvSpPr/>
            <p:nvPr/>
          </p:nvSpPr>
          <p:spPr>
            <a:xfrm>
              <a:off x="4800600" y="3810000"/>
              <a:ext cx="5334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8EEF474-96C3-4D2C-AD69-1FB4FB14FFD4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5255885" y="3390900"/>
              <a:ext cx="459116" cy="474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B7C408-3337-4FB5-888C-A324D08B6D73}"/>
                </a:ext>
              </a:extLst>
            </p:cNvPr>
            <p:cNvSpPr txBox="1"/>
            <p:nvPr/>
          </p:nvSpPr>
          <p:spPr>
            <a:xfrm>
              <a:off x="5463242" y="3009900"/>
              <a:ext cx="172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Repeated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408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CA2-F192-406F-A8B9-346DE60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sz="3200" dirty="0"/>
              <a:t>Time Series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F6C-3904-450F-83BB-245770AB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30777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Remove the </a:t>
            </a:r>
            <a:r>
              <a:rPr lang="en-US" sz="2000" i="1" dirty="0"/>
              <a:t>Trend 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532E8-D8CE-4E57-91F9-A7D54B25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60203"/>
            <a:ext cx="5195754" cy="38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CA2-F192-406F-A8B9-346DE60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sz="3200" dirty="0"/>
              <a:t>Time Series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F6C-3904-450F-83BB-245770AB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149271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Apply a </a:t>
            </a:r>
            <a:r>
              <a:rPr lang="en-US" sz="2000" i="1" dirty="0"/>
              <a:t>seasonal filter – </a:t>
            </a:r>
            <a:r>
              <a:rPr lang="en-US" sz="2000" dirty="0"/>
              <a:t>estimate the seasonal indices</a:t>
            </a:r>
          </a:p>
          <a:p>
            <a:pPr lvl="1"/>
            <a:r>
              <a:rPr lang="en-US" sz="1200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	</a:t>
            </a:r>
            <a:r>
              <a:rPr lang="en-US" sz="2000" dirty="0"/>
              <a:t>Calculate Average for each month of the year (from 1973-1979)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	Replicate 6 times</a:t>
            </a:r>
          </a:p>
          <a:p>
            <a:pPr lvl="1"/>
            <a:endParaRPr lang="en-US" sz="2000" dirty="0"/>
          </a:p>
          <a:p>
            <a:pPr marL="971550" lvl="1" indent="-514350">
              <a:buFont typeface="+mj-lt"/>
              <a:buAutoNum type="arabicPeriod" startAt="3"/>
            </a:pPr>
            <a:endParaRPr lang="en-US" sz="200" dirty="0"/>
          </a:p>
          <a:p>
            <a:pPr marL="971550" lvl="1" indent="-514350">
              <a:buFont typeface="+mj-lt"/>
              <a:buAutoNum type="arabicPeriod" startAt="3"/>
            </a:pPr>
            <a:endParaRPr lang="en-US" sz="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3027F-23AD-4620-8676-B580E1B1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438400"/>
            <a:ext cx="4359600" cy="325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50116-184C-49E5-94D2-19BC111F0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4"/>
          <a:stretch/>
        </p:blipFill>
        <p:spPr>
          <a:xfrm>
            <a:off x="1111460" y="2438400"/>
            <a:ext cx="1588140" cy="29250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B6CC0CC-108B-49AB-B64A-D7ECB85B8AD7}"/>
              </a:ext>
            </a:extLst>
          </p:cNvPr>
          <p:cNvSpPr/>
          <p:nvPr/>
        </p:nvSpPr>
        <p:spPr>
          <a:xfrm>
            <a:off x="3321260" y="38394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09684-16FD-4FC4-8572-8EA2F3D1E503}"/>
              </a:ext>
            </a:extLst>
          </p:cNvPr>
          <p:cNvSpPr txBox="1"/>
          <p:nvPr/>
        </p:nvSpPr>
        <p:spPr>
          <a:xfrm>
            <a:off x="3192746" y="3296364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2F1E2-857E-4DDD-A01C-8F435FB95B82}"/>
              </a:ext>
            </a:extLst>
          </p:cNvPr>
          <p:cNvSpPr txBox="1"/>
          <p:nvPr/>
        </p:nvSpPr>
        <p:spPr>
          <a:xfrm>
            <a:off x="1035260" y="5363400"/>
            <a:ext cx="49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B465D-9038-49AD-B0F1-B727E2159C6E}"/>
              </a:ext>
            </a:extLst>
          </p:cNvPr>
          <p:cNvSpPr txBox="1"/>
          <p:nvPr/>
        </p:nvSpPr>
        <p:spPr>
          <a:xfrm>
            <a:off x="2276945" y="5363400"/>
            <a:ext cx="49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1974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13A78-C13E-4FD5-AC54-A676E650FB11}"/>
              </a:ext>
            </a:extLst>
          </p:cNvPr>
          <p:cNvSpPr txBox="1"/>
          <p:nvPr/>
        </p:nvSpPr>
        <p:spPr>
          <a:xfrm>
            <a:off x="4822775" y="5501899"/>
            <a:ext cx="49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Jan 1973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26120-A7BB-4ABB-A4A3-067B3EA41E09}"/>
              </a:ext>
            </a:extLst>
          </p:cNvPr>
          <p:cNvSpPr txBox="1"/>
          <p:nvPr/>
        </p:nvSpPr>
        <p:spPr>
          <a:xfrm>
            <a:off x="7859312" y="5495364"/>
            <a:ext cx="49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 1979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5A74E3-481E-45BC-BFBB-7EC45BF8A462}"/>
              </a:ext>
            </a:extLst>
          </p:cNvPr>
          <p:cNvCxnSpPr/>
          <p:nvPr/>
        </p:nvCxnSpPr>
        <p:spPr>
          <a:xfrm>
            <a:off x="8108740" y="4068000"/>
            <a:ext cx="0" cy="14338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9E039-7D14-4940-9EAB-03931DEA3F2A}"/>
              </a:ext>
            </a:extLst>
          </p:cNvPr>
          <p:cNvCxnSpPr>
            <a:cxnSpLocks/>
          </p:cNvCxnSpPr>
          <p:nvPr/>
        </p:nvCxnSpPr>
        <p:spPr>
          <a:xfrm flipH="1">
            <a:off x="5084877" y="4648200"/>
            <a:ext cx="9506" cy="972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6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261FBD-704C-4046-8D83-C51F15CE0A5D}"/>
              </a:ext>
            </a:extLst>
          </p:cNvPr>
          <p:cNvSpPr/>
          <p:nvPr/>
        </p:nvSpPr>
        <p:spPr>
          <a:xfrm>
            <a:off x="152400" y="3429000"/>
            <a:ext cx="8839200" cy="2497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7E9FA-FD3A-4027-B5E2-C3C04D7E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(for today’s lecture)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E3EF-A43F-41D4-843B-5B4228F9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8074660" cy="47089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Terminology used in forecasting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Mathematical notation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Basic Smoothing filters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Linear filters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Median filters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Formal definition of Stationarity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Autocovariance and Autocorrelation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998F0-17D8-4A62-8DEC-C4158EE06154}"/>
              </a:ext>
            </a:extLst>
          </p:cNvPr>
          <p:cNvSpPr txBox="1"/>
          <p:nvPr/>
        </p:nvSpPr>
        <p:spPr>
          <a:xfrm>
            <a:off x="8108387" y="3429000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(Part 2)</a:t>
            </a:r>
          </a:p>
        </p:txBody>
      </p:sp>
    </p:spTree>
    <p:extLst>
      <p:ext uri="{BB962C8B-B14F-4D97-AF65-F5344CB8AC3E}">
        <p14:creationId xmlns:p14="http://schemas.microsoft.com/office/powerpoint/2010/main" val="4644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CA2-F192-406F-A8B9-346DE60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sz="3200" dirty="0"/>
              <a:t>Time Series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F6C-3904-450F-83BB-245770AB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384721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en-US" sz="2000" dirty="0"/>
              <a:t>Compute the residuals</a:t>
            </a:r>
          </a:p>
          <a:p>
            <a:pPr marL="971550" lvl="1" indent="-514350">
              <a:buFont typeface="+mj-lt"/>
              <a:buAutoNum type="arabicPeriod" startAt="4"/>
            </a:pPr>
            <a:endParaRPr lang="en-US" sz="200" dirty="0"/>
          </a:p>
          <a:p>
            <a:pPr marL="971550" lvl="1" indent="-514350">
              <a:buFont typeface="+mj-lt"/>
              <a:buAutoNum type="arabicPeriod" startAt="4"/>
            </a:pPr>
            <a:endParaRPr lang="en-US" sz="3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16518C-E7A7-4652-ACA0-3329A2D1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9" y="1295400"/>
            <a:ext cx="3463586" cy="2737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60312-C755-436B-9F7E-D106872FE496}"/>
              </a:ext>
            </a:extLst>
          </p:cNvPr>
          <p:cNvSpPr txBox="1"/>
          <p:nvPr/>
        </p:nvSpPr>
        <p:spPr>
          <a:xfrm>
            <a:off x="3688069" y="220247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-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1ED48B-21BA-4B74-855A-37B2036F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295400"/>
            <a:ext cx="3855731" cy="274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2E416-5064-422D-A065-BC8E6C6C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635523"/>
            <a:ext cx="4359600" cy="325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12102-DD12-40A6-9E02-B53FA5166DD6}"/>
              </a:ext>
            </a:extLst>
          </p:cNvPr>
          <p:cNvSpPr txBox="1"/>
          <p:nvPr/>
        </p:nvSpPr>
        <p:spPr>
          <a:xfrm>
            <a:off x="7801254" y="25101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7C54-1A22-4A6D-BBB0-490E48DD602E}"/>
              </a:ext>
            </a:extLst>
          </p:cNvPr>
          <p:cNvSpPr txBox="1"/>
          <p:nvPr/>
        </p:nvSpPr>
        <p:spPr>
          <a:xfrm>
            <a:off x="914400" y="51816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 </a:t>
            </a:r>
          </a:p>
        </p:txBody>
      </p:sp>
    </p:spTree>
    <p:extLst>
      <p:ext uri="{BB962C8B-B14F-4D97-AF65-F5344CB8AC3E}">
        <p14:creationId xmlns:p14="http://schemas.microsoft.com/office/powerpoint/2010/main" val="2186489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CA2-F192-406F-A8B9-346DE60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sz="3200" dirty="0"/>
              <a:t>Time Series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F6C-3904-450F-83BB-245770AB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036" y="959131"/>
            <a:ext cx="8074660" cy="661720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en-US" sz="2000" dirty="0"/>
              <a:t>Alternatively, remove seasonal component from original to look at  </a:t>
            </a:r>
            <a:r>
              <a:rPr lang="en-US" sz="2000" dirty="0" err="1"/>
              <a:t>at</a:t>
            </a:r>
            <a:r>
              <a:rPr lang="en-US" sz="2000" dirty="0"/>
              <a:t> residuals</a:t>
            </a:r>
            <a:endParaRPr lang="en-US" sz="200" dirty="0"/>
          </a:p>
          <a:p>
            <a:pPr marL="971550" lvl="1" indent="-514350">
              <a:buFont typeface="+mj-lt"/>
              <a:buAutoNum type="arabicPeriod" startAt="4"/>
            </a:pPr>
            <a:endParaRPr lang="en-US" sz="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60312-C755-436B-9F7E-D106872FE496}"/>
              </a:ext>
            </a:extLst>
          </p:cNvPr>
          <p:cNvSpPr txBox="1"/>
          <p:nvPr/>
        </p:nvSpPr>
        <p:spPr>
          <a:xfrm>
            <a:off x="3688069" y="220247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-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1ED48B-21BA-4B74-855A-37B2036F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95400"/>
            <a:ext cx="3855731" cy="2743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12102-DD12-40A6-9E02-B53FA5166DD6}"/>
              </a:ext>
            </a:extLst>
          </p:cNvPr>
          <p:cNvSpPr txBox="1"/>
          <p:nvPr/>
        </p:nvSpPr>
        <p:spPr>
          <a:xfrm>
            <a:off x="7801254" y="25101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1D2B9-BDA7-418F-B4A4-E03F0E80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" y="1371600"/>
            <a:ext cx="3669384" cy="2743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1F621-8741-4846-ACA5-3CADD4E60CBE}"/>
              </a:ext>
            </a:extLst>
          </p:cNvPr>
          <p:cNvSpPr txBox="1"/>
          <p:nvPr/>
        </p:nvSpPr>
        <p:spPr>
          <a:xfrm>
            <a:off x="1295400" y="385393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1C997-6259-4CF5-A923-4EDBABDD25BD}"/>
              </a:ext>
            </a:extLst>
          </p:cNvPr>
          <p:cNvSpPr txBox="1"/>
          <p:nvPr/>
        </p:nvSpPr>
        <p:spPr>
          <a:xfrm>
            <a:off x="5584045" y="3853935"/>
            <a:ext cx="157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index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CC8114-E6A0-4D5D-8E65-4FB16B077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90" y="3912642"/>
            <a:ext cx="3294619" cy="2463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5F6C69-7BDC-4735-AEF0-E5C39A6E39DD}"/>
              </a:ext>
            </a:extLst>
          </p:cNvPr>
          <p:cNvSpPr txBox="1"/>
          <p:nvPr/>
        </p:nvSpPr>
        <p:spPr>
          <a:xfrm>
            <a:off x="5584045" y="4346684"/>
            <a:ext cx="3559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 Quadratic trend is clearly visible after removing ONLY the seasonality </a:t>
            </a:r>
          </a:p>
        </p:txBody>
      </p:sp>
    </p:spTree>
    <p:extLst>
      <p:ext uri="{BB962C8B-B14F-4D97-AF65-F5344CB8AC3E}">
        <p14:creationId xmlns:p14="http://schemas.microsoft.com/office/powerpoint/2010/main" val="830960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55F9-AB64-4CEC-89E0-F5DD81B4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553998"/>
          </a:xfrm>
        </p:spPr>
        <p:txBody>
          <a:bodyPr/>
          <a:lstStyle/>
          <a:p>
            <a:r>
              <a:rPr lang="en-US" sz="3600" dirty="0"/>
              <a:t>Compare Fitted value with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20872-6121-407E-A4FC-23344733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42599"/>
            <a:ext cx="6640201" cy="4972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81468-BB02-44EA-96DE-B58F97DDF8B8}"/>
              </a:ext>
            </a:extLst>
          </p:cNvPr>
          <p:cNvSpPr txBox="1"/>
          <p:nvPr/>
        </p:nvSpPr>
        <p:spPr>
          <a:xfrm>
            <a:off x="4377465" y="57307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BF92A-4997-4FB0-B2D3-AF655D48467A}"/>
              </a:ext>
            </a:extLst>
          </p:cNvPr>
          <p:cNvSpPr txBox="1"/>
          <p:nvPr/>
        </p:nvSpPr>
        <p:spPr>
          <a:xfrm rot="16200000">
            <a:off x="1171981" y="30629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5F4F7-0148-45B5-A25C-3C7DE5038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85" t="9194" r="11659" b="81522"/>
          <a:stretch/>
        </p:blipFill>
        <p:spPr>
          <a:xfrm>
            <a:off x="5803265" y="5638401"/>
            <a:ext cx="2360936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5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DBD5-2991-40F0-914F-075C501C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1231106"/>
          </a:xfrm>
        </p:spPr>
        <p:txBody>
          <a:bodyPr/>
          <a:lstStyle/>
          <a:p>
            <a:r>
              <a:rPr lang="en-US" sz="4000" dirty="0"/>
              <a:t>Review of Performance (Original Data)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985B12-9D36-4305-A2A5-A75594884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1"/>
          <a:stretch/>
        </p:blipFill>
        <p:spPr bwMode="auto">
          <a:xfrm>
            <a:off x="20782" y="1524000"/>
            <a:ext cx="5294644" cy="268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B4E14-51C2-4973-9659-F345C84B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12" y="3724261"/>
            <a:ext cx="3907210" cy="245776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7ABAFE9-09A0-4B1F-B5C1-F71E142BE727}"/>
              </a:ext>
            </a:extLst>
          </p:cNvPr>
          <p:cNvSpPr/>
          <p:nvPr/>
        </p:nvSpPr>
        <p:spPr>
          <a:xfrm rot="1820218">
            <a:off x="4343400" y="4114800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913279-9B65-432E-8B34-3F976B81A420}"/>
              </a:ext>
            </a:extLst>
          </p:cNvPr>
          <p:cNvSpPr/>
          <p:nvPr/>
        </p:nvSpPr>
        <p:spPr>
          <a:xfrm>
            <a:off x="7924800" y="3581400"/>
            <a:ext cx="762000" cy="1126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CF374-72C8-4D2A-A20A-99B90AFA7C32}"/>
              </a:ext>
            </a:extLst>
          </p:cNvPr>
          <p:cNvSpPr txBox="1"/>
          <p:nvPr/>
        </p:nvSpPr>
        <p:spPr>
          <a:xfrm>
            <a:off x="7240028" y="320165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Increased variance</a:t>
            </a:r>
          </a:p>
        </p:txBody>
      </p:sp>
    </p:spTree>
    <p:extLst>
      <p:ext uri="{BB962C8B-B14F-4D97-AF65-F5344CB8AC3E}">
        <p14:creationId xmlns:p14="http://schemas.microsoft.com/office/powerpoint/2010/main" val="2530520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DBD5-2991-40F0-914F-075C501C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1231106"/>
          </a:xfrm>
        </p:spPr>
        <p:txBody>
          <a:bodyPr/>
          <a:lstStyle/>
          <a:p>
            <a:r>
              <a:rPr lang="en-US" sz="4000" dirty="0"/>
              <a:t>Review of Performance (Log Data)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7ABAFE9-09A0-4B1F-B5C1-F71E142BE727}"/>
              </a:ext>
            </a:extLst>
          </p:cNvPr>
          <p:cNvSpPr/>
          <p:nvPr/>
        </p:nvSpPr>
        <p:spPr>
          <a:xfrm rot="1820218">
            <a:off x="4154887" y="4063694"/>
            <a:ext cx="58336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F8C0-2862-4163-8866-3B4BD45C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2" y="1535906"/>
            <a:ext cx="3790417" cy="2486351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9712469-931C-4E9D-A29B-04FCECD1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82309"/>
            <a:ext cx="4454464" cy="296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ABA440B-4439-4CB5-9477-3C32CAA15870}"/>
              </a:ext>
            </a:extLst>
          </p:cNvPr>
          <p:cNvSpPr/>
          <p:nvPr/>
        </p:nvSpPr>
        <p:spPr>
          <a:xfrm>
            <a:off x="444362" y="1752600"/>
            <a:ext cx="470038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6230A-F8E2-4D10-B2F4-21627A32B313}"/>
              </a:ext>
            </a:extLst>
          </p:cNvPr>
          <p:cNvCxnSpPr/>
          <p:nvPr/>
        </p:nvCxnSpPr>
        <p:spPr>
          <a:xfrm flipH="1" flipV="1">
            <a:off x="764540" y="3429000"/>
            <a:ext cx="759460" cy="127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930D11-EB26-484D-B2CA-BD5D981415BD}"/>
              </a:ext>
            </a:extLst>
          </p:cNvPr>
          <p:cNvSpPr txBox="1"/>
          <p:nvPr/>
        </p:nvSpPr>
        <p:spPr>
          <a:xfrm>
            <a:off x="980255" y="4652211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transformed</a:t>
            </a:r>
          </a:p>
        </p:txBody>
      </p:sp>
    </p:spTree>
    <p:extLst>
      <p:ext uri="{BB962C8B-B14F-4D97-AF65-F5344CB8AC3E}">
        <p14:creationId xmlns:p14="http://schemas.microsoft.com/office/powerpoint/2010/main" val="213915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C042E602-E282-492F-A9D7-93EC22ED11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7D8BC9B0-F132-499A-862C-B3B0F5C6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E94BAA79-4BFB-4166-BAF8-AA12119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030D67-393D-4A6F-AD6C-B761AA9E1CE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DD6D9F90-535D-4ACA-90DE-439D3D62D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738664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General Approach to Time Series Modeling 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8555-1264-4AAB-8E01-A2145B5D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40" y="1214436"/>
            <a:ext cx="7553325" cy="44627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Plot the time series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determine its basic features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/>
              <a:t>Check if trend and seasonality is present?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Eliminate any trend or seasonal components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 differencing or fit an appropriate model to the data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a forecasting model for the residuals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Multiple models could be applied; might need to choose from multiple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Validate the performance of the model (or models) from the previous step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Apply split-sample or cross-validation procedure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Reverse any transformations applied, e.g. if                   ,   change to </a:t>
            </a:r>
          </a:p>
        </p:txBody>
      </p:sp>
      <p:sp>
        <p:nvSpPr>
          <p:cNvPr id="2" name="AutoShape 2" descr="http://localhost:9800/3KR217TLZKMKA7FKSMC9/by5li2q41x737ef6zlfy.vbk/OPS/images/9781118744956_0148.jpg">
            <a:extLst>
              <a:ext uri="{FF2B5EF4-FFF2-40B4-BE49-F238E27FC236}">
                <a16:creationId xmlns:a16="http://schemas.microsoft.com/office/drawing/2014/main" id="{6BBE2318-AFD4-40AD-9F25-348217FCC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3267075"/>
            <a:ext cx="1676400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2FE33-1B81-4199-B990-E2C78B3E4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38" b="70475"/>
          <a:stretch/>
        </p:blipFill>
        <p:spPr>
          <a:xfrm>
            <a:off x="5867400" y="4923788"/>
            <a:ext cx="1194817" cy="376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F8603A-86AF-4A97-8A88-6CC2EBC66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3" t="65324" r="3484"/>
          <a:stretch/>
        </p:blipFill>
        <p:spPr>
          <a:xfrm>
            <a:off x="2209800" y="5326647"/>
            <a:ext cx="1752600" cy="3762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C042E602-E282-492F-A9D7-93EC22ED11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7D8BC9B0-F132-499A-862C-B3B0F5C6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E94BAA79-4BFB-4166-BAF8-AA12119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030D67-393D-4A6F-AD6C-B761AA9E1CE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DD6D9F90-535D-4ACA-90DE-439D3D62D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98488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General Approach to Time Series Modeling 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8555-1264-4AAB-8E01-A2145B5D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40" y="1214436"/>
            <a:ext cx="7553325" cy="2985433"/>
          </a:xfrm>
        </p:spPr>
        <p:txBody>
          <a:bodyPr/>
          <a:lstStyle/>
          <a:p>
            <a:endParaRPr lang="en-US" sz="20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If prediction intervals are desired for the forecast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Apply transformations and construct prediction intervals for the residuals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Then, reverse the transformations made to produce the residuals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0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Develop and implement a procedure for monitoring the forecast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Ensures that deterioration in performance will be detected reasonably quickly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" dirty="0"/>
          </a:p>
        </p:txBody>
      </p:sp>
      <p:sp>
        <p:nvSpPr>
          <p:cNvPr id="2" name="AutoShape 2" descr="http://localhost:9800/3KR217TLZKMKA7FKSMC9/by5li2q41x737ef6zlfy.vbk/OPS/images/9781118744956_0148.jpg">
            <a:extLst>
              <a:ext uri="{FF2B5EF4-FFF2-40B4-BE49-F238E27FC236}">
                <a16:creationId xmlns:a16="http://schemas.microsoft.com/office/drawing/2014/main" id="{6BBE2318-AFD4-40AD-9F25-348217FCC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3267075"/>
            <a:ext cx="1676400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9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16D373D7-50A5-444F-A5FF-81C33CA35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2" r="37805" b="26913"/>
          <a:stretch/>
        </p:blipFill>
        <p:spPr>
          <a:xfrm>
            <a:off x="1562099" y="4281614"/>
            <a:ext cx="5324085" cy="112858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0D11C-F659-4EDD-85C4-B0849FE8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861774"/>
          </a:xfrm>
        </p:spPr>
        <p:txBody>
          <a:bodyPr/>
          <a:lstStyle/>
          <a:p>
            <a:r>
              <a:rPr lang="en-US" sz="2800" dirty="0"/>
              <a:t>Evaluating and Monitoring Forecast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E6227-DDC5-4DD7-826F-CA3EE3CA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447800"/>
            <a:ext cx="7553325" cy="27084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Evaluate using one-step ahead forecast errors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Suppose we need to evaluate error at </a:t>
            </a:r>
            <a:r>
              <a:rPr lang="en-US" sz="2800" i="1" dirty="0"/>
              <a:t>n </a:t>
            </a:r>
            <a:r>
              <a:rPr lang="en-US" sz="2800" dirty="0"/>
              <a:t>different time points:</a:t>
            </a:r>
            <a:r>
              <a:rPr lang="en-US" i="1" dirty="0"/>
              <a:t> </a:t>
            </a: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13AAD-1A1D-4C09-9CBB-D0412A2A4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38352"/>
            <a:ext cx="3117136" cy="662047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AD902F4F-633C-41F9-BFCF-0D0D52DE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316" y="4663859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Measure of </a:t>
            </a:r>
            <a:r>
              <a:rPr lang="en-US" altLang="en-US" sz="1800" b="1"/>
              <a:t>bias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C9DB7CD-93E6-478E-8E2A-D3A1D62B3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0316" y="4816259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6C1F-681B-4FC7-9A11-9B1AAFD89CCF}"/>
              </a:ext>
            </a:extLst>
          </p:cNvPr>
          <p:cNvSpPr txBox="1"/>
          <p:nvPr/>
        </p:nvSpPr>
        <p:spPr>
          <a:xfrm>
            <a:off x="7024580" y="4661240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error</a:t>
            </a:r>
          </a:p>
        </p:txBody>
      </p:sp>
    </p:spTree>
    <p:extLst>
      <p:ext uri="{BB962C8B-B14F-4D97-AF65-F5344CB8AC3E}">
        <p14:creationId xmlns:p14="http://schemas.microsoft.com/office/powerpoint/2010/main" val="4193900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D11C-F659-4EDD-85C4-B0849FE8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861774"/>
          </a:xfrm>
        </p:spPr>
        <p:txBody>
          <a:bodyPr/>
          <a:lstStyle/>
          <a:p>
            <a:r>
              <a:rPr lang="en-US" sz="2800" dirty="0"/>
              <a:t>Evaluating and Monitoring Forecast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E6227-DDC5-4DD7-826F-CA3EE3CA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447800"/>
            <a:ext cx="7553325" cy="5539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Other ways to monitor forecast:</a:t>
            </a:r>
            <a:r>
              <a:rPr lang="en-US" i="1" dirty="0"/>
              <a:t> </a:t>
            </a:r>
            <a:r>
              <a:rPr lang="en-US" dirty="0"/>
              <a:t>  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10B07E3-1C3E-4FB2-AD93-AE369BE8C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57"/>
          <a:stretch/>
        </p:blipFill>
        <p:spPr bwMode="auto">
          <a:xfrm>
            <a:off x="800913" y="4014787"/>
            <a:ext cx="6819087" cy="157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7">
            <a:extLst>
              <a:ext uri="{FF2B5EF4-FFF2-40B4-BE49-F238E27FC236}">
                <a16:creationId xmlns:a16="http://schemas.microsoft.com/office/drawing/2014/main" id="{0014965E-130C-4483-AB20-E6EA867A2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829" y="3824287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Measures of </a:t>
            </a:r>
            <a:r>
              <a:rPr lang="en-US" altLang="en-US" sz="1800" b="1" dirty="0"/>
              <a:t>variability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B426D880-7C21-4B98-88D1-39225D8782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7015" y="3552825"/>
            <a:ext cx="1172213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9D638671-82D2-4691-A4DE-302B7E4FD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016" y="4152899"/>
            <a:ext cx="1172213" cy="697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5074EC4D-218D-48DA-BA96-1A4E73995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75" r="39024"/>
          <a:stretch/>
        </p:blipFill>
        <p:spPr>
          <a:xfrm>
            <a:off x="1371600" y="2622061"/>
            <a:ext cx="4865416" cy="1392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691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4F0A-1F97-42DB-8632-DD634CCD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variability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0F9A1-AB4E-4C48-9977-03704C8A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MSE is measure of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If errors are normally distributed, standard deviation is related to MAD</a:t>
            </a:r>
          </a:p>
        </p:txBody>
      </p:sp>
      <p:sp>
        <p:nvSpPr>
          <p:cNvPr id="66563" name="Footer Placeholder 5">
            <a:extLst>
              <a:ext uri="{FF2B5EF4-FFF2-40B4-BE49-F238E27FC236}">
                <a16:creationId xmlns:a16="http://schemas.microsoft.com/office/drawing/2014/main" id="{A5085416-1510-437B-B354-4EB5BDD2080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66562" name="Date Placeholder 4">
            <a:extLst>
              <a:ext uri="{FF2B5EF4-FFF2-40B4-BE49-F238E27FC236}">
                <a16:creationId xmlns:a16="http://schemas.microsoft.com/office/drawing/2014/main" id="{B8618C88-64D1-4DEC-96B7-07CAD12B5C7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66564" name="Slide Number Placeholder 6">
            <a:extLst>
              <a:ext uri="{FF2B5EF4-FFF2-40B4-BE49-F238E27FC236}">
                <a16:creationId xmlns:a16="http://schemas.microsoft.com/office/drawing/2014/main" id="{BD15B2DF-FACB-4590-A2DF-1C9BED73F0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A70A4-7737-46DA-969C-53F0058203F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pic>
        <p:nvPicPr>
          <p:cNvPr id="66565" name="Picture 5">
            <a:extLst>
              <a:ext uri="{FF2B5EF4-FFF2-40B4-BE49-F238E27FC236}">
                <a16:creationId xmlns:a16="http://schemas.microsoft.com/office/drawing/2014/main" id="{ABE2F09A-4B0B-4370-91D5-819003E11A0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40"/>
          <a:stretch/>
        </p:blipFill>
        <p:spPr>
          <a:xfrm>
            <a:off x="1710531" y="1800225"/>
            <a:ext cx="5722938" cy="1171575"/>
          </a:xfrm>
          <a:noFill/>
        </p:spPr>
      </p:pic>
      <p:pic>
        <p:nvPicPr>
          <p:cNvPr id="66566" name="Picture 6">
            <a:extLst>
              <a:ext uri="{FF2B5EF4-FFF2-40B4-BE49-F238E27FC236}">
                <a16:creationId xmlns:a16="http://schemas.microsoft.com/office/drawing/2014/main" id="{36A12172-36A3-4083-AFEA-239CEA73803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8"/>
          <a:stretch/>
        </p:blipFill>
        <p:spPr>
          <a:xfrm>
            <a:off x="1905000" y="4996308"/>
            <a:ext cx="4800600" cy="128905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F3A6-36CC-4372-B664-16DBAA91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553998"/>
          </a:xfrm>
        </p:spPr>
        <p:txBody>
          <a:bodyPr/>
          <a:lstStyle/>
          <a:p>
            <a:r>
              <a:rPr lang="en-US" sz="3600" dirty="0"/>
              <a:t>Autocovariance and Autocorrelation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767F-F9FD-4492-AE1C-923AE6BE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922260" cy="46166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Covariance between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y</a:t>
            </a:r>
            <a:r>
              <a:rPr lang="en-US" i="1" baseline="-25000" dirty="0" err="1"/>
              <a:t>t+k</a:t>
            </a:r>
            <a:r>
              <a:rPr lang="en-US" i="1" dirty="0"/>
              <a:t> </a:t>
            </a:r>
            <a:r>
              <a:rPr lang="en-US" dirty="0"/>
              <a:t>is called </a:t>
            </a:r>
            <a:r>
              <a:rPr lang="en-US" b="1" dirty="0"/>
              <a:t>auto-covariance</a:t>
            </a:r>
            <a:r>
              <a:rPr lang="en-US" dirty="0"/>
              <a:t> at lag</a:t>
            </a:r>
            <a:r>
              <a:rPr lang="en-US" i="1" dirty="0"/>
              <a:t> k, </a:t>
            </a:r>
            <a:r>
              <a:rPr lang="en-US" dirty="0"/>
              <a:t>defined by </a:t>
            </a:r>
            <a:r>
              <a:rPr lang="en-US" i="1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baseline="-25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baseline="-25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i="1" dirty="0"/>
              <a:t>k=0, </a:t>
            </a:r>
            <a:r>
              <a:rPr lang="en-US" dirty="0"/>
              <a:t>above equation is</a:t>
            </a:r>
            <a:r>
              <a:rPr lang="en-US" i="1" dirty="0"/>
              <a:t> variance,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Auto-correlation coefficient at lag </a:t>
            </a:r>
            <a:r>
              <a:rPr lang="en-US" i="1" dirty="0"/>
              <a:t>k is:</a:t>
            </a:r>
          </a:p>
        </p:txBody>
      </p:sp>
      <p:sp>
        <p:nvSpPr>
          <p:cNvPr id="18434" name="Date Placeholder 4">
            <a:extLst>
              <a:ext uri="{FF2B5EF4-FFF2-40B4-BE49-F238E27FC236}">
                <a16:creationId xmlns:a16="http://schemas.microsoft.com/office/drawing/2014/main" id="{EB62B9F0-26FC-404A-BB2E-1EF7BA6E42D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18436" name="Slide Number Placeholder 6">
            <a:extLst>
              <a:ext uri="{FF2B5EF4-FFF2-40B4-BE49-F238E27FC236}">
                <a16:creationId xmlns:a16="http://schemas.microsoft.com/office/drawing/2014/main" id="{2E3D7280-F768-442E-AD44-338582C8C6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E3801F-B195-4471-9083-7386040A61A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B83CD269-6401-400A-9880-FA26EC97B935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6" t="34183" r="21785" b="37000"/>
          <a:stretch/>
        </p:blipFill>
        <p:spPr>
          <a:xfrm>
            <a:off x="1828800" y="2844691"/>
            <a:ext cx="5984456" cy="773678"/>
          </a:xfrm>
          <a:noFill/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C51A600D-7A01-49C0-81AF-ACFE42238290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" t="13939" r="17392" b="64831"/>
          <a:stretch/>
        </p:blipFill>
        <p:spPr>
          <a:xfrm>
            <a:off x="2743200" y="5317629"/>
            <a:ext cx="5181600" cy="765682"/>
          </a:xfrm>
          <a:noFill/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E926897-534A-46EB-90B7-B6E8C6FCD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" t="-2" r="81110" b="90842"/>
          <a:stretch/>
        </p:blipFill>
        <p:spPr>
          <a:xfrm>
            <a:off x="3276600" y="4191000"/>
            <a:ext cx="1150235" cy="55399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B999B1-C0DF-4901-BAB4-FB5024BAA115}"/>
                  </a:ext>
                </a:extLst>
              </p:cNvPr>
              <p:cNvSpPr/>
              <p:nvPr/>
            </p:nvSpPr>
            <p:spPr>
              <a:xfrm>
                <a:off x="3851717" y="2373710"/>
                <a:ext cx="508113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𝑅𝑒𝑚𝑒𝑚𝑏𝑒𝑟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B999B1-C0DF-4901-BAB4-FB5024BAA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717" y="2373710"/>
                <a:ext cx="5081135" cy="369332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4F0A-1F97-42DB-8632-DD634CCD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Forecast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0F9A1-AB4E-4C48-9977-03704C8A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8227060" cy="276998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relative forecast error</a:t>
            </a:r>
            <a:r>
              <a:rPr lang="en-US" dirty="0"/>
              <a:t> (in percent):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Mean percent errors … </a:t>
            </a:r>
          </a:p>
        </p:txBody>
      </p:sp>
      <p:sp>
        <p:nvSpPr>
          <p:cNvPr id="66563" name="Footer Placeholder 5">
            <a:extLst>
              <a:ext uri="{FF2B5EF4-FFF2-40B4-BE49-F238E27FC236}">
                <a16:creationId xmlns:a16="http://schemas.microsoft.com/office/drawing/2014/main" id="{A5085416-1510-437B-B354-4EB5BDD2080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66562" name="Date Placeholder 4">
            <a:extLst>
              <a:ext uri="{FF2B5EF4-FFF2-40B4-BE49-F238E27FC236}">
                <a16:creationId xmlns:a16="http://schemas.microsoft.com/office/drawing/2014/main" id="{B8618C88-64D1-4DEC-96B7-07CAD12B5C7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66564" name="Slide Number Placeholder 6">
            <a:extLst>
              <a:ext uri="{FF2B5EF4-FFF2-40B4-BE49-F238E27FC236}">
                <a16:creationId xmlns:a16="http://schemas.microsoft.com/office/drawing/2014/main" id="{BD15B2DF-FACB-4590-A2DF-1C9BED73F0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A70A4-7737-46DA-969C-53F0058203F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520A6076-9B71-4848-80EB-D4DF9B790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82"/>
          <a:stretch/>
        </p:blipFill>
        <p:spPr>
          <a:xfrm>
            <a:off x="1295400" y="1916476"/>
            <a:ext cx="6172200" cy="1485900"/>
          </a:xfrm>
          <a:prstGeom prst="rect">
            <a:avLst/>
          </a:prstGeom>
          <a:noFill/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83F3008F-34DC-4745-9EDF-4CE7E0048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3" r="27999"/>
          <a:stretch/>
        </p:blipFill>
        <p:spPr>
          <a:xfrm>
            <a:off x="1600200" y="3959081"/>
            <a:ext cx="5321935" cy="2171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1262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4F0A-1F97-42DB-8632-DD634CCD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492443"/>
          </a:xfrm>
        </p:spPr>
        <p:txBody>
          <a:bodyPr/>
          <a:lstStyle/>
          <a:p>
            <a:r>
              <a:rPr lang="en-US" sz="3200" dirty="0"/>
              <a:t>Why do we need </a:t>
            </a:r>
            <a:r>
              <a:rPr lang="en-US" sz="3200" i="1" dirty="0"/>
              <a:t>relative</a:t>
            </a:r>
            <a:r>
              <a:rPr lang="en-US" sz="3200" dirty="0"/>
              <a:t> forecast errors 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0F9A1-AB4E-4C48-9977-03704C8A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8227060" cy="49244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Absolute values are harder to compare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If we were forecasting demand for electricity in Phoenix during the summer, the units would be megawatts (MW)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If the MAD for the forecast error during summer months was 5 MW, we might not know whether this was a large forecast error or a relatively small 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However, knowing that the relative or percent forecast error or the MAPE is 3% (say) can be much more meaningful than knowing that the MAD is 5 MW.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Note that the relative or percent forecast error only makes sense if the time series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t</a:t>
            </a:r>
            <a:r>
              <a:rPr lang="en-US" sz="2000" dirty="0"/>
              <a:t> does not contain zero values.</a:t>
            </a:r>
            <a:endParaRPr lang="en-US" sz="1200" dirty="0"/>
          </a:p>
        </p:txBody>
      </p:sp>
      <p:sp>
        <p:nvSpPr>
          <p:cNvPr id="66563" name="Footer Placeholder 5">
            <a:extLst>
              <a:ext uri="{FF2B5EF4-FFF2-40B4-BE49-F238E27FC236}">
                <a16:creationId xmlns:a16="http://schemas.microsoft.com/office/drawing/2014/main" id="{A5085416-1510-437B-B354-4EB5BDD2080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66562" name="Date Placeholder 4">
            <a:extLst>
              <a:ext uri="{FF2B5EF4-FFF2-40B4-BE49-F238E27FC236}">
                <a16:creationId xmlns:a16="http://schemas.microsoft.com/office/drawing/2014/main" id="{B8618C88-64D1-4DEC-96B7-07CAD12B5C7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66564" name="Slide Number Placeholder 6">
            <a:extLst>
              <a:ext uri="{FF2B5EF4-FFF2-40B4-BE49-F238E27FC236}">
                <a16:creationId xmlns:a16="http://schemas.microsoft.com/office/drawing/2014/main" id="{BD15B2DF-FACB-4590-A2DF-1C9BED73F0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A70A4-7737-46DA-969C-53F0058203F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86091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>
            <a:extLst>
              <a:ext uri="{FF2B5EF4-FFF2-40B4-BE49-F238E27FC236}">
                <a16:creationId xmlns:a16="http://schemas.microsoft.com/office/drawing/2014/main" id="{44E3D675-DBB8-4DFD-B9AD-0E4C82AF9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Normality of forecast errors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EEBC39-9D89-4C75-AC92-FECB80C8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4953000"/>
            <a:ext cx="7553325" cy="923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Forecast errors deviate somewhat from the straight line</a:t>
            </a:r>
          </a:p>
          <a:p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Normal distribution is not a perfect model for the 		distribution of forecast errors</a:t>
            </a:r>
          </a:p>
        </p:txBody>
      </p:sp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AF9AD811-7E82-4946-A543-A94704B9BF97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70659" name="Footer Placeholder 4">
            <a:extLst>
              <a:ext uri="{FF2B5EF4-FFF2-40B4-BE49-F238E27FC236}">
                <a16:creationId xmlns:a16="http://schemas.microsoft.com/office/drawing/2014/main" id="{FDCA6643-053B-4CB2-8E6F-7D220E80ADE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70660" name="Slide Number Placeholder 5">
            <a:extLst>
              <a:ext uri="{FF2B5EF4-FFF2-40B4-BE49-F238E27FC236}">
                <a16:creationId xmlns:a16="http://schemas.microsoft.com/office/drawing/2014/main" id="{A431EC9E-CCA4-4180-9899-92D27B78F2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4FF040-36BC-4C54-A9BE-AA2B04B0526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pic>
        <p:nvPicPr>
          <p:cNvPr id="70662" name="Picture 5">
            <a:extLst>
              <a:ext uri="{FF2B5EF4-FFF2-40B4-BE49-F238E27FC236}">
                <a16:creationId xmlns:a16="http://schemas.microsoft.com/office/drawing/2014/main" id="{33540A02-59FF-4938-A34F-984D38420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5"/>
          <a:stretch/>
        </p:blipFill>
        <p:spPr bwMode="auto">
          <a:xfrm>
            <a:off x="914400" y="1001394"/>
            <a:ext cx="6877050" cy="379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4">
            <a:extLst>
              <a:ext uri="{FF2B5EF4-FFF2-40B4-BE49-F238E27FC236}">
                <a16:creationId xmlns:a16="http://schemas.microsoft.com/office/drawing/2014/main" id="{699109D3-4FF1-4886-8745-D670A1D030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72707" name="Footer Placeholder 5">
            <a:extLst>
              <a:ext uri="{FF2B5EF4-FFF2-40B4-BE49-F238E27FC236}">
                <a16:creationId xmlns:a16="http://schemas.microsoft.com/office/drawing/2014/main" id="{7BF52A0C-7377-4850-9416-D8455089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72708" name="Slide Number Placeholder 6">
            <a:extLst>
              <a:ext uri="{FF2B5EF4-FFF2-40B4-BE49-F238E27FC236}">
                <a16:creationId xmlns:a16="http://schemas.microsoft.com/office/drawing/2014/main" id="{84C396D4-84CE-4916-9177-77B4DD27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58D76E-07C5-4156-97C5-98CC3795F5F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8AA2695F-1997-4348-A461-97FEA04A5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919" y="138078"/>
            <a:ext cx="7402481" cy="696594"/>
          </a:xfrm>
        </p:spPr>
        <p:txBody>
          <a:bodyPr/>
          <a:lstStyle/>
          <a:p>
            <a:pPr eaLnBrk="1" hangingPunct="1"/>
            <a:r>
              <a:rPr lang="en-US" altLang="en-US" dirty="0"/>
              <a:t>ACF of residuals</a:t>
            </a:r>
          </a:p>
        </p:txBody>
      </p:sp>
      <p:pic>
        <p:nvPicPr>
          <p:cNvPr id="72710" name="Picture 8">
            <a:extLst>
              <a:ext uri="{FF2B5EF4-FFF2-40B4-BE49-F238E27FC236}">
                <a16:creationId xmlns:a16="http://schemas.microsoft.com/office/drawing/2014/main" id="{B2099AF3-3832-475E-A8CE-A2C69B48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909888"/>
            <a:ext cx="50292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9">
            <a:extLst>
              <a:ext uri="{FF2B5EF4-FFF2-40B4-BE49-F238E27FC236}">
                <a16:creationId xmlns:a16="http://schemas.microsoft.com/office/drawing/2014/main" id="{6BAB56FA-E530-408F-BE2E-8A97FE614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3"/>
          <a:stretch/>
        </p:blipFill>
        <p:spPr bwMode="auto">
          <a:xfrm>
            <a:off x="4724400" y="1219201"/>
            <a:ext cx="441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4213D2-BE3B-48FD-B5EB-D5ABD337B40E}"/>
              </a:ext>
            </a:extLst>
          </p:cNvPr>
          <p:cNvSpPr txBox="1"/>
          <p:nvPr/>
        </p:nvSpPr>
        <p:spPr>
          <a:xfrm>
            <a:off x="5251450" y="4343400"/>
            <a:ext cx="3670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ACF of the forecast error is like the ACF of random data;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large “spikes” on the sample ACF at low lag</a:t>
            </a:r>
            <a:endParaRPr lang="en-US" sz="1200" i="1" dirty="0"/>
          </a:p>
          <a:p>
            <a:endParaRPr lang="en-US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EE436C-84BB-43D6-A2B3-58C6E6BAEA54}"/>
              </a:ext>
            </a:extLst>
          </p:cNvPr>
          <p:cNvCxnSpPr/>
          <p:nvPr/>
        </p:nvCxnSpPr>
        <p:spPr>
          <a:xfrm flipH="1">
            <a:off x="1905000" y="2819400"/>
            <a:ext cx="304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F6BF15-F4C2-414B-8E96-C3D9E9656A86}"/>
              </a:ext>
            </a:extLst>
          </p:cNvPr>
          <p:cNvSpPr txBox="1"/>
          <p:nvPr/>
        </p:nvSpPr>
        <p:spPr>
          <a:xfrm>
            <a:off x="823969" y="2388273"/>
            <a:ext cx="364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1.96/sqrt(T), where T= no of samples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4">
            <a:extLst>
              <a:ext uri="{FF2B5EF4-FFF2-40B4-BE49-F238E27FC236}">
                <a16:creationId xmlns:a16="http://schemas.microsoft.com/office/drawing/2014/main" id="{F19B38FD-5859-4473-8248-308F1A5D76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73731" name="Footer Placeholder 5">
            <a:extLst>
              <a:ext uri="{FF2B5EF4-FFF2-40B4-BE49-F238E27FC236}">
                <a16:creationId xmlns:a16="http://schemas.microsoft.com/office/drawing/2014/main" id="{DFC36EF1-5635-4F28-886C-BD9CFF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Introduction to Time Series Analysis and Forecasting 2E, 2015  MJK</a:t>
            </a:r>
          </a:p>
        </p:txBody>
      </p:sp>
      <p:sp>
        <p:nvSpPr>
          <p:cNvPr id="73732" name="Slide Number Placeholder 6">
            <a:extLst>
              <a:ext uri="{FF2B5EF4-FFF2-40B4-BE49-F238E27FC236}">
                <a16:creationId xmlns:a16="http://schemas.microsoft.com/office/drawing/2014/main" id="{6C3C5713-F576-4A7B-BFFF-5E3FA7DA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230A6-9328-4649-87A6-0D1E5AE404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875581CD-FF40-4309-ACD6-10A55F7B7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187404"/>
            <a:ext cx="8763000" cy="1107996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How to test if autocorrelation values are significant</a:t>
            </a:r>
          </a:p>
        </p:txBody>
      </p:sp>
      <p:pic>
        <p:nvPicPr>
          <p:cNvPr id="73734" name="Picture 5">
            <a:extLst>
              <a:ext uri="{FF2B5EF4-FFF2-40B4-BE49-F238E27FC236}">
                <a16:creationId xmlns:a16="http://schemas.microsoft.com/office/drawing/2014/main" id="{848913A2-A8CB-4F85-B7D3-2675926F1F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990678"/>
            <a:ext cx="5410200" cy="2845991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04A30-8095-4FD1-99CD-4B8FBA693810}"/>
              </a:ext>
            </a:extLst>
          </p:cNvPr>
          <p:cNvSpPr txBox="1"/>
          <p:nvPr/>
        </p:nvSpPr>
        <p:spPr>
          <a:xfrm>
            <a:off x="762001" y="4114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significance level, </a:t>
            </a:r>
            <a:r>
              <a:rPr lang="el-GR" dirty="0"/>
              <a:t>α</a:t>
            </a:r>
            <a:r>
              <a:rPr lang="en-US" dirty="0"/>
              <a:t>=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 is autocorrelation values are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Z statistic at chosen </a:t>
            </a:r>
            <a:r>
              <a:rPr lang="el-GR" dirty="0"/>
              <a:t>α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/>
              <a:t> Z</a:t>
            </a:r>
            <a:r>
              <a:rPr lang="el-GR" baseline="-25000" dirty="0"/>
              <a:t>α</a:t>
            </a:r>
            <a:r>
              <a:rPr lang="en-US" baseline="-25000" dirty="0"/>
              <a:t>/2</a:t>
            </a:r>
            <a:r>
              <a:rPr lang="en-US" dirty="0"/>
              <a:t>= 1.96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 auto-correlation value </a:t>
            </a:r>
            <a:r>
              <a:rPr lang="en-US" i="1" dirty="0" err="1"/>
              <a:t>r</a:t>
            </a:r>
            <a:r>
              <a:rPr lang="en-US" i="1" baseline="-25000" dirty="0" err="1"/>
              <a:t>k</a:t>
            </a:r>
            <a:r>
              <a:rPr lang="en-US" i="1" baseline="-25000" dirty="0"/>
              <a:t> *</a:t>
            </a:r>
            <a:r>
              <a:rPr lang="en-US" dirty="0"/>
              <a:t>sqrt(T) &gt; Z</a:t>
            </a:r>
            <a:r>
              <a:rPr lang="el-GR" baseline="-25000" dirty="0"/>
              <a:t>α</a:t>
            </a:r>
            <a:r>
              <a:rPr lang="en-US" baseline="-25000" dirty="0"/>
              <a:t>/2</a:t>
            </a:r>
            <a:r>
              <a:rPr lang="en-US" dirty="0"/>
              <a:t>, reject the null hypothesis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				autocorrelation values are not zero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699300-FB07-45BE-B46A-E2507FAB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32406"/>
            <a:ext cx="4857401" cy="677108"/>
          </a:xfrm>
        </p:spPr>
        <p:txBody>
          <a:bodyPr/>
          <a:lstStyle/>
          <a:p>
            <a:r>
              <a:rPr lang="en-US" dirty="0"/>
              <a:t>END CHAPTER 2</a:t>
            </a:r>
          </a:p>
        </p:txBody>
      </p:sp>
    </p:spTree>
    <p:extLst>
      <p:ext uri="{BB962C8B-B14F-4D97-AF65-F5344CB8AC3E}">
        <p14:creationId xmlns:p14="http://schemas.microsoft.com/office/powerpoint/2010/main" val="122770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>
            <a:extLst>
              <a:ext uri="{FF2B5EF4-FFF2-40B4-BE49-F238E27FC236}">
                <a16:creationId xmlns:a16="http://schemas.microsoft.com/office/drawing/2014/main" id="{65D161EF-A2AC-48EF-840F-28B2C7BF1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46083" name="Footer Placeholder 3">
            <a:extLst>
              <a:ext uri="{FF2B5EF4-FFF2-40B4-BE49-F238E27FC236}">
                <a16:creationId xmlns:a16="http://schemas.microsoft.com/office/drawing/2014/main" id="{5F3C2210-B948-4BE8-A4DE-4C526F02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70057740-5993-4C2F-9A78-A77A1922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68C19-4816-4E51-9B08-7BBD5363D9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pic>
        <p:nvPicPr>
          <p:cNvPr id="46085" name="Picture 3">
            <a:extLst>
              <a:ext uri="{FF2B5EF4-FFF2-40B4-BE49-F238E27FC236}">
                <a16:creationId xmlns:a16="http://schemas.microsoft.com/office/drawing/2014/main" id="{E47CE500-E21B-49A1-9D87-3BA6B36C98F2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063" y="274638"/>
            <a:ext cx="7634287" cy="5851525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>
            <a:extLst>
              <a:ext uri="{FF2B5EF4-FFF2-40B4-BE49-F238E27FC236}">
                <a16:creationId xmlns:a16="http://schemas.microsoft.com/office/drawing/2014/main" id="{049D8A5D-A871-4278-B76F-5048FC310D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47107" name="Footer Placeholder 3">
            <a:extLst>
              <a:ext uri="{FF2B5EF4-FFF2-40B4-BE49-F238E27FC236}">
                <a16:creationId xmlns:a16="http://schemas.microsoft.com/office/drawing/2014/main" id="{4B8E5D9D-3984-4FB1-9D1C-47885EB3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F5D64A9C-EA98-4D37-81F1-CA313D8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71F694-6780-49C2-BEA4-ACB16FA776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pic>
        <p:nvPicPr>
          <p:cNvPr id="47109" name="Picture 3">
            <a:extLst>
              <a:ext uri="{FF2B5EF4-FFF2-40B4-BE49-F238E27FC236}">
                <a16:creationId xmlns:a16="http://schemas.microsoft.com/office/drawing/2014/main" id="{763078F0-BB75-4337-81CB-C777F0211EB5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7350"/>
            <a:ext cx="8229600" cy="5624513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>
            <a:extLst>
              <a:ext uri="{FF2B5EF4-FFF2-40B4-BE49-F238E27FC236}">
                <a16:creationId xmlns:a16="http://schemas.microsoft.com/office/drawing/2014/main" id="{E4B88748-3D36-45DE-B11E-13DC93F0C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 b="1" dirty="0"/>
              <a:t>Variogram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A177B2-8AF0-4743-9FA3-118F0A6E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460264"/>
            <a:ext cx="7553325" cy="4555093"/>
          </a:xfrm>
        </p:spPr>
        <p:txBody>
          <a:bodyPr/>
          <a:lstStyle/>
          <a:p>
            <a:r>
              <a:rPr lang="en-US" sz="2800" dirty="0"/>
              <a:t>Variogram measures differences between observations </a:t>
            </a:r>
            <a:r>
              <a:rPr lang="en-US" sz="2800" i="1" dirty="0"/>
              <a:t>k</a:t>
            </a:r>
            <a:r>
              <a:rPr lang="en-US" sz="2800" dirty="0"/>
              <a:t> lags apart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If the time series is stationary,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For a stationary series, </a:t>
            </a:r>
            <a:r>
              <a:rPr lang="en-US" sz="2800" dirty="0" err="1"/>
              <a:t>ρ</a:t>
            </a:r>
            <a:r>
              <a:rPr lang="en-US" sz="2800" baseline="-25000" dirty="0" err="1"/>
              <a:t>k</a:t>
            </a:r>
            <a:r>
              <a:rPr lang="en-US" sz="2800" baseline="-25000" dirty="0"/>
              <a:t>  </a:t>
            </a:r>
            <a:r>
              <a:rPr lang="en-US" sz="2800" dirty="0">
                <a:sym typeface="Wingdings" panose="05000000000000000000" pitchFamily="2" charset="2"/>
              </a:rPr>
              <a:t> 0 as </a:t>
            </a:r>
            <a:r>
              <a:rPr lang="en-US" sz="2800" i="1" dirty="0">
                <a:sym typeface="Wingdings" panose="05000000000000000000" pitchFamily="2" charset="2"/>
              </a:rPr>
              <a:t>k</a:t>
            </a:r>
            <a:r>
              <a:rPr lang="en-US" sz="2800" dirty="0">
                <a:sym typeface="Wingdings" panose="05000000000000000000" pitchFamily="2" charset="2"/>
              </a:rPr>
              <a:t> increases, </a:t>
            </a:r>
            <a:r>
              <a:rPr lang="en-US" sz="2800" dirty="0" err="1">
                <a:sym typeface="Wingdings" panose="05000000000000000000" pitchFamily="2" charset="2"/>
              </a:rPr>
              <a:t>G</a:t>
            </a:r>
            <a:r>
              <a:rPr lang="en-US" sz="2800" baseline="-25000" dirty="0" err="1">
                <a:sym typeface="Wingdings" panose="05000000000000000000" pitchFamily="2" charset="2"/>
              </a:rPr>
              <a:t>k</a:t>
            </a:r>
            <a:r>
              <a:rPr lang="en-US" sz="2800" baseline="-250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reaches </a:t>
            </a:r>
            <a:r>
              <a:rPr lang="en-US" sz="2800" i="1" dirty="0">
                <a:sym typeface="Wingdings" panose="05000000000000000000" pitchFamily="2" charset="2"/>
              </a:rPr>
              <a:t>1/(1 – </a:t>
            </a:r>
            <a:r>
              <a:rPr lang="en-US" sz="2800" i="1" dirty="0"/>
              <a:t>ρ</a:t>
            </a:r>
            <a:r>
              <a:rPr lang="en-US" sz="2800" i="1" baseline="-25000" dirty="0"/>
              <a:t>1</a:t>
            </a:r>
            <a:r>
              <a:rPr lang="en-US" sz="2800" i="1" dirty="0"/>
              <a:t>)</a:t>
            </a:r>
          </a:p>
        </p:txBody>
      </p:sp>
      <p:sp>
        <p:nvSpPr>
          <p:cNvPr id="27651" name="Date Placeholder 2">
            <a:extLst>
              <a:ext uri="{FF2B5EF4-FFF2-40B4-BE49-F238E27FC236}">
                <a16:creationId xmlns:a16="http://schemas.microsoft.com/office/drawing/2014/main" id="{ABC13655-3C1C-40E9-83FF-A056DB54B27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E825FD6C-E180-4547-AD82-4AFC47C7651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552580E8-E6E1-49AB-BD28-D103D52E25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B9B19-28D0-415D-B9A1-D9F60FA9AFB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pic>
        <p:nvPicPr>
          <p:cNvPr id="27654" name="Picture 3">
            <a:extLst>
              <a:ext uri="{FF2B5EF4-FFF2-40B4-BE49-F238E27FC236}">
                <a16:creationId xmlns:a16="http://schemas.microsoft.com/office/drawing/2014/main" id="{135E6663-FC8E-4D7C-87F5-A7891F74489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6" t="24844" r="19663" b="58076"/>
          <a:stretch/>
        </p:blipFill>
        <p:spPr>
          <a:xfrm>
            <a:off x="1508760" y="2540936"/>
            <a:ext cx="5407025" cy="887147"/>
          </a:xfrm>
          <a:noFill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9B6C02E-7CB1-405C-AF32-249711EFF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3" t="60088" r="41104" b="25989"/>
          <a:stretch/>
        </p:blipFill>
        <p:spPr>
          <a:xfrm>
            <a:off x="3108960" y="3923720"/>
            <a:ext cx="3030999" cy="1181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B1C75-1396-4591-9111-DB531CDE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112596"/>
            <a:ext cx="7553325" cy="696594"/>
          </a:xfrm>
        </p:spPr>
        <p:txBody>
          <a:bodyPr/>
          <a:lstStyle/>
          <a:p>
            <a:r>
              <a:rPr lang="en-US" dirty="0"/>
              <a:t>Sample Variogram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B39C8-8A50-455A-8AB0-F86E24F8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08241"/>
            <a:ext cx="7553325" cy="1231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Estimating the variogram accomplished by simply applying the usual sample variance to the differences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 the changing sample sizes when differences are taken</a:t>
            </a: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9A130CD5-AA4E-4FA9-A44A-CA89A965B6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2A7C57A-73EF-4B8C-AEEE-C4D47BC76C9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ACDE66BF-AFE9-46F8-B0E5-F5C94A23ED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36BAF-43ED-41BF-9889-D2282CAF78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A145F3-A138-4798-900A-8689DCD654D3}"/>
              </a:ext>
            </a:extLst>
          </p:cNvPr>
          <p:cNvGrpSpPr/>
          <p:nvPr/>
        </p:nvGrpSpPr>
        <p:grpSpPr>
          <a:xfrm>
            <a:off x="764540" y="2438400"/>
            <a:ext cx="8274050" cy="3773487"/>
            <a:chOff x="764540" y="2438400"/>
            <a:chExt cx="8274050" cy="3773487"/>
          </a:xfrm>
        </p:grpSpPr>
        <p:pic>
          <p:nvPicPr>
            <p:cNvPr id="28677" name="Picture 3">
              <a:extLst>
                <a:ext uri="{FF2B5EF4-FFF2-40B4-BE49-F238E27FC236}">
                  <a16:creationId xmlns:a16="http://schemas.microsoft.com/office/drawing/2014/main" id="{FE51A7D9-C01A-4EE3-B489-05BF35C8B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/>
            <a:stretch/>
          </p:blipFill>
          <p:spPr bwMode="auto">
            <a:xfrm>
              <a:off x="764540" y="2438400"/>
              <a:ext cx="8274050" cy="377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3D1E66E-D588-4785-88EE-A5F73D148DF8}"/>
                </a:ext>
              </a:extLst>
            </p:cNvPr>
            <p:cNvSpPr/>
            <p:nvPr/>
          </p:nvSpPr>
          <p:spPr>
            <a:xfrm>
              <a:off x="7239000" y="548640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B740-A5D1-476A-9AF7-EEFF9852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4432"/>
            <a:ext cx="8915400" cy="984885"/>
          </a:xfrm>
        </p:spPr>
        <p:txBody>
          <a:bodyPr/>
          <a:lstStyle/>
          <a:p>
            <a:r>
              <a:rPr lang="en-US" sz="3200" dirty="0"/>
              <a:t>Sample Autocovariance and Autocorrelation Function (ACF)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323D-1597-4795-8597-92206CAB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79267"/>
            <a:ext cx="8229600" cy="33239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 to compute the autocovariance?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 to compute </a:t>
            </a:r>
            <a:r>
              <a:rPr lang="en-US" i="1" dirty="0"/>
              <a:t>autocorrelation function </a:t>
            </a:r>
            <a:r>
              <a:rPr lang="en-US" dirty="0"/>
              <a:t>?  </a:t>
            </a:r>
          </a:p>
        </p:txBody>
      </p:sp>
      <p:sp>
        <p:nvSpPr>
          <p:cNvPr id="19458" name="Date Placeholder 2">
            <a:extLst>
              <a:ext uri="{FF2B5EF4-FFF2-40B4-BE49-F238E27FC236}">
                <a16:creationId xmlns:a16="http://schemas.microsoft.com/office/drawing/2014/main" id="{895F6102-3CAD-4D9C-B640-8C6124EF802E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0ECB18BD-9D64-4A7F-B27B-CB07D4A168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0E7FF1-5BC9-464F-AD98-F802C23FD11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BEB9731C-3A81-4351-89DD-A534E109BB2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24080" r="19126" b="59189"/>
          <a:stretch/>
        </p:blipFill>
        <p:spPr>
          <a:xfrm>
            <a:off x="850136" y="2133600"/>
            <a:ext cx="7836664" cy="977518"/>
          </a:xfrm>
          <a:noFill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550D876-58F7-44AA-BEAD-4D22743FF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t="60251" r="29816" b="17968"/>
          <a:stretch/>
        </p:blipFill>
        <p:spPr>
          <a:xfrm>
            <a:off x="586963" y="4715947"/>
            <a:ext cx="4163517" cy="111272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13249-1707-4830-AC21-E9AD5B8121C4}"/>
              </a:ext>
            </a:extLst>
          </p:cNvPr>
          <p:cNvSpPr txBox="1"/>
          <p:nvPr/>
        </p:nvSpPr>
        <p:spPr>
          <a:xfrm>
            <a:off x="5498465" y="41148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Rule of thumb: </a:t>
            </a:r>
          </a:p>
          <a:p>
            <a:endParaRPr lang="en-US" dirty="0"/>
          </a:p>
          <a:p>
            <a:r>
              <a:rPr lang="en-US" dirty="0"/>
              <a:t>-- Use T=~50 observations to compute ACF</a:t>
            </a:r>
          </a:p>
          <a:p>
            <a:r>
              <a:rPr lang="en-US" dirty="0"/>
              <a:t>-- Sample autocorrelations computed until lag </a:t>
            </a:r>
            <a:r>
              <a:rPr lang="en-US" i="1" dirty="0"/>
              <a:t>K=T/4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7">
            <a:extLst>
              <a:ext uri="{FF2B5EF4-FFF2-40B4-BE49-F238E27FC236}">
                <a16:creationId xmlns:a16="http://schemas.microsoft.com/office/drawing/2014/main" id="{052BB98E-2FF1-4A2D-92F6-6BC76143F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7503"/>
            <a:ext cx="7924800" cy="1107996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Sample Variogram – </a:t>
            </a:r>
            <a:r>
              <a:rPr lang="en-US" altLang="en-US" sz="3600" i="1" dirty="0"/>
              <a:t>Stationary Time Series</a:t>
            </a:r>
          </a:p>
        </p:txBody>
      </p:sp>
      <p:sp>
        <p:nvSpPr>
          <p:cNvPr id="29699" name="Date Placeholder 1">
            <a:extLst>
              <a:ext uri="{FF2B5EF4-FFF2-40B4-BE49-F238E27FC236}">
                <a16:creationId xmlns:a16="http://schemas.microsoft.com/office/drawing/2014/main" id="{1DFD969A-0310-490A-AEF6-FCDEB93BCF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29700" name="Footer Placeholder 2">
            <a:extLst>
              <a:ext uri="{FF2B5EF4-FFF2-40B4-BE49-F238E27FC236}">
                <a16:creationId xmlns:a16="http://schemas.microsoft.com/office/drawing/2014/main" id="{204B63B0-BD55-48ED-B057-4545A98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id="{8BBD5503-AA75-4553-888A-13C38EBF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CF8BFB-16D9-40D4-ABB9-044C2AE2AF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pic>
        <p:nvPicPr>
          <p:cNvPr id="29702" name="Picture 4">
            <a:extLst>
              <a:ext uri="{FF2B5EF4-FFF2-40B4-BE49-F238E27FC236}">
                <a16:creationId xmlns:a16="http://schemas.microsoft.com/office/drawing/2014/main" id="{67CB0FC8-FAA5-4DFE-97D6-EB13FB7AA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0"/>
          <a:stretch/>
        </p:blipFill>
        <p:spPr bwMode="auto">
          <a:xfrm>
            <a:off x="304800" y="2381250"/>
            <a:ext cx="52720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5">
            <a:extLst>
              <a:ext uri="{FF2B5EF4-FFF2-40B4-BE49-F238E27FC236}">
                <a16:creationId xmlns:a16="http://schemas.microsoft.com/office/drawing/2014/main" id="{9652E4F9-3C71-4BE1-A29C-5D68E953F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4"/>
          <a:stretch/>
        </p:blipFill>
        <p:spPr bwMode="auto">
          <a:xfrm>
            <a:off x="4024630" y="1330404"/>
            <a:ext cx="51181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612481-02D4-47FD-862C-DB1122B29879}"/>
              </a:ext>
            </a:extLst>
          </p:cNvPr>
          <p:cNvSpPr/>
          <p:nvPr/>
        </p:nvSpPr>
        <p:spPr>
          <a:xfrm>
            <a:off x="4548188" y="50864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Droid Serif"/>
              </a:rPr>
              <a:t>Sample variogram generally converges to a stable level and then fluctuates around it</a:t>
            </a: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2AFDEA-40E8-4B15-8298-4B2E34A1DEC7}"/>
              </a:ext>
            </a:extLst>
          </p:cNvPr>
          <p:cNvSpPr/>
          <p:nvPr/>
        </p:nvSpPr>
        <p:spPr>
          <a:xfrm>
            <a:off x="6324600" y="1676400"/>
            <a:ext cx="2209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C8B33F-D86E-4B4A-B28A-D0F4319B9BB2}"/>
              </a:ext>
            </a:extLst>
          </p:cNvPr>
          <p:cNvCxnSpPr>
            <a:endCxn id="3" idx="4"/>
          </p:cNvCxnSpPr>
          <p:nvPr/>
        </p:nvCxnSpPr>
        <p:spPr>
          <a:xfrm flipV="1">
            <a:off x="7239000" y="2590800"/>
            <a:ext cx="190500" cy="64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62F2D5-D13B-4ABF-BB17-9E3751329549}"/>
              </a:ext>
            </a:extLst>
          </p:cNvPr>
          <p:cNvSpPr txBox="1"/>
          <p:nvPr/>
        </p:nvSpPr>
        <p:spPr>
          <a:xfrm>
            <a:off x="6189289" y="3252758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Converging to stable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8C4A1DD5-93DE-4E09-AAF4-ACFDADA15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6"/>
          <a:stretch/>
        </p:blipFill>
        <p:spPr bwMode="auto">
          <a:xfrm>
            <a:off x="457200" y="2286000"/>
            <a:ext cx="520541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274413AB-B432-410A-9E37-37B9F3FFB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4"/>
          <a:stretch/>
        </p:blipFill>
        <p:spPr bwMode="auto">
          <a:xfrm>
            <a:off x="4124325" y="1057275"/>
            <a:ext cx="4646613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itle 7">
            <a:extLst>
              <a:ext uri="{FF2B5EF4-FFF2-40B4-BE49-F238E27FC236}">
                <a16:creationId xmlns:a16="http://schemas.microsoft.com/office/drawing/2014/main" id="{052BB98E-2FF1-4A2D-92F6-6BC76143F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7503"/>
            <a:ext cx="7924800" cy="1107996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Sample Variogram – </a:t>
            </a:r>
            <a:r>
              <a:rPr lang="en-US" altLang="en-US" sz="3600" i="1" dirty="0"/>
              <a:t>Non-Stationary Time Series</a:t>
            </a:r>
          </a:p>
        </p:txBody>
      </p:sp>
      <p:sp>
        <p:nvSpPr>
          <p:cNvPr id="29699" name="Date Placeholder 1">
            <a:extLst>
              <a:ext uri="{FF2B5EF4-FFF2-40B4-BE49-F238E27FC236}">
                <a16:creationId xmlns:a16="http://schemas.microsoft.com/office/drawing/2014/main" id="{1DFD969A-0310-490A-AEF6-FCDEB93BCF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29700" name="Footer Placeholder 2">
            <a:extLst>
              <a:ext uri="{FF2B5EF4-FFF2-40B4-BE49-F238E27FC236}">
                <a16:creationId xmlns:a16="http://schemas.microsoft.com/office/drawing/2014/main" id="{204B63B0-BD55-48ED-B057-4545A98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id="{8BBD5503-AA75-4553-888A-13C38EBF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CF8BFB-16D9-40D4-ABB9-044C2AE2AF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612481-02D4-47FD-862C-DB1122B29879}"/>
              </a:ext>
            </a:extLst>
          </p:cNvPr>
          <p:cNvSpPr/>
          <p:nvPr/>
        </p:nvSpPr>
        <p:spPr>
          <a:xfrm>
            <a:off x="4419600" y="45435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Sample variogram increases monotonically for all 25 lags 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Strong indication that the time series is nonstationary</a:t>
            </a:r>
          </a:p>
        </p:txBody>
      </p:sp>
    </p:spTree>
    <p:extLst>
      <p:ext uri="{BB962C8B-B14F-4D97-AF65-F5344CB8AC3E}">
        <p14:creationId xmlns:p14="http://schemas.microsoft.com/office/powerpoint/2010/main" val="334987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D15-5459-4855-8751-644B2E4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Autocorrelation coefficient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6CF02-0790-4550-A927-F3171242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922260" cy="295465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Many times, will need to determine if coefficient at particular lag is zero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determine if autocorrelation coefficient is zero, compare with the standard error</a:t>
            </a:r>
          </a:p>
        </p:txBody>
      </p:sp>
      <p:sp>
        <p:nvSpPr>
          <p:cNvPr id="20482" name="Date Placeholder 2">
            <a:extLst>
              <a:ext uri="{FF2B5EF4-FFF2-40B4-BE49-F238E27FC236}">
                <a16:creationId xmlns:a16="http://schemas.microsoft.com/office/drawing/2014/main" id="{7DF656CA-2097-4594-B775-CD9DDB1951D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F2C533E9-FFAE-4ACC-A5A9-D7EC4863F8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AFFB9D-8CFC-4605-AA09-E0BE3AEF0BE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pic>
        <p:nvPicPr>
          <p:cNvPr id="20485" name="Picture 3">
            <a:extLst>
              <a:ext uri="{FF2B5EF4-FFF2-40B4-BE49-F238E27FC236}">
                <a16:creationId xmlns:a16="http://schemas.microsoft.com/office/drawing/2014/main" id="{A72FEA36-10B6-4A57-9291-A023F335C11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3" r="36062"/>
          <a:stretch/>
        </p:blipFill>
        <p:spPr>
          <a:xfrm>
            <a:off x="1508760" y="4396430"/>
            <a:ext cx="4313483" cy="1756901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61E090-5319-4783-87C5-1AF40B6350AB}"/>
              </a:ext>
            </a:extLst>
          </p:cNvPr>
          <p:cNvSpPr txBox="1"/>
          <p:nvPr/>
        </p:nvSpPr>
        <p:spPr>
          <a:xfrm>
            <a:off x="6324601" y="5105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/>
              <a:t>T = number of values in the time series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7A90280B-5D52-4949-91E8-259E6F0993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DB8B248F-E0DC-41D1-9744-58E4AB16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BD983FD8-D0FC-4D23-999A-1FB7EA6B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F3BABA-CA1E-4306-A950-CAC5C651710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8A8828BA-181F-46C7-B461-F5B0BBC91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Some of the chemical process viscosity data</a:t>
            </a:r>
          </a:p>
        </p:txBody>
      </p:sp>
      <p:pic>
        <p:nvPicPr>
          <p:cNvPr id="21510" name="Picture 4">
            <a:extLst>
              <a:ext uri="{FF2B5EF4-FFF2-40B4-BE49-F238E27FC236}">
                <a16:creationId xmlns:a16="http://schemas.microsoft.com/office/drawing/2014/main" id="{3348ACA4-9C6F-4336-92A7-8575BB4B2D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295400"/>
            <a:ext cx="6735763" cy="4525963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51676E-2648-41F3-A700-533AD8A2CADA}"/>
              </a:ext>
            </a:extLst>
          </p:cNvPr>
          <p:cNvSpPr txBox="1"/>
          <p:nvPr/>
        </p:nvSpPr>
        <p:spPr>
          <a:xfrm>
            <a:off x="5029200" y="5822694"/>
            <a:ext cx="3576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.... Total of 100 time points given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4">
            <a:extLst>
              <a:ext uri="{FF2B5EF4-FFF2-40B4-BE49-F238E27FC236}">
                <a16:creationId xmlns:a16="http://schemas.microsoft.com/office/drawing/2014/main" id="{1AC7BEF8-4F0D-464D-87E1-DAAB219276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23556" name="Slide Number Placeholder 6">
            <a:extLst>
              <a:ext uri="{FF2B5EF4-FFF2-40B4-BE49-F238E27FC236}">
                <a16:creationId xmlns:a16="http://schemas.microsoft.com/office/drawing/2014/main" id="{C02DC25C-8569-4FB9-96C6-84EBC4F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EB6A5-7E80-40E4-B1CB-F2A187BE6F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202FB27A-3AA5-45D6-824F-1A135475CB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60"/>
          <a:stretch/>
        </p:blipFill>
        <p:spPr>
          <a:xfrm>
            <a:off x="2007249" y="3482340"/>
            <a:ext cx="6927574" cy="2590800"/>
          </a:xfrm>
          <a:noFill/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7ACFC1D-BBC9-4627-9D56-5389A28E8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8" b="46128"/>
          <a:stretch/>
        </p:blipFill>
        <p:spPr>
          <a:xfrm>
            <a:off x="259320" y="784860"/>
            <a:ext cx="1905000" cy="2438242"/>
          </a:xfrm>
          <a:prstGeom prst="rect">
            <a:avLst/>
          </a:prstGeom>
          <a:noFill/>
        </p:spPr>
      </p:pic>
      <p:pic>
        <p:nvPicPr>
          <p:cNvPr id="23557" name="Picture 5">
            <a:extLst>
              <a:ext uri="{FF2B5EF4-FFF2-40B4-BE49-F238E27FC236}">
                <a16:creationId xmlns:a16="http://schemas.microsoft.com/office/drawing/2014/main" id="{54138DA0-4AA0-4E8A-9802-B295A21F092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7"/>
          <a:stretch/>
        </p:blipFill>
        <p:spPr>
          <a:xfrm>
            <a:off x="2007248" y="834412"/>
            <a:ext cx="7112939" cy="2419328"/>
          </a:xfrm>
          <a:noFill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937BD31-0B19-43F8-AC9E-D6184DF13075}"/>
              </a:ext>
            </a:extLst>
          </p:cNvPr>
          <p:cNvSpPr/>
          <p:nvPr/>
        </p:nvSpPr>
        <p:spPr>
          <a:xfrm>
            <a:off x="4876800" y="1855470"/>
            <a:ext cx="762000" cy="582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87E913-157D-4395-8821-388CE4D23F81}"/>
              </a:ext>
            </a:extLst>
          </p:cNvPr>
          <p:cNvCxnSpPr>
            <a:endCxn id="2" idx="7"/>
          </p:cNvCxnSpPr>
          <p:nvPr/>
        </p:nvCxnSpPr>
        <p:spPr>
          <a:xfrm flipH="1">
            <a:off x="5527208" y="1550670"/>
            <a:ext cx="1254592" cy="39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6FD760-5BCA-4393-9B92-4438D0FC4E21}"/>
              </a:ext>
            </a:extLst>
          </p:cNvPr>
          <p:cNvSpPr txBox="1"/>
          <p:nvPr/>
        </p:nvSpPr>
        <p:spPr>
          <a:xfrm>
            <a:off x="6645556" y="124587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FF19C-6D02-456D-8923-3A65D67DA400}"/>
              </a:ext>
            </a:extLst>
          </p:cNvPr>
          <p:cNvSpPr txBox="1"/>
          <p:nvPr/>
        </p:nvSpPr>
        <p:spPr>
          <a:xfrm>
            <a:off x="612795" y="-8512"/>
            <a:ext cx="8528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calculate the Sample Auto-correlation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C336B2-49EA-4EEE-BB5C-A0AFE962A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1" y="3481251"/>
            <a:ext cx="1213769" cy="27540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12037-85F4-4B62-903A-423DF69CD8A9}"/>
              </a:ext>
            </a:extLst>
          </p:cNvPr>
          <p:cNvCxnSpPr/>
          <p:nvPr/>
        </p:nvCxnSpPr>
        <p:spPr>
          <a:xfrm flipH="1" flipV="1">
            <a:off x="4495800" y="2286000"/>
            <a:ext cx="1828800" cy="93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9B7289-A632-4ACF-A8B3-366FD1622660}"/>
              </a:ext>
            </a:extLst>
          </p:cNvPr>
          <p:cNvCxnSpPr>
            <a:cxnSpLocks/>
          </p:cNvCxnSpPr>
          <p:nvPr/>
        </p:nvCxnSpPr>
        <p:spPr>
          <a:xfrm flipH="1" flipV="1">
            <a:off x="6052113" y="2286000"/>
            <a:ext cx="424887" cy="8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E913C3-055A-4977-A6CD-4B7E972809D8}"/>
              </a:ext>
            </a:extLst>
          </p:cNvPr>
          <p:cNvSpPr txBox="1"/>
          <p:nvPr/>
        </p:nvSpPr>
        <p:spPr>
          <a:xfrm>
            <a:off x="6399976" y="312824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8D2740-C13A-4719-B26B-707DCC70DAF6}"/>
              </a:ext>
            </a:extLst>
          </p:cNvPr>
          <p:cNvCxnSpPr>
            <a:cxnSpLocks/>
          </p:cNvCxnSpPr>
          <p:nvPr/>
        </p:nvCxnSpPr>
        <p:spPr>
          <a:xfrm flipH="1" flipV="1">
            <a:off x="4466492" y="3881469"/>
            <a:ext cx="2010508" cy="108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0BCFA1-4489-4484-8049-01D221547F19}"/>
              </a:ext>
            </a:extLst>
          </p:cNvPr>
          <p:cNvCxnSpPr>
            <a:cxnSpLocks/>
          </p:cNvCxnSpPr>
          <p:nvPr/>
        </p:nvCxnSpPr>
        <p:spPr>
          <a:xfrm flipH="1" flipV="1">
            <a:off x="5181601" y="3896709"/>
            <a:ext cx="1295399" cy="106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46EB95-760B-402F-ADB8-4832CDE58371}"/>
              </a:ext>
            </a:extLst>
          </p:cNvPr>
          <p:cNvSpPr txBox="1"/>
          <p:nvPr/>
        </p:nvSpPr>
        <p:spPr>
          <a:xfrm>
            <a:off x="6087390" y="489894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 </a:t>
            </a:r>
            <a:r>
              <a:rPr lang="en-US" dirty="0"/>
              <a:t>and y</a:t>
            </a:r>
            <a:r>
              <a:rPr lang="en-US" baseline="-25000" dirty="0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CE79-5AFC-420B-B0B6-5830E459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984885"/>
          </a:xfrm>
        </p:spPr>
        <p:txBody>
          <a:bodyPr/>
          <a:lstStyle/>
          <a:p>
            <a:r>
              <a:rPr lang="en-US" sz="3200" dirty="0"/>
              <a:t>Autocorrelation plots with confidence intervals</a:t>
            </a:r>
          </a:p>
        </p:txBody>
      </p:sp>
      <p:sp>
        <p:nvSpPr>
          <p:cNvPr id="24578" name="Date Placeholder 4">
            <a:extLst>
              <a:ext uri="{FF2B5EF4-FFF2-40B4-BE49-F238E27FC236}">
                <a16:creationId xmlns:a16="http://schemas.microsoft.com/office/drawing/2014/main" id="{59E747F9-D71B-4704-A4FD-E51448A797E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2</a:t>
            </a:r>
          </a:p>
        </p:txBody>
      </p:sp>
      <p:sp>
        <p:nvSpPr>
          <p:cNvPr id="24580" name="Slide Number Placeholder 6">
            <a:extLst>
              <a:ext uri="{FF2B5EF4-FFF2-40B4-BE49-F238E27FC236}">
                <a16:creationId xmlns:a16="http://schemas.microsoft.com/office/drawing/2014/main" id="{D6F9EB94-8139-4E65-BE1F-B0FC9733E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8BCAA-7C13-4805-8063-F517A56DBC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24582" name="Picture 8">
            <a:extLst>
              <a:ext uri="{FF2B5EF4-FFF2-40B4-BE49-F238E27FC236}">
                <a16:creationId xmlns:a16="http://schemas.microsoft.com/office/drawing/2014/main" id="{3AFD3D9B-E78E-4BAB-995E-50632A7CD61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9"/>
          <a:stretch/>
        </p:blipFill>
        <p:spPr>
          <a:xfrm>
            <a:off x="3271837" y="1252729"/>
            <a:ext cx="5729434" cy="3068003"/>
          </a:xfr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1F4D4-81A3-4585-AD1F-7D57FB447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71" y="4812166"/>
            <a:ext cx="2905530" cy="704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BBD03-3487-4B96-B8DD-AEB601BCF5C6}"/>
              </a:ext>
            </a:extLst>
          </p:cNvPr>
          <p:cNvSpPr txBox="1"/>
          <p:nvPr/>
        </p:nvSpPr>
        <p:spPr>
          <a:xfrm>
            <a:off x="706738" y="4541208"/>
            <a:ext cx="212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interval: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EEE176-4FC3-44BB-BAD7-CF2DB03B9B44}"/>
              </a:ext>
            </a:extLst>
          </p:cNvPr>
          <p:cNvSpPr/>
          <p:nvPr/>
        </p:nvSpPr>
        <p:spPr>
          <a:xfrm>
            <a:off x="4776340" y="4343400"/>
            <a:ext cx="3910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Droid Serif"/>
              </a:rPr>
              <a:t>Note the rate of decrease or decay in ACF values from 0.78 to 0, followed by a sinusoidal pattern about 0. This ACF pattern is typical of </a:t>
            </a:r>
            <a:r>
              <a:rPr lang="en-US" b="1" u="sng" dirty="0">
                <a:solidFill>
                  <a:srgbClr val="333333"/>
                </a:solidFill>
                <a:latin typeface="Droid Serif"/>
              </a:rPr>
              <a:t>stationary time series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1D2F4-4B7F-49F0-B9C5-17F90A99580B}"/>
              </a:ext>
            </a:extLst>
          </p:cNvPr>
          <p:cNvSpPr txBox="1"/>
          <p:nvPr/>
        </p:nvSpPr>
        <p:spPr>
          <a:xfrm>
            <a:off x="1944733" y="5539782"/>
            <a:ext cx="20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(detailed in Chap 5)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0BBDC6-9D13-49FB-97D3-90D277378D23}"/>
              </a:ext>
            </a:extLst>
          </p:cNvPr>
          <p:cNvCxnSpPr/>
          <p:nvPr/>
        </p:nvCxnSpPr>
        <p:spPr>
          <a:xfrm flipH="1">
            <a:off x="5873651" y="1869565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97A369-026A-4CE8-BE89-20D66C23CED0}"/>
              </a:ext>
            </a:extLst>
          </p:cNvPr>
          <p:cNvSpPr txBox="1"/>
          <p:nvPr/>
        </p:nvSpPr>
        <p:spPr>
          <a:xfrm>
            <a:off x="5579655" y="1477565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interval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44BCA5-1541-4977-8A4D-AF666291D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2" y="1683904"/>
            <a:ext cx="2969525" cy="18215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BB0D6D-D967-45E3-A072-8207A61EF014}"/>
              </a:ext>
            </a:extLst>
          </p:cNvPr>
          <p:cNvSpPr/>
          <p:nvPr/>
        </p:nvSpPr>
        <p:spPr>
          <a:xfrm>
            <a:off x="3352800" y="2316792"/>
            <a:ext cx="457200" cy="42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BE2A7-2160-498D-954B-7F6ECDEA4A2E}"/>
              </a:ext>
            </a:extLst>
          </p:cNvPr>
          <p:cNvSpPr txBox="1"/>
          <p:nvPr/>
        </p:nvSpPr>
        <p:spPr>
          <a:xfrm>
            <a:off x="914400" y="3581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98B23-7C55-459B-8114-3FF5988EFB2F}"/>
              </a:ext>
            </a:extLst>
          </p:cNvPr>
          <p:cNvSpPr txBox="1"/>
          <p:nvPr/>
        </p:nvSpPr>
        <p:spPr>
          <a:xfrm>
            <a:off x="5779134" y="3429000"/>
            <a:ext cx="75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09077-E3AC-40C7-867E-AD6A7A310165}"/>
              </a:ext>
            </a:extLst>
          </p:cNvPr>
          <p:cNvSpPr txBox="1"/>
          <p:nvPr/>
        </p:nvSpPr>
        <p:spPr>
          <a:xfrm>
            <a:off x="630419" y="5881809"/>
            <a:ext cx="764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(Confidence interval is calculated as a constant in some programming packages)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24268</TotalTime>
  <Words>1890</Words>
  <Application>Microsoft Office PowerPoint</Application>
  <PresentationFormat>On-screen Show (4:3)</PresentationFormat>
  <Paragraphs>364</Paragraphs>
  <Slides>51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Droid Serif</vt:lpstr>
      <vt:lpstr>Wingdings</vt:lpstr>
      <vt:lpstr>Office Theme</vt:lpstr>
      <vt:lpstr>Chapter 2:  Statistics Introduction to Forecasting  (Part 2)  Fall 2019</vt:lpstr>
      <vt:lpstr>Announcements (09/10/19)</vt:lpstr>
      <vt:lpstr>Outline (for today’s lecture)</vt:lpstr>
      <vt:lpstr>Autocovariance and Autocorrelation</vt:lpstr>
      <vt:lpstr>Sample Autocovariance and Autocorrelation Function (ACF)</vt:lpstr>
      <vt:lpstr>Autocorrelation coefficient</vt:lpstr>
      <vt:lpstr>Some of the chemical process viscosity data</vt:lpstr>
      <vt:lpstr>PowerPoint Presentation</vt:lpstr>
      <vt:lpstr>Autocorrelation plots with confidence intervals</vt:lpstr>
      <vt:lpstr>Autocorrelation (ACF) plots</vt:lpstr>
      <vt:lpstr>What does the sample ACF of a nonstationary time series look like? </vt:lpstr>
      <vt:lpstr>Data Transformation and Adjustments</vt:lpstr>
      <vt:lpstr>Transformed Data</vt:lpstr>
      <vt:lpstr>Trend and Seasonal Adjustments</vt:lpstr>
      <vt:lpstr>PowerPoint Presentation</vt:lpstr>
      <vt:lpstr>PowerPoint Presentation</vt:lpstr>
      <vt:lpstr>Removing trend by differencing</vt:lpstr>
      <vt:lpstr>Removing trend by differencing</vt:lpstr>
      <vt:lpstr>Residual plots after differencing</vt:lpstr>
      <vt:lpstr>Removing seasonality and trend</vt:lpstr>
      <vt:lpstr>PowerPoint Presentation</vt:lpstr>
      <vt:lpstr>PowerPoint Presentation</vt:lpstr>
      <vt:lpstr>Classical Decomposition Approach</vt:lpstr>
      <vt:lpstr>Classical Decomposition Approach</vt:lpstr>
      <vt:lpstr>Time Series Decomposition</vt:lpstr>
      <vt:lpstr>Example: Time Series Decomposition</vt:lpstr>
      <vt:lpstr>Example: Time Series Decomposition</vt:lpstr>
      <vt:lpstr>Example: Time Series Decomposition</vt:lpstr>
      <vt:lpstr>Example: Time Series Decomposition</vt:lpstr>
      <vt:lpstr>Example: Time Series Decomposition</vt:lpstr>
      <vt:lpstr>Example: Time Series Decomposition</vt:lpstr>
      <vt:lpstr>Compare Fitted value with Raw Data</vt:lpstr>
      <vt:lpstr>Review of Performance (Original Data)</vt:lpstr>
      <vt:lpstr>Review of Performance (Log Data)</vt:lpstr>
      <vt:lpstr>General Approach to Time Series Modeling and Forecasting</vt:lpstr>
      <vt:lpstr>General Approach to Time Series Modeling and Forecasting</vt:lpstr>
      <vt:lpstr>Evaluating and Monitoring Forecast Performance</vt:lpstr>
      <vt:lpstr>Evaluating and Monitoring Forecast Performance</vt:lpstr>
      <vt:lpstr>Measure of variability</vt:lpstr>
      <vt:lpstr>Relative Forecast Error</vt:lpstr>
      <vt:lpstr>Why do we need relative forecast errors ? </vt:lpstr>
      <vt:lpstr>Normality of forecast errors</vt:lpstr>
      <vt:lpstr>ACF of residuals</vt:lpstr>
      <vt:lpstr>How to test if autocorrelation values are significant</vt:lpstr>
      <vt:lpstr>END CHAPTER 2</vt:lpstr>
      <vt:lpstr>PowerPoint Presentation</vt:lpstr>
      <vt:lpstr>PowerPoint Presentation</vt:lpstr>
      <vt:lpstr>Variogram</vt:lpstr>
      <vt:lpstr>Sample Variogram</vt:lpstr>
      <vt:lpstr>Sample Variogram – Stationary Time Series</vt:lpstr>
      <vt:lpstr>Sample Variogram – Non-Stationary Time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 and Forecasting   Fall 2019</dc:title>
  <dc:creator>Ajay Anand</dc:creator>
  <cp:lastModifiedBy>Ajay Anand</cp:lastModifiedBy>
  <cp:revision>806</cp:revision>
  <dcterms:created xsi:type="dcterms:W3CDTF">2019-05-06T20:41:32Z</dcterms:created>
  <dcterms:modified xsi:type="dcterms:W3CDTF">2019-09-10T14:52:27Z</dcterms:modified>
</cp:coreProperties>
</file>