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822" r:id="rId2"/>
    <p:sldId id="849" r:id="rId3"/>
    <p:sldId id="853" r:id="rId4"/>
    <p:sldId id="850" r:id="rId5"/>
    <p:sldId id="852" r:id="rId6"/>
    <p:sldId id="831" r:id="rId7"/>
    <p:sldId id="832" r:id="rId8"/>
    <p:sldId id="833" r:id="rId9"/>
    <p:sldId id="834" r:id="rId10"/>
    <p:sldId id="835" r:id="rId11"/>
    <p:sldId id="836" r:id="rId12"/>
    <p:sldId id="837" r:id="rId13"/>
    <p:sldId id="306" r:id="rId14"/>
    <p:sldId id="840" r:id="rId15"/>
    <p:sldId id="841" r:id="rId16"/>
    <p:sldId id="842" r:id="rId17"/>
    <p:sldId id="843" r:id="rId18"/>
    <p:sldId id="844" r:id="rId19"/>
    <p:sldId id="314" r:id="rId20"/>
    <p:sldId id="316" r:id="rId21"/>
    <p:sldId id="317" r:id="rId22"/>
    <p:sldId id="851"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DDF919-318C-4C30-BB42-583BDD12B7ED}">
          <p14:sldIdLst>
            <p14:sldId id="822"/>
            <p14:sldId id="849"/>
            <p14:sldId id="853"/>
            <p14:sldId id="850"/>
            <p14:sldId id="852"/>
            <p14:sldId id="831"/>
            <p14:sldId id="832"/>
            <p14:sldId id="833"/>
            <p14:sldId id="834"/>
            <p14:sldId id="835"/>
            <p14:sldId id="836"/>
            <p14:sldId id="837"/>
            <p14:sldId id="306"/>
            <p14:sldId id="840"/>
            <p14:sldId id="841"/>
            <p14:sldId id="842"/>
            <p14:sldId id="843"/>
            <p14:sldId id="844"/>
            <p14:sldId id="314"/>
            <p14:sldId id="316"/>
            <p14:sldId id="317"/>
            <p14:sldId id="85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36" autoAdjust="0"/>
    <p:restoredTop sz="90592" autoAdjust="0"/>
  </p:normalViewPr>
  <p:slideViewPr>
    <p:cSldViewPr>
      <p:cViewPr varScale="1">
        <p:scale>
          <a:sx n="78" d="100"/>
          <a:sy n="78" d="100"/>
        </p:scale>
        <p:origin x="1290" y="78"/>
      </p:cViewPr>
      <p:guideLst>
        <p:guide orient="horz" pos="2880"/>
        <p:guide pos="216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9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B8805E6-AF9F-47AD-8688-6C6980A07E3C}" type="datetimeFigureOut">
              <a:rPr lang="en-US" smtClean="0"/>
              <a:t>9/12/2019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4F5ED9-8216-4DD0-836C-50CE092C831A}" type="slidenum">
              <a:rPr lang="en-US" smtClean="0"/>
              <a:t>‹#›</a:t>
            </a:fld>
            <a:endParaRPr lang="en-US"/>
          </a:p>
        </p:txBody>
      </p:sp>
    </p:spTree>
    <p:extLst>
      <p:ext uri="{BB962C8B-B14F-4D97-AF65-F5344CB8AC3E}">
        <p14:creationId xmlns:p14="http://schemas.microsoft.com/office/powerpoint/2010/main" val="189656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4540" y="304800"/>
            <a:ext cx="7553325" cy="696594"/>
          </a:xfrm>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64540" y="1217167"/>
            <a:ext cx="7553325" cy="4574033"/>
          </a:xfrm>
        </p:spPr>
        <p:txBody>
          <a:bodyPr lIns="0" tIns="0" rIns="0" bIns="0"/>
          <a:lstStyle>
            <a:lvl1pPr>
              <a:defRPr sz="3600" b="0" i="0">
                <a:solidFill>
                  <a:schemeClr val="tx1"/>
                </a:solidFill>
                <a:latin typeface="Arial"/>
                <a:cs typeface="Aria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161826"/>
            <a:ext cx="8229600" cy="696594"/>
          </a:xfrm>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43299" y="838200"/>
            <a:ext cx="4857401" cy="696594"/>
          </a:xfrm>
        </p:spPr>
        <p:txBody>
          <a:bodyPr lIns="0" tIns="0" rIns="0" bIns="0"/>
          <a:lstStyle>
            <a:lvl1pPr>
              <a:defRPr sz="4400" b="0" i="0">
                <a:solidFill>
                  <a:schemeClr val="tx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14A969-2434-4CA2-99C1-AF1068469237}"/>
              </a:ext>
            </a:extLst>
          </p:cNvPr>
          <p:cNvSpPr>
            <a:spLocks noGrp="1" noChangeArrowheads="1"/>
          </p:cNvSpPr>
          <p:nvPr>
            <p:ph type="dt" sz="half" idx="10"/>
          </p:nvPr>
        </p:nvSpPr>
        <p:spPr>
          <a:ln/>
        </p:spPr>
        <p:txBody>
          <a:bodyPr/>
          <a:lstStyle>
            <a:lvl1pPr>
              <a:defRPr/>
            </a:lvl1pPr>
          </a:lstStyle>
          <a:p>
            <a:pPr>
              <a:defRPr/>
            </a:pPr>
            <a:r>
              <a:rPr lang="en-US" altLang="en-US"/>
              <a:t>Chapter 2</a:t>
            </a:r>
          </a:p>
        </p:txBody>
      </p:sp>
      <p:sp>
        <p:nvSpPr>
          <p:cNvPr id="6" name="Rectangle 5">
            <a:extLst>
              <a:ext uri="{FF2B5EF4-FFF2-40B4-BE49-F238E27FC236}">
                <a16:creationId xmlns:a16="http://schemas.microsoft.com/office/drawing/2014/main" id="{8E3E1C3F-4D65-4B90-BA9C-739D9075D9F1}"/>
              </a:ext>
            </a:extLst>
          </p:cNvPr>
          <p:cNvSpPr>
            <a:spLocks noGrp="1" noChangeArrowheads="1"/>
          </p:cNvSpPr>
          <p:nvPr>
            <p:ph type="ftr" sz="quarter" idx="11"/>
          </p:nvPr>
        </p:nvSpPr>
        <p:spPr>
          <a:ln/>
        </p:spPr>
        <p:txBody>
          <a:bodyPr/>
          <a:lstStyle>
            <a:lvl1pPr>
              <a:defRPr/>
            </a:lvl1pPr>
          </a:lstStyle>
          <a:p>
            <a:pPr>
              <a:defRPr/>
            </a:pPr>
            <a:r>
              <a:rPr lang="en-US" altLang="en-US"/>
              <a:t>Introduction to Time Series Analysis and Forecasting 2E, 2015  MJK</a:t>
            </a:r>
          </a:p>
        </p:txBody>
      </p:sp>
      <p:sp>
        <p:nvSpPr>
          <p:cNvPr id="7" name="Rectangle 6">
            <a:extLst>
              <a:ext uri="{FF2B5EF4-FFF2-40B4-BE49-F238E27FC236}">
                <a16:creationId xmlns:a16="http://schemas.microsoft.com/office/drawing/2014/main" id="{2C4499B9-E80D-4C92-AEF2-E91C324B03B8}"/>
              </a:ext>
            </a:extLst>
          </p:cNvPr>
          <p:cNvSpPr>
            <a:spLocks noGrp="1" noChangeArrowheads="1"/>
          </p:cNvSpPr>
          <p:nvPr>
            <p:ph type="sldNum" sz="quarter" idx="12"/>
          </p:nvPr>
        </p:nvSpPr>
        <p:spPr>
          <a:ln/>
        </p:spPr>
        <p:txBody>
          <a:bodyPr/>
          <a:lstStyle>
            <a:lvl1pPr>
              <a:defRPr/>
            </a:lvl1pPr>
          </a:lstStyle>
          <a:p>
            <a:fld id="{D0A2DB36-BE19-4D01-B882-8F0D7F6CD9B7}" type="slidenum">
              <a:rPr lang="en-US" altLang="en-US"/>
              <a:pPr/>
              <a:t>‹#›</a:t>
            </a:fld>
            <a:endParaRPr lang="en-US" altLang="en-US"/>
          </a:p>
        </p:txBody>
      </p:sp>
    </p:spTree>
    <p:extLst>
      <p:ext uri="{BB962C8B-B14F-4D97-AF65-F5344CB8AC3E}">
        <p14:creationId xmlns:p14="http://schemas.microsoft.com/office/powerpoint/2010/main" val="385473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277355"/>
            <a:ext cx="9143999" cy="580643"/>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143599" y="817880"/>
            <a:ext cx="2856801"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64540" y="1217167"/>
            <a:ext cx="7553325" cy="2717165"/>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143000"/>
            <a:ext cx="7615427" cy="12801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2374" y="1325373"/>
            <a:ext cx="6864984" cy="4568558"/>
          </a:xfrm>
          <a:prstGeom prst="rect">
            <a:avLst/>
          </a:prstGeom>
        </p:spPr>
        <p:txBody>
          <a:bodyPr vert="horz" wrap="square" lIns="0" tIns="13335" rIns="0" bIns="0" rtlCol="0">
            <a:spAutoFit/>
          </a:bodyPr>
          <a:lstStyle/>
          <a:p>
            <a:pPr marL="12700" algn="ctr">
              <a:lnSpc>
                <a:spcPct val="100000"/>
              </a:lnSpc>
              <a:spcBef>
                <a:spcPts val="105"/>
              </a:spcBef>
            </a:pPr>
            <a:r>
              <a:rPr lang="en-US" dirty="0"/>
              <a:t>Chapter 2: </a:t>
            </a:r>
            <a:br>
              <a:rPr lang="en-US" dirty="0"/>
            </a:br>
            <a:r>
              <a:rPr lang="en-US" dirty="0"/>
              <a:t>Statistics Introduction to Forecasting</a:t>
            </a:r>
            <a:br>
              <a:rPr lang="en-US" dirty="0"/>
            </a:br>
            <a:br>
              <a:rPr lang="en-US" dirty="0"/>
            </a:br>
            <a:r>
              <a:rPr lang="en-US" dirty="0"/>
              <a:t>(Part 3)</a:t>
            </a:r>
            <a:br>
              <a:rPr lang="en-US" dirty="0"/>
            </a:br>
            <a:br>
              <a:rPr lang="en-US" dirty="0"/>
            </a:br>
            <a:r>
              <a:rPr lang="en-US" sz="3200" dirty="0"/>
              <a:t>Fall 2019</a:t>
            </a:r>
            <a:endParaRPr dirty="0"/>
          </a:p>
        </p:txBody>
      </p:sp>
    </p:spTree>
    <p:extLst>
      <p:ext uri="{BB962C8B-B14F-4D97-AF65-F5344CB8AC3E}">
        <p14:creationId xmlns:p14="http://schemas.microsoft.com/office/powerpoint/2010/main" val="394630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a:xfrm>
            <a:off x="764540" y="304800"/>
            <a:ext cx="7553325" cy="677108"/>
          </a:xfrm>
        </p:spPr>
        <p:txBody>
          <a:bodyPr/>
          <a:lstStyle/>
          <a:p>
            <a:r>
              <a:rPr lang="en-US" dirty="0"/>
              <a:t>Example: </a:t>
            </a:r>
            <a:r>
              <a:rPr lang="en-US" sz="3200" dirty="0"/>
              <a:t>Time Series Decomposition</a:t>
            </a:r>
          </a:p>
        </p:txBody>
      </p:sp>
      <p:sp>
        <p:nvSpPr>
          <p:cNvPr id="3" name="Text Placeholder 2">
            <a:extLst>
              <a:ext uri="{FF2B5EF4-FFF2-40B4-BE49-F238E27FC236}">
                <a16:creationId xmlns:a16="http://schemas.microsoft.com/office/drawing/2014/main" id="{892EFF6C-3904-450F-83BB-245770AB6B3E}"/>
              </a:ext>
            </a:extLst>
          </p:cNvPr>
          <p:cNvSpPr>
            <a:spLocks noGrp="1"/>
          </p:cNvSpPr>
          <p:nvPr>
            <p:ph type="body" idx="1"/>
          </p:nvPr>
        </p:nvSpPr>
        <p:spPr>
          <a:xfrm>
            <a:off x="764540" y="1217167"/>
            <a:ext cx="7553325" cy="384721"/>
          </a:xfrm>
        </p:spPr>
        <p:txBody>
          <a:bodyPr/>
          <a:lstStyle/>
          <a:p>
            <a:pPr marL="914400" lvl="1" indent="-457200">
              <a:buFont typeface="+mj-lt"/>
              <a:buAutoNum type="arabicPeriod" startAt="4"/>
            </a:pPr>
            <a:r>
              <a:rPr lang="en-US" sz="2000" dirty="0"/>
              <a:t>Compute the residuals</a:t>
            </a:r>
          </a:p>
          <a:p>
            <a:pPr marL="971550" lvl="1" indent="-514350">
              <a:buFont typeface="+mj-lt"/>
              <a:buAutoNum type="arabicPeriod" startAt="4"/>
            </a:pPr>
            <a:endParaRPr lang="en-US" sz="200" dirty="0"/>
          </a:p>
          <a:p>
            <a:pPr marL="971550" lvl="1" indent="-514350">
              <a:buFont typeface="+mj-lt"/>
              <a:buAutoNum type="arabicPeriod" startAt="4"/>
            </a:pPr>
            <a:endParaRPr lang="en-US" sz="300" dirty="0"/>
          </a:p>
        </p:txBody>
      </p:sp>
      <p:pic>
        <p:nvPicPr>
          <p:cNvPr id="17" name="Picture 16">
            <a:extLst>
              <a:ext uri="{FF2B5EF4-FFF2-40B4-BE49-F238E27FC236}">
                <a16:creationId xmlns:a16="http://schemas.microsoft.com/office/drawing/2014/main" id="{3816518C-E7A7-4652-ACA0-3329A2D182DB}"/>
              </a:ext>
            </a:extLst>
          </p:cNvPr>
          <p:cNvPicPr>
            <a:picLocks noChangeAspect="1"/>
          </p:cNvPicPr>
          <p:nvPr/>
        </p:nvPicPr>
        <p:blipFill>
          <a:blip r:embed="rId2"/>
          <a:stretch>
            <a:fillRect/>
          </a:stretch>
        </p:blipFill>
        <p:spPr>
          <a:xfrm>
            <a:off x="209249" y="1295400"/>
            <a:ext cx="3463586" cy="2737469"/>
          </a:xfrm>
          <a:prstGeom prst="rect">
            <a:avLst/>
          </a:prstGeom>
        </p:spPr>
      </p:pic>
      <p:sp>
        <p:nvSpPr>
          <p:cNvPr id="4" name="TextBox 3">
            <a:extLst>
              <a:ext uri="{FF2B5EF4-FFF2-40B4-BE49-F238E27FC236}">
                <a16:creationId xmlns:a16="http://schemas.microsoft.com/office/drawing/2014/main" id="{3B360312-C755-436B-9F7E-D106872FE496}"/>
              </a:ext>
            </a:extLst>
          </p:cNvPr>
          <p:cNvSpPr txBox="1"/>
          <p:nvPr/>
        </p:nvSpPr>
        <p:spPr>
          <a:xfrm>
            <a:off x="3688069" y="2202470"/>
            <a:ext cx="396262" cy="923330"/>
          </a:xfrm>
          <a:prstGeom prst="rect">
            <a:avLst/>
          </a:prstGeom>
          <a:noFill/>
        </p:spPr>
        <p:txBody>
          <a:bodyPr wrap="none" rtlCol="0">
            <a:spAutoFit/>
          </a:bodyPr>
          <a:lstStyle/>
          <a:p>
            <a:r>
              <a:rPr lang="en-US" sz="5400" dirty="0"/>
              <a:t>-</a:t>
            </a:r>
            <a:endParaRPr lang="en-US" dirty="0"/>
          </a:p>
        </p:txBody>
      </p:sp>
      <p:pic>
        <p:nvPicPr>
          <p:cNvPr id="20" name="Picture 19">
            <a:extLst>
              <a:ext uri="{FF2B5EF4-FFF2-40B4-BE49-F238E27FC236}">
                <a16:creationId xmlns:a16="http://schemas.microsoft.com/office/drawing/2014/main" id="{531ED48B-21BA-4B74-855A-37B2036FF53F}"/>
              </a:ext>
            </a:extLst>
          </p:cNvPr>
          <p:cNvPicPr>
            <a:picLocks noChangeAspect="1"/>
          </p:cNvPicPr>
          <p:nvPr/>
        </p:nvPicPr>
        <p:blipFill>
          <a:blip r:embed="rId3"/>
          <a:stretch>
            <a:fillRect/>
          </a:stretch>
        </p:blipFill>
        <p:spPr>
          <a:xfrm>
            <a:off x="4114800" y="1295400"/>
            <a:ext cx="3855731" cy="2743201"/>
          </a:xfrm>
          <a:prstGeom prst="rect">
            <a:avLst/>
          </a:prstGeom>
        </p:spPr>
      </p:pic>
      <p:pic>
        <p:nvPicPr>
          <p:cNvPr id="5" name="Picture 4">
            <a:extLst>
              <a:ext uri="{FF2B5EF4-FFF2-40B4-BE49-F238E27FC236}">
                <a16:creationId xmlns:a16="http://schemas.microsoft.com/office/drawing/2014/main" id="{8382E416-5064-422D-A065-BC8E6C6C6DDE}"/>
              </a:ext>
            </a:extLst>
          </p:cNvPr>
          <p:cNvPicPr>
            <a:picLocks noChangeAspect="1"/>
          </p:cNvPicPr>
          <p:nvPr/>
        </p:nvPicPr>
        <p:blipFill>
          <a:blip r:embed="rId4"/>
          <a:stretch>
            <a:fillRect/>
          </a:stretch>
        </p:blipFill>
        <p:spPr>
          <a:xfrm>
            <a:off x="2133600" y="3635523"/>
            <a:ext cx="4359600" cy="3259200"/>
          </a:xfrm>
          <a:prstGeom prst="rect">
            <a:avLst/>
          </a:prstGeom>
        </p:spPr>
      </p:pic>
      <p:sp>
        <p:nvSpPr>
          <p:cNvPr id="7" name="TextBox 6">
            <a:extLst>
              <a:ext uri="{FF2B5EF4-FFF2-40B4-BE49-F238E27FC236}">
                <a16:creationId xmlns:a16="http://schemas.microsoft.com/office/drawing/2014/main" id="{7E612102-DD12-40A6-9E02-B53FA5166DD6}"/>
              </a:ext>
            </a:extLst>
          </p:cNvPr>
          <p:cNvSpPr txBox="1"/>
          <p:nvPr/>
        </p:nvSpPr>
        <p:spPr>
          <a:xfrm>
            <a:off x="7801254" y="2510135"/>
            <a:ext cx="338554" cy="461665"/>
          </a:xfrm>
          <a:prstGeom prst="rect">
            <a:avLst/>
          </a:prstGeom>
          <a:noFill/>
        </p:spPr>
        <p:txBody>
          <a:bodyPr wrap="none" rtlCol="0">
            <a:spAutoFit/>
          </a:bodyPr>
          <a:lstStyle/>
          <a:p>
            <a:r>
              <a:rPr lang="en-US" sz="2400" b="1" dirty="0"/>
              <a:t>=</a:t>
            </a:r>
            <a:endParaRPr lang="en-US" b="1" dirty="0"/>
          </a:p>
        </p:txBody>
      </p:sp>
      <p:sp>
        <p:nvSpPr>
          <p:cNvPr id="8" name="TextBox 7">
            <a:extLst>
              <a:ext uri="{FF2B5EF4-FFF2-40B4-BE49-F238E27FC236}">
                <a16:creationId xmlns:a16="http://schemas.microsoft.com/office/drawing/2014/main" id="{E5E87C54-1A22-4A6D-BBB0-490E48DD602E}"/>
              </a:ext>
            </a:extLst>
          </p:cNvPr>
          <p:cNvSpPr txBox="1"/>
          <p:nvPr/>
        </p:nvSpPr>
        <p:spPr>
          <a:xfrm>
            <a:off x="914400" y="5181600"/>
            <a:ext cx="1114408" cy="369332"/>
          </a:xfrm>
          <a:prstGeom prst="rect">
            <a:avLst/>
          </a:prstGeom>
          <a:noFill/>
        </p:spPr>
        <p:txBody>
          <a:bodyPr wrap="none" rtlCol="0">
            <a:spAutoFit/>
          </a:bodyPr>
          <a:lstStyle/>
          <a:p>
            <a:r>
              <a:rPr lang="en-US" dirty="0"/>
              <a:t>Residuals </a:t>
            </a:r>
          </a:p>
        </p:txBody>
      </p:sp>
    </p:spTree>
    <p:extLst>
      <p:ext uri="{BB962C8B-B14F-4D97-AF65-F5344CB8AC3E}">
        <p14:creationId xmlns:p14="http://schemas.microsoft.com/office/powerpoint/2010/main" val="218648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a:xfrm>
            <a:off x="764540" y="304800"/>
            <a:ext cx="7553325" cy="677108"/>
          </a:xfrm>
        </p:spPr>
        <p:txBody>
          <a:bodyPr/>
          <a:lstStyle/>
          <a:p>
            <a:r>
              <a:rPr lang="en-US" dirty="0"/>
              <a:t>Example: </a:t>
            </a:r>
            <a:r>
              <a:rPr lang="en-US" sz="3200" dirty="0"/>
              <a:t>Time Series Decomposition</a:t>
            </a:r>
          </a:p>
        </p:txBody>
      </p:sp>
      <p:sp>
        <p:nvSpPr>
          <p:cNvPr id="3" name="Text Placeholder 2">
            <a:extLst>
              <a:ext uri="{FF2B5EF4-FFF2-40B4-BE49-F238E27FC236}">
                <a16:creationId xmlns:a16="http://schemas.microsoft.com/office/drawing/2014/main" id="{892EFF6C-3904-450F-83BB-245770AB6B3E}"/>
              </a:ext>
            </a:extLst>
          </p:cNvPr>
          <p:cNvSpPr>
            <a:spLocks noGrp="1"/>
          </p:cNvSpPr>
          <p:nvPr>
            <p:ph type="body" idx="1"/>
          </p:nvPr>
        </p:nvSpPr>
        <p:spPr>
          <a:xfrm>
            <a:off x="297036" y="959131"/>
            <a:ext cx="8074660" cy="661720"/>
          </a:xfrm>
        </p:spPr>
        <p:txBody>
          <a:bodyPr/>
          <a:lstStyle/>
          <a:p>
            <a:pPr marL="914400" lvl="1" indent="-457200">
              <a:buFont typeface="+mj-lt"/>
              <a:buAutoNum type="arabicPeriod" startAt="4"/>
            </a:pPr>
            <a:r>
              <a:rPr lang="en-US" sz="2000" dirty="0"/>
              <a:t>Alternatively, remove seasonal component from original to look at  </a:t>
            </a:r>
            <a:r>
              <a:rPr lang="en-US" sz="2000" dirty="0" err="1"/>
              <a:t>at</a:t>
            </a:r>
            <a:r>
              <a:rPr lang="en-US" sz="2000" dirty="0"/>
              <a:t> residuals</a:t>
            </a:r>
            <a:endParaRPr lang="en-US" sz="200" dirty="0"/>
          </a:p>
          <a:p>
            <a:pPr marL="971550" lvl="1" indent="-514350">
              <a:buFont typeface="+mj-lt"/>
              <a:buAutoNum type="arabicPeriod" startAt="4"/>
            </a:pPr>
            <a:endParaRPr lang="en-US" sz="300" dirty="0"/>
          </a:p>
        </p:txBody>
      </p:sp>
      <p:sp>
        <p:nvSpPr>
          <p:cNvPr id="4" name="TextBox 3">
            <a:extLst>
              <a:ext uri="{FF2B5EF4-FFF2-40B4-BE49-F238E27FC236}">
                <a16:creationId xmlns:a16="http://schemas.microsoft.com/office/drawing/2014/main" id="{3B360312-C755-436B-9F7E-D106872FE496}"/>
              </a:ext>
            </a:extLst>
          </p:cNvPr>
          <p:cNvSpPr txBox="1"/>
          <p:nvPr/>
        </p:nvSpPr>
        <p:spPr>
          <a:xfrm>
            <a:off x="3688069" y="2202470"/>
            <a:ext cx="396262" cy="923330"/>
          </a:xfrm>
          <a:prstGeom prst="rect">
            <a:avLst/>
          </a:prstGeom>
          <a:noFill/>
        </p:spPr>
        <p:txBody>
          <a:bodyPr wrap="none" rtlCol="0">
            <a:spAutoFit/>
          </a:bodyPr>
          <a:lstStyle/>
          <a:p>
            <a:r>
              <a:rPr lang="en-US" sz="5400" dirty="0"/>
              <a:t>-</a:t>
            </a:r>
            <a:endParaRPr lang="en-US" dirty="0"/>
          </a:p>
        </p:txBody>
      </p:sp>
      <p:pic>
        <p:nvPicPr>
          <p:cNvPr id="20" name="Picture 19">
            <a:extLst>
              <a:ext uri="{FF2B5EF4-FFF2-40B4-BE49-F238E27FC236}">
                <a16:creationId xmlns:a16="http://schemas.microsoft.com/office/drawing/2014/main" id="{531ED48B-21BA-4B74-855A-37B2036FF53F}"/>
              </a:ext>
            </a:extLst>
          </p:cNvPr>
          <p:cNvPicPr>
            <a:picLocks noChangeAspect="1"/>
          </p:cNvPicPr>
          <p:nvPr/>
        </p:nvPicPr>
        <p:blipFill>
          <a:blip r:embed="rId2"/>
          <a:stretch>
            <a:fillRect/>
          </a:stretch>
        </p:blipFill>
        <p:spPr>
          <a:xfrm>
            <a:off x="4114800" y="1295400"/>
            <a:ext cx="3855731" cy="2743201"/>
          </a:xfrm>
          <a:prstGeom prst="rect">
            <a:avLst/>
          </a:prstGeom>
        </p:spPr>
      </p:pic>
      <p:sp>
        <p:nvSpPr>
          <p:cNvPr id="7" name="TextBox 6">
            <a:extLst>
              <a:ext uri="{FF2B5EF4-FFF2-40B4-BE49-F238E27FC236}">
                <a16:creationId xmlns:a16="http://schemas.microsoft.com/office/drawing/2014/main" id="{7E612102-DD12-40A6-9E02-B53FA5166DD6}"/>
              </a:ext>
            </a:extLst>
          </p:cNvPr>
          <p:cNvSpPr txBox="1"/>
          <p:nvPr/>
        </p:nvSpPr>
        <p:spPr>
          <a:xfrm>
            <a:off x="7801254" y="2510135"/>
            <a:ext cx="338554" cy="461665"/>
          </a:xfrm>
          <a:prstGeom prst="rect">
            <a:avLst/>
          </a:prstGeom>
          <a:noFill/>
        </p:spPr>
        <p:txBody>
          <a:bodyPr wrap="none" rtlCol="0">
            <a:spAutoFit/>
          </a:bodyPr>
          <a:lstStyle/>
          <a:p>
            <a:r>
              <a:rPr lang="en-US" sz="2400" b="1" dirty="0"/>
              <a:t>=</a:t>
            </a:r>
            <a:endParaRPr lang="en-US" b="1" dirty="0"/>
          </a:p>
        </p:txBody>
      </p:sp>
      <p:pic>
        <p:nvPicPr>
          <p:cNvPr id="6" name="Picture 5">
            <a:extLst>
              <a:ext uri="{FF2B5EF4-FFF2-40B4-BE49-F238E27FC236}">
                <a16:creationId xmlns:a16="http://schemas.microsoft.com/office/drawing/2014/main" id="{98F1D2B9-BDA7-418F-B4A4-E03F0E8068EB}"/>
              </a:ext>
            </a:extLst>
          </p:cNvPr>
          <p:cNvPicPr>
            <a:picLocks noChangeAspect="1"/>
          </p:cNvPicPr>
          <p:nvPr/>
        </p:nvPicPr>
        <p:blipFill>
          <a:blip r:embed="rId3"/>
          <a:stretch>
            <a:fillRect/>
          </a:stretch>
        </p:blipFill>
        <p:spPr>
          <a:xfrm>
            <a:off x="102041" y="1371600"/>
            <a:ext cx="3669384" cy="2743201"/>
          </a:xfrm>
          <a:prstGeom prst="rect">
            <a:avLst/>
          </a:prstGeom>
        </p:spPr>
      </p:pic>
      <p:sp>
        <p:nvSpPr>
          <p:cNvPr id="9" name="TextBox 8">
            <a:extLst>
              <a:ext uri="{FF2B5EF4-FFF2-40B4-BE49-F238E27FC236}">
                <a16:creationId xmlns:a16="http://schemas.microsoft.com/office/drawing/2014/main" id="{5EC1F621-8741-4846-ACA5-3CADD4E60CBE}"/>
              </a:ext>
            </a:extLst>
          </p:cNvPr>
          <p:cNvSpPr txBox="1"/>
          <p:nvPr/>
        </p:nvSpPr>
        <p:spPr>
          <a:xfrm>
            <a:off x="1295400" y="3853935"/>
            <a:ext cx="917239" cy="369332"/>
          </a:xfrm>
          <a:prstGeom prst="rect">
            <a:avLst/>
          </a:prstGeom>
          <a:noFill/>
        </p:spPr>
        <p:txBody>
          <a:bodyPr wrap="none" rtlCol="0">
            <a:spAutoFit/>
          </a:bodyPr>
          <a:lstStyle/>
          <a:p>
            <a:r>
              <a:rPr lang="en-US" dirty="0"/>
              <a:t>Original</a:t>
            </a:r>
          </a:p>
        </p:txBody>
      </p:sp>
      <p:sp>
        <p:nvSpPr>
          <p:cNvPr id="13" name="TextBox 12">
            <a:extLst>
              <a:ext uri="{FF2B5EF4-FFF2-40B4-BE49-F238E27FC236}">
                <a16:creationId xmlns:a16="http://schemas.microsoft.com/office/drawing/2014/main" id="{3DC1C997-6259-4CF5-A923-4EDBABDD25BD}"/>
              </a:ext>
            </a:extLst>
          </p:cNvPr>
          <p:cNvSpPr txBox="1"/>
          <p:nvPr/>
        </p:nvSpPr>
        <p:spPr>
          <a:xfrm>
            <a:off x="5584045" y="3853935"/>
            <a:ext cx="1574214" cy="369332"/>
          </a:xfrm>
          <a:prstGeom prst="rect">
            <a:avLst/>
          </a:prstGeom>
          <a:noFill/>
        </p:spPr>
        <p:txBody>
          <a:bodyPr wrap="none" rtlCol="0">
            <a:spAutoFit/>
          </a:bodyPr>
          <a:lstStyle/>
          <a:p>
            <a:r>
              <a:rPr lang="en-US" dirty="0"/>
              <a:t>Seasonal index</a:t>
            </a:r>
          </a:p>
        </p:txBody>
      </p:sp>
      <p:pic>
        <p:nvPicPr>
          <p:cNvPr id="11" name="Picture 10">
            <a:extLst>
              <a:ext uri="{FF2B5EF4-FFF2-40B4-BE49-F238E27FC236}">
                <a16:creationId xmlns:a16="http://schemas.microsoft.com/office/drawing/2014/main" id="{77CC8114-E6A0-4D5D-8E65-4FB16B07788F}"/>
              </a:ext>
            </a:extLst>
          </p:cNvPr>
          <p:cNvPicPr>
            <a:picLocks noChangeAspect="1"/>
          </p:cNvPicPr>
          <p:nvPr/>
        </p:nvPicPr>
        <p:blipFill>
          <a:blip r:embed="rId4"/>
          <a:stretch>
            <a:fillRect/>
          </a:stretch>
        </p:blipFill>
        <p:spPr>
          <a:xfrm>
            <a:off x="2467490" y="3912642"/>
            <a:ext cx="3294619" cy="2463029"/>
          </a:xfrm>
          <a:prstGeom prst="rect">
            <a:avLst/>
          </a:prstGeom>
        </p:spPr>
      </p:pic>
      <p:sp>
        <p:nvSpPr>
          <p:cNvPr id="12" name="TextBox 11">
            <a:extLst>
              <a:ext uri="{FF2B5EF4-FFF2-40B4-BE49-F238E27FC236}">
                <a16:creationId xmlns:a16="http://schemas.microsoft.com/office/drawing/2014/main" id="{1A5F6C69-7BDC-4735-AEF0-E5C39A6E39DD}"/>
              </a:ext>
            </a:extLst>
          </p:cNvPr>
          <p:cNvSpPr txBox="1"/>
          <p:nvPr/>
        </p:nvSpPr>
        <p:spPr>
          <a:xfrm>
            <a:off x="5584045" y="4346684"/>
            <a:ext cx="3559955" cy="1815882"/>
          </a:xfrm>
          <a:prstGeom prst="rect">
            <a:avLst/>
          </a:prstGeom>
          <a:noFill/>
        </p:spPr>
        <p:txBody>
          <a:bodyPr wrap="square" rtlCol="0">
            <a:spAutoFit/>
          </a:bodyPr>
          <a:lstStyle/>
          <a:p>
            <a:r>
              <a:rPr lang="en-US" sz="2800" i="1" dirty="0"/>
              <a:t>A Quadratic trend is clearly visible </a:t>
            </a:r>
            <a:r>
              <a:rPr lang="en-US" sz="2800" i="1" u="sng" dirty="0"/>
              <a:t>after</a:t>
            </a:r>
            <a:r>
              <a:rPr lang="en-US" sz="2800" i="1" dirty="0"/>
              <a:t> removing the seasonality </a:t>
            </a:r>
          </a:p>
        </p:txBody>
      </p:sp>
    </p:spTree>
    <p:extLst>
      <p:ext uri="{BB962C8B-B14F-4D97-AF65-F5344CB8AC3E}">
        <p14:creationId xmlns:p14="http://schemas.microsoft.com/office/powerpoint/2010/main" val="83096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55F9-AB64-4CEC-89E0-F5DD81B45898}"/>
              </a:ext>
            </a:extLst>
          </p:cNvPr>
          <p:cNvSpPr>
            <a:spLocks noGrp="1"/>
          </p:cNvSpPr>
          <p:nvPr>
            <p:ph type="title"/>
          </p:nvPr>
        </p:nvSpPr>
        <p:spPr>
          <a:xfrm>
            <a:off x="764540" y="304800"/>
            <a:ext cx="7553325" cy="553998"/>
          </a:xfrm>
        </p:spPr>
        <p:txBody>
          <a:bodyPr/>
          <a:lstStyle/>
          <a:p>
            <a:r>
              <a:rPr lang="en-US" sz="3600" dirty="0"/>
              <a:t>Compare Fitted value with Raw Data</a:t>
            </a:r>
          </a:p>
        </p:txBody>
      </p:sp>
      <p:pic>
        <p:nvPicPr>
          <p:cNvPr id="4" name="Picture 3">
            <a:extLst>
              <a:ext uri="{FF2B5EF4-FFF2-40B4-BE49-F238E27FC236}">
                <a16:creationId xmlns:a16="http://schemas.microsoft.com/office/drawing/2014/main" id="{4BC20872-6121-407E-A4FC-233447339F93}"/>
              </a:ext>
            </a:extLst>
          </p:cNvPr>
          <p:cNvPicPr>
            <a:picLocks noChangeAspect="1"/>
          </p:cNvPicPr>
          <p:nvPr/>
        </p:nvPicPr>
        <p:blipFill>
          <a:blip r:embed="rId2"/>
          <a:stretch>
            <a:fillRect/>
          </a:stretch>
        </p:blipFill>
        <p:spPr>
          <a:xfrm>
            <a:off x="1524000" y="942599"/>
            <a:ext cx="6640201" cy="4972801"/>
          </a:xfrm>
          <a:prstGeom prst="rect">
            <a:avLst/>
          </a:prstGeom>
        </p:spPr>
      </p:pic>
      <p:sp>
        <p:nvSpPr>
          <p:cNvPr id="5" name="TextBox 4">
            <a:extLst>
              <a:ext uri="{FF2B5EF4-FFF2-40B4-BE49-F238E27FC236}">
                <a16:creationId xmlns:a16="http://schemas.microsoft.com/office/drawing/2014/main" id="{28481468-BB02-44EA-96DE-B58F97DDF8B8}"/>
              </a:ext>
            </a:extLst>
          </p:cNvPr>
          <p:cNvSpPr txBox="1"/>
          <p:nvPr/>
        </p:nvSpPr>
        <p:spPr>
          <a:xfrm>
            <a:off x="4377465" y="5730734"/>
            <a:ext cx="649537" cy="369332"/>
          </a:xfrm>
          <a:prstGeom prst="rect">
            <a:avLst/>
          </a:prstGeom>
          <a:noFill/>
        </p:spPr>
        <p:txBody>
          <a:bodyPr wrap="none" rtlCol="0">
            <a:spAutoFit/>
          </a:bodyPr>
          <a:lstStyle/>
          <a:p>
            <a:r>
              <a:rPr lang="en-US" dirty="0"/>
              <a:t>Time</a:t>
            </a:r>
          </a:p>
        </p:txBody>
      </p:sp>
      <p:sp>
        <p:nvSpPr>
          <p:cNvPr id="6" name="TextBox 5">
            <a:extLst>
              <a:ext uri="{FF2B5EF4-FFF2-40B4-BE49-F238E27FC236}">
                <a16:creationId xmlns:a16="http://schemas.microsoft.com/office/drawing/2014/main" id="{84ABF92A-4997-4FB0-B2D3-AF655D48467A}"/>
              </a:ext>
            </a:extLst>
          </p:cNvPr>
          <p:cNvSpPr txBox="1"/>
          <p:nvPr/>
        </p:nvSpPr>
        <p:spPr>
          <a:xfrm rot="16200000">
            <a:off x="1171981" y="3062954"/>
            <a:ext cx="704039" cy="369332"/>
          </a:xfrm>
          <a:prstGeom prst="rect">
            <a:avLst/>
          </a:prstGeom>
          <a:noFill/>
        </p:spPr>
        <p:txBody>
          <a:bodyPr wrap="none" rtlCol="0">
            <a:spAutoFit/>
          </a:bodyPr>
          <a:lstStyle/>
          <a:p>
            <a:r>
              <a:rPr lang="en-US" dirty="0"/>
              <a:t>Value</a:t>
            </a:r>
          </a:p>
        </p:txBody>
      </p:sp>
      <p:pic>
        <p:nvPicPr>
          <p:cNvPr id="7" name="Picture 6">
            <a:extLst>
              <a:ext uri="{FF2B5EF4-FFF2-40B4-BE49-F238E27FC236}">
                <a16:creationId xmlns:a16="http://schemas.microsoft.com/office/drawing/2014/main" id="{3BE5F4F7-0148-45B5-A25C-3C7DE50383A7}"/>
              </a:ext>
            </a:extLst>
          </p:cNvPr>
          <p:cNvPicPr>
            <a:picLocks noChangeAspect="1"/>
          </p:cNvPicPr>
          <p:nvPr/>
        </p:nvPicPr>
        <p:blipFill rotWithShape="1">
          <a:blip r:embed="rId3"/>
          <a:srcRect l="52785" t="9194" r="11659" b="81522"/>
          <a:stretch/>
        </p:blipFill>
        <p:spPr>
          <a:xfrm>
            <a:off x="5803265" y="5638401"/>
            <a:ext cx="2360936" cy="461666"/>
          </a:xfrm>
          <a:prstGeom prst="rect">
            <a:avLst/>
          </a:prstGeom>
        </p:spPr>
      </p:pic>
    </p:spTree>
    <p:extLst>
      <p:ext uri="{BB962C8B-B14F-4D97-AF65-F5344CB8AC3E}">
        <p14:creationId xmlns:p14="http://schemas.microsoft.com/office/powerpoint/2010/main" val="330958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C042E602-E282-492F-A9D7-93EC22ED118C}"/>
              </a:ext>
            </a:extLst>
          </p:cNvPr>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62467" name="Footer Placeholder 4">
            <a:extLst>
              <a:ext uri="{FF2B5EF4-FFF2-40B4-BE49-F238E27FC236}">
                <a16:creationId xmlns:a16="http://schemas.microsoft.com/office/drawing/2014/main" id="{7D8BC9B0-F132-499A-862C-B3B0F5C626B0}"/>
              </a:ext>
            </a:extLst>
          </p:cNvPr>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62468" name="Slide Number Placeholder 5">
            <a:extLst>
              <a:ext uri="{FF2B5EF4-FFF2-40B4-BE49-F238E27FC236}">
                <a16:creationId xmlns:a16="http://schemas.microsoft.com/office/drawing/2014/main" id="{E94BAA79-4BFB-4166-BAF8-AA121194D59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E030D67-393D-4A6F-AD6C-B761AA9E1CEA}" type="slidenum">
              <a:rPr lang="en-US" altLang="en-US" sz="1400" smtClean="0"/>
              <a:pPr>
                <a:spcBef>
                  <a:spcPct val="0"/>
                </a:spcBef>
                <a:buFontTx/>
                <a:buNone/>
              </a:pPr>
              <a:t>13</a:t>
            </a:fld>
            <a:endParaRPr lang="en-US" altLang="en-US" sz="1400"/>
          </a:p>
        </p:txBody>
      </p:sp>
      <p:sp>
        <p:nvSpPr>
          <p:cNvPr id="62469" name="Rectangle 2">
            <a:extLst>
              <a:ext uri="{FF2B5EF4-FFF2-40B4-BE49-F238E27FC236}">
                <a16:creationId xmlns:a16="http://schemas.microsoft.com/office/drawing/2014/main" id="{DD6D9F90-535D-4ACA-90DE-439D3D62D012}"/>
              </a:ext>
            </a:extLst>
          </p:cNvPr>
          <p:cNvSpPr>
            <a:spLocks noGrp="1" noChangeArrowheads="1"/>
          </p:cNvSpPr>
          <p:nvPr>
            <p:ph type="title"/>
          </p:nvPr>
        </p:nvSpPr>
        <p:spPr>
          <a:xfrm>
            <a:off x="764540" y="304800"/>
            <a:ext cx="7553325" cy="738664"/>
          </a:xfrm>
        </p:spPr>
        <p:txBody>
          <a:bodyPr/>
          <a:lstStyle/>
          <a:p>
            <a:pPr eaLnBrk="1" hangingPunct="1"/>
            <a:r>
              <a:rPr lang="en-US" altLang="en-US" sz="2400" dirty="0"/>
              <a:t>General Approach to Time Series Modeling and Forecasting</a:t>
            </a:r>
          </a:p>
        </p:txBody>
      </p:sp>
      <p:sp>
        <p:nvSpPr>
          <p:cNvPr id="3" name="Content Placeholder 2">
            <a:extLst>
              <a:ext uri="{FF2B5EF4-FFF2-40B4-BE49-F238E27FC236}">
                <a16:creationId xmlns:a16="http://schemas.microsoft.com/office/drawing/2014/main" id="{63138555-1264-4AAB-8E01-A2145B5D6616}"/>
              </a:ext>
            </a:extLst>
          </p:cNvPr>
          <p:cNvSpPr>
            <a:spLocks noGrp="1"/>
          </p:cNvSpPr>
          <p:nvPr>
            <p:ph idx="1"/>
          </p:nvPr>
        </p:nvSpPr>
        <p:spPr>
          <a:xfrm>
            <a:off x="535940" y="1214436"/>
            <a:ext cx="7553325" cy="4462760"/>
          </a:xfrm>
        </p:spPr>
        <p:txBody>
          <a:bodyPr/>
          <a:lstStyle/>
          <a:p>
            <a:pPr marL="457200" indent="-457200">
              <a:buFont typeface="+mj-lt"/>
              <a:buAutoNum type="arabicPeriod"/>
            </a:pPr>
            <a:r>
              <a:rPr lang="en-US" sz="2000" dirty="0"/>
              <a:t>Plot the time series </a:t>
            </a:r>
            <a:r>
              <a:rPr lang="en-US" sz="2000" dirty="0">
                <a:sym typeface="Wingdings" panose="05000000000000000000" pitchFamily="2" charset="2"/>
              </a:rPr>
              <a:t> </a:t>
            </a:r>
            <a:r>
              <a:rPr lang="en-US" sz="2000" dirty="0"/>
              <a:t>determine its basic features</a:t>
            </a:r>
          </a:p>
          <a:p>
            <a:pPr marL="800100" lvl="1" indent="-342900">
              <a:buFont typeface="Wingdings" panose="05000000000000000000" pitchFamily="2" charset="2"/>
              <a:buChar char="§"/>
            </a:pPr>
            <a:r>
              <a:rPr lang="en-US" sz="1800" dirty="0"/>
              <a:t>Check if trend and seasonality is present? </a:t>
            </a:r>
          </a:p>
          <a:p>
            <a:pPr marL="800100" lvl="1" indent="-342900">
              <a:buFont typeface="+mj-lt"/>
              <a:buAutoNum type="arabicPeriod"/>
            </a:pPr>
            <a:endParaRPr lang="en-US" dirty="0"/>
          </a:p>
          <a:p>
            <a:pPr marL="457200" indent="-457200">
              <a:buFont typeface="+mj-lt"/>
              <a:buAutoNum type="arabicPeriod"/>
            </a:pPr>
            <a:r>
              <a:rPr lang="en-US" sz="2000" dirty="0"/>
              <a:t>Eliminate any trend or seasonal components</a:t>
            </a:r>
          </a:p>
          <a:p>
            <a:pPr marL="742950" lvl="1" indent="-285750">
              <a:buFont typeface="Wingdings" panose="05000000000000000000" pitchFamily="2" charset="2"/>
              <a:buChar char="§"/>
            </a:pPr>
            <a:r>
              <a:rPr lang="en-US" dirty="0"/>
              <a:t>Use differencing or fit an appropriate model to the data</a:t>
            </a:r>
          </a:p>
          <a:p>
            <a:pPr marL="800100" lvl="1" indent="-342900">
              <a:buFont typeface="+mj-lt"/>
              <a:buAutoNum type="arabicPeriod"/>
            </a:pPr>
            <a:endParaRPr lang="en-US" dirty="0"/>
          </a:p>
          <a:p>
            <a:pPr marL="457200" indent="-457200">
              <a:buFont typeface="+mj-lt"/>
              <a:buAutoNum type="arabicPeriod"/>
            </a:pPr>
            <a:r>
              <a:rPr lang="en-US" sz="2000" dirty="0"/>
              <a:t>Develop a forecasting model for the residuals</a:t>
            </a:r>
          </a:p>
          <a:p>
            <a:pPr marL="800100" lvl="1" indent="-342900">
              <a:buFont typeface="Wingdings" panose="05000000000000000000" pitchFamily="2" charset="2"/>
              <a:buChar char="§"/>
            </a:pPr>
            <a:r>
              <a:rPr lang="en-US" dirty="0"/>
              <a:t>Multiple models could be applied; might need to choose from multiple</a:t>
            </a:r>
          </a:p>
          <a:p>
            <a:pPr marL="457200" indent="-457200">
              <a:buFont typeface="+mj-lt"/>
              <a:buAutoNum type="arabicPeriod"/>
            </a:pPr>
            <a:endParaRPr lang="en-US" sz="2000" dirty="0"/>
          </a:p>
          <a:p>
            <a:pPr marL="457200" indent="-457200">
              <a:buFont typeface="+mj-lt"/>
              <a:buAutoNum type="arabicPeriod"/>
            </a:pPr>
            <a:r>
              <a:rPr lang="en-US" sz="2000" dirty="0"/>
              <a:t>Validate the performance of the model (or models) from the previous step </a:t>
            </a:r>
          </a:p>
          <a:p>
            <a:pPr marL="800100" lvl="1" indent="-342900">
              <a:buFont typeface="Wingdings" panose="05000000000000000000" pitchFamily="2" charset="2"/>
              <a:buChar char="§"/>
            </a:pPr>
            <a:r>
              <a:rPr lang="en-US" dirty="0"/>
              <a:t>Apply split-sample or cross-validation procedure</a:t>
            </a:r>
          </a:p>
          <a:p>
            <a:pPr marL="457200" indent="-457200">
              <a:buFont typeface="+mj-lt"/>
              <a:buAutoNum type="arabicPeriod"/>
            </a:pPr>
            <a:endParaRPr lang="en-US" sz="2200" dirty="0"/>
          </a:p>
          <a:p>
            <a:pPr marL="457200" indent="-457200">
              <a:buFont typeface="+mj-lt"/>
              <a:buAutoNum type="arabicPeriod"/>
            </a:pPr>
            <a:r>
              <a:rPr lang="en-US" sz="2000" dirty="0"/>
              <a:t>Reverse any transformations applied, e.g. if                   ,   change to </a:t>
            </a:r>
          </a:p>
        </p:txBody>
      </p:sp>
      <p:sp>
        <p:nvSpPr>
          <p:cNvPr id="2" name="AutoShape 2" descr="http://localhost:9800/3KR217TLZKMKA7FKSMC9/by5li2q41x737ef6zlfy.vbk/OPS/images/9781118744956_0148.jpg">
            <a:extLst>
              <a:ext uri="{FF2B5EF4-FFF2-40B4-BE49-F238E27FC236}">
                <a16:creationId xmlns:a16="http://schemas.microsoft.com/office/drawing/2014/main" id="{6BBE2318-AFD4-40AD-9F25-348217FCC721}"/>
              </a:ext>
            </a:extLst>
          </p:cNvPr>
          <p:cNvSpPr>
            <a:spLocks noChangeAspect="1" noChangeArrowheads="1"/>
          </p:cNvSpPr>
          <p:nvPr/>
        </p:nvSpPr>
        <p:spPr bwMode="auto">
          <a:xfrm>
            <a:off x="3505200" y="3267075"/>
            <a:ext cx="1676400" cy="7386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1D2FE33-1B81-4199-B990-E2C78B3E4E3E}"/>
              </a:ext>
            </a:extLst>
          </p:cNvPr>
          <p:cNvPicPr>
            <a:picLocks noChangeAspect="1"/>
          </p:cNvPicPr>
          <p:nvPr/>
        </p:nvPicPr>
        <p:blipFill rotWithShape="1">
          <a:blip r:embed="rId2">
            <a:extLst>
              <a:ext uri="{28A0092B-C50C-407E-A947-70E740481C1C}">
                <a14:useLocalDpi xmlns:a14="http://schemas.microsoft.com/office/drawing/2010/main" val="0"/>
              </a:ext>
            </a:extLst>
          </a:blip>
          <a:srcRect r="85038" b="70475"/>
          <a:stretch/>
        </p:blipFill>
        <p:spPr>
          <a:xfrm>
            <a:off x="5867400" y="4923788"/>
            <a:ext cx="1194817" cy="376235"/>
          </a:xfrm>
          <a:prstGeom prst="rect">
            <a:avLst/>
          </a:prstGeom>
        </p:spPr>
      </p:pic>
      <p:pic>
        <p:nvPicPr>
          <p:cNvPr id="14" name="Picture 13">
            <a:extLst>
              <a:ext uri="{FF2B5EF4-FFF2-40B4-BE49-F238E27FC236}">
                <a16:creationId xmlns:a16="http://schemas.microsoft.com/office/drawing/2014/main" id="{88F8603A-86AF-4A97-8A88-6CC2EBC667A7}"/>
              </a:ext>
            </a:extLst>
          </p:cNvPr>
          <p:cNvPicPr>
            <a:picLocks noChangeAspect="1"/>
          </p:cNvPicPr>
          <p:nvPr/>
        </p:nvPicPr>
        <p:blipFill rotWithShape="1">
          <a:blip r:embed="rId2">
            <a:extLst>
              <a:ext uri="{28A0092B-C50C-407E-A947-70E740481C1C}">
                <a14:useLocalDpi xmlns:a14="http://schemas.microsoft.com/office/drawing/2010/main" val="0"/>
              </a:ext>
            </a:extLst>
          </a:blip>
          <a:srcRect l="59533" t="65324" r="3484"/>
          <a:stretch/>
        </p:blipFill>
        <p:spPr>
          <a:xfrm>
            <a:off x="2209800" y="5326647"/>
            <a:ext cx="1752600" cy="376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C042E602-E282-492F-A9D7-93EC22ED118C}"/>
              </a:ext>
            </a:extLst>
          </p:cNvPr>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62467" name="Footer Placeholder 4">
            <a:extLst>
              <a:ext uri="{FF2B5EF4-FFF2-40B4-BE49-F238E27FC236}">
                <a16:creationId xmlns:a16="http://schemas.microsoft.com/office/drawing/2014/main" id="{7D8BC9B0-F132-499A-862C-B3B0F5C626B0}"/>
              </a:ext>
            </a:extLst>
          </p:cNvPr>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62468" name="Slide Number Placeholder 5">
            <a:extLst>
              <a:ext uri="{FF2B5EF4-FFF2-40B4-BE49-F238E27FC236}">
                <a16:creationId xmlns:a16="http://schemas.microsoft.com/office/drawing/2014/main" id="{E94BAA79-4BFB-4166-BAF8-AA121194D59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E030D67-393D-4A6F-AD6C-B761AA9E1CEA}" type="slidenum">
              <a:rPr lang="en-US" altLang="en-US" sz="1400" smtClean="0"/>
              <a:pPr>
                <a:spcBef>
                  <a:spcPct val="0"/>
                </a:spcBef>
                <a:buFontTx/>
                <a:buNone/>
              </a:pPr>
              <a:t>14</a:t>
            </a:fld>
            <a:endParaRPr lang="en-US" altLang="en-US" sz="1400"/>
          </a:p>
        </p:txBody>
      </p:sp>
      <p:sp>
        <p:nvSpPr>
          <p:cNvPr id="62469" name="Rectangle 2">
            <a:extLst>
              <a:ext uri="{FF2B5EF4-FFF2-40B4-BE49-F238E27FC236}">
                <a16:creationId xmlns:a16="http://schemas.microsoft.com/office/drawing/2014/main" id="{DD6D9F90-535D-4ACA-90DE-439D3D62D012}"/>
              </a:ext>
            </a:extLst>
          </p:cNvPr>
          <p:cNvSpPr>
            <a:spLocks noGrp="1" noChangeArrowheads="1"/>
          </p:cNvSpPr>
          <p:nvPr>
            <p:ph type="title"/>
          </p:nvPr>
        </p:nvSpPr>
        <p:spPr>
          <a:xfrm>
            <a:off x="764540" y="304800"/>
            <a:ext cx="7553325" cy="984885"/>
          </a:xfrm>
        </p:spPr>
        <p:txBody>
          <a:bodyPr/>
          <a:lstStyle/>
          <a:p>
            <a:pPr eaLnBrk="1" hangingPunct="1"/>
            <a:r>
              <a:rPr lang="en-US" altLang="en-US" sz="3200" dirty="0"/>
              <a:t>General Approach to Time Series Modeling and Forecasting</a:t>
            </a:r>
          </a:p>
        </p:txBody>
      </p:sp>
      <p:sp>
        <p:nvSpPr>
          <p:cNvPr id="3" name="Content Placeholder 2">
            <a:extLst>
              <a:ext uri="{FF2B5EF4-FFF2-40B4-BE49-F238E27FC236}">
                <a16:creationId xmlns:a16="http://schemas.microsoft.com/office/drawing/2014/main" id="{63138555-1264-4AAB-8E01-A2145B5D6616}"/>
              </a:ext>
            </a:extLst>
          </p:cNvPr>
          <p:cNvSpPr>
            <a:spLocks noGrp="1"/>
          </p:cNvSpPr>
          <p:nvPr>
            <p:ph idx="1"/>
          </p:nvPr>
        </p:nvSpPr>
        <p:spPr>
          <a:xfrm>
            <a:off x="535940" y="1214436"/>
            <a:ext cx="7553325" cy="2985433"/>
          </a:xfrm>
        </p:spPr>
        <p:txBody>
          <a:bodyPr/>
          <a:lstStyle/>
          <a:p>
            <a:endParaRPr lang="en-US" sz="2000" dirty="0"/>
          </a:p>
          <a:p>
            <a:pPr marL="457200" indent="-457200">
              <a:buFont typeface="+mj-lt"/>
              <a:buAutoNum type="arabicPeriod" startAt="6"/>
            </a:pPr>
            <a:r>
              <a:rPr lang="en-US" sz="2000" dirty="0"/>
              <a:t>If prediction intervals are desired for the forecast</a:t>
            </a:r>
          </a:p>
          <a:p>
            <a:pPr marL="914400" lvl="1" indent="-457200">
              <a:buFont typeface="Arial" panose="020B0604020202020204" pitchFamily="34" charset="0"/>
              <a:buChar char="•"/>
            </a:pPr>
            <a:r>
              <a:rPr lang="en-US" dirty="0"/>
              <a:t>Apply transformations and construct prediction intervals for the residuals</a:t>
            </a:r>
          </a:p>
          <a:p>
            <a:pPr marL="914400" lvl="1" indent="-457200">
              <a:buFont typeface="Arial" panose="020B0604020202020204" pitchFamily="34" charset="0"/>
              <a:buChar char="•"/>
            </a:pPr>
            <a:r>
              <a:rPr lang="en-US" dirty="0"/>
              <a:t>Then, reverse the transformations made to produce the residuals</a:t>
            </a:r>
          </a:p>
          <a:p>
            <a:pPr marL="457200" indent="-457200">
              <a:buFont typeface="+mj-lt"/>
              <a:buAutoNum type="arabicPeriod" startAt="6"/>
            </a:pPr>
            <a:endParaRPr lang="en-US" sz="2000" dirty="0"/>
          </a:p>
          <a:p>
            <a:pPr marL="457200" indent="-457200">
              <a:buFont typeface="+mj-lt"/>
              <a:buAutoNum type="arabicPeriod" startAt="6"/>
            </a:pPr>
            <a:r>
              <a:rPr lang="en-US" sz="2000" dirty="0"/>
              <a:t>Develop and implement a procedure for monitoring the forecast </a:t>
            </a:r>
          </a:p>
          <a:p>
            <a:pPr marL="914400" lvl="1" indent="-457200">
              <a:buFont typeface="Arial" panose="020B0604020202020204" pitchFamily="34" charset="0"/>
              <a:buChar char="•"/>
            </a:pPr>
            <a:r>
              <a:rPr lang="en-US" dirty="0"/>
              <a:t>Ensures that deterioration in performance will be detected reasonably quickly</a:t>
            </a:r>
          </a:p>
          <a:p>
            <a:pPr marL="914400" lvl="1" indent="-457200">
              <a:buFont typeface="Arial" panose="020B0604020202020204" pitchFamily="34" charset="0"/>
              <a:buChar char="•"/>
            </a:pPr>
            <a:endParaRPr lang="en-US" sz="200" dirty="0"/>
          </a:p>
          <a:p>
            <a:pPr marL="914400" lvl="1" indent="-457200">
              <a:buFont typeface="Arial" panose="020B0604020202020204" pitchFamily="34" charset="0"/>
              <a:buChar char="•"/>
            </a:pPr>
            <a:endParaRPr lang="en-US" sz="200" dirty="0"/>
          </a:p>
        </p:txBody>
      </p:sp>
      <p:sp>
        <p:nvSpPr>
          <p:cNvPr id="2" name="AutoShape 2" descr="http://localhost:9800/3KR217TLZKMKA7FKSMC9/by5li2q41x737ef6zlfy.vbk/OPS/images/9781118744956_0148.jpg">
            <a:extLst>
              <a:ext uri="{FF2B5EF4-FFF2-40B4-BE49-F238E27FC236}">
                <a16:creationId xmlns:a16="http://schemas.microsoft.com/office/drawing/2014/main" id="{6BBE2318-AFD4-40AD-9F25-348217FCC721}"/>
              </a:ext>
            </a:extLst>
          </p:cNvPr>
          <p:cNvSpPr>
            <a:spLocks noChangeAspect="1" noChangeArrowheads="1"/>
          </p:cNvSpPr>
          <p:nvPr/>
        </p:nvSpPr>
        <p:spPr bwMode="auto">
          <a:xfrm>
            <a:off x="3505200" y="3267075"/>
            <a:ext cx="1676400" cy="7386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89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16D373D7-50A5-444F-A5FF-81C33CA35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052" r="37805" b="26913"/>
          <a:stretch/>
        </p:blipFill>
        <p:spPr>
          <a:xfrm>
            <a:off x="1562099" y="4281614"/>
            <a:ext cx="5324085" cy="1128585"/>
          </a:xfrm>
          <a:prstGeom prst="rect">
            <a:avLst/>
          </a:prstGeom>
          <a:noFill/>
        </p:spPr>
      </p:pic>
      <p:sp>
        <p:nvSpPr>
          <p:cNvPr id="2" name="Title 1">
            <a:extLst>
              <a:ext uri="{FF2B5EF4-FFF2-40B4-BE49-F238E27FC236}">
                <a16:creationId xmlns:a16="http://schemas.microsoft.com/office/drawing/2014/main" id="{D7F0D11C-F659-4EDD-85C4-B0849FE8E5BF}"/>
              </a:ext>
            </a:extLst>
          </p:cNvPr>
          <p:cNvSpPr>
            <a:spLocks noGrp="1"/>
          </p:cNvSpPr>
          <p:nvPr>
            <p:ph type="title"/>
          </p:nvPr>
        </p:nvSpPr>
        <p:spPr>
          <a:xfrm>
            <a:off x="764540" y="304800"/>
            <a:ext cx="7553325" cy="861774"/>
          </a:xfrm>
        </p:spPr>
        <p:txBody>
          <a:bodyPr/>
          <a:lstStyle/>
          <a:p>
            <a:r>
              <a:rPr lang="en-US" sz="2800" dirty="0"/>
              <a:t>Evaluating and Monitoring Forecast Performance</a:t>
            </a:r>
          </a:p>
        </p:txBody>
      </p:sp>
      <p:sp>
        <p:nvSpPr>
          <p:cNvPr id="3" name="Text Placeholder 2">
            <a:extLst>
              <a:ext uri="{FF2B5EF4-FFF2-40B4-BE49-F238E27FC236}">
                <a16:creationId xmlns:a16="http://schemas.microsoft.com/office/drawing/2014/main" id="{DE9E6227-DDC5-4DD7-826F-CA3EE3CA4FF5}"/>
              </a:ext>
            </a:extLst>
          </p:cNvPr>
          <p:cNvSpPr>
            <a:spLocks noGrp="1"/>
          </p:cNvSpPr>
          <p:nvPr>
            <p:ph type="body" idx="1"/>
          </p:nvPr>
        </p:nvSpPr>
        <p:spPr>
          <a:xfrm>
            <a:off x="764540" y="1447800"/>
            <a:ext cx="7553325" cy="2708434"/>
          </a:xfrm>
        </p:spPr>
        <p:txBody>
          <a:bodyPr/>
          <a:lstStyle/>
          <a:p>
            <a:pPr marL="571500" indent="-571500">
              <a:buFont typeface="Arial" panose="020B0604020202020204" pitchFamily="34" charset="0"/>
              <a:buChar char="•"/>
            </a:pPr>
            <a:r>
              <a:rPr lang="en-US" sz="2800" dirty="0"/>
              <a:t>Evaluate using one-step ahead forecast errors </a:t>
            </a:r>
          </a:p>
          <a:p>
            <a:pPr marL="571500" indent="-571500">
              <a:buFont typeface="Arial" panose="020B0604020202020204" pitchFamily="34" charset="0"/>
              <a:buChar char="•"/>
            </a:pPr>
            <a:endParaRPr lang="en-US" sz="2800" dirty="0"/>
          </a:p>
          <a:p>
            <a:endParaRPr lang="en-US" sz="2800" dirty="0"/>
          </a:p>
          <a:p>
            <a:pPr marL="571500" indent="-571500">
              <a:buFont typeface="Arial" panose="020B0604020202020204" pitchFamily="34" charset="0"/>
              <a:buChar char="•"/>
            </a:pPr>
            <a:r>
              <a:rPr lang="en-US" sz="2800" dirty="0"/>
              <a:t>Suppose we need to evaluate error at </a:t>
            </a:r>
            <a:r>
              <a:rPr lang="en-US" sz="2800" i="1" dirty="0"/>
              <a:t>n </a:t>
            </a:r>
            <a:r>
              <a:rPr lang="en-US" sz="2800" dirty="0"/>
              <a:t>different time points:</a:t>
            </a:r>
            <a:r>
              <a:rPr lang="en-US" i="1" dirty="0"/>
              <a:t> </a:t>
            </a:r>
            <a:r>
              <a:rPr lang="en-US" dirty="0"/>
              <a:t>  </a:t>
            </a:r>
          </a:p>
        </p:txBody>
      </p:sp>
      <p:pic>
        <p:nvPicPr>
          <p:cNvPr id="5" name="Picture 4">
            <a:extLst>
              <a:ext uri="{FF2B5EF4-FFF2-40B4-BE49-F238E27FC236}">
                <a16:creationId xmlns:a16="http://schemas.microsoft.com/office/drawing/2014/main" id="{49313AAD-1A1D-4C09-9CBB-D0412A2A4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538352"/>
            <a:ext cx="3117136" cy="662047"/>
          </a:xfrm>
          <a:prstGeom prst="rect">
            <a:avLst/>
          </a:prstGeom>
        </p:spPr>
      </p:pic>
      <p:sp>
        <p:nvSpPr>
          <p:cNvPr id="6" name="Text Box 5">
            <a:extLst>
              <a:ext uri="{FF2B5EF4-FFF2-40B4-BE49-F238E27FC236}">
                <a16:creationId xmlns:a16="http://schemas.microsoft.com/office/drawing/2014/main" id="{AD902F4F-633C-41F9-BFCF-0D0D52DE19A5}"/>
              </a:ext>
            </a:extLst>
          </p:cNvPr>
          <p:cNvSpPr txBox="1">
            <a:spLocks noChangeArrowheads="1"/>
          </p:cNvSpPr>
          <p:nvPr/>
        </p:nvSpPr>
        <p:spPr bwMode="auto">
          <a:xfrm>
            <a:off x="1305316" y="4663859"/>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Measure of </a:t>
            </a:r>
            <a:r>
              <a:rPr lang="en-US" altLang="en-US" sz="1800" b="1"/>
              <a:t>bias</a:t>
            </a:r>
          </a:p>
        </p:txBody>
      </p:sp>
      <p:sp>
        <p:nvSpPr>
          <p:cNvPr id="7" name="Line 6">
            <a:extLst>
              <a:ext uri="{FF2B5EF4-FFF2-40B4-BE49-F238E27FC236}">
                <a16:creationId xmlns:a16="http://schemas.microsoft.com/office/drawing/2014/main" id="{9C9DB7CD-93E6-478E-8E2A-D3A1D62B31DA}"/>
              </a:ext>
            </a:extLst>
          </p:cNvPr>
          <p:cNvSpPr>
            <a:spLocks noChangeShapeType="1"/>
          </p:cNvSpPr>
          <p:nvPr/>
        </p:nvSpPr>
        <p:spPr bwMode="auto">
          <a:xfrm>
            <a:off x="3210316" y="4816259"/>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A7C26C1F-681B-4FC7-9A11-9B1AAFD89CCF}"/>
              </a:ext>
            </a:extLst>
          </p:cNvPr>
          <p:cNvSpPr txBox="1"/>
          <p:nvPr/>
        </p:nvSpPr>
        <p:spPr>
          <a:xfrm>
            <a:off x="7024580" y="4661240"/>
            <a:ext cx="1256562" cy="369332"/>
          </a:xfrm>
          <a:prstGeom prst="rect">
            <a:avLst/>
          </a:prstGeom>
          <a:noFill/>
        </p:spPr>
        <p:txBody>
          <a:bodyPr wrap="none" rtlCol="0">
            <a:spAutoFit/>
          </a:bodyPr>
          <a:lstStyle/>
          <a:p>
            <a:r>
              <a:rPr lang="en-US" dirty="0"/>
              <a:t>Mean error</a:t>
            </a:r>
          </a:p>
        </p:txBody>
      </p:sp>
    </p:spTree>
    <p:extLst>
      <p:ext uri="{BB962C8B-B14F-4D97-AF65-F5344CB8AC3E}">
        <p14:creationId xmlns:p14="http://schemas.microsoft.com/office/powerpoint/2010/main" val="419390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D11C-F659-4EDD-85C4-B0849FE8E5BF}"/>
              </a:ext>
            </a:extLst>
          </p:cNvPr>
          <p:cNvSpPr>
            <a:spLocks noGrp="1"/>
          </p:cNvSpPr>
          <p:nvPr>
            <p:ph type="title"/>
          </p:nvPr>
        </p:nvSpPr>
        <p:spPr>
          <a:xfrm>
            <a:off x="764540" y="304800"/>
            <a:ext cx="7553325" cy="861774"/>
          </a:xfrm>
        </p:spPr>
        <p:txBody>
          <a:bodyPr/>
          <a:lstStyle/>
          <a:p>
            <a:r>
              <a:rPr lang="en-US" sz="2800" dirty="0"/>
              <a:t>Evaluating and Monitoring Forecast Performance</a:t>
            </a:r>
          </a:p>
        </p:txBody>
      </p:sp>
      <p:sp>
        <p:nvSpPr>
          <p:cNvPr id="3" name="Text Placeholder 2">
            <a:extLst>
              <a:ext uri="{FF2B5EF4-FFF2-40B4-BE49-F238E27FC236}">
                <a16:creationId xmlns:a16="http://schemas.microsoft.com/office/drawing/2014/main" id="{DE9E6227-DDC5-4DD7-826F-CA3EE3CA4FF5}"/>
              </a:ext>
            </a:extLst>
          </p:cNvPr>
          <p:cNvSpPr>
            <a:spLocks noGrp="1"/>
          </p:cNvSpPr>
          <p:nvPr>
            <p:ph type="body" idx="1"/>
          </p:nvPr>
        </p:nvSpPr>
        <p:spPr>
          <a:xfrm>
            <a:off x="764540" y="1447800"/>
            <a:ext cx="7553325" cy="553998"/>
          </a:xfrm>
        </p:spPr>
        <p:txBody>
          <a:bodyPr/>
          <a:lstStyle/>
          <a:p>
            <a:pPr marL="571500" indent="-571500">
              <a:buFont typeface="Arial" panose="020B0604020202020204" pitchFamily="34" charset="0"/>
              <a:buChar char="•"/>
            </a:pPr>
            <a:r>
              <a:rPr lang="en-US" sz="2800" dirty="0"/>
              <a:t>Other ways to monitor forecast:</a:t>
            </a:r>
            <a:r>
              <a:rPr lang="en-US" i="1" dirty="0"/>
              <a:t> </a:t>
            </a:r>
            <a:r>
              <a:rPr lang="en-US" dirty="0"/>
              <a:t>  </a:t>
            </a:r>
          </a:p>
        </p:txBody>
      </p:sp>
      <p:pic>
        <p:nvPicPr>
          <p:cNvPr id="9" name="Picture 4">
            <a:extLst>
              <a:ext uri="{FF2B5EF4-FFF2-40B4-BE49-F238E27FC236}">
                <a16:creationId xmlns:a16="http://schemas.microsoft.com/office/drawing/2014/main" id="{C10B07E3-1C3E-4FB2-AD93-AE369BE8C8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457"/>
          <a:stretch/>
        </p:blipFill>
        <p:spPr bwMode="auto">
          <a:xfrm>
            <a:off x="800913" y="4014787"/>
            <a:ext cx="6819087" cy="157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7">
            <a:extLst>
              <a:ext uri="{FF2B5EF4-FFF2-40B4-BE49-F238E27FC236}">
                <a16:creationId xmlns:a16="http://schemas.microsoft.com/office/drawing/2014/main" id="{0014965E-130C-4483-AB20-E6EA867A2362}"/>
              </a:ext>
            </a:extLst>
          </p:cNvPr>
          <p:cNvSpPr txBox="1">
            <a:spLocks noChangeArrowheads="1"/>
          </p:cNvSpPr>
          <p:nvPr/>
        </p:nvSpPr>
        <p:spPr bwMode="auto">
          <a:xfrm>
            <a:off x="6494829" y="3824287"/>
            <a:ext cx="274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t>Measures of </a:t>
            </a:r>
            <a:r>
              <a:rPr lang="en-US" altLang="en-US" sz="1800" b="1" dirty="0"/>
              <a:t>variability</a:t>
            </a:r>
          </a:p>
        </p:txBody>
      </p:sp>
      <p:sp>
        <p:nvSpPr>
          <p:cNvPr id="13" name="Line 8">
            <a:extLst>
              <a:ext uri="{FF2B5EF4-FFF2-40B4-BE49-F238E27FC236}">
                <a16:creationId xmlns:a16="http://schemas.microsoft.com/office/drawing/2014/main" id="{B426D880-7C21-4B98-88D1-39225D878251}"/>
              </a:ext>
            </a:extLst>
          </p:cNvPr>
          <p:cNvSpPr>
            <a:spLocks noChangeShapeType="1"/>
          </p:cNvSpPr>
          <p:nvPr/>
        </p:nvSpPr>
        <p:spPr bwMode="auto">
          <a:xfrm flipH="1" flipV="1">
            <a:off x="6237015" y="3552825"/>
            <a:ext cx="1172213" cy="366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9">
            <a:extLst>
              <a:ext uri="{FF2B5EF4-FFF2-40B4-BE49-F238E27FC236}">
                <a16:creationId xmlns:a16="http://schemas.microsoft.com/office/drawing/2014/main" id="{9D638671-82D2-4691-A4DE-302B7E4FDCEB}"/>
              </a:ext>
            </a:extLst>
          </p:cNvPr>
          <p:cNvSpPr>
            <a:spLocks noChangeShapeType="1"/>
          </p:cNvSpPr>
          <p:nvPr/>
        </p:nvSpPr>
        <p:spPr bwMode="auto">
          <a:xfrm flipH="1">
            <a:off x="6237016" y="4152899"/>
            <a:ext cx="1172213" cy="6974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 name="Picture 3">
            <a:extLst>
              <a:ext uri="{FF2B5EF4-FFF2-40B4-BE49-F238E27FC236}">
                <a16:creationId xmlns:a16="http://schemas.microsoft.com/office/drawing/2014/main" id="{5074EC4D-218D-48DA-BA96-1A4E739956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5" r="39024"/>
          <a:stretch/>
        </p:blipFill>
        <p:spPr>
          <a:xfrm>
            <a:off x="1371600" y="2622061"/>
            <a:ext cx="4865416" cy="1392726"/>
          </a:xfrm>
          <a:prstGeom prst="rect">
            <a:avLst/>
          </a:prstGeom>
          <a:noFill/>
        </p:spPr>
      </p:pic>
    </p:spTree>
    <p:extLst>
      <p:ext uri="{BB962C8B-B14F-4D97-AF65-F5344CB8AC3E}">
        <p14:creationId xmlns:p14="http://schemas.microsoft.com/office/powerpoint/2010/main" val="299569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4F0A-1F97-42DB-8632-DD634CCDE515}"/>
              </a:ext>
            </a:extLst>
          </p:cNvPr>
          <p:cNvSpPr>
            <a:spLocks noGrp="1"/>
          </p:cNvSpPr>
          <p:nvPr>
            <p:ph type="title"/>
          </p:nvPr>
        </p:nvSpPr>
        <p:spPr/>
        <p:txBody>
          <a:bodyPr/>
          <a:lstStyle/>
          <a:p>
            <a:r>
              <a:rPr lang="en-US" dirty="0"/>
              <a:t>Relative Forecast Error</a:t>
            </a:r>
          </a:p>
        </p:txBody>
      </p:sp>
      <p:sp>
        <p:nvSpPr>
          <p:cNvPr id="3" name="Text Placeholder 2">
            <a:extLst>
              <a:ext uri="{FF2B5EF4-FFF2-40B4-BE49-F238E27FC236}">
                <a16:creationId xmlns:a16="http://schemas.microsoft.com/office/drawing/2014/main" id="{EDB0F9A1-AB4E-4C48-9977-03704C8A7452}"/>
              </a:ext>
            </a:extLst>
          </p:cNvPr>
          <p:cNvSpPr>
            <a:spLocks noGrp="1"/>
          </p:cNvSpPr>
          <p:nvPr>
            <p:ph type="body" idx="1"/>
          </p:nvPr>
        </p:nvSpPr>
        <p:spPr>
          <a:xfrm>
            <a:off x="764540" y="1217167"/>
            <a:ext cx="8227060" cy="2769989"/>
          </a:xfrm>
        </p:spPr>
        <p:txBody>
          <a:bodyPr/>
          <a:lstStyle/>
          <a:p>
            <a:pPr marL="571500" indent="-571500">
              <a:buFont typeface="Arial" panose="020B0604020202020204" pitchFamily="34" charset="0"/>
              <a:buChar char="•"/>
            </a:pPr>
            <a:r>
              <a:rPr lang="en-US" b="1" dirty="0"/>
              <a:t>relative forecast error</a:t>
            </a:r>
            <a:r>
              <a:rPr lang="en-US" dirty="0"/>
              <a:t> (in percent):</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Mean percent errors … </a:t>
            </a:r>
          </a:p>
        </p:txBody>
      </p:sp>
      <p:sp>
        <p:nvSpPr>
          <p:cNvPr id="66563" name="Footer Placeholder 5">
            <a:extLst>
              <a:ext uri="{FF2B5EF4-FFF2-40B4-BE49-F238E27FC236}">
                <a16:creationId xmlns:a16="http://schemas.microsoft.com/office/drawing/2014/main" id="{A5085416-1510-437B-B354-4EB5BDD2080E}"/>
              </a:ext>
            </a:extLst>
          </p:cNvPr>
          <p:cNvSpPr>
            <a:spLocks noGrp="1"/>
          </p:cNvSpPr>
          <p:nvPr>
            <p:ph type="ftr" sz="quarter" idx="5"/>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66562" name="Date Placeholder 4">
            <a:extLst>
              <a:ext uri="{FF2B5EF4-FFF2-40B4-BE49-F238E27FC236}">
                <a16:creationId xmlns:a16="http://schemas.microsoft.com/office/drawing/2014/main" id="{B8618C88-64D1-4DEC-96B7-07CAD12B5C79}"/>
              </a:ext>
            </a:extLst>
          </p:cNvPr>
          <p:cNvSpPr>
            <a:spLocks noGrp="1"/>
          </p:cNvSpPr>
          <p:nvPr>
            <p:ph type="dt" sz="half" idx="6"/>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66564" name="Slide Number Placeholder 6">
            <a:extLst>
              <a:ext uri="{FF2B5EF4-FFF2-40B4-BE49-F238E27FC236}">
                <a16:creationId xmlns:a16="http://schemas.microsoft.com/office/drawing/2014/main" id="{BD15B2DF-FACB-4590-A2DF-1C9BED73F0C9}"/>
              </a:ext>
            </a:extLst>
          </p:cNvPr>
          <p:cNvSpPr>
            <a:spLocks noGrp="1"/>
          </p:cNvSpPr>
          <p:nvPr>
            <p:ph type="sldNum" sz="quarter" idx="7"/>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31A70A4-7737-46DA-969C-53F0058203FC}" type="slidenum">
              <a:rPr lang="en-US" altLang="en-US" sz="1400" smtClean="0"/>
              <a:pPr>
                <a:spcBef>
                  <a:spcPct val="0"/>
                </a:spcBef>
                <a:buFontTx/>
                <a:buNone/>
              </a:pPr>
              <a:t>17</a:t>
            </a:fld>
            <a:endParaRPr lang="en-US" altLang="en-US" sz="1400"/>
          </a:p>
        </p:txBody>
      </p:sp>
      <p:pic>
        <p:nvPicPr>
          <p:cNvPr id="9" name="Picture 5">
            <a:extLst>
              <a:ext uri="{FF2B5EF4-FFF2-40B4-BE49-F238E27FC236}">
                <a16:creationId xmlns:a16="http://schemas.microsoft.com/office/drawing/2014/main" id="{520A6076-9B71-4848-80EB-D4DF9B7907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182"/>
          <a:stretch/>
        </p:blipFill>
        <p:spPr>
          <a:xfrm>
            <a:off x="1295400" y="1916476"/>
            <a:ext cx="6172200" cy="1485900"/>
          </a:xfrm>
          <a:prstGeom prst="rect">
            <a:avLst/>
          </a:prstGeom>
          <a:noFill/>
        </p:spPr>
      </p:pic>
      <p:pic>
        <p:nvPicPr>
          <p:cNvPr id="10" name="Picture 6">
            <a:extLst>
              <a:ext uri="{FF2B5EF4-FFF2-40B4-BE49-F238E27FC236}">
                <a16:creationId xmlns:a16="http://schemas.microsoft.com/office/drawing/2014/main" id="{83F3008F-34DC-4745-9EDF-4CE7E00487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33" r="27999"/>
          <a:stretch/>
        </p:blipFill>
        <p:spPr>
          <a:xfrm>
            <a:off x="1600200" y="3959081"/>
            <a:ext cx="5321935" cy="2171771"/>
          </a:xfrm>
          <a:prstGeom prst="rect">
            <a:avLst/>
          </a:prstGeom>
          <a:noFill/>
        </p:spPr>
      </p:pic>
    </p:spTree>
    <p:extLst>
      <p:ext uri="{BB962C8B-B14F-4D97-AF65-F5344CB8AC3E}">
        <p14:creationId xmlns:p14="http://schemas.microsoft.com/office/powerpoint/2010/main" val="342126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4F0A-1F97-42DB-8632-DD634CCDE515}"/>
              </a:ext>
            </a:extLst>
          </p:cNvPr>
          <p:cNvSpPr>
            <a:spLocks noGrp="1"/>
          </p:cNvSpPr>
          <p:nvPr>
            <p:ph type="title"/>
          </p:nvPr>
        </p:nvSpPr>
        <p:spPr>
          <a:xfrm>
            <a:off x="764540" y="304800"/>
            <a:ext cx="7553325" cy="492443"/>
          </a:xfrm>
        </p:spPr>
        <p:txBody>
          <a:bodyPr/>
          <a:lstStyle/>
          <a:p>
            <a:r>
              <a:rPr lang="en-US" sz="3200" dirty="0"/>
              <a:t>Why do we need </a:t>
            </a:r>
            <a:r>
              <a:rPr lang="en-US" sz="3200" i="1" dirty="0"/>
              <a:t>relative</a:t>
            </a:r>
            <a:r>
              <a:rPr lang="en-US" sz="3200" dirty="0"/>
              <a:t> forecast errors ? </a:t>
            </a:r>
          </a:p>
        </p:txBody>
      </p:sp>
      <p:sp>
        <p:nvSpPr>
          <p:cNvPr id="3" name="Text Placeholder 2">
            <a:extLst>
              <a:ext uri="{FF2B5EF4-FFF2-40B4-BE49-F238E27FC236}">
                <a16:creationId xmlns:a16="http://schemas.microsoft.com/office/drawing/2014/main" id="{EDB0F9A1-AB4E-4C48-9977-03704C8A7452}"/>
              </a:ext>
            </a:extLst>
          </p:cNvPr>
          <p:cNvSpPr>
            <a:spLocks noGrp="1"/>
          </p:cNvSpPr>
          <p:nvPr>
            <p:ph type="body" idx="1"/>
          </p:nvPr>
        </p:nvSpPr>
        <p:spPr>
          <a:xfrm>
            <a:off x="764540" y="1217167"/>
            <a:ext cx="8227060" cy="4924425"/>
          </a:xfrm>
        </p:spPr>
        <p:txBody>
          <a:bodyPr/>
          <a:lstStyle/>
          <a:p>
            <a:pPr marL="571500" indent="-571500">
              <a:buFont typeface="Arial" panose="020B0604020202020204" pitchFamily="34" charset="0"/>
              <a:buChar char="•"/>
            </a:pPr>
            <a:r>
              <a:rPr lang="en-US" sz="2000" dirty="0"/>
              <a:t>Absolute values are harder to compare</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000" dirty="0"/>
              <a:t>If we were forecasting demand for electricity in Phoenix during the summer, the units would be megawatts (MW)</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000" dirty="0"/>
              <a:t>If the MAD for the forecast error during summer months was 5 MW, we might not know whether this was a large forecast error or a relatively small one</a:t>
            </a:r>
          </a:p>
          <a:p>
            <a:pPr marL="571500" indent="-571500">
              <a:buFont typeface="Arial" panose="020B0604020202020204" pitchFamily="34" charset="0"/>
              <a:buChar char="•"/>
            </a:pPr>
            <a:endParaRPr lang="en-US" sz="2000" dirty="0"/>
          </a:p>
          <a:p>
            <a:pPr marL="571500" indent="-571500">
              <a:buFont typeface="Arial" panose="020B0604020202020204" pitchFamily="34" charset="0"/>
              <a:buChar char="•"/>
            </a:pPr>
            <a:r>
              <a:rPr lang="en-US" sz="2000" dirty="0"/>
              <a:t>However, knowing that the relative or percent forecast error or the MAPE is 3% (say) can be much more meaningful than knowing that the MAD is 5 MW. </a:t>
            </a:r>
          </a:p>
          <a:p>
            <a:pPr marL="571500" indent="-571500">
              <a:buFont typeface="Arial" panose="020B0604020202020204" pitchFamily="34" charset="0"/>
              <a:buChar char="•"/>
            </a:pPr>
            <a:endParaRPr lang="en-US" sz="2000" dirty="0"/>
          </a:p>
          <a:p>
            <a:pPr marL="571500" indent="-571500">
              <a:buFont typeface="Arial" panose="020B0604020202020204" pitchFamily="34" charset="0"/>
              <a:buChar char="•"/>
            </a:pPr>
            <a:r>
              <a:rPr lang="en-US" sz="2000" dirty="0"/>
              <a:t>Note that the relative or percent forecast error only makes sense if the time series </a:t>
            </a:r>
            <a:r>
              <a:rPr lang="en-US" sz="2000" i="1" dirty="0" err="1"/>
              <a:t>y</a:t>
            </a:r>
            <a:r>
              <a:rPr lang="en-US" sz="2000" i="1" baseline="-25000" dirty="0" err="1"/>
              <a:t>t</a:t>
            </a:r>
            <a:r>
              <a:rPr lang="en-US" sz="2000" dirty="0"/>
              <a:t> does not contain zero values.</a:t>
            </a:r>
            <a:endParaRPr lang="en-US" sz="1200" dirty="0"/>
          </a:p>
        </p:txBody>
      </p:sp>
      <p:sp>
        <p:nvSpPr>
          <p:cNvPr id="66563" name="Footer Placeholder 5">
            <a:extLst>
              <a:ext uri="{FF2B5EF4-FFF2-40B4-BE49-F238E27FC236}">
                <a16:creationId xmlns:a16="http://schemas.microsoft.com/office/drawing/2014/main" id="{A5085416-1510-437B-B354-4EB5BDD2080E}"/>
              </a:ext>
            </a:extLst>
          </p:cNvPr>
          <p:cNvSpPr>
            <a:spLocks noGrp="1"/>
          </p:cNvSpPr>
          <p:nvPr>
            <p:ph type="ftr" sz="quarter" idx="5"/>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66562" name="Date Placeholder 4">
            <a:extLst>
              <a:ext uri="{FF2B5EF4-FFF2-40B4-BE49-F238E27FC236}">
                <a16:creationId xmlns:a16="http://schemas.microsoft.com/office/drawing/2014/main" id="{B8618C88-64D1-4DEC-96B7-07CAD12B5C79}"/>
              </a:ext>
            </a:extLst>
          </p:cNvPr>
          <p:cNvSpPr>
            <a:spLocks noGrp="1"/>
          </p:cNvSpPr>
          <p:nvPr>
            <p:ph type="dt" sz="half" idx="6"/>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66564" name="Slide Number Placeholder 6">
            <a:extLst>
              <a:ext uri="{FF2B5EF4-FFF2-40B4-BE49-F238E27FC236}">
                <a16:creationId xmlns:a16="http://schemas.microsoft.com/office/drawing/2014/main" id="{BD15B2DF-FACB-4590-A2DF-1C9BED73F0C9}"/>
              </a:ext>
            </a:extLst>
          </p:cNvPr>
          <p:cNvSpPr>
            <a:spLocks noGrp="1"/>
          </p:cNvSpPr>
          <p:nvPr>
            <p:ph type="sldNum" sz="quarter" idx="7"/>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31A70A4-7737-46DA-969C-53F0058203FC}" type="slidenum">
              <a:rPr lang="en-US" altLang="en-US" sz="1400" smtClean="0"/>
              <a:pPr>
                <a:spcBef>
                  <a:spcPct val="0"/>
                </a:spcBef>
                <a:buFontTx/>
                <a:buNone/>
              </a:pPr>
              <a:t>18</a:t>
            </a:fld>
            <a:endParaRPr lang="en-US" altLang="en-US" sz="1400"/>
          </a:p>
        </p:txBody>
      </p:sp>
    </p:spTree>
    <p:extLst>
      <p:ext uri="{BB962C8B-B14F-4D97-AF65-F5344CB8AC3E}">
        <p14:creationId xmlns:p14="http://schemas.microsoft.com/office/powerpoint/2010/main" val="228609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a:extLst>
              <a:ext uri="{FF2B5EF4-FFF2-40B4-BE49-F238E27FC236}">
                <a16:creationId xmlns:a16="http://schemas.microsoft.com/office/drawing/2014/main" id="{44E3D675-DBB8-4DFD-B9AD-0E4C82AF90A5}"/>
              </a:ext>
            </a:extLst>
          </p:cNvPr>
          <p:cNvSpPr>
            <a:spLocks noGrp="1" noChangeArrowheads="1"/>
          </p:cNvSpPr>
          <p:nvPr>
            <p:ph type="title"/>
          </p:nvPr>
        </p:nvSpPr>
        <p:spPr/>
        <p:txBody>
          <a:bodyPr/>
          <a:lstStyle/>
          <a:p>
            <a:pPr eaLnBrk="1" hangingPunct="1"/>
            <a:r>
              <a:rPr lang="en-US" altLang="en-US"/>
              <a:t>Normality of forecast errors</a:t>
            </a:r>
          </a:p>
        </p:txBody>
      </p:sp>
      <p:sp>
        <p:nvSpPr>
          <p:cNvPr id="2" name="Text Placeholder 1">
            <a:extLst>
              <a:ext uri="{FF2B5EF4-FFF2-40B4-BE49-F238E27FC236}">
                <a16:creationId xmlns:a16="http://schemas.microsoft.com/office/drawing/2014/main" id="{ABEEBC39-9D89-4C75-AC92-FECB80C85C7C}"/>
              </a:ext>
            </a:extLst>
          </p:cNvPr>
          <p:cNvSpPr>
            <a:spLocks noGrp="1"/>
          </p:cNvSpPr>
          <p:nvPr>
            <p:ph type="body" idx="1"/>
          </p:nvPr>
        </p:nvSpPr>
        <p:spPr>
          <a:xfrm>
            <a:off x="764540" y="4953000"/>
            <a:ext cx="7553325" cy="923330"/>
          </a:xfrm>
        </p:spPr>
        <p:txBody>
          <a:bodyPr/>
          <a:lstStyle/>
          <a:p>
            <a:pPr marL="342900" indent="-342900">
              <a:buFont typeface="Arial" panose="020B0604020202020204" pitchFamily="34" charset="0"/>
              <a:buChar char="•"/>
            </a:pPr>
            <a:r>
              <a:rPr lang="en-US" sz="2000" dirty="0"/>
              <a:t>Forecast errors deviate somewhat from the straight line</a:t>
            </a:r>
          </a:p>
          <a:p>
            <a:r>
              <a:rPr lang="en-US" sz="2000" dirty="0"/>
              <a:t>	</a:t>
            </a:r>
            <a:r>
              <a:rPr lang="en-US" sz="2000" dirty="0">
                <a:sym typeface="Wingdings" panose="05000000000000000000" pitchFamily="2" charset="2"/>
              </a:rPr>
              <a:t> </a:t>
            </a:r>
            <a:r>
              <a:rPr lang="en-US" sz="2000" dirty="0"/>
              <a:t>Normal distribution is not a perfect model for the 		distribution of forecast errors</a:t>
            </a:r>
          </a:p>
        </p:txBody>
      </p:sp>
      <p:sp>
        <p:nvSpPr>
          <p:cNvPr id="70658" name="Date Placeholder 3">
            <a:extLst>
              <a:ext uri="{FF2B5EF4-FFF2-40B4-BE49-F238E27FC236}">
                <a16:creationId xmlns:a16="http://schemas.microsoft.com/office/drawing/2014/main" id="{AF9AD811-7E82-4946-A543-A94704B9BF97}"/>
              </a:ext>
            </a:extLst>
          </p:cNvPr>
          <p:cNvSpPr>
            <a:spLocks noGrp="1"/>
          </p:cNvSpPr>
          <p:nvPr>
            <p:ph type="dt" sz="quarter" idx="4294967295"/>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70659" name="Footer Placeholder 4">
            <a:extLst>
              <a:ext uri="{FF2B5EF4-FFF2-40B4-BE49-F238E27FC236}">
                <a16:creationId xmlns:a16="http://schemas.microsoft.com/office/drawing/2014/main" id="{FDCA6643-053B-4CB2-8E6F-7D220E80ADE0}"/>
              </a:ext>
            </a:extLst>
          </p:cNvPr>
          <p:cNvSpPr>
            <a:spLocks noGrp="1"/>
          </p:cNvSpPr>
          <p:nvPr>
            <p:ph type="ftr" sz="quarter" idx="4294967295"/>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70660" name="Slide Number Placeholder 5">
            <a:extLst>
              <a:ext uri="{FF2B5EF4-FFF2-40B4-BE49-F238E27FC236}">
                <a16:creationId xmlns:a16="http://schemas.microsoft.com/office/drawing/2014/main" id="{A431EC9E-CCA4-4180-9899-92D27B78F258}"/>
              </a:ext>
            </a:extLst>
          </p:cNvPr>
          <p:cNvSpPr>
            <a:spLocks noGrp="1"/>
          </p:cNvSpPr>
          <p:nvPr>
            <p:ph type="sldNum" sz="quarter" idx="4294967295"/>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4FF040-36BC-4C54-A9BE-AA2B04B05269}" type="slidenum">
              <a:rPr lang="en-US" altLang="en-US" sz="1400" smtClean="0"/>
              <a:pPr>
                <a:spcBef>
                  <a:spcPct val="0"/>
                </a:spcBef>
                <a:buFontTx/>
                <a:buNone/>
              </a:pPr>
              <a:t>19</a:t>
            </a:fld>
            <a:endParaRPr lang="en-US" altLang="en-US" sz="1400"/>
          </a:p>
        </p:txBody>
      </p:sp>
      <p:pic>
        <p:nvPicPr>
          <p:cNvPr id="70662" name="Picture 5">
            <a:extLst>
              <a:ext uri="{FF2B5EF4-FFF2-40B4-BE49-F238E27FC236}">
                <a16:creationId xmlns:a16="http://schemas.microsoft.com/office/drawing/2014/main" id="{33540A02-59FF-4938-A34F-984D38420E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495"/>
          <a:stretch/>
        </p:blipFill>
        <p:spPr bwMode="auto">
          <a:xfrm>
            <a:off x="914400" y="1001394"/>
            <a:ext cx="6877050" cy="3799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015D-6DA1-4E7B-83BE-2C036BED4E4F}"/>
              </a:ext>
            </a:extLst>
          </p:cNvPr>
          <p:cNvSpPr>
            <a:spLocks noGrp="1"/>
          </p:cNvSpPr>
          <p:nvPr>
            <p:ph type="title"/>
          </p:nvPr>
        </p:nvSpPr>
        <p:spPr/>
        <p:txBody>
          <a:bodyPr/>
          <a:lstStyle/>
          <a:p>
            <a:r>
              <a:rPr lang="en-US" dirty="0"/>
              <a:t>Announcements (09/12/19)</a:t>
            </a:r>
          </a:p>
        </p:txBody>
      </p:sp>
      <p:sp>
        <p:nvSpPr>
          <p:cNvPr id="3" name="Text Placeholder 2">
            <a:extLst>
              <a:ext uri="{FF2B5EF4-FFF2-40B4-BE49-F238E27FC236}">
                <a16:creationId xmlns:a16="http://schemas.microsoft.com/office/drawing/2014/main" id="{6AA332B3-8129-4C3E-98D0-BFC9B20616E9}"/>
              </a:ext>
            </a:extLst>
          </p:cNvPr>
          <p:cNvSpPr>
            <a:spLocks noGrp="1"/>
          </p:cNvSpPr>
          <p:nvPr>
            <p:ph type="body" idx="1"/>
          </p:nvPr>
        </p:nvSpPr>
        <p:spPr>
          <a:xfrm>
            <a:off x="764540" y="1217166"/>
            <a:ext cx="8074660" cy="4062651"/>
          </a:xfrm>
        </p:spPr>
        <p:txBody>
          <a:bodyPr/>
          <a:lstStyle/>
          <a:p>
            <a:pPr marL="571500" indent="-571500">
              <a:buFont typeface="Arial" panose="020B0604020202020204" pitchFamily="34" charset="0"/>
              <a:buChar char="•"/>
            </a:pPr>
            <a:r>
              <a:rPr lang="en-US" sz="2800" dirty="0"/>
              <a:t>HW #1 has been posted on Blackboard</a:t>
            </a:r>
          </a:p>
          <a:p>
            <a:pPr marL="1028700" lvl="1" indent="-571500">
              <a:buFont typeface="Arial" panose="020B0604020202020204" pitchFamily="34" charset="0"/>
              <a:buChar char="•"/>
            </a:pPr>
            <a:r>
              <a:rPr lang="en-US" sz="2000" dirty="0"/>
              <a:t>Due on September 13 at 11:59 pm </a:t>
            </a:r>
            <a:endParaRPr lang="en-US" sz="1600" dirty="0"/>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a:t>You are welcome to use any programming tool (this is also an opportunity to build skills in Python/R)</a:t>
            </a:r>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a:t>HW #2 should be posted by Friday this week, and will be due on Tuesday (09/24)</a:t>
            </a:r>
          </a:p>
          <a:p>
            <a:pPr marL="571500" indent="-571500">
              <a:buFont typeface="Arial" panose="020B0604020202020204" pitchFamily="34" charset="0"/>
              <a:buChar char="•"/>
            </a:pPr>
            <a:endParaRPr lang="en-US" sz="2000" dirty="0"/>
          </a:p>
        </p:txBody>
      </p:sp>
    </p:spTree>
    <p:extLst>
      <p:ext uri="{BB962C8B-B14F-4D97-AF65-F5344CB8AC3E}">
        <p14:creationId xmlns:p14="http://schemas.microsoft.com/office/powerpoint/2010/main" val="1577655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4">
            <a:extLst>
              <a:ext uri="{FF2B5EF4-FFF2-40B4-BE49-F238E27FC236}">
                <a16:creationId xmlns:a16="http://schemas.microsoft.com/office/drawing/2014/main" id="{699109D3-4FF1-4886-8745-D670A1D030E7}"/>
              </a:ext>
            </a:extLst>
          </p:cNvPr>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72707" name="Footer Placeholder 5">
            <a:extLst>
              <a:ext uri="{FF2B5EF4-FFF2-40B4-BE49-F238E27FC236}">
                <a16:creationId xmlns:a16="http://schemas.microsoft.com/office/drawing/2014/main" id="{7BF52A0C-7377-4850-9416-D845508997E0}"/>
              </a:ext>
            </a:extLst>
          </p:cNvPr>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Introduction to Time Series Analysis and Forecasting 2E, 2015  MJK</a:t>
            </a:r>
          </a:p>
        </p:txBody>
      </p:sp>
      <p:sp>
        <p:nvSpPr>
          <p:cNvPr id="72708" name="Slide Number Placeholder 6">
            <a:extLst>
              <a:ext uri="{FF2B5EF4-FFF2-40B4-BE49-F238E27FC236}">
                <a16:creationId xmlns:a16="http://schemas.microsoft.com/office/drawing/2014/main" id="{84C396D4-84CE-4916-9177-77B4DD27DC1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B58D76E-07C5-4156-97C5-98CC3795F5F8}" type="slidenum">
              <a:rPr lang="en-US" altLang="en-US" sz="1400" smtClean="0"/>
              <a:pPr>
                <a:spcBef>
                  <a:spcPct val="0"/>
                </a:spcBef>
                <a:buFontTx/>
                <a:buNone/>
              </a:pPr>
              <a:t>20</a:t>
            </a:fld>
            <a:endParaRPr lang="en-US" altLang="en-US" sz="1400"/>
          </a:p>
        </p:txBody>
      </p:sp>
      <p:sp>
        <p:nvSpPr>
          <p:cNvPr id="72709" name="Rectangle 3">
            <a:extLst>
              <a:ext uri="{FF2B5EF4-FFF2-40B4-BE49-F238E27FC236}">
                <a16:creationId xmlns:a16="http://schemas.microsoft.com/office/drawing/2014/main" id="{8AA2695F-1997-4348-A461-97FEA04A53BF}"/>
              </a:ext>
            </a:extLst>
          </p:cNvPr>
          <p:cNvSpPr>
            <a:spLocks noGrp="1" noChangeArrowheads="1"/>
          </p:cNvSpPr>
          <p:nvPr>
            <p:ph type="title"/>
          </p:nvPr>
        </p:nvSpPr>
        <p:spPr>
          <a:xfrm>
            <a:off x="1131919" y="138078"/>
            <a:ext cx="7402481" cy="696594"/>
          </a:xfrm>
        </p:spPr>
        <p:txBody>
          <a:bodyPr/>
          <a:lstStyle/>
          <a:p>
            <a:pPr eaLnBrk="1" hangingPunct="1"/>
            <a:r>
              <a:rPr lang="en-US" altLang="en-US" dirty="0"/>
              <a:t>ACF of residuals</a:t>
            </a:r>
          </a:p>
        </p:txBody>
      </p:sp>
      <p:pic>
        <p:nvPicPr>
          <p:cNvPr id="72710" name="Picture 8">
            <a:extLst>
              <a:ext uri="{FF2B5EF4-FFF2-40B4-BE49-F238E27FC236}">
                <a16:creationId xmlns:a16="http://schemas.microsoft.com/office/drawing/2014/main" id="{B2099AF3-3832-475E-A8CE-A2C69B485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909888"/>
            <a:ext cx="50292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11" name="Picture 9">
            <a:extLst>
              <a:ext uri="{FF2B5EF4-FFF2-40B4-BE49-F238E27FC236}">
                <a16:creationId xmlns:a16="http://schemas.microsoft.com/office/drawing/2014/main" id="{6BAB56FA-E530-408F-BE2E-8A97FE6148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353"/>
          <a:stretch/>
        </p:blipFill>
        <p:spPr bwMode="auto">
          <a:xfrm>
            <a:off x="4724400" y="1219201"/>
            <a:ext cx="44196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F24213D2-BE3B-48FD-B5EB-D5ABD337B40E}"/>
              </a:ext>
            </a:extLst>
          </p:cNvPr>
          <p:cNvSpPr txBox="1"/>
          <p:nvPr/>
        </p:nvSpPr>
        <p:spPr>
          <a:xfrm>
            <a:off x="5251450" y="4343400"/>
            <a:ext cx="36703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sample ACF of the forecast error is like the ACF of random data; </a:t>
            </a:r>
          </a:p>
          <a:p>
            <a:pPr marL="285750" indent="-285750">
              <a:buFont typeface="Arial" panose="020B0604020202020204" pitchFamily="34" charset="0"/>
              <a:buChar char="•"/>
            </a:pPr>
            <a:r>
              <a:rPr lang="en-US" dirty="0"/>
              <a:t>No large “spikes” on the sample ACF at low lag</a:t>
            </a:r>
            <a:endParaRPr lang="en-US" sz="1200" i="1" dirty="0"/>
          </a:p>
          <a:p>
            <a:endParaRPr lang="en-US" sz="1200" dirty="0"/>
          </a:p>
        </p:txBody>
      </p:sp>
      <p:cxnSp>
        <p:nvCxnSpPr>
          <p:cNvPr id="4" name="Straight Arrow Connector 3">
            <a:extLst>
              <a:ext uri="{FF2B5EF4-FFF2-40B4-BE49-F238E27FC236}">
                <a16:creationId xmlns:a16="http://schemas.microsoft.com/office/drawing/2014/main" id="{9AEE436C-84BB-43D6-A2B3-58C6E6BAEA54}"/>
              </a:ext>
            </a:extLst>
          </p:cNvPr>
          <p:cNvCxnSpPr/>
          <p:nvPr/>
        </p:nvCxnSpPr>
        <p:spPr>
          <a:xfrm flipH="1">
            <a:off x="1905000" y="2819400"/>
            <a:ext cx="3048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F6BF15-F4C2-414B-8E96-C3D9E9656A86}"/>
              </a:ext>
            </a:extLst>
          </p:cNvPr>
          <p:cNvSpPr txBox="1"/>
          <p:nvPr/>
        </p:nvSpPr>
        <p:spPr>
          <a:xfrm>
            <a:off x="561975" y="2039035"/>
            <a:ext cx="4349750" cy="646331"/>
          </a:xfrm>
          <a:prstGeom prst="rect">
            <a:avLst/>
          </a:prstGeom>
          <a:noFill/>
        </p:spPr>
        <p:txBody>
          <a:bodyPr wrap="square" rtlCol="0">
            <a:spAutoFit/>
          </a:bodyPr>
          <a:lstStyle/>
          <a:p>
            <a:r>
              <a:rPr lang="en-US" dirty="0"/>
              <a:t>Confidence bounds= ±1.96/sqrt(T), where T= no of samples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4">
            <a:extLst>
              <a:ext uri="{FF2B5EF4-FFF2-40B4-BE49-F238E27FC236}">
                <a16:creationId xmlns:a16="http://schemas.microsoft.com/office/drawing/2014/main" id="{F19B38FD-5859-4473-8248-308F1A5D76A1}"/>
              </a:ext>
            </a:extLst>
          </p:cNvPr>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Chapter 2</a:t>
            </a:r>
          </a:p>
        </p:txBody>
      </p:sp>
      <p:sp>
        <p:nvSpPr>
          <p:cNvPr id="73731" name="Footer Placeholder 5">
            <a:extLst>
              <a:ext uri="{FF2B5EF4-FFF2-40B4-BE49-F238E27FC236}">
                <a16:creationId xmlns:a16="http://schemas.microsoft.com/office/drawing/2014/main" id="{DFC36EF1-5635-4F28-886C-BD9CFFB07207}"/>
              </a:ext>
            </a:extLst>
          </p:cNvPr>
          <p:cNvSpPr>
            <a:spLocks noGrp="1"/>
          </p:cNvSpPr>
          <p:nvPr>
            <p:ph type="ftr" sz="quarter" idx="11"/>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dirty="0"/>
              <a:t>Introduction to Time Series Analysis and Forecasting 2E, 2015  MJK</a:t>
            </a:r>
          </a:p>
        </p:txBody>
      </p:sp>
      <p:sp>
        <p:nvSpPr>
          <p:cNvPr id="73732" name="Slide Number Placeholder 6">
            <a:extLst>
              <a:ext uri="{FF2B5EF4-FFF2-40B4-BE49-F238E27FC236}">
                <a16:creationId xmlns:a16="http://schemas.microsoft.com/office/drawing/2014/main" id="{6C3C5713-F576-4A7B-BFFF-5E3FA7DA5F1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5230A6-9328-4649-87A6-0D1E5AE4049D}" type="slidenum">
              <a:rPr lang="en-US" altLang="en-US" sz="1400" smtClean="0"/>
              <a:pPr>
                <a:spcBef>
                  <a:spcPct val="0"/>
                </a:spcBef>
                <a:buFontTx/>
                <a:buNone/>
              </a:pPr>
              <a:t>21</a:t>
            </a:fld>
            <a:endParaRPr lang="en-US" altLang="en-US" sz="1400"/>
          </a:p>
        </p:txBody>
      </p:sp>
      <p:sp>
        <p:nvSpPr>
          <p:cNvPr id="73733" name="Rectangle 2">
            <a:extLst>
              <a:ext uri="{FF2B5EF4-FFF2-40B4-BE49-F238E27FC236}">
                <a16:creationId xmlns:a16="http://schemas.microsoft.com/office/drawing/2014/main" id="{875581CD-FF40-4309-ACD6-10A55F7B7EBF}"/>
              </a:ext>
            </a:extLst>
          </p:cNvPr>
          <p:cNvSpPr>
            <a:spLocks noGrp="1" noChangeArrowheads="1"/>
          </p:cNvSpPr>
          <p:nvPr>
            <p:ph type="title"/>
          </p:nvPr>
        </p:nvSpPr>
        <p:spPr>
          <a:xfrm>
            <a:off x="266700" y="187404"/>
            <a:ext cx="8763000" cy="1107996"/>
          </a:xfrm>
        </p:spPr>
        <p:txBody>
          <a:bodyPr/>
          <a:lstStyle/>
          <a:p>
            <a:pPr eaLnBrk="1" hangingPunct="1"/>
            <a:r>
              <a:rPr lang="en-US" altLang="en-US" sz="3600" dirty="0"/>
              <a:t>How to test if autocorrelation values are significant</a:t>
            </a:r>
          </a:p>
        </p:txBody>
      </p:sp>
      <p:pic>
        <p:nvPicPr>
          <p:cNvPr id="73734" name="Picture 5">
            <a:extLst>
              <a:ext uri="{FF2B5EF4-FFF2-40B4-BE49-F238E27FC236}">
                <a16:creationId xmlns:a16="http://schemas.microsoft.com/office/drawing/2014/main" id="{848913A2-A8CB-4F85-B7D3-2675926F1F0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819400" y="990678"/>
            <a:ext cx="5410200" cy="2845991"/>
          </a:xfrm>
          <a:noFill/>
        </p:spPr>
      </p:pic>
      <p:sp>
        <p:nvSpPr>
          <p:cNvPr id="4" name="TextBox 3">
            <a:extLst>
              <a:ext uri="{FF2B5EF4-FFF2-40B4-BE49-F238E27FC236}">
                <a16:creationId xmlns:a16="http://schemas.microsoft.com/office/drawing/2014/main" id="{4BB04A30-8095-4FD1-99CD-4B8FBA693810}"/>
              </a:ext>
            </a:extLst>
          </p:cNvPr>
          <p:cNvSpPr txBox="1"/>
          <p:nvPr/>
        </p:nvSpPr>
        <p:spPr>
          <a:xfrm>
            <a:off x="776417" y="3836669"/>
            <a:ext cx="8001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Set a significance level, </a:t>
            </a:r>
            <a:r>
              <a:rPr lang="el-GR" dirty="0"/>
              <a:t>α</a:t>
            </a:r>
            <a:r>
              <a:rPr lang="en-US" dirty="0"/>
              <a:t>= 0.05</a:t>
            </a:r>
          </a:p>
          <a:p>
            <a:pPr marL="285750" indent="-285750">
              <a:buFont typeface="Arial" panose="020B0604020202020204" pitchFamily="34" charset="0"/>
              <a:buChar char="•"/>
            </a:pPr>
            <a:r>
              <a:rPr lang="en-US" dirty="0"/>
              <a:t>Null hypothesis : autocorrelation values are zero</a:t>
            </a:r>
          </a:p>
          <a:p>
            <a:pPr marL="285750" indent="-285750">
              <a:buFont typeface="Arial" panose="020B0604020202020204" pitchFamily="34" charset="0"/>
              <a:buChar char="•"/>
            </a:pPr>
            <a:r>
              <a:rPr lang="en-US" dirty="0"/>
              <a:t>Compute the Z statistic     </a:t>
            </a:r>
            <a:r>
              <a:rPr lang="en-US" i="1" dirty="0" err="1"/>
              <a:t>r</a:t>
            </a:r>
            <a:r>
              <a:rPr lang="en-US" i="1" baseline="-25000" dirty="0" err="1"/>
              <a:t>k</a:t>
            </a:r>
            <a:r>
              <a:rPr lang="en-US" i="1" baseline="-25000" dirty="0"/>
              <a:t> </a:t>
            </a:r>
            <a:r>
              <a:rPr lang="en-US" dirty="0"/>
              <a:t>× sqrt(T)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with threshold Z</a:t>
            </a:r>
            <a:r>
              <a:rPr lang="el-GR" baseline="-25000" dirty="0"/>
              <a:t>α</a:t>
            </a:r>
            <a:r>
              <a:rPr lang="en-US" baseline="-25000" dirty="0"/>
              <a:t>/2 </a:t>
            </a:r>
            <a:r>
              <a:rPr lang="en-US" dirty="0"/>
              <a:t> for chosen </a:t>
            </a:r>
            <a:r>
              <a:rPr lang="el-GR" dirty="0"/>
              <a:t>α</a:t>
            </a:r>
            <a:r>
              <a:rPr lang="en-US" dirty="0"/>
              <a:t>,    threshold is 1.96</a:t>
            </a:r>
            <a:endParaRPr lang="en-US" baseline="-25000" dirty="0"/>
          </a:p>
          <a:p>
            <a:pPr marL="285750" indent="-285750">
              <a:buFont typeface="Arial" panose="020B0604020202020204" pitchFamily="34" charset="0"/>
              <a:buChar char="•"/>
            </a:pPr>
            <a:r>
              <a:rPr lang="en-US" dirty="0"/>
              <a:t>If  auto-correlation value </a:t>
            </a:r>
            <a:r>
              <a:rPr lang="en-US" i="1" dirty="0" err="1"/>
              <a:t>r</a:t>
            </a:r>
            <a:r>
              <a:rPr lang="en-US" i="1" baseline="-25000" dirty="0" err="1"/>
              <a:t>k</a:t>
            </a:r>
            <a:r>
              <a:rPr lang="en-US" i="1" baseline="-25000" dirty="0"/>
              <a:t> </a:t>
            </a:r>
            <a:r>
              <a:rPr lang="en-US" dirty="0"/>
              <a:t>× sqrt(T) &gt; 1.96, reject the null hypothesis </a:t>
            </a:r>
            <a:r>
              <a:rPr lang="en-US" dirty="0">
                <a:sym typeface="Wingdings" panose="05000000000000000000" pitchFamily="2" charset="2"/>
              </a:rPr>
              <a:t></a:t>
            </a:r>
            <a:r>
              <a:rPr lang="en-US" dirty="0"/>
              <a:t> 				autocorrelation values are not zero</a:t>
            </a:r>
          </a:p>
        </p:txBody>
      </p:sp>
      <p:sp>
        <p:nvSpPr>
          <p:cNvPr id="2" name="Rectangle 1">
            <a:extLst>
              <a:ext uri="{FF2B5EF4-FFF2-40B4-BE49-F238E27FC236}">
                <a16:creationId xmlns:a16="http://schemas.microsoft.com/office/drawing/2014/main" id="{D6AFD384-0C3A-4E04-9D98-B0C44D744E37}"/>
              </a:ext>
            </a:extLst>
          </p:cNvPr>
          <p:cNvSpPr/>
          <p:nvPr/>
        </p:nvSpPr>
        <p:spPr>
          <a:xfrm>
            <a:off x="3657600" y="1282105"/>
            <a:ext cx="2514600" cy="2451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080DA8-3707-43B4-9F1D-9B5A14A4E51C}"/>
              </a:ext>
            </a:extLst>
          </p:cNvPr>
          <p:cNvSpPr txBox="1"/>
          <p:nvPr/>
        </p:nvSpPr>
        <p:spPr>
          <a:xfrm>
            <a:off x="6544068" y="3836669"/>
            <a:ext cx="2481513" cy="369332"/>
          </a:xfrm>
          <a:prstGeom prst="rect">
            <a:avLst/>
          </a:prstGeom>
          <a:noFill/>
        </p:spPr>
        <p:txBody>
          <a:bodyPr wrap="none" rtlCol="0">
            <a:spAutoFit/>
          </a:bodyPr>
          <a:lstStyle/>
          <a:p>
            <a:r>
              <a:rPr lang="en-US" i="1" dirty="0"/>
              <a:t>T</a:t>
            </a:r>
            <a:r>
              <a:rPr lang="en-US" dirty="0"/>
              <a:t> is length of time-series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699300-FB07-45BE-B46A-E2507FAB9F3A}"/>
              </a:ext>
            </a:extLst>
          </p:cNvPr>
          <p:cNvSpPr>
            <a:spLocks noGrp="1"/>
          </p:cNvSpPr>
          <p:nvPr>
            <p:ph type="title"/>
          </p:nvPr>
        </p:nvSpPr>
        <p:spPr>
          <a:xfrm>
            <a:off x="1981200" y="2732406"/>
            <a:ext cx="4857401" cy="677108"/>
          </a:xfrm>
        </p:spPr>
        <p:txBody>
          <a:bodyPr/>
          <a:lstStyle/>
          <a:p>
            <a:r>
              <a:rPr lang="en-US" dirty="0"/>
              <a:t>END CHAPTER 2</a:t>
            </a:r>
          </a:p>
        </p:txBody>
      </p:sp>
    </p:spTree>
    <p:extLst>
      <p:ext uri="{BB962C8B-B14F-4D97-AF65-F5344CB8AC3E}">
        <p14:creationId xmlns:p14="http://schemas.microsoft.com/office/powerpoint/2010/main" val="122770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BB7-1F21-44A5-ACE2-2E61292C1BCD}"/>
              </a:ext>
            </a:extLst>
          </p:cNvPr>
          <p:cNvSpPr>
            <a:spLocks noGrp="1"/>
          </p:cNvSpPr>
          <p:nvPr>
            <p:ph type="title"/>
          </p:nvPr>
        </p:nvSpPr>
        <p:spPr>
          <a:xfrm>
            <a:off x="764540" y="304800"/>
            <a:ext cx="7553325" cy="1354217"/>
          </a:xfrm>
        </p:spPr>
        <p:txBody>
          <a:bodyPr/>
          <a:lstStyle/>
          <a:p>
            <a:r>
              <a:rPr lang="en-US" dirty="0"/>
              <a:t>Clarification on determining stationarity</a:t>
            </a:r>
          </a:p>
        </p:txBody>
      </p:sp>
      <p:sp>
        <p:nvSpPr>
          <p:cNvPr id="3" name="Text Placeholder 2">
            <a:extLst>
              <a:ext uri="{FF2B5EF4-FFF2-40B4-BE49-F238E27FC236}">
                <a16:creationId xmlns:a16="http://schemas.microsoft.com/office/drawing/2014/main" id="{FC0A5FB7-CF8A-4B7C-9E44-FDD63CFEF18A}"/>
              </a:ext>
            </a:extLst>
          </p:cNvPr>
          <p:cNvSpPr>
            <a:spLocks noGrp="1"/>
          </p:cNvSpPr>
          <p:nvPr>
            <p:ph type="body" idx="1"/>
          </p:nvPr>
        </p:nvSpPr>
        <p:spPr>
          <a:xfrm>
            <a:off x="751840" y="1828800"/>
            <a:ext cx="8163560" cy="4431983"/>
          </a:xfrm>
        </p:spPr>
        <p:txBody>
          <a:bodyPr/>
          <a:lstStyle/>
          <a:p>
            <a:pPr marL="914400" lvl="1" indent="-457200">
              <a:buFont typeface="+mj-lt"/>
              <a:buAutoNum type="alphaLcParenR"/>
            </a:pPr>
            <a:r>
              <a:rPr lang="en-US" sz="2400" dirty="0"/>
              <a:t>Check if trend is present</a:t>
            </a:r>
          </a:p>
          <a:p>
            <a:pPr marL="914400" lvl="1" indent="-457200">
              <a:buFont typeface="+mj-lt"/>
              <a:buAutoNum type="alphaLcParenR"/>
            </a:pPr>
            <a:r>
              <a:rPr lang="en-US" sz="2400" dirty="0"/>
              <a:t>Check if seasonality is present</a:t>
            </a:r>
          </a:p>
          <a:p>
            <a:pPr marL="800100" lvl="1" indent="-342900">
              <a:buFont typeface="Arial" panose="020B0604020202020204" pitchFamily="34" charset="0"/>
              <a:buChar char="•"/>
            </a:pPr>
            <a:endParaRPr lang="en-US" sz="2400" dirty="0"/>
          </a:p>
          <a:p>
            <a:pPr marL="914400" lvl="1" indent="-457200">
              <a:buAutoNum type="alphaLcParenR" startAt="3"/>
            </a:pPr>
            <a:r>
              <a:rPr lang="en-US" sz="2400" dirty="0"/>
              <a:t>If (a) and (b) are present, it will impact the ACF as follows: </a:t>
            </a:r>
          </a:p>
          <a:p>
            <a:pPr marL="1257300" lvl="2" indent="-342900">
              <a:buFont typeface="Arial" panose="020B0604020202020204" pitchFamily="34" charset="0"/>
              <a:buChar char="•"/>
            </a:pPr>
            <a:r>
              <a:rPr lang="en-US" sz="2400" dirty="0"/>
              <a:t>If trend is present, the ACF will decay slowly</a:t>
            </a:r>
          </a:p>
          <a:p>
            <a:pPr marL="1257300" lvl="2" indent="-342900">
              <a:buFont typeface="Arial" panose="020B0604020202020204" pitchFamily="34" charset="0"/>
              <a:buChar char="•"/>
            </a:pPr>
            <a:r>
              <a:rPr lang="en-US" sz="2400" dirty="0"/>
              <a:t>If seasonality is present, the ACF will have multiple peaks (distance between peaks is equal to the seasonal period)</a:t>
            </a:r>
          </a:p>
          <a:p>
            <a:pPr lvl="1"/>
            <a:endParaRPr lang="en-US" sz="2400" dirty="0"/>
          </a:p>
          <a:p>
            <a:pPr lvl="1"/>
            <a:r>
              <a:rPr lang="en-US" sz="2400" dirty="0"/>
              <a:t>For HW 1, you are asked to determine </a:t>
            </a:r>
            <a:r>
              <a:rPr lang="en-US" sz="2400" i="1" dirty="0"/>
              <a:t>if stationarity is present or absent </a:t>
            </a:r>
            <a:r>
              <a:rPr lang="en-US" sz="2400" dirty="0"/>
              <a:t>based on the appearance of the time series plot and the ACF </a:t>
            </a:r>
          </a:p>
        </p:txBody>
      </p:sp>
    </p:spTree>
    <p:extLst>
      <p:ext uri="{BB962C8B-B14F-4D97-AF65-F5344CB8AC3E}">
        <p14:creationId xmlns:p14="http://schemas.microsoft.com/office/powerpoint/2010/main" val="6436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261FBD-704C-4046-8D83-C51F15CE0A5D}"/>
              </a:ext>
            </a:extLst>
          </p:cNvPr>
          <p:cNvSpPr/>
          <p:nvPr/>
        </p:nvSpPr>
        <p:spPr>
          <a:xfrm>
            <a:off x="243205" y="4495800"/>
            <a:ext cx="88392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5F7E9FA-FD3A-4027-B5E2-C3C04D7E9F0F}"/>
              </a:ext>
            </a:extLst>
          </p:cNvPr>
          <p:cNvSpPr>
            <a:spLocks noGrp="1"/>
          </p:cNvSpPr>
          <p:nvPr>
            <p:ph type="title"/>
          </p:nvPr>
        </p:nvSpPr>
        <p:spPr/>
        <p:txBody>
          <a:bodyPr/>
          <a:lstStyle/>
          <a:p>
            <a:r>
              <a:rPr lang="en-US" dirty="0"/>
              <a:t>Outline (for today’s lecture)</a:t>
            </a:r>
          </a:p>
        </p:txBody>
      </p:sp>
      <p:sp>
        <p:nvSpPr>
          <p:cNvPr id="3" name="Text Placeholder 2">
            <a:extLst>
              <a:ext uri="{FF2B5EF4-FFF2-40B4-BE49-F238E27FC236}">
                <a16:creationId xmlns:a16="http://schemas.microsoft.com/office/drawing/2014/main" id="{63CDE3EF-A43F-41D4-843B-5B4228F9B3E4}"/>
              </a:ext>
            </a:extLst>
          </p:cNvPr>
          <p:cNvSpPr>
            <a:spLocks noGrp="1"/>
          </p:cNvSpPr>
          <p:nvPr>
            <p:ph type="body" idx="1"/>
          </p:nvPr>
        </p:nvSpPr>
        <p:spPr>
          <a:xfrm>
            <a:off x="826135" y="997275"/>
            <a:ext cx="8074660" cy="5816977"/>
          </a:xfrm>
        </p:spPr>
        <p:txBody>
          <a:bodyPr/>
          <a:lstStyle/>
          <a:p>
            <a:pPr marL="571500" indent="-571500">
              <a:buFont typeface="Arial" panose="020B0604020202020204" pitchFamily="34" charset="0"/>
              <a:buChar char="•"/>
            </a:pPr>
            <a:r>
              <a:rPr lang="en-US" dirty="0"/>
              <a:t>Terminology used in forecasting</a:t>
            </a:r>
          </a:p>
          <a:p>
            <a:pPr marL="1028700" lvl="1" indent="-571500">
              <a:buFont typeface="Arial" panose="020B0604020202020204" pitchFamily="34" charset="0"/>
              <a:buChar char="•"/>
            </a:pPr>
            <a:r>
              <a:rPr lang="en-US" dirty="0"/>
              <a:t>Mathematical notation</a:t>
            </a:r>
          </a:p>
          <a:p>
            <a:pPr marL="1028700"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Basic Smoothing filters</a:t>
            </a:r>
          </a:p>
          <a:p>
            <a:pPr marL="1028700" lvl="1" indent="-571500">
              <a:buFont typeface="Arial" panose="020B0604020202020204" pitchFamily="34" charset="0"/>
              <a:buChar char="•"/>
            </a:pPr>
            <a:r>
              <a:rPr lang="en-US" dirty="0"/>
              <a:t>Linear filters</a:t>
            </a:r>
          </a:p>
          <a:p>
            <a:pPr marL="1028700" lvl="1" indent="-571500">
              <a:buFont typeface="Arial" panose="020B0604020202020204" pitchFamily="34" charset="0"/>
              <a:buChar char="•"/>
            </a:pPr>
            <a:r>
              <a:rPr lang="en-US" dirty="0"/>
              <a:t>Median filters</a:t>
            </a:r>
          </a:p>
          <a:p>
            <a:pPr marL="1028700"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Formal definition of Stationarity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Autocovariance and Autocorrelation</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Evaluating Forecast performance</a:t>
            </a:r>
          </a:p>
          <a:p>
            <a:pPr marL="571500" indent="-57150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C59473B-DCA2-4112-8356-DF7BE522E770}"/>
              </a:ext>
            </a:extLst>
          </p:cNvPr>
          <p:cNvSpPr txBox="1"/>
          <p:nvPr/>
        </p:nvSpPr>
        <p:spPr>
          <a:xfrm>
            <a:off x="8317865" y="5149334"/>
            <a:ext cx="735971" cy="369332"/>
          </a:xfrm>
          <a:prstGeom prst="rect">
            <a:avLst/>
          </a:prstGeom>
          <a:noFill/>
        </p:spPr>
        <p:txBody>
          <a:bodyPr wrap="none" rtlCol="0">
            <a:spAutoFit/>
          </a:bodyPr>
          <a:lstStyle/>
          <a:p>
            <a:r>
              <a:rPr lang="en-US" dirty="0"/>
              <a:t>Part 3</a:t>
            </a:r>
          </a:p>
        </p:txBody>
      </p:sp>
    </p:spTree>
    <p:extLst>
      <p:ext uri="{BB962C8B-B14F-4D97-AF65-F5344CB8AC3E}">
        <p14:creationId xmlns:p14="http://schemas.microsoft.com/office/powerpoint/2010/main" val="464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06C5-F3AB-4755-9AEA-8FEEA2A5E35B}"/>
              </a:ext>
            </a:extLst>
          </p:cNvPr>
          <p:cNvSpPr>
            <a:spLocks noGrp="1"/>
          </p:cNvSpPr>
          <p:nvPr>
            <p:ph type="title"/>
          </p:nvPr>
        </p:nvSpPr>
        <p:spPr>
          <a:xfrm>
            <a:off x="228600" y="152400"/>
            <a:ext cx="9067800" cy="1107996"/>
          </a:xfrm>
        </p:spPr>
        <p:txBody>
          <a:bodyPr/>
          <a:lstStyle/>
          <a:p>
            <a:r>
              <a:rPr lang="en-US" sz="3600" dirty="0"/>
              <a:t>Why do we emphasize removing </a:t>
            </a:r>
            <a:r>
              <a:rPr lang="en-US" sz="3600" i="1" dirty="0"/>
              <a:t>Seasonality</a:t>
            </a:r>
            <a:r>
              <a:rPr lang="en-US" sz="3600" dirty="0"/>
              <a:t> ? </a:t>
            </a:r>
          </a:p>
        </p:txBody>
      </p:sp>
      <p:sp>
        <p:nvSpPr>
          <p:cNvPr id="3" name="Text Placeholder 2">
            <a:extLst>
              <a:ext uri="{FF2B5EF4-FFF2-40B4-BE49-F238E27FC236}">
                <a16:creationId xmlns:a16="http://schemas.microsoft.com/office/drawing/2014/main" id="{33D8A586-B3EE-459C-9AC6-104A375DEC0B}"/>
              </a:ext>
            </a:extLst>
          </p:cNvPr>
          <p:cNvSpPr>
            <a:spLocks noGrp="1"/>
          </p:cNvSpPr>
          <p:nvPr>
            <p:ph type="body" idx="1"/>
          </p:nvPr>
        </p:nvSpPr>
        <p:spPr>
          <a:xfrm>
            <a:off x="457200" y="1371600"/>
            <a:ext cx="8229600" cy="5878532"/>
          </a:xfrm>
        </p:spPr>
        <p:txBody>
          <a:bodyPr/>
          <a:lstStyle/>
          <a:p>
            <a:pPr marL="457200" indent="-457200" fontAlgn="base">
              <a:buFont typeface="Arial" panose="020B0604020202020204" pitchFamily="34" charset="0"/>
              <a:buChar char="•"/>
            </a:pPr>
            <a:r>
              <a:rPr lang="en-US" sz="2400" dirty="0"/>
              <a:t>Seasonality does not add any new information</a:t>
            </a:r>
          </a:p>
          <a:p>
            <a:pPr marL="1028700" lvl="1" indent="-571500" fontAlgn="base">
              <a:buFont typeface="Arial" panose="020B0604020202020204" pitchFamily="34" charset="0"/>
              <a:buChar char="•"/>
            </a:pPr>
            <a:r>
              <a:rPr lang="en-US" dirty="0"/>
              <a:t>Many time-series are inherently seasonal, e.g. house prices are higher in summer; retail sales are high during holidays (Dec); temperatures are highest in summer. </a:t>
            </a:r>
          </a:p>
          <a:p>
            <a:pPr marL="1028700" lvl="1" indent="-571500" fontAlgn="base">
              <a:buFont typeface="Arial" panose="020B0604020202020204" pitchFamily="34" charset="0"/>
              <a:buChar char="•"/>
            </a:pPr>
            <a:r>
              <a:rPr lang="en-US" dirty="0"/>
              <a:t>E.g.  When house price index suddenly goes down, it is not always because it signals something important in economy, but it could simply be the seasonal drop, which has no significant information. Hence, we want to </a:t>
            </a:r>
            <a:r>
              <a:rPr lang="en-US" dirty="0" err="1"/>
              <a:t>deseasonalize</a:t>
            </a:r>
            <a:r>
              <a:rPr lang="en-US" dirty="0"/>
              <a:t> the series to understand the broader insight</a:t>
            </a:r>
          </a:p>
          <a:p>
            <a:pPr marL="457200" indent="-457200" fontAlgn="base">
              <a:buFont typeface="Arial" panose="020B0604020202020204" pitchFamily="34" charset="0"/>
              <a:buChar char="•"/>
              <a:tabLst>
                <a:tab pos="4114800" algn="l"/>
              </a:tabLst>
            </a:pPr>
            <a:endParaRPr lang="en-US" sz="2400" dirty="0"/>
          </a:p>
          <a:p>
            <a:pPr marL="457200" indent="-457200" fontAlgn="base">
              <a:buFont typeface="Arial" panose="020B0604020202020204" pitchFamily="34" charset="0"/>
              <a:buChar char="•"/>
              <a:tabLst>
                <a:tab pos="4114800" algn="l"/>
              </a:tabLst>
            </a:pPr>
            <a:r>
              <a:rPr lang="en-US" sz="2400" dirty="0"/>
              <a:t>If you deal with multiple time-series, each of them can have its own seasonality. So, it's easier to de-seasonalize all series before analyzing them together</a:t>
            </a:r>
          </a:p>
          <a:p>
            <a:pPr marL="457200" indent="-457200" fontAlgn="base">
              <a:buFont typeface="Arial" panose="020B0604020202020204" pitchFamily="34" charset="0"/>
              <a:buChar char="•"/>
              <a:tabLst>
                <a:tab pos="4114800" algn="l"/>
              </a:tabLst>
            </a:pPr>
            <a:endParaRPr lang="en-US" sz="2400" dirty="0"/>
          </a:p>
          <a:p>
            <a:pPr marL="457200" indent="-457200" fontAlgn="base">
              <a:buFont typeface="Arial" panose="020B0604020202020204" pitchFamily="34" charset="0"/>
              <a:buChar char="•"/>
              <a:tabLst>
                <a:tab pos="4114800" algn="l"/>
              </a:tabLst>
            </a:pPr>
            <a:r>
              <a:rPr lang="en-US" sz="2400" dirty="0"/>
              <a:t>Alternative to </a:t>
            </a:r>
            <a:r>
              <a:rPr lang="en-US" sz="2400" i="1" dirty="0"/>
              <a:t>removing</a:t>
            </a:r>
            <a:r>
              <a:rPr lang="en-US" sz="2400" dirty="0"/>
              <a:t> is to incorporate seasonality explicitly in a model, e.g. Seasonal models (SARIMA </a:t>
            </a:r>
            <a:r>
              <a:rPr lang="en-US" sz="2400" dirty="0" err="1"/>
              <a:t>etc</a:t>
            </a:r>
            <a:r>
              <a:rPr lang="en-US" sz="2400" dirty="0"/>
              <a:t>)</a:t>
            </a:r>
          </a:p>
          <a:p>
            <a:pPr marL="457200" indent="-457200" fontAlgn="base">
              <a:buFont typeface="Arial" panose="020B0604020202020204" pitchFamily="34" charset="0"/>
              <a:buChar char="•"/>
              <a:tabLst>
                <a:tab pos="4114800" algn="l"/>
              </a:tabLst>
            </a:pPr>
            <a:endParaRPr lang="en-US" sz="2800"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82037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p:txBody>
          <a:bodyPr/>
          <a:lstStyle/>
          <a:p>
            <a:r>
              <a:rPr lang="en-US" dirty="0"/>
              <a:t>Example: </a:t>
            </a:r>
            <a:r>
              <a:rPr lang="en-US" sz="3200" dirty="0"/>
              <a:t>Time Series Decomposition</a:t>
            </a:r>
          </a:p>
        </p:txBody>
      </p:sp>
      <p:sp>
        <p:nvSpPr>
          <p:cNvPr id="5" name="Text Placeholder 4">
            <a:extLst>
              <a:ext uri="{FF2B5EF4-FFF2-40B4-BE49-F238E27FC236}">
                <a16:creationId xmlns:a16="http://schemas.microsoft.com/office/drawing/2014/main" id="{A9384D0B-2323-43AB-AEB9-E35D2E466D5F}"/>
              </a:ext>
            </a:extLst>
          </p:cNvPr>
          <p:cNvSpPr>
            <a:spLocks noGrp="1"/>
          </p:cNvSpPr>
          <p:nvPr>
            <p:ph type="body" idx="1"/>
          </p:nvPr>
        </p:nvSpPr>
        <p:spPr>
          <a:xfrm>
            <a:off x="818285" y="1060847"/>
            <a:ext cx="7553325" cy="923330"/>
          </a:xfrm>
        </p:spPr>
        <p:txBody>
          <a:bodyPr/>
          <a:lstStyle/>
          <a:p>
            <a:pPr marL="342900" indent="-342900">
              <a:buFont typeface="Arial" panose="020B0604020202020204" pitchFamily="34" charset="0"/>
              <a:buChar char="•"/>
            </a:pPr>
            <a:r>
              <a:rPr lang="en-US" sz="2000" dirty="0"/>
              <a:t>This example demonstrates how seasonality removal helps with  capturing the underlying pattern better</a:t>
            </a:r>
          </a:p>
          <a:p>
            <a:endParaRPr lang="en-US" sz="2000" dirty="0"/>
          </a:p>
        </p:txBody>
      </p:sp>
      <p:pic>
        <p:nvPicPr>
          <p:cNvPr id="26626" name="Picture 2" descr="https://www.mathworks.com/help/examples/econ/win64/SeasonalAdjustmentUsingaStableSeasonalFilterExample_01.png">
            <a:extLst>
              <a:ext uri="{FF2B5EF4-FFF2-40B4-BE49-F238E27FC236}">
                <a16:creationId xmlns:a16="http://schemas.microsoft.com/office/drawing/2014/main" id="{8C662BAB-F946-47A8-B57D-CAAF371D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070" y="2407430"/>
            <a:ext cx="6116502" cy="32060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664C03-A158-4981-BED8-BF2C60587F30}"/>
              </a:ext>
            </a:extLst>
          </p:cNvPr>
          <p:cNvSpPr/>
          <p:nvPr/>
        </p:nvSpPr>
        <p:spPr>
          <a:xfrm>
            <a:off x="1408428" y="5613517"/>
            <a:ext cx="6948806" cy="369332"/>
          </a:xfrm>
          <a:prstGeom prst="rect">
            <a:avLst/>
          </a:prstGeom>
        </p:spPr>
        <p:txBody>
          <a:bodyPr wrap="square">
            <a:spAutoFit/>
          </a:bodyPr>
          <a:lstStyle/>
          <a:p>
            <a:r>
              <a:rPr lang="en-US" dirty="0">
                <a:solidFill>
                  <a:srgbClr val="404040"/>
                </a:solidFill>
                <a:latin typeface="Arial" panose="020B0604020202020204" pitchFamily="34" charset="0"/>
              </a:rPr>
              <a:t>The data exhibits a strong seasonal component with periodicity 12.</a:t>
            </a:r>
            <a:endParaRPr lang="en-US" dirty="0"/>
          </a:p>
        </p:txBody>
      </p:sp>
    </p:spTree>
    <p:extLst>
      <p:ext uri="{BB962C8B-B14F-4D97-AF65-F5344CB8AC3E}">
        <p14:creationId xmlns:p14="http://schemas.microsoft.com/office/powerpoint/2010/main" val="143039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a:xfrm>
            <a:off x="764540" y="304800"/>
            <a:ext cx="7553325" cy="677108"/>
          </a:xfrm>
        </p:spPr>
        <p:txBody>
          <a:bodyPr/>
          <a:lstStyle/>
          <a:p>
            <a:r>
              <a:rPr lang="en-US" dirty="0"/>
              <a:t>Example: </a:t>
            </a:r>
            <a:r>
              <a:rPr lang="en-US" sz="3200" dirty="0"/>
              <a:t>Time Series Decomposition</a:t>
            </a:r>
          </a:p>
        </p:txBody>
      </p:sp>
      <p:sp>
        <p:nvSpPr>
          <p:cNvPr id="3" name="Text Placeholder 2">
            <a:extLst>
              <a:ext uri="{FF2B5EF4-FFF2-40B4-BE49-F238E27FC236}">
                <a16:creationId xmlns:a16="http://schemas.microsoft.com/office/drawing/2014/main" id="{892EFF6C-3904-450F-83BB-245770AB6B3E}"/>
              </a:ext>
            </a:extLst>
          </p:cNvPr>
          <p:cNvSpPr>
            <a:spLocks noGrp="1"/>
          </p:cNvSpPr>
          <p:nvPr>
            <p:ph type="body" idx="1"/>
          </p:nvPr>
        </p:nvSpPr>
        <p:spPr>
          <a:xfrm>
            <a:off x="764540" y="1217167"/>
            <a:ext cx="7922260" cy="615553"/>
          </a:xfrm>
        </p:spPr>
        <p:txBody>
          <a:bodyPr/>
          <a:lstStyle/>
          <a:p>
            <a:pPr marL="457200" indent="-457200">
              <a:buFont typeface="+mj-lt"/>
              <a:buAutoNum type="arabicPeriod"/>
            </a:pPr>
            <a:r>
              <a:rPr lang="en-US" sz="2000" dirty="0"/>
              <a:t>Estimate the </a:t>
            </a:r>
            <a:r>
              <a:rPr lang="en-US" sz="2000" i="1" dirty="0"/>
              <a:t>Trend: </a:t>
            </a:r>
            <a:r>
              <a:rPr lang="en-US" sz="2000" dirty="0"/>
              <a:t>Apply a 13-term </a:t>
            </a:r>
            <a:r>
              <a:rPr lang="en-US" sz="2000" i="1" dirty="0"/>
              <a:t>centered moving average</a:t>
            </a:r>
            <a:r>
              <a:rPr lang="en-US" sz="2000" dirty="0"/>
              <a:t> </a:t>
            </a:r>
            <a:r>
              <a:rPr lang="en-US" sz="2000" i="1" dirty="0"/>
              <a:t>(Why 13?)  </a:t>
            </a:r>
          </a:p>
        </p:txBody>
      </p:sp>
      <p:pic>
        <p:nvPicPr>
          <p:cNvPr id="28674" name="Picture 2" descr="https://www.mathworks.com/help/examples/econ/win64/SeasonalAdjustmentUsingaStableSeasonalFilterExample_02.png">
            <a:extLst>
              <a:ext uri="{FF2B5EF4-FFF2-40B4-BE49-F238E27FC236}">
                <a16:creationId xmlns:a16="http://schemas.microsoft.com/office/drawing/2014/main" id="{EC6EFAE9-D93B-4576-B4F3-6593B4DEC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5334000" cy="4000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D69FA5AF-26D2-4F55-8DA0-091539995454}"/>
              </a:ext>
            </a:extLst>
          </p:cNvPr>
          <p:cNvGrpSpPr/>
          <p:nvPr/>
        </p:nvGrpSpPr>
        <p:grpSpPr>
          <a:xfrm>
            <a:off x="990600" y="3009900"/>
            <a:ext cx="6195358" cy="1181100"/>
            <a:chOff x="990600" y="3009900"/>
            <a:chExt cx="6195358" cy="1181100"/>
          </a:xfrm>
        </p:grpSpPr>
        <p:sp>
          <p:nvSpPr>
            <p:cNvPr id="5" name="Oval 4">
              <a:extLst>
                <a:ext uri="{FF2B5EF4-FFF2-40B4-BE49-F238E27FC236}">
                  <a16:creationId xmlns:a16="http://schemas.microsoft.com/office/drawing/2014/main" id="{BA464EE4-847F-481E-8720-53849A34468F}"/>
                </a:ext>
              </a:extLst>
            </p:cNvPr>
            <p:cNvSpPr/>
            <p:nvPr/>
          </p:nvSpPr>
          <p:spPr>
            <a:xfrm>
              <a:off x="990600" y="32004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F50ABD-FFD4-4D8E-94DB-37EF90888769}"/>
                </a:ext>
              </a:extLst>
            </p:cNvPr>
            <p:cNvSpPr/>
            <p:nvPr/>
          </p:nvSpPr>
          <p:spPr>
            <a:xfrm>
              <a:off x="4800600" y="38100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8EEF474-96C3-4D2C-AD69-1FB4FB14FFD4}"/>
                </a:ext>
              </a:extLst>
            </p:cNvPr>
            <p:cNvCxnSpPr>
              <a:cxnSpLocks/>
              <a:endCxn id="8" idx="7"/>
            </p:cNvCxnSpPr>
            <p:nvPr/>
          </p:nvCxnSpPr>
          <p:spPr>
            <a:xfrm flipH="1">
              <a:off x="5255885" y="3390900"/>
              <a:ext cx="459116" cy="47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B7C408-3337-4FB5-888C-A324D08B6D73}"/>
                </a:ext>
              </a:extLst>
            </p:cNvPr>
            <p:cNvSpPr txBox="1"/>
            <p:nvPr/>
          </p:nvSpPr>
          <p:spPr>
            <a:xfrm>
              <a:off x="5463242" y="3009900"/>
              <a:ext cx="1722716" cy="369332"/>
            </a:xfrm>
            <a:prstGeom prst="rect">
              <a:avLst/>
            </a:prstGeom>
            <a:noFill/>
          </p:spPr>
          <p:txBody>
            <a:bodyPr wrap="none" rtlCol="0">
              <a:spAutoFit/>
            </a:bodyPr>
            <a:lstStyle/>
            <a:p>
              <a:r>
                <a:rPr lang="en-US" dirty="0"/>
                <a:t>Repeated values</a:t>
              </a:r>
            </a:p>
          </p:txBody>
        </p:sp>
      </p:grpSp>
    </p:spTree>
    <p:extLst>
      <p:ext uri="{BB962C8B-B14F-4D97-AF65-F5344CB8AC3E}">
        <p14:creationId xmlns:p14="http://schemas.microsoft.com/office/powerpoint/2010/main" val="326940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a:xfrm>
            <a:off x="764540" y="304800"/>
            <a:ext cx="7553325" cy="677108"/>
          </a:xfrm>
        </p:spPr>
        <p:txBody>
          <a:bodyPr/>
          <a:lstStyle/>
          <a:p>
            <a:r>
              <a:rPr lang="en-US" dirty="0"/>
              <a:t>Example: </a:t>
            </a:r>
            <a:r>
              <a:rPr lang="en-US" sz="3200" dirty="0"/>
              <a:t>Time Series Decomposition</a:t>
            </a:r>
          </a:p>
        </p:txBody>
      </p:sp>
      <p:sp>
        <p:nvSpPr>
          <p:cNvPr id="3" name="Text Placeholder 2">
            <a:extLst>
              <a:ext uri="{FF2B5EF4-FFF2-40B4-BE49-F238E27FC236}">
                <a16:creationId xmlns:a16="http://schemas.microsoft.com/office/drawing/2014/main" id="{892EFF6C-3904-450F-83BB-245770AB6B3E}"/>
              </a:ext>
            </a:extLst>
          </p:cNvPr>
          <p:cNvSpPr>
            <a:spLocks noGrp="1"/>
          </p:cNvSpPr>
          <p:nvPr>
            <p:ph type="body" idx="1"/>
          </p:nvPr>
        </p:nvSpPr>
        <p:spPr>
          <a:xfrm>
            <a:off x="764540" y="1217167"/>
            <a:ext cx="7553325" cy="307777"/>
          </a:xfrm>
        </p:spPr>
        <p:txBody>
          <a:bodyPr/>
          <a:lstStyle/>
          <a:p>
            <a:pPr marL="457200" indent="-457200">
              <a:buFont typeface="+mj-lt"/>
              <a:buAutoNum type="arabicPeriod" startAt="2"/>
            </a:pPr>
            <a:r>
              <a:rPr lang="en-US" sz="2000" dirty="0"/>
              <a:t>Remove the </a:t>
            </a:r>
            <a:r>
              <a:rPr lang="en-US" sz="2000" i="1" dirty="0"/>
              <a:t>Trend ; </a:t>
            </a:r>
          </a:p>
        </p:txBody>
      </p:sp>
      <p:pic>
        <p:nvPicPr>
          <p:cNvPr id="4" name="Picture 3">
            <a:extLst>
              <a:ext uri="{FF2B5EF4-FFF2-40B4-BE49-F238E27FC236}">
                <a16:creationId xmlns:a16="http://schemas.microsoft.com/office/drawing/2014/main" id="{529532E8-D8CE-4E57-91F9-A7D54B254C88}"/>
              </a:ext>
            </a:extLst>
          </p:cNvPr>
          <p:cNvPicPr>
            <a:picLocks noChangeAspect="1"/>
          </p:cNvPicPr>
          <p:nvPr/>
        </p:nvPicPr>
        <p:blipFill>
          <a:blip r:embed="rId2"/>
          <a:stretch>
            <a:fillRect/>
          </a:stretch>
        </p:blipFill>
        <p:spPr>
          <a:xfrm>
            <a:off x="2133600" y="1760203"/>
            <a:ext cx="5195754" cy="3884302"/>
          </a:xfrm>
          <a:prstGeom prst="rect">
            <a:avLst/>
          </a:prstGeom>
        </p:spPr>
      </p:pic>
    </p:spTree>
    <p:extLst>
      <p:ext uri="{BB962C8B-B14F-4D97-AF65-F5344CB8AC3E}">
        <p14:creationId xmlns:p14="http://schemas.microsoft.com/office/powerpoint/2010/main" val="174707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CA2-F192-406F-A8B9-346DE60F43A9}"/>
              </a:ext>
            </a:extLst>
          </p:cNvPr>
          <p:cNvSpPr>
            <a:spLocks noGrp="1"/>
          </p:cNvSpPr>
          <p:nvPr>
            <p:ph type="title"/>
          </p:nvPr>
        </p:nvSpPr>
        <p:spPr>
          <a:xfrm>
            <a:off x="764540" y="304800"/>
            <a:ext cx="7553325" cy="677108"/>
          </a:xfrm>
        </p:spPr>
        <p:txBody>
          <a:bodyPr/>
          <a:lstStyle/>
          <a:p>
            <a:r>
              <a:rPr lang="en-US" dirty="0"/>
              <a:t>Example: </a:t>
            </a:r>
            <a:r>
              <a:rPr lang="en-US" sz="3200" dirty="0"/>
              <a:t>Time Series Decomposition</a:t>
            </a:r>
          </a:p>
        </p:txBody>
      </p:sp>
      <p:sp>
        <p:nvSpPr>
          <p:cNvPr id="3" name="Text Placeholder 2">
            <a:extLst>
              <a:ext uri="{FF2B5EF4-FFF2-40B4-BE49-F238E27FC236}">
                <a16:creationId xmlns:a16="http://schemas.microsoft.com/office/drawing/2014/main" id="{892EFF6C-3904-450F-83BB-245770AB6B3E}"/>
              </a:ext>
            </a:extLst>
          </p:cNvPr>
          <p:cNvSpPr>
            <a:spLocks noGrp="1"/>
          </p:cNvSpPr>
          <p:nvPr>
            <p:ph type="body" idx="1"/>
          </p:nvPr>
        </p:nvSpPr>
        <p:spPr>
          <a:xfrm>
            <a:off x="764540" y="1217167"/>
            <a:ext cx="7553325" cy="1492716"/>
          </a:xfrm>
        </p:spPr>
        <p:txBody>
          <a:bodyPr/>
          <a:lstStyle/>
          <a:p>
            <a:pPr marL="514350" indent="-514350">
              <a:buFont typeface="+mj-lt"/>
              <a:buAutoNum type="arabicPeriod" startAt="3"/>
            </a:pPr>
            <a:r>
              <a:rPr lang="en-US" sz="2000" dirty="0"/>
              <a:t>Apply a </a:t>
            </a:r>
            <a:r>
              <a:rPr lang="en-US" sz="2000" i="1" dirty="0"/>
              <a:t>seasonal filter – </a:t>
            </a:r>
            <a:r>
              <a:rPr lang="en-US" sz="2000" dirty="0"/>
              <a:t>estimate the seasonal indices</a:t>
            </a:r>
          </a:p>
          <a:p>
            <a:pPr lvl="1"/>
            <a:r>
              <a:rPr lang="en-US" sz="1200" dirty="0"/>
              <a:t>	</a:t>
            </a:r>
          </a:p>
          <a:p>
            <a:pPr marL="628650" lvl="1" indent="-171450">
              <a:buFont typeface="Arial" panose="020B0604020202020204" pitchFamily="34" charset="0"/>
              <a:buChar char="•"/>
            </a:pPr>
            <a:r>
              <a:rPr lang="en-US" sz="1200" dirty="0"/>
              <a:t>	</a:t>
            </a:r>
            <a:r>
              <a:rPr lang="en-US" sz="2000" dirty="0"/>
              <a:t>Calculate Average for each month of the year (from 1973-1979)</a:t>
            </a:r>
          </a:p>
          <a:p>
            <a:pPr marL="800100" lvl="1" indent="-342900">
              <a:buFont typeface="Arial" panose="020B0604020202020204" pitchFamily="34" charset="0"/>
              <a:buChar char="•"/>
            </a:pPr>
            <a:r>
              <a:rPr lang="en-US" sz="2000" dirty="0"/>
              <a:t>	Replicate 6 times</a:t>
            </a:r>
          </a:p>
          <a:p>
            <a:pPr lvl="1"/>
            <a:endParaRPr lang="en-US" sz="2000" dirty="0"/>
          </a:p>
          <a:p>
            <a:pPr marL="971550" lvl="1" indent="-514350">
              <a:buFont typeface="+mj-lt"/>
              <a:buAutoNum type="arabicPeriod" startAt="3"/>
            </a:pPr>
            <a:endParaRPr lang="en-US" sz="200" dirty="0"/>
          </a:p>
          <a:p>
            <a:pPr marL="971550" lvl="1" indent="-514350">
              <a:buFont typeface="+mj-lt"/>
              <a:buAutoNum type="arabicPeriod" startAt="3"/>
            </a:pPr>
            <a:endParaRPr lang="en-US" sz="300" dirty="0"/>
          </a:p>
        </p:txBody>
      </p:sp>
      <p:pic>
        <p:nvPicPr>
          <p:cNvPr id="6" name="Picture 5">
            <a:extLst>
              <a:ext uri="{FF2B5EF4-FFF2-40B4-BE49-F238E27FC236}">
                <a16:creationId xmlns:a16="http://schemas.microsoft.com/office/drawing/2014/main" id="{24E3027F-23AD-4620-8676-B580E1B1337E}"/>
              </a:ext>
            </a:extLst>
          </p:cNvPr>
          <p:cNvPicPr>
            <a:picLocks noChangeAspect="1"/>
          </p:cNvPicPr>
          <p:nvPr/>
        </p:nvPicPr>
        <p:blipFill>
          <a:blip r:embed="rId2"/>
          <a:stretch>
            <a:fillRect/>
          </a:stretch>
        </p:blipFill>
        <p:spPr>
          <a:xfrm>
            <a:off x="4495800" y="2438400"/>
            <a:ext cx="4359600" cy="3259200"/>
          </a:xfrm>
          <a:prstGeom prst="rect">
            <a:avLst/>
          </a:prstGeom>
        </p:spPr>
      </p:pic>
      <p:pic>
        <p:nvPicPr>
          <p:cNvPr id="10" name="Picture 9">
            <a:extLst>
              <a:ext uri="{FF2B5EF4-FFF2-40B4-BE49-F238E27FC236}">
                <a16:creationId xmlns:a16="http://schemas.microsoft.com/office/drawing/2014/main" id="{C5750116-184C-49E5-94D2-19BC111F068B}"/>
              </a:ext>
            </a:extLst>
          </p:cNvPr>
          <p:cNvPicPr>
            <a:picLocks noChangeAspect="1"/>
          </p:cNvPicPr>
          <p:nvPr/>
        </p:nvPicPr>
        <p:blipFill rotWithShape="1">
          <a:blip r:embed="rId3"/>
          <a:srcRect b="10254"/>
          <a:stretch/>
        </p:blipFill>
        <p:spPr>
          <a:xfrm>
            <a:off x="1111460" y="2438400"/>
            <a:ext cx="1588140" cy="2925000"/>
          </a:xfrm>
          <a:prstGeom prst="rect">
            <a:avLst/>
          </a:prstGeom>
        </p:spPr>
      </p:pic>
      <p:sp>
        <p:nvSpPr>
          <p:cNvPr id="11" name="Arrow: Right 10">
            <a:extLst>
              <a:ext uri="{FF2B5EF4-FFF2-40B4-BE49-F238E27FC236}">
                <a16:creationId xmlns:a16="http://schemas.microsoft.com/office/drawing/2014/main" id="{5B6CC0CC-108B-49AB-B64A-D7ECB85B8AD7}"/>
              </a:ext>
            </a:extLst>
          </p:cNvPr>
          <p:cNvSpPr/>
          <p:nvPr/>
        </p:nvSpPr>
        <p:spPr>
          <a:xfrm>
            <a:off x="3321260" y="38394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009684-16FD-4FC4-8572-8EA2F3D1E503}"/>
              </a:ext>
            </a:extLst>
          </p:cNvPr>
          <p:cNvSpPr txBox="1"/>
          <p:nvPr/>
        </p:nvSpPr>
        <p:spPr>
          <a:xfrm>
            <a:off x="3192746" y="3296364"/>
            <a:ext cx="1042914" cy="369332"/>
          </a:xfrm>
          <a:prstGeom prst="rect">
            <a:avLst/>
          </a:prstGeom>
          <a:noFill/>
        </p:spPr>
        <p:txBody>
          <a:bodyPr wrap="none" rtlCol="0">
            <a:spAutoFit/>
          </a:bodyPr>
          <a:lstStyle/>
          <a:p>
            <a:r>
              <a:rPr lang="en-US" dirty="0"/>
              <a:t>Replicate</a:t>
            </a:r>
          </a:p>
        </p:txBody>
      </p:sp>
      <p:sp>
        <p:nvSpPr>
          <p:cNvPr id="13" name="TextBox 12">
            <a:extLst>
              <a:ext uri="{FF2B5EF4-FFF2-40B4-BE49-F238E27FC236}">
                <a16:creationId xmlns:a16="http://schemas.microsoft.com/office/drawing/2014/main" id="{6DB2F1E2-857E-4DDD-A01C-8F435FB95B82}"/>
              </a:ext>
            </a:extLst>
          </p:cNvPr>
          <p:cNvSpPr txBox="1"/>
          <p:nvPr/>
        </p:nvSpPr>
        <p:spPr>
          <a:xfrm>
            <a:off x="1035260" y="5363400"/>
            <a:ext cx="498855" cy="276999"/>
          </a:xfrm>
          <a:prstGeom prst="rect">
            <a:avLst/>
          </a:prstGeom>
          <a:noFill/>
        </p:spPr>
        <p:txBody>
          <a:bodyPr wrap="square" rtlCol="0">
            <a:spAutoFit/>
          </a:bodyPr>
          <a:lstStyle/>
          <a:p>
            <a:r>
              <a:rPr lang="en-US" sz="1200" dirty="0"/>
              <a:t>1973</a:t>
            </a:r>
          </a:p>
        </p:txBody>
      </p:sp>
      <p:sp>
        <p:nvSpPr>
          <p:cNvPr id="14" name="TextBox 13">
            <a:extLst>
              <a:ext uri="{FF2B5EF4-FFF2-40B4-BE49-F238E27FC236}">
                <a16:creationId xmlns:a16="http://schemas.microsoft.com/office/drawing/2014/main" id="{ABBB465D-9038-49AD-B0F1-B727E2159C6E}"/>
              </a:ext>
            </a:extLst>
          </p:cNvPr>
          <p:cNvSpPr txBox="1"/>
          <p:nvPr/>
        </p:nvSpPr>
        <p:spPr>
          <a:xfrm>
            <a:off x="2276945" y="5363400"/>
            <a:ext cx="498855" cy="276999"/>
          </a:xfrm>
          <a:prstGeom prst="rect">
            <a:avLst/>
          </a:prstGeom>
          <a:noFill/>
        </p:spPr>
        <p:txBody>
          <a:bodyPr wrap="square" rtlCol="0">
            <a:spAutoFit/>
          </a:bodyPr>
          <a:lstStyle/>
          <a:p>
            <a:r>
              <a:rPr lang="en-US" sz="1200" dirty="0"/>
              <a:t>1974</a:t>
            </a:r>
          </a:p>
        </p:txBody>
      </p:sp>
      <p:sp>
        <p:nvSpPr>
          <p:cNvPr id="15" name="TextBox 14">
            <a:extLst>
              <a:ext uri="{FF2B5EF4-FFF2-40B4-BE49-F238E27FC236}">
                <a16:creationId xmlns:a16="http://schemas.microsoft.com/office/drawing/2014/main" id="{6D713A78-C13E-4FD5-AC54-A676E650FB11}"/>
              </a:ext>
            </a:extLst>
          </p:cNvPr>
          <p:cNvSpPr txBox="1"/>
          <p:nvPr/>
        </p:nvSpPr>
        <p:spPr>
          <a:xfrm>
            <a:off x="4822775" y="5501899"/>
            <a:ext cx="498855" cy="461665"/>
          </a:xfrm>
          <a:prstGeom prst="rect">
            <a:avLst/>
          </a:prstGeom>
          <a:noFill/>
        </p:spPr>
        <p:txBody>
          <a:bodyPr wrap="square" rtlCol="0">
            <a:spAutoFit/>
          </a:bodyPr>
          <a:lstStyle/>
          <a:p>
            <a:r>
              <a:rPr lang="en-US" sz="1200" dirty="0"/>
              <a:t>Jan 1973</a:t>
            </a:r>
          </a:p>
        </p:txBody>
      </p:sp>
      <p:sp>
        <p:nvSpPr>
          <p:cNvPr id="16" name="TextBox 15">
            <a:extLst>
              <a:ext uri="{FF2B5EF4-FFF2-40B4-BE49-F238E27FC236}">
                <a16:creationId xmlns:a16="http://schemas.microsoft.com/office/drawing/2014/main" id="{41C26120-A7BB-4ABB-A4A3-067B3EA41E09}"/>
              </a:ext>
            </a:extLst>
          </p:cNvPr>
          <p:cNvSpPr txBox="1"/>
          <p:nvPr/>
        </p:nvSpPr>
        <p:spPr>
          <a:xfrm>
            <a:off x="7859312" y="5495364"/>
            <a:ext cx="498855" cy="461665"/>
          </a:xfrm>
          <a:prstGeom prst="rect">
            <a:avLst/>
          </a:prstGeom>
          <a:noFill/>
        </p:spPr>
        <p:txBody>
          <a:bodyPr wrap="square" rtlCol="0">
            <a:spAutoFit/>
          </a:bodyPr>
          <a:lstStyle/>
          <a:p>
            <a:r>
              <a:rPr lang="en-US" sz="1200" dirty="0"/>
              <a:t>Dec 1979</a:t>
            </a:r>
          </a:p>
        </p:txBody>
      </p:sp>
      <p:cxnSp>
        <p:nvCxnSpPr>
          <p:cNvPr id="18" name="Straight Arrow Connector 17">
            <a:extLst>
              <a:ext uri="{FF2B5EF4-FFF2-40B4-BE49-F238E27FC236}">
                <a16:creationId xmlns:a16="http://schemas.microsoft.com/office/drawing/2014/main" id="{D15A74E3-481E-45BC-BFBB-7EC45BF8A462}"/>
              </a:ext>
            </a:extLst>
          </p:cNvPr>
          <p:cNvCxnSpPr/>
          <p:nvPr/>
        </p:nvCxnSpPr>
        <p:spPr>
          <a:xfrm>
            <a:off x="8108740" y="4068000"/>
            <a:ext cx="0" cy="14338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79E039-7D14-4940-9EAB-03931DEA3F2A}"/>
              </a:ext>
            </a:extLst>
          </p:cNvPr>
          <p:cNvCxnSpPr>
            <a:cxnSpLocks/>
          </p:cNvCxnSpPr>
          <p:nvPr/>
        </p:nvCxnSpPr>
        <p:spPr>
          <a:xfrm flipH="1">
            <a:off x="5084877" y="4648200"/>
            <a:ext cx="9506" cy="9722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76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26155</TotalTime>
  <Words>1015</Words>
  <Application>Microsoft Office PowerPoint</Application>
  <PresentationFormat>On-screen Show (4:3)</PresentationFormat>
  <Paragraphs>158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Chapter 2:  Statistics Introduction to Forecasting  (Part 3)  Fall 2019</vt:lpstr>
      <vt:lpstr>Announcements (09/12/19)</vt:lpstr>
      <vt:lpstr>Clarification on determining stationarity</vt:lpstr>
      <vt:lpstr>Outline (for today’s lecture)</vt:lpstr>
      <vt:lpstr>Why do we emphasize removing Seasonality ? </vt:lpstr>
      <vt:lpstr>Example: Time Series Decomposition</vt:lpstr>
      <vt:lpstr>Example: Time Series Decomposition</vt:lpstr>
      <vt:lpstr>Example: Time Series Decomposition</vt:lpstr>
      <vt:lpstr>Example: Time Series Decomposition</vt:lpstr>
      <vt:lpstr>Example: Time Series Decomposition</vt:lpstr>
      <vt:lpstr>Example: Time Series Decomposition</vt:lpstr>
      <vt:lpstr>Compare Fitted value with Raw Data</vt:lpstr>
      <vt:lpstr>General Approach to Time Series Modeling and Forecasting</vt:lpstr>
      <vt:lpstr>General Approach to Time Series Modeling and Forecasting</vt:lpstr>
      <vt:lpstr>Evaluating and Monitoring Forecast Performance</vt:lpstr>
      <vt:lpstr>Evaluating and Monitoring Forecast Performance</vt:lpstr>
      <vt:lpstr>Relative Forecast Error</vt:lpstr>
      <vt:lpstr>Why do we need relative forecast errors ? </vt:lpstr>
      <vt:lpstr>Normality of forecast errors</vt:lpstr>
      <vt:lpstr>ACF of residuals</vt:lpstr>
      <vt:lpstr>How to test if autocorrelation values are significant</vt:lpstr>
      <vt:lpstr>END CHAPTER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 Analysis and Forecasting   Fall 2019</dc:title>
  <dc:creator>Ajay Anand</dc:creator>
  <cp:lastModifiedBy>Ajay Anand</cp:lastModifiedBy>
  <cp:revision>856</cp:revision>
  <dcterms:created xsi:type="dcterms:W3CDTF">2019-05-06T20:41:32Z</dcterms:created>
  <dcterms:modified xsi:type="dcterms:W3CDTF">2019-09-12T14:47:42Z</dcterms:modified>
</cp:coreProperties>
</file>