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822" r:id="rId2"/>
    <p:sldId id="868" r:id="rId3"/>
    <p:sldId id="861" r:id="rId4"/>
    <p:sldId id="267" r:id="rId5"/>
    <p:sldId id="869" r:id="rId6"/>
    <p:sldId id="828" r:id="rId7"/>
    <p:sldId id="279" r:id="rId8"/>
    <p:sldId id="277" r:id="rId9"/>
    <p:sldId id="278" r:id="rId10"/>
    <p:sldId id="281" r:id="rId11"/>
    <p:sldId id="837" r:id="rId12"/>
    <p:sldId id="862" r:id="rId13"/>
    <p:sldId id="283" r:id="rId14"/>
    <p:sldId id="838" r:id="rId15"/>
    <p:sldId id="839" r:id="rId16"/>
    <p:sldId id="841" r:id="rId17"/>
    <p:sldId id="863" r:id="rId18"/>
    <p:sldId id="321" r:id="rId19"/>
    <p:sldId id="297" r:id="rId20"/>
    <p:sldId id="295" r:id="rId21"/>
    <p:sldId id="291" r:id="rId22"/>
    <p:sldId id="298" r:id="rId23"/>
    <p:sldId id="293" r:id="rId24"/>
    <p:sldId id="840" r:id="rId25"/>
    <p:sldId id="864" r:id="rId26"/>
    <p:sldId id="865" r:id="rId27"/>
    <p:sldId id="310" r:id="rId28"/>
    <p:sldId id="311" r:id="rId29"/>
    <p:sldId id="312" r:id="rId30"/>
    <p:sldId id="313" r:id="rId31"/>
    <p:sldId id="844" r:id="rId32"/>
    <p:sldId id="845" r:id="rId33"/>
    <p:sldId id="314" r:id="rId34"/>
    <p:sldId id="316" r:id="rId35"/>
    <p:sldId id="848" r:id="rId36"/>
    <p:sldId id="846" r:id="rId37"/>
    <p:sldId id="847" r:id="rId38"/>
    <p:sldId id="332" r:id="rId39"/>
    <p:sldId id="333" r:id="rId40"/>
    <p:sldId id="850" r:id="rId41"/>
    <p:sldId id="849" r:id="rId42"/>
    <p:sldId id="851" r:id="rId43"/>
    <p:sldId id="853" r:id="rId44"/>
    <p:sldId id="866" r:id="rId45"/>
    <p:sldId id="854" r:id="rId46"/>
    <p:sldId id="855" r:id="rId47"/>
    <p:sldId id="856" r:id="rId48"/>
    <p:sldId id="857" r:id="rId49"/>
    <p:sldId id="867" r:id="rId50"/>
    <p:sldId id="859" r:id="rId51"/>
    <p:sldId id="827" r:id="rId52"/>
    <p:sldId id="826" r:id="rId53"/>
    <p:sldId id="307" r:id="rId54"/>
    <p:sldId id="842" r:id="rId55"/>
    <p:sldId id="308" r:id="rId5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DDF919-318C-4C30-BB42-583BDD12B7ED}">
          <p14:sldIdLst>
            <p14:sldId id="822"/>
            <p14:sldId id="868"/>
            <p14:sldId id="861"/>
            <p14:sldId id="267"/>
            <p14:sldId id="869"/>
            <p14:sldId id="828"/>
            <p14:sldId id="279"/>
            <p14:sldId id="277"/>
            <p14:sldId id="278"/>
            <p14:sldId id="281"/>
            <p14:sldId id="837"/>
            <p14:sldId id="862"/>
            <p14:sldId id="283"/>
            <p14:sldId id="838"/>
            <p14:sldId id="839"/>
            <p14:sldId id="841"/>
            <p14:sldId id="863"/>
            <p14:sldId id="321"/>
            <p14:sldId id="297"/>
            <p14:sldId id="295"/>
            <p14:sldId id="291"/>
            <p14:sldId id="298"/>
            <p14:sldId id="293"/>
            <p14:sldId id="840"/>
            <p14:sldId id="864"/>
            <p14:sldId id="865"/>
            <p14:sldId id="310"/>
            <p14:sldId id="311"/>
            <p14:sldId id="312"/>
            <p14:sldId id="313"/>
            <p14:sldId id="844"/>
            <p14:sldId id="845"/>
            <p14:sldId id="314"/>
            <p14:sldId id="316"/>
            <p14:sldId id="848"/>
            <p14:sldId id="846"/>
            <p14:sldId id="847"/>
            <p14:sldId id="332"/>
            <p14:sldId id="333"/>
            <p14:sldId id="850"/>
            <p14:sldId id="849"/>
            <p14:sldId id="851"/>
            <p14:sldId id="853"/>
            <p14:sldId id="866"/>
            <p14:sldId id="854"/>
            <p14:sldId id="855"/>
            <p14:sldId id="856"/>
            <p14:sldId id="857"/>
            <p14:sldId id="867"/>
            <p14:sldId id="859"/>
            <p14:sldId id="827"/>
            <p14:sldId id="826"/>
            <p14:sldId id="307"/>
            <p14:sldId id="842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39" autoAdjust="0"/>
    <p:restoredTop sz="92000" autoAdjust="0"/>
  </p:normalViewPr>
  <p:slideViewPr>
    <p:cSldViewPr>
      <p:cViewPr varScale="1">
        <p:scale>
          <a:sx n="79" d="100"/>
          <a:sy n="79" d="100"/>
        </p:scale>
        <p:origin x="462" y="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805E6-AF9F-47AD-8688-6C6980A07E3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F5ED9-8216-4DD0-836C-50CE092C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6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personal.cb.cityu.edu.hk/msawan/teaching/ms6215/Exponential%20Smoothing%20Methods.ppt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ersonal.cb.cityu.edu.hk/msawan/teaching/ms6215/Exponential%20Smoothing%20Methods.ppt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ersonal.cb.cityu.edu.hk/msawan/teaching/ms6215/Exponential%20Smoothing%20Methods.ppt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ersonal.cb.cityu.edu.hk/msawan/teaching/ms6215/Exponential%20Smoothing%20Methods.ppt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ersonal.cb.cityu.edu.hk/msawan/teaching/ms6215/Exponential%20Smoothing%20Methods.ppt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ersonal.cb.cityu.edu.hk/msawan/teaching/ms6215/Exponential%20Smoothing%20Methods.ppt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ersonal.cb.cityu.edu.hk/msawan/teaching/ms6215/Exponential%20Smoothing%20Methods.ppt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ersonal.cb.cityu.edu.hk/msawan/teaching/ms6215/Exponential%20Smoothing%20Methods.ppt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DC5A013A-BA23-4731-B64A-121B0536DD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C39F3F-A7E0-4C85-A71B-939E3F7B71DC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BD72CFF0-9F70-49B9-806B-91AD565A17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99BFABB-1906-4B9A-AC85-E21FD4D0E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FFBBBC78-B403-400E-BBD6-3E95182C15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A0184A-0E48-4A71-AAF7-90228C766D25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39EB0D3C-FAE6-4B3D-B501-9E97A191EE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F931AA87-AE5E-4144-8807-306F4C0D82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7F8C14D7-D9DE-49B7-8586-219B08AE87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FFC68B-9445-4368-BCBC-EF5FC405AB00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519B1F7F-2B2A-4A4F-8B90-90E3415B4C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FDE0CDA8-964F-48AB-AB1A-8460C88EBE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CEFAFD16-AF3C-42EA-BF0F-8C2032B795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7EA8B2-CBB1-416E-A64E-7172F6D92A0F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48B87D8F-7D6F-41A3-BFB2-D49DEF82C0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269D7952-B7B5-4E75-9590-6B749AEEC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CEFAFD16-AF3C-42EA-BF0F-8C2032B795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7EA8B2-CBB1-416E-A64E-7172F6D92A0F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48B87D8F-7D6F-41A3-BFB2-D49DEF82C0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269D7952-B7B5-4E75-9590-6B749AEEC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999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D89372B3-5CE9-4D5A-BE6C-96F224D149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EC87CE-1E2A-4BAF-A95F-3E687016B296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D5848B9F-00A2-4E4F-9454-33981CA79F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320A5FEC-0300-49D4-A39E-4AF6A1ADD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8C886C16-CC4A-4D17-99BB-144F1449D5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E9FD37-0CDC-4218-A2AD-920666AC58C5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111439B4-317F-46E3-B295-976E9CAE1D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B642F9A2-FB02-4332-9A60-F50F5D9571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2F70048C-15ED-428A-B2AF-0A53EF6FCB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E8819E-4F19-42B7-B94D-47D3598E6CC6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A437D4D8-0175-4A2D-B15D-A93C470DB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46F8E890-92DF-481E-9653-67D9EDF0CE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6268BA54-E8AB-42DE-ABF7-CA4A237FA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489AB6-9691-4755-86D8-08E46D4A8070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4A4A52E3-C337-45B4-AC8D-CE8388C663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04FBA730-8BD0-48B1-B54E-98EC5171E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6268BA54-E8AB-42DE-ABF7-CA4A237FA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489AB6-9691-4755-86D8-08E46D4A8070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4A4A52E3-C337-45B4-AC8D-CE8388C663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04FBA730-8BD0-48B1-B54E-98EC5171E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6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6268BA54-E8AB-42DE-ABF7-CA4A237FA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489AB6-9691-4755-86D8-08E46D4A8070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4A4A52E3-C337-45B4-AC8D-CE8388C663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04FBA730-8BD0-48B1-B54E-98EC5171E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397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E3D43DEA-060E-4B46-B2E7-C8CA61F606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F36E5C-5175-4FF0-A142-E3D22C25536B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C1709B22-3D55-466D-A94D-D1EFE80267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A8667DE-BCBA-44D5-BA2C-9307FD3C8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3263CABA-4593-447C-9901-B9C2E7207A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1C52E4-DD9A-4EFC-878F-134BACA34CEB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1AB79DBB-A0EE-437D-B266-0229130B61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1120C1EE-434F-4C6C-BDEA-0EDFB04ED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487000AD-64A0-4A44-A00D-0109CDB9BC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A55317-8B3A-4B2A-8723-03C5A23F1E8D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D1301951-15A5-4B68-9AB5-F9C00C8D6F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2506A33C-A755-4619-95DD-0F70C0DBA2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6268BA54-E8AB-42DE-ABF7-CA4A237FA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489AB6-9691-4755-86D8-08E46D4A8070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4A4A52E3-C337-45B4-AC8D-CE8388C663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04FBA730-8BD0-48B1-B54E-98EC5171E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2651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6268BA54-E8AB-42DE-ABF7-CA4A237FA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489AB6-9691-4755-86D8-08E46D4A8070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4A4A52E3-C337-45B4-AC8D-CE8388C663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04FBA730-8BD0-48B1-B54E-98EC5171E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182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6268BA54-E8AB-42DE-ABF7-CA4A237FA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489AB6-9691-4755-86D8-08E46D4A8070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4A4A52E3-C337-45B4-AC8D-CE8388C663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04FBA730-8BD0-48B1-B54E-98EC5171E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1155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personal.cb.cityu.edu.hk/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msawan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/.../Exponential%20Smoothing%20Methods.ppt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F5ED9-8216-4DD0-836C-50CE092C831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234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personal.cb.cityu.edu.hk/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msawan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/.../Exponential%20Smoothing%20Methods.ppt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F5ED9-8216-4DD0-836C-50CE092C831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553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personal.cb.cityu.edu.hk/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msawan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/.../Exponential%20Smoothing%20Methods.ppt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F5ED9-8216-4DD0-836C-50CE092C831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81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personal.cb.cityu.edu.hk/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msawan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/.../Exponential%20Smoothing%20Methods.ppt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F5ED9-8216-4DD0-836C-50CE092C831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834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personal.cb.cityu.edu.hk/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msawan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/.../Exponential%20Smoothing%20Methods.ppt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F5ED9-8216-4DD0-836C-50CE092C831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49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D359162C-22FD-495C-85FD-83D792ADFF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069776-69C6-4128-8DE4-4FF3001B5537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F5BD35F0-3B3F-4578-9662-F262A57E4E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4A1B73BB-0F0F-41FB-9B87-44F3D628DA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personal.cb.cityu.edu.hk/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msawan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/.../Exponential%20Smoothing%20Methods.ppt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F5ED9-8216-4DD0-836C-50CE092C831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44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personal.cb.cityu.edu.hk/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msawan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/.../Exponential%20Smoothing%20Methods.ppt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F5ED9-8216-4DD0-836C-50CE092C831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625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personal.cb.cityu.edu.hk/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msawan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/.../Exponential%20Smoothing%20Methods.ppt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F5ED9-8216-4DD0-836C-50CE092C831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187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54B64FC4-562D-44F0-8EC1-46D4D732EC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1DC1C2D-72EC-4A48-8283-6F2D886F53AD}" type="slidenum">
              <a:rPr lang="en-US" altLang="en-US"/>
              <a:pPr eaLnBrk="1" hangingPunct="1"/>
              <a:t>52</a:t>
            </a:fld>
            <a:endParaRPr lang="en-US" altLang="en-US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E68BF0D6-E560-4232-B7A2-0D3D09E512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34FF15F4-D6F5-4F7F-9405-3E01744F7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5538B897-7063-4C92-A2A2-0993C16029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18E065-2D30-439D-B94E-275C4EDD6583}" type="slidenum">
              <a:rPr lang="en-US" altLang="en-US"/>
              <a:pPr>
                <a:spcBef>
                  <a:spcPct val="0"/>
                </a:spcBef>
              </a:pPr>
              <a:t>53</a:t>
            </a:fld>
            <a:endParaRPr lang="en-US" altLang="en-US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4E565D55-9C9D-47CF-A61F-A5DB962B8D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63DEAC06-BC3B-4A8A-AA52-04BD73DD06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5538B897-7063-4C92-A2A2-0993C16029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18E065-2D30-439D-B94E-275C4EDD6583}" type="slidenum">
              <a:rPr lang="en-US" altLang="en-US"/>
              <a:pPr>
                <a:spcBef>
                  <a:spcPct val="0"/>
                </a:spcBef>
              </a:pPr>
              <a:t>54</a:t>
            </a:fld>
            <a:endParaRPr lang="en-US" altLang="en-US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4E565D55-9C9D-47CF-A61F-A5DB962B8D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63DEAC06-BC3B-4A8A-AA52-04BD73DD06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2589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6D5D4EB2-CCBF-4D23-A025-D82F0E26B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B7A379-91B8-423D-B0F2-4B9688494D07}" type="slidenum">
              <a:rPr lang="en-US" altLang="en-US"/>
              <a:pPr>
                <a:spcBef>
                  <a:spcPct val="0"/>
                </a:spcBef>
              </a:pPr>
              <a:t>55</a:t>
            </a:fld>
            <a:endParaRPr lang="en-US" altLang="en-US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59556760-1863-460C-B1B9-74174F84CA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179E15DA-580C-490F-AA01-40957B0B0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7F20391B-D367-45BC-A882-D152D75815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30C8CD-B614-42A2-8C56-449B97E506CD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C7D84B18-F5D1-4A80-A145-392FC388E5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7718D7A5-E1C6-4A30-A7D7-A05185E27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79583EA4-58FF-4F2D-B4DE-EF0D8BA0C6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9DB66C-0E8B-48F6-8EE0-9A8BF5310FC2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78B409CD-8BBE-400D-8490-6ED837C7D2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2FCDA6C2-470D-4652-9744-2B02ADF3BF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79583EA4-58FF-4F2D-B4DE-EF0D8BA0C6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9DB66C-0E8B-48F6-8EE0-9A8BF5310FC2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78B409CD-8BBE-400D-8490-6ED837C7D2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2FCDA6C2-470D-4652-9744-2B02ADF3BF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263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3FEF0C2B-D297-457B-8593-568D65EB45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F80172-8196-4699-B4C1-DC943347621D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B6C5EE0-5189-4071-9185-3CE1073159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9040BC6-1391-42C4-B892-F73E04EAA3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315F50D9-963F-4865-BE09-02E8E366EF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D6F233-D5CE-4A7C-A5FA-25B3B5831696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2402E1C4-D003-4927-B35D-A8284B00C6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05667F23-7183-4611-92DF-C4B02CC2B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2F4883E8-05DE-45C8-A2AA-6808C10B07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046BFC-1E20-4F64-8DC8-9A3FE3796C28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B72A4C28-F78F-4983-9FC6-CA50E844D4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9DBD25A9-FBB1-4657-8C70-65D820A00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696594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4574033"/>
          </a:xfrm>
        </p:spPr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161826"/>
            <a:ext cx="8229600" cy="696594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3299" y="838200"/>
            <a:ext cx="4857401" cy="696594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E3D7BA-82DA-4307-9933-029C79FCC3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3654B4-E56E-403A-874A-CC785B06A7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Introduction to Time Series Analysis and Forecasting 2E, 2015  MJK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8C997-B81B-438C-922B-D106DC95FD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A2974-1DF7-4A35-BDC6-CF85C0A850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583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0DE257-261D-46CF-94E2-33EF74BF07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27CCD-96B5-4C30-87FA-60381EF1D5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Introduction to Time Series Analysis and Forecasting 2E, 2015  MJK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62E07E-1B9A-4872-8380-E6A13CB32B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7CA1-75A2-4EEA-AB2F-D4F5718D0C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12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77355"/>
            <a:ext cx="9143999" cy="5806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43599" y="817880"/>
            <a:ext cx="285680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2717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tmp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4919574/" TargetMode="External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tmp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2.png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tmp"/><Relationship Id="rId5" Type="http://schemas.openxmlformats.org/officeDocument/2006/relationships/image" Target="../media/image37.tmp"/><Relationship Id="rId4" Type="http://schemas.openxmlformats.org/officeDocument/2006/relationships/image" Target="../media/image36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2.png"/><Relationship Id="rId7" Type="http://schemas.openxmlformats.org/officeDocument/2006/relationships/image" Target="../media/image4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1.png"/><Relationship Id="rId5" Type="http://schemas.openxmlformats.org/officeDocument/2006/relationships/image" Target="../media/image44.png"/><Relationship Id="rId10" Type="http://schemas.openxmlformats.org/officeDocument/2006/relationships/image" Target="../media/image50.png"/><Relationship Id="rId4" Type="http://schemas.openxmlformats.org/officeDocument/2006/relationships/image" Target="../media/image43.png"/><Relationship Id="rId9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personal.cb.cityu.edu.hk/msawan/teaching/ms6215/Exponential%20Smoothing%20Methods.ppt" TargetMode="External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tmp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wmf"/><Relationship Id="rId5" Type="http://schemas.openxmlformats.org/officeDocument/2006/relationships/image" Target="../media/image79.png"/><Relationship Id="rId4" Type="http://schemas.openxmlformats.org/officeDocument/2006/relationships/image" Target="../media/image74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0.png"/><Relationship Id="rId5" Type="http://schemas.openxmlformats.org/officeDocument/2006/relationships/image" Target="../media/image81.tmp"/><Relationship Id="rId4" Type="http://schemas.openxmlformats.org/officeDocument/2006/relationships/image" Target="../media/image74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tmp"/><Relationship Id="rId4" Type="http://schemas.openxmlformats.org/officeDocument/2006/relationships/image" Target="../media/image8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1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143000"/>
            <a:ext cx="7615427" cy="1280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374" y="1325373"/>
            <a:ext cx="6864984" cy="32143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Chapter 4: </a:t>
            </a:r>
            <a:br>
              <a:rPr lang="en-US" dirty="0"/>
            </a:br>
            <a:r>
              <a:rPr lang="en-US" dirty="0"/>
              <a:t>Smoothing Methods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200" dirty="0"/>
              <a:t>Fall 2019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7C178-A413-4CF1-91C7-B3D3DB8F547C}"/>
              </a:ext>
            </a:extLst>
          </p:cNvPr>
          <p:cNvSpPr txBox="1"/>
          <p:nvPr/>
        </p:nvSpPr>
        <p:spPr>
          <a:xfrm>
            <a:off x="4038600" y="3238858"/>
            <a:ext cx="1217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/>
                <a:ea typeface="+mj-ea"/>
                <a:cs typeface="Arial"/>
              </a:rPr>
              <a:t>Part</a:t>
            </a:r>
            <a:r>
              <a:rPr lang="en-US" dirty="0"/>
              <a:t> </a:t>
            </a:r>
            <a:r>
              <a:rPr lang="en-US" sz="3200" dirty="0">
                <a:latin typeface="Arial"/>
                <a:ea typeface="+mj-ea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4630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5">
            <a:extLst>
              <a:ext uri="{FF2B5EF4-FFF2-40B4-BE49-F238E27FC236}">
                <a16:creationId xmlns:a16="http://schemas.microsoft.com/office/drawing/2014/main" id="{BC920F48-BDD5-431B-9A35-3195E5010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4540" y="304800"/>
            <a:ext cx="8273099" cy="553998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Second-Order Exponential Smoothing</a:t>
            </a:r>
          </a:p>
        </p:txBody>
      </p:sp>
      <p:sp>
        <p:nvSpPr>
          <p:cNvPr id="52226" name="Date Placeholder 3">
            <a:extLst>
              <a:ext uri="{FF2B5EF4-FFF2-40B4-BE49-F238E27FC236}">
                <a16:creationId xmlns:a16="http://schemas.microsoft.com/office/drawing/2014/main" id="{0ED194AE-9382-4360-BD0A-D8902829B29F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4</a:t>
            </a:r>
          </a:p>
        </p:txBody>
      </p:sp>
      <p:sp>
        <p:nvSpPr>
          <p:cNvPr id="52227" name="Footer Placeholder 4">
            <a:extLst>
              <a:ext uri="{FF2B5EF4-FFF2-40B4-BE49-F238E27FC236}">
                <a16:creationId xmlns:a16="http://schemas.microsoft.com/office/drawing/2014/main" id="{8B5A521B-75B8-4F44-883C-6C4FF973C99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52228" name="Slide Number Placeholder 5">
            <a:extLst>
              <a:ext uri="{FF2B5EF4-FFF2-40B4-BE49-F238E27FC236}">
                <a16:creationId xmlns:a16="http://schemas.microsoft.com/office/drawing/2014/main" id="{50C7EF8C-CED8-4A14-9FC5-D3D69AEC39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101A3A-8964-4887-A43A-3E9CAA67BB0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pic>
        <p:nvPicPr>
          <p:cNvPr id="52232" name="Picture 4">
            <a:extLst>
              <a:ext uri="{FF2B5EF4-FFF2-40B4-BE49-F238E27FC236}">
                <a16:creationId xmlns:a16="http://schemas.microsoft.com/office/drawing/2014/main" id="{A176A8AF-96EC-4F67-9FAA-C1A0DDA24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4" r="29637" b="48392"/>
          <a:stretch/>
        </p:blipFill>
        <p:spPr bwMode="auto">
          <a:xfrm>
            <a:off x="1468120" y="3520826"/>
            <a:ext cx="4637210" cy="136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06FCB8-3063-4466-9FFE-661DA1302886}"/>
              </a:ext>
            </a:extLst>
          </p:cNvPr>
          <p:cNvCxnSpPr/>
          <p:nvPr/>
        </p:nvCxnSpPr>
        <p:spPr>
          <a:xfrm flipH="1" flipV="1">
            <a:off x="5278120" y="4556284"/>
            <a:ext cx="5334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1D955BE-DF1C-4FD1-84EC-AD039D9A0C1E}"/>
              </a:ext>
            </a:extLst>
          </p:cNvPr>
          <p:cNvSpPr txBox="1"/>
          <p:nvPr/>
        </p:nvSpPr>
        <p:spPr>
          <a:xfrm>
            <a:off x="4820921" y="5200520"/>
            <a:ext cx="3627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Second-order smoothed value of previous time step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106CA1-3371-4467-A1B1-E78E81AE7C8C}"/>
              </a:ext>
            </a:extLst>
          </p:cNvPr>
          <p:cNvCxnSpPr/>
          <p:nvPr/>
        </p:nvCxnSpPr>
        <p:spPr>
          <a:xfrm flipH="1" flipV="1">
            <a:off x="3068320" y="4480084"/>
            <a:ext cx="304800" cy="90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56734B-0EA9-428C-A977-58722695DAC1}"/>
              </a:ext>
            </a:extLst>
          </p:cNvPr>
          <p:cNvSpPr txBox="1"/>
          <p:nvPr/>
        </p:nvSpPr>
        <p:spPr>
          <a:xfrm>
            <a:off x="2763520" y="547068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order smoothed value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B46429-83A1-446C-A827-51BE905D54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6" t="72860" r="31764" b="14135"/>
          <a:stretch/>
        </p:blipFill>
        <p:spPr>
          <a:xfrm>
            <a:off x="2246045" y="1823291"/>
            <a:ext cx="3213838" cy="945246"/>
          </a:xfrm>
          <a:prstGeom prst="rect">
            <a:avLst/>
          </a:prstGeom>
          <a:noFill/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F630D48-6A12-4095-B48F-A665F81683C5}"/>
              </a:ext>
            </a:extLst>
          </p:cNvPr>
          <p:cNvGrpSpPr/>
          <p:nvPr/>
        </p:nvGrpSpPr>
        <p:grpSpPr>
          <a:xfrm>
            <a:off x="4995281" y="1752600"/>
            <a:ext cx="3176797" cy="583898"/>
            <a:chOff x="4959036" y="1300909"/>
            <a:chExt cx="3176797" cy="58389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C88B652D-2D26-4DC7-9C40-830F6D3DDA65}"/>
                </a:ext>
              </a:extLst>
            </p:cNvPr>
            <p:cNvSpPr/>
            <p:nvPr/>
          </p:nvSpPr>
          <p:spPr>
            <a:xfrm rot="4663357">
              <a:off x="5073254" y="1352694"/>
              <a:ext cx="417895" cy="64633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DDC0991-7A1B-41F9-8F05-DD617185DEDD}"/>
                </a:ext>
              </a:extLst>
            </p:cNvPr>
            <p:cNvSpPr txBox="1"/>
            <p:nvPr/>
          </p:nvSpPr>
          <p:spPr>
            <a:xfrm>
              <a:off x="5690338" y="1300909"/>
              <a:ext cx="24454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Remember, this is the first order smoother!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A998D0-5EFF-4C14-B53C-D9C55CCEFEAC}"/>
              </a:ext>
            </a:extLst>
          </p:cNvPr>
          <p:cNvGrpSpPr/>
          <p:nvPr/>
        </p:nvGrpSpPr>
        <p:grpSpPr>
          <a:xfrm>
            <a:off x="3401278" y="2563911"/>
            <a:ext cx="3385333" cy="917241"/>
            <a:chOff x="3365033" y="2112220"/>
            <a:chExt cx="3385333" cy="917241"/>
          </a:xfrm>
        </p:grpSpPr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35637F9D-03DC-46B2-B0C7-D0EE083DBAFA}"/>
                </a:ext>
              </a:extLst>
            </p:cNvPr>
            <p:cNvSpPr/>
            <p:nvPr/>
          </p:nvSpPr>
          <p:spPr>
            <a:xfrm>
              <a:off x="3365033" y="2112220"/>
              <a:ext cx="169944" cy="9172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63C9D1-5CD1-4C27-8439-C411486CDEF5}"/>
                </a:ext>
              </a:extLst>
            </p:cNvPr>
            <p:cNvSpPr txBox="1"/>
            <p:nvPr/>
          </p:nvSpPr>
          <p:spPr>
            <a:xfrm>
              <a:off x="3637719" y="2331301"/>
              <a:ext cx="3112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Apply first order smoothing to  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800C891-98EA-41D1-96EE-F9B3EE72C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3" t="76621" r="62782" b="17086"/>
          <a:stretch/>
        </p:blipFill>
        <p:spPr>
          <a:xfrm>
            <a:off x="6634640" y="2747502"/>
            <a:ext cx="308505" cy="470217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67A2D5D-E5E5-4CAB-92BC-0DAF4D90C611}"/>
              </a:ext>
            </a:extLst>
          </p:cNvPr>
          <p:cNvSpPr/>
          <p:nvPr/>
        </p:nvSpPr>
        <p:spPr>
          <a:xfrm>
            <a:off x="818719" y="965356"/>
            <a:ext cx="805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/>
              <a:t>Apply</a:t>
            </a:r>
            <a:r>
              <a:rPr lang="en-US" altLang="en-US" dirty="0"/>
              <a:t> </a:t>
            </a:r>
            <a:r>
              <a:rPr lang="en-US" altLang="en-US" i="1" dirty="0"/>
              <a:t>first order smoothing </a:t>
            </a:r>
            <a:r>
              <a:rPr lang="en-US" altLang="en-US" dirty="0"/>
              <a:t>again to the first-order exponential smoother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6">
            <a:extLst>
              <a:ext uri="{FF2B5EF4-FFF2-40B4-BE49-F238E27FC236}">
                <a16:creationId xmlns:a16="http://schemas.microsoft.com/office/drawing/2014/main" id="{48EA26AF-306C-4CDB-BA87-F5F104ECC4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6" t="37467" r="35925" b="12841"/>
          <a:stretch/>
        </p:blipFill>
        <p:spPr>
          <a:xfrm>
            <a:off x="2937358" y="4499902"/>
            <a:ext cx="2964483" cy="1179502"/>
          </a:xfrm>
          <a:prstGeom prst="rect">
            <a:avLst/>
          </a:prstGeom>
          <a:noFill/>
        </p:spPr>
      </p:pic>
      <p:sp>
        <p:nvSpPr>
          <p:cNvPr id="52229" name="Rectangle 5">
            <a:extLst>
              <a:ext uri="{FF2B5EF4-FFF2-40B4-BE49-F238E27FC236}">
                <a16:creationId xmlns:a16="http://schemas.microsoft.com/office/drawing/2014/main" id="{BC920F48-BDD5-431B-9A35-3195E5010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732839" cy="492443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Bias in Second-Order Exponential 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30" name="Rectangle 9">
                <a:extLst>
                  <a:ext uri="{FF2B5EF4-FFF2-40B4-BE49-F238E27FC236}">
                    <a16:creationId xmlns:a16="http://schemas.microsoft.com/office/drawing/2014/main" id="{6E096EF0-EFAF-44AC-96D8-8070183D3D1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199" y="1108519"/>
                <a:ext cx="8580439" cy="5078313"/>
              </a:xfrm>
            </p:spPr>
            <p:txBody>
              <a:bodyPr/>
              <a:lstStyle/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altLang="en-US" sz="3200" dirty="0"/>
                  <a:t>Remember, </a:t>
                </a: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altLang="en-US" sz="3200" dirty="0"/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altLang="en-US" sz="3200" dirty="0"/>
                  <a:t>Expected value of second order smoother can be represented as:</a:t>
                </a: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altLang="en-US" sz="3200" dirty="0"/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altLang="en-US" sz="3200" dirty="0"/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altLang="en-US" sz="3200" dirty="0"/>
                  <a:t>It can be shown that predictor of </a:t>
                </a:r>
                <a:r>
                  <a:rPr lang="en-US" altLang="en-US" sz="3200" i="1" dirty="0" err="1"/>
                  <a:t>y</a:t>
                </a:r>
                <a:r>
                  <a:rPr lang="en-US" altLang="en-US" sz="3200" i="1" baseline="-25000" dirty="0" err="1"/>
                  <a:t>T</a:t>
                </a:r>
                <a:r>
                  <a:rPr lang="en-US" altLang="en-US" sz="3200" i="1" baseline="-25000" dirty="0"/>
                  <a:t> </a:t>
                </a:r>
                <a:r>
                  <a:rPr lang="en-US" altLang="en-US" sz="3200" dirty="0"/>
                  <a:t>is: </a:t>
                </a:r>
                <a:endParaRPr lang="en-US" altLang="en-US" sz="1400" dirty="0"/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altLang="en-US" sz="1400" dirty="0"/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altLang="en-US" sz="3200" dirty="0"/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altLang="en-US" sz="3200" dirty="0"/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altLang="en-US" sz="2800" dirty="0"/>
                  <a:t>Furthermore, it can be shown that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sz="2800" b="0" i="1" baseline="-2500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altLang="en-US" sz="2800" i="1" baseline="-25000" dirty="0"/>
                  <a:t> </a:t>
                </a:r>
                <a:r>
                  <a:rPr lang="en-US" altLang="en-US" sz="2800" i="1" dirty="0"/>
                  <a:t> </a:t>
                </a:r>
                <a:r>
                  <a:rPr lang="en-US" altLang="en-US" sz="2800" dirty="0"/>
                  <a:t>is unbiased</a:t>
                </a:r>
                <a:endParaRPr lang="en-US" altLang="en-US" sz="2800" baseline="-25000" dirty="0"/>
              </a:p>
            </p:txBody>
          </p:sp>
        </mc:Choice>
        <mc:Fallback xmlns="">
          <p:sp>
            <p:nvSpPr>
              <p:cNvPr id="52230" name="Rectangle 9">
                <a:extLst>
                  <a:ext uri="{FF2B5EF4-FFF2-40B4-BE49-F238E27FC236}">
                    <a16:creationId xmlns:a16="http://schemas.microsoft.com/office/drawing/2014/main" id="{6E096EF0-EFAF-44AC-96D8-8070183D3D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199" y="1108519"/>
                <a:ext cx="8580439" cy="5078313"/>
              </a:xfrm>
              <a:blipFill>
                <a:blip r:embed="rId4"/>
                <a:stretch>
                  <a:fillRect l="-2699" t="-2521" b="-3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226" name="Date Placeholder 3">
            <a:extLst>
              <a:ext uri="{FF2B5EF4-FFF2-40B4-BE49-F238E27FC236}">
                <a16:creationId xmlns:a16="http://schemas.microsoft.com/office/drawing/2014/main" id="{0ED194AE-9382-4360-BD0A-D8902829B29F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4</a:t>
            </a:r>
          </a:p>
        </p:txBody>
      </p:sp>
      <p:sp>
        <p:nvSpPr>
          <p:cNvPr id="52227" name="Footer Placeholder 4">
            <a:extLst>
              <a:ext uri="{FF2B5EF4-FFF2-40B4-BE49-F238E27FC236}">
                <a16:creationId xmlns:a16="http://schemas.microsoft.com/office/drawing/2014/main" id="{8B5A521B-75B8-4F44-883C-6C4FF973C99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Introduction to Time Series Analysis and Forecasting 2E, 2015  MJK</a:t>
            </a:r>
          </a:p>
        </p:txBody>
      </p:sp>
      <p:sp>
        <p:nvSpPr>
          <p:cNvPr id="52228" name="Slide Number Placeholder 5">
            <a:extLst>
              <a:ext uri="{FF2B5EF4-FFF2-40B4-BE49-F238E27FC236}">
                <a16:creationId xmlns:a16="http://schemas.microsoft.com/office/drawing/2014/main" id="{50C7EF8C-CED8-4A14-9FC5-D3D69AEC39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101A3A-8964-4887-A43A-3E9CAA67BB0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29A3FA-73F8-4426-B61D-F32401AEC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" y="3294108"/>
            <a:ext cx="3506127" cy="83728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432C872-240E-46A4-9910-D4D1F7EFE7A6}"/>
              </a:ext>
            </a:extLst>
          </p:cNvPr>
          <p:cNvGrpSpPr/>
          <p:nvPr/>
        </p:nvGrpSpPr>
        <p:grpSpPr>
          <a:xfrm>
            <a:off x="3246583" y="945388"/>
            <a:ext cx="3032762" cy="837284"/>
            <a:chOff x="6248399" y="1968031"/>
            <a:chExt cx="3032762" cy="837284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9FF84EEA-1926-41CD-884E-6C914D1641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53" t="92180" r="44958" b="738"/>
            <a:stretch/>
          </p:blipFill>
          <p:spPr>
            <a:xfrm>
              <a:off x="7010400" y="1968031"/>
              <a:ext cx="2270761" cy="837284"/>
            </a:xfrm>
            <a:prstGeom prst="rect">
              <a:avLst/>
            </a:prstGeom>
            <a:noFill/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99CA8782-83B5-4FAE-B451-60F6D29C5F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07" t="87645" r="66579" b="8377"/>
            <a:stretch/>
          </p:blipFill>
          <p:spPr>
            <a:xfrm>
              <a:off x="6248399" y="2127104"/>
              <a:ext cx="762001" cy="470370"/>
            </a:xfrm>
            <a:prstGeom prst="rect">
              <a:avLst/>
            </a:prstGeom>
            <a:noFill/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B58051C-C978-4139-B326-C5C1B4B0A4E1}"/>
              </a:ext>
            </a:extLst>
          </p:cNvPr>
          <p:cNvSpPr txBox="1"/>
          <p:nvPr/>
        </p:nvSpPr>
        <p:spPr>
          <a:xfrm>
            <a:off x="6705600" y="1154980"/>
            <a:ext cx="168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(From last class)</a:t>
            </a:r>
          </a:p>
        </p:txBody>
      </p:sp>
    </p:spTree>
    <p:extLst>
      <p:ext uri="{BB962C8B-B14F-4D97-AF65-F5344CB8AC3E}">
        <p14:creationId xmlns:p14="http://schemas.microsoft.com/office/powerpoint/2010/main" val="3927283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6091-8ABC-4D58-B03A-D7B51144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"/>
            <a:ext cx="8991600" cy="615553"/>
          </a:xfrm>
        </p:spPr>
        <p:txBody>
          <a:bodyPr/>
          <a:lstStyle/>
          <a:p>
            <a:r>
              <a:rPr lang="en-US" sz="4000" dirty="0"/>
              <a:t>Second-order Exponential 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83D9D7-0703-4C24-9B4B-6F2F316667F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95337" y="1524000"/>
                <a:ext cx="7553325" cy="2354555"/>
              </a:xfrm>
            </p:spPr>
            <p:txBody>
              <a:bodyPr/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Unbiased for linear trend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83D9D7-0703-4C24-9B4B-6F2F316667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95337" y="1524000"/>
                <a:ext cx="7553325" cy="2354555"/>
              </a:xfrm>
              <a:blipFill>
                <a:blip r:embed="rId2"/>
                <a:stretch>
                  <a:fillRect l="-3387" t="-5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30A8CE8-B1ED-4A47-AE1B-1AC14B57D458}"/>
                  </a:ext>
                </a:extLst>
              </p:cNvPr>
              <p:cNvSpPr/>
              <p:nvPr/>
            </p:nvSpPr>
            <p:spPr>
              <a:xfrm>
                <a:off x="1115272" y="3050073"/>
                <a:ext cx="7233390" cy="921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cs typeface="Arial"/>
                        </a:rPr>
                        <m:t>2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cs typeface="Arial"/>
                        </a:rPr>
                        <m:t>𝐸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 baseline="-25000"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(1)</m:t>
                              </m:r>
                            </m:sup>
                          </m:sSubSup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cs typeface="Arial"/>
                        </a:rPr>
                        <m:t>=2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cs typeface="Arial"/>
                        </a:rPr>
                        <m:t>𝐸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cs typeface="Arial"/>
                            </a:rPr>
                            <m:t>𝑦</m:t>
                          </m:r>
                          <m:r>
                            <a:rPr lang="en-US" sz="3600" b="0" i="1" baseline="-25000" smtClean="0"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cs typeface="Arial"/>
                        </a:rPr>
                        <m:t>−2</m:t>
                      </m:r>
                      <m:r>
                        <m:rPr>
                          <m:sty m:val="p"/>
                        </m:rPr>
                        <a:rPr lang="el-GR" sz="3600" b="0" i="1" smtClean="0">
                          <a:latin typeface="Cambria Math" panose="02040503050406030204" pitchFamily="18" charset="0"/>
                          <a:cs typeface="Arial"/>
                        </a:rPr>
                        <m:t>β</m:t>
                      </m:r>
                      <m:r>
                        <a:rPr lang="en-US" sz="3600" b="0" i="1" baseline="-25000" smtClean="0">
                          <a:latin typeface="Cambria Math" panose="02040503050406030204" pitchFamily="18" charset="0"/>
                          <a:cs typeface="Arial"/>
                        </a:rPr>
                        <m:t>1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Arial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el-GR" sz="3600" b="0" i="1" smtClean="0">
                          <a:latin typeface="Cambria Math" panose="02040503050406030204" pitchFamily="18" charset="0"/>
                          <a:cs typeface="Arial"/>
                        </a:rPr>
                        <m:t>λ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Arial"/>
                        </a:rPr>
                        <m:t>)/</m:t>
                      </m:r>
                      <m:r>
                        <a:rPr lang="el-GR" sz="3600" i="1">
                          <a:latin typeface="Cambria Math" panose="02040503050406030204" pitchFamily="18" charset="0"/>
                          <a:cs typeface="Arial"/>
                        </a:rPr>
                        <m:t>𝜆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30A8CE8-B1ED-4A47-AE1B-1AC14B57D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272" y="3050073"/>
                <a:ext cx="7233390" cy="92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8A2F85-3FDE-491C-8216-82F81A80C877}"/>
                  </a:ext>
                </a:extLst>
              </p:cNvPr>
              <p:cNvSpPr/>
              <p:nvPr/>
            </p:nvSpPr>
            <p:spPr>
              <a:xfrm>
                <a:off x="1090888" y="4421673"/>
                <a:ext cx="6788653" cy="921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cs typeface="Arial"/>
                        </a:rPr>
                        <m:t>𝐸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 baseline="-25000"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(2)</m:t>
                              </m:r>
                            </m:sup>
                          </m:sSubSup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  <a:cs typeface="Arial"/>
                        </a:rPr>
                        <m:t>𝐸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Arial"/>
                        </a:rPr>
                        <m:t>𝑦𝑇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Arial"/>
                        </a:rPr>
                        <m:t>)−2</m:t>
                      </m:r>
                      <m:r>
                        <m:rPr>
                          <m:sty m:val="p"/>
                        </m:rPr>
                        <a:rPr lang="el-GR" sz="3600" b="0" i="1" smtClean="0">
                          <a:latin typeface="Cambria Math" panose="02040503050406030204" pitchFamily="18" charset="0"/>
                          <a:cs typeface="Arial"/>
                        </a:rPr>
                        <m:t>β</m:t>
                      </m:r>
                      <m:r>
                        <a:rPr lang="en-US" sz="3600" b="0" i="1" baseline="-25000" smtClean="0">
                          <a:latin typeface="Cambria Math" panose="02040503050406030204" pitchFamily="18" charset="0"/>
                          <a:cs typeface="Arial"/>
                        </a:rPr>
                        <m:t>1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Arial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el-GR" sz="3600" b="0" i="1" smtClean="0">
                          <a:latin typeface="Cambria Math" panose="02040503050406030204" pitchFamily="18" charset="0"/>
                          <a:cs typeface="Arial"/>
                        </a:rPr>
                        <m:t>λ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Arial"/>
                        </a:rPr>
                        <m:t>)/</m:t>
                      </m:r>
                      <m:r>
                        <a:rPr lang="el-GR" sz="3600" i="1">
                          <a:latin typeface="Cambria Math" panose="02040503050406030204" pitchFamily="18" charset="0"/>
                          <a:cs typeface="Arial"/>
                        </a:rPr>
                        <m:t>𝜆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8A2F85-3FDE-491C-8216-82F81A80C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88" y="4421673"/>
                <a:ext cx="6788653" cy="92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Down 6">
            <a:extLst>
              <a:ext uri="{FF2B5EF4-FFF2-40B4-BE49-F238E27FC236}">
                <a16:creationId xmlns:a16="http://schemas.microsoft.com/office/drawing/2014/main" id="{16790627-08C9-419F-B1D1-62EB0B00EFF1}"/>
              </a:ext>
            </a:extLst>
          </p:cNvPr>
          <p:cNvSpPr/>
          <p:nvPr/>
        </p:nvSpPr>
        <p:spPr>
          <a:xfrm rot="1865235">
            <a:off x="2709371" y="2647206"/>
            <a:ext cx="304800" cy="4376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F9CC98B-293A-4C23-A313-A79D0665637C}"/>
              </a:ext>
            </a:extLst>
          </p:cNvPr>
          <p:cNvSpPr/>
          <p:nvPr/>
        </p:nvSpPr>
        <p:spPr>
          <a:xfrm rot="2604031">
            <a:off x="3611926" y="2495247"/>
            <a:ext cx="381000" cy="2464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02E70B-2369-4FE6-B43B-8B5BA3106E93}"/>
              </a:ext>
            </a:extLst>
          </p:cNvPr>
          <p:cNvSpPr/>
          <p:nvPr/>
        </p:nvSpPr>
        <p:spPr>
          <a:xfrm>
            <a:off x="795337" y="5288281"/>
            <a:ext cx="755332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652395-2CFF-4C06-9F18-D9914E44C2A6}"/>
                  </a:ext>
                </a:extLst>
              </p:cNvPr>
              <p:cNvSpPr/>
              <p:nvPr/>
            </p:nvSpPr>
            <p:spPr>
              <a:xfrm>
                <a:off x="2618267" y="5472936"/>
                <a:ext cx="401113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3600" i="1" baseline="-250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600" i="1" baseline="-250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652395-2CFF-4C06-9F18-D9914E44C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267" y="5472936"/>
                <a:ext cx="401113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7B6D280-7832-4F84-9BBB-4897DC076F6C}"/>
              </a:ext>
            </a:extLst>
          </p:cNvPr>
          <p:cNvSpPr txBox="1"/>
          <p:nvPr/>
        </p:nvSpPr>
        <p:spPr>
          <a:xfrm>
            <a:off x="300798" y="33528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4E25E-DE4F-48EF-A246-92510026ED19}"/>
              </a:ext>
            </a:extLst>
          </p:cNvPr>
          <p:cNvSpPr txBox="1"/>
          <p:nvPr/>
        </p:nvSpPr>
        <p:spPr>
          <a:xfrm>
            <a:off x="303655" y="469774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2989F3-7800-409A-AC1C-54E463D5E57F}"/>
              </a:ext>
            </a:extLst>
          </p:cNvPr>
          <p:cNvSpPr txBox="1"/>
          <p:nvPr/>
        </p:nvSpPr>
        <p:spPr>
          <a:xfrm>
            <a:off x="170674" y="5608607"/>
            <a:ext cx="298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Substituting (a) and (b) in (1),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18E689-89C1-48E2-A648-95EAD9DEF7DC}"/>
              </a:ext>
            </a:extLst>
          </p:cNvPr>
          <p:cNvSpPr txBox="1"/>
          <p:nvPr/>
        </p:nvSpPr>
        <p:spPr>
          <a:xfrm>
            <a:off x="6532252" y="2133600"/>
            <a:ext cx="132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   (1)</a:t>
            </a:r>
          </a:p>
        </p:txBody>
      </p:sp>
    </p:spTree>
    <p:extLst>
      <p:ext uri="{BB962C8B-B14F-4D97-AF65-F5344CB8AC3E}">
        <p14:creationId xmlns:p14="http://schemas.microsoft.com/office/powerpoint/2010/main" val="251139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10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BEC8-7E08-4143-B235-58743B15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492443"/>
          </a:xfrm>
        </p:spPr>
        <p:txBody>
          <a:bodyPr/>
          <a:lstStyle/>
          <a:p>
            <a:r>
              <a:rPr lang="en-US" sz="3200" dirty="0"/>
              <a:t>Second-order Exponential Smoothing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A0D16-628C-4FDD-ADF7-8E0BEB58CD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7347" name="Footer Placeholder 3">
            <a:extLst>
              <a:ext uri="{FF2B5EF4-FFF2-40B4-BE49-F238E27FC236}">
                <a16:creationId xmlns:a16="http://schemas.microsoft.com/office/drawing/2014/main" id="{FE9C0E0E-A0DC-42E7-A4A5-DE4685713B9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57346" name="Date Placeholder 2">
            <a:extLst>
              <a:ext uri="{FF2B5EF4-FFF2-40B4-BE49-F238E27FC236}">
                <a16:creationId xmlns:a16="http://schemas.microsoft.com/office/drawing/2014/main" id="{B1D616E0-1321-44B8-863A-21E933477C1A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4</a:t>
            </a:r>
          </a:p>
        </p:txBody>
      </p:sp>
      <p:sp>
        <p:nvSpPr>
          <p:cNvPr id="57348" name="Slide Number Placeholder 4">
            <a:extLst>
              <a:ext uri="{FF2B5EF4-FFF2-40B4-BE49-F238E27FC236}">
                <a16:creationId xmlns:a16="http://schemas.microsoft.com/office/drawing/2014/main" id="{AAEDB2F7-C671-4A3D-B1C6-922C534313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0562F4-2DD8-44CA-AD2D-0DD70125DED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pic>
        <p:nvPicPr>
          <p:cNvPr id="57349" name="Picture 4">
            <a:extLst>
              <a:ext uri="{FF2B5EF4-FFF2-40B4-BE49-F238E27FC236}">
                <a16:creationId xmlns:a16="http://schemas.microsoft.com/office/drawing/2014/main" id="{42F6A5F0-713A-4A62-A1A2-62B1E950FF62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69"/>
          <a:stretch/>
        </p:blipFill>
        <p:spPr>
          <a:xfrm>
            <a:off x="446809" y="1217167"/>
            <a:ext cx="6868931" cy="4343400"/>
          </a:xfr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6193E2-64E5-4663-BAD5-3190AB65DE1F}"/>
              </a:ext>
            </a:extLst>
          </p:cNvPr>
          <p:cNvSpPr txBox="1"/>
          <p:nvPr/>
        </p:nvSpPr>
        <p:spPr>
          <a:xfrm>
            <a:off x="7086601" y="22098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lack of bias for the linear trend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53F7-25D2-4E6B-98F7-583D90EB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984885"/>
          </a:xfrm>
        </p:spPr>
        <p:txBody>
          <a:bodyPr/>
          <a:lstStyle/>
          <a:p>
            <a:r>
              <a:rPr lang="en-US" sz="3200" dirty="0"/>
              <a:t>Advantage of Second Order Exponential Smoothing (Example)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D127B-1E7B-44C5-891D-4E8B21DB922F}"/>
              </a:ext>
            </a:extLst>
          </p:cNvPr>
          <p:cNvSpPr txBox="1"/>
          <p:nvPr/>
        </p:nvSpPr>
        <p:spPr>
          <a:xfrm>
            <a:off x="2590800" y="5715000"/>
            <a:ext cx="503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 Consumer Price Index from Jan 1995  (Raw data)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65DBB-CC0D-43A8-9209-375217EF7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7525800" cy="49155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AC6665C-D35B-400F-97D6-DE9B19651B88}"/>
              </a:ext>
            </a:extLst>
          </p:cNvPr>
          <p:cNvSpPr/>
          <p:nvPr/>
        </p:nvSpPr>
        <p:spPr>
          <a:xfrm>
            <a:off x="3773883" y="5236328"/>
            <a:ext cx="3867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https://slideplayer.com/slide/4919574/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F6193F-CB35-4B31-9341-D801D40A1C31}"/>
              </a:ext>
            </a:extLst>
          </p:cNvPr>
          <p:cNvSpPr txBox="1"/>
          <p:nvPr/>
        </p:nvSpPr>
        <p:spPr>
          <a:xfrm>
            <a:off x="4076914" y="4996992"/>
            <a:ext cx="326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Forecasting using simple models</a:t>
            </a:r>
          </a:p>
        </p:txBody>
      </p:sp>
    </p:spTree>
    <p:extLst>
      <p:ext uri="{BB962C8B-B14F-4D97-AF65-F5344CB8AC3E}">
        <p14:creationId xmlns:p14="http://schemas.microsoft.com/office/powerpoint/2010/main" val="4252545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53F7-25D2-4E6B-98F7-583D90EB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984885"/>
          </a:xfrm>
        </p:spPr>
        <p:txBody>
          <a:bodyPr/>
          <a:lstStyle/>
          <a:p>
            <a:r>
              <a:rPr lang="en-US" sz="3200" dirty="0"/>
              <a:t>Advantage of Second Order Exponential Smoothing (Example)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7C862-B253-4995-BEC8-7CD52C757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60" y="1371600"/>
            <a:ext cx="7382905" cy="437758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D7C6E65-23BE-4737-A87F-3C0765B8F026}"/>
              </a:ext>
            </a:extLst>
          </p:cNvPr>
          <p:cNvSpPr/>
          <p:nvPr/>
        </p:nvSpPr>
        <p:spPr>
          <a:xfrm rot="1852734">
            <a:off x="2371628" y="2231933"/>
            <a:ext cx="457200" cy="24190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22355F-398F-41F4-B80A-4CD657BDAE96}"/>
              </a:ext>
            </a:extLst>
          </p:cNvPr>
          <p:cNvCxnSpPr/>
          <p:nvPr/>
        </p:nvCxnSpPr>
        <p:spPr>
          <a:xfrm flipH="1" flipV="1">
            <a:off x="2438400" y="4267200"/>
            <a:ext cx="304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8A3508-6F8E-47CF-9895-08B092403252}"/>
              </a:ext>
            </a:extLst>
          </p:cNvPr>
          <p:cNvSpPr txBox="1"/>
          <p:nvPr/>
        </p:nvSpPr>
        <p:spPr>
          <a:xfrm>
            <a:off x="1981200" y="4731676"/>
            <a:ext cx="300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order smoothing has bias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40410F-7A39-4A67-A813-D87CD253ED76}"/>
              </a:ext>
            </a:extLst>
          </p:cNvPr>
          <p:cNvSpPr/>
          <p:nvPr/>
        </p:nvSpPr>
        <p:spPr>
          <a:xfrm>
            <a:off x="3969142" y="3821927"/>
            <a:ext cx="129540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First  order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18E450-06BF-4093-8FA2-04B05974E2C5}"/>
              </a:ext>
            </a:extLst>
          </p:cNvPr>
          <p:cNvSpPr/>
          <p:nvPr/>
        </p:nvSpPr>
        <p:spPr>
          <a:xfrm>
            <a:off x="4000355" y="4038600"/>
            <a:ext cx="129540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Second  order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02E579F-B333-460F-AEB9-229FA579910F}"/>
              </a:ext>
            </a:extLst>
          </p:cNvPr>
          <p:cNvSpPr/>
          <p:nvPr/>
        </p:nvSpPr>
        <p:spPr>
          <a:xfrm>
            <a:off x="2743200" y="1524000"/>
            <a:ext cx="1752600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D6EC25-7E57-45BC-B032-438B1E767E9B}"/>
              </a:ext>
            </a:extLst>
          </p:cNvPr>
          <p:cNvCxnSpPr/>
          <p:nvPr/>
        </p:nvCxnSpPr>
        <p:spPr>
          <a:xfrm flipH="1">
            <a:off x="4377098" y="1674984"/>
            <a:ext cx="149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53EC72-F506-415F-983B-CB34A102F630}"/>
              </a:ext>
            </a:extLst>
          </p:cNvPr>
          <p:cNvSpPr txBox="1"/>
          <p:nvPr/>
        </p:nvSpPr>
        <p:spPr>
          <a:xfrm>
            <a:off x="5889188" y="1524000"/>
            <a:ext cx="2319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Second order smoothing overshoots; must re-learn the slope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4E6487-70C4-41F4-A89A-4A9B32A19CF4}"/>
              </a:ext>
            </a:extLst>
          </p:cNvPr>
          <p:cNvSpPr/>
          <p:nvPr/>
        </p:nvSpPr>
        <p:spPr>
          <a:xfrm>
            <a:off x="3810000" y="2667001"/>
            <a:ext cx="1180293" cy="543324"/>
          </a:xfrm>
          <a:prstGeom prst="rect">
            <a:avLst/>
          </a:prstGeom>
          <a:solidFill>
            <a:srgbClr val="C0C0C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200" dirty="0"/>
              <a:t>λ</a:t>
            </a:r>
            <a:r>
              <a:rPr lang="en-US" sz="3200" dirty="0"/>
              <a:t>=0.2</a:t>
            </a:r>
          </a:p>
        </p:txBody>
      </p:sp>
    </p:spTree>
    <p:extLst>
      <p:ext uri="{BB962C8B-B14F-4D97-AF65-F5344CB8AC3E}">
        <p14:creationId xmlns:p14="http://schemas.microsoft.com/office/powerpoint/2010/main" val="2397544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6675-68F3-41F2-9CA6-2D6F74AA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553998"/>
          </a:xfrm>
        </p:spPr>
        <p:txBody>
          <a:bodyPr/>
          <a:lstStyle/>
          <a:p>
            <a:r>
              <a:rPr lang="en-US" sz="3600" dirty="0"/>
              <a:t>Choice of </a:t>
            </a:r>
            <a:r>
              <a:rPr lang="el-GR" sz="3600" dirty="0"/>
              <a:t>λ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51022DB-72FB-4DD1-82CB-608D1CDEBD4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28675" y="1217167"/>
                <a:ext cx="7553325" cy="5539978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Define Sum Squared one-step ahead forecast Errors (SS</a:t>
                </a:r>
                <a:r>
                  <a:rPr lang="en-US" sz="2800" baseline="-25000" dirty="0"/>
                  <a:t>E</a:t>
                </a:r>
                <a:r>
                  <a:rPr lang="en-US" sz="2800" dirty="0"/>
                  <a:t>) as: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endParaRPr lang="en-US" sz="2400" dirty="0"/>
              </a:p>
              <a:p>
                <a:r>
                  <a:rPr lang="en-US" sz="2400" dirty="0"/>
                  <a:t>where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sz="2400" dirty="0"/>
                  <a:t>is the one step ahead forecast error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Compute SS</a:t>
                </a:r>
                <a:r>
                  <a:rPr lang="en-US" sz="2400" baseline="-25000" dirty="0"/>
                  <a:t>E</a:t>
                </a:r>
                <a:r>
                  <a:rPr lang="en-US" sz="2400" dirty="0"/>
                  <a:t> for different values of </a:t>
                </a:r>
                <a:r>
                  <a:rPr lang="el-GR" sz="2400" dirty="0"/>
                  <a:t>λ</a:t>
                </a:r>
                <a:r>
                  <a:rPr lang="en-US" sz="2400" dirty="0"/>
                  <a:t> , </a:t>
                </a:r>
                <a:r>
                  <a:rPr lang="en-US" sz="2400" b="1" dirty="0"/>
                  <a:t>lowest</a:t>
                </a:r>
                <a:r>
                  <a:rPr lang="en-US" sz="2400" dirty="0"/>
                  <a:t> SS</a:t>
                </a:r>
                <a:r>
                  <a:rPr lang="en-US" sz="2400" baseline="-25000" dirty="0"/>
                  <a:t>E</a:t>
                </a:r>
                <a:r>
                  <a:rPr lang="en-US" sz="2400" dirty="0"/>
                  <a:t> corresponds to the </a:t>
                </a:r>
                <a:r>
                  <a:rPr lang="en-US" sz="2400" b="1" i="1" dirty="0"/>
                  <a:t>optimal </a:t>
                </a:r>
                <a:r>
                  <a:rPr lang="el-GR" sz="2400" b="1" i="1" dirty="0"/>
                  <a:t>λ</a:t>
                </a:r>
                <a:endParaRPr lang="en-US" sz="2400" b="1" i="1" baseline="-25000" dirty="0"/>
              </a:p>
              <a:p>
                <a:pPr lvl="1"/>
                <a:r>
                  <a:rPr lang="en-US" sz="600" baseline="-25000" dirty="0"/>
                  <a:t>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51022DB-72FB-4DD1-82CB-608D1CDEB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28675" y="1217167"/>
                <a:ext cx="7553325" cy="5539978"/>
              </a:xfrm>
              <a:blipFill>
                <a:blip r:embed="rId2"/>
                <a:stretch>
                  <a:fillRect l="-2663" t="-1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CB6A9C3-564A-49AE-8E4C-9A11792FC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09800"/>
            <a:ext cx="3439340" cy="14225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6DCBFF8-877F-4F8E-B2D0-1F4A15FA49D5}"/>
                  </a:ext>
                </a:extLst>
              </p:cNvPr>
              <p:cNvSpPr/>
              <p:nvPr/>
            </p:nvSpPr>
            <p:spPr>
              <a:xfrm>
                <a:off x="3021488" y="4530780"/>
                <a:ext cx="24049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6DCBFF8-877F-4F8E-B2D0-1F4A15FA4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488" y="4530780"/>
                <a:ext cx="2404953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855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5449-5EC7-485C-A665-88034A917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222647"/>
            <a:ext cx="7553325" cy="615553"/>
          </a:xfrm>
        </p:spPr>
        <p:txBody>
          <a:bodyPr/>
          <a:lstStyle/>
          <a:p>
            <a:r>
              <a:rPr lang="en-US" sz="4000" dirty="0"/>
              <a:t>Example: Finding the Optimal </a:t>
            </a:r>
            <a:r>
              <a:rPr lang="el-GR" sz="4000" dirty="0"/>
              <a:t>λ</a:t>
            </a:r>
            <a:r>
              <a:rPr lang="en-US" sz="4000" dirty="0"/>
              <a:t> </a:t>
            </a:r>
          </a:p>
        </p:txBody>
      </p:sp>
      <p:sp>
        <p:nvSpPr>
          <p:cNvPr id="86019" name="Footer Placeholder 4">
            <a:extLst>
              <a:ext uri="{FF2B5EF4-FFF2-40B4-BE49-F238E27FC236}">
                <a16:creationId xmlns:a16="http://schemas.microsoft.com/office/drawing/2014/main" id="{C0FA7992-C4FF-4A0E-BE28-E782AF8B10B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86018" name="Date Placeholder 3">
            <a:extLst>
              <a:ext uri="{FF2B5EF4-FFF2-40B4-BE49-F238E27FC236}">
                <a16:creationId xmlns:a16="http://schemas.microsoft.com/office/drawing/2014/main" id="{73161074-BF80-42CC-91D6-7815D8B3AE75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4</a:t>
            </a:r>
          </a:p>
        </p:txBody>
      </p:sp>
      <p:sp>
        <p:nvSpPr>
          <p:cNvPr id="86020" name="Slide Number Placeholder 5">
            <a:extLst>
              <a:ext uri="{FF2B5EF4-FFF2-40B4-BE49-F238E27FC236}">
                <a16:creationId xmlns:a16="http://schemas.microsoft.com/office/drawing/2014/main" id="{88E3B01E-B074-4802-8AF3-32FBDC2439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15459B-C9ED-46BC-9A79-C6B9C181FF1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pic>
        <p:nvPicPr>
          <p:cNvPr id="86021" name="Picture 2">
            <a:extLst>
              <a:ext uri="{FF2B5EF4-FFF2-40B4-BE49-F238E27FC236}">
                <a16:creationId xmlns:a16="http://schemas.microsoft.com/office/drawing/2014/main" id="{35219B80-D9D8-4968-B5FA-51D79A17C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17" y="841177"/>
            <a:ext cx="7124170" cy="243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2088D6-D27F-46A6-997B-7CE32696BC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01" t="26296" r="14166" b="23333"/>
          <a:stretch/>
        </p:blipFill>
        <p:spPr>
          <a:xfrm>
            <a:off x="1508760" y="3939541"/>
            <a:ext cx="5576048" cy="226230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A5A05AAB-DE45-4A64-A8C7-932ABAC39388}"/>
              </a:ext>
            </a:extLst>
          </p:cNvPr>
          <p:cNvSpPr/>
          <p:nvPr/>
        </p:nvSpPr>
        <p:spPr>
          <a:xfrm>
            <a:off x="4021773" y="3200400"/>
            <a:ext cx="42672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4B2B2E-804B-4681-8F93-1E5E110C697D}"/>
              </a:ext>
            </a:extLst>
          </p:cNvPr>
          <p:cNvGrpSpPr/>
          <p:nvPr/>
        </p:nvGrpSpPr>
        <p:grpSpPr>
          <a:xfrm>
            <a:off x="4695509" y="3383341"/>
            <a:ext cx="3850471" cy="390167"/>
            <a:chOff x="5002167" y="3332131"/>
            <a:chExt cx="3850471" cy="39016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EDBF3CB-3E37-4442-88A1-961C19506D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86" t="77546" r="31764" b="17737"/>
            <a:stretch/>
          </p:blipFill>
          <p:spPr>
            <a:xfrm>
              <a:off x="5638800" y="3379398"/>
              <a:ext cx="3213838" cy="342900"/>
            </a:xfrm>
            <a:prstGeom prst="rect">
              <a:avLst/>
            </a:prstGeom>
            <a:noFill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6A1A9C-0C9B-4603-8D8D-5BF45FF8497B}"/>
                </a:ext>
              </a:extLst>
            </p:cNvPr>
            <p:cNvSpPr txBox="1"/>
            <p:nvPr/>
          </p:nvSpPr>
          <p:spPr>
            <a:xfrm>
              <a:off x="5002167" y="3332131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83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5449-5EC7-485C-A665-88034A917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615553"/>
          </a:xfrm>
        </p:spPr>
        <p:txBody>
          <a:bodyPr/>
          <a:lstStyle/>
          <a:p>
            <a:r>
              <a:rPr lang="en-US" sz="4000" dirty="0"/>
              <a:t>Example: Finding the Optimal </a:t>
            </a:r>
            <a:r>
              <a:rPr lang="el-GR" sz="4000" dirty="0"/>
              <a:t>λ</a:t>
            </a:r>
            <a:r>
              <a:rPr lang="en-US" sz="4000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4A43C-A0EE-4DA6-8FC8-C9A03A52B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3721734"/>
            <a:ext cx="7553325" cy="244169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For each value of </a:t>
            </a:r>
            <a:r>
              <a:rPr lang="el-GR" sz="2800" i="1" dirty="0"/>
              <a:t>λ</a:t>
            </a:r>
            <a:r>
              <a:rPr lang="en-US" sz="2800" dirty="0"/>
              <a:t>, calculate the Sum Squared Error (SS</a:t>
            </a:r>
            <a:r>
              <a:rPr lang="en-US" sz="2800" baseline="-25000" dirty="0"/>
              <a:t>E</a:t>
            </a:r>
            <a:r>
              <a:rPr lang="en-US" sz="2800" dirty="0"/>
              <a:t>) </a:t>
            </a:r>
            <a:r>
              <a:rPr lang="en-US" sz="2800" dirty="0">
                <a:sym typeface="Wingdings" panose="05000000000000000000" pitchFamily="2" charset="2"/>
              </a:rPr>
              <a:t> Find minimum error</a:t>
            </a: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For the chosen </a:t>
            </a:r>
            <a:r>
              <a:rPr lang="el-GR" sz="2800" i="1" dirty="0"/>
              <a:t>λ</a:t>
            </a:r>
            <a:r>
              <a:rPr lang="en-US" sz="2800" i="1" dirty="0"/>
              <a:t>, </a:t>
            </a:r>
            <a:r>
              <a:rPr lang="en-US" sz="2800" dirty="0"/>
              <a:t>also calculate standard deviation:</a:t>
            </a:r>
            <a:endParaRPr lang="en-US" sz="2800" i="1" baseline="-25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aseline="-25000" dirty="0"/>
          </a:p>
        </p:txBody>
      </p:sp>
      <p:sp>
        <p:nvSpPr>
          <p:cNvPr id="86019" name="Footer Placeholder 4">
            <a:extLst>
              <a:ext uri="{FF2B5EF4-FFF2-40B4-BE49-F238E27FC236}">
                <a16:creationId xmlns:a16="http://schemas.microsoft.com/office/drawing/2014/main" id="{C0FA7992-C4FF-4A0E-BE28-E782AF8B10B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86018" name="Date Placeholder 3">
            <a:extLst>
              <a:ext uri="{FF2B5EF4-FFF2-40B4-BE49-F238E27FC236}">
                <a16:creationId xmlns:a16="http://schemas.microsoft.com/office/drawing/2014/main" id="{73161074-BF80-42CC-91D6-7815D8B3AE75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4</a:t>
            </a:r>
          </a:p>
        </p:txBody>
      </p:sp>
      <p:sp>
        <p:nvSpPr>
          <p:cNvPr id="86020" name="Slide Number Placeholder 5">
            <a:extLst>
              <a:ext uri="{FF2B5EF4-FFF2-40B4-BE49-F238E27FC236}">
                <a16:creationId xmlns:a16="http://schemas.microsoft.com/office/drawing/2014/main" id="{88E3B01E-B074-4802-8AF3-32FBDC2439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15459B-C9ED-46BC-9A79-C6B9C181FF1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pic>
        <p:nvPicPr>
          <p:cNvPr id="86021" name="Picture 2">
            <a:extLst>
              <a:ext uri="{FF2B5EF4-FFF2-40B4-BE49-F238E27FC236}">
                <a16:creationId xmlns:a16="http://schemas.microsoft.com/office/drawing/2014/main" id="{35219B80-D9D8-4968-B5FA-51D79A17C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4379203" cy="243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2088D6-D27F-46A6-997B-7CE32696BC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01" t="26296" r="14166" b="23333"/>
          <a:stretch/>
        </p:blipFill>
        <p:spPr>
          <a:xfrm>
            <a:off x="3962400" y="990600"/>
            <a:ext cx="4879042" cy="2667000"/>
          </a:xfrm>
          <a:prstGeom prst="rect">
            <a:avLst/>
          </a:prstGeom>
        </p:spPr>
      </p:pic>
      <p:pic>
        <p:nvPicPr>
          <p:cNvPr id="7" name="Picture 6" descr="A picture containing object, clock, watch&#10;&#10;Description automatically generated">
            <a:extLst>
              <a:ext uri="{FF2B5EF4-FFF2-40B4-BE49-F238E27FC236}">
                <a16:creationId xmlns:a16="http://schemas.microsoft.com/office/drawing/2014/main" id="{24EE578A-ADA2-48A2-A0E2-74D3974FA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577" y="5410200"/>
            <a:ext cx="1952823" cy="865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6CF77F-3170-4AFE-8E84-4BDA1632B89D}"/>
              </a:ext>
            </a:extLst>
          </p:cNvPr>
          <p:cNvSpPr txBox="1"/>
          <p:nvPr/>
        </p:nvSpPr>
        <p:spPr>
          <a:xfrm>
            <a:off x="6671836" y="5658038"/>
            <a:ext cx="2148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</a:t>
            </a:r>
            <a:r>
              <a:rPr lang="en-US" i="1" baseline="-25000" dirty="0"/>
              <a:t>t</a:t>
            </a:r>
            <a:r>
              <a:rPr lang="en-US" i="1" dirty="0"/>
              <a:t>(1) = forecast error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1C5408C-A126-4E0C-9033-AF0DE6AED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12" y="1228174"/>
            <a:ext cx="6781800" cy="50771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1B0C8-8B62-407F-B210-997E78E6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677108"/>
          </a:xfrm>
        </p:spPr>
        <p:txBody>
          <a:bodyPr/>
          <a:lstStyle/>
          <a:p>
            <a:r>
              <a:rPr lang="en-US" dirty="0"/>
              <a:t>Example: Choosing optimal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87043" name="Footer Placeholder 3">
            <a:extLst>
              <a:ext uri="{FF2B5EF4-FFF2-40B4-BE49-F238E27FC236}">
                <a16:creationId xmlns:a16="http://schemas.microsoft.com/office/drawing/2014/main" id="{C04CDA62-90DF-4607-8E91-5E67FB1013F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87042" name="Date Placeholder 2">
            <a:extLst>
              <a:ext uri="{FF2B5EF4-FFF2-40B4-BE49-F238E27FC236}">
                <a16:creationId xmlns:a16="http://schemas.microsoft.com/office/drawing/2014/main" id="{4D30C88C-6EEE-4109-AA2E-17A1EFB90AF9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4</a:t>
            </a:r>
          </a:p>
        </p:txBody>
      </p:sp>
      <p:sp>
        <p:nvSpPr>
          <p:cNvPr id="87044" name="Slide Number Placeholder 4">
            <a:extLst>
              <a:ext uri="{FF2B5EF4-FFF2-40B4-BE49-F238E27FC236}">
                <a16:creationId xmlns:a16="http://schemas.microsoft.com/office/drawing/2014/main" id="{2274200D-72CA-4020-8A06-449F2F94A1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D291BF-C72E-4B12-AD09-CEC8D20B33A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87047" name="Line 8">
            <a:extLst>
              <a:ext uri="{FF2B5EF4-FFF2-40B4-BE49-F238E27FC236}">
                <a16:creationId xmlns:a16="http://schemas.microsoft.com/office/drawing/2014/main" id="{BC275145-BCBB-4B9F-B372-21EEE8B44B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25112" y="3024188"/>
            <a:ext cx="2971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8" name="Text Box 9">
            <a:extLst>
              <a:ext uri="{FF2B5EF4-FFF2-40B4-BE49-F238E27FC236}">
                <a16:creationId xmlns:a16="http://schemas.microsoft.com/office/drawing/2014/main" id="{26E3A63D-A2D1-4434-ADF0-59DD06BD2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912" y="2457247"/>
            <a:ext cx="15287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The “best”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Symbol" panose="05050102010706020507" pitchFamily="18" charset="2"/>
              </a:rPr>
              <a:t>l</a:t>
            </a:r>
            <a:r>
              <a:rPr lang="en-US" altLang="en-US" sz="1800" dirty="0"/>
              <a:t> value is 0.4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8015D-6DA1-4E7B-83BE-2C036BED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(09/17/19)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332B3-8129-4C3E-98D0-BFC9B2061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600"/>
            <a:ext cx="8458200" cy="461137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HW #2 has been posted on Blackboard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000" dirty="0"/>
              <a:t>Due on September 24 at 11:59 pm </a:t>
            </a: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Correction to HW #2 (Problem 3): </a:t>
            </a:r>
            <a:r>
              <a:rPr lang="en-US" sz="2400" dirty="0"/>
              <a:t>You can ignore the question “</a:t>
            </a:r>
            <a:r>
              <a:rPr lang="en-US" sz="2400" i="1" dirty="0"/>
              <a:t>Comment on which smoothing constant was better suited for this time series</a:t>
            </a:r>
            <a:r>
              <a:rPr lang="en-US" sz="2400" dirty="0"/>
              <a:t>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This HW has an additional question (Problem 2) for graduate students ONLY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No extra credit is available for undergraduate students who solve Problem 2… there will other opportunities later !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7655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5" name="Rectangle 2">
            <a:extLst>
              <a:ext uri="{FF2B5EF4-FFF2-40B4-BE49-F238E27FC236}">
                <a16:creationId xmlns:a16="http://schemas.microsoft.com/office/drawing/2014/main" id="{8E0460F1-4CFD-41EB-8F55-6F512FD6B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Prediction Intervals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BAD23F-F9DC-45D5-9C8F-4D1127095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540" y="1217167"/>
            <a:ext cx="8150860" cy="397031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We are less interested in “point estimate”, rather more interested in </a:t>
            </a:r>
            <a:r>
              <a:rPr lang="en-US" sz="3200" b="1" i="1" dirty="0"/>
              <a:t>uncertainty</a:t>
            </a:r>
            <a:r>
              <a:rPr lang="en-US" sz="3200" dirty="0"/>
              <a:t> </a:t>
            </a:r>
            <a:endParaRPr lang="en-US" sz="3200" dirty="0">
              <a:sym typeface="Wingdings" panose="05000000000000000000" pitchFamily="2" charset="2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i="1" dirty="0">
                <a:sym typeface="Wingdings" panose="05000000000000000000" pitchFamily="2" charset="2"/>
              </a:rPr>
              <a:t>Hence, we want confidence intervals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000" b="1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Prediction interval can be estimated as: </a:t>
            </a: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i="1" dirty="0"/>
          </a:p>
        </p:txBody>
      </p:sp>
      <p:sp>
        <p:nvSpPr>
          <p:cNvPr id="81922" name="Date Placeholder 3">
            <a:extLst>
              <a:ext uri="{FF2B5EF4-FFF2-40B4-BE49-F238E27FC236}">
                <a16:creationId xmlns:a16="http://schemas.microsoft.com/office/drawing/2014/main" id="{ACBC350F-2D31-4738-BBC7-42AF7C57E394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4</a:t>
            </a:r>
          </a:p>
        </p:txBody>
      </p:sp>
      <p:sp>
        <p:nvSpPr>
          <p:cNvPr id="81923" name="Footer Placeholder 4">
            <a:extLst>
              <a:ext uri="{FF2B5EF4-FFF2-40B4-BE49-F238E27FC236}">
                <a16:creationId xmlns:a16="http://schemas.microsoft.com/office/drawing/2014/main" id="{6A95C54C-62DC-422F-84DA-08F7E4013AA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81924" name="Slide Number Placeholder 5">
            <a:extLst>
              <a:ext uri="{FF2B5EF4-FFF2-40B4-BE49-F238E27FC236}">
                <a16:creationId xmlns:a16="http://schemas.microsoft.com/office/drawing/2014/main" id="{4DF0F97E-98A0-4497-AF56-BA415E6235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1BEF92-7EF7-423C-9BEF-60EC19168ED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pic>
        <p:nvPicPr>
          <p:cNvPr id="81926" name="Picture 4">
            <a:extLst>
              <a:ext uri="{FF2B5EF4-FFF2-40B4-BE49-F238E27FC236}">
                <a16:creationId xmlns:a16="http://schemas.microsoft.com/office/drawing/2014/main" id="{FF437766-FF0B-4BC6-9921-EBAF62887288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1" t="60436" r="41298" b="27355"/>
          <a:stretch/>
        </p:blipFill>
        <p:spPr>
          <a:xfrm>
            <a:off x="2895600" y="3962400"/>
            <a:ext cx="2497034" cy="759967"/>
          </a:xfr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57616A-5A0E-425F-9A56-C9828E7F0359}"/>
                  </a:ext>
                </a:extLst>
              </p:cNvPr>
              <p:cNvSpPr txBox="1"/>
              <p:nvPr/>
            </p:nvSpPr>
            <p:spPr>
              <a:xfrm>
                <a:off x="1286813" y="5289427"/>
                <a:ext cx="6610399" cy="1409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estimate of standard deviation of forecast errors</a:t>
                </a:r>
              </a:p>
              <a:p>
                <a:endParaRPr lang="en-US" baseline="-25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dirty="0"/>
                  <a:t> is the 100(1-</a:t>
                </a:r>
                <a:r>
                  <a:rPr lang="el-GR" dirty="0"/>
                  <a:t>α</a:t>
                </a:r>
                <a:r>
                  <a:rPr lang="en-US" dirty="0"/>
                  <a:t>/2) percentile of the standard normal distribution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57616A-5A0E-425F-9A56-C9828E7F0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813" y="5289427"/>
                <a:ext cx="6610399" cy="1409873"/>
              </a:xfrm>
              <a:prstGeom prst="rect">
                <a:avLst/>
              </a:prstGeom>
              <a:blipFill>
                <a:blip r:embed="rId4"/>
                <a:stretch>
                  <a:fillRect t="-2597" r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object, clock, watch&#10;&#10;Description automatically generated">
            <a:extLst>
              <a:ext uri="{FF2B5EF4-FFF2-40B4-BE49-F238E27FC236}">
                <a16:creationId xmlns:a16="http://schemas.microsoft.com/office/drawing/2014/main" id="{BB5D1A34-409B-4669-A785-714B63DE24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801" y="3907855"/>
            <a:ext cx="1952823" cy="865009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407E612D-C313-4C58-8605-C9452787B14F}"/>
              </a:ext>
            </a:extLst>
          </p:cNvPr>
          <p:cNvSpPr/>
          <p:nvPr/>
        </p:nvSpPr>
        <p:spPr>
          <a:xfrm>
            <a:off x="4267200" y="4572000"/>
            <a:ext cx="152400" cy="210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3818F-6A9C-419E-A560-ADFB313D88E7}"/>
              </a:ext>
            </a:extLst>
          </p:cNvPr>
          <p:cNvSpPr txBox="1"/>
          <p:nvPr/>
        </p:nvSpPr>
        <p:spPr>
          <a:xfrm>
            <a:off x="4019182" y="4719353"/>
            <a:ext cx="291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1.96 at 95% confidence level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4">
            <a:extLst>
              <a:ext uri="{FF2B5EF4-FFF2-40B4-BE49-F238E27FC236}">
                <a16:creationId xmlns:a16="http://schemas.microsoft.com/office/drawing/2014/main" id="{0F0F6A13-A787-427C-974E-BEB4413E4F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4</a:t>
            </a:r>
          </a:p>
        </p:txBody>
      </p:sp>
      <p:sp>
        <p:nvSpPr>
          <p:cNvPr id="73731" name="Footer Placeholder 5">
            <a:extLst>
              <a:ext uri="{FF2B5EF4-FFF2-40B4-BE49-F238E27FC236}">
                <a16:creationId xmlns:a16="http://schemas.microsoft.com/office/drawing/2014/main" id="{3470EF29-87D9-4242-9404-EB3CC40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73732" name="Slide Number Placeholder 6">
            <a:extLst>
              <a:ext uri="{FF2B5EF4-FFF2-40B4-BE49-F238E27FC236}">
                <a16:creationId xmlns:a16="http://schemas.microsoft.com/office/drawing/2014/main" id="{E099E930-746E-4681-9B45-AE0E58CF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BE6378-EF87-4712-B776-9DFA984EDFB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73733" name="Rectangle 2">
            <a:extLst>
              <a:ext uri="{FF2B5EF4-FFF2-40B4-BE49-F238E27FC236}">
                <a16:creationId xmlns:a16="http://schemas.microsoft.com/office/drawing/2014/main" id="{104D4EB4-1DD6-4F61-B7DA-7ECEDF2E9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77108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Forecasting</a:t>
            </a:r>
          </a:p>
        </p:txBody>
      </p:sp>
      <p:sp>
        <p:nvSpPr>
          <p:cNvPr id="73734" name="Rectangle 3">
            <a:extLst>
              <a:ext uri="{FF2B5EF4-FFF2-40B4-BE49-F238E27FC236}">
                <a16:creationId xmlns:a16="http://schemas.microsoft.com/office/drawing/2014/main" id="{4089BDB3-A3D8-407A-A70B-7987FD40736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5539978"/>
          </a:xfrm>
        </p:spPr>
        <p:txBody>
          <a:bodyPr/>
          <a:lstStyle/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The </a:t>
            </a:r>
            <a:r>
              <a:rPr lang="en-US" altLang="en-US" i="1" dirty="0">
                <a:latin typeface="Symbol" panose="05050102010706020507" pitchFamily="18" charset="2"/>
              </a:rPr>
              <a:t>t</a:t>
            </a:r>
            <a:r>
              <a:rPr lang="en-US" altLang="en-US" dirty="0"/>
              <a:t>-step-ahead forecast made at time </a:t>
            </a:r>
            <a:r>
              <a:rPr lang="en-US" altLang="en-US" i="1" dirty="0">
                <a:latin typeface="Times New Roman" panose="02020603050405020304" pitchFamily="18" charset="0"/>
              </a:rPr>
              <a:t>T</a:t>
            </a:r>
            <a:r>
              <a:rPr lang="en-US" altLang="en-US" dirty="0"/>
              <a:t> is denoted as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For the Simple </a:t>
            </a:r>
            <a:r>
              <a:rPr lang="en-US" altLang="en-US"/>
              <a:t>Exponential Smoother,</a:t>
            </a:r>
            <a:endParaRPr lang="en-US" altLang="en-US" dirty="0"/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chemeClr val="tx1"/>
                </a:solidFill>
                <a:latin typeface="Arial"/>
                <a:cs typeface="Arial"/>
              </a:rPr>
              <a:t>and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graphicFrame>
        <p:nvGraphicFramePr>
          <p:cNvPr id="73735" name="Object 4">
            <a:extLst>
              <a:ext uri="{FF2B5EF4-FFF2-40B4-BE49-F238E27FC236}">
                <a16:creationId xmlns:a16="http://schemas.microsoft.com/office/drawing/2014/main" id="{340D0764-0C11-4E3E-B1EE-D1D3112E5868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05491991"/>
              </p:ext>
            </p:extLst>
          </p:nvPr>
        </p:nvGraphicFramePr>
        <p:xfrm>
          <a:off x="5334000" y="2101213"/>
          <a:ext cx="17526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7" name="Equation" r:id="rId4" imgW="495085" imgH="228501" progId="Equation.3">
                  <p:embed/>
                </p:oleObj>
              </mc:Choice>
              <mc:Fallback>
                <p:oleObj name="Equation" r:id="rId4" imgW="495085" imgH="228501" progId="Equation.3">
                  <p:embed/>
                  <p:pic>
                    <p:nvPicPr>
                      <p:cNvPr id="73735" name="Object 4">
                        <a:extLst>
                          <a:ext uri="{FF2B5EF4-FFF2-40B4-BE49-F238E27FC236}">
                            <a16:creationId xmlns:a16="http://schemas.microsoft.com/office/drawing/2014/main" id="{340D0764-0C11-4E3E-B1EE-D1D3112E58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101213"/>
                        <a:ext cx="17526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">
            <a:extLst>
              <a:ext uri="{FF2B5EF4-FFF2-40B4-BE49-F238E27FC236}">
                <a16:creationId xmlns:a16="http://schemas.microsoft.com/office/drawing/2014/main" id="{D178A024-B264-425A-A1FF-C5259E48B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3806769"/>
            <a:ext cx="4419600" cy="1044575"/>
          </a:xfrm>
          <a:prstGeom prst="rect">
            <a:avLst/>
          </a:prstGeom>
          <a:noFill/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52ABA40A-0428-400D-8BC2-DDCCFBC87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4999965"/>
            <a:ext cx="3657600" cy="979487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1DA371D-D4ED-4738-9CBD-EAFA6A967A75}"/>
              </a:ext>
            </a:extLst>
          </p:cNvPr>
          <p:cNvSpPr/>
          <p:nvPr/>
        </p:nvSpPr>
        <p:spPr>
          <a:xfrm>
            <a:off x="5676900" y="5117407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(future value equal to current value of smoother)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8D58-F2AF-4E9A-9A92-10FF398B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Forecast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B2D1E-109D-4FE8-BE2E-4BBF5FAEA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9091" name="Footer Placeholder 3">
            <a:extLst>
              <a:ext uri="{FF2B5EF4-FFF2-40B4-BE49-F238E27FC236}">
                <a16:creationId xmlns:a16="http://schemas.microsoft.com/office/drawing/2014/main" id="{D9B1C1A7-104E-463A-AE29-8F756C4068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89090" name="Date Placeholder 2">
            <a:extLst>
              <a:ext uri="{FF2B5EF4-FFF2-40B4-BE49-F238E27FC236}">
                <a16:creationId xmlns:a16="http://schemas.microsoft.com/office/drawing/2014/main" id="{AF69135E-BCCE-4370-B172-DBE97CD2DBD2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4</a:t>
            </a:r>
          </a:p>
        </p:txBody>
      </p:sp>
      <p:sp>
        <p:nvSpPr>
          <p:cNvPr id="89092" name="Slide Number Placeholder 4">
            <a:extLst>
              <a:ext uri="{FF2B5EF4-FFF2-40B4-BE49-F238E27FC236}">
                <a16:creationId xmlns:a16="http://schemas.microsoft.com/office/drawing/2014/main" id="{AB5934BA-03E9-4724-AA66-BDD458B6DA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4495DC-971A-47D8-8433-E5CD6693884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pic>
        <p:nvPicPr>
          <p:cNvPr id="89093" name="Picture 4">
            <a:extLst>
              <a:ext uri="{FF2B5EF4-FFF2-40B4-BE49-F238E27FC236}">
                <a16:creationId xmlns:a16="http://schemas.microsoft.com/office/drawing/2014/main" id="{BC1BE6D8-E271-4331-A13E-D9718418D6C7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3900" y="968343"/>
            <a:ext cx="7696200" cy="5514975"/>
          </a:xfr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03195D-9A89-4666-8BD0-097853190B57}"/>
              </a:ext>
            </a:extLst>
          </p:cNvPr>
          <p:cNvCxnSpPr/>
          <p:nvPr/>
        </p:nvCxnSpPr>
        <p:spPr>
          <a:xfrm flipH="1" flipV="1">
            <a:off x="6400800" y="39624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6BD9AC-63C3-4B02-B71F-CAD5307531FF}"/>
              </a:ext>
            </a:extLst>
          </p:cNvPr>
          <p:cNvSpPr txBox="1"/>
          <p:nvPr/>
        </p:nvSpPr>
        <p:spPr>
          <a:xfrm>
            <a:off x="6808808" y="4753538"/>
            <a:ext cx="237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 forecast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5603E4-0FF1-4665-8295-6E27F4056B94}"/>
              </a:ext>
            </a:extLst>
          </p:cNvPr>
          <p:cNvSpPr txBox="1"/>
          <p:nvPr/>
        </p:nvSpPr>
        <p:spPr>
          <a:xfrm>
            <a:off x="7086600" y="3734511"/>
            <a:ext cx="190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 Interval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3C69592-4911-4F06-AD95-0647EFDD3A26}"/>
              </a:ext>
            </a:extLst>
          </p:cNvPr>
          <p:cNvSpPr/>
          <p:nvPr/>
        </p:nvSpPr>
        <p:spPr>
          <a:xfrm>
            <a:off x="6583680" y="2704695"/>
            <a:ext cx="502920" cy="244196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EDFFFFA1-5A44-4001-9086-98B920E9D3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3" t="60436" r="43833" b="27355"/>
          <a:stretch/>
        </p:blipFill>
        <p:spPr>
          <a:xfrm>
            <a:off x="7051945" y="2953564"/>
            <a:ext cx="1447800" cy="7599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2">
            <a:extLst>
              <a:ext uri="{FF2B5EF4-FFF2-40B4-BE49-F238E27FC236}">
                <a16:creationId xmlns:a16="http://schemas.microsoft.com/office/drawing/2014/main" id="{A5760E3A-3052-4701-8735-52FA0CC00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Updating the Forecast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FCDE3A-F12C-4EE2-A81B-D317CD744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47397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However, this ignores new observations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How can we use new observations to update the forecast?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77826" name="Date Placeholder 3">
            <a:extLst>
              <a:ext uri="{FF2B5EF4-FFF2-40B4-BE49-F238E27FC236}">
                <a16:creationId xmlns:a16="http://schemas.microsoft.com/office/drawing/2014/main" id="{8067EDFD-18C5-4ED5-BF0A-376C631112D1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4</a:t>
            </a:r>
          </a:p>
        </p:txBody>
      </p:sp>
      <p:sp>
        <p:nvSpPr>
          <p:cNvPr id="77827" name="Footer Placeholder 4">
            <a:extLst>
              <a:ext uri="{FF2B5EF4-FFF2-40B4-BE49-F238E27FC236}">
                <a16:creationId xmlns:a16="http://schemas.microsoft.com/office/drawing/2014/main" id="{2D3C36CB-70D2-4EA4-AA94-47F2B57118D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77828" name="Slide Number Placeholder 5">
            <a:extLst>
              <a:ext uri="{FF2B5EF4-FFF2-40B4-BE49-F238E27FC236}">
                <a16:creationId xmlns:a16="http://schemas.microsoft.com/office/drawing/2014/main" id="{585ED655-BEFF-4743-B170-84A406C674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81D141-1598-47FA-91F1-8D227DDC9D0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22855-615D-4470-9BCC-95D99C8AE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84959"/>
            <a:ext cx="6355711" cy="2141049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7C648505-3F52-477A-84F6-12C70871F721}"/>
              </a:ext>
            </a:extLst>
          </p:cNvPr>
          <p:cNvSpPr/>
          <p:nvPr/>
        </p:nvSpPr>
        <p:spPr>
          <a:xfrm rot="8106553">
            <a:off x="6021168" y="3392753"/>
            <a:ext cx="488311" cy="447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01D6E7-92D3-4073-903F-B189509AE92F}"/>
              </a:ext>
            </a:extLst>
          </p:cNvPr>
          <p:cNvSpPr txBox="1"/>
          <p:nvPr/>
        </p:nvSpPr>
        <p:spPr>
          <a:xfrm>
            <a:off x="5042679" y="3900624"/>
            <a:ext cx="3106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Basic equation of Exponential Smoother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E3C30B-8E26-4144-87F5-24E3DAB3A679}"/>
              </a:ext>
            </a:extLst>
          </p:cNvPr>
          <p:cNvGrpSpPr/>
          <p:nvPr/>
        </p:nvGrpSpPr>
        <p:grpSpPr>
          <a:xfrm>
            <a:off x="223862" y="3616327"/>
            <a:ext cx="2985578" cy="630528"/>
            <a:chOff x="5624510" y="5241781"/>
            <a:chExt cx="2985578" cy="630528"/>
          </a:xfrm>
        </p:grpSpPr>
        <p:pic>
          <p:nvPicPr>
            <p:cNvPr id="10" name="Picture 7">
              <a:extLst>
                <a:ext uri="{FF2B5EF4-FFF2-40B4-BE49-F238E27FC236}">
                  <a16:creationId xmlns:a16="http://schemas.microsoft.com/office/drawing/2014/main" id="{7A873906-FCD5-405B-92B8-286A2B6E8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55569" y="5241781"/>
              <a:ext cx="2354519" cy="630528"/>
            </a:xfrm>
            <a:prstGeom prst="rect">
              <a:avLst/>
            </a:prstGeom>
            <a:noFill/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3EF304-460E-4190-AEF4-A74CA7E074A2}"/>
                </a:ext>
              </a:extLst>
            </p:cNvPr>
            <p:cNvSpPr txBox="1"/>
            <p:nvPr/>
          </p:nvSpPr>
          <p:spPr>
            <a:xfrm>
              <a:off x="5624510" y="5306801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Using: </a:t>
              </a:r>
            </a:p>
          </p:txBody>
        </p:sp>
      </p:grpSp>
      <p:sp>
        <p:nvSpPr>
          <p:cNvPr id="8" name="Arrow: Down 7">
            <a:extLst>
              <a:ext uri="{FF2B5EF4-FFF2-40B4-BE49-F238E27FC236}">
                <a16:creationId xmlns:a16="http://schemas.microsoft.com/office/drawing/2014/main" id="{B95EB7D0-F578-4152-BB0A-1191380CFFB1}"/>
              </a:ext>
            </a:extLst>
          </p:cNvPr>
          <p:cNvSpPr/>
          <p:nvPr/>
        </p:nvSpPr>
        <p:spPr>
          <a:xfrm rot="20057190">
            <a:off x="2804192" y="4025552"/>
            <a:ext cx="116669" cy="307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2">
            <a:extLst>
              <a:ext uri="{FF2B5EF4-FFF2-40B4-BE49-F238E27FC236}">
                <a16:creationId xmlns:a16="http://schemas.microsoft.com/office/drawing/2014/main" id="{A5760E3A-3052-4701-8735-52FA0CC00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Updating the Forecast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4FCDE3A-F12C-4EE2-A81B-D317CD744F8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64540" y="1217167"/>
                <a:ext cx="7553325" cy="4308872"/>
              </a:xfrm>
            </p:spPr>
            <p:txBody>
              <a:bodyPr/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l-GR" sz="2800" dirty="0"/>
                  <a:t>= 1</a:t>
                </a:r>
                <a:r>
                  <a:rPr lang="en-US" sz="2800" dirty="0"/>
                  <a:t>,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where 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4FCDE3A-F12C-4EE2-A81B-D317CD744F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4540" y="1217167"/>
                <a:ext cx="7553325" cy="4308872"/>
              </a:xfrm>
              <a:blipFill>
                <a:blip r:embed="rId3"/>
                <a:stretch>
                  <a:fillRect l="-2663" t="-2546"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826" name="Date Placeholder 3">
            <a:extLst>
              <a:ext uri="{FF2B5EF4-FFF2-40B4-BE49-F238E27FC236}">
                <a16:creationId xmlns:a16="http://schemas.microsoft.com/office/drawing/2014/main" id="{8067EDFD-18C5-4ED5-BF0A-376C631112D1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4</a:t>
            </a:r>
          </a:p>
        </p:txBody>
      </p:sp>
      <p:sp>
        <p:nvSpPr>
          <p:cNvPr id="77827" name="Footer Placeholder 4">
            <a:extLst>
              <a:ext uri="{FF2B5EF4-FFF2-40B4-BE49-F238E27FC236}">
                <a16:creationId xmlns:a16="http://schemas.microsoft.com/office/drawing/2014/main" id="{2D3C36CB-70D2-4EA4-AA94-47F2B57118D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77828" name="Slide Number Placeholder 5">
            <a:extLst>
              <a:ext uri="{FF2B5EF4-FFF2-40B4-BE49-F238E27FC236}">
                <a16:creationId xmlns:a16="http://schemas.microsoft.com/office/drawing/2014/main" id="{585ED655-BEFF-4743-B170-84A406C674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81D141-1598-47FA-91F1-8D227DDC9D0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5813D6-2110-496E-A134-62DA22850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35" y="3568828"/>
            <a:ext cx="7931007" cy="1329097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A1E37F61-5D1A-4A5F-9F33-CC0B444D57F6}"/>
              </a:ext>
            </a:extLst>
          </p:cNvPr>
          <p:cNvSpPr/>
          <p:nvPr/>
        </p:nvSpPr>
        <p:spPr>
          <a:xfrm>
            <a:off x="3962400" y="2819400"/>
            <a:ext cx="381000" cy="749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EEB770-9191-4ABF-81F4-2E034B8EE0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980" y="4897925"/>
            <a:ext cx="4495421" cy="62312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4DF5146-1484-4DAB-9C17-B8B66FE1B701}"/>
              </a:ext>
            </a:extLst>
          </p:cNvPr>
          <p:cNvSpPr/>
          <p:nvPr/>
        </p:nvSpPr>
        <p:spPr>
          <a:xfrm>
            <a:off x="5309721" y="4117716"/>
            <a:ext cx="1304439" cy="6100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7A21E7-FAE4-4C15-B8FD-5AE93AF5E1F3}"/>
              </a:ext>
            </a:extLst>
          </p:cNvPr>
          <p:cNvCxnSpPr/>
          <p:nvPr/>
        </p:nvCxnSpPr>
        <p:spPr>
          <a:xfrm flipH="1">
            <a:off x="6582341" y="3482364"/>
            <a:ext cx="9144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445C716-5005-4889-8C9B-75BFD301D881}"/>
              </a:ext>
            </a:extLst>
          </p:cNvPr>
          <p:cNvSpPr txBox="1"/>
          <p:nvPr/>
        </p:nvSpPr>
        <p:spPr>
          <a:xfrm>
            <a:off x="6927696" y="3129044"/>
            <a:ext cx="149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Forecast error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579A95-1B7E-4AF4-8050-A2149FB5E4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97"/>
          <a:stretch/>
        </p:blipFill>
        <p:spPr>
          <a:xfrm>
            <a:off x="1363346" y="1811399"/>
            <a:ext cx="6355711" cy="74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88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7678-8C5F-4277-8D1D-60ACCEA4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Alternate Representation: Second Order Exponential Smoothing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5F5C68-1F74-4D73-A5D8-BE270AD6A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799" y="1824945"/>
            <a:ext cx="7553325" cy="295465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The data is represented explicitly by two components: </a:t>
            </a:r>
            <a:r>
              <a:rPr lang="en-US" sz="3200" b="1" i="1" dirty="0"/>
              <a:t>Level</a:t>
            </a:r>
            <a:r>
              <a:rPr lang="en-US" sz="3200" dirty="0"/>
              <a:t> and </a:t>
            </a:r>
            <a:r>
              <a:rPr lang="en-US" sz="3200" b="1" i="1" dirty="0"/>
              <a:t>Trend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Each component is estimated individually.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5388075-CDCE-4647-9E9F-D54181B53147}"/>
                  </a:ext>
                </a:extLst>
              </p:cNvPr>
              <p:cNvSpPr/>
              <p:nvPr/>
            </p:nvSpPr>
            <p:spPr>
              <a:xfrm>
                <a:off x="2809694" y="2819400"/>
                <a:ext cx="2543536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T+</a:t>
                </a:r>
                <a14:m>
                  <m:oMath xmlns:m="http://schemas.openxmlformats.org/officeDocument/2006/math">
                    <m:r>
                      <a:rPr lang="en-US" sz="2800" b="0" i="1" baseline="-2500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i="1" dirty="0">
                    <a:solidFill>
                      <a:srgbClr val="222222"/>
                    </a:solidFill>
                    <a:latin typeface="MathJax_Main"/>
                  </a:rPr>
                  <a:t>(T)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 +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</a:t>
                </a:r>
                <a:endParaRPr lang="en-US" sz="2800" i="1" dirty="0">
                  <a:solidFill>
                    <a:srgbClr val="222222"/>
                  </a:solidFill>
                  <a:latin typeface="MathJax_Math-italic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5388075-CDCE-4647-9E9F-D54181B53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694" y="2819400"/>
                <a:ext cx="2543536" cy="541110"/>
              </a:xfrm>
              <a:prstGeom prst="rect">
                <a:avLst/>
              </a:prstGeom>
              <a:blipFill>
                <a:blip r:embed="rId2"/>
                <a:stretch>
                  <a:fillRect t="-6818" b="-32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C321C31-8A11-4DFA-BCCC-32DDB8591DB9}"/>
                  </a:ext>
                </a:extLst>
              </p:cNvPr>
              <p:cNvSpPr/>
              <p:nvPr/>
            </p:nvSpPr>
            <p:spPr>
              <a:xfrm>
                <a:off x="478843" y="4774386"/>
                <a:ext cx="4874387" cy="546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=    </a:t>
                </a:r>
                <a:r>
                  <a:rPr lang="el-GR" sz="2800" dirty="0">
                    <a:solidFill>
                      <a:srgbClr val="2222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l-GR" sz="2800" dirty="0">
                    <a:solidFill>
                      <a:srgbClr val="222222"/>
                    </a:solidFill>
                    <a:latin typeface="MathJax_Main"/>
                  </a:rPr>
                  <a:t>(</a:t>
                </a:r>
                <a:r>
                  <a:rPr lang="en-US" sz="2800" i="1" dirty="0" err="1">
                    <a:solidFill>
                      <a:srgbClr val="222222"/>
                    </a:solidFill>
                    <a:latin typeface="MathJax_Math-italic"/>
                  </a:rPr>
                  <a:t>y</a:t>
                </a:r>
                <a:r>
                  <a:rPr lang="en-US" sz="2800" i="1" baseline="-25000" dirty="0" err="1">
                    <a:solidFill>
                      <a:srgbClr val="222222"/>
                    </a:solidFill>
                    <a:latin typeface="MathJax_Math-italic"/>
                  </a:rPr>
                  <a:t>T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)+ (1−</a:t>
                </a:r>
                <a:r>
                  <a:rPr lang="el-GR" sz="2800" dirty="0">
                    <a:solidFill>
                      <a:srgbClr val="222222"/>
                    </a:solidFill>
                    <a:latin typeface="MathJax_Math-italic"/>
                  </a:rPr>
                  <a:t> </a:t>
                </a:r>
                <a:r>
                  <a:rPr lang="el-GR" sz="2800" dirty="0">
                    <a:solidFill>
                      <a:srgbClr val="2222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800" dirty="0">
                    <a:solidFill>
                      <a:srgbClr val="222222"/>
                    </a:solidFill>
                    <a:latin typeface="MathJax_Math-italic"/>
                  </a:rPr>
                  <a:t>) </a:t>
                </a:r>
                <a:r>
                  <a:rPr lang="el-GR" sz="2800" dirty="0">
                    <a:solidFill>
                      <a:srgbClr val="222222"/>
                    </a:solidFill>
                    <a:latin typeface="MathJax_Main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 </a:t>
                </a:r>
                <a:r>
                  <a:rPr lang="en-US" sz="2800" baseline="-25000" dirty="0">
                    <a:solidFill>
                      <a:srgbClr val="222222"/>
                    </a:solidFill>
                    <a:latin typeface="MathJax_Main"/>
                  </a:rPr>
                  <a:t>−1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+</a:t>
                </a:r>
                <a:r>
                  <a:rPr lang="en-US" sz="2800" dirty="0">
                    <a:solidFill>
                      <a:srgbClr val="22222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C321C31-8A11-4DFA-BCCC-32DDB8591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43" y="4774386"/>
                <a:ext cx="4874387" cy="546175"/>
              </a:xfrm>
              <a:prstGeom prst="rect">
                <a:avLst/>
              </a:prstGeom>
              <a:blipFill>
                <a:blip r:embed="rId3"/>
                <a:stretch>
                  <a:fillRect t="-7778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784849D-4661-4EF3-83D2-BD9327B6DAA2}"/>
                  </a:ext>
                </a:extLst>
              </p:cNvPr>
              <p:cNvSpPr/>
              <p:nvPr/>
            </p:nvSpPr>
            <p:spPr>
              <a:xfrm>
                <a:off x="4316162" y="5407434"/>
                <a:ext cx="4269439" cy="5461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=  </a:t>
                </a:r>
                <a:r>
                  <a:rPr lang="el-GR" sz="2800" dirty="0">
                    <a:solidFill>
                      <a:srgbClr val="2222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l-GR" sz="2800" dirty="0">
                    <a:solidFill>
                      <a:srgbClr val="222222"/>
                    </a:solidFill>
                    <a:latin typeface="MathJax_Main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</a:t>
                </a:r>
                <a:r>
                  <a:rPr lang="en-US" sz="2800" baseline="-25000" dirty="0">
                    <a:solidFill>
                      <a:srgbClr val="222222"/>
                    </a:solidFill>
                    <a:latin typeface="MathJax_Main"/>
                  </a:rPr>
                  <a:t> 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−</a:t>
                </a:r>
                <a:r>
                  <a:rPr lang="en-US" sz="2800" dirty="0">
                    <a:solidFill>
                      <a:srgbClr val="222222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T-1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)+ (1−</a:t>
                </a:r>
                <a:r>
                  <a:rPr lang="el-GR" sz="2800" dirty="0">
                    <a:solidFill>
                      <a:srgbClr val="222222"/>
                    </a:solidFill>
                    <a:latin typeface="MathJax_Math-italic"/>
                  </a:rPr>
                  <a:t> </a:t>
                </a:r>
                <a:r>
                  <a:rPr lang="el-GR" sz="2800" dirty="0">
                    <a:solidFill>
                      <a:srgbClr val="2222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sz="2800" dirty="0">
                    <a:solidFill>
                      <a:srgbClr val="222222"/>
                    </a:solidFill>
                    <a:latin typeface="MathJax_Math-italic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784849D-4661-4EF3-83D2-BD9327B6DA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162" y="5407434"/>
                <a:ext cx="4269439" cy="546175"/>
              </a:xfrm>
              <a:prstGeom prst="rect">
                <a:avLst/>
              </a:prstGeom>
              <a:blipFill>
                <a:blip r:embed="rId4"/>
                <a:stretch>
                  <a:fillRect t="-7778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254924A6-A3AA-42D1-B591-F7285855EB42}"/>
              </a:ext>
            </a:extLst>
          </p:cNvPr>
          <p:cNvSpPr/>
          <p:nvPr/>
        </p:nvSpPr>
        <p:spPr>
          <a:xfrm rot="6910453">
            <a:off x="3092517" y="3857490"/>
            <a:ext cx="147503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597418E-F72D-422C-BBE3-9DF23EFEC407}"/>
              </a:ext>
            </a:extLst>
          </p:cNvPr>
          <p:cNvSpPr/>
          <p:nvPr/>
        </p:nvSpPr>
        <p:spPr>
          <a:xfrm rot="2625272">
            <a:off x="4581833" y="4247922"/>
            <a:ext cx="2910702" cy="316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C530681-40DD-46A0-BFC5-96B1BCEB815E}"/>
                  </a:ext>
                </a:extLst>
              </p:cNvPr>
              <p:cNvSpPr/>
              <p:nvPr/>
            </p:nvSpPr>
            <p:spPr>
              <a:xfrm>
                <a:off x="5791200" y="2870091"/>
                <a:ext cx="3352800" cy="6686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acc>
                  </m:oMath>
                </a14:m>
                <a:r>
                  <a:rPr lang="en-US" baseline="-25000" dirty="0">
                    <a:solidFill>
                      <a:srgbClr val="222222"/>
                    </a:solidFill>
                    <a:latin typeface="MathJax_Math-italic"/>
                  </a:rPr>
                  <a:t>T</a:t>
                </a:r>
                <a:r>
                  <a:rPr lang="en-US" dirty="0">
                    <a:solidFill>
                      <a:srgbClr val="222222"/>
                    </a:solidFill>
                    <a:latin typeface="MathJax_Main"/>
                  </a:rPr>
                  <a:t> = Level (i.e. average, intercept)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baseline="-25000" dirty="0">
                    <a:solidFill>
                      <a:srgbClr val="222222"/>
                    </a:solidFill>
                    <a:latin typeface="MathJax_Math-italic"/>
                  </a:rPr>
                  <a:t>T </a:t>
                </a:r>
                <a:r>
                  <a:rPr lang="en-US" dirty="0">
                    <a:solidFill>
                      <a:srgbClr val="222222"/>
                    </a:solidFill>
                    <a:latin typeface="MathJax_Math-italic"/>
                  </a:rPr>
                  <a:t>= Trend (i.e. slope)</a:t>
                </a:r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C530681-40DD-46A0-BFC5-96B1BCEB81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870091"/>
                <a:ext cx="3352800" cy="668645"/>
              </a:xfrm>
              <a:prstGeom prst="rect">
                <a:avLst/>
              </a:prstGeom>
              <a:blipFill>
                <a:blip r:embed="rId5"/>
                <a:stretch>
                  <a:fillRect t="-363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D8037F0-B1BC-44DB-8599-929053D98220}"/>
              </a:ext>
            </a:extLst>
          </p:cNvPr>
          <p:cNvSpPr/>
          <p:nvPr/>
        </p:nvSpPr>
        <p:spPr>
          <a:xfrm>
            <a:off x="6781800" y="3886200"/>
            <a:ext cx="2209800" cy="910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Two constants: </a:t>
            </a:r>
          </a:p>
          <a:p>
            <a:pPr algn="ctr"/>
            <a:r>
              <a:rPr lang="el-GR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5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5122C0-E39C-4C88-86EF-91281EE3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7" y="24388"/>
            <a:ext cx="7553325" cy="1107996"/>
          </a:xfrm>
        </p:spPr>
        <p:txBody>
          <a:bodyPr/>
          <a:lstStyle/>
          <a:p>
            <a:r>
              <a:rPr lang="en-US" sz="3600" dirty="0"/>
              <a:t>Second-Order Exponential Smoothing: Using </a:t>
            </a:r>
            <a:r>
              <a:rPr lang="en-US" sz="3600" i="1" dirty="0"/>
              <a:t>Level</a:t>
            </a:r>
            <a:r>
              <a:rPr lang="en-US" sz="3600" dirty="0"/>
              <a:t> and </a:t>
            </a:r>
            <a:r>
              <a:rPr lang="en-US" sz="3600" i="1" dirty="0"/>
              <a:t>Trend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5CC14F-3021-4F61-B40A-5E8DB44B689A}"/>
              </a:ext>
            </a:extLst>
          </p:cNvPr>
          <p:cNvCxnSpPr>
            <a:cxnSpLocks/>
          </p:cNvCxnSpPr>
          <p:nvPr/>
        </p:nvCxnSpPr>
        <p:spPr>
          <a:xfrm>
            <a:off x="1676400" y="4876800"/>
            <a:ext cx="548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F81E93-6541-49AB-93A0-5C67FB5D267F}"/>
              </a:ext>
            </a:extLst>
          </p:cNvPr>
          <p:cNvCxnSpPr>
            <a:cxnSpLocks/>
          </p:cNvCxnSpPr>
          <p:nvPr/>
        </p:nvCxnSpPr>
        <p:spPr>
          <a:xfrm flipV="1">
            <a:off x="1676400" y="1752600"/>
            <a:ext cx="0" cy="312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52A3C5-EDD1-487B-8611-330F9F8CBEC2}"/>
              </a:ext>
            </a:extLst>
          </p:cNvPr>
          <p:cNvCxnSpPr/>
          <p:nvPr/>
        </p:nvCxnSpPr>
        <p:spPr>
          <a:xfrm>
            <a:off x="2362200" y="47244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3A0451-AE97-4A31-A080-9624B9A4137D}"/>
              </a:ext>
            </a:extLst>
          </p:cNvPr>
          <p:cNvCxnSpPr/>
          <p:nvPr/>
        </p:nvCxnSpPr>
        <p:spPr>
          <a:xfrm>
            <a:off x="3581400" y="47244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1959C9-8346-479E-B4D0-AFEE86D09124}"/>
              </a:ext>
            </a:extLst>
          </p:cNvPr>
          <p:cNvCxnSpPr/>
          <p:nvPr/>
        </p:nvCxnSpPr>
        <p:spPr>
          <a:xfrm>
            <a:off x="3581400" y="47244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1C137B-3FC5-4B9F-AE18-B59053DD54B8}"/>
              </a:ext>
            </a:extLst>
          </p:cNvPr>
          <p:cNvCxnSpPr/>
          <p:nvPr/>
        </p:nvCxnSpPr>
        <p:spPr>
          <a:xfrm>
            <a:off x="4800600" y="47244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9E4D94-C1CD-4BAB-9345-8B7160E9E436}"/>
              </a:ext>
            </a:extLst>
          </p:cNvPr>
          <p:cNvCxnSpPr/>
          <p:nvPr/>
        </p:nvCxnSpPr>
        <p:spPr>
          <a:xfrm>
            <a:off x="4800600" y="47244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5ACF3D-E574-48DB-AA8A-24B1A1A3CA67}"/>
              </a:ext>
            </a:extLst>
          </p:cNvPr>
          <p:cNvCxnSpPr/>
          <p:nvPr/>
        </p:nvCxnSpPr>
        <p:spPr>
          <a:xfrm>
            <a:off x="6019800" y="47244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EC641A-5103-40EB-BE7E-015C15C1E7C8}"/>
              </a:ext>
            </a:extLst>
          </p:cNvPr>
          <p:cNvSpPr txBox="1"/>
          <p:nvPr/>
        </p:nvSpPr>
        <p:spPr>
          <a:xfrm>
            <a:off x="2057400" y="525780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D08C38-1C3B-4351-ACA7-D77382A119FD}"/>
              </a:ext>
            </a:extLst>
          </p:cNvPr>
          <p:cNvSpPr txBox="1"/>
          <p:nvPr/>
        </p:nvSpPr>
        <p:spPr>
          <a:xfrm>
            <a:off x="3401772" y="5257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2C744C-F683-4829-906A-3B1224BA02CE}"/>
              </a:ext>
            </a:extLst>
          </p:cNvPr>
          <p:cNvSpPr txBox="1"/>
          <p:nvPr/>
        </p:nvSpPr>
        <p:spPr>
          <a:xfrm>
            <a:off x="4648200" y="52578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T+1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72E9547-F7DA-4D32-92D9-2E7BB46095E5}"/>
              </a:ext>
            </a:extLst>
          </p:cNvPr>
          <p:cNvGrpSpPr/>
          <p:nvPr/>
        </p:nvGrpSpPr>
        <p:grpSpPr>
          <a:xfrm>
            <a:off x="3200400" y="3890430"/>
            <a:ext cx="446432" cy="376770"/>
            <a:chOff x="3200400" y="3890430"/>
            <a:chExt cx="446432" cy="37677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ED9D268-3365-479B-B92C-61ED00EBCC95}"/>
                </a:ext>
              </a:extLst>
            </p:cNvPr>
            <p:cNvSpPr/>
            <p:nvPr/>
          </p:nvSpPr>
          <p:spPr>
            <a:xfrm>
              <a:off x="3529584" y="3962400"/>
              <a:ext cx="117248" cy="152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0FA7457-763E-4A78-B267-616A89DB761A}"/>
                    </a:ext>
                  </a:extLst>
                </p:cNvPr>
                <p:cNvSpPr/>
                <p:nvPr/>
              </p:nvSpPr>
              <p:spPr>
                <a:xfrm>
                  <a:off x="3200400" y="3890430"/>
                  <a:ext cx="388183" cy="376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a14:m>
                  <a:r>
                    <a:rPr lang="en-US" i="1" baseline="-25000" dirty="0">
                      <a:solidFill>
                        <a:srgbClr val="222222"/>
                      </a:solidFill>
                      <a:latin typeface="MathJax_Math-italic"/>
                    </a:rPr>
                    <a:t>T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0FA7457-763E-4A78-B267-616A89DB76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3890430"/>
                  <a:ext cx="388183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 b="-209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5E71D11-E9C1-4865-88A9-647650020E37}"/>
              </a:ext>
            </a:extLst>
          </p:cNvPr>
          <p:cNvCxnSpPr>
            <a:cxnSpLocks/>
          </p:cNvCxnSpPr>
          <p:nvPr/>
        </p:nvCxnSpPr>
        <p:spPr>
          <a:xfrm>
            <a:off x="3657600" y="40386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4CDA801-B4BB-4C3C-BACB-E8CA1A6CE0EF}"/>
              </a:ext>
            </a:extLst>
          </p:cNvPr>
          <p:cNvGrpSpPr/>
          <p:nvPr/>
        </p:nvGrpSpPr>
        <p:grpSpPr>
          <a:xfrm>
            <a:off x="4800600" y="3200400"/>
            <a:ext cx="2957704" cy="838200"/>
            <a:chOff x="4800600" y="3200400"/>
            <a:chExt cx="2957704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6D6DD20-ABFF-4C45-83F9-EA412C7EB9C2}"/>
                    </a:ext>
                  </a:extLst>
                </p:cNvPr>
                <p:cNvSpPr/>
                <p:nvPr/>
              </p:nvSpPr>
              <p:spPr>
                <a:xfrm>
                  <a:off x="4940288" y="3398520"/>
                  <a:ext cx="2818016" cy="3841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a14:m>
                  <a:r>
                    <a:rPr lang="en-US" i="1" baseline="-25000" dirty="0">
                      <a:solidFill>
                        <a:srgbClr val="222222"/>
                      </a:solidFill>
                      <a:latin typeface="MathJax_Math-italic"/>
                    </a:rPr>
                    <a:t>T</a:t>
                  </a:r>
                  <a:r>
                    <a:rPr lang="en-US" dirty="0">
                      <a:solidFill>
                        <a:srgbClr val="222222"/>
                      </a:solidFill>
                      <a:latin typeface="MathJax_Main"/>
                    </a:rPr>
                    <a:t>=  </a:t>
                  </a:r>
                  <a:r>
                    <a:rPr lang="el-GR" dirty="0">
                      <a:solidFill>
                        <a:srgbClr val="22222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γ</a:t>
                  </a:r>
                  <a:r>
                    <a:rPr lang="el-GR" dirty="0">
                      <a:solidFill>
                        <a:srgbClr val="222222"/>
                      </a:solidFill>
                      <a:latin typeface="MathJax_Main"/>
                    </a:rPr>
                    <a:t>(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a14:m>
                  <a:r>
                    <a:rPr lang="en-US" i="1" baseline="-25000" dirty="0">
                      <a:solidFill>
                        <a:srgbClr val="222222"/>
                      </a:solidFill>
                      <a:latin typeface="MathJax_Math-italic"/>
                    </a:rPr>
                    <a:t>T</a:t>
                  </a:r>
                  <a:r>
                    <a:rPr lang="en-US" baseline="-25000" dirty="0">
                      <a:solidFill>
                        <a:srgbClr val="222222"/>
                      </a:solidFill>
                      <a:latin typeface="MathJax_Main"/>
                    </a:rPr>
                    <a:t> </a:t>
                  </a:r>
                  <a:r>
                    <a:rPr lang="en-US" dirty="0">
                      <a:solidFill>
                        <a:srgbClr val="222222"/>
                      </a:solidFill>
                      <a:latin typeface="MathJax_Main"/>
                    </a:rPr>
                    <a:t>−</a:t>
                  </a:r>
                  <a:r>
                    <a:rPr lang="en-US" dirty="0">
                      <a:solidFill>
                        <a:srgbClr val="222222"/>
                      </a:solidFill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a14:m>
                  <a:r>
                    <a:rPr lang="en-US" i="1" baseline="-25000" dirty="0">
                      <a:solidFill>
                        <a:srgbClr val="222222"/>
                      </a:solidFill>
                      <a:latin typeface="MathJax_Math-italic"/>
                    </a:rPr>
                    <a:t>T-1</a:t>
                  </a:r>
                  <a:r>
                    <a:rPr lang="en-US" dirty="0">
                      <a:solidFill>
                        <a:srgbClr val="222222"/>
                      </a:solidFill>
                      <a:latin typeface="MathJax_Main"/>
                    </a:rPr>
                    <a:t>)+ (1−</a:t>
                  </a:r>
                  <a:r>
                    <a:rPr lang="el-GR" dirty="0">
                      <a:solidFill>
                        <a:srgbClr val="222222"/>
                      </a:solidFill>
                      <a:latin typeface="MathJax_Math-italic"/>
                    </a:rPr>
                    <a:t> </a:t>
                  </a:r>
                  <a:r>
                    <a:rPr lang="el-GR" dirty="0">
                      <a:solidFill>
                        <a:srgbClr val="22222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γ</a:t>
                  </a:r>
                  <a:r>
                    <a:rPr lang="en-US" dirty="0">
                      <a:solidFill>
                        <a:srgbClr val="222222"/>
                      </a:solidFill>
                      <a:latin typeface="MathJax_Math-italic"/>
                    </a:rPr>
                    <a:t>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6D6DD20-ABFF-4C45-83F9-EA412C7EB9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0288" y="3398520"/>
                  <a:ext cx="2818016" cy="384144"/>
                </a:xfrm>
                <a:prstGeom prst="rect">
                  <a:avLst/>
                </a:prstGeom>
                <a:blipFill>
                  <a:blip r:embed="rId3"/>
                  <a:stretch>
                    <a:fillRect t="-6349" b="-238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B040C3-BE80-4DB3-915F-447EE65B51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0600" y="3200400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7C692FD-6A35-4F19-9F29-7F00E21E3643}"/>
              </a:ext>
            </a:extLst>
          </p:cNvPr>
          <p:cNvGrpSpPr/>
          <p:nvPr/>
        </p:nvGrpSpPr>
        <p:grpSpPr>
          <a:xfrm>
            <a:off x="3529584" y="2780514"/>
            <a:ext cx="2837460" cy="1258083"/>
            <a:chOff x="3529584" y="2780514"/>
            <a:chExt cx="2837460" cy="125808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7A3F82-BACA-44CB-A46B-AAC016370097}"/>
                </a:ext>
              </a:extLst>
            </p:cNvPr>
            <p:cNvSpPr/>
            <p:nvPr/>
          </p:nvSpPr>
          <p:spPr>
            <a:xfrm>
              <a:off x="4759552" y="3124200"/>
              <a:ext cx="117248" cy="15239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6FAA935-E2C9-428F-A6A3-2B0A71F59666}"/>
                </a:ext>
              </a:extLst>
            </p:cNvPr>
            <p:cNvCxnSpPr>
              <a:stCxn id="24" idx="2"/>
            </p:cNvCxnSpPr>
            <p:nvPr/>
          </p:nvCxnSpPr>
          <p:spPr>
            <a:xfrm flipV="1">
              <a:off x="3529584" y="3200400"/>
              <a:ext cx="1271016" cy="838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7B68B150-22FF-4FA0-8183-64DF109C6F26}"/>
                    </a:ext>
                  </a:extLst>
                </p:cNvPr>
                <p:cNvSpPr/>
                <p:nvPr/>
              </p:nvSpPr>
              <p:spPr>
                <a:xfrm>
                  <a:off x="4635500" y="2780514"/>
                  <a:ext cx="1731544" cy="3841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en-US" i="1" baseline="-25000" dirty="0">
                      <a:solidFill>
                        <a:srgbClr val="222222"/>
                      </a:solidFill>
                      <a:latin typeface="MathJax_Math-italic"/>
                    </a:rPr>
                    <a:t>T+</a:t>
                  </a:r>
                  <a14:m>
                    <m:oMath xmlns:m="http://schemas.openxmlformats.org/officeDocument/2006/math">
                      <m:r>
                        <a:rPr lang="en-US" i="1" baseline="-2500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i="1" dirty="0">
                      <a:solidFill>
                        <a:srgbClr val="222222"/>
                      </a:solidFill>
                      <a:latin typeface="MathJax_Main"/>
                    </a:rPr>
                    <a:t>(T) =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a14:m>
                  <a:r>
                    <a:rPr lang="en-US" i="1" baseline="-25000" dirty="0">
                      <a:solidFill>
                        <a:srgbClr val="222222"/>
                      </a:solidFill>
                      <a:latin typeface="MathJax_Math-italic"/>
                    </a:rPr>
                    <a:t>T</a:t>
                  </a:r>
                  <a:r>
                    <a:rPr lang="en-US" dirty="0">
                      <a:solidFill>
                        <a:srgbClr val="222222"/>
                      </a:solidFill>
                      <a:latin typeface="MathJax_Main"/>
                    </a:rPr>
                    <a:t> +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a14:m>
                  <a:r>
                    <a:rPr lang="en-US" i="1" baseline="-25000" dirty="0">
                      <a:solidFill>
                        <a:srgbClr val="222222"/>
                      </a:solidFill>
                      <a:latin typeface="MathJax_Math-italic"/>
                    </a:rPr>
                    <a:t>T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7B68B150-22FF-4FA0-8183-64DF109C6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5500" y="2780514"/>
                  <a:ext cx="1731544" cy="384144"/>
                </a:xfrm>
                <a:prstGeom prst="rect">
                  <a:avLst/>
                </a:prstGeom>
                <a:blipFill>
                  <a:blip r:embed="rId4"/>
                  <a:stretch>
                    <a:fillRect t="-3175" r="-3521" b="-253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54CB5DF-FA01-4F6A-85C8-D1AD54BDEB1D}"/>
                  </a:ext>
                </a:extLst>
              </p:cNvPr>
              <p:cNvSpPr/>
              <p:nvPr/>
            </p:nvSpPr>
            <p:spPr>
              <a:xfrm>
                <a:off x="4861023" y="1905000"/>
                <a:ext cx="5245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 err="1">
                    <a:solidFill>
                      <a:srgbClr val="222222"/>
                    </a:solidFill>
                    <a:latin typeface="MathJax_Math-italic"/>
                  </a:rPr>
                  <a:t>y</a:t>
                </a:r>
                <a:r>
                  <a:rPr lang="en-US" i="1" baseline="-25000" dirty="0" err="1">
                    <a:solidFill>
                      <a:srgbClr val="222222"/>
                    </a:solidFill>
                    <a:latin typeface="MathJax_Math-italic"/>
                  </a:rPr>
                  <a:t>T</a:t>
                </a:r>
                <a:r>
                  <a:rPr lang="en-US" i="1" baseline="-25000" dirty="0">
                    <a:solidFill>
                      <a:srgbClr val="222222"/>
                    </a:solidFill>
                    <a:latin typeface="MathJax_Math-italic"/>
                  </a:rPr>
                  <a:t>+</a:t>
                </a:r>
                <a14:m>
                  <m:oMath xmlns:m="http://schemas.openxmlformats.org/officeDocument/2006/math">
                    <m:r>
                      <a:rPr lang="en-US" i="1" baseline="-2500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54CB5DF-FA01-4F6A-85C8-D1AD54BDE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023" y="1905000"/>
                <a:ext cx="524503" cy="369332"/>
              </a:xfrm>
              <a:prstGeom prst="rect">
                <a:avLst/>
              </a:prstGeom>
              <a:blipFill>
                <a:blip r:embed="rId5"/>
                <a:stretch>
                  <a:fillRect l="-9302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A2A8A5AE-2A99-4250-9C1E-E60F4481647C}"/>
              </a:ext>
            </a:extLst>
          </p:cNvPr>
          <p:cNvSpPr/>
          <p:nvPr/>
        </p:nvSpPr>
        <p:spPr>
          <a:xfrm>
            <a:off x="4759552" y="2160816"/>
            <a:ext cx="117248" cy="15239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7B21C5-98B7-4208-BD84-F399D3D91B28}"/>
              </a:ext>
            </a:extLst>
          </p:cNvPr>
          <p:cNvSpPr/>
          <p:nvPr/>
        </p:nvSpPr>
        <p:spPr>
          <a:xfrm>
            <a:off x="4748784" y="2510370"/>
            <a:ext cx="117248" cy="15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61B6D72-BE61-4FDA-A8BA-629064453F67}"/>
                  </a:ext>
                </a:extLst>
              </p:cNvPr>
              <p:cNvSpPr/>
              <p:nvPr/>
            </p:nvSpPr>
            <p:spPr>
              <a:xfrm>
                <a:off x="4419600" y="2518830"/>
                <a:ext cx="543675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i="1" baseline="-25000" dirty="0">
                    <a:solidFill>
                      <a:srgbClr val="222222"/>
                    </a:solidFill>
                    <a:latin typeface="MathJax_Math-italic"/>
                  </a:rPr>
                  <a:t>T+1</a:t>
                </a:r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61B6D72-BE61-4FDA-A8BA-629064453F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518830"/>
                <a:ext cx="543675" cy="376770"/>
              </a:xfrm>
              <a:prstGeom prst="rect">
                <a:avLst/>
              </a:prstGeom>
              <a:blipFill>
                <a:blip r:embed="rId6"/>
                <a:stretch>
                  <a:fillRect t="-1613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5312A65-790A-4C16-9436-6931F89E484F}"/>
                  </a:ext>
                </a:extLst>
              </p:cNvPr>
              <p:cNvSpPr/>
              <p:nvPr/>
            </p:nvSpPr>
            <p:spPr>
              <a:xfrm>
                <a:off x="1774936" y="1874525"/>
                <a:ext cx="2437192" cy="319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sz="1400" i="1" baseline="-25000" dirty="0">
                    <a:solidFill>
                      <a:srgbClr val="222222"/>
                    </a:solidFill>
                    <a:latin typeface="MathJax_Math-italic"/>
                  </a:rPr>
                  <a:t>T</a:t>
                </a:r>
                <a:r>
                  <a:rPr lang="en-US" sz="1400" dirty="0">
                    <a:solidFill>
                      <a:srgbClr val="222222"/>
                    </a:solidFill>
                    <a:latin typeface="MathJax_Main"/>
                  </a:rPr>
                  <a:t>=    </a:t>
                </a:r>
                <a:r>
                  <a:rPr lang="el-GR" sz="1400" dirty="0">
                    <a:solidFill>
                      <a:srgbClr val="2222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l-GR" sz="1400" dirty="0">
                    <a:solidFill>
                      <a:srgbClr val="222222"/>
                    </a:solidFill>
                    <a:latin typeface="MathJax_Main"/>
                  </a:rPr>
                  <a:t>(</a:t>
                </a:r>
                <a:r>
                  <a:rPr lang="en-US" sz="1400" i="1" dirty="0" err="1">
                    <a:solidFill>
                      <a:srgbClr val="222222"/>
                    </a:solidFill>
                    <a:latin typeface="MathJax_Math-italic"/>
                  </a:rPr>
                  <a:t>y</a:t>
                </a:r>
                <a:r>
                  <a:rPr lang="en-US" sz="1400" i="1" baseline="-25000" dirty="0" err="1">
                    <a:solidFill>
                      <a:srgbClr val="222222"/>
                    </a:solidFill>
                    <a:latin typeface="MathJax_Math-italic"/>
                  </a:rPr>
                  <a:t>T</a:t>
                </a:r>
                <a:r>
                  <a:rPr lang="en-US" sz="1400" dirty="0">
                    <a:solidFill>
                      <a:srgbClr val="222222"/>
                    </a:solidFill>
                    <a:latin typeface="MathJax_Main"/>
                  </a:rPr>
                  <a:t>)+ (1−</a:t>
                </a:r>
                <a:r>
                  <a:rPr lang="el-GR" sz="1400" dirty="0">
                    <a:solidFill>
                      <a:srgbClr val="222222"/>
                    </a:solidFill>
                    <a:latin typeface="MathJax_Math-italic"/>
                  </a:rPr>
                  <a:t> </a:t>
                </a:r>
                <a:r>
                  <a:rPr lang="el-GR" sz="1400" dirty="0">
                    <a:solidFill>
                      <a:srgbClr val="2222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1400" dirty="0">
                    <a:solidFill>
                      <a:srgbClr val="222222"/>
                    </a:solidFill>
                    <a:latin typeface="MathJax_Math-italic"/>
                  </a:rPr>
                  <a:t>) </a:t>
                </a:r>
                <a:r>
                  <a:rPr lang="el-GR" sz="1400" dirty="0">
                    <a:solidFill>
                      <a:srgbClr val="222222"/>
                    </a:solidFill>
                    <a:latin typeface="MathJax_Main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sz="1400" i="1" baseline="-25000" dirty="0">
                    <a:solidFill>
                      <a:srgbClr val="222222"/>
                    </a:solidFill>
                    <a:latin typeface="MathJax_Math-italic"/>
                  </a:rPr>
                  <a:t>T </a:t>
                </a:r>
                <a:r>
                  <a:rPr lang="en-US" sz="1400" baseline="-25000" dirty="0">
                    <a:solidFill>
                      <a:srgbClr val="222222"/>
                    </a:solidFill>
                    <a:latin typeface="MathJax_Main"/>
                  </a:rPr>
                  <a:t>−1</a:t>
                </a:r>
                <a:r>
                  <a:rPr lang="en-US" sz="1400" dirty="0">
                    <a:solidFill>
                      <a:srgbClr val="222222"/>
                    </a:solidFill>
                    <a:latin typeface="MathJax_Main"/>
                  </a:rPr>
                  <a:t>+</a:t>
                </a:r>
                <a:r>
                  <a:rPr lang="en-US" sz="1400" dirty="0">
                    <a:solidFill>
                      <a:srgbClr val="22222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 dirty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14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4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222222"/>
                    </a:solidFill>
                    <a:latin typeface="MathJax_Main"/>
                  </a:rPr>
                  <a:t>)</a:t>
                </a:r>
                <a:endParaRPr lang="en-US" sz="14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5312A65-790A-4C16-9436-6931F89E4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936" y="1874525"/>
                <a:ext cx="2437192" cy="319318"/>
              </a:xfrm>
              <a:prstGeom prst="rect">
                <a:avLst/>
              </a:prstGeom>
              <a:blipFill>
                <a:blip r:embed="rId7"/>
                <a:stretch>
                  <a:fillRect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7340460-4784-49A6-9B1B-9F3674F5F149}"/>
              </a:ext>
            </a:extLst>
          </p:cNvPr>
          <p:cNvCxnSpPr/>
          <p:nvPr/>
        </p:nvCxnSpPr>
        <p:spPr>
          <a:xfrm flipV="1">
            <a:off x="4724400" y="1752600"/>
            <a:ext cx="1271016" cy="83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EF0831E-3CE8-48A8-99D6-A27FBE37A73F}"/>
              </a:ext>
            </a:extLst>
          </p:cNvPr>
          <p:cNvGrpSpPr/>
          <p:nvPr/>
        </p:nvGrpSpPr>
        <p:grpSpPr>
          <a:xfrm>
            <a:off x="4852416" y="1752600"/>
            <a:ext cx="3925296" cy="838200"/>
            <a:chOff x="4852416" y="1752600"/>
            <a:chExt cx="3925296" cy="8382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01A80EC-D4C8-4892-8AE1-F6DA27594348}"/>
                </a:ext>
              </a:extLst>
            </p:cNvPr>
            <p:cNvCxnSpPr>
              <a:cxnSpLocks/>
            </p:cNvCxnSpPr>
            <p:nvPr/>
          </p:nvCxnSpPr>
          <p:spPr>
            <a:xfrm>
              <a:off x="4852416" y="2590800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EAA4653-C492-48DB-B23C-A0D87CEDB4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5416" y="1752600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C885360-C8CA-46B0-B908-6E9EDAA8C5AE}"/>
                    </a:ext>
                  </a:extLst>
                </p:cNvPr>
                <p:cNvSpPr/>
                <p:nvPr/>
              </p:nvSpPr>
              <p:spPr>
                <a:xfrm>
                  <a:off x="6006184" y="1917093"/>
                  <a:ext cx="2771528" cy="3841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a14:m>
                  <a:r>
                    <a:rPr lang="en-US" i="1" baseline="-25000" dirty="0">
                      <a:solidFill>
                        <a:srgbClr val="222222"/>
                      </a:solidFill>
                      <a:latin typeface="MathJax_Math-italic"/>
                    </a:rPr>
                    <a:t>T+1</a:t>
                  </a:r>
                  <a:r>
                    <a:rPr lang="en-US" dirty="0">
                      <a:solidFill>
                        <a:srgbClr val="222222"/>
                      </a:solidFill>
                      <a:latin typeface="MathJax_Main"/>
                    </a:rPr>
                    <a:t>=  </a:t>
                  </a:r>
                  <a:r>
                    <a:rPr lang="el-GR" dirty="0">
                      <a:solidFill>
                        <a:srgbClr val="22222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γ</a:t>
                  </a:r>
                  <a:r>
                    <a:rPr lang="el-GR" dirty="0">
                      <a:solidFill>
                        <a:srgbClr val="222222"/>
                      </a:solidFill>
                      <a:latin typeface="MathJax_Main"/>
                    </a:rPr>
                    <a:t>(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a14:m>
                  <a:r>
                    <a:rPr lang="en-US" i="1" baseline="-25000" dirty="0">
                      <a:solidFill>
                        <a:srgbClr val="222222"/>
                      </a:solidFill>
                      <a:latin typeface="MathJax_Math-italic"/>
                    </a:rPr>
                    <a:t>T+1</a:t>
                  </a:r>
                  <a:r>
                    <a:rPr lang="en-US" baseline="-25000" dirty="0">
                      <a:solidFill>
                        <a:srgbClr val="222222"/>
                      </a:solidFill>
                      <a:latin typeface="MathJax_Main"/>
                    </a:rPr>
                    <a:t> </a:t>
                  </a:r>
                  <a:r>
                    <a:rPr lang="en-US" dirty="0">
                      <a:solidFill>
                        <a:srgbClr val="222222"/>
                      </a:solidFill>
                      <a:latin typeface="MathJax_Main"/>
                    </a:rPr>
                    <a:t>−</a:t>
                  </a:r>
                  <a:r>
                    <a:rPr lang="en-US" dirty="0">
                      <a:solidFill>
                        <a:srgbClr val="222222"/>
                      </a:solidFill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a14:m>
                  <a:r>
                    <a:rPr lang="en-US" i="1" baseline="-25000" dirty="0">
                      <a:solidFill>
                        <a:srgbClr val="222222"/>
                      </a:solidFill>
                      <a:latin typeface="MathJax_Math-italic"/>
                    </a:rPr>
                    <a:t>T</a:t>
                  </a:r>
                  <a:r>
                    <a:rPr lang="en-US" dirty="0">
                      <a:solidFill>
                        <a:srgbClr val="222222"/>
                      </a:solidFill>
                      <a:latin typeface="MathJax_Main"/>
                    </a:rPr>
                    <a:t>)+ (1−</a:t>
                  </a:r>
                  <a:r>
                    <a:rPr lang="el-GR" dirty="0">
                      <a:solidFill>
                        <a:srgbClr val="222222"/>
                      </a:solidFill>
                      <a:latin typeface="MathJax_Math-italic"/>
                    </a:rPr>
                    <a:t> </a:t>
                  </a:r>
                  <a:r>
                    <a:rPr lang="el-GR" dirty="0">
                      <a:solidFill>
                        <a:srgbClr val="22222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γ</a:t>
                  </a:r>
                  <a:r>
                    <a:rPr lang="en-US" dirty="0">
                      <a:solidFill>
                        <a:srgbClr val="222222"/>
                      </a:solidFill>
                      <a:latin typeface="MathJax_Math-italic"/>
                    </a:rPr>
                    <a:t>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C885360-C8CA-46B0-B908-6E9EDAA8C5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6184" y="1917093"/>
                  <a:ext cx="2771528" cy="384144"/>
                </a:xfrm>
                <a:prstGeom prst="rect">
                  <a:avLst/>
                </a:prstGeom>
                <a:blipFill>
                  <a:blip r:embed="rId8"/>
                  <a:stretch>
                    <a:fillRect t="-4762" r="-4615" b="-253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787AEDE-1C1D-4596-9145-2B9C09924B8E}"/>
                  </a:ext>
                </a:extLst>
              </p:cNvPr>
              <p:cNvSpPr/>
              <p:nvPr/>
            </p:nvSpPr>
            <p:spPr>
              <a:xfrm>
                <a:off x="5995416" y="1365402"/>
                <a:ext cx="1918474" cy="384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i="1" baseline="-25000" dirty="0">
                    <a:solidFill>
                      <a:srgbClr val="222222"/>
                    </a:solidFill>
                    <a:latin typeface="MathJax_Math-italic"/>
                  </a:rPr>
                  <a:t>T+</a:t>
                </a:r>
                <a14:m>
                  <m:oMath xmlns:m="http://schemas.openxmlformats.org/officeDocument/2006/math">
                    <m:r>
                      <a:rPr lang="en-US" b="0" i="1" baseline="-2500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>
                    <a:solidFill>
                      <a:srgbClr val="222222"/>
                    </a:solidFill>
                    <a:latin typeface="MathJax_Main"/>
                  </a:rPr>
                  <a:t>(T)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i="1" baseline="-25000" dirty="0">
                    <a:solidFill>
                      <a:srgbClr val="222222"/>
                    </a:solidFill>
                    <a:latin typeface="MathJax_Math-italic"/>
                  </a:rPr>
                  <a:t>T+1</a:t>
                </a:r>
                <a:r>
                  <a:rPr lang="en-US" dirty="0">
                    <a:solidFill>
                      <a:srgbClr val="222222"/>
                    </a:solidFill>
                    <a:latin typeface="MathJax_Main"/>
                  </a:rPr>
                  <a:t> +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i="1" baseline="-25000" dirty="0">
                    <a:solidFill>
                      <a:srgbClr val="222222"/>
                    </a:solidFill>
                    <a:latin typeface="MathJax_Math-italic"/>
                  </a:rPr>
                  <a:t>T+1</a:t>
                </a:r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787AEDE-1C1D-4596-9145-2B9C09924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416" y="1365402"/>
                <a:ext cx="1918474" cy="384144"/>
              </a:xfrm>
              <a:prstGeom prst="rect">
                <a:avLst/>
              </a:prstGeom>
              <a:blipFill>
                <a:blip r:embed="rId9"/>
                <a:stretch>
                  <a:fillRect t="-4762" r="-1274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95A54408-76E7-4B8A-88A9-3AE835892216}"/>
              </a:ext>
            </a:extLst>
          </p:cNvPr>
          <p:cNvSpPr/>
          <p:nvPr/>
        </p:nvSpPr>
        <p:spPr>
          <a:xfrm>
            <a:off x="5942176" y="1676400"/>
            <a:ext cx="117248" cy="1523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A5B10B-5D6B-4F3E-93B5-159AC6F47EDB}"/>
              </a:ext>
            </a:extLst>
          </p:cNvPr>
          <p:cNvSpPr txBox="1"/>
          <p:nvPr/>
        </p:nvSpPr>
        <p:spPr>
          <a:xfrm>
            <a:off x="5755144" y="52578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T+2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A1AB29B-2226-41CE-A8C3-D35A88031FB5}"/>
              </a:ext>
            </a:extLst>
          </p:cNvPr>
          <p:cNvGrpSpPr/>
          <p:nvPr/>
        </p:nvGrpSpPr>
        <p:grpSpPr>
          <a:xfrm>
            <a:off x="3529583" y="4114800"/>
            <a:ext cx="464071" cy="369332"/>
            <a:chOff x="3526245" y="4114800"/>
            <a:chExt cx="464071" cy="36933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56DA64C-2FAF-4AC1-83A4-117384BA1364}"/>
                </a:ext>
              </a:extLst>
            </p:cNvPr>
            <p:cNvSpPr/>
            <p:nvPr/>
          </p:nvSpPr>
          <p:spPr>
            <a:xfrm>
              <a:off x="3627716" y="4114800"/>
              <a:ext cx="3626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err="1">
                  <a:solidFill>
                    <a:srgbClr val="222222"/>
                  </a:solidFill>
                  <a:latin typeface="MathJax_Math-italic"/>
                </a:rPr>
                <a:t>y</a:t>
              </a:r>
              <a:r>
                <a:rPr lang="en-US" i="1" baseline="-25000" dirty="0" err="1">
                  <a:solidFill>
                    <a:srgbClr val="222222"/>
                  </a:solidFill>
                  <a:latin typeface="MathJax_Math-italic"/>
                </a:rPr>
                <a:t>T</a:t>
              </a:r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FA7391E-8CA1-4B90-8ADB-CD9728B81837}"/>
                </a:ext>
              </a:extLst>
            </p:cNvPr>
            <p:cNvSpPr/>
            <p:nvPr/>
          </p:nvSpPr>
          <p:spPr>
            <a:xfrm>
              <a:off x="3526245" y="4288767"/>
              <a:ext cx="117248" cy="15239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8831AFE-B915-49CF-B5C4-B09B191881A2}"/>
              </a:ext>
            </a:extLst>
          </p:cNvPr>
          <p:cNvGrpSpPr/>
          <p:nvPr/>
        </p:nvGrpSpPr>
        <p:grpSpPr>
          <a:xfrm>
            <a:off x="3543690" y="3221260"/>
            <a:ext cx="875841" cy="436333"/>
            <a:chOff x="3540352" y="3221260"/>
            <a:chExt cx="875841" cy="4363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638284E-AF0C-4B0D-B41A-D79270E12BAD}"/>
                    </a:ext>
                  </a:extLst>
                </p:cNvPr>
                <p:cNvSpPr/>
                <p:nvPr/>
              </p:nvSpPr>
              <p:spPr>
                <a:xfrm>
                  <a:off x="3581541" y="3221260"/>
                  <a:ext cx="83465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en-US" i="1" baseline="-25000" dirty="0">
                      <a:solidFill>
                        <a:srgbClr val="222222"/>
                      </a:solidFill>
                      <a:latin typeface="MathJax_Math-italic"/>
                    </a:rPr>
                    <a:t>T</a:t>
                  </a:r>
                  <a:r>
                    <a:rPr lang="en-US" i="1" dirty="0">
                      <a:solidFill>
                        <a:srgbClr val="222222"/>
                      </a:solidFill>
                      <a:latin typeface="MathJax_Main"/>
                    </a:rPr>
                    <a:t>(T-1)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638284E-AF0C-4B0D-B41A-D79270E12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541" y="3221260"/>
                  <a:ext cx="834652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656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6CEBCCB-D745-4300-9F71-EC4B305ABC53}"/>
                </a:ext>
              </a:extLst>
            </p:cNvPr>
            <p:cNvSpPr/>
            <p:nvPr/>
          </p:nvSpPr>
          <p:spPr>
            <a:xfrm>
              <a:off x="3540352" y="3505200"/>
              <a:ext cx="117248" cy="15239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05411A4-0B83-4CD5-AB69-087E34AC807C}"/>
                  </a:ext>
                </a:extLst>
              </p:cNvPr>
              <p:cNvSpPr/>
              <p:nvPr/>
            </p:nvSpPr>
            <p:spPr>
              <a:xfrm>
                <a:off x="1817722" y="2346243"/>
                <a:ext cx="1863972" cy="384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i="1" baseline="-25000" dirty="0">
                    <a:solidFill>
                      <a:srgbClr val="222222"/>
                    </a:solidFill>
                    <a:latin typeface="MathJax_Math-italic"/>
                  </a:rPr>
                  <a:t>T</a:t>
                </a:r>
                <a14:m>
                  <m:oMath xmlns:m="http://schemas.openxmlformats.org/officeDocument/2006/math">
                    <m:r>
                      <a:rPr lang="en-US" i="1" baseline="-2500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solidFill>
                      <a:srgbClr val="222222"/>
                    </a:solidFill>
                    <a:latin typeface="MathJax_Main"/>
                  </a:rPr>
                  <a:t>(T-1)</a:t>
                </a:r>
                <a:r>
                  <a:rPr lang="en-US" dirty="0">
                    <a:solidFill>
                      <a:srgbClr val="222222"/>
                    </a:solidFill>
                    <a:latin typeface="MathJax_Main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i="1" baseline="-25000" dirty="0">
                    <a:solidFill>
                      <a:srgbClr val="222222"/>
                    </a:solidFill>
                    <a:latin typeface="MathJax_Math-italic"/>
                  </a:rPr>
                  <a:t>T-1</a:t>
                </a:r>
                <a:r>
                  <a:rPr lang="en-US" dirty="0">
                    <a:solidFill>
                      <a:srgbClr val="222222"/>
                    </a:solidFill>
                    <a:latin typeface="MathJax_Main"/>
                  </a:rPr>
                  <a:t> +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i="1" baseline="-25000" dirty="0">
                    <a:solidFill>
                      <a:srgbClr val="222222"/>
                    </a:solidFill>
                    <a:latin typeface="MathJax_Math-italic"/>
                  </a:rPr>
                  <a:t>T-1</a:t>
                </a:r>
                <a:endParaRPr lang="en-US" i="1" dirty="0">
                  <a:solidFill>
                    <a:srgbClr val="222222"/>
                  </a:solidFill>
                  <a:latin typeface="MathJax_Math-italic"/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05411A4-0B83-4CD5-AB69-087E34AC8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722" y="2346243"/>
                <a:ext cx="1863972" cy="384144"/>
              </a:xfrm>
              <a:prstGeom prst="rect">
                <a:avLst/>
              </a:prstGeom>
              <a:blipFill>
                <a:blip r:embed="rId11"/>
                <a:stretch>
                  <a:fillRect t="-4762" r="-2614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9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1" grpId="0" animBg="1"/>
      <p:bldP spid="42" grpId="0"/>
      <p:bldP spid="51" grpId="0"/>
      <p:bldP spid="5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Date Placeholder 3">
            <a:extLst>
              <a:ext uri="{FF2B5EF4-FFF2-40B4-BE49-F238E27FC236}">
                <a16:creationId xmlns:a16="http://schemas.microsoft.com/office/drawing/2014/main" id="{BBC1EE09-CD52-49F9-9C09-0DCFAFFF9A0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4</a:t>
            </a:r>
          </a:p>
        </p:txBody>
      </p:sp>
      <p:sp>
        <p:nvSpPr>
          <p:cNvPr id="119811" name="Footer Placeholder 4">
            <a:extLst>
              <a:ext uri="{FF2B5EF4-FFF2-40B4-BE49-F238E27FC236}">
                <a16:creationId xmlns:a16="http://schemas.microsoft.com/office/drawing/2014/main" id="{96895388-E365-4E92-85E4-BCBCBE9D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119812" name="Slide Number Placeholder 5">
            <a:extLst>
              <a:ext uri="{FF2B5EF4-FFF2-40B4-BE49-F238E27FC236}">
                <a16:creationId xmlns:a16="http://schemas.microsoft.com/office/drawing/2014/main" id="{16AA8FA7-094B-46E5-838D-9E8420BD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ECA827-D4F2-4DE2-A333-02A9C1F9668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119813" name="Rectangle 2">
            <a:extLst>
              <a:ext uri="{FF2B5EF4-FFF2-40B4-BE49-F238E27FC236}">
                <a16:creationId xmlns:a16="http://schemas.microsoft.com/office/drawing/2014/main" id="{C551D304-CE37-43BA-90B9-D12AD58070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4540" y="304800"/>
            <a:ext cx="7553325" cy="553998"/>
          </a:xfrm>
        </p:spPr>
        <p:txBody>
          <a:bodyPr/>
          <a:lstStyle/>
          <a:p>
            <a:pPr eaLnBrk="1" hangingPunct="1"/>
            <a:r>
              <a:rPr lang="da-DK" altLang="en-US" sz="3600" dirty="0"/>
              <a:t>Modeling Seasonal Data</a:t>
            </a:r>
            <a:endParaRPr lang="en-US" altLang="en-US" sz="3600" dirty="0"/>
          </a:p>
        </p:txBody>
      </p:sp>
      <p:sp>
        <p:nvSpPr>
          <p:cNvPr id="119814" name="Rectangle 3">
            <a:extLst>
              <a:ext uri="{FF2B5EF4-FFF2-40B4-BE49-F238E27FC236}">
                <a16:creationId xmlns:a16="http://schemas.microsoft.com/office/drawing/2014/main" id="{A2BF39F3-A1B2-46D9-8638-3A79CCCEE1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4541" y="1217167"/>
            <a:ext cx="3655060" cy="3785652"/>
          </a:xfrm>
        </p:spPr>
        <p:txBody>
          <a:bodyPr/>
          <a:lstStyle/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altLang="en-US" sz="2000"/>
              <a:t>Additive Seasonal Model</a:t>
            </a:r>
          </a:p>
          <a:p>
            <a:pPr lvl="1" eaLnBrk="1" hangingPunct="1"/>
            <a:r>
              <a:rPr lang="en-US" altLang="en-US"/>
              <a:t>If the amplitude of the seasonal pattern is independent of the average level within the season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endParaRPr lang="en-US" altLang="en-US"/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endParaRPr lang="en-US" altLang="en-US"/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endParaRPr lang="en-US" altLang="en-US"/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altLang="en-US" sz="2000"/>
              <a:t>Multiplicative Seasonal Model</a:t>
            </a:r>
          </a:p>
          <a:p>
            <a:pPr lvl="1" eaLnBrk="1" hangingPunct="1"/>
            <a:r>
              <a:rPr lang="en-US" altLang="en-US"/>
              <a:t>If the amplitude of the seasonal pattern is proportional to the average level within the season</a:t>
            </a: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73A8CD-E6B1-4917-B08E-6BB6C3CF7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236"/>
          <a:stretch/>
        </p:blipFill>
        <p:spPr>
          <a:xfrm>
            <a:off x="5405437" y="768719"/>
            <a:ext cx="3200400" cy="3038217"/>
          </a:xfrm>
          <a:prstGeom prst="rect">
            <a:avLst/>
          </a:prstGeom>
        </p:spPr>
      </p:pic>
      <p:pic>
        <p:nvPicPr>
          <p:cNvPr id="40962" name="Picture 2" descr="mseas.fig1">
            <a:extLst>
              <a:ext uri="{FF2B5EF4-FFF2-40B4-BE49-F238E27FC236}">
                <a16:creationId xmlns:a16="http://schemas.microsoft.com/office/drawing/2014/main" id="{EC917209-F006-4834-8ADB-AB35B61E72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2"/>
          <a:stretch/>
        </p:blipFill>
        <p:spPr bwMode="auto">
          <a:xfrm>
            <a:off x="5550305" y="3664556"/>
            <a:ext cx="28860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AFEF049-D094-46F6-958C-6CE4BCC00D11}"/>
              </a:ext>
            </a:extLst>
          </p:cNvPr>
          <p:cNvCxnSpPr/>
          <p:nvPr/>
        </p:nvCxnSpPr>
        <p:spPr>
          <a:xfrm flipH="1" flipV="1">
            <a:off x="6248400" y="4876800"/>
            <a:ext cx="228600" cy="76200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92F453-FF54-42FE-8D1E-E15CAEBF23D0}"/>
              </a:ext>
            </a:extLst>
          </p:cNvPr>
          <p:cNvCxnSpPr>
            <a:cxnSpLocks/>
          </p:cNvCxnSpPr>
          <p:nvPr/>
        </p:nvCxnSpPr>
        <p:spPr>
          <a:xfrm flipH="1" flipV="1">
            <a:off x="7467600" y="4040436"/>
            <a:ext cx="304800" cy="1522164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FAF588-B65A-4FE6-A472-134CB3F4BE6B}"/>
              </a:ext>
            </a:extLst>
          </p:cNvPr>
          <p:cNvCxnSpPr/>
          <p:nvPr/>
        </p:nvCxnSpPr>
        <p:spPr>
          <a:xfrm flipH="1" flipV="1">
            <a:off x="6438441" y="2125235"/>
            <a:ext cx="228600" cy="76200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5027C8-6514-4B5D-B0DB-F0F4ABFFFADB}"/>
              </a:ext>
            </a:extLst>
          </p:cNvPr>
          <p:cNvCxnSpPr>
            <a:cxnSpLocks/>
          </p:cNvCxnSpPr>
          <p:nvPr/>
        </p:nvCxnSpPr>
        <p:spPr>
          <a:xfrm flipH="1" flipV="1">
            <a:off x="7657641" y="1221036"/>
            <a:ext cx="267159" cy="760164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Date Placeholder 3">
            <a:extLst>
              <a:ext uri="{FF2B5EF4-FFF2-40B4-BE49-F238E27FC236}">
                <a16:creationId xmlns:a16="http://schemas.microsoft.com/office/drawing/2014/main" id="{EFF772A5-CBFE-4B76-8D13-155B0E71CF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4</a:t>
            </a:r>
          </a:p>
        </p:txBody>
      </p:sp>
      <p:sp>
        <p:nvSpPr>
          <p:cNvPr id="121859" name="Footer Placeholder 4">
            <a:extLst>
              <a:ext uri="{FF2B5EF4-FFF2-40B4-BE49-F238E27FC236}">
                <a16:creationId xmlns:a16="http://schemas.microsoft.com/office/drawing/2014/main" id="{16D39404-1217-4F66-879D-1428A5C4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121860" name="Slide Number Placeholder 5">
            <a:extLst>
              <a:ext uri="{FF2B5EF4-FFF2-40B4-BE49-F238E27FC236}">
                <a16:creationId xmlns:a16="http://schemas.microsoft.com/office/drawing/2014/main" id="{5DA84011-EDD5-4243-933E-DE955725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0E651D-7C30-46F6-8923-F4C6C1B45E6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121861" name="Rectangle 2">
            <a:extLst>
              <a:ext uri="{FF2B5EF4-FFF2-40B4-BE49-F238E27FC236}">
                <a16:creationId xmlns:a16="http://schemas.microsoft.com/office/drawing/2014/main" id="{E0720529-76B2-44D9-8CF9-4A48771CF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/>
              <a:t>Additive Seasonal Model</a:t>
            </a:r>
            <a:endParaRPr lang="en-US" altLang="en-US"/>
          </a:p>
        </p:txBody>
      </p:sp>
      <p:pic>
        <p:nvPicPr>
          <p:cNvPr id="121862" name="Picture 4">
            <a:extLst>
              <a:ext uri="{FF2B5EF4-FFF2-40B4-BE49-F238E27FC236}">
                <a16:creationId xmlns:a16="http://schemas.microsoft.com/office/drawing/2014/main" id="{6BA2CB88-73C0-49CD-B7A2-BF1BC86088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1"/>
          <a:stretch/>
        </p:blipFill>
        <p:spPr>
          <a:xfrm>
            <a:off x="990600" y="1295401"/>
            <a:ext cx="6934200" cy="4419600"/>
          </a:xfr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5">
            <a:extLst>
              <a:ext uri="{FF2B5EF4-FFF2-40B4-BE49-F238E27FC236}">
                <a16:creationId xmlns:a16="http://schemas.microsoft.com/office/drawing/2014/main" id="{64945CBA-93CD-47EB-83AF-981056D85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dirty="0"/>
              <a:t>Additive Seasonal Model</a:t>
            </a:r>
            <a:endParaRPr lang="en-US" alt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A2A45F-CCA4-4E26-9D83-AE4CB4792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498598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Additive seasonal model can be represented by: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dirty="0"/>
              <a:t>L</a:t>
            </a:r>
            <a:r>
              <a:rPr lang="en-US" i="1" baseline="-25000" dirty="0"/>
              <a:t>t</a:t>
            </a:r>
            <a:r>
              <a:rPr lang="en-US" baseline="-25000" dirty="0"/>
              <a:t> </a:t>
            </a:r>
            <a:r>
              <a:rPr lang="en-US" baseline="30000" dirty="0"/>
              <a:t> </a:t>
            </a:r>
            <a:r>
              <a:rPr lang="en-US" dirty="0"/>
              <a:t>= linear trend; </a:t>
            </a:r>
            <a:r>
              <a:rPr lang="en-US" i="1" dirty="0"/>
              <a:t>S</a:t>
            </a:r>
            <a:r>
              <a:rPr lang="en-US" i="1" baseline="-25000" dirty="0"/>
              <a:t>t</a:t>
            </a:r>
            <a:r>
              <a:rPr lang="en-US" baseline="-25000" dirty="0"/>
              <a:t> </a:t>
            </a:r>
            <a:r>
              <a:rPr lang="en-US" dirty="0"/>
              <a:t>= seasonal adjustment, </a:t>
            </a:r>
            <a:r>
              <a:rPr lang="el-GR" i="1" dirty="0"/>
              <a:t>ε</a:t>
            </a:r>
            <a:r>
              <a:rPr lang="en-US" i="1" baseline="-25000" dirty="0"/>
              <a:t>t</a:t>
            </a:r>
            <a:r>
              <a:rPr lang="en-US" baseline="-25000" dirty="0"/>
              <a:t> </a:t>
            </a:r>
            <a:r>
              <a:rPr lang="en-US" dirty="0"/>
              <a:t>= uncorrelated (mean 0; variance </a:t>
            </a:r>
            <a:r>
              <a:rPr lang="el-GR" i="1" dirty="0"/>
              <a:t>σ</a:t>
            </a:r>
            <a:r>
              <a:rPr lang="el-GR" i="1" baseline="-25000" dirty="0"/>
              <a:t>ε</a:t>
            </a:r>
            <a:r>
              <a:rPr lang="en-US" i="1" baseline="30000" dirty="0"/>
              <a:t>2</a:t>
            </a:r>
            <a:r>
              <a:rPr lang="en-US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i="1" dirty="0"/>
              <a:t>S</a:t>
            </a:r>
            <a:r>
              <a:rPr lang="en-US" i="1" baseline="-25000" dirty="0"/>
              <a:t>t</a:t>
            </a:r>
            <a:r>
              <a:rPr lang="en-US" i="1" dirty="0"/>
              <a:t> = </a:t>
            </a:r>
            <a:r>
              <a:rPr lang="en-US" i="1" dirty="0" err="1"/>
              <a:t>S</a:t>
            </a:r>
            <a:r>
              <a:rPr lang="en-US" i="1" baseline="-25000" dirty="0" err="1"/>
              <a:t>t+s</a:t>
            </a:r>
            <a:r>
              <a:rPr lang="en-US" i="1" baseline="-25000" dirty="0"/>
              <a:t> </a:t>
            </a:r>
            <a:r>
              <a:rPr lang="en-US" i="1" dirty="0"/>
              <a:t>= S</a:t>
            </a:r>
            <a:r>
              <a:rPr lang="en-US" i="1" baseline="-25000" dirty="0"/>
              <a:t>t+2s  </a:t>
            </a:r>
            <a:r>
              <a:rPr lang="en-US" i="1" dirty="0"/>
              <a:t>and </a:t>
            </a:r>
          </a:p>
        </p:txBody>
      </p:sp>
      <p:sp>
        <p:nvSpPr>
          <p:cNvPr id="123906" name="Date Placeholder 3">
            <a:extLst>
              <a:ext uri="{FF2B5EF4-FFF2-40B4-BE49-F238E27FC236}">
                <a16:creationId xmlns:a16="http://schemas.microsoft.com/office/drawing/2014/main" id="{49B572F9-7A16-452A-B4ED-059EDF7CCFA6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4</a:t>
            </a:r>
          </a:p>
        </p:txBody>
      </p:sp>
      <p:sp>
        <p:nvSpPr>
          <p:cNvPr id="123907" name="Footer Placeholder 4">
            <a:extLst>
              <a:ext uri="{FF2B5EF4-FFF2-40B4-BE49-F238E27FC236}">
                <a16:creationId xmlns:a16="http://schemas.microsoft.com/office/drawing/2014/main" id="{3247537B-AD82-40B5-9540-237640A2140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123908" name="Slide Number Placeholder 5">
            <a:extLst>
              <a:ext uri="{FF2B5EF4-FFF2-40B4-BE49-F238E27FC236}">
                <a16:creationId xmlns:a16="http://schemas.microsoft.com/office/drawing/2014/main" id="{CE0DE1DE-B64B-42BF-82B1-9B2B9D5B1E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621676-0A5F-4AC5-BA6E-6958A90D374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E89C535-53BF-4345-9C5D-16B048D05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0" t="78539" r="40634" b="1893"/>
          <a:stretch/>
        </p:blipFill>
        <p:spPr>
          <a:xfrm>
            <a:off x="5489786" y="5398895"/>
            <a:ext cx="1447800" cy="78221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58F8E5B-7D6A-4225-BBC1-32CB8CC11230}"/>
                  </a:ext>
                </a:extLst>
              </p:cNvPr>
              <p:cNvSpPr/>
              <p:nvPr/>
            </p:nvSpPr>
            <p:spPr>
              <a:xfrm>
                <a:off x="3300232" y="2496366"/>
                <a:ext cx="4091168" cy="542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T+</a:t>
                </a:r>
                <a14:m>
                  <m:oMath xmlns:m="http://schemas.openxmlformats.org/officeDocument/2006/math">
                    <m:r>
                      <a:rPr lang="en-US" sz="2800" b="0" i="1" baseline="-2500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i="1" dirty="0">
                    <a:solidFill>
                      <a:srgbClr val="222222"/>
                    </a:solidFill>
                    <a:latin typeface="MathJax_Main"/>
                  </a:rPr>
                  <a:t>(T)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m:rPr>
                        <m:nor/>
                      </m:rPr>
                      <a:rPr lang="en-US" sz="2800" b="0" i="1" baseline="-25000" dirty="0" smtClean="0">
                        <a:solidFill>
                          <a:srgbClr val="222222"/>
                        </a:solidFill>
                        <a:latin typeface="MathJax_Math-italic"/>
                      </a:rPr>
                      <m:t>T</m:t>
                    </m:r>
                    <m:r>
                      <m:rPr>
                        <m:nor/>
                      </m:rPr>
                      <a:rPr lang="en-US" sz="2800" i="1" baseline="-25000" dirty="0">
                        <a:solidFill>
                          <a:srgbClr val="222222"/>
                        </a:solidFill>
                        <a:latin typeface="MathJax_Math-italic"/>
                      </a:rPr>
                      <m:t>+1−</m:t>
                    </m:r>
                    <m:r>
                      <m:rPr>
                        <m:nor/>
                      </m:rPr>
                      <a:rPr lang="en-US" sz="2800" i="1" baseline="-25000" dirty="0">
                        <a:solidFill>
                          <a:srgbClr val="222222"/>
                        </a:solidFill>
                        <a:latin typeface="MathJax_Math-italic"/>
                      </a:rPr>
                      <m:t>s</m:t>
                    </m:r>
                  </m:oMath>
                </a14:m>
                <a:r>
                  <a:rPr lang="en-US" sz="2800" i="1" dirty="0">
                    <a:solidFill>
                      <a:srgbClr val="222222"/>
                    </a:solidFill>
                    <a:latin typeface="MathJax_Math-italic"/>
                  </a:rPr>
                  <a:t>+ </a:t>
                </a:r>
                <a:r>
                  <a:rPr lang="el-GR" sz="2800" i="1" dirty="0"/>
                  <a:t>ε</a:t>
                </a:r>
                <a:r>
                  <a:rPr lang="en-US" sz="2800" i="1" baseline="-25000" dirty="0"/>
                  <a:t>t</a:t>
                </a:r>
                <a:endParaRPr lang="en-US" sz="2800" i="1" dirty="0">
                  <a:solidFill>
                    <a:srgbClr val="222222"/>
                  </a:solidFill>
                  <a:latin typeface="MathJax_Math-italic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58F8E5B-7D6A-4225-BBC1-32CB8CC11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232" y="2496366"/>
                <a:ext cx="4091168" cy="542328"/>
              </a:xfrm>
              <a:prstGeom prst="rect">
                <a:avLst/>
              </a:prstGeom>
              <a:blipFill>
                <a:blip r:embed="rId4"/>
                <a:stretch>
                  <a:fillRect t="-7955" b="-32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1287-2FAE-430E-B4CD-B79E9D8A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677108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BAD0B-C281-471C-BBA3-2FA0155D2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43088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Review: Smoothing using Moving Averages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Drawbacks of Moving Average approaches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Simple Exponential Smoothing</a:t>
            </a:r>
          </a:p>
          <a:p>
            <a:r>
              <a:rPr lang="en-US" sz="2000" dirty="0"/>
              <a:t>	– No trend, no seasonal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Second Order Exponential Smoothing</a:t>
            </a:r>
          </a:p>
          <a:p>
            <a:r>
              <a:rPr lang="en-US" sz="2000" dirty="0"/>
              <a:t>	– Trend, no seasonal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• Holt-Winters Methods</a:t>
            </a:r>
          </a:p>
          <a:p>
            <a:r>
              <a:rPr lang="en-US" sz="2000" dirty="0"/>
              <a:t>	– Both trend and seasonal pattern</a:t>
            </a:r>
          </a:p>
          <a:p>
            <a:pPr marL="1255713" indent="171450">
              <a:buFont typeface="Arial" panose="020B0604020202020204" pitchFamily="34" charset="0"/>
              <a:buChar char="•"/>
            </a:pPr>
            <a:r>
              <a:rPr lang="en-US" sz="2000" dirty="0"/>
              <a:t>Multiplicative Holt-Winters method</a:t>
            </a:r>
          </a:p>
          <a:p>
            <a:pPr marL="1255713" indent="171450">
              <a:buFont typeface="Arial" panose="020B0604020202020204" pitchFamily="34" charset="0"/>
              <a:buChar char="•"/>
            </a:pPr>
            <a:r>
              <a:rPr lang="en-US" sz="2000" dirty="0"/>
              <a:t>Additive Holt-Winters Method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7B8E6C-4C83-4723-809A-8F271AD45934}"/>
              </a:ext>
            </a:extLst>
          </p:cNvPr>
          <p:cNvSpPr/>
          <p:nvPr/>
        </p:nvSpPr>
        <p:spPr>
          <a:xfrm>
            <a:off x="457200" y="3276600"/>
            <a:ext cx="7772400" cy="2484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70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7" name="Rectangle 2">
            <a:extLst>
              <a:ext uri="{FF2B5EF4-FFF2-40B4-BE49-F238E27FC236}">
                <a16:creationId xmlns:a16="http://schemas.microsoft.com/office/drawing/2014/main" id="{CEF8CBE0-FE71-4CF6-BC0E-B2D0B2D68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4539" y="163959"/>
            <a:ext cx="7553325" cy="696594"/>
          </a:xfrm>
        </p:spPr>
        <p:txBody>
          <a:bodyPr/>
          <a:lstStyle/>
          <a:p>
            <a:pPr eaLnBrk="1" hangingPunct="1"/>
            <a:r>
              <a:rPr lang="da-DK" altLang="en-US" sz="3200" dirty="0"/>
              <a:t>Forecasting (Holt-Winters Method) with Additive Seasonal Model</a:t>
            </a:r>
            <a:endParaRPr lang="en-US" altLang="en-US" sz="3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A7603D-DEC7-43F8-B674-92E459165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221599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Also called </a:t>
            </a:r>
            <a:r>
              <a:rPr lang="en-US" sz="2400" i="1" dirty="0"/>
              <a:t>Triple Exponential Smoothing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Idea is to apply exponential smoothing to seasonal components in addition to level and trend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Made of 4 discrete steps …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u="sng" dirty="0"/>
              <a:t>Step 1: </a:t>
            </a:r>
            <a:r>
              <a:rPr lang="en-US" sz="2400" b="1" dirty="0"/>
              <a:t> Update Level</a:t>
            </a:r>
            <a:endParaRPr lang="en-US" sz="2800" b="1" dirty="0"/>
          </a:p>
        </p:txBody>
      </p:sp>
      <p:sp>
        <p:nvSpPr>
          <p:cNvPr id="125955" name="Footer Placeholder 5">
            <a:extLst>
              <a:ext uri="{FF2B5EF4-FFF2-40B4-BE49-F238E27FC236}">
                <a16:creationId xmlns:a16="http://schemas.microsoft.com/office/drawing/2014/main" id="{67A5D16D-1947-497E-A043-052F6C95A34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125954" name="Date Placeholder 4">
            <a:extLst>
              <a:ext uri="{FF2B5EF4-FFF2-40B4-BE49-F238E27FC236}">
                <a16:creationId xmlns:a16="http://schemas.microsoft.com/office/drawing/2014/main" id="{C8B9DA7F-3B34-49B7-99A3-7015AA0FB595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4</a:t>
            </a:r>
          </a:p>
        </p:txBody>
      </p:sp>
      <p:sp>
        <p:nvSpPr>
          <p:cNvPr id="125956" name="Slide Number Placeholder 6">
            <a:extLst>
              <a:ext uri="{FF2B5EF4-FFF2-40B4-BE49-F238E27FC236}">
                <a16:creationId xmlns:a16="http://schemas.microsoft.com/office/drawing/2014/main" id="{57E37334-54A7-4C1E-87EF-0DFA223CD3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0DD3B0-1E05-4DCF-92F5-6DF3F68B68C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A61349-BECF-41E3-8BC1-2CEF688101B1}"/>
                  </a:ext>
                </a:extLst>
              </p:cNvPr>
              <p:cNvSpPr/>
              <p:nvPr/>
            </p:nvSpPr>
            <p:spPr>
              <a:xfrm>
                <a:off x="2057400" y="3623664"/>
                <a:ext cx="5791200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= </a:t>
                </a:r>
                <a:r>
                  <a:rPr lang="el-GR" sz="2800" dirty="0">
                    <a:solidFill>
                      <a:srgbClr val="2222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l-GR" sz="2800" dirty="0">
                    <a:solidFill>
                      <a:srgbClr val="222222"/>
                    </a:solidFill>
                    <a:latin typeface="MathJax_Main"/>
                  </a:rPr>
                  <a:t>(</a:t>
                </a:r>
                <a:r>
                  <a:rPr lang="en-US" sz="2800" i="1" dirty="0" err="1">
                    <a:solidFill>
                      <a:srgbClr val="222222"/>
                    </a:solidFill>
                    <a:latin typeface="MathJax_Math-italic"/>
                  </a:rPr>
                  <a:t>y</a:t>
                </a:r>
                <a:r>
                  <a:rPr lang="en-US" sz="2800" i="1" baseline="-25000" dirty="0" err="1">
                    <a:solidFill>
                      <a:srgbClr val="222222"/>
                    </a:solidFill>
                    <a:latin typeface="MathJax_Math-italic"/>
                  </a:rPr>
                  <a:t>T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−</a:t>
                </a:r>
                <a:r>
                  <a:rPr lang="en-US" sz="2800" dirty="0">
                    <a:solidFill>
                      <a:srgbClr val="222222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sz="2800" baseline="-25000" dirty="0">
                    <a:solidFill>
                      <a:srgbClr val="222222"/>
                    </a:solidFill>
                    <a:latin typeface="MathJax_Math-italic"/>
                  </a:rPr>
                  <a:t>T</a:t>
                </a:r>
                <a:r>
                  <a:rPr lang="en-US" sz="2800" baseline="-25000" dirty="0">
                    <a:solidFill>
                      <a:srgbClr val="222222"/>
                    </a:solidFill>
                    <a:latin typeface="MathJax_Main"/>
                  </a:rPr>
                  <a:t>−</a:t>
                </a:r>
                <a:r>
                  <a:rPr lang="en-US" sz="2800" baseline="-25000" dirty="0">
                    <a:solidFill>
                      <a:srgbClr val="222222"/>
                    </a:solidFill>
                    <a:latin typeface="MathJax_Math-italic"/>
                  </a:rPr>
                  <a:t>s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)     + (1−</a:t>
                </a:r>
                <a:r>
                  <a:rPr lang="el-GR" sz="2800" dirty="0">
                    <a:solidFill>
                      <a:srgbClr val="222222"/>
                    </a:solidFill>
                    <a:latin typeface="MathJax_Math-italic"/>
                  </a:rPr>
                  <a:t> </a:t>
                </a:r>
                <a:r>
                  <a:rPr lang="el-GR" sz="2800" dirty="0">
                    <a:solidFill>
                      <a:srgbClr val="2222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800" dirty="0">
                    <a:solidFill>
                      <a:srgbClr val="222222"/>
                    </a:solidFill>
                    <a:latin typeface="MathJax_Math-italic"/>
                  </a:rPr>
                  <a:t>) </a:t>
                </a:r>
                <a:r>
                  <a:rPr lang="el-GR" sz="2800" dirty="0">
                    <a:solidFill>
                      <a:srgbClr val="222222"/>
                    </a:solidFill>
                    <a:latin typeface="MathJax_Main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 </a:t>
                </a:r>
                <a:r>
                  <a:rPr lang="en-US" sz="2800" baseline="-25000" dirty="0">
                    <a:solidFill>
                      <a:srgbClr val="222222"/>
                    </a:solidFill>
                    <a:latin typeface="MathJax_Main"/>
                  </a:rPr>
                  <a:t>−1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+</a:t>
                </a:r>
                <a:r>
                  <a:rPr lang="en-US" sz="2800" dirty="0">
                    <a:solidFill>
                      <a:srgbClr val="222222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800" b="0" i="1" dirty="0" smtClean="0">
                            <a:solidFill>
                              <a:srgbClr val="222222"/>
                            </a:solidFill>
                            <a:latin typeface="MathJax_Math-italic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2800" baseline="-25000" dirty="0">
                    <a:solidFill>
                      <a:srgbClr val="222222"/>
                    </a:solidFill>
                    <a:latin typeface="MathJax_Math-italic"/>
                  </a:rPr>
                  <a:t>T-1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A61349-BECF-41E3-8BC1-2CEF68810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623664"/>
                <a:ext cx="5791200" cy="541110"/>
              </a:xfrm>
              <a:prstGeom prst="rect">
                <a:avLst/>
              </a:prstGeom>
              <a:blipFill>
                <a:blip r:embed="rId3"/>
                <a:stretch>
                  <a:fillRect t="-8989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FB2C1968-27F1-4320-A8B5-2296B5752590}"/>
              </a:ext>
            </a:extLst>
          </p:cNvPr>
          <p:cNvSpPr/>
          <p:nvPr/>
        </p:nvSpPr>
        <p:spPr>
          <a:xfrm>
            <a:off x="2560320" y="3623664"/>
            <a:ext cx="1997854" cy="7197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30AFF23-F3A2-4FA9-8228-52A104EDE9DA}"/>
              </a:ext>
            </a:extLst>
          </p:cNvPr>
          <p:cNvSpPr/>
          <p:nvPr/>
        </p:nvSpPr>
        <p:spPr>
          <a:xfrm rot="14398373">
            <a:off x="3294076" y="4842454"/>
            <a:ext cx="15240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B0ACD7-A698-4C11-BF63-8120A868BF5D}"/>
              </a:ext>
            </a:extLst>
          </p:cNvPr>
          <p:cNvSpPr txBox="1"/>
          <p:nvPr/>
        </p:nvSpPr>
        <p:spPr>
          <a:xfrm>
            <a:off x="3261037" y="5601973"/>
            <a:ext cx="2225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value (without seasonality)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3AEBF24-BE8B-4D9D-BC1B-69887E919726}"/>
              </a:ext>
            </a:extLst>
          </p:cNvPr>
          <p:cNvSpPr/>
          <p:nvPr/>
        </p:nvSpPr>
        <p:spPr>
          <a:xfrm rot="14398373">
            <a:off x="5601911" y="4628050"/>
            <a:ext cx="15240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1FDC6D-CC3B-40DA-AB12-D79C6B1E15FF}"/>
              </a:ext>
            </a:extLst>
          </p:cNvPr>
          <p:cNvSpPr txBox="1"/>
          <p:nvPr/>
        </p:nvSpPr>
        <p:spPr>
          <a:xfrm>
            <a:off x="5812390" y="5593052"/>
            <a:ext cx="336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Forecast (without seasonal term)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4" grpId="0" animBg="1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7" name="Rectangle 2">
            <a:extLst>
              <a:ext uri="{FF2B5EF4-FFF2-40B4-BE49-F238E27FC236}">
                <a16:creationId xmlns:a16="http://schemas.microsoft.com/office/drawing/2014/main" id="{CEF8CBE0-FE71-4CF6-BC0E-B2D0B2D68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4539" y="163959"/>
            <a:ext cx="7553325" cy="696594"/>
          </a:xfrm>
        </p:spPr>
        <p:txBody>
          <a:bodyPr/>
          <a:lstStyle/>
          <a:p>
            <a:pPr eaLnBrk="1" hangingPunct="1"/>
            <a:r>
              <a:rPr lang="da-DK" altLang="en-US" sz="3200" dirty="0"/>
              <a:t>Forecasting (Holt-Winters Method) with Additive Seasonal Model</a:t>
            </a:r>
            <a:endParaRPr lang="en-US" altLang="en-US" sz="3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A7603D-DEC7-43F8-B674-92E459165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36933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u="sng" dirty="0"/>
              <a:t>Step 2: </a:t>
            </a:r>
            <a:r>
              <a:rPr lang="en-US" sz="2400" b="1" dirty="0"/>
              <a:t> Update Trend</a:t>
            </a:r>
            <a:r>
              <a:rPr lang="en-US" sz="2400" b="1" u="sng" dirty="0"/>
              <a:t> </a:t>
            </a:r>
            <a:endParaRPr lang="en-US" sz="2800" b="1" u="sng" dirty="0"/>
          </a:p>
        </p:txBody>
      </p:sp>
      <p:sp>
        <p:nvSpPr>
          <p:cNvPr id="125955" name="Footer Placeholder 5">
            <a:extLst>
              <a:ext uri="{FF2B5EF4-FFF2-40B4-BE49-F238E27FC236}">
                <a16:creationId xmlns:a16="http://schemas.microsoft.com/office/drawing/2014/main" id="{67A5D16D-1947-497E-A043-052F6C95A34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125954" name="Date Placeholder 4">
            <a:extLst>
              <a:ext uri="{FF2B5EF4-FFF2-40B4-BE49-F238E27FC236}">
                <a16:creationId xmlns:a16="http://schemas.microsoft.com/office/drawing/2014/main" id="{C8B9DA7F-3B34-49B7-99A3-7015AA0FB595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4</a:t>
            </a:r>
          </a:p>
        </p:txBody>
      </p:sp>
      <p:sp>
        <p:nvSpPr>
          <p:cNvPr id="125956" name="Slide Number Placeholder 6">
            <a:extLst>
              <a:ext uri="{FF2B5EF4-FFF2-40B4-BE49-F238E27FC236}">
                <a16:creationId xmlns:a16="http://schemas.microsoft.com/office/drawing/2014/main" id="{57E37334-54A7-4C1E-87EF-0DFA223CD3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0DD3B0-1E05-4DCF-92F5-6DF3F68B68C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A61349-BECF-41E3-8BC1-2CEF688101B1}"/>
                  </a:ext>
                </a:extLst>
              </p:cNvPr>
              <p:cNvSpPr/>
              <p:nvPr/>
            </p:nvSpPr>
            <p:spPr>
              <a:xfrm>
                <a:off x="1447800" y="1980730"/>
                <a:ext cx="5921957" cy="546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 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=    </a:t>
                </a:r>
                <a:r>
                  <a:rPr lang="el-GR" sz="2800" dirty="0">
                    <a:solidFill>
                      <a:srgbClr val="2222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l-GR" sz="2800" dirty="0">
                    <a:solidFill>
                      <a:srgbClr val="222222"/>
                    </a:solidFill>
                    <a:latin typeface="MathJax_Main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</a:t>
                </a:r>
                <a:r>
                  <a:rPr lang="en-US" sz="2800" baseline="-25000" dirty="0">
                    <a:solidFill>
                      <a:srgbClr val="222222"/>
                    </a:solidFill>
                    <a:latin typeface="MathJax_Main"/>
                  </a:rPr>
                  <a:t> 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−</a:t>
                </a:r>
                <a:r>
                  <a:rPr lang="en-US" sz="2800" dirty="0">
                    <a:solidFill>
                      <a:srgbClr val="222222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T-1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)     + (1−</a:t>
                </a:r>
                <a:r>
                  <a:rPr lang="el-GR" sz="2800" dirty="0">
                    <a:solidFill>
                      <a:srgbClr val="222222"/>
                    </a:solidFill>
                    <a:latin typeface="MathJax_Math-italic"/>
                  </a:rPr>
                  <a:t> </a:t>
                </a:r>
                <a:r>
                  <a:rPr lang="el-GR" sz="2800" dirty="0">
                    <a:solidFill>
                      <a:srgbClr val="2222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sz="2800" dirty="0">
                    <a:solidFill>
                      <a:srgbClr val="222222"/>
                    </a:solidFill>
                    <a:latin typeface="MathJax_Math-italic"/>
                  </a:rPr>
                  <a:t>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2800" baseline="-25000" dirty="0">
                    <a:solidFill>
                      <a:srgbClr val="222222"/>
                    </a:solidFill>
                    <a:latin typeface="MathJax_Math-italic"/>
                  </a:rPr>
                  <a:t>T-1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A61349-BECF-41E3-8BC1-2CEF68810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980730"/>
                <a:ext cx="5921957" cy="546560"/>
              </a:xfrm>
              <a:prstGeom prst="rect">
                <a:avLst/>
              </a:prstGeom>
              <a:blipFill>
                <a:blip r:embed="rId3"/>
                <a:stretch>
                  <a:fillRect t="-8889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FB2C1968-27F1-4320-A8B5-2296B5752590}"/>
              </a:ext>
            </a:extLst>
          </p:cNvPr>
          <p:cNvSpPr/>
          <p:nvPr/>
        </p:nvSpPr>
        <p:spPr>
          <a:xfrm>
            <a:off x="2245679" y="1943113"/>
            <a:ext cx="1783080" cy="7109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30AFF23-F3A2-4FA9-8228-52A104EDE9DA}"/>
              </a:ext>
            </a:extLst>
          </p:cNvPr>
          <p:cNvSpPr/>
          <p:nvPr/>
        </p:nvSpPr>
        <p:spPr>
          <a:xfrm rot="14398373">
            <a:off x="2737007" y="3062919"/>
            <a:ext cx="15240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B0ACD7-A698-4C11-BF63-8120A868BF5D}"/>
                  </a:ext>
                </a:extLst>
              </p:cNvPr>
              <p:cNvSpPr txBox="1"/>
              <p:nvPr/>
            </p:nvSpPr>
            <p:spPr>
              <a:xfrm>
                <a:off x="2946395" y="3988817"/>
                <a:ext cx="2010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Current value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i="1" baseline="-25000" dirty="0">
                    <a:solidFill>
                      <a:srgbClr val="222222"/>
                    </a:solidFill>
                    <a:latin typeface="MathJax_Math-italic"/>
                  </a:rPr>
                  <a:t>T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B0ACD7-A698-4C11-BF63-8120A868B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395" y="3988817"/>
                <a:ext cx="2010230" cy="369332"/>
              </a:xfrm>
              <a:prstGeom prst="rect">
                <a:avLst/>
              </a:prstGeom>
              <a:blipFill>
                <a:blip r:embed="rId4"/>
                <a:stretch>
                  <a:fillRect l="-242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93AEBF24-BE8B-4D9D-BC1B-69887E919726}"/>
              </a:ext>
            </a:extLst>
          </p:cNvPr>
          <p:cNvSpPr/>
          <p:nvPr/>
        </p:nvSpPr>
        <p:spPr>
          <a:xfrm rot="14398373">
            <a:off x="5287270" y="3014894"/>
            <a:ext cx="15240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1FDC6D-CC3B-40DA-AB12-D79C6B1E15FF}"/>
                  </a:ext>
                </a:extLst>
              </p:cNvPr>
              <p:cNvSpPr txBox="1"/>
              <p:nvPr/>
            </p:nvSpPr>
            <p:spPr>
              <a:xfrm>
                <a:off x="5497749" y="3979896"/>
                <a:ext cx="1604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Forecast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i="1" baseline="-25000" dirty="0">
                    <a:solidFill>
                      <a:srgbClr val="222222"/>
                    </a:solidFill>
                    <a:latin typeface="MathJax_Math-italic"/>
                  </a:rPr>
                  <a:t>T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1FDC6D-CC3B-40DA-AB12-D79C6B1E1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749" y="3979896"/>
                <a:ext cx="1604093" cy="369332"/>
              </a:xfrm>
              <a:prstGeom prst="rect">
                <a:avLst/>
              </a:prstGeom>
              <a:blipFill>
                <a:blip r:embed="rId5"/>
                <a:stretch>
                  <a:fillRect l="-342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172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7" name="Rectangle 2">
            <a:extLst>
              <a:ext uri="{FF2B5EF4-FFF2-40B4-BE49-F238E27FC236}">
                <a16:creationId xmlns:a16="http://schemas.microsoft.com/office/drawing/2014/main" id="{CEF8CBE0-FE71-4CF6-BC0E-B2D0B2D68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4539" y="163959"/>
            <a:ext cx="7553325" cy="696594"/>
          </a:xfrm>
        </p:spPr>
        <p:txBody>
          <a:bodyPr/>
          <a:lstStyle/>
          <a:p>
            <a:pPr eaLnBrk="1" hangingPunct="1"/>
            <a:r>
              <a:rPr lang="da-DK" altLang="en-US" sz="3200" dirty="0"/>
              <a:t>Forecasting (Holt-Winters Method) with Additive Seasonal Model</a:t>
            </a:r>
            <a:endParaRPr lang="en-US" altLang="en-US" sz="3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A7603D-DEC7-43F8-B674-92E459165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233910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u="sng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u="sng" dirty="0"/>
              <a:t>Step 3: </a:t>
            </a:r>
            <a:r>
              <a:rPr lang="en-US" sz="2400" b="1" dirty="0"/>
              <a:t> </a:t>
            </a:r>
            <a:r>
              <a:rPr lang="en-US" sz="2800" b="1" dirty="0"/>
              <a:t>Update Seasonality</a:t>
            </a:r>
            <a:r>
              <a:rPr lang="en-US" sz="2800" b="1" u="sng" dirty="0"/>
              <a:t> </a:t>
            </a:r>
            <a:endParaRPr lang="en-US" sz="2400" b="1" u="sng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u="sng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u="sng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u="sng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u="sng" dirty="0"/>
              <a:t>Step 4:</a:t>
            </a:r>
            <a:r>
              <a:rPr lang="en-US" sz="2800" b="1" dirty="0"/>
              <a:t>  Finally, create the forecast</a:t>
            </a:r>
            <a:endParaRPr lang="en-US" sz="2800" b="1" u="sng" dirty="0"/>
          </a:p>
        </p:txBody>
      </p:sp>
      <p:sp>
        <p:nvSpPr>
          <p:cNvPr id="125955" name="Footer Placeholder 5">
            <a:extLst>
              <a:ext uri="{FF2B5EF4-FFF2-40B4-BE49-F238E27FC236}">
                <a16:creationId xmlns:a16="http://schemas.microsoft.com/office/drawing/2014/main" id="{67A5D16D-1947-497E-A043-052F6C95A34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125954" name="Date Placeholder 4">
            <a:extLst>
              <a:ext uri="{FF2B5EF4-FFF2-40B4-BE49-F238E27FC236}">
                <a16:creationId xmlns:a16="http://schemas.microsoft.com/office/drawing/2014/main" id="{C8B9DA7F-3B34-49B7-99A3-7015AA0FB595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4</a:t>
            </a:r>
          </a:p>
        </p:txBody>
      </p:sp>
      <p:sp>
        <p:nvSpPr>
          <p:cNvPr id="125956" name="Slide Number Placeholder 6">
            <a:extLst>
              <a:ext uri="{FF2B5EF4-FFF2-40B4-BE49-F238E27FC236}">
                <a16:creationId xmlns:a16="http://schemas.microsoft.com/office/drawing/2014/main" id="{57E37334-54A7-4C1E-87EF-0DFA223CD3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0DD3B0-1E05-4DCF-92F5-6DF3F68B68C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A61349-BECF-41E3-8BC1-2CEF688101B1}"/>
                  </a:ext>
                </a:extLst>
              </p:cNvPr>
              <p:cNvSpPr/>
              <p:nvPr/>
            </p:nvSpPr>
            <p:spPr>
              <a:xfrm>
                <a:off x="1459601" y="1943113"/>
                <a:ext cx="5921957" cy="537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=    </a:t>
                </a:r>
                <a:r>
                  <a:rPr lang="el-GR" sz="2800" dirty="0">
                    <a:solidFill>
                      <a:srgbClr val="222222"/>
                    </a:solidFill>
                    <a:latin typeface="MathJax_Math-italic"/>
                  </a:rPr>
                  <a:t>δ</a:t>
                </a:r>
                <a:r>
                  <a:rPr lang="el-GR" sz="2800" dirty="0">
                    <a:solidFill>
                      <a:srgbClr val="222222"/>
                    </a:solidFill>
                    <a:latin typeface="MathJax_Main"/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</a:t>
                </a:r>
                <a:r>
                  <a:rPr lang="en-US" sz="2800" baseline="-25000" dirty="0">
                    <a:solidFill>
                      <a:srgbClr val="222222"/>
                    </a:solidFill>
                    <a:latin typeface="MathJax_Main"/>
                  </a:rPr>
                  <a:t> 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−</a:t>
                </a:r>
                <a:r>
                  <a:rPr lang="en-US" sz="2800" dirty="0">
                    <a:solidFill>
                      <a:srgbClr val="222222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)+ (1−</a:t>
                </a:r>
                <a:r>
                  <a:rPr lang="el-GR" sz="2800" dirty="0">
                    <a:solidFill>
                      <a:srgbClr val="222222"/>
                    </a:solidFill>
                    <a:latin typeface="MathJax_Math-italic"/>
                  </a:rPr>
                  <a:t> δ</a:t>
                </a:r>
                <a:r>
                  <a:rPr lang="en-US" sz="2800" dirty="0">
                    <a:solidFill>
                      <a:srgbClr val="222222"/>
                    </a:solidFill>
                    <a:latin typeface="MathJax_Math-italic"/>
                  </a:rPr>
                  <a:t>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rgbClr val="222222"/>
                            </a:solidFill>
                            <a:latin typeface="MathJax_Math-italic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sz="2800" baseline="-25000" dirty="0">
                    <a:solidFill>
                      <a:srgbClr val="222222"/>
                    </a:solidFill>
                    <a:latin typeface="MathJax_Math-italic"/>
                  </a:rPr>
                  <a:t>T-</a:t>
                </a:r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s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A61349-BECF-41E3-8BC1-2CEF68810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601" y="1943113"/>
                <a:ext cx="5921957" cy="537776"/>
              </a:xfrm>
              <a:prstGeom prst="rect">
                <a:avLst/>
              </a:prstGeom>
              <a:blipFill>
                <a:blip r:embed="rId3"/>
                <a:stretch>
                  <a:fillRect t="-9091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4A7CDF5-193C-41ED-9D43-7972A9F48D6A}"/>
                  </a:ext>
                </a:extLst>
              </p:cNvPr>
              <p:cNvSpPr/>
              <p:nvPr/>
            </p:nvSpPr>
            <p:spPr>
              <a:xfrm>
                <a:off x="2133600" y="4085680"/>
                <a:ext cx="5638799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T+</a:t>
                </a:r>
                <a14:m>
                  <m:oMath xmlns:m="http://schemas.openxmlformats.org/officeDocument/2006/math">
                    <m:r>
                      <a:rPr lang="en-US" sz="2800" i="1" baseline="-2500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800" i="1" dirty="0">
                    <a:solidFill>
                      <a:srgbClr val="222222"/>
                    </a:solidFill>
                    <a:latin typeface="MathJax_Main"/>
                  </a:rPr>
                  <a:t>(T)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800" b="0" i="1" dirty="0" smtClean="0">
                            <a:solidFill>
                              <a:srgbClr val="222222"/>
                            </a:solidFill>
                            <a:latin typeface="MathJax_Math-italic"/>
                          </a:rPr>
                          <m:t>b</m:t>
                        </m:r>
                      </m:e>
                    </m:acc>
                    <m:r>
                      <a:rPr lang="en-US" sz="2800" b="0" i="1" baseline="-25000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800" b="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sz="2800" baseline="-25000" dirty="0">
                    <a:solidFill>
                      <a:srgbClr val="222222"/>
                    </a:solidFill>
                    <a:ea typeface="Cambria Math" panose="02040503050406030204" pitchFamily="18" charset="0"/>
                  </a:rPr>
                  <a:t>T+</a:t>
                </a:r>
                <a14:m>
                  <m:oMath xmlns:m="http://schemas.openxmlformats.org/officeDocument/2006/math">
                    <m:r>
                      <a:rPr lang="en-US" sz="2800" i="1" baseline="-2500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800" baseline="-25000" dirty="0">
                    <a:solidFill>
                      <a:srgbClr val="222222"/>
                    </a:solidFill>
                    <a:ea typeface="Cambria Math" panose="02040503050406030204" pitchFamily="18" charset="0"/>
                  </a:rPr>
                  <a:t>-s</a:t>
                </a:r>
                <a:endParaRPr lang="en-US" sz="2800" i="1" dirty="0">
                  <a:solidFill>
                    <a:srgbClr val="222222"/>
                  </a:solidFill>
                  <a:latin typeface="MathJax_Math-italic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4A7CDF5-193C-41ED-9D43-7972A9F48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085680"/>
                <a:ext cx="5638799" cy="541110"/>
              </a:xfrm>
              <a:prstGeom prst="rect">
                <a:avLst/>
              </a:prstGeom>
              <a:blipFill>
                <a:blip r:embed="rId4"/>
                <a:stretch>
                  <a:fillRect t="-6742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634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Date Placeholder 3">
            <a:extLst>
              <a:ext uri="{FF2B5EF4-FFF2-40B4-BE49-F238E27FC236}">
                <a16:creationId xmlns:a16="http://schemas.microsoft.com/office/drawing/2014/main" id="{9EC9790E-4871-44A4-9F01-DDA2770B9CD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4</a:t>
            </a:r>
          </a:p>
        </p:txBody>
      </p:sp>
      <p:sp>
        <p:nvSpPr>
          <p:cNvPr id="133123" name="Footer Placeholder 4">
            <a:extLst>
              <a:ext uri="{FF2B5EF4-FFF2-40B4-BE49-F238E27FC236}">
                <a16:creationId xmlns:a16="http://schemas.microsoft.com/office/drawing/2014/main" id="{F939648C-DFB8-4DD7-9BF9-50C19FF0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133124" name="Slide Number Placeholder 5">
            <a:extLst>
              <a:ext uri="{FF2B5EF4-FFF2-40B4-BE49-F238E27FC236}">
                <a16:creationId xmlns:a16="http://schemas.microsoft.com/office/drawing/2014/main" id="{06898528-6EC0-4019-8AD8-D37E71CA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7034CC-CA55-4033-B850-4E4A4F1E343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133125" name="Rectangle 2">
            <a:extLst>
              <a:ext uri="{FF2B5EF4-FFF2-40B4-BE49-F238E27FC236}">
                <a16:creationId xmlns:a16="http://schemas.microsoft.com/office/drawing/2014/main" id="{2A1F05D3-F60F-44F1-AE68-2769C9D1A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4540" y="304800"/>
            <a:ext cx="7553325" cy="1354217"/>
          </a:xfrm>
        </p:spPr>
        <p:txBody>
          <a:bodyPr/>
          <a:lstStyle/>
          <a:p>
            <a:pPr eaLnBrk="1" hangingPunct="1"/>
            <a:r>
              <a:rPr lang="da-DK" altLang="en-US" b="1" dirty="0"/>
              <a:t>Multiplicative</a:t>
            </a:r>
            <a:r>
              <a:rPr lang="da-DK" altLang="en-US" dirty="0"/>
              <a:t> Seasonal Model</a:t>
            </a:r>
            <a:endParaRPr lang="en-US" altLang="en-US" dirty="0"/>
          </a:p>
        </p:txBody>
      </p:sp>
      <p:pic>
        <p:nvPicPr>
          <p:cNvPr id="133126" name="Picture 4">
            <a:extLst>
              <a:ext uri="{FF2B5EF4-FFF2-40B4-BE49-F238E27FC236}">
                <a16:creationId xmlns:a16="http://schemas.microsoft.com/office/drawing/2014/main" id="{8FECA60B-F28A-462F-AD9E-E5115830E0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863" y="1511300"/>
            <a:ext cx="6869112" cy="4573588"/>
          </a:xfrm>
          <a:noFill/>
        </p:spPr>
      </p:pic>
      <p:sp>
        <p:nvSpPr>
          <p:cNvPr id="133127" name="Text Box 6">
            <a:extLst>
              <a:ext uri="{FF2B5EF4-FFF2-40B4-BE49-F238E27FC236}">
                <a16:creationId xmlns:a16="http://schemas.microsoft.com/office/drawing/2014/main" id="{1F98B75D-AC13-4269-8CFF-D702758E4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588" y="1905000"/>
            <a:ext cx="22415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Note that the amplitude gets bigger as average level of the time series gets big.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EA1306-A174-4B2E-8A9F-A6A66CAC7B9C}"/>
              </a:ext>
            </a:extLst>
          </p:cNvPr>
          <p:cNvCxnSpPr/>
          <p:nvPr/>
        </p:nvCxnSpPr>
        <p:spPr>
          <a:xfrm>
            <a:off x="5638800" y="2286000"/>
            <a:ext cx="0" cy="182880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8FD5E7-B2C3-40A1-9ECB-E56425D3DE9E}"/>
              </a:ext>
            </a:extLst>
          </p:cNvPr>
          <p:cNvCxnSpPr>
            <a:cxnSpLocks/>
          </p:cNvCxnSpPr>
          <p:nvPr/>
        </p:nvCxnSpPr>
        <p:spPr>
          <a:xfrm>
            <a:off x="2743200" y="3575304"/>
            <a:ext cx="0" cy="137464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3" name="Rectangle 5">
            <a:extLst>
              <a:ext uri="{FF2B5EF4-FFF2-40B4-BE49-F238E27FC236}">
                <a16:creationId xmlns:a16="http://schemas.microsoft.com/office/drawing/2014/main" id="{C8B0D761-7038-4CA0-9D0D-1F802CA7F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dirty="0"/>
              <a:t>Multiplicative Seasonal Model</a:t>
            </a:r>
            <a:endParaRPr lang="en-US" alt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DA89F6-9F85-4F2B-B152-8E7556308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486287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Amplitude of seasonal pattern proportional to average level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Multiplicative Season Model can be expressed as 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i="1" dirty="0"/>
              <a:t>L</a:t>
            </a:r>
            <a:r>
              <a:rPr lang="en-US" sz="2800" i="1" baseline="-25000" dirty="0"/>
              <a:t>t</a:t>
            </a:r>
            <a:r>
              <a:rPr lang="en-US" sz="2800" baseline="-25000" dirty="0"/>
              <a:t> </a:t>
            </a:r>
            <a:r>
              <a:rPr lang="en-US" sz="2800" baseline="30000" dirty="0"/>
              <a:t> </a:t>
            </a:r>
            <a:r>
              <a:rPr lang="en-US" sz="2800" dirty="0"/>
              <a:t>= level; </a:t>
            </a:r>
            <a:r>
              <a:rPr lang="en-US" sz="2800" i="1" dirty="0" err="1"/>
              <a:t>b</a:t>
            </a:r>
            <a:r>
              <a:rPr lang="en-US" sz="2800" i="1" baseline="-25000" dirty="0" err="1"/>
              <a:t>t</a:t>
            </a:r>
            <a:r>
              <a:rPr lang="en-US" sz="2800" i="1" baseline="-25000" dirty="0"/>
              <a:t> </a:t>
            </a:r>
            <a:r>
              <a:rPr lang="en-US" sz="2800" i="1" dirty="0"/>
              <a:t>= </a:t>
            </a:r>
            <a:r>
              <a:rPr lang="en-US" sz="2800" dirty="0"/>
              <a:t>trend;</a:t>
            </a:r>
            <a:r>
              <a:rPr lang="en-US" sz="2800" i="1" dirty="0"/>
              <a:t> S</a:t>
            </a:r>
            <a:r>
              <a:rPr lang="en-US" sz="2800" i="1" baseline="-25000" dirty="0"/>
              <a:t>t</a:t>
            </a:r>
            <a:r>
              <a:rPr lang="en-US" sz="2800" baseline="-25000" dirty="0"/>
              <a:t> </a:t>
            </a:r>
            <a:r>
              <a:rPr lang="en-US" sz="2800" dirty="0"/>
              <a:t>= seasonal adjustment, </a:t>
            </a:r>
            <a:r>
              <a:rPr lang="el-GR" sz="2800" i="1" dirty="0"/>
              <a:t>ε</a:t>
            </a:r>
            <a:r>
              <a:rPr lang="en-US" sz="2800" i="1" baseline="-25000" dirty="0"/>
              <a:t>t</a:t>
            </a:r>
            <a:r>
              <a:rPr lang="en-US" sz="2800" baseline="-25000" dirty="0"/>
              <a:t> </a:t>
            </a:r>
            <a:r>
              <a:rPr lang="en-US" sz="2800" dirty="0"/>
              <a:t>= uncorrelated (mean 0; variance </a:t>
            </a:r>
            <a:r>
              <a:rPr lang="el-GR" sz="2800" i="1" dirty="0"/>
              <a:t>σ</a:t>
            </a:r>
            <a:r>
              <a:rPr lang="el-GR" sz="2800" i="1" baseline="-25000" dirty="0"/>
              <a:t>ε</a:t>
            </a:r>
            <a:r>
              <a:rPr lang="en-US" sz="2800" i="1" baseline="30000" dirty="0"/>
              <a:t>2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S</a:t>
            </a:r>
            <a:r>
              <a:rPr lang="en-US" sz="2800" i="1" baseline="-25000" dirty="0"/>
              <a:t>t</a:t>
            </a:r>
            <a:r>
              <a:rPr lang="en-US" sz="2800" i="1" dirty="0"/>
              <a:t> = </a:t>
            </a:r>
            <a:r>
              <a:rPr lang="en-US" sz="2800" i="1" dirty="0" err="1"/>
              <a:t>S</a:t>
            </a:r>
            <a:r>
              <a:rPr lang="en-US" sz="2800" i="1" baseline="-25000" dirty="0" err="1"/>
              <a:t>t+s</a:t>
            </a:r>
            <a:r>
              <a:rPr lang="en-US" sz="2800" i="1" baseline="-25000" dirty="0"/>
              <a:t> </a:t>
            </a:r>
            <a:r>
              <a:rPr lang="en-US" sz="2800" i="1" dirty="0"/>
              <a:t>= S</a:t>
            </a:r>
            <a:r>
              <a:rPr lang="en-US" sz="2800" i="1" baseline="-25000" dirty="0"/>
              <a:t>t+2s  </a:t>
            </a:r>
            <a:r>
              <a:rPr lang="en-US" sz="2800" i="1" dirty="0"/>
              <a:t>and </a:t>
            </a:r>
            <a:endParaRPr lang="en-US" sz="2800" dirty="0"/>
          </a:p>
        </p:txBody>
      </p:sp>
      <p:sp>
        <p:nvSpPr>
          <p:cNvPr id="135171" name="Footer Placeholder 5">
            <a:extLst>
              <a:ext uri="{FF2B5EF4-FFF2-40B4-BE49-F238E27FC236}">
                <a16:creationId xmlns:a16="http://schemas.microsoft.com/office/drawing/2014/main" id="{C60E2BEB-7701-435B-8D85-2605BD4EB29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135170" name="Date Placeholder 4">
            <a:extLst>
              <a:ext uri="{FF2B5EF4-FFF2-40B4-BE49-F238E27FC236}">
                <a16:creationId xmlns:a16="http://schemas.microsoft.com/office/drawing/2014/main" id="{0AB82EB2-D1ED-4EC5-B978-61751FA2CD3C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4</a:t>
            </a:r>
          </a:p>
        </p:txBody>
      </p:sp>
      <p:sp>
        <p:nvSpPr>
          <p:cNvPr id="135172" name="Slide Number Placeholder 6">
            <a:extLst>
              <a:ext uri="{FF2B5EF4-FFF2-40B4-BE49-F238E27FC236}">
                <a16:creationId xmlns:a16="http://schemas.microsoft.com/office/drawing/2014/main" id="{B7077EB8-56CC-4965-9B10-6E69A729DB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60D9D2-A362-405D-8540-CC4829A9D7C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CD70F64B-4A2E-4708-BE9F-58EC09367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4" t="24101" r="42424"/>
          <a:stretch/>
        </p:blipFill>
        <p:spPr bwMode="auto">
          <a:xfrm>
            <a:off x="4605528" y="5208136"/>
            <a:ext cx="1295400" cy="89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5BF49CA-85C7-49D7-A391-C650F7289144}"/>
                  </a:ext>
                </a:extLst>
              </p:cNvPr>
              <p:cNvSpPr/>
              <p:nvPr/>
            </p:nvSpPr>
            <p:spPr>
              <a:xfrm>
                <a:off x="3429000" y="3429000"/>
                <a:ext cx="40386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t+</a:t>
                </a:r>
                <a14:m>
                  <m:oMath xmlns:m="http://schemas.openxmlformats.org/officeDocument/2006/math">
                    <m:r>
                      <a:rPr lang="en-US" sz="2800" i="1" baseline="-2500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i="1" dirty="0">
                    <a:solidFill>
                      <a:srgbClr val="222222"/>
                    </a:solidFill>
                    <a:latin typeface="MathJax_Main"/>
                  </a:rPr>
                  <a:t>(T)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nor/>
                      </m:rPr>
                      <a:rPr lang="en-US" sz="2800" i="1" baseline="-25000" dirty="0">
                        <a:solidFill>
                          <a:srgbClr val="222222"/>
                        </a:solidFill>
                        <a:latin typeface="MathJax_Math-italic"/>
                      </a:rPr>
                      <m:t>t</m:t>
                    </m:r>
                    <m:r>
                      <m:rPr>
                        <m:nor/>
                      </m:rPr>
                      <a:rPr lang="en-US" sz="2800" b="0" i="1" baseline="-25000" dirty="0" smtClean="0">
                        <a:solidFill>
                          <a:srgbClr val="222222"/>
                        </a:solidFill>
                        <a:latin typeface="MathJax_Math-italic"/>
                      </a:rPr>
                      <m:t>+1−</m:t>
                    </m:r>
                    <m:r>
                      <m:rPr>
                        <m:nor/>
                      </m:rPr>
                      <a:rPr lang="en-US" sz="2800" b="0" i="1" baseline="-25000" dirty="0" smtClean="0">
                        <a:solidFill>
                          <a:srgbClr val="222222"/>
                        </a:solidFill>
                        <a:latin typeface="MathJax_Math-italic"/>
                      </a:rPr>
                      <m:t>s</m:t>
                    </m:r>
                  </m:oMath>
                </a14:m>
                <a:r>
                  <a:rPr lang="en-US" sz="2800" i="1" dirty="0">
                    <a:solidFill>
                      <a:srgbClr val="222222"/>
                    </a:solidFill>
                    <a:latin typeface="MathJax_Math-italic"/>
                  </a:rPr>
                  <a:t>+ </a:t>
                </a:r>
                <a:r>
                  <a:rPr lang="el-GR" sz="2800" i="1" dirty="0"/>
                  <a:t>ε</a:t>
                </a:r>
                <a:r>
                  <a:rPr lang="en-US" sz="2800" i="1" baseline="-25000" dirty="0"/>
                  <a:t>t</a:t>
                </a:r>
                <a:endParaRPr lang="en-US" sz="2800" i="1" dirty="0">
                  <a:solidFill>
                    <a:srgbClr val="222222"/>
                  </a:solidFill>
                  <a:latin typeface="MathJax_Math-italic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5BF49CA-85C7-49D7-A391-C650F72891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429000"/>
                <a:ext cx="4038600" cy="523220"/>
              </a:xfrm>
              <a:prstGeom prst="rect">
                <a:avLst/>
              </a:prstGeom>
              <a:blipFill>
                <a:blip r:embed="rId4"/>
                <a:stretch>
                  <a:fillRect t="-1176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7" name="Rectangle 2">
            <a:extLst>
              <a:ext uri="{FF2B5EF4-FFF2-40B4-BE49-F238E27FC236}">
                <a16:creationId xmlns:a16="http://schemas.microsoft.com/office/drawing/2014/main" id="{CEF8CBE0-FE71-4CF6-BC0E-B2D0B2D68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4539" y="163959"/>
            <a:ext cx="7553325" cy="984885"/>
          </a:xfrm>
        </p:spPr>
        <p:txBody>
          <a:bodyPr/>
          <a:lstStyle/>
          <a:p>
            <a:pPr eaLnBrk="1" hangingPunct="1"/>
            <a:r>
              <a:rPr lang="da-DK" altLang="en-US" sz="3200" dirty="0"/>
              <a:t>Forecasting (Holt-Winters Method) with </a:t>
            </a:r>
            <a:r>
              <a:rPr lang="da-DK" altLang="en-US" sz="3200" b="1" dirty="0"/>
              <a:t>Multiplicative</a:t>
            </a:r>
            <a:r>
              <a:rPr lang="da-DK" altLang="en-US" sz="3200" dirty="0"/>
              <a:t> Seasonal Model</a:t>
            </a:r>
            <a:endParaRPr lang="en-US" altLang="en-US" sz="3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A7603D-DEC7-43F8-B674-92E459165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221599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Made of 4 discrete steps … (Similar to Additive Model)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u="sng" dirty="0"/>
              <a:t>Step 1: </a:t>
            </a:r>
            <a:r>
              <a:rPr lang="en-US" sz="2400" b="1" dirty="0"/>
              <a:t> Update Level</a:t>
            </a:r>
            <a:endParaRPr lang="en-US" sz="2800" b="1" dirty="0"/>
          </a:p>
        </p:txBody>
      </p:sp>
      <p:sp>
        <p:nvSpPr>
          <p:cNvPr id="125955" name="Footer Placeholder 5">
            <a:extLst>
              <a:ext uri="{FF2B5EF4-FFF2-40B4-BE49-F238E27FC236}">
                <a16:creationId xmlns:a16="http://schemas.microsoft.com/office/drawing/2014/main" id="{67A5D16D-1947-497E-A043-052F6C95A34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125954" name="Date Placeholder 4">
            <a:extLst>
              <a:ext uri="{FF2B5EF4-FFF2-40B4-BE49-F238E27FC236}">
                <a16:creationId xmlns:a16="http://schemas.microsoft.com/office/drawing/2014/main" id="{C8B9DA7F-3B34-49B7-99A3-7015AA0FB595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4</a:t>
            </a:r>
          </a:p>
        </p:txBody>
      </p:sp>
      <p:sp>
        <p:nvSpPr>
          <p:cNvPr id="125956" name="Slide Number Placeholder 6">
            <a:extLst>
              <a:ext uri="{FF2B5EF4-FFF2-40B4-BE49-F238E27FC236}">
                <a16:creationId xmlns:a16="http://schemas.microsoft.com/office/drawing/2014/main" id="{57E37334-54A7-4C1E-87EF-0DFA223CD3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0DD3B0-1E05-4DCF-92F5-6DF3F68B68C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A61349-BECF-41E3-8BC1-2CEF688101B1}"/>
                  </a:ext>
                </a:extLst>
              </p:cNvPr>
              <p:cNvSpPr/>
              <p:nvPr/>
            </p:nvSpPr>
            <p:spPr>
              <a:xfrm>
                <a:off x="1981200" y="3630840"/>
                <a:ext cx="5921957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=   </a:t>
                </a:r>
                <a:r>
                  <a:rPr lang="el-GR" sz="2800" dirty="0">
                    <a:solidFill>
                      <a:srgbClr val="2222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l-GR" sz="2800" dirty="0">
                    <a:solidFill>
                      <a:srgbClr val="222222"/>
                    </a:solidFill>
                    <a:latin typeface="MathJax_Main"/>
                  </a:rPr>
                  <a:t>(</a:t>
                </a:r>
                <a:r>
                  <a:rPr lang="en-US" sz="2800" i="1" dirty="0" err="1">
                    <a:solidFill>
                      <a:srgbClr val="222222"/>
                    </a:solidFill>
                    <a:latin typeface="MathJax_Math-italic"/>
                  </a:rPr>
                  <a:t>y</a:t>
                </a:r>
                <a:r>
                  <a:rPr lang="en-US" sz="2800" i="1" baseline="-25000" dirty="0" err="1">
                    <a:solidFill>
                      <a:srgbClr val="222222"/>
                    </a:solidFill>
                    <a:latin typeface="MathJax_Math-italic"/>
                  </a:rPr>
                  <a:t>T</a:t>
                </a:r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 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/</a:t>
                </a:r>
                <a:r>
                  <a:rPr lang="en-US" sz="2800" dirty="0">
                    <a:solidFill>
                      <a:srgbClr val="222222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sz="2800" baseline="-25000" dirty="0">
                    <a:solidFill>
                      <a:srgbClr val="222222"/>
                    </a:solidFill>
                    <a:latin typeface="MathJax_Math-italic"/>
                  </a:rPr>
                  <a:t>T</a:t>
                </a:r>
                <a:r>
                  <a:rPr lang="en-US" sz="2800" baseline="-25000" dirty="0">
                    <a:solidFill>
                      <a:srgbClr val="222222"/>
                    </a:solidFill>
                    <a:latin typeface="MathJax_Main"/>
                  </a:rPr>
                  <a:t>−</a:t>
                </a:r>
                <a:r>
                  <a:rPr lang="en-US" sz="2800" baseline="-25000" dirty="0">
                    <a:solidFill>
                      <a:srgbClr val="222222"/>
                    </a:solidFill>
                    <a:latin typeface="MathJax_Math-italic"/>
                  </a:rPr>
                  <a:t>s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)      + (1−</a:t>
                </a:r>
                <a:r>
                  <a:rPr lang="el-GR" sz="2800" dirty="0">
                    <a:solidFill>
                      <a:srgbClr val="222222"/>
                    </a:solidFill>
                    <a:latin typeface="MathJax_Math-italic"/>
                  </a:rPr>
                  <a:t> </a:t>
                </a:r>
                <a:r>
                  <a:rPr lang="el-GR" sz="2800" dirty="0">
                    <a:solidFill>
                      <a:srgbClr val="2222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800" dirty="0">
                    <a:solidFill>
                      <a:srgbClr val="222222"/>
                    </a:solidFill>
                    <a:latin typeface="MathJax_Math-italic"/>
                  </a:rPr>
                  <a:t>) </a:t>
                </a:r>
                <a:r>
                  <a:rPr lang="el-GR" sz="2800" dirty="0">
                    <a:solidFill>
                      <a:srgbClr val="222222"/>
                    </a:solidFill>
                    <a:latin typeface="MathJax_Main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 </a:t>
                </a:r>
                <a:r>
                  <a:rPr lang="en-US" sz="2800" baseline="-25000" dirty="0">
                    <a:solidFill>
                      <a:srgbClr val="222222"/>
                    </a:solidFill>
                    <a:latin typeface="MathJax_Main"/>
                  </a:rPr>
                  <a:t>−1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+</a:t>
                </a:r>
                <a:r>
                  <a:rPr lang="en-US" sz="2800" dirty="0">
                    <a:solidFill>
                      <a:srgbClr val="222222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800" b="0" i="1" dirty="0" smtClean="0">
                            <a:solidFill>
                              <a:srgbClr val="222222"/>
                            </a:solidFill>
                            <a:latin typeface="MathJax_Math-italic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2800" baseline="-25000" dirty="0">
                    <a:solidFill>
                      <a:srgbClr val="222222"/>
                    </a:solidFill>
                    <a:latin typeface="MathJax_Math-italic"/>
                  </a:rPr>
                  <a:t>T-1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A61349-BECF-41E3-8BC1-2CEF68810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630840"/>
                <a:ext cx="5921957" cy="541110"/>
              </a:xfrm>
              <a:prstGeom prst="rect">
                <a:avLst/>
              </a:prstGeom>
              <a:blipFill>
                <a:blip r:embed="rId3"/>
                <a:stretch>
                  <a:fillRect t="-10227" b="-32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FB2C1968-27F1-4320-A8B5-2296B5752590}"/>
              </a:ext>
            </a:extLst>
          </p:cNvPr>
          <p:cNvSpPr/>
          <p:nvPr/>
        </p:nvSpPr>
        <p:spPr>
          <a:xfrm>
            <a:off x="2560320" y="3556269"/>
            <a:ext cx="1783080" cy="8633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30AFF23-F3A2-4FA9-8228-52A104EDE9DA}"/>
              </a:ext>
            </a:extLst>
          </p:cNvPr>
          <p:cNvSpPr/>
          <p:nvPr/>
        </p:nvSpPr>
        <p:spPr>
          <a:xfrm rot="14398373">
            <a:off x="3321337" y="4860741"/>
            <a:ext cx="15240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B0ACD7-A698-4C11-BF63-8120A868BF5D}"/>
              </a:ext>
            </a:extLst>
          </p:cNvPr>
          <p:cNvSpPr txBox="1"/>
          <p:nvPr/>
        </p:nvSpPr>
        <p:spPr>
          <a:xfrm>
            <a:off x="3261036" y="5601973"/>
            <a:ext cx="199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value of </a:t>
            </a:r>
            <a:r>
              <a:rPr lang="en-US" i="1" dirty="0"/>
              <a:t>L</a:t>
            </a:r>
            <a:r>
              <a:rPr lang="en-US" i="1" baseline="-25000" dirty="0"/>
              <a:t>T</a:t>
            </a:r>
            <a:r>
              <a:rPr lang="en-US" dirty="0"/>
              <a:t>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3AEBF24-BE8B-4D9D-BC1B-69887E919726}"/>
              </a:ext>
            </a:extLst>
          </p:cNvPr>
          <p:cNvSpPr/>
          <p:nvPr/>
        </p:nvSpPr>
        <p:spPr>
          <a:xfrm rot="14398373">
            <a:off x="5601911" y="4628050"/>
            <a:ext cx="15240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1FDC6D-CC3B-40DA-AB12-D79C6B1E15FF}"/>
              </a:ext>
            </a:extLst>
          </p:cNvPr>
          <p:cNvSpPr txBox="1"/>
          <p:nvPr/>
        </p:nvSpPr>
        <p:spPr>
          <a:xfrm>
            <a:off x="5812390" y="5593052"/>
            <a:ext cx="155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Forecast for </a:t>
            </a:r>
            <a:r>
              <a:rPr lang="en-US" i="1" dirty="0"/>
              <a:t>L</a:t>
            </a:r>
            <a:r>
              <a:rPr lang="en-US" i="1" baseline="-25000" dirty="0"/>
              <a:t>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3898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7" name="Rectangle 2">
            <a:extLst>
              <a:ext uri="{FF2B5EF4-FFF2-40B4-BE49-F238E27FC236}">
                <a16:creationId xmlns:a16="http://schemas.microsoft.com/office/drawing/2014/main" id="{CEF8CBE0-FE71-4CF6-BC0E-B2D0B2D68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4539" y="163959"/>
            <a:ext cx="7553325" cy="984885"/>
          </a:xfrm>
        </p:spPr>
        <p:txBody>
          <a:bodyPr/>
          <a:lstStyle/>
          <a:p>
            <a:pPr eaLnBrk="1" hangingPunct="1"/>
            <a:r>
              <a:rPr lang="da-DK" altLang="en-US" sz="3200" dirty="0"/>
              <a:t>Forecasting (Holt-Winters Method) with </a:t>
            </a:r>
            <a:r>
              <a:rPr lang="da-DK" altLang="en-US" sz="3200" b="1" dirty="0"/>
              <a:t>Multiplicative</a:t>
            </a:r>
            <a:r>
              <a:rPr lang="da-DK" altLang="en-US" sz="3200" dirty="0"/>
              <a:t> Seasonal Model</a:t>
            </a:r>
            <a:endParaRPr lang="en-US" altLang="en-US" sz="3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A7603D-DEC7-43F8-B674-92E459165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36933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u="sng" dirty="0"/>
              <a:t>Step 2: </a:t>
            </a:r>
            <a:r>
              <a:rPr lang="en-US" sz="2400" b="1" dirty="0"/>
              <a:t> Update Trend</a:t>
            </a:r>
            <a:r>
              <a:rPr lang="en-US" sz="2400" b="1" u="sng" dirty="0"/>
              <a:t> </a:t>
            </a:r>
            <a:endParaRPr lang="en-US" sz="2800" b="1" u="sng" dirty="0"/>
          </a:p>
        </p:txBody>
      </p:sp>
      <p:sp>
        <p:nvSpPr>
          <p:cNvPr id="125955" name="Footer Placeholder 5">
            <a:extLst>
              <a:ext uri="{FF2B5EF4-FFF2-40B4-BE49-F238E27FC236}">
                <a16:creationId xmlns:a16="http://schemas.microsoft.com/office/drawing/2014/main" id="{67A5D16D-1947-497E-A043-052F6C95A34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125954" name="Date Placeholder 4">
            <a:extLst>
              <a:ext uri="{FF2B5EF4-FFF2-40B4-BE49-F238E27FC236}">
                <a16:creationId xmlns:a16="http://schemas.microsoft.com/office/drawing/2014/main" id="{C8B9DA7F-3B34-49B7-99A3-7015AA0FB595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4</a:t>
            </a:r>
          </a:p>
        </p:txBody>
      </p:sp>
      <p:sp>
        <p:nvSpPr>
          <p:cNvPr id="125956" name="Slide Number Placeholder 6">
            <a:extLst>
              <a:ext uri="{FF2B5EF4-FFF2-40B4-BE49-F238E27FC236}">
                <a16:creationId xmlns:a16="http://schemas.microsoft.com/office/drawing/2014/main" id="{57E37334-54A7-4C1E-87EF-0DFA223CD3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0DD3B0-1E05-4DCF-92F5-6DF3F68B68C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A61349-BECF-41E3-8BC1-2CEF688101B1}"/>
                  </a:ext>
                </a:extLst>
              </p:cNvPr>
              <p:cNvSpPr/>
              <p:nvPr/>
            </p:nvSpPr>
            <p:spPr>
              <a:xfrm>
                <a:off x="1459601" y="1943113"/>
                <a:ext cx="5921957" cy="546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srgbClr val="222222"/>
                            </a:solidFill>
                            <a:latin typeface="MathJax_Math-italic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1,T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=  </a:t>
                </a:r>
                <a:r>
                  <a:rPr lang="el-GR" sz="2800" dirty="0">
                    <a:solidFill>
                      <a:srgbClr val="2222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l-GR" sz="2800" dirty="0">
                    <a:solidFill>
                      <a:srgbClr val="222222"/>
                    </a:solidFill>
                    <a:latin typeface="MathJax_Main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</a:t>
                </a:r>
                <a:r>
                  <a:rPr lang="en-US" sz="2800" baseline="-25000" dirty="0">
                    <a:solidFill>
                      <a:srgbClr val="222222"/>
                    </a:solidFill>
                    <a:latin typeface="MathJax_Main"/>
                  </a:rPr>
                  <a:t> 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−</a:t>
                </a:r>
                <a:r>
                  <a:rPr lang="en-US" sz="2800" dirty="0">
                    <a:solidFill>
                      <a:srgbClr val="222222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T-1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)    + (1−</a:t>
                </a:r>
                <a:r>
                  <a:rPr lang="el-GR" sz="2800" dirty="0">
                    <a:solidFill>
                      <a:srgbClr val="222222"/>
                    </a:solidFill>
                    <a:latin typeface="MathJax_Math-italic"/>
                  </a:rPr>
                  <a:t> </a:t>
                </a:r>
                <a:r>
                  <a:rPr lang="el-GR" sz="2800" dirty="0">
                    <a:solidFill>
                      <a:srgbClr val="2222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sz="2800" dirty="0">
                    <a:solidFill>
                      <a:srgbClr val="222222"/>
                    </a:solidFill>
                    <a:latin typeface="MathJax_Math-italic"/>
                  </a:rPr>
                  <a:t>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800" b="0" i="1" dirty="0" smtClean="0">
                            <a:solidFill>
                              <a:srgbClr val="222222"/>
                            </a:solidFill>
                            <a:latin typeface="MathJax_Math-italic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2800" baseline="-25000" dirty="0">
                    <a:solidFill>
                      <a:srgbClr val="222222"/>
                    </a:solidFill>
                    <a:latin typeface="MathJax_Math-italic"/>
                  </a:rPr>
                  <a:t>T-1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A61349-BECF-41E3-8BC1-2CEF68810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601" y="1943113"/>
                <a:ext cx="5921957" cy="546560"/>
              </a:xfrm>
              <a:prstGeom prst="rect">
                <a:avLst/>
              </a:prstGeom>
              <a:blipFill>
                <a:blip r:embed="rId3"/>
                <a:stretch>
                  <a:fillRect t="-10112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FB2C1968-27F1-4320-A8B5-2296B5752590}"/>
              </a:ext>
            </a:extLst>
          </p:cNvPr>
          <p:cNvSpPr/>
          <p:nvPr/>
        </p:nvSpPr>
        <p:spPr>
          <a:xfrm>
            <a:off x="2245679" y="1943113"/>
            <a:ext cx="1783080" cy="7109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30AFF23-F3A2-4FA9-8228-52A104EDE9DA}"/>
              </a:ext>
            </a:extLst>
          </p:cNvPr>
          <p:cNvSpPr/>
          <p:nvPr/>
        </p:nvSpPr>
        <p:spPr>
          <a:xfrm rot="14398373">
            <a:off x="2737007" y="3062919"/>
            <a:ext cx="15240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B0ACD7-A698-4C11-BF63-8120A868BF5D}"/>
                  </a:ext>
                </a:extLst>
              </p:cNvPr>
              <p:cNvSpPr txBox="1"/>
              <p:nvPr/>
            </p:nvSpPr>
            <p:spPr>
              <a:xfrm>
                <a:off x="2946395" y="3988817"/>
                <a:ext cx="1923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Current value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solidFill>
                          <a:srgbClr val="222222"/>
                        </a:solidFill>
                        <a:latin typeface="MathJax_Math-italic"/>
                      </a:rPr>
                      <m:t>b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B0ACD7-A698-4C11-BF63-8120A868B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395" y="3988817"/>
                <a:ext cx="1923412" cy="369332"/>
              </a:xfrm>
              <a:prstGeom prst="rect">
                <a:avLst/>
              </a:prstGeom>
              <a:blipFill>
                <a:blip r:embed="rId4"/>
                <a:stretch>
                  <a:fillRect l="-253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93AEBF24-BE8B-4D9D-BC1B-69887E919726}"/>
              </a:ext>
            </a:extLst>
          </p:cNvPr>
          <p:cNvSpPr/>
          <p:nvPr/>
        </p:nvSpPr>
        <p:spPr>
          <a:xfrm rot="14398373">
            <a:off x="5287270" y="3014894"/>
            <a:ext cx="15240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1FDC6D-CC3B-40DA-AB12-D79C6B1E15FF}"/>
                  </a:ext>
                </a:extLst>
              </p:cNvPr>
              <p:cNvSpPr txBox="1"/>
              <p:nvPr/>
            </p:nvSpPr>
            <p:spPr>
              <a:xfrm>
                <a:off x="5497749" y="3979896"/>
                <a:ext cx="1464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Forecast for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solidFill>
                          <a:srgbClr val="222222"/>
                        </a:solidFill>
                        <a:latin typeface="MathJax_Math-italic"/>
                      </a:rPr>
                      <m:t>b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1FDC6D-CC3B-40DA-AB12-D79C6B1E1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749" y="3979896"/>
                <a:ext cx="1464375" cy="369332"/>
              </a:xfrm>
              <a:prstGeom prst="rect">
                <a:avLst/>
              </a:prstGeom>
              <a:blipFill>
                <a:blip r:embed="rId5"/>
                <a:stretch>
                  <a:fillRect l="-375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F5DC669-B836-4C58-802B-28EEE6FEB916}"/>
              </a:ext>
            </a:extLst>
          </p:cNvPr>
          <p:cNvSpPr txBox="1"/>
          <p:nvPr/>
        </p:nvSpPr>
        <p:spPr>
          <a:xfrm>
            <a:off x="2560320" y="5212081"/>
            <a:ext cx="605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Same as Additive Trend equation …  </a:t>
            </a:r>
          </a:p>
        </p:txBody>
      </p:sp>
    </p:spTree>
    <p:extLst>
      <p:ext uri="{BB962C8B-B14F-4D97-AF65-F5344CB8AC3E}">
        <p14:creationId xmlns:p14="http://schemas.microsoft.com/office/powerpoint/2010/main" val="3338888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7" name="Rectangle 2">
            <a:extLst>
              <a:ext uri="{FF2B5EF4-FFF2-40B4-BE49-F238E27FC236}">
                <a16:creationId xmlns:a16="http://schemas.microsoft.com/office/drawing/2014/main" id="{CEF8CBE0-FE71-4CF6-BC0E-B2D0B2D68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4539" y="163959"/>
            <a:ext cx="7553325" cy="984885"/>
          </a:xfrm>
        </p:spPr>
        <p:txBody>
          <a:bodyPr/>
          <a:lstStyle/>
          <a:p>
            <a:pPr eaLnBrk="1" hangingPunct="1"/>
            <a:r>
              <a:rPr lang="da-DK" altLang="en-US" sz="3200" dirty="0"/>
              <a:t>Forecasting (Holt-Winters Method) with </a:t>
            </a:r>
            <a:r>
              <a:rPr lang="da-DK" altLang="en-US" sz="3200" b="1" dirty="0"/>
              <a:t>Multiplicative</a:t>
            </a:r>
            <a:r>
              <a:rPr lang="da-DK" altLang="en-US" sz="3200" dirty="0"/>
              <a:t> Seasonal Model</a:t>
            </a:r>
            <a:endParaRPr lang="en-US" altLang="en-US" sz="3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A7603D-DEC7-43F8-B674-92E459165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233910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u="sng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u="sng" dirty="0"/>
              <a:t>Step 3: </a:t>
            </a:r>
            <a:r>
              <a:rPr lang="en-US" sz="2400" b="1" dirty="0"/>
              <a:t> </a:t>
            </a:r>
            <a:r>
              <a:rPr lang="en-US" sz="2800" b="1" dirty="0"/>
              <a:t>Update Seasonality</a:t>
            </a:r>
            <a:r>
              <a:rPr lang="en-US" sz="2800" b="1" u="sng" dirty="0"/>
              <a:t> </a:t>
            </a:r>
            <a:endParaRPr lang="en-US" sz="2400" b="1" u="sng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u="sng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u="sng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u="sng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u="sng" dirty="0"/>
              <a:t>Step 4:</a:t>
            </a:r>
            <a:r>
              <a:rPr lang="en-US" sz="2800" b="1" dirty="0"/>
              <a:t>  Finally, create the forecast</a:t>
            </a:r>
            <a:endParaRPr lang="en-US" sz="2800" b="1" u="sng" dirty="0"/>
          </a:p>
        </p:txBody>
      </p:sp>
      <p:sp>
        <p:nvSpPr>
          <p:cNvPr id="125955" name="Footer Placeholder 5">
            <a:extLst>
              <a:ext uri="{FF2B5EF4-FFF2-40B4-BE49-F238E27FC236}">
                <a16:creationId xmlns:a16="http://schemas.microsoft.com/office/drawing/2014/main" id="{67A5D16D-1947-497E-A043-052F6C95A34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125954" name="Date Placeholder 4">
            <a:extLst>
              <a:ext uri="{FF2B5EF4-FFF2-40B4-BE49-F238E27FC236}">
                <a16:creationId xmlns:a16="http://schemas.microsoft.com/office/drawing/2014/main" id="{C8B9DA7F-3B34-49B7-99A3-7015AA0FB595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4</a:t>
            </a:r>
          </a:p>
        </p:txBody>
      </p:sp>
      <p:sp>
        <p:nvSpPr>
          <p:cNvPr id="125956" name="Slide Number Placeholder 6">
            <a:extLst>
              <a:ext uri="{FF2B5EF4-FFF2-40B4-BE49-F238E27FC236}">
                <a16:creationId xmlns:a16="http://schemas.microsoft.com/office/drawing/2014/main" id="{57E37334-54A7-4C1E-87EF-0DFA223CD3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0DD3B0-1E05-4DCF-92F5-6DF3F68B68C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A61349-BECF-41E3-8BC1-2CEF688101B1}"/>
                  </a:ext>
                </a:extLst>
              </p:cNvPr>
              <p:cNvSpPr/>
              <p:nvPr/>
            </p:nvSpPr>
            <p:spPr>
              <a:xfrm>
                <a:off x="1459601" y="1943113"/>
                <a:ext cx="5921957" cy="537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= </a:t>
                </a:r>
                <a:r>
                  <a:rPr lang="el-GR" sz="2800" dirty="0">
                    <a:solidFill>
                      <a:srgbClr val="222222"/>
                    </a:solidFill>
                    <a:latin typeface="MathJax_Math-italic"/>
                  </a:rPr>
                  <a:t>δ</a:t>
                </a:r>
                <a:r>
                  <a:rPr lang="el-GR" sz="2800" dirty="0">
                    <a:solidFill>
                      <a:srgbClr val="222222"/>
                    </a:solidFill>
                    <a:latin typeface="MathJax_Main"/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</a:t>
                </a:r>
                <a:r>
                  <a:rPr lang="en-US" sz="2800" baseline="-25000" dirty="0">
                    <a:solidFill>
                      <a:srgbClr val="222222"/>
                    </a:solidFill>
                    <a:latin typeface="MathJax_Main"/>
                  </a:rPr>
                  <a:t> 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/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)+ (1−</a:t>
                </a:r>
                <a:r>
                  <a:rPr lang="el-GR" sz="2800" dirty="0">
                    <a:solidFill>
                      <a:srgbClr val="222222"/>
                    </a:solidFill>
                    <a:latin typeface="MathJax_Math-italic"/>
                  </a:rPr>
                  <a:t> δ</a:t>
                </a:r>
                <a:r>
                  <a:rPr lang="en-US" sz="2800" dirty="0">
                    <a:solidFill>
                      <a:srgbClr val="222222"/>
                    </a:solidFill>
                    <a:latin typeface="MathJax_Math-italic"/>
                  </a:rPr>
                  <a:t>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rgbClr val="222222"/>
                            </a:solidFill>
                            <a:latin typeface="MathJax_Math-italic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sz="2800" baseline="-25000" dirty="0">
                    <a:solidFill>
                      <a:srgbClr val="222222"/>
                    </a:solidFill>
                    <a:latin typeface="MathJax_Math-italic"/>
                  </a:rPr>
                  <a:t>T-</a:t>
                </a:r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s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A61349-BECF-41E3-8BC1-2CEF68810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601" y="1943113"/>
                <a:ext cx="5921957" cy="537776"/>
              </a:xfrm>
              <a:prstGeom prst="rect">
                <a:avLst/>
              </a:prstGeom>
              <a:blipFill>
                <a:blip r:embed="rId3"/>
                <a:stretch>
                  <a:fillRect t="-9091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4A7CDF5-193C-41ED-9D43-7972A9F48D6A}"/>
                  </a:ext>
                </a:extLst>
              </p:cNvPr>
              <p:cNvSpPr/>
              <p:nvPr/>
            </p:nvSpPr>
            <p:spPr>
              <a:xfrm>
                <a:off x="2133600" y="4085680"/>
                <a:ext cx="5638799" cy="548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T+</a:t>
                </a:r>
                <a14:m>
                  <m:oMath xmlns:m="http://schemas.openxmlformats.org/officeDocument/2006/math">
                    <m:r>
                      <a:rPr lang="en-US" sz="2800" i="1" baseline="-2500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800" i="1" dirty="0">
                    <a:solidFill>
                      <a:srgbClr val="222222"/>
                    </a:solidFill>
                    <a:latin typeface="MathJax_Main"/>
                  </a:rPr>
                  <a:t>(T)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srgbClr val="222222"/>
                            </a:solidFill>
                            <a:latin typeface="MathJax_Math-italic"/>
                          </a:rPr>
                          <m:t>b</m:t>
                        </m:r>
                      </m:e>
                    </m:acc>
                    <m:r>
                      <a:rPr lang="en-US" sz="2800" b="0" i="1" baseline="-25000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1" baseline="-25000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sz="2800" baseline="-25000" dirty="0">
                    <a:solidFill>
                      <a:srgbClr val="222222"/>
                    </a:solidFill>
                    <a:ea typeface="Cambria Math" panose="02040503050406030204" pitchFamily="18" charset="0"/>
                  </a:rPr>
                  <a:t>T+</a:t>
                </a:r>
                <a14:m>
                  <m:oMath xmlns:m="http://schemas.openxmlformats.org/officeDocument/2006/math">
                    <m:r>
                      <a:rPr lang="en-US" sz="2800" i="1" baseline="-2500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800" baseline="-25000" dirty="0">
                    <a:solidFill>
                      <a:srgbClr val="222222"/>
                    </a:solidFill>
                    <a:ea typeface="Cambria Math" panose="02040503050406030204" pitchFamily="18" charset="0"/>
                  </a:rPr>
                  <a:t>-s</a:t>
                </a:r>
                <a:endParaRPr lang="en-US" sz="2800" i="1" dirty="0">
                  <a:solidFill>
                    <a:srgbClr val="222222"/>
                  </a:solidFill>
                  <a:latin typeface="MathJax_Math-italic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4A7CDF5-193C-41ED-9D43-7972A9F48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085680"/>
                <a:ext cx="5638799" cy="548483"/>
              </a:xfrm>
              <a:prstGeom prst="rect">
                <a:avLst/>
              </a:prstGeom>
              <a:blipFill>
                <a:blip r:embed="rId4"/>
                <a:stretch>
                  <a:fillRect t="-6667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7A75E8F4-1EC8-4910-A7D2-307ADBCBB3C9}"/>
              </a:ext>
            </a:extLst>
          </p:cNvPr>
          <p:cNvSpPr/>
          <p:nvPr/>
        </p:nvSpPr>
        <p:spPr>
          <a:xfrm>
            <a:off x="2560320" y="1943113"/>
            <a:ext cx="1325880" cy="723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0EE6539-E86A-46D3-828F-7032C75407EC}"/>
              </a:ext>
            </a:extLst>
          </p:cNvPr>
          <p:cNvSpPr/>
          <p:nvPr/>
        </p:nvSpPr>
        <p:spPr>
          <a:xfrm>
            <a:off x="4578096" y="3997977"/>
            <a:ext cx="1325880" cy="723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32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itle 5">
            <a:extLst>
              <a:ext uri="{FF2B5EF4-FFF2-40B4-BE49-F238E27FC236}">
                <a16:creationId xmlns:a16="http://schemas.microsoft.com/office/drawing/2014/main" id="{6841F50A-2244-4F63-A9BD-89F5600CEA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2800"/>
              <a:t>Additive or Multiplicative?</a:t>
            </a:r>
          </a:p>
        </p:txBody>
      </p:sp>
      <p:sp>
        <p:nvSpPr>
          <p:cNvPr id="142339" name="Date Placeholder 2">
            <a:extLst>
              <a:ext uri="{FF2B5EF4-FFF2-40B4-BE49-F238E27FC236}">
                <a16:creationId xmlns:a16="http://schemas.microsoft.com/office/drawing/2014/main" id="{8E3E7C25-2809-4E23-81BF-C7FD46DB2A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4</a:t>
            </a:r>
          </a:p>
        </p:txBody>
      </p:sp>
      <p:sp>
        <p:nvSpPr>
          <p:cNvPr id="142340" name="Footer Placeholder 3">
            <a:extLst>
              <a:ext uri="{FF2B5EF4-FFF2-40B4-BE49-F238E27FC236}">
                <a16:creationId xmlns:a16="http://schemas.microsoft.com/office/drawing/2014/main" id="{5E92F84F-BE0C-4FD7-9822-4CAF7AA3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Introduction to Time Series Analysis and Forecasting 2E, 2015  MJK</a:t>
            </a:r>
          </a:p>
        </p:txBody>
      </p:sp>
      <p:sp>
        <p:nvSpPr>
          <p:cNvPr id="142341" name="Slide Number Placeholder 4">
            <a:extLst>
              <a:ext uri="{FF2B5EF4-FFF2-40B4-BE49-F238E27FC236}">
                <a16:creationId xmlns:a16="http://schemas.microsoft.com/office/drawing/2014/main" id="{FFBD7C2C-C469-4470-954B-A148DCBE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37779A-AD83-4434-B609-A8808CAC948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pic>
        <p:nvPicPr>
          <p:cNvPr id="142342" name="Picture 2">
            <a:extLst>
              <a:ext uri="{FF2B5EF4-FFF2-40B4-BE49-F238E27FC236}">
                <a16:creationId xmlns:a16="http://schemas.microsoft.com/office/drawing/2014/main" id="{9AD3AE9F-5EA9-403A-BFB7-003834EA3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7453313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Date Placeholder 2">
            <a:extLst>
              <a:ext uri="{FF2B5EF4-FFF2-40B4-BE49-F238E27FC236}">
                <a16:creationId xmlns:a16="http://schemas.microsoft.com/office/drawing/2014/main" id="{3989DC17-1222-45B6-8132-F9685AE802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4</a:t>
            </a:r>
          </a:p>
        </p:txBody>
      </p:sp>
      <p:sp>
        <p:nvSpPr>
          <p:cNvPr id="143363" name="Footer Placeholder 3">
            <a:extLst>
              <a:ext uri="{FF2B5EF4-FFF2-40B4-BE49-F238E27FC236}">
                <a16:creationId xmlns:a16="http://schemas.microsoft.com/office/drawing/2014/main" id="{317FA285-126D-45A4-9ED8-6FFEC9E3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143364" name="Slide Number Placeholder 4">
            <a:extLst>
              <a:ext uri="{FF2B5EF4-FFF2-40B4-BE49-F238E27FC236}">
                <a16:creationId xmlns:a16="http://schemas.microsoft.com/office/drawing/2014/main" id="{3E386A28-BB19-4B85-9763-A38D7F97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7309CB-02F3-4421-98E1-9AD3E7EA178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pic>
        <p:nvPicPr>
          <p:cNvPr id="143365" name="Picture 2">
            <a:extLst>
              <a:ext uri="{FF2B5EF4-FFF2-40B4-BE49-F238E27FC236}">
                <a16:creationId xmlns:a16="http://schemas.microsoft.com/office/drawing/2014/main" id="{1454109F-CA88-4FE6-B205-9CE0F79D7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3" y="609600"/>
            <a:ext cx="7380287" cy="457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6A4C-983F-4BF7-97D8-D5354F75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1826"/>
            <a:ext cx="8229600" cy="861774"/>
          </a:xfrm>
        </p:spPr>
        <p:txBody>
          <a:bodyPr/>
          <a:lstStyle/>
          <a:p>
            <a:r>
              <a:rPr lang="en-US" sz="3200" dirty="0">
                <a:solidFill>
                  <a:schemeClr val="accent2"/>
                </a:solidFill>
              </a:rPr>
              <a:t>RECAP: Simple Moving Average – </a:t>
            </a:r>
            <a:r>
              <a:rPr lang="en-US" sz="2400" dirty="0">
                <a:solidFill>
                  <a:schemeClr val="accent2"/>
                </a:solidFill>
              </a:rPr>
              <a:t>Parameter selection</a:t>
            </a:r>
            <a:endParaRPr lang="en-US" sz="3200" i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F0A52-1C4A-4351-BED0-145FAF86E73D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304800" y="1165860"/>
            <a:ext cx="3977640" cy="590931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Critical issue in simple moving averages is choice of </a:t>
            </a:r>
            <a:r>
              <a:rPr lang="en-US" sz="2400" i="1" dirty="0"/>
              <a:t>span (N)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Smaller N </a:t>
            </a:r>
            <a:r>
              <a:rPr lang="en-US" sz="2400" dirty="0">
                <a:sym typeface="Wingdings" panose="05000000000000000000" pitchFamily="2" charset="2"/>
              </a:rPr>
              <a:t> Simple Moving Average reacts faster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However, we know that variance reduces as N increases  tradeoffs 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sym typeface="Wingdings" panose="05000000000000000000" pitchFamily="2" charset="2"/>
            </a:endParaRP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530" name="Date Placeholder 3">
            <a:extLst>
              <a:ext uri="{FF2B5EF4-FFF2-40B4-BE49-F238E27FC236}">
                <a16:creationId xmlns:a16="http://schemas.microsoft.com/office/drawing/2014/main" id="{2FF39F6C-3963-4F2E-8A35-A4EF60D45883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4</a:t>
            </a:r>
          </a:p>
        </p:txBody>
      </p:sp>
      <p:sp>
        <p:nvSpPr>
          <p:cNvPr id="22532" name="Slide Number Placeholder 5">
            <a:extLst>
              <a:ext uri="{FF2B5EF4-FFF2-40B4-BE49-F238E27FC236}">
                <a16:creationId xmlns:a16="http://schemas.microsoft.com/office/drawing/2014/main" id="{C22F4759-A7BC-441A-86F6-D0ED401C6D0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46AEB8-76FF-4639-B258-7B09E42F65B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AAF375-01FA-439A-B51E-E07E6B101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9" y="1173480"/>
            <a:ext cx="4647885" cy="3474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1BCBAC-FA1E-46DE-9B09-C926C5DBE485}"/>
              </a:ext>
            </a:extLst>
          </p:cNvPr>
          <p:cNvSpPr txBox="1"/>
          <p:nvPr/>
        </p:nvSpPr>
        <p:spPr>
          <a:xfrm>
            <a:off x="5410200" y="447558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effect of N from 15 to 33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F85CC3D-6B33-4D9E-94D0-95F5E5F72F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3" t="28026" r="39267" b="55754"/>
          <a:stretch/>
        </p:blipFill>
        <p:spPr>
          <a:xfrm>
            <a:off x="1515187" y="5398532"/>
            <a:ext cx="1600200" cy="750332"/>
          </a:xfrm>
          <a:prstGeom prst="rect">
            <a:avLst/>
          </a:prstGeom>
          <a:noFill/>
        </p:spPr>
      </p:pic>
      <p:sp>
        <p:nvSpPr>
          <p:cNvPr id="10" name="Text Box 6">
            <a:extLst>
              <a:ext uri="{FF2B5EF4-FFF2-40B4-BE49-F238E27FC236}">
                <a16:creationId xmlns:a16="http://schemas.microsoft.com/office/drawing/2014/main" id="{B4329169-27AC-4C50-9EF3-82F235431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759" y="5288263"/>
            <a:ext cx="3523934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800" dirty="0"/>
              <a:t>As </a:t>
            </a:r>
            <a:r>
              <a:rPr lang="da-DK" altLang="en-US" sz="1800" i="1" dirty="0"/>
              <a:t>N</a:t>
            </a:r>
            <a:r>
              <a:rPr lang="da-DK" altLang="en-US" sz="1800" dirty="0"/>
              <a:t> gets smaller, MA(</a:t>
            </a:r>
            <a:r>
              <a:rPr lang="da-DK" altLang="en-US" sz="1800" i="1" dirty="0"/>
              <a:t>N</a:t>
            </a:r>
            <a:r>
              <a:rPr lang="da-DK" altLang="en-US" sz="1800" dirty="0"/>
              <a:t>) reacts faster to the changes in the data!</a:t>
            </a:r>
            <a:endParaRPr lang="en-US" altLang="en-US" sz="1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58E-3FC8-44F3-B6F4-A89692DA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1354217"/>
          </a:xfrm>
        </p:spPr>
        <p:txBody>
          <a:bodyPr/>
          <a:lstStyle/>
          <a:p>
            <a:r>
              <a:rPr lang="en-US" dirty="0"/>
              <a:t>How to pick values for the constants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i="1" dirty="0"/>
              <a:t> </a:t>
            </a:r>
            <a:r>
              <a:rPr lang="en-US" i="1" dirty="0"/>
              <a:t>,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dirty="0"/>
              <a:t>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C5596-EE27-461A-B37D-44FEEE62E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905000"/>
            <a:ext cx="7553325" cy="357020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Typically, done by trial and error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Iterative approach where SSE (sum squared error) is evaluated for a range of values of constants </a:t>
            </a:r>
            <a:r>
              <a:rPr lang="el-G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sz="2800" i="1" dirty="0"/>
              <a:t> </a:t>
            </a:r>
            <a:r>
              <a:rPr lang="en-US" sz="2800" i="1" dirty="0"/>
              <a:t>, </a:t>
            </a:r>
            <a:r>
              <a:rPr lang="el-G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800" i="1" dirty="0"/>
              <a:t> </a:t>
            </a:r>
            <a:r>
              <a:rPr lang="en-US" sz="2800" dirty="0"/>
              <a:t>and</a:t>
            </a:r>
            <a:r>
              <a:rPr lang="en-US" sz="2800" i="1" dirty="0"/>
              <a:t> </a:t>
            </a:r>
            <a:r>
              <a:rPr lang="el-G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The values that provide the lowest SSE is chosen</a:t>
            </a:r>
          </a:p>
        </p:txBody>
      </p:sp>
    </p:spTree>
    <p:extLst>
      <p:ext uri="{BB962C8B-B14F-4D97-AF65-F5344CB8AC3E}">
        <p14:creationId xmlns:p14="http://schemas.microsoft.com/office/powerpoint/2010/main" val="17213882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8F66-E736-40AD-B374-3FF0F6D3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14B49-1288-48CA-B75C-1286CEFC6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864" y="1015834"/>
            <a:ext cx="3977640" cy="73866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Use Sports Drink example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E4881D-F392-497E-A2F8-BC983375573C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5410200" y="1577340"/>
            <a:ext cx="3581400" cy="2485296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spcBef>
                <a:spcPts val="770"/>
              </a:spcBef>
              <a:buFont typeface="Arial" panose="020B0604020202020204" pitchFamily="34" charset="0"/>
              <a:buChar char="•"/>
              <a:tabLst>
                <a:tab pos="356235" algn="l"/>
              </a:tabLst>
            </a:pPr>
            <a:r>
              <a:rPr lang="en-US" sz="2400" dirty="0"/>
              <a:t>Observations:</a:t>
            </a:r>
          </a:p>
          <a:p>
            <a:pPr marL="342900" lvl="1" indent="-342900">
              <a:lnSpc>
                <a:spcPct val="100000"/>
              </a:lnSpc>
              <a:spcBef>
                <a:spcPts val="670"/>
              </a:spcBef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Linear upward trend over the 8-year period</a:t>
            </a:r>
          </a:p>
          <a:p>
            <a:pPr marL="342900" marR="19050" lvl="1" indent="-342900">
              <a:lnSpc>
                <a:spcPct val="100000"/>
              </a:lnSpc>
              <a:spcBef>
                <a:spcPts val="675"/>
              </a:spcBef>
              <a:buFont typeface="Arial" panose="020B0604020202020204" pitchFamily="34" charset="0"/>
              <a:buChar char="•"/>
              <a:tabLst>
                <a:tab pos="756285" algn="l"/>
              </a:tabLst>
            </a:pP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342900" marR="19050" lvl="1" indent="-342900">
              <a:lnSpc>
                <a:spcPct val="100000"/>
              </a:lnSpc>
              <a:spcBef>
                <a:spcPts val="675"/>
              </a:spcBef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Magnitude of the seasonal span increases as  the level of the time series increases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BDE1A5-7886-4CD9-AF5D-7F292BEE0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64" y="1828800"/>
            <a:ext cx="4821936" cy="160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3346EF-BBAF-48C5-8909-79E07E808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599330"/>
            <a:ext cx="5059570" cy="26916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D336E3-C226-48BE-A837-7F7F240BF720}"/>
              </a:ext>
            </a:extLst>
          </p:cNvPr>
          <p:cNvSpPr txBox="1"/>
          <p:nvPr/>
        </p:nvSpPr>
        <p:spPr>
          <a:xfrm>
            <a:off x="6019800" y="4945141"/>
            <a:ext cx="2667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Multiplicative Holt-Winters method can be  applied to forecast future sales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392500-D1A5-4C61-96E3-5B699F34F845}"/>
              </a:ext>
            </a:extLst>
          </p:cNvPr>
          <p:cNvSpPr txBox="1"/>
          <p:nvPr/>
        </p:nvSpPr>
        <p:spPr>
          <a:xfrm>
            <a:off x="5257800" y="4291864"/>
            <a:ext cx="3531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What is a good forecasting model ? 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29B66-26D4-4FF9-A7EE-81490BD1C62A}"/>
              </a:ext>
            </a:extLst>
          </p:cNvPr>
          <p:cNvSpPr/>
          <p:nvPr/>
        </p:nvSpPr>
        <p:spPr>
          <a:xfrm>
            <a:off x="4172712" y="51701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en-US" dirty="0">
                <a:hlinkClick r:id="rId5"/>
              </a:rPr>
              <a:t>Data Set reference:</a:t>
            </a:r>
            <a:endParaRPr lang="en-US" dirty="0"/>
          </a:p>
          <a:p>
            <a:pPr lvl="0">
              <a:defRPr/>
            </a:pPr>
            <a:r>
              <a:rPr lang="en-US" dirty="0">
                <a:hlinkClick r:id="rId5"/>
              </a:rPr>
              <a:t>http://personal.cb.cityu.edu.hk/msawan/teaching/ms6215/Exponential%20Smoothing%20Methods.ppt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E31C0-5B27-4FE7-B821-B99727E09659}"/>
              </a:ext>
            </a:extLst>
          </p:cNvPr>
          <p:cNvSpPr txBox="1"/>
          <p:nvPr/>
        </p:nvSpPr>
        <p:spPr>
          <a:xfrm>
            <a:off x="1140293" y="3540453"/>
            <a:ext cx="406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seasonality (L) ?  </a:t>
            </a:r>
            <a:r>
              <a:rPr lang="en-US" dirty="0">
                <a:sym typeface="Wingdings" panose="05000000000000000000" pitchFamily="2" charset="2"/>
              </a:rPr>
              <a:t> 4 periods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1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8F66-E736-40AD-B374-3FF0F6D3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14B49-1288-48CA-B75C-1286CEFC6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864" y="1015834"/>
            <a:ext cx="3977640" cy="73866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Use Sports Drink example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E4881D-F392-497E-A2F8-BC983375573C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5410200" y="1577340"/>
            <a:ext cx="3581400" cy="3580467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6235" algn="l"/>
              </a:tabLst>
            </a:pPr>
            <a:r>
              <a:rPr lang="en-US" sz="2400" spc="-5" dirty="0">
                <a:latin typeface="Book Antiqua"/>
                <a:cs typeface="Book Antiqua"/>
              </a:rPr>
              <a:t>Step 1 : Initialization</a:t>
            </a:r>
            <a:endParaRPr lang="en-US" sz="2400" dirty="0">
              <a:latin typeface="Book Antiqua"/>
              <a:cs typeface="Book Antiqua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Book Antiqua"/>
                <a:cs typeface="Book Antiqua"/>
              </a:rPr>
              <a:t>Fit </a:t>
            </a:r>
            <a:r>
              <a:rPr lang="en-US" sz="2400" dirty="0">
                <a:solidFill>
                  <a:schemeClr val="tx1"/>
                </a:solidFill>
                <a:latin typeface="Book Antiqua"/>
                <a:cs typeface="Book Antiqua"/>
              </a:rPr>
              <a:t>a </a:t>
            </a:r>
            <a:r>
              <a:rPr lang="en-US" sz="2400" spc="-5" dirty="0">
                <a:solidFill>
                  <a:schemeClr val="tx1"/>
                </a:solidFill>
                <a:latin typeface="Book Antiqua"/>
                <a:cs typeface="Book Antiqua"/>
              </a:rPr>
              <a:t>least </a:t>
            </a:r>
            <a:r>
              <a:rPr lang="en-US" sz="2400" dirty="0">
                <a:solidFill>
                  <a:schemeClr val="tx1"/>
                </a:solidFill>
                <a:latin typeface="Book Antiqua"/>
                <a:cs typeface="Book Antiqua"/>
              </a:rPr>
              <a:t>squares </a:t>
            </a:r>
            <a:r>
              <a:rPr lang="en-US" sz="2400" spc="-5" dirty="0">
                <a:solidFill>
                  <a:schemeClr val="tx1"/>
                </a:solidFill>
                <a:latin typeface="Book Antiqua"/>
                <a:cs typeface="Book Antiqua"/>
              </a:rPr>
              <a:t>trend line to the first </a:t>
            </a:r>
            <a:r>
              <a:rPr lang="en-US" sz="2400" dirty="0">
                <a:solidFill>
                  <a:schemeClr val="tx1"/>
                </a:solidFill>
                <a:latin typeface="Book Antiqua"/>
                <a:cs typeface="Book Antiqua"/>
              </a:rPr>
              <a:t>16 (~half the data) observations</a:t>
            </a: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Book Antiqua"/>
                <a:cs typeface="Book Antiqua"/>
              </a:rPr>
              <a:t>Trend</a:t>
            </a:r>
            <a:r>
              <a:rPr lang="en-US" sz="2400" dirty="0">
                <a:solidFill>
                  <a:schemeClr val="tx1"/>
                </a:solidFill>
                <a:latin typeface="Book Antiqua"/>
                <a:cs typeface="Book Antiqua"/>
              </a:rPr>
              <a:t> line gives the initial level, and trend</a:t>
            </a:r>
          </a:p>
          <a:p>
            <a:pPr>
              <a:lnSpc>
                <a:spcPct val="100000"/>
              </a:lnSpc>
              <a:spcBef>
                <a:spcPts val="770"/>
              </a:spcBef>
              <a:tabLst>
                <a:tab pos="356235" algn="l"/>
              </a:tabLst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3346EF-BBAF-48C5-8909-79E07E808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34" y="1911912"/>
            <a:ext cx="5059570" cy="2691623"/>
          </a:xfrm>
          <a:prstGeom prst="rect">
            <a:avLst/>
          </a:prstGeom>
        </p:spPr>
      </p:pic>
      <p:sp>
        <p:nvSpPr>
          <p:cNvPr id="11" name="object 40">
            <a:extLst>
              <a:ext uri="{FF2B5EF4-FFF2-40B4-BE49-F238E27FC236}">
                <a16:creationId xmlns:a16="http://schemas.microsoft.com/office/drawing/2014/main" id="{E12C3D20-2128-4C49-AE21-3E53B7726727}"/>
              </a:ext>
            </a:extLst>
          </p:cNvPr>
          <p:cNvSpPr txBox="1"/>
          <p:nvPr/>
        </p:nvSpPr>
        <p:spPr>
          <a:xfrm>
            <a:off x="1356606" y="1787395"/>
            <a:ext cx="206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342" baseline="-2314" dirty="0">
                <a:latin typeface="Times New Roman"/>
                <a:cs typeface="Times New Roman"/>
              </a:rPr>
              <a:t>y</a:t>
            </a:r>
            <a:r>
              <a:rPr sz="2400" spc="55" dirty="0">
                <a:latin typeface="Times New Roman"/>
                <a:cs typeface="Times New Roman"/>
              </a:rPr>
              <a:t>ˆ</a:t>
            </a:r>
            <a:r>
              <a:rPr sz="2025" i="1" spc="7" baseline="-30864" dirty="0">
                <a:latin typeface="Times New Roman"/>
                <a:cs typeface="Times New Roman"/>
              </a:rPr>
              <a:t>t</a:t>
            </a:r>
            <a:endParaRPr sz="2025" baseline="-30864" dirty="0">
              <a:latin typeface="Times New Roman"/>
              <a:cs typeface="Times New Roman"/>
            </a:endParaRPr>
          </a:p>
        </p:txBody>
      </p:sp>
      <p:sp>
        <p:nvSpPr>
          <p:cNvPr id="12" name="object 41">
            <a:extLst>
              <a:ext uri="{FF2B5EF4-FFF2-40B4-BE49-F238E27FC236}">
                <a16:creationId xmlns:a16="http://schemas.microsoft.com/office/drawing/2014/main" id="{8BA81369-E0B5-4B30-88F6-C8FFC49651D6}"/>
              </a:ext>
            </a:extLst>
          </p:cNvPr>
          <p:cNvSpPr txBox="1"/>
          <p:nvPr/>
        </p:nvSpPr>
        <p:spPr>
          <a:xfrm>
            <a:off x="1657024" y="1841972"/>
            <a:ext cx="24345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95.2500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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2.4706</a:t>
            </a:r>
            <a:r>
              <a:rPr sz="2400" i="1" spc="-10" dirty="0">
                <a:latin typeface="Times New Roman"/>
                <a:cs typeface="Times New Roman"/>
              </a:rPr>
              <a:t>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3" name="object 39">
            <a:extLst>
              <a:ext uri="{FF2B5EF4-FFF2-40B4-BE49-F238E27FC236}">
                <a16:creationId xmlns:a16="http://schemas.microsoft.com/office/drawing/2014/main" id="{0A17F08A-0E35-416E-BCB4-0B4B2A0A0F01}"/>
              </a:ext>
            </a:extLst>
          </p:cNvPr>
          <p:cNvSpPr txBox="1"/>
          <p:nvPr/>
        </p:nvSpPr>
        <p:spPr>
          <a:xfrm>
            <a:off x="3687064" y="5371761"/>
            <a:ext cx="34340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2400" dirty="0">
                <a:latin typeface="Book Antiqua"/>
                <a:cs typeface="Book Antiqua"/>
              </a:rPr>
              <a:t>	</a:t>
            </a:r>
            <a:r>
              <a:rPr lang="en-US" sz="2400" i="1" dirty="0">
                <a:latin typeface="Book Antiqua"/>
                <a:cs typeface="Book Antiqua"/>
              </a:rPr>
              <a:t>L</a:t>
            </a:r>
            <a:r>
              <a:rPr sz="2400" baseline="-20833" dirty="0">
                <a:latin typeface="Book Antiqua"/>
                <a:cs typeface="Book Antiqua"/>
              </a:rPr>
              <a:t>0 </a:t>
            </a:r>
            <a:r>
              <a:rPr sz="2400" dirty="0">
                <a:latin typeface="Book Antiqua"/>
                <a:cs typeface="Book Antiqua"/>
              </a:rPr>
              <a:t>= </a:t>
            </a:r>
            <a:r>
              <a:rPr sz="2400" spc="-5" dirty="0">
                <a:latin typeface="Book Antiqua"/>
                <a:cs typeface="Book Antiqua"/>
              </a:rPr>
              <a:t>95.2500; </a:t>
            </a:r>
            <a:r>
              <a:rPr sz="2400" i="1" spc="-5" dirty="0">
                <a:latin typeface="Book Antiqua"/>
                <a:cs typeface="Book Antiqua"/>
              </a:rPr>
              <a:t>b</a:t>
            </a:r>
            <a:r>
              <a:rPr sz="2400" spc="-7" baseline="-20833" dirty="0">
                <a:latin typeface="Book Antiqua"/>
                <a:cs typeface="Book Antiqua"/>
              </a:rPr>
              <a:t>0 </a:t>
            </a:r>
            <a:r>
              <a:rPr sz="2400" dirty="0">
                <a:latin typeface="Book Antiqua"/>
                <a:cs typeface="Book Antiqua"/>
              </a:rPr>
              <a:t>=</a:t>
            </a:r>
            <a:r>
              <a:rPr sz="2400" spc="-80" dirty="0">
                <a:latin typeface="Book Antiqua"/>
                <a:cs typeface="Book Antiqua"/>
              </a:rPr>
              <a:t> </a:t>
            </a:r>
            <a:r>
              <a:rPr sz="2400" spc="-5" dirty="0">
                <a:latin typeface="Book Antiqua"/>
                <a:cs typeface="Book Antiqua"/>
              </a:rPr>
              <a:t>2.4706</a:t>
            </a:r>
            <a:endParaRPr sz="2400" dirty="0">
              <a:latin typeface="Book Antiqua"/>
              <a:cs typeface="Book Antiqua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E8A9AC-3B19-44FF-9B76-E67DF426848A}"/>
              </a:ext>
            </a:extLst>
          </p:cNvPr>
          <p:cNvCxnSpPr/>
          <p:nvPr/>
        </p:nvCxnSpPr>
        <p:spPr>
          <a:xfrm flipV="1">
            <a:off x="911352" y="2947416"/>
            <a:ext cx="1752600" cy="3048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F06888-5D4F-4889-B1E2-B21D5997B68C}"/>
              </a:ext>
            </a:extLst>
          </p:cNvPr>
          <p:cNvCxnSpPr/>
          <p:nvPr/>
        </p:nvCxnSpPr>
        <p:spPr>
          <a:xfrm flipH="1">
            <a:off x="1787652" y="2233767"/>
            <a:ext cx="498348" cy="86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53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8F66-E736-40AD-B374-3FF0F6D3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14B49-1288-48CA-B75C-1286CEFC6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864" y="1015834"/>
            <a:ext cx="8403336" cy="4206280"/>
          </a:xfrm>
        </p:spPr>
        <p:txBody>
          <a:bodyPr/>
          <a:lstStyle/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Book Antiqua"/>
              <a:buChar char="•"/>
              <a:tabLst>
                <a:tab pos="469265" algn="l"/>
                <a:tab pos="469900" algn="l"/>
              </a:tabLst>
            </a:pPr>
            <a:r>
              <a:rPr lang="en-US" sz="2400" b="1" spc="-5" dirty="0">
                <a:latin typeface="Book Antiqua"/>
                <a:cs typeface="Book Antiqua"/>
              </a:rPr>
              <a:t>Step 2</a:t>
            </a:r>
            <a:r>
              <a:rPr lang="en-US" sz="2400" spc="-5" dirty="0">
                <a:latin typeface="Book Antiqua"/>
                <a:cs typeface="Book Antiqua"/>
              </a:rPr>
              <a:t>: Find the initial seasonal</a:t>
            </a:r>
            <a:r>
              <a:rPr lang="en-US" sz="2400" spc="25" dirty="0">
                <a:latin typeface="Book Antiqua"/>
                <a:cs typeface="Book Antiqua"/>
              </a:rPr>
              <a:t> </a:t>
            </a:r>
            <a:r>
              <a:rPr lang="en-US" sz="2400" spc="-5" dirty="0">
                <a:latin typeface="Book Antiqua"/>
                <a:cs typeface="Book Antiqua"/>
              </a:rPr>
              <a:t>factors</a:t>
            </a:r>
            <a:endParaRPr lang="en-US" sz="2400" dirty="0">
              <a:latin typeface="Book Antiqua"/>
              <a:cs typeface="Book Antiqua"/>
            </a:endParaRPr>
          </a:p>
          <a:p>
            <a:pPr marL="927100" marR="5080" lvl="1" indent="-457200">
              <a:lnSpc>
                <a:spcPts val="2870"/>
              </a:lnSpc>
              <a:spcBef>
                <a:spcPts val="680"/>
              </a:spcBef>
              <a:buFont typeface="+mj-lt"/>
              <a:buAutoNum type="alphaLcParenR"/>
              <a:tabLst>
                <a:tab pos="926465" algn="l"/>
                <a:tab pos="927100" algn="l"/>
                <a:tab pos="2357755" algn="l"/>
              </a:tabLst>
            </a:pPr>
            <a:r>
              <a:rPr lang="en-US" sz="2400" dirty="0">
                <a:solidFill>
                  <a:schemeClr val="tx1"/>
                </a:solidFill>
                <a:latin typeface="Book Antiqua"/>
                <a:cs typeface="Book Antiqua"/>
              </a:rPr>
              <a:t>Compute	</a:t>
            </a:r>
            <a:r>
              <a:rPr lang="en-US" sz="3600" i="1" spc="-419" baseline="9259" dirty="0" err="1">
                <a:solidFill>
                  <a:schemeClr val="tx1"/>
                </a:solidFill>
                <a:latin typeface="Times New Roman"/>
                <a:cs typeface="Times New Roman"/>
              </a:rPr>
              <a:t>y</a:t>
            </a:r>
            <a:r>
              <a:rPr lang="en-US" sz="3600" spc="-419" baseline="11574" dirty="0" err="1">
                <a:solidFill>
                  <a:schemeClr val="tx1"/>
                </a:solidFill>
                <a:latin typeface="Times New Roman"/>
                <a:cs typeface="Times New Roman"/>
              </a:rPr>
              <a:t>ˆ</a:t>
            </a:r>
            <a:r>
              <a:rPr lang="en-US" sz="2025" i="1" spc="-419" baseline="-8230" dirty="0" err="1">
                <a:solidFill>
                  <a:schemeClr val="tx1"/>
                </a:solidFill>
                <a:latin typeface="Times New Roman"/>
                <a:cs typeface="Times New Roman"/>
              </a:rPr>
              <a:t>t</a:t>
            </a:r>
            <a:r>
              <a:rPr lang="en-US" sz="2025" i="1" spc="-419" baseline="-8230" dirty="0">
                <a:solidFill>
                  <a:schemeClr val="tx1"/>
                </a:solidFill>
                <a:latin typeface="Times New Roman"/>
                <a:cs typeface="Times New Roman"/>
              </a:rPr>
              <a:t>                       </a:t>
            </a:r>
            <a:r>
              <a:rPr lang="en-US" sz="2025" spc="-419" baseline="-82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Book Antiqua"/>
                <a:cs typeface="Times New Roman"/>
              </a:rPr>
              <a:t>fo</a:t>
            </a:r>
            <a:r>
              <a:rPr lang="en-US" sz="2400" spc="-5" dirty="0">
                <a:solidFill>
                  <a:schemeClr val="tx1"/>
                </a:solidFill>
                <a:latin typeface="Book Antiqua"/>
                <a:cs typeface="Book Antiqua"/>
              </a:rPr>
              <a:t>r the in-sample </a:t>
            </a:r>
            <a:r>
              <a:rPr lang="en-US" sz="2400" dirty="0">
                <a:solidFill>
                  <a:schemeClr val="tx1"/>
                </a:solidFill>
                <a:latin typeface="Book Antiqua"/>
                <a:cs typeface="Book Antiqua"/>
              </a:rPr>
              <a:t>observations </a:t>
            </a:r>
            <a:r>
              <a:rPr lang="en-US" sz="2400" spc="-5" dirty="0">
                <a:solidFill>
                  <a:schemeClr val="tx1"/>
                </a:solidFill>
                <a:latin typeface="Book Antiqua"/>
                <a:cs typeface="Book Antiqua"/>
              </a:rPr>
              <a:t>used  </a:t>
            </a:r>
            <a:r>
              <a:rPr lang="en-US" sz="2400" dirty="0">
                <a:solidFill>
                  <a:schemeClr val="tx1"/>
                </a:solidFill>
                <a:latin typeface="Book Antiqua"/>
                <a:cs typeface="Book Antiqua"/>
              </a:rPr>
              <a:t>for fitting </a:t>
            </a:r>
            <a:r>
              <a:rPr lang="en-US" sz="2400" spc="-5" dirty="0">
                <a:solidFill>
                  <a:schemeClr val="tx1"/>
                </a:solidFill>
                <a:latin typeface="Book Antiqua"/>
                <a:cs typeface="Book Antiqua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Book Antiqua"/>
                <a:cs typeface="Book Antiqua"/>
              </a:rPr>
              <a:t>regression. In </a:t>
            </a:r>
            <a:r>
              <a:rPr lang="en-US" sz="2400" spc="-5" dirty="0">
                <a:solidFill>
                  <a:schemeClr val="tx1"/>
                </a:solidFill>
                <a:latin typeface="Book Antiqua"/>
                <a:cs typeface="Book Antiqua"/>
              </a:rPr>
              <a:t>this </a:t>
            </a:r>
            <a:r>
              <a:rPr lang="en-US" sz="2400" dirty="0">
                <a:solidFill>
                  <a:schemeClr val="tx1"/>
                </a:solidFill>
                <a:latin typeface="Book Antiqua"/>
                <a:cs typeface="Book Antiqua"/>
              </a:rPr>
              <a:t>example, </a:t>
            </a:r>
            <a:r>
              <a:rPr lang="en-US" sz="2400" i="1" dirty="0">
                <a:solidFill>
                  <a:schemeClr val="tx1"/>
                </a:solidFill>
                <a:latin typeface="Book Antiqua"/>
                <a:cs typeface="Book Antiqua"/>
              </a:rPr>
              <a:t>t </a:t>
            </a:r>
            <a:r>
              <a:rPr lang="en-US" sz="2400" dirty="0">
                <a:solidFill>
                  <a:schemeClr val="tx1"/>
                </a:solidFill>
                <a:latin typeface="Book Antiqua"/>
                <a:cs typeface="Book Antiqua"/>
              </a:rPr>
              <a:t>= </a:t>
            </a:r>
            <a:r>
              <a:rPr lang="en-US" sz="2400" spc="-5" dirty="0">
                <a:solidFill>
                  <a:schemeClr val="tx1"/>
                </a:solidFill>
                <a:latin typeface="Book Antiqua"/>
                <a:cs typeface="Book Antiqua"/>
              </a:rPr>
              <a:t>1,</a:t>
            </a:r>
            <a:r>
              <a:rPr lang="en-US" sz="2400" spc="-55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Book Antiqua"/>
                <a:cs typeface="Book Antiqua"/>
              </a:rPr>
              <a:t>2,</a:t>
            </a:r>
            <a:endParaRPr lang="en-US" sz="2400" dirty="0">
              <a:solidFill>
                <a:schemeClr val="tx1"/>
              </a:solidFill>
              <a:latin typeface="Book Antiqua"/>
              <a:cs typeface="Book Antiqua"/>
            </a:endParaRPr>
          </a:p>
          <a:p>
            <a:pPr marL="927100">
              <a:lnSpc>
                <a:spcPts val="2795"/>
              </a:lnSpc>
            </a:pPr>
            <a:r>
              <a:rPr lang="en-US" sz="2400" dirty="0">
                <a:latin typeface="Book Antiqua"/>
                <a:cs typeface="Book Antiqua"/>
              </a:rPr>
              <a:t>…,</a:t>
            </a:r>
            <a:r>
              <a:rPr lang="en-US" sz="2400" spc="-5" dirty="0">
                <a:latin typeface="Book Antiqua"/>
                <a:cs typeface="Book Antiqua"/>
              </a:rPr>
              <a:t> </a:t>
            </a:r>
            <a:r>
              <a:rPr lang="en-US" sz="2400" dirty="0">
                <a:latin typeface="Book Antiqua"/>
                <a:cs typeface="Book Antiqua"/>
              </a:rPr>
              <a:t>16.</a:t>
            </a:r>
          </a:p>
          <a:p>
            <a:pPr marL="927100">
              <a:lnSpc>
                <a:spcPts val="2795"/>
              </a:lnSpc>
            </a:pPr>
            <a:endParaRPr lang="en-US" sz="2400" dirty="0">
              <a:latin typeface="Book Antiqua"/>
              <a:cs typeface="Book Antiqua"/>
            </a:endParaRPr>
          </a:p>
          <a:p>
            <a:pPr marL="1509395">
              <a:lnSpc>
                <a:spcPct val="100000"/>
              </a:lnSpc>
              <a:spcBef>
                <a:spcPts val="1715"/>
              </a:spcBef>
            </a:pPr>
            <a:r>
              <a:rPr lang="en-US" sz="2400" i="1" spc="-229" dirty="0">
                <a:latin typeface="Times New Roman"/>
                <a:cs typeface="Times New Roman"/>
              </a:rPr>
              <a:t>y</a:t>
            </a:r>
            <a:r>
              <a:rPr lang="en-US" spc="-345" baseline="2923" dirty="0">
                <a:latin typeface="Times New Roman"/>
                <a:cs typeface="Times New Roman"/>
              </a:rPr>
              <a:t>ˆ</a:t>
            </a:r>
            <a:r>
              <a:rPr lang="en-US" sz="2000" spc="-345" baseline="-25252" dirty="0">
                <a:latin typeface="Times New Roman"/>
                <a:cs typeface="Times New Roman"/>
              </a:rPr>
              <a:t>1 </a:t>
            </a:r>
            <a:r>
              <a:rPr lang="en-US" sz="2400" dirty="0">
                <a:latin typeface="Symbol"/>
                <a:cs typeface="Symbol"/>
              </a:rPr>
              <a:t>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55" dirty="0">
                <a:latin typeface="Times New Roman"/>
                <a:cs typeface="Times New Roman"/>
              </a:rPr>
              <a:t>95.2500 </a:t>
            </a:r>
            <a:r>
              <a:rPr lang="en-US" sz="2400" dirty="0">
                <a:latin typeface="Symbol"/>
                <a:cs typeface="Symbol"/>
              </a:rPr>
              <a:t>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25" dirty="0">
                <a:latin typeface="Times New Roman"/>
                <a:cs typeface="Times New Roman"/>
              </a:rPr>
              <a:t>2.4706(1) </a:t>
            </a:r>
            <a:r>
              <a:rPr lang="en-US" sz="2400" dirty="0">
                <a:latin typeface="Symbol"/>
                <a:cs typeface="Symbol"/>
              </a:rPr>
              <a:t>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65" dirty="0">
                <a:latin typeface="Times New Roman"/>
                <a:cs typeface="Times New Roman"/>
              </a:rPr>
              <a:t>97.7206</a:t>
            </a:r>
            <a:endParaRPr lang="en-US" sz="2400" dirty="0">
              <a:latin typeface="Times New Roman"/>
              <a:cs typeface="Times New Roman"/>
            </a:endParaRPr>
          </a:p>
          <a:p>
            <a:pPr marL="1509395">
              <a:lnSpc>
                <a:spcPct val="100000"/>
              </a:lnSpc>
              <a:spcBef>
                <a:spcPts val="615"/>
              </a:spcBef>
            </a:pPr>
            <a:r>
              <a:rPr lang="en-US" sz="2400" i="1" spc="-185" dirty="0">
                <a:latin typeface="Times New Roman"/>
                <a:cs typeface="Times New Roman"/>
              </a:rPr>
              <a:t>y</a:t>
            </a:r>
            <a:r>
              <a:rPr lang="en-US" spc="-277" baseline="2923" dirty="0">
                <a:latin typeface="Times New Roman"/>
                <a:cs typeface="Times New Roman"/>
              </a:rPr>
              <a:t>ˆ</a:t>
            </a:r>
            <a:r>
              <a:rPr lang="en-US" sz="2000" spc="-277" baseline="-25252" dirty="0">
                <a:latin typeface="Times New Roman"/>
                <a:cs typeface="Times New Roman"/>
              </a:rPr>
              <a:t>2 </a:t>
            </a:r>
            <a:r>
              <a:rPr lang="en-US" sz="2400" dirty="0">
                <a:latin typeface="Symbol"/>
                <a:cs typeface="Symbol"/>
              </a:rPr>
              <a:t>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55" dirty="0">
                <a:latin typeface="Times New Roman"/>
                <a:cs typeface="Times New Roman"/>
              </a:rPr>
              <a:t>95.2500 </a:t>
            </a:r>
            <a:r>
              <a:rPr lang="en-US" sz="2400" dirty="0">
                <a:latin typeface="Symbol"/>
                <a:cs typeface="Symbol"/>
              </a:rPr>
              <a:t>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65" dirty="0">
                <a:latin typeface="Times New Roman"/>
                <a:cs typeface="Times New Roman"/>
              </a:rPr>
              <a:t>2.4706(2) </a:t>
            </a:r>
            <a:r>
              <a:rPr lang="en-US" sz="2400" dirty="0">
                <a:latin typeface="Symbol"/>
                <a:cs typeface="Symbol"/>
              </a:rPr>
              <a:t></a:t>
            </a:r>
            <a:r>
              <a:rPr lang="en-US" sz="2400" spc="-235" dirty="0">
                <a:latin typeface="Times New Roman"/>
                <a:cs typeface="Times New Roman"/>
              </a:rPr>
              <a:t> </a:t>
            </a:r>
            <a:r>
              <a:rPr lang="en-US" sz="2400" spc="75" dirty="0">
                <a:latin typeface="Times New Roman"/>
                <a:cs typeface="Times New Roman"/>
              </a:rPr>
              <a:t>100.1912</a:t>
            </a:r>
            <a:endParaRPr lang="en-US" sz="2400" dirty="0">
              <a:latin typeface="Times New Roman"/>
              <a:cs typeface="Times New Roman"/>
            </a:endParaRPr>
          </a:p>
          <a:p>
            <a:pPr marL="1468755">
              <a:lnSpc>
                <a:spcPct val="100000"/>
              </a:lnSpc>
              <a:spcBef>
                <a:spcPts val="615"/>
              </a:spcBef>
            </a:pPr>
            <a:r>
              <a:rPr lang="en-US" sz="2400" spc="35" dirty="0">
                <a:latin typeface="Times New Roman"/>
                <a:cs typeface="Times New Roman"/>
              </a:rPr>
              <a:t>......</a:t>
            </a:r>
            <a:endParaRPr lang="en-US" sz="2400" dirty="0">
              <a:latin typeface="Times New Roman"/>
              <a:cs typeface="Times New Roman"/>
            </a:endParaRPr>
          </a:p>
          <a:p>
            <a:pPr marL="1509395">
              <a:lnSpc>
                <a:spcPct val="100000"/>
              </a:lnSpc>
              <a:spcBef>
                <a:spcPts val="570"/>
              </a:spcBef>
            </a:pPr>
            <a:r>
              <a:rPr lang="en-US" sz="2400" i="1" spc="-160" dirty="0">
                <a:latin typeface="Times New Roman"/>
                <a:cs typeface="Times New Roman"/>
              </a:rPr>
              <a:t>y</a:t>
            </a:r>
            <a:r>
              <a:rPr lang="en-US" spc="-240" baseline="2923" dirty="0">
                <a:latin typeface="Times New Roman"/>
                <a:cs typeface="Times New Roman"/>
              </a:rPr>
              <a:t>ˆ</a:t>
            </a:r>
            <a:r>
              <a:rPr lang="en-US" sz="2000" spc="-240" baseline="-25252" dirty="0">
                <a:latin typeface="Times New Roman"/>
                <a:cs typeface="Times New Roman"/>
              </a:rPr>
              <a:t>16 </a:t>
            </a:r>
            <a:r>
              <a:rPr lang="en-US" sz="2400" dirty="0">
                <a:latin typeface="Symbol"/>
                <a:cs typeface="Symbol"/>
              </a:rPr>
              <a:t>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55" dirty="0">
                <a:latin typeface="Times New Roman"/>
                <a:cs typeface="Times New Roman"/>
              </a:rPr>
              <a:t>95.2500 </a:t>
            </a:r>
            <a:r>
              <a:rPr lang="en-US" sz="2400" dirty="0">
                <a:latin typeface="Symbol"/>
                <a:cs typeface="Symbol"/>
              </a:rPr>
              <a:t>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40" dirty="0">
                <a:latin typeface="Times New Roman"/>
                <a:cs typeface="Times New Roman"/>
              </a:rPr>
              <a:t>2.4706(16) </a:t>
            </a:r>
            <a:r>
              <a:rPr lang="en-US" sz="2400" dirty="0">
                <a:latin typeface="Symbol"/>
                <a:cs typeface="Symbol"/>
              </a:rPr>
              <a:t></a:t>
            </a:r>
            <a:r>
              <a:rPr lang="en-US" sz="2400" spc="-190" dirty="0">
                <a:latin typeface="Times New Roman"/>
                <a:cs typeface="Times New Roman"/>
              </a:rPr>
              <a:t> </a:t>
            </a:r>
            <a:r>
              <a:rPr lang="en-US" sz="2400" spc="65" dirty="0">
                <a:latin typeface="Times New Roman"/>
                <a:cs typeface="Times New Roman"/>
              </a:rPr>
              <a:t>134.7794</a:t>
            </a:r>
            <a:endParaRPr lang="en-US" sz="2400" dirty="0">
              <a:latin typeface="Times New Roman"/>
              <a:cs typeface="Times New Roman"/>
            </a:endParaRPr>
          </a:p>
          <a:p>
            <a:pPr marL="927100">
              <a:lnSpc>
                <a:spcPts val="2795"/>
              </a:lnSpc>
            </a:pPr>
            <a:endParaRPr lang="en-US" sz="2400" dirty="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626608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1679538" y="403412"/>
            <a:ext cx="154081" cy="193862"/>
          </a:xfrm>
          <a:custGeom>
            <a:avLst/>
            <a:gdLst/>
            <a:ahLst/>
            <a:cxnLst/>
            <a:rect l="l" t="t" r="r" b="b"/>
            <a:pathLst>
              <a:path w="174625" h="219709">
                <a:moveTo>
                  <a:pt x="174498" y="52577"/>
                </a:moveTo>
                <a:lnTo>
                  <a:pt x="57150" y="0"/>
                </a:lnTo>
                <a:lnTo>
                  <a:pt x="0" y="219455"/>
                </a:lnTo>
                <a:lnTo>
                  <a:pt x="174498" y="5257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809065" y="268942"/>
            <a:ext cx="6664699" cy="1393673"/>
          </a:xfrm>
          <a:prstGeom prst="rect">
            <a:avLst/>
          </a:prstGeom>
        </p:spPr>
        <p:txBody>
          <a:bodyPr vert="horz" wrap="square" lIns="0" tIns="65554" rIns="0" bIns="0" rtlCol="0">
            <a:spAutoFit/>
          </a:bodyPr>
          <a:lstStyle/>
          <a:p>
            <a:pPr marL="1903421" marR="4483" indent="-1604767">
              <a:lnSpc>
                <a:spcPts val="3433"/>
              </a:lnSpc>
              <a:spcBef>
                <a:spcPts val="516"/>
              </a:spcBef>
            </a:pPr>
            <a:r>
              <a:rPr dirty="0"/>
              <a:t>Procedures of Multiplicative</a:t>
            </a:r>
            <a:r>
              <a:rPr spc="-75" dirty="0"/>
              <a:t> </a:t>
            </a:r>
            <a:r>
              <a:rPr dirty="0"/>
              <a:t>Holt-  </a:t>
            </a:r>
            <a:r>
              <a:rPr spc="-4" dirty="0"/>
              <a:t>Winters</a:t>
            </a:r>
            <a:r>
              <a:rPr dirty="0"/>
              <a:t> Method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010770" y="1531844"/>
            <a:ext cx="6935321" cy="3590033"/>
          </a:xfrm>
          <a:prstGeom prst="rect">
            <a:avLst/>
          </a:prstGeom>
        </p:spPr>
        <p:txBody>
          <a:bodyPr vert="horz" wrap="square" lIns="0" tIns="75640" rIns="0" bIns="0" rtlCol="0">
            <a:spAutoFit/>
          </a:bodyPr>
          <a:lstStyle/>
          <a:p>
            <a:pPr marL="11207">
              <a:spcBef>
                <a:spcPts val="596"/>
              </a:spcBef>
              <a:tabLst>
                <a:tab pos="414079" algn="l"/>
                <a:tab pos="414640" algn="l"/>
              </a:tabLst>
            </a:pPr>
            <a:endParaRPr lang="en-US" sz="2118" b="1" spc="-4" dirty="0">
              <a:latin typeface="Book Antiqua"/>
              <a:cs typeface="Book Antiqua"/>
            </a:endParaRPr>
          </a:p>
          <a:p>
            <a:pPr marL="414640" indent="-403433">
              <a:spcBef>
                <a:spcPts val="596"/>
              </a:spcBef>
              <a:buFont typeface="Book Antiqua"/>
              <a:buChar char="•"/>
              <a:tabLst>
                <a:tab pos="414079" algn="l"/>
                <a:tab pos="414640" algn="l"/>
              </a:tabLst>
            </a:pPr>
            <a:r>
              <a:rPr sz="2118" b="1" spc="-4" dirty="0">
                <a:latin typeface="Book Antiqua"/>
                <a:cs typeface="Book Antiqua"/>
              </a:rPr>
              <a:t>Step 2</a:t>
            </a:r>
            <a:r>
              <a:rPr sz="2118" spc="-4" dirty="0">
                <a:latin typeface="Book Antiqua"/>
                <a:cs typeface="Book Antiqua"/>
              </a:rPr>
              <a:t>: Find the initial seasonal</a:t>
            </a:r>
            <a:r>
              <a:rPr sz="2118" spc="22" dirty="0">
                <a:latin typeface="Book Antiqua"/>
                <a:cs typeface="Book Antiqua"/>
              </a:rPr>
              <a:t> </a:t>
            </a:r>
            <a:r>
              <a:rPr sz="2118" spc="-4" dirty="0">
                <a:latin typeface="Book Antiqua"/>
                <a:cs typeface="Book Antiqua"/>
              </a:rPr>
              <a:t>factors</a:t>
            </a:r>
            <a:endParaRPr sz="2118" dirty="0">
              <a:latin typeface="Book Antiqua"/>
              <a:cs typeface="Book Antiqua"/>
            </a:endParaRPr>
          </a:p>
          <a:p>
            <a:pPr marL="871280" marR="4483" indent="-457200">
              <a:lnSpc>
                <a:spcPct val="99800"/>
              </a:lnSpc>
              <a:spcBef>
                <a:spcPts val="512"/>
              </a:spcBef>
              <a:buFont typeface="+mj-lt"/>
              <a:buAutoNum type="alphaLcParenR" startAt="2"/>
              <a:tabLst>
                <a:tab pos="817513" algn="l"/>
                <a:tab pos="4673102" algn="l"/>
              </a:tabLst>
            </a:pPr>
            <a:r>
              <a:rPr sz="2118" dirty="0">
                <a:latin typeface="Book Antiqua"/>
                <a:cs typeface="Book Antiqua"/>
              </a:rPr>
              <a:t>Detrend </a:t>
            </a:r>
            <a:r>
              <a:rPr sz="2118" spc="-4" dirty="0">
                <a:latin typeface="Book Antiqua"/>
                <a:cs typeface="Book Antiqua"/>
              </a:rPr>
              <a:t>the </a:t>
            </a:r>
            <a:r>
              <a:rPr sz="2118" dirty="0">
                <a:latin typeface="Book Antiqua"/>
                <a:cs typeface="Book Antiqua"/>
              </a:rPr>
              <a:t>data</a:t>
            </a:r>
            <a:r>
              <a:rPr sz="2118" spc="4" dirty="0">
                <a:latin typeface="Book Antiqua"/>
                <a:cs typeface="Book Antiqua"/>
              </a:rPr>
              <a:t> </a:t>
            </a:r>
            <a:r>
              <a:rPr sz="2118" spc="-4" dirty="0">
                <a:latin typeface="Book Antiqua"/>
                <a:cs typeface="Book Antiqua"/>
              </a:rPr>
              <a:t>by</a:t>
            </a:r>
            <a:r>
              <a:rPr sz="2118" dirty="0">
                <a:latin typeface="Book Antiqua"/>
                <a:cs typeface="Book Antiqua"/>
              </a:rPr>
              <a:t> computing	</a:t>
            </a:r>
            <a:r>
              <a:rPr sz="2647" i="1" spc="-6" baseline="5555" dirty="0">
                <a:latin typeface="Times New Roman"/>
                <a:cs typeface="Times New Roman"/>
              </a:rPr>
              <a:t>S</a:t>
            </a:r>
            <a:r>
              <a:rPr sz="1522" i="1" spc="-6" baseline="-14492" dirty="0">
                <a:latin typeface="Times New Roman"/>
                <a:cs typeface="Times New Roman"/>
              </a:rPr>
              <a:t>t </a:t>
            </a:r>
            <a:r>
              <a:rPr sz="2647" baseline="5555" dirty="0">
                <a:latin typeface="Symbol"/>
                <a:cs typeface="Symbol"/>
              </a:rPr>
              <a:t></a:t>
            </a:r>
            <a:r>
              <a:rPr sz="2647" baseline="5555" dirty="0">
                <a:latin typeface="Times New Roman"/>
                <a:cs typeface="Times New Roman"/>
              </a:rPr>
              <a:t> </a:t>
            </a:r>
            <a:r>
              <a:rPr sz="2647" i="1" spc="-33" baseline="5555" dirty="0">
                <a:latin typeface="Times New Roman"/>
                <a:cs typeface="Times New Roman"/>
              </a:rPr>
              <a:t>y</a:t>
            </a:r>
            <a:r>
              <a:rPr sz="1522" i="1" spc="-33" baseline="-14492" dirty="0">
                <a:latin typeface="Times New Roman"/>
                <a:cs typeface="Times New Roman"/>
              </a:rPr>
              <a:t>t </a:t>
            </a:r>
            <a:r>
              <a:rPr sz="2647" baseline="5555" dirty="0">
                <a:latin typeface="Times New Roman"/>
                <a:cs typeface="Times New Roman"/>
              </a:rPr>
              <a:t>/ </a:t>
            </a:r>
            <a:r>
              <a:rPr sz="2647" i="1" spc="-317" baseline="5555" dirty="0" err="1">
                <a:latin typeface="Times New Roman"/>
                <a:cs typeface="Times New Roman"/>
              </a:rPr>
              <a:t>y</a:t>
            </a:r>
            <a:r>
              <a:rPr sz="2647" spc="-317" baseline="8333" dirty="0" err="1">
                <a:latin typeface="Times New Roman"/>
                <a:cs typeface="Times New Roman"/>
              </a:rPr>
              <a:t>ˆ</a:t>
            </a:r>
            <a:r>
              <a:rPr sz="1522" i="1" spc="-317" baseline="-14492" dirty="0" err="1">
                <a:latin typeface="Times New Roman"/>
                <a:cs typeface="Times New Roman"/>
              </a:rPr>
              <a:t>t</a:t>
            </a:r>
            <a:r>
              <a:rPr sz="1522" i="1" spc="-317" baseline="-14492" dirty="0">
                <a:latin typeface="Times New Roman"/>
                <a:cs typeface="Times New Roman"/>
              </a:rPr>
              <a:t> </a:t>
            </a:r>
            <a:r>
              <a:rPr lang="en-US" sz="2118" i="1" spc="-4" baseline="-14492" dirty="0">
                <a:latin typeface="Book Antiqua"/>
                <a:cs typeface="Times New Roman"/>
              </a:rPr>
              <a:t>   </a:t>
            </a:r>
            <a:r>
              <a:rPr lang="en-US" sz="2118" spc="-4" dirty="0">
                <a:latin typeface="Book Antiqua"/>
                <a:cs typeface="Times New Roman"/>
              </a:rPr>
              <a:t>f</a:t>
            </a:r>
            <a:r>
              <a:rPr sz="2118" spc="-4" dirty="0">
                <a:latin typeface="Book Antiqua"/>
                <a:cs typeface="Book Antiqua"/>
              </a:rPr>
              <a:t>or each  time period that is used in finding the least </a:t>
            </a:r>
            <a:r>
              <a:rPr sz="2118" dirty="0">
                <a:latin typeface="Book Antiqua"/>
                <a:cs typeface="Book Antiqua"/>
              </a:rPr>
              <a:t>squares  </a:t>
            </a:r>
            <a:r>
              <a:rPr sz="2118" spc="-4" dirty="0">
                <a:latin typeface="Book Antiqua"/>
                <a:cs typeface="Book Antiqua"/>
              </a:rPr>
              <a:t>regression equation. </a:t>
            </a:r>
            <a:r>
              <a:rPr sz="2118" dirty="0">
                <a:latin typeface="Book Antiqua"/>
                <a:cs typeface="Book Antiqua"/>
              </a:rPr>
              <a:t>In </a:t>
            </a:r>
            <a:r>
              <a:rPr sz="2118" spc="-4" dirty="0">
                <a:latin typeface="Book Antiqua"/>
                <a:cs typeface="Book Antiqua"/>
              </a:rPr>
              <a:t>this example, </a:t>
            </a:r>
            <a:r>
              <a:rPr sz="2118" i="1" dirty="0">
                <a:latin typeface="Book Antiqua"/>
                <a:cs typeface="Book Antiqua"/>
              </a:rPr>
              <a:t>t </a:t>
            </a:r>
            <a:r>
              <a:rPr sz="2118" dirty="0">
                <a:latin typeface="Book Antiqua"/>
                <a:cs typeface="Book Antiqua"/>
              </a:rPr>
              <a:t>= </a:t>
            </a:r>
            <a:r>
              <a:rPr sz="2118" spc="-4" dirty="0">
                <a:latin typeface="Book Antiqua"/>
                <a:cs typeface="Book Antiqua"/>
              </a:rPr>
              <a:t>1, 2, …,</a:t>
            </a:r>
            <a:r>
              <a:rPr sz="2118" spc="-22" dirty="0">
                <a:latin typeface="Book Antiqua"/>
                <a:cs typeface="Book Antiqua"/>
              </a:rPr>
              <a:t> </a:t>
            </a:r>
            <a:r>
              <a:rPr sz="2118" spc="-4" dirty="0">
                <a:latin typeface="Book Antiqua"/>
                <a:cs typeface="Book Antiqua"/>
              </a:rPr>
              <a:t>16.</a:t>
            </a:r>
            <a:endParaRPr sz="2118" dirty="0">
              <a:latin typeface="Book Antiqua"/>
              <a:cs typeface="Book Antiqua"/>
            </a:endParaRPr>
          </a:p>
          <a:p>
            <a:pPr marL="1445075">
              <a:spcBef>
                <a:spcPts val="1522"/>
              </a:spcBef>
            </a:pPr>
            <a:r>
              <a:rPr sz="1677" i="1" spc="-31" dirty="0">
                <a:latin typeface="Times New Roman"/>
                <a:cs typeface="Times New Roman"/>
              </a:rPr>
              <a:t>S</a:t>
            </a:r>
            <a:r>
              <a:rPr sz="1456" spc="-46" baseline="-25252" dirty="0">
                <a:latin typeface="Times New Roman"/>
                <a:cs typeface="Times New Roman"/>
              </a:rPr>
              <a:t>1 </a:t>
            </a:r>
            <a:r>
              <a:rPr sz="1677" dirty="0">
                <a:latin typeface="Symbol"/>
                <a:cs typeface="Symbol"/>
              </a:rPr>
              <a:t></a:t>
            </a:r>
            <a:r>
              <a:rPr sz="1677" dirty="0">
                <a:latin typeface="Times New Roman"/>
                <a:cs typeface="Times New Roman"/>
              </a:rPr>
              <a:t> </a:t>
            </a:r>
            <a:r>
              <a:rPr sz="1677" i="1" spc="-53" dirty="0">
                <a:latin typeface="Times New Roman"/>
                <a:cs typeface="Times New Roman"/>
              </a:rPr>
              <a:t>y</a:t>
            </a:r>
            <a:r>
              <a:rPr sz="1456" spc="-79" baseline="-25252" dirty="0">
                <a:latin typeface="Times New Roman"/>
                <a:cs typeface="Times New Roman"/>
              </a:rPr>
              <a:t>1 </a:t>
            </a:r>
            <a:r>
              <a:rPr sz="1677" dirty="0">
                <a:latin typeface="Times New Roman"/>
                <a:cs typeface="Times New Roman"/>
              </a:rPr>
              <a:t>/ </a:t>
            </a:r>
            <a:r>
              <a:rPr sz="1677" i="1" spc="-221" dirty="0">
                <a:latin typeface="Times New Roman"/>
                <a:cs typeface="Times New Roman"/>
              </a:rPr>
              <a:t>y</a:t>
            </a:r>
            <a:r>
              <a:rPr sz="2515" spc="-331" baseline="2923" dirty="0">
                <a:latin typeface="Times New Roman"/>
                <a:cs typeface="Times New Roman"/>
              </a:rPr>
              <a:t>ˆ</a:t>
            </a:r>
            <a:r>
              <a:rPr sz="1456" spc="-331" baseline="-25252" dirty="0">
                <a:latin typeface="Times New Roman"/>
                <a:cs typeface="Times New Roman"/>
              </a:rPr>
              <a:t>1 </a:t>
            </a:r>
            <a:r>
              <a:rPr sz="1677" dirty="0">
                <a:latin typeface="Symbol"/>
                <a:cs typeface="Symbol"/>
              </a:rPr>
              <a:t></a:t>
            </a:r>
            <a:r>
              <a:rPr sz="1677" dirty="0">
                <a:latin typeface="Times New Roman"/>
                <a:cs typeface="Times New Roman"/>
              </a:rPr>
              <a:t> </a:t>
            </a:r>
            <a:r>
              <a:rPr sz="1677" spc="-4" dirty="0">
                <a:latin typeface="Times New Roman"/>
                <a:cs typeface="Times New Roman"/>
              </a:rPr>
              <a:t>72 </a:t>
            </a:r>
            <a:r>
              <a:rPr sz="1677" dirty="0">
                <a:latin typeface="Times New Roman"/>
                <a:cs typeface="Times New Roman"/>
              </a:rPr>
              <a:t>/ 97.7206 </a:t>
            </a:r>
            <a:r>
              <a:rPr sz="1677" dirty="0">
                <a:latin typeface="Symbol"/>
                <a:cs typeface="Symbol"/>
              </a:rPr>
              <a:t></a:t>
            </a:r>
            <a:r>
              <a:rPr sz="1677" spc="-304" dirty="0">
                <a:latin typeface="Times New Roman"/>
                <a:cs typeface="Times New Roman"/>
              </a:rPr>
              <a:t> </a:t>
            </a:r>
            <a:r>
              <a:rPr sz="1677" spc="-4" dirty="0">
                <a:latin typeface="Times New Roman"/>
                <a:cs typeface="Times New Roman"/>
              </a:rPr>
              <a:t>0.7368</a:t>
            </a:r>
            <a:endParaRPr sz="1677" dirty="0">
              <a:latin typeface="Times New Roman"/>
              <a:cs typeface="Times New Roman"/>
            </a:endParaRPr>
          </a:p>
          <a:p>
            <a:pPr marL="1445075">
              <a:spcBef>
                <a:spcPts val="547"/>
              </a:spcBef>
            </a:pPr>
            <a:r>
              <a:rPr sz="1677" i="1" spc="13" dirty="0">
                <a:latin typeface="Times New Roman"/>
                <a:cs typeface="Times New Roman"/>
              </a:rPr>
              <a:t>S</a:t>
            </a:r>
            <a:r>
              <a:rPr sz="1456" spc="19" baseline="-25252" dirty="0">
                <a:latin typeface="Times New Roman"/>
                <a:cs typeface="Times New Roman"/>
              </a:rPr>
              <a:t>2</a:t>
            </a:r>
            <a:r>
              <a:rPr sz="1456" spc="99" baseline="-25252" dirty="0">
                <a:latin typeface="Times New Roman"/>
                <a:cs typeface="Times New Roman"/>
              </a:rPr>
              <a:t> </a:t>
            </a:r>
            <a:r>
              <a:rPr sz="1677" dirty="0">
                <a:latin typeface="Symbol"/>
                <a:cs typeface="Symbol"/>
              </a:rPr>
              <a:t></a:t>
            </a:r>
            <a:r>
              <a:rPr sz="1677" spc="115" dirty="0">
                <a:latin typeface="Times New Roman"/>
                <a:cs typeface="Times New Roman"/>
              </a:rPr>
              <a:t> </a:t>
            </a:r>
            <a:r>
              <a:rPr sz="1677" i="1" dirty="0">
                <a:latin typeface="Times New Roman"/>
                <a:cs typeface="Times New Roman"/>
              </a:rPr>
              <a:t>y</a:t>
            </a:r>
            <a:r>
              <a:rPr sz="1456" baseline="-25252" dirty="0">
                <a:latin typeface="Times New Roman"/>
                <a:cs typeface="Times New Roman"/>
              </a:rPr>
              <a:t>2</a:t>
            </a:r>
            <a:r>
              <a:rPr sz="1456" spc="-6" baseline="-25252" dirty="0">
                <a:latin typeface="Times New Roman"/>
                <a:cs typeface="Times New Roman"/>
              </a:rPr>
              <a:t> </a:t>
            </a:r>
            <a:r>
              <a:rPr sz="1677" dirty="0">
                <a:latin typeface="Times New Roman"/>
                <a:cs typeface="Times New Roman"/>
              </a:rPr>
              <a:t>/</a:t>
            </a:r>
            <a:r>
              <a:rPr sz="1677" spc="22" dirty="0">
                <a:latin typeface="Times New Roman"/>
                <a:cs typeface="Times New Roman"/>
              </a:rPr>
              <a:t> </a:t>
            </a:r>
            <a:r>
              <a:rPr sz="1677" i="1" spc="-190" dirty="0">
                <a:latin typeface="Times New Roman"/>
                <a:cs typeface="Times New Roman"/>
              </a:rPr>
              <a:t>y</a:t>
            </a:r>
            <a:r>
              <a:rPr sz="2515" spc="-284" baseline="2923" dirty="0">
                <a:latin typeface="Times New Roman"/>
                <a:cs typeface="Times New Roman"/>
              </a:rPr>
              <a:t>ˆ</a:t>
            </a:r>
            <a:r>
              <a:rPr sz="1456" spc="-284" baseline="-25252" dirty="0">
                <a:latin typeface="Times New Roman"/>
                <a:cs typeface="Times New Roman"/>
              </a:rPr>
              <a:t>2</a:t>
            </a:r>
            <a:r>
              <a:rPr sz="1456" spc="-212" baseline="-25252" dirty="0">
                <a:latin typeface="Times New Roman"/>
                <a:cs typeface="Times New Roman"/>
              </a:rPr>
              <a:t> </a:t>
            </a:r>
            <a:r>
              <a:rPr sz="1677" dirty="0">
                <a:latin typeface="Symbol"/>
                <a:cs typeface="Symbol"/>
              </a:rPr>
              <a:t></a:t>
            </a:r>
            <a:r>
              <a:rPr sz="1677" spc="-216" dirty="0">
                <a:latin typeface="Times New Roman"/>
                <a:cs typeface="Times New Roman"/>
              </a:rPr>
              <a:t> </a:t>
            </a:r>
            <a:r>
              <a:rPr sz="1677" spc="-4" dirty="0">
                <a:latin typeface="Times New Roman"/>
                <a:cs typeface="Times New Roman"/>
              </a:rPr>
              <a:t>116</a:t>
            </a:r>
            <a:r>
              <a:rPr sz="1677" spc="-190" dirty="0">
                <a:latin typeface="Times New Roman"/>
                <a:cs typeface="Times New Roman"/>
              </a:rPr>
              <a:t> </a:t>
            </a:r>
            <a:r>
              <a:rPr sz="1677" spc="4" dirty="0">
                <a:latin typeface="Times New Roman"/>
                <a:cs typeface="Times New Roman"/>
              </a:rPr>
              <a:t>/100.1912</a:t>
            </a:r>
            <a:r>
              <a:rPr sz="1677" spc="-53" dirty="0">
                <a:latin typeface="Times New Roman"/>
                <a:cs typeface="Times New Roman"/>
              </a:rPr>
              <a:t> </a:t>
            </a:r>
            <a:r>
              <a:rPr sz="1677" dirty="0">
                <a:latin typeface="Symbol"/>
                <a:cs typeface="Symbol"/>
              </a:rPr>
              <a:t></a:t>
            </a:r>
            <a:r>
              <a:rPr sz="1677" spc="-221" dirty="0">
                <a:latin typeface="Times New Roman"/>
                <a:cs typeface="Times New Roman"/>
              </a:rPr>
              <a:t> </a:t>
            </a:r>
            <a:r>
              <a:rPr sz="1677" spc="-4" dirty="0">
                <a:latin typeface="Times New Roman"/>
                <a:cs typeface="Times New Roman"/>
              </a:rPr>
              <a:t>1.1578</a:t>
            </a:r>
            <a:endParaRPr sz="1677" dirty="0">
              <a:latin typeface="Times New Roman"/>
              <a:cs typeface="Times New Roman"/>
            </a:endParaRPr>
          </a:p>
          <a:p>
            <a:pPr marL="1428266">
              <a:spcBef>
                <a:spcPts val="538"/>
              </a:spcBef>
            </a:pPr>
            <a:r>
              <a:rPr sz="1677" dirty="0">
                <a:latin typeface="Times New Roman"/>
                <a:cs typeface="Times New Roman"/>
              </a:rPr>
              <a:t>......</a:t>
            </a:r>
          </a:p>
          <a:p>
            <a:pPr marL="1445075">
              <a:spcBef>
                <a:spcPts val="503"/>
              </a:spcBef>
            </a:pPr>
            <a:r>
              <a:rPr sz="1677" i="1" spc="-22" dirty="0">
                <a:latin typeface="Times New Roman"/>
                <a:cs typeface="Times New Roman"/>
              </a:rPr>
              <a:t>S</a:t>
            </a:r>
            <a:r>
              <a:rPr sz="1456" spc="-33" baseline="-25252" dirty="0">
                <a:latin typeface="Times New Roman"/>
                <a:cs typeface="Times New Roman"/>
              </a:rPr>
              <a:t>16 </a:t>
            </a:r>
            <a:r>
              <a:rPr sz="1677" dirty="0">
                <a:latin typeface="Symbol"/>
                <a:cs typeface="Symbol"/>
              </a:rPr>
              <a:t></a:t>
            </a:r>
            <a:r>
              <a:rPr sz="1677" dirty="0">
                <a:latin typeface="Times New Roman"/>
                <a:cs typeface="Times New Roman"/>
              </a:rPr>
              <a:t> </a:t>
            </a:r>
            <a:r>
              <a:rPr sz="1677" i="1" spc="-35" dirty="0">
                <a:latin typeface="Times New Roman"/>
                <a:cs typeface="Times New Roman"/>
              </a:rPr>
              <a:t>y</a:t>
            </a:r>
            <a:r>
              <a:rPr sz="1456" spc="-53" baseline="-25252" dirty="0">
                <a:latin typeface="Times New Roman"/>
                <a:cs typeface="Times New Roman"/>
              </a:rPr>
              <a:t>16 </a:t>
            </a:r>
            <a:r>
              <a:rPr sz="1677" dirty="0">
                <a:latin typeface="Times New Roman"/>
                <a:cs typeface="Times New Roman"/>
              </a:rPr>
              <a:t>/ </a:t>
            </a:r>
            <a:r>
              <a:rPr sz="1677" i="1" spc="-168" dirty="0">
                <a:latin typeface="Times New Roman"/>
                <a:cs typeface="Times New Roman"/>
              </a:rPr>
              <a:t>y</a:t>
            </a:r>
            <a:r>
              <a:rPr sz="2515" spc="-251" baseline="2923" dirty="0">
                <a:latin typeface="Times New Roman"/>
                <a:cs typeface="Times New Roman"/>
              </a:rPr>
              <a:t>ˆ</a:t>
            </a:r>
            <a:r>
              <a:rPr sz="1456" spc="-251" baseline="-25252" dirty="0">
                <a:latin typeface="Times New Roman"/>
                <a:cs typeface="Times New Roman"/>
              </a:rPr>
              <a:t>16 </a:t>
            </a:r>
            <a:r>
              <a:rPr sz="1677" dirty="0">
                <a:latin typeface="Symbol"/>
                <a:cs typeface="Symbol"/>
              </a:rPr>
              <a:t></a:t>
            </a:r>
            <a:r>
              <a:rPr sz="1677" dirty="0">
                <a:latin typeface="Times New Roman"/>
                <a:cs typeface="Times New Roman"/>
              </a:rPr>
              <a:t> </a:t>
            </a:r>
            <a:r>
              <a:rPr sz="1677" spc="-4" dirty="0">
                <a:latin typeface="Times New Roman"/>
                <a:cs typeface="Times New Roman"/>
              </a:rPr>
              <a:t>120 </a:t>
            </a:r>
            <a:r>
              <a:rPr sz="1677" spc="4" dirty="0">
                <a:latin typeface="Times New Roman"/>
                <a:cs typeface="Times New Roman"/>
              </a:rPr>
              <a:t>/134.7794 </a:t>
            </a:r>
            <a:r>
              <a:rPr sz="1677" dirty="0">
                <a:latin typeface="Symbol"/>
                <a:cs typeface="Symbol"/>
              </a:rPr>
              <a:t></a:t>
            </a:r>
            <a:r>
              <a:rPr sz="1677" spc="-229" dirty="0">
                <a:latin typeface="Times New Roman"/>
                <a:cs typeface="Times New Roman"/>
              </a:rPr>
              <a:t> </a:t>
            </a:r>
            <a:r>
              <a:rPr sz="1677" dirty="0">
                <a:latin typeface="Times New Roman"/>
                <a:cs typeface="Times New Roman"/>
              </a:rPr>
              <a:t>0.8903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8F66-E736-40AD-B374-3FF0F6D3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14B49-1288-48CA-B75C-1286CEFC6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864" y="1015834"/>
            <a:ext cx="8403336" cy="1923604"/>
          </a:xfrm>
        </p:spPr>
        <p:txBody>
          <a:bodyPr/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Font typeface="Book Antiqua"/>
              <a:buChar char="•"/>
              <a:tabLst>
                <a:tab pos="469265" algn="l"/>
                <a:tab pos="469900" algn="l"/>
              </a:tabLst>
            </a:pPr>
            <a:r>
              <a:rPr lang="en-US" sz="2400" b="1" spc="-5" dirty="0">
                <a:latin typeface="Book Antiqua"/>
                <a:cs typeface="Book Antiqua"/>
              </a:rPr>
              <a:t>Step 2</a:t>
            </a:r>
            <a:r>
              <a:rPr lang="en-US" sz="2400" spc="-5" dirty="0">
                <a:latin typeface="Book Antiqua"/>
                <a:cs typeface="Book Antiqua"/>
              </a:rPr>
              <a:t>: Find the initial seasonal</a:t>
            </a:r>
            <a:r>
              <a:rPr lang="en-US" sz="2400" spc="25" dirty="0">
                <a:latin typeface="Book Antiqua"/>
                <a:cs typeface="Book Antiqua"/>
              </a:rPr>
              <a:t> </a:t>
            </a:r>
            <a:r>
              <a:rPr lang="en-US" sz="2400" spc="-5" dirty="0">
                <a:latin typeface="Book Antiqua"/>
                <a:cs typeface="Book Antiqua"/>
              </a:rPr>
              <a:t>factors</a:t>
            </a:r>
            <a:endParaRPr lang="en-US" sz="2400" dirty="0">
              <a:latin typeface="Book Antiqua"/>
              <a:cs typeface="Book Antiqua"/>
            </a:endParaRPr>
          </a:p>
          <a:p>
            <a:pPr marL="926465" marR="5080" indent="-457200">
              <a:lnSpc>
                <a:spcPct val="100000"/>
              </a:lnSpc>
              <a:spcBef>
                <a:spcPts val="575"/>
              </a:spcBef>
              <a:buFont typeface="+mj-lt"/>
              <a:buAutoNum type="alphaLcParenR" startAt="3"/>
              <a:tabLst>
                <a:tab pos="926465" algn="l"/>
              </a:tabLst>
            </a:pPr>
            <a:r>
              <a:rPr lang="en-US" sz="2400" dirty="0">
                <a:latin typeface="Book Antiqua"/>
                <a:cs typeface="Book Antiqua"/>
              </a:rPr>
              <a:t>Compute </a:t>
            </a:r>
            <a:r>
              <a:rPr lang="en-US" sz="2400" spc="-5" dirty="0">
                <a:latin typeface="Book Antiqua"/>
                <a:cs typeface="Book Antiqua"/>
              </a:rPr>
              <a:t>the </a:t>
            </a:r>
            <a:r>
              <a:rPr lang="en-US" sz="2400" dirty="0">
                <a:latin typeface="Book Antiqua"/>
                <a:cs typeface="Book Antiqua"/>
              </a:rPr>
              <a:t>average seasonal values for each of</a:t>
            </a:r>
            <a:r>
              <a:rPr lang="en-US" sz="2400" spc="-85" dirty="0">
                <a:latin typeface="Book Antiqua"/>
                <a:cs typeface="Book Antiqua"/>
              </a:rPr>
              <a:t> </a:t>
            </a:r>
            <a:r>
              <a:rPr lang="en-US" sz="2400" spc="-5" dirty="0">
                <a:latin typeface="Book Antiqua"/>
                <a:cs typeface="Book Antiqua"/>
              </a:rPr>
              <a:t>the  </a:t>
            </a:r>
            <a:r>
              <a:rPr lang="en-US" sz="2400" i="1" dirty="0">
                <a:latin typeface="Book Antiqua"/>
                <a:cs typeface="Book Antiqua"/>
              </a:rPr>
              <a:t>L </a:t>
            </a:r>
            <a:r>
              <a:rPr lang="en-US" sz="2400" dirty="0">
                <a:latin typeface="Book Antiqua"/>
                <a:cs typeface="Book Antiqua"/>
              </a:rPr>
              <a:t>seasons. The </a:t>
            </a:r>
            <a:r>
              <a:rPr lang="en-US" sz="2400" i="1" dirty="0">
                <a:latin typeface="Book Antiqua"/>
                <a:cs typeface="Book Antiqua"/>
              </a:rPr>
              <a:t>L </a:t>
            </a:r>
            <a:r>
              <a:rPr lang="en-US" sz="2400" spc="-5" dirty="0">
                <a:latin typeface="Book Antiqua"/>
                <a:cs typeface="Book Antiqua"/>
              </a:rPr>
              <a:t>averages are found by </a:t>
            </a:r>
            <a:r>
              <a:rPr lang="en-US" sz="2400" dirty="0">
                <a:latin typeface="Book Antiqua"/>
                <a:cs typeface="Book Antiqua"/>
              </a:rPr>
              <a:t>computing  </a:t>
            </a:r>
            <a:r>
              <a:rPr lang="en-US" sz="2400" spc="-5" dirty="0">
                <a:latin typeface="Book Antiqua"/>
                <a:cs typeface="Book Antiqua"/>
              </a:rPr>
              <a:t>the </a:t>
            </a:r>
            <a:r>
              <a:rPr lang="en-US" sz="2400" dirty="0">
                <a:latin typeface="Book Antiqua"/>
                <a:cs typeface="Book Antiqua"/>
              </a:rPr>
              <a:t>average of </a:t>
            </a:r>
            <a:r>
              <a:rPr lang="en-US" sz="2400" spc="-5" dirty="0">
                <a:latin typeface="Book Antiqua"/>
                <a:cs typeface="Book Antiqua"/>
              </a:rPr>
              <a:t>the </a:t>
            </a:r>
            <a:r>
              <a:rPr lang="en-US" sz="2400" dirty="0">
                <a:latin typeface="Book Antiqua"/>
                <a:cs typeface="Book Antiqua"/>
              </a:rPr>
              <a:t>detrended values for </a:t>
            </a:r>
            <a:r>
              <a:rPr lang="en-US" sz="2400" spc="-5" dirty="0">
                <a:latin typeface="Book Antiqua"/>
                <a:cs typeface="Book Antiqua"/>
              </a:rPr>
              <a:t>the  </a:t>
            </a:r>
            <a:r>
              <a:rPr lang="en-US" sz="2400" dirty="0">
                <a:latin typeface="Book Antiqua"/>
                <a:cs typeface="Book Antiqua"/>
              </a:rPr>
              <a:t>corresponding season. </a:t>
            </a:r>
            <a:r>
              <a:rPr lang="en-US" sz="2400" spc="-5" dirty="0">
                <a:latin typeface="Book Antiqua"/>
                <a:cs typeface="Book Antiqua"/>
              </a:rPr>
              <a:t>For example, for quarter</a:t>
            </a:r>
            <a:r>
              <a:rPr lang="en-US" sz="2400" dirty="0">
                <a:latin typeface="Book Antiqua"/>
                <a:cs typeface="Book Antiqua"/>
              </a:rPr>
              <a:t> 1,</a:t>
            </a:r>
          </a:p>
        </p:txBody>
      </p:sp>
      <p:sp>
        <p:nvSpPr>
          <p:cNvPr id="4" name="object 13">
            <a:extLst>
              <a:ext uri="{FF2B5EF4-FFF2-40B4-BE49-F238E27FC236}">
                <a16:creationId xmlns:a16="http://schemas.microsoft.com/office/drawing/2014/main" id="{3AB5324F-B2D6-4773-83EC-1986EDE6A319}"/>
              </a:ext>
            </a:extLst>
          </p:cNvPr>
          <p:cNvSpPr/>
          <p:nvPr/>
        </p:nvSpPr>
        <p:spPr>
          <a:xfrm>
            <a:off x="2244609" y="4759055"/>
            <a:ext cx="432434" cy="294640"/>
          </a:xfrm>
          <a:custGeom>
            <a:avLst/>
            <a:gdLst/>
            <a:ahLst/>
            <a:cxnLst/>
            <a:rect l="l" t="t" r="r" b="b"/>
            <a:pathLst>
              <a:path w="432435" h="294639">
                <a:moveTo>
                  <a:pt x="432054" y="287274"/>
                </a:moveTo>
                <a:lnTo>
                  <a:pt x="409956" y="251460"/>
                </a:lnTo>
                <a:lnTo>
                  <a:pt x="385572" y="219456"/>
                </a:lnTo>
                <a:lnTo>
                  <a:pt x="358902" y="186690"/>
                </a:lnTo>
                <a:lnTo>
                  <a:pt x="328422" y="156972"/>
                </a:lnTo>
                <a:lnTo>
                  <a:pt x="272796" y="116586"/>
                </a:lnTo>
                <a:lnTo>
                  <a:pt x="204978" y="74676"/>
                </a:lnTo>
                <a:lnTo>
                  <a:pt x="132588" y="35814"/>
                </a:lnTo>
                <a:lnTo>
                  <a:pt x="57150" y="0"/>
                </a:lnTo>
                <a:lnTo>
                  <a:pt x="0" y="38100"/>
                </a:lnTo>
                <a:lnTo>
                  <a:pt x="143256" y="102108"/>
                </a:lnTo>
                <a:lnTo>
                  <a:pt x="250698" y="165354"/>
                </a:lnTo>
                <a:lnTo>
                  <a:pt x="329184" y="229362"/>
                </a:lnTo>
                <a:lnTo>
                  <a:pt x="381762" y="294132"/>
                </a:lnTo>
                <a:lnTo>
                  <a:pt x="432054" y="287274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9">
            <a:extLst>
              <a:ext uri="{FF2B5EF4-FFF2-40B4-BE49-F238E27FC236}">
                <a16:creationId xmlns:a16="http://schemas.microsoft.com/office/drawing/2014/main" id="{B47E300B-7FAD-4C60-BD62-6999B67E2CCA}"/>
              </a:ext>
            </a:extLst>
          </p:cNvPr>
          <p:cNvSpPr/>
          <p:nvPr/>
        </p:nvSpPr>
        <p:spPr>
          <a:xfrm>
            <a:off x="1917024" y="3480423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495" y="0"/>
                </a:lnTo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0">
            <a:extLst>
              <a:ext uri="{FF2B5EF4-FFF2-40B4-BE49-F238E27FC236}">
                <a16:creationId xmlns:a16="http://schemas.microsoft.com/office/drawing/2014/main" id="{E9C342AD-C595-4E20-936E-84B5FB90B3B9}"/>
              </a:ext>
            </a:extLst>
          </p:cNvPr>
          <p:cNvSpPr/>
          <p:nvPr/>
        </p:nvSpPr>
        <p:spPr>
          <a:xfrm>
            <a:off x="2525881" y="3643492"/>
            <a:ext cx="1891030" cy="0"/>
          </a:xfrm>
          <a:custGeom>
            <a:avLst/>
            <a:gdLst/>
            <a:ahLst/>
            <a:cxnLst/>
            <a:rect l="l" t="t" r="r" b="b"/>
            <a:pathLst>
              <a:path w="1891029">
                <a:moveTo>
                  <a:pt x="0" y="0"/>
                </a:moveTo>
                <a:lnTo>
                  <a:pt x="1890584" y="0"/>
                </a:lnTo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1">
            <a:extLst>
              <a:ext uri="{FF2B5EF4-FFF2-40B4-BE49-F238E27FC236}">
                <a16:creationId xmlns:a16="http://schemas.microsoft.com/office/drawing/2014/main" id="{08EB27D7-33BB-4738-9347-EA5728C89550}"/>
              </a:ext>
            </a:extLst>
          </p:cNvPr>
          <p:cNvSpPr/>
          <p:nvPr/>
        </p:nvSpPr>
        <p:spPr>
          <a:xfrm>
            <a:off x="2537309" y="4370439"/>
            <a:ext cx="3889375" cy="0"/>
          </a:xfrm>
          <a:custGeom>
            <a:avLst/>
            <a:gdLst/>
            <a:ahLst/>
            <a:cxnLst/>
            <a:rect l="l" t="t" r="r" b="b"/>
            <a:pathLst>
              <a:path w="3889375">
                <a:moveTo>
                  <a:pt x="0" y="0"/>
                </a:moveTo>
                <a:lnTo>
                  <a:pt x="3889367" y="0"/>
                </a:lnTo>
              </a:path>
            </a:pathLst>
          </a:custGeom>
          <a:ln w="13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2">
            <a:extLst>
              <a:ext uri="{FF2B5EF4-FFF2-40B4-BE49-F238E27FC236}">
                <a16:creationId xmlns:a16="http://schemas.microsoft.com/office/drawing/2014/main" id="{C66E9F0F-8269-4042-A0F1-5233A7D52FDD}"/>
              </a:ext>
            </a:extLst>
          </p:cNvPr>
          <p:cNvSpPr txBox="1"/>
          <p:nvPr/>
        </p:nvSpPr>
        <p:spPr>
          <a:xfrm>
            <a:off x="2011692" y="3611765"/>
            <a:ext cx="20827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Times New Roman"/>
                <a:cs typeface="Times New Roman"/>
              </a:rPr>
              <a:t>[</a:t>
            </a:r>
            <a:r>
              <a:rPr sz="1200" spc="15" dirty="0">
                <a:latin typeface="Times New Roman"/>
                <a:cs typeface="Times New Roman"/>
              </a:rPr>
              <a:t>1</a:t>
            </a:r>
            <a:r>
              <a:rPr sz="1200" spc="5" dirty="0">
                <a:latin typeface="Times New Roman"/>
                <a:cs typeface="Times New Roman"/>
              </a:rPr>
              <a:t>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43">
            <a:extLst>
              <a:ext uri="{FF2B5EF4-FFF2-40B4-BE49-F238E27FC236}">
                <a16:creationId xmlns:a16="http://schemas.microsoft.com/office/drawing/2014/main" id="{1D3EF60A-C971-4EF8-BFC2-FC2D7ADE9C5E}"/>
              </a:ext>
            </a:extLst>
          </p:cNvPr>
          <p:cNvSpPr txBox="1"/>
          <p:nvPr/>
        </p:nvSpPr>
        <p:spPr>
          <a:xfrm>
            <a:off x="4402084" y="4366717"/>
            <a:ext cx="16129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10" dirty="0"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44">
            <a:extLst>
              <a:ext uri="{FF2B5EF4-FFF2-40B4-BE49-F238E27FC236}">
                <a16:creationId xmlns:a16="http://schemas.microsoft.com/office/drawing/2014/main" id="{72554213-383E-4615-BEFA-A23D65ED83D4}"/>
              </a:ext>
            </a:extLst>
          </p:cNvPr>
          <p:cNvSpPr txBox="1"/>
          <p:nvPr/>
        </p:nvSpPr>
        <p:spPr>
          <a:xfrm>
            <a:off x="1873004" y="3427918"/>
            <a:ext cx="16129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i="1" spc="10" dirty="0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45">
            <a:extLst>
              <a:ext uri="{FF2B5EF4-FFF2-40B4-BE49-F238E27FC236}">
                <a16:creationId xmlns:a16="http://schemas.microsoft.com/office/drawing/2014/main" id="{B9A3DC5E-C3E7-432B-A8A7-B09DE06438CE}"/>
              </a:ext>
            </a:extLst>
          </p:cNvPr>
          <p:cNvSpPr txBox="1"/>
          <p:nvPr/>
        </p:nvSpPr>
        <p:spPr>
          <a:xfrm>
            <a:off x="2286000" y="3253422"/>
            <a:ext cx="210375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50" spc="22" baseline="-35714" dirty="0">
                <a:latin typeface="Symbol"/>
                <a:cs typeface="Symbol"/>
              </a:rPr>
              <a:t></a:t>
            </a:r>
            <a:r>
              <a:rPr sz="3150" spc="22" baseline="-35714" dirty="0">
                <a:latin typeface="Times New Roman"/>
                <a:cs typeface="Times New Roman"/>
              </a:rPr>
              <a:t> </a:t>
            </a:r>
            <a:r>
              <a:rPr sz="2100" i="1" spc="0" dirty="0">
                <a:latin typeface="Times New Roman"/>
                <a:cs typeface="Times New Roman"/>
              </a:rPr>
              <a:t>S</a:t>
            </a:r>
            <a:r>
              <a:rPr sz="1800" spc="0" baseline="-25462" dirty="0">
                <a:latin typeface="Times New Roman"/>
                <a:cs typeface="Times New Roman"/>
              </a:rPr>
              <a:t>1 </a:t>
            </a:r>
            <a:r>
              <a:rPr sz="2100" spc="15" dirty="0">
                <a:latin typeface="Symbol"/>
                <a:cs typeface="Symbol"/>
              </a:rPr>
              <a:t>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i="1" spc="50" dirty="0">
                <a:latin typeface="Times New Roman"/>
                <a:cs typeface="Times New Roman"/>
              </a:rPr>
              <a:t>S</a:t>
            </a:r>
            <a:r>
              <a:rPr sz="1800" spc="75" baseline="-25462" dirty="0">
                <a:latin typeface="Times New Roman"/>
                <a:cs typeface="Times New Roman"/>
              </a:rPr>
              <a:t>5 </a:t>
            </a:r>
            <a:r>
              <a:rPr sz="2100" spc="15" dirty="0">
                <a:latin typeface="Symbol"/>
                <a:cs typeface="Symbol"/>
              </a:rPr>
              <a:t>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i="1" spc="50" dirty="0">
                <a:latin typeface="Times New Roman"/>
                <a:cs typeface="Times New Roman"/>
              </a:rPr>
              <a:t>S</a:t>
            </a:r>
            <a:r>
              <a:rPr sz="1800" spc="75" baseline="-25462" dirty="0">
                <a:latin typeface="Times New Roman"/>
                <a:cs typeface="Times New Roman"/>
              </a:rPr>
              <a:t>9 </a:t>
            </a:r>
            <a:r>
              <a:rPr sz="2100" spc="15" dirty="0">
                <a:latin typeface="Symbol"/>
                <a:cs typeface="Symbol"/>
              </a:rPr>
              <a:t></a:t>
            </a:r>
            <a:r>
              <a:rPr sz="2100" spc="125" dirty="0">
                <a:latin typeface="Times New Roman"/>
                <a:cs typeface="Times New Roman"/>
              </a:rPr>
              <a:t> </a:t>
            </a:r>
            <a:r>
              <a:rPr sz="2100" i="1" spc="15" dirty="0">
                <a:latin typeface="Times New Roman"/>
                <a:cs typeface="Times New Roman"/>
              </a:rPr>
              <a:t>S</a:t>
            </a:r>
            <a:r>
              <a:rPr sz="1800" spc="22" baseline="-25462" dirty="0">
                <a:latin typeface="Times New Roman"/>
                <a:cs typeface="Times New Roman"/>
              </a:rPr>
              <a:t>13</a:t>
            </a:r>
            <a:endParaRPr sz="1800" baseline="-25462" dirty="0">
              <a:latin typeface="Times New Roman"/>
              <a:cs typeface="Times New Roman"/>
            </a:endParaRPr>
          </a:p>
        </p:txBody>
      </p:sp>
      <p:sp>
        <p:nvSpPr>
          <p:cNvPr id="13" name="object 46">
            <a:extLst>
              <a:ext uri="{FF2B5EF4-FFF2-40B4-BE49-F238E27FC236}">
                <a16:creationId xmlns:a16="http://schemas.microsoft.com/office/drawing/2014/main" id="{967B18DA-633D-4FA3-B210-D51F9F60E34A}"/>
              </a:ext>
            </a:extLst>
          </p:cNvPr>
          <p:cNvSpPr txBox="1"/>
          <p:nvPr/>
        </p:nvSpPr>
        <p:spPr>
          <a:xfrm>
            <a:off x="2296668" y="3621824"/>
            <a:ext cx="5223510" cy="7131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07440">
              <a:lnSpc>
                <a:spcPct val="100000"/>
              </a:lnSpc>
              <a:spcBef>
                <a:spcPts val="275"/>
              </a:spcBef>
            </a:pPr>
            <a:r>
              <a:rPr sz="2100" spc="10" dirty="0">
                <a:latin typeface="Times New Roman"/>
                <a:cs typeface="Times New Roman"/>
              </a:rPr>
              <a:t>4</a:t>
            </a: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3150" spc="22" baseline="-35714" dirty="0">
                <a:latin typeface="Symbol"/>
                <a:cs typeface="Symbol"/>
              </a:rPr>
              <a:t></a:t>
            </a:r>
            <a:r>
              <a:rPr sz="3150" spc="322" baseline="-35714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0.7368</a:t>
            </a:r>
            <a:r>
              <a:rPr sz="2100" spc="-14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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0.7156</a:t>
            </a:r>
            <a:r>
              <a:rPr sz="2100" spc="-11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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0.6894</a:t>
            </a:r>
            <a:r>
              <a:rPr sz="2100" spc="-11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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0.6831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3150" spc="22" baseline="-35714" dirty="0">
                <a:latin typeface="Symbol"/>
                <a:cs typeface="Symbol"/>
              </a:rPr>
              <a:t></a:t>
            </a:r>
            <a:r>
              <a:rPr sz="3150" spc="44" baseline="-35714" dirty="0">
                <a:latin typeface="Times New Roman"/>
                <a:cs typeface="Times New Roman"/>
              </a:rPr>
              <a:t> </a:t>
            </a:r>
            <a:r>
              <a:rPr sz="3150" spc="82" baseline="-35714" dirty="0">
                <a:latin typeface="Times New Roman"/>
                <a:cs typeface="Times New Roman"/>
              </a:rPr>
              <a:t>0.7062</a:t>
            </a:r>
            <a:endParaRPr sz="3150" baseline="-35714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BD8D5C-8ECD-4B59-842D-6EC90C937841}"/>
              </a:ext>
            </a:extLst>
          </p:cNvPr>
          <p:cNvSpPr txBox="1"/>
          <p:nvPr/>
        </p:nvSpPr>
        <p:spPr>
          <a:xfrm>
            <a:off x="5185550" y="3191209"/>
            <a:ext cx="349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(e.g. Q1 of all years, Q2 of all years)</a:t>
            </a:r>
          </a:p>
        </p:txBody>
      </p:sp>
    </p:spTree>
    <p:extLst>
      <p:ext uri="{BB962C8B-B14F-4D97-AF65-F5344CB8AC3E}">
        <p14:creationId xmlns:p14="http://schemas.microsoft.com/office/powerpoint/2010/main" val="13443224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8F66-E736-40AD-B374-3FF0F6D3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14B49-1288-48CA-B75C-1286CEFC6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864" y="1015834"/>
            <a:ext cx="8403336" cy="1184940"/>
          </a:xfrm>
        </p:spPr>
        <p:txBody>
          <a:bodyPr/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Font typeface="Book Antiqua"/>
              <a:buChar char="•"/>
              <a:tabLst>
                <a:tab pos="469265" algn="l"/>
                <a:tab pos="469900" algn="l"/>
              </a:tabLst>
            </a:pPr>
            <a:r>
              <a:rPr lang="en-US" sz="2400" b="1" spc="-5" dirty="0">
                <a:latin typeface="Book Antiqua"/>
                <a:cs typeface="Book Antiqua"/>
              </a:rPr>
              <a:t>Step 2</a:t>
            </a:r>
            <a:r>
              <a:rPr lang="en-US" sz="2400" spc="-5" dirty="0">
                <a:latin typeface="Book Antiqua"/>
                <a:cs typeface="Book Antiqua"/>
              </a:rPr>
              <a:t>: Find the initial seasonal</a:t>
            </a:r>
            <a:r>
              <a:rPr lang="en-US" sz="2400" spc="15" dirty="0">
                <a:latin typeface="Book Antiqua"/>
                <a:cs typeface="Book Antiqua"/>
              </a:rPr>
              <a:t> </a:t>
            </a:r>
            <a:r>
              <a:rPr lang="en-US" sz="2400" spc="-5" dirty="0">
                <a:latin typeface="Book Antiqua"/>
                <a:cs typeface="Book Antiqua"/>
              </a:rPr>
              <a:t>factors</a:t>
            </a:r>
            <a:endParaRPr lang="en-US" sz="2400" dirty="0">
              <a:latin typeface="Book Antiqua"/>
              <a:cs typeface="Book Antiqua"/>
            </a:endParaRPr>
          </a:p>
          <a:p>
            <a:pPr marL="926465" marR="5080" indent="-457200">
              <a:lnSpc>
                <a:spcPct val="100000"/>
              </a:lnSpc>
              <a:spcBef>
                <a:spcPts val="575"/>
              </a:spcBef>
              <a:buFont typeface="+mj-lt"/>
              <a:buAutoNum type="alphaLcParenR" startAt="4"/>
              <a:tabLst>
                <a:tab pos="926465" algn="l"/>
              </a:tabLst>
            </a:pPr>
            <a:r>
              <a:rPr lang="en-US" sz="2400" dirty="0">
                <a:latin typeface="Book Antiqua"/>
                <a:cs typeface="Book Antiqua"/>
              </a:rPr>
              <a:t>Multiply </a:t>
            </a:r>
            <a:r>
              <a:rPr lang="en-US" sz="2400" spc="-5" dirty="0">
                <a:latin typeface="Book Antiqua"/>
                <a:cs typeface="Book Antiqua"/>
              </a:rPr>
              <a:t>the average </a:t>
            </a:r>
            <a:r>
              <a:rPr lang="en-US" sz="2400" dirty="0">
                <a:latin typeface="Book Antiqua"/>
                <a:cs typeface="Book Antiqua"/>
              </a:rPr>
              <a:t>seasonal values </a:t>
            </a:r>
            <a:r>
              <a:rPr lang="en-US" sz="2400" spc="-5" dirty="0">
                <a:latin typeface="Book Antiqua"/>
                <a:cs typeface="Book Antiqua"/>
              </a:rPr>
              <a:t>by the  normalizing</a:t>
            </a:r>
            <a:r>
              <a:rPr lang="en-US" sz="2400" spc="15" dirty="0">
                <a:latin typeface="Book Antiqua"/>
                <a:cs typeface="Book Antiqua"/>
              </a:rPr>
              <a:t> </a:t>
            </a:r>
            <a:r>
              <a:rPr lang="en-US" sz="2400" dirty="0">
                <a:latin typeface="Book Antiqua"/>
                <a:cs typeface="Book Antiqua"/>
              </a:rPr>
              <a:t>constant</a:t>
            </a: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5361BAEE-F34D-4119-B86C-83BB09006206}"/>
              </a:ext>
            </a:extLst>
          </p:cNvPr>
          <p:cNvSpPr/>
          <p:nvPr/>
        </p:nvSpPr>
        <p:spPr>
          <a:xfrm>
            <a:off x="770128" y="3985769"/>
            <a:ext cx="898525" cy="925830"/>
          </a:xfrm>
          <a:custGeom>
            <a:avLst/>
            <a:gdLst/>
            <a:ahLst/>
            <a:cxnLst/>
            <a:rect l="l" t="t" r="r" b="b"/>
            <a:pathLst>
              <a:path w="898525" h="925829">
                <a:moveTo>
                  <a:pt x="898398" y="893825"/>
                </a:moveTo>
                <a:lnTo>
                  <a:pt x="762000" y="838961"/>
                </a:lnTo>
                <a:lnTo>
                  <a:pt x="623316" y="768857"/>
                </a:lnTo>
                <a:lnTo>
                  <a:pt x="502920" y="696467"/>
                </a:lnTo>
                <a:lnTo>
                  <a:pt x="409956" y="614933"/>
                </a:lnTo>
                <a:lnTo>
                  <a:pt x="371856" y="576071"/>
                </a:lnTo>
                <a:lnTo>
                  <a:pt x="332232" y="541019"/>
                </a:lnTo>
                <a:lnTo>
                  <a:pt x="286512" y="498347"/>
                </a:lnTo>
                <a:lnTo>
                  <a:pt x="240792" y="442721"/>
                </a:lnTo>
                <a:lnTo>
                  <a:pt x="188214" y="372617"/>
                </a:lnTo>
                <a:lnTo>
                  <a:pt x="132588" y="279653"/>
                </a:lnTo>
                <a:lnTo>
                  <a:pt x="68579" y="159257"/>
                </a:lnTo>
                <a:lnTo>
                  <a:pt x="0" y="0"/>
                </a:lnTo>
                <a:lnTo>
                  <a:pt x="10667" y="70865"/>
                </a:lnTo>
                <a:lnTo>
                  <a:pt x="36575" y="150113"/>
                </a:lnTo>
                <a:lnTo>
                  <a:pt x="71628" y="233933"/>
                </a:lnTo>
                <a:lnTo>
                  <a:pt x="91813" y="277974"/>
                </a:lnTo>
                <a:lnTo>
                  <a:pt x="113358" y="321478"/>
                </a:lnTo>
                <a:lnTo>
                  <a:pt x="136238" y="364380"/>
                </a:lnTo>
                <a:lnTo>
                  <a:pt x="160424" y="406615"/>
                </a:lnTo>
                <a:lnTo>
                  <a:pt x="185889" y="448117"/>
                </a:lnTo>
                <a:lnTo>
                  <a:pt x="212608" y="488822"/>
                </a:lnTo>
                <a:lnTo>
                  <a:pt x="240552" y="528665"/>
                </a:lnTo>
                <a:lnTo>
                  <a:pt x="269695" y="567580"/>
                </a:lnTo>
                <a:lnTo>
                  <a:pt x="300010" y="605502"/>
                </a:lnTo>
                <a:lnTo>
                  <a:pt x="331470" y="642365"/>
                </a:lnTo>
                <a:lnTo>
                  <a:pt x="393192" y="709421"/>
                </a:lnTo>
                <a:lnTo>
                  <a:pt x="451866" y="765047"/>
                </a:lnTo>
                <a:lnTo>
                  <a:pt x="505968" y="804671"/>
                </a:lnTo>
                <a:lnTo>
                  <a:pt x="557784" y="840485"/>
                </a:lnTo>
                <a:lnTo>
                  <a:pt x="607314" y="867155"/>
                </a:lnTo>
                <a:lnTo>
                  <a:pt x="659892" y="887729"/>
                </a:lnTo>
                <a:lnTo>
                  <a:pt x="713994" y="909065"/>
                </a:lnTo>
                <a:lnTo>
                  <a:pt x="773430" y="925829"/>
                </a:lnTo>
                <a:lnTo>
                  <a:pt x="898398" y="893825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A2E5FA0F-93E9-4026-903F-AD2EAFEC8642}"/>
              </a:ext>
            </a:extLst>
          </p:cNvPr>
          <p:cNvSpPr/>
          <p:nvPr/>
        </p:nvSpPr>
        <p:spPr>
          <a:xfrm>
            <a:off x="1852168" y="5006087"/>
            <a:ext cx="432434" cy="294640"/>
          </a:xfrm>
          <a:custGeom>
            <a:avLst/>
            <a:gdLst/>
            <a:ahLst/>
            <a:cxnLst/>
            <a:rect l="l" t="t" r="r" b="b"/>
            <a:pathLst>
              <a:path w="432435" h="294639">
                <a:moveTo>
                  <a:pt x="432054" y="287274"/>
                </a:moveTo>
                <a:lnTo>
                  <a:pt x="409956" y="251460"/>
                </a:lnTo>
                <a:lnTo>
                  <a:pt x="385572" y="219456"/>
                </a:lnTo>
                <a:lnTo>
                  <a:pt x="358902" y="186690"/>
                </a:lnTo>
                <a:lnTo>
                  <a:pt x="328422" y="156972"/>
                </a:lnTo>
                <a:lnTo>
                  <a:pt x="272796" y="116586"/>
                </a:lnTo>
                <a:lnTo>
                  <a:pt x="204978" y="74676"/>
                </a:lnTo>
                <a:lnTo>
                  <a:pt x="132588" y="35814"/>
                </a:lnTo>
                <a:lnTo>
                  <a:pt x="57150" y="0"/>
                </a:lnTo>
                <a:lnTo>
                  <a:pt x="0" y="38100"/>
                </a:lnTo>
                <a:lnTo>
                  <a:pt x="143256" y="102108"/>
                </a:lnTo>
                <a:lnTo>
                  <a:pt x="250698" y="165354"/>
                </a:lnTo>
                <a:lnTo>
                  <a:pt x="329184" y="229362"/>
                </a:lnTo>
                <a:lnTo>
                  <a:pt x="381762" y="294132"/>
                </a:lnTo>
                <a:lnTo>
                  <a:pt x="432054" y="287274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9">
            <a:extLst>
              <a:ext uri="{FF2B5EF4-FFF2-40B4-BE49-F238E27FC236}">
                <a16:creationId xmlns:a16="http://schemas.microsoft.com/office/drawing/2014/main" id="{4E2BD652-6AB2-4D65-8B72-5569E3633F35}"/>
              </a:ext>
            </a:extLst>
          </p:cNvPr>
          <p:cNvSpPr/>
          <p:nvPr/>
        </p:nvSpPr>
        <p:spPr>
          <a:xfrm>
            <a:off x="2480912" y="2972324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647" y="0"/>
                </a:lnTo>
              </a:path>
            </a:pathLst>
          </a:custGeom>
          <a:ln w="137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40">
            <a:extLst>
              <a:ext uri="{FF2B5EF4-FFF2-40B4-BE49-F238E27FC236}">
                <a16:creationId xmlns:a16="http://schemas.microsoft.com/office/drawing/2014/main" id="{8186E988-F077-4F04-97FD-8E50E36E5EDF}"/>
              </a:ext>
            </a:extLst>
          </p:cNvPr>
          <p:cNvSpPr txBox="1"/>
          <p:nvPr/>
        </p:nvSpPr>
        <p:spPr>
          <a:xfrm>
            <a:off x="2606033" y="2955513"/>
            <a:ext cx="488950" cy="2197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15595" algn="l"/>
              </a:tabLst>
            </a:pPr>
            <a:r>
              <a:rPr sz="1250" i="1" spc="5" dirty="0">
                <a:latin typeface="Times New Roman"/>
                <a:cs typeface="Times New Roman"/>
              </a:rPr>
              <a:t>L	</a:t>
            </a:r>
            <a:r>
              <a:rPr sz="1250" i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50" i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0" name="object 41">
            <a:extLst>
              <a:ext uri="{FF2B5EF4-FFF2-40B4-BE49-F238E27FC236}">
                <a16:creationId xmlns:a16="http://schemas.microsoft.com/office/drawing/2014/main" id="{E359E689-0C30-43CD-AFCF-D5F1DE1081DB}"/>
              </a:ext>
            </a:extLst>
          </p:cNvPr>
          <p:cNvSpPr txBox="1"/>
          <p:nvPr/>
        </p:nvSpPr>
        <p:spPr>
          <a:xfrm>
            <a:off x="2786634" y="2573013"/>
            <a:ext cx="18161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i="1" dirty="0">
                <a:latin typeface="Times New Roman"/>
                <a:cs typeface="Times New Roman"/>
              </a:rPr>
              <a:t>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42">
            <a:extLst>
              <a:ext uri="{FF2B5EF4-FFF2-40B4-BE49-F238E27FC236}">
                <a16:creationId xmlns:a16="http://schemas.microsoft.com/office/drawing/2014/main" id="{3E2E2D62-8205-443C-AFB6-B0D15F147771}"/>
              </a:ext>
            </a:extLst>
          </p:cNvPr>
          <p:cNvSpPr txBox="1"/>
          <p:nvPr/>
        </p:nvSpPr>
        <p:spPr>
          <a:xfrm>
            <a:off x="1143000" y="3429000"/>
            <a:ext cx="7122159" cy="11722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405255">
              <a:lnSpc>
                <a:spcPct val="100000"/>
              </a:lnSpc>
              <a:spcBef>
                <a:spcPts val="725"/>
              </a:spcBef>
            </a:pPr>
            <a:r>
              <a:rPr sz="1250" i="1" spc="0" dirty="0">
                <a:latin typeface="Times New Roman"/>
                <a:cs typeface="Times New Roman"/>
              </a:rPr>
              <a:t>i</a:t>
            </a:r>
            <a:r>
              <a:rPr sz="1250" i="1" spc="-160" dirty="0">
                <a:latin typeface="Times New Roman"/>
                <a:cs typeface="Times New Roman"/>
              </a:rPr>
              <a:t> </a:t>
            </a:r>
            <a:r>
              <a:rPr sz="1250" spc="25" dirty="0">
                <a:latin typeface="Symbol"/>
                <a:cs typeface="Symbol"/>
              </a:rPr>
              <a:t></a:t>
            </a:r>
            <a:r>
              <a:rPr sz="1250" spc="25" dirty="0">
                <a:latin typeface="Times New Roman"/>
                <a:cs typeface="Times New Roman"/>
              </a:rPr>
              <a:t>1</a:t>
            </a:r>
            <a:endParaRPr sz="12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145"/>
              </a:spcBef>
            </a:pPr>
            <a:r>
              <a:rPr sz="2400" dirty="0">
                <a:latin typeface="Book Antiqua"/>
                <a:cs typeface="Book Antiqua"/>
              </a:rPr>
              <a:t>such </a:t>
            </a:r>
            <a:r>
              <a:rPr sz="2400" spc="-5" dirty="0">
                <a:latin typeface="Book Antiqua"/>
                <a:cs typeface="Book Antiqua"/>
              </a:rPr>
              <a:t>that the </a:t>
            </a:r>
            <a:r>
              <a:rPr sz="2400" dirty="0">
                <a:latin typeface="Book Antiqua"/>
                <a:cs typeface="Book Antiqua"/>
              </a:rPr>
              <a:t>average of </a:t>
            </a:r>
            <a:r>
              <a:rPr sz="2400" spc="-5" dirty="0">
                <a:latin typeface="Book Antiqua"/>
                <a:cs typeface="Book Antiqua"/>
              </a:rPr>
              <a:t>the </a:t>
            </a:r>
            <a:r>
              <a:rPr sz="2400" dirty="0">
                <a:latin typeface="Book Antiqua"/>
                <a:cs typeface="Book Antiqua"/>
              </a:rPr>
              <a:t>seasonal factors is 1. The  </a:t>
            </a:r>
            <a:r>
              <a:rPr sz="2400" spc="-5" dirty="0">
                <a:latin typeface="Book Antiqua"/>
                <a:cs typeface="Book Antiqua"/>
              </a:rPr>
              <a:t>initial </a:t>
            </a:r>
            <a:r>
              <a:rPr sz="2400" dirty="0">
                <a:latin typeface="Book Antiqua"/>
                <a:cs typeface="Book Antiqua"/>
              </a:rPr>
              <a:t>seasonal </a:t>
            </a:r>
            <a:r>
              <a:rPr sz="2400" spc="-5" dirty="0">
                <a:latin typeface="Book Antiqua"/>
                <a:cs typeface="Book Antiqua"/>
              </a:rPr>
              <a:t>factors</a:t>
            </a:r>
            <a:r>
              <a:rPr sz="2400" spc="5" dirty="0">
                <a:latin typeface="Book Antiqua"/>
                <a:cs typeface="Book Antiqua"/>
              </a:rPr>
              <a:t> </a:t>
            </a:r>
            <a:r>
              <a:rPr sz="2400" spc="-5" dirty="0">
                <a:latin typeface="Book Antiqua"/>
                <a:cs typeface="Book Antiqua"/>
              </a:rPr>
              <a:t>are</a:t>
            </a:r>
            <a:endParaRPr sz="2400" dirty="0">
              <a:latin typeface="Book Antiqua"/>
              <a:cs typeface="Book Antiqua"/>
            </a:endParaRPr>
          </a:p>
        </p:txBody>
      </p:sp>
      <p:sp>
        <p:nvSpPr>
          <p:cNvPr id="22" name="object 43">
            <a:extLst>
              <a:ext uri="{FF2B5EF4-FFF2-40B4-BE49-F238E27FC236}">
                <a16:creationId xmlns:a16="http://schemas.microsoft.com/office/drawing/2014/main" id="{09B1D1FD-D998-40EA-B815-C276A097B2B9}"/>
              </a:ext>
            </a:extLst>
          </p:cNvPr>
          <p:cNvSpPr txBox="1"/>
          <p:nvPr/>
        </p:nvSpPr>
        <p:spPr>
          <a:xfrm>
            <a:off x="1699274" y="2749808"/>
            <a:ext cx="69342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6415" algn="l"/>
              </a:tabLst>
            </a:pPr>
            <a:r>
              <a:rPr sz="2200" i="1" spc="215" dirty="0">
                <a:latin typeface="Times New Roman"/>
                <a:cs typeface="Times New Roman"/>
              </a:rPr>
              <a:t>C</a:t>
            </a:r>
            <a:r>
              <a:rPr sz="2200" i="1" dirty="0">
                <a:latin typeface="Times New Roman"/>
                <a:cs typeface="Times New Roman"/>
              </a:rPr>
              <a:t>F	</a:t>
            </a:r>
            <a:r>
              <a:rPr sz="2200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3" name="object 44">
            <a:extLst>
              <a:ext uri="{FF2B5EF4-FFF2-40B4-BE49-F238E27FC236}">
                <a16:creationId xmlns:a16="http://schemas.microsoft.com/office/drawing/2014/main" id="{4106AFD8-BDCE-4DE2-84C7-EA1E4FB66648}"/>
              </a:ext>
            </a:extLst>
          </p:cNvPr>
          <p:cNvSpPr txBox="1"/>
          <p:nvPr/>
        </p:nvSpPr>
        <p:spPr>
          <a:xfrm>
            <a:off x="2484883" y="3054081"/>
            <a:ext cx="76390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dirty="0">
                <a:latin typeface="Symbol"/>
                <a:cs typeface="Symbol"/>
              </a:rPr>
              <a:t></a:t>
            </a:r>
            <a:r>
              <a:rPr sz="3300" spc="-570" dirty="0">
                <a:latin typeface="Times New Roman"/>
                <a:cs typeface="Times New Roman"/>
              </a:rPr>
              <a:t> </a:t>
            </a:r>
            <a:r>
              <a:rPr sz="3300" i="1" spc="82" baseline="13888" dirty="0">
                <a:latin typeface="Times New Roman"/>
                <a:cs typeface="Times New Roman"/>
              </a:rPr>
              <a:t>S</a:t>
            </a:r>
            <a:r>
              <a:rPr sz="1250" spc="55" dirty="0">
                <a:latin typeface="Times New Roman"/>
                <a:cs typeface="Times New Roman"/>
              </a:rPr>
              <a:t>[ </a:t>
            </a:r>
            <a:r>
              <a:rPr sz="1250" i="1" spc="0" dirty="0">
                <a:latin typeface="Times New Roman"/>
                <a:cs typeface="Times New Roman"/>
              </a:rPr>
              <a:t>i </a:t>
            </a:r>
            <a:r>
              <a:rPr sz="1250" spc="0" dirty="0">
                <a:latin typeface="Times New Roman"/>
                <a:cs typeface="Times New Roman"/>
              </a:rPr>
              <a:t>]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4" name="object 45">
            <a:extLst>
              <a:ext uri="{FF2B5EF4-FFF2-40B4-BE49-F238E27FC236}">
                <a16:creationId xmlns:a16="http://schemas.microsoft.com/office/drawing/2014/main" id="{8D8063A9-018A-4765-96C2-76F03FCFFF15}"/>
              </a:ext>
            </a:extLst>
          </p:cNvPr>
          <p:cNvSpPr/>
          <p:nvPr/>
        </p:nvSpPr>
        <p:spPr>
          <a:xfrm>
            <a:off x="2607976" y="4721117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11" y="0"/>
                </a:lnTo>
              </a:path>
            </a:pathLst>
          </a:custGeom>
          <a:ln w="138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46">
            <a:extLst>
              <a:ext uri="{FF2B5EF4-FFF2-40B4-BE49-F238E27FC236}">
                <a16:creationId xmlns:a16="http://schemas.microsoft.com/office/drawing/2014/main" id="{0C8B61DD-972B-4C9E-8FFE-88BEBA766D35}"/>
              </a:ext>
            </a:extLst>
          </p:cNvPr>
          <p:cNvSpPr txBox="1"/>
          <p:nvPr/>
        </p:nvSpPr>
        <p:spPr>
          <a:xfrm>
            <a:off x="1638300" y="4739034"/>
            <a:ext cx="57150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i="1" spc="82" baseline="13888" dirty="0">
                <a:latin typeface="Times New Roman"/>
                <a:cs typeface="Times New Roman"/>
              </a:rPr>
              <a:t>sn</a:t>
            </a:r>
            <a:r>
              <a:rPr sz="1250" i="1" spc="55" dirty="0">
                <a:latin typeface="Times New Roman"/>
                <a:cs typeface="Times New Roman"/>
              </a:rPr>
              <a:t>i</a:t>
            </a:r>
            <a:r>
              <a:rPr sz="1250" i="1" spc="-18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Symbol"/>
                <a:cs typeface="Symbol"/>
              </a:rPr>
              <a:t></a:t>
            </a:r>
            <a:r>
              <a:rPr sz="1250" spc="-125" dirty="0">
                <a:latin typeface="Times New Roman"/>
                <a:cs typeface="Times New Roman"/>
              </a:rPr>
              <a:t> </a:t>
            </a:r>
            <a:r>
              <a:rPr sz="1250" i="1" spc="5" dirty="0">
                <a:latin typeface="Times New Roman"/>
                <a:cs typeface="Times New Roman"/>
              </a:rPr>
              <a:t>L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6" name="object 47">
            <a:extLst>
              <a:ext uri="{FF2B5EF4-FFF2-40B4-BE49-F238E27FC236}">
                <a16:creationId xmlns:a16="http://schemas.microsoft.com/office/drawing/2014/main" id="{79B08455-9D8A-4BCB-85FB-AB7DA886FBCD}"/>
              </a:ext>
            </a:extLst>
          </p:cNvPr>
          <p:cNvSpPr txBox="1"/>
          <p:nvPr/>
        </p:nvSpPr>
        <p:spPr>
          <a:xfrm>
            <a:off x="2305812" y="4666643"/>
            <a:ext cx="341947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64664" algn="l"/>
              </a:tabLst>
            </a:pPr>
            <a:r>
              <a:rPr sz="2200" dirty="0">
                <a:latin typeface="Symbol"/>
                <a:cs typeface="Symbol"/>
              </a:rPr>
              <a:t>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i="1" spc="60" dirty="0">
                <a:latin typeface="Times New Roman"/>
                <a:cs typeface="Times New Roman"/>
              </a:rPr>
              <a:t>S</a:t>
            </a:r>
            <a:r>
              <a:rPr sz="1875" spc="89" baseline="-24444" dirty="0">
                <a:latin typeface="Times New Roman"/>
                <a:cs typeface="Times New Roman"/>
              </a:rPr>
              <a:t>[</a:t>
            </a:r>
            <a:r>
              <a:rPr sz="1875" spc="-337" baseline="-24444" dirty="0">
                <a:latin typeface="Times New Roman"/>
                <a:cs typeface="Times New Roman"/>
              </a:rPr>
              <a:t> </a:t>
            </a:r>
            <a:r>
              <a:rPr sz="1875" i="1" spc="0" baseline="-24444" dirty="0">
                <a:latin typeface="Times New Roman"/>
                <a:cs typeface="Times New Roman"/>
              </a:rPr>
              <a:t>i </a:t>
            </a:r>
            <a:r>
              <a:rPr sz="1875" spc="0" baseline="-24444" dirty="0">
                <a:latin typeface="Times New Roman"/>
                <a:cs typeface="Times New Roman"/>
              </a:rPr>
              <a:t>] </a:t>
            </a:r>
            <a:r>
              <a:rPr sz="2200" spc="100" dirty="0">
                <a:latin typeface="Times New Roman"/>
                <a:cs typeface="Times New Roman"/>
              </a:rPr>
              <a:t>(</a:t>
            </a:r>
            <a:r>
              <a:rPr sz="2200" i="1" spc="100" dirty="0">
                <a:latin typeface="Times New Roman"/>
                <a:cs typeface="Times New Roman"/>
              </a:rPr>
              <a:t>CF</a:t>
            </a:r>
            <a:r>
              <a:rPr sz="2200" i="1" spc="-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)	</a:t>
            </a:r>
            <a:r>
              <a:rPr sz="2200" spc="35" dirty="0">
                <a:latin typeface="Times New Roman"/>
                <a:cs typeface="Times New Roman"/>
              </a:rPr>
              <a:t>(</a:t>
            </a:r>
            <a:r>
              <a:rPr sz="2200" i="1" spc="35" dirty="0">
                <a:latin typeface="Times New Roman"/>
                <a:cs typeface="Times New Roman"/>
              </a:rPr>
              <a:t>i</a:t>
            </a:r>
            <a:r>
              <a:rPr sz="2200" i="1" spc="1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1,</a:t>
            </a:r>
            <a:r>
              <a:rPr sz="2200" spc="-165" dirty="0">
                <a:latin typeface="Times New Roman"/>
                <a:cs typeface="Times New Roman"/>
              </a:rPr>
              <a:t> </a:t>
            </a:r>
            <a:r>
              <a:rPr sz="2200" spc="85" dirty="0">
                <a:latin typeface="Times New Roman"/>
                <a:cs typeface="Times New Roman"/>
              </a:rPr>
              <a:t>2,...,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L</a:t>
            </a:r>
            <a:r>
              <a:rPr sz="2200" i="1" spc="-3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77997F-AD1B-4C34-9307-2A762BA179CB}"/>
              </a:ext>
            </a:extLst>
          </p:cNvPr>
          <p:cNvSpPr txBox="1"/>
          <p:nvPr/>
        </p:nvSpPr>
        <p:spPr>
          <a:xfrm>
            <a:off x="914401" y="5486400"/>
            <a:ext cx="32003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step is needed because: </a:t>
            </a:r>
          </a:p>
        </p:txBody>
      </p:sp>
      <p:pic>
        <p:nvPicPr>
          <p:cNvPr id="27" name="Picture 7">
            <a:extLst>
              <a:ext uri="{FF2B5EF4-FFF2-40B4-BE49-F238E27FC236}">
                <a16:creationId xmlns:a16="http://schemas.microsoft.com/office/drawing/2014/main" id="{0F69F8CD-0CDE-4E1F-BF80-F0BD1A0BA9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4" t="24101" r="42424"/>
          <a:stretch/>
        </p:blipFill>
        <p:spPr bwMode="auto">
          <a:xfrm>
            <a:off x="3749042" y="5224447"/>
            <a:ext cx="1295400" cy="89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8414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8F66-E736-40AD-B374-3FF0F6D3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14B49-1288-48CA-B75C-1286CEFC6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864" y="1015834"/>
            <a:ext cx="8403336" cy="4680512"/>
          </a:xfrm>
        </p:spPr>
        <p:txBody>
          <a:bodyPr/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Font typeface="Book Antiqua"/>
              <a:buChar char="•"/>
              <a:tabLst>
                <a:tab pos="469265" algn="l"/>
                <a:tab pos="469900" algn="l"/>
              </a:tabLst>
            </a:pPr>
            <a:r>
              <a:rPr lang="en-US" sz="2400" b="1" spc="-5" dirty="0">
                <a:latin typeface="Book Antiqua"/>
                <a:cs typeface="Book Antiqua"/>
              </a:rPr>
              <a:t>Step 2</a:t>
            </a:r>
            <a:r>
              <a:rPr lang="en-US" sz="2400" spc="-5" dirty="0">
                <a:latin typeface="Book Antiqua"/>
                <a:cs typeface="Book Antiqua"/>
              </a:rPr>
              <a:t>: Find the initial seasonal</a:t>
            </a:r>
            <a:r>
              <a:rPr lang="en-US" sz="2400" spc="15" dirty="0">
                <a:latin typeface="Book Antiqua"/>
                <a:cs typeface="Book Antiqua"/>
              </a:rPr>
              <a:t> </a:t>
            </a:r>
            <a:r>
              <a:rPr lang="en-US" sz="2400" spc="-5" dirty="0">
                <a:latin typeface="Book Antiqua"/>
                <a:cs typeface="Book Antiqua"/>
              </a:rPr>
              <a:t>factors</a:t>
            </a:r>
            <a:endParaRPr lang="en-US" sz="2400" dirty="0">
              <a:latin typeface="Book Antiqua"/>
              <a:cs typeface="Book Antiqua"/>
            </a:endParaRPr>
          </a:p>
          <a:p>
            <a:pPr marL="927100" marR="5080" lvl="1" indent="-457200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926465" algn="l"/>
                <a:tab pos="927100" algn="l"/>
              </a:tabLst>
            </a:pPr>
            <a:r>
              <a:rPr lang="en-US" sz="2400" dirty="0">
                <a:solidFill>
                  <a:schemeClr val="tx1"/>
                </a:solidFill>
                <a:latin typeface="Book Antiqua"/>
                <a:cs typeface="Book Antiqua"/>
              </a:rPr>
              <a:t>Multiply </a:t>
            </a:r>
            <a:r>
              <a:rPr lang="en-US" sz="2400" spc="-5" dirty="0">
                <a:solidFill>
                  <a:schemeClr val="tx1"/>
                </a:solidFill>
                <a:latin typeface="Book Antiqua"/>
                <a:cs typeface="Book Antiqua"/>
              </a:rPr>
              <a:t>the average </a:t>
            </a:r>
            <a:r>
              <a:rPr lang="en-US" sz="2400" dirty="0">
                <a:solidFill>
                  <a:schemeClr val="tx1"/>
                </a:solidFill>
                <a:latin typeface="Book Antiqua"/>
                <a:cs typeface="Book Antiqua"/>
              </a:rPr>
              <a:t>seasonal values </a:t>
            </a:r>
            <a:r>
              <a:rPr lang="en-US" sz="2400" spc="-5" dirty="0">
                <a:solidFill>
                  <a:schemeClr val="tx1"/>
                </a:solidFill>
                <a:latin typeface="Book Antiqua"/>
                <a:cs typeface="Book Antiqua"/>
              </a:rPr>
              <a:t>by the  </a:t>
            </a:r>
            <a:r>
              <a:rPr lang="en-US" sz="2400" dirty="0">
                <a:solidFill>
                  <a:schemeClr val="tx1"/>
                </a:solidFill>
                <a:latin typeface="Book Antiqua"/>
                <a:cs typeface="Book Antiqua"/>
              </a:rPr>
              <a:t>normalizing constant such </a:t>
            </a:r>
            <a:r>
              <a:rPr lang="en-US" sz="2400" spc="-5" dirty="0">
                <a:solidFill>
                  <a:schemeClr val="tx1"/>
                </a:solidFill>
                <a:latin typeface="Book Antiqua"/>
                <a:cs typeface="Book Antiqua"/>
              </a:rPr>
              <a:t>that the </a:t>
            </a:r>
            <a:r>
              <a:rPr lang="en-US" sz="2400" dirty="0">
                <a:solidFill>
                  <a:schemeClr val="tx1"/>
                </a:solidFill>
                <a:latin typeface="Book Antiqua"/>
                <a:cs typeface="Book Antiqua"/>
              </a:rPr>
              <a:t>average of </a:t>
            </a:r>
            <a:r>
              <a:rPr lang="en-US" sz="2400" spc="-5" dirty="0">
                <a:solidFill>
                  <a:schemeClr val="tx1"/>
                </a:solidFill>
                <a:latin typeface="Book Antiqua"/>
                <a:cs typeface="Book Antiqua"/>
              </a:rPr>
              <a:t>the  </a:t>
            </a:r>
            <a:r>
              <a:rPr lang="en-US" sz="2400" dirty="0">
                <a:solidFill>
                  <a:schemeClr val="tx1"/>
                </a:solidFill>
                <a:latin typeface="Book Antiqua"/>
                <a:cs typeface="Book Antiqua"/>
              </a:rPr>
              <a:t>seasonal </a:t>
            </a:r>
            <a:r>
              <a:rPr lang="en-US" sz="2400" spc="-5" dirty="0">
                <a:solidFill>
                  <a:schemeClr val="tx1"/>
                </a:solidFill>
                <a:latin typeface="Book Antiqua"/>
                <a:cs typeface="Book Antiqua"/>
              </a:rPr>
              <a:t>factors is</a:t>
            </a:r>
            <a:r>
              <a:rPr lang="en-US" sz="2400" spc="-15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Book Antiqua"/>
                <a:cs typeface="Book Antiqua"/>
              </a:rPr>
              <a:t>1.</a:t>
            </a:r>
          </a:p>
          <a:p>
            <a:pPr marL="1308100" lvl="2" indent="-381000">
              <a:lnSpc>
                <a:spcPct val="100000"/>
              </a:lnSpc>
              <a:spcBef>
                <a:spcPts val="509"/>
              </a:spcBef>
              <a:buChar char="•"/>
              <a:tabLst>
                <a:tab pos="1307465" algn="l"/>
                <a:tab pos="1308735" algn="l"/>
              </a:tabLst>
            </a:pPr>
            <a:r>
              <a:rPr lang="en-US" sz="2000" spc="-5" dirty="0">
                <a:solidFill>
                  <a:schemeClr val="tx1"/>
                </a:solidFill>
                <a:latin typeface="Book Antiqua"/>
                <a:cs typeface="Book Antiqua"/>
              </a:rPr>
              <a:t>Example</a:t>
            </a:r>
            <a:endParaRPr lang="en-US" sz="2000" dirty="0">
              <a:solidFill>
                <a:schemeClr val="tx1"/>
              </a:solidFill>
              <a:latin typeface="Book Antiqua"/>
              <a:cs typeface="Book Antiqua"/>
            </a:endParaRPr>
          </a:p>
          <a:p>
            <a:pPr marL="1307465">
              <a:lnSpc>
                <a:spcPct val="100000"/>
              </a:lnSpc>
              <a:spcBef>
                <a:spcPts val="465"/>
              </a:spcBef>
            </a:pPr>
            <a:r>
              <a:rPr lang="en-US" sz="2000" i="1" spc="-5" dirty="0">
                <a:latin typeface="Book Antiqua"/>
                <a:cs typeface="Book Antiqua"/>
              </a:rPr>
              <a:t>CF </a:t>
            </a:r>
            <a:r>
              <a:rPr lang="en-US" sz="2000" spc="-5" dirty="0">
                <a:latin typeface="Book Antiqua"/>
                <a:cs typeface="Book Antiqua"/>
              </a:rPr>
              <a:t>= 4/3.9999 ~</a:t>
            </a:r>
            <a:r>
              <a:rPr lang="en-US" sz="2000" dirty="0">
                <a:latin typeface="Book Antiqua"/>
                <a:cs typeface="Book Antiqua"/>
              </a:rPr>
              <a:t> </a:t>
            </a:r>
            <a:r>
              <a:rPr lang="en-US" sz="2000" spc="-5" dirty="0">
                <a:latin typeface="Book Antiqua"/>
                <a:cs typeface="Book Antiqua"/>
              </a:rPr>
              <a:t>1.000</a:t>
            </a:r>
            <a:endParaRPr lang="en-US" sz="2000" dirty="0">
              <a:latin typeface="Book Antiqua"/>
              <a:cs typeface="Book Antiqua"/>
            </a:endParaRPr>
          </a:p>
          <a:p>
            <a:pPr marL="1369695" marR="2068195" algn="just">
              <a:lnSpc>
                <a:spcPct val="148300"/>
              </a:lnSpc>
              <a:spcBef>
                <a:spcPts val="390"/>
              </a:spcBef>
            </a:pPr>
            <a:r>
              <a:rPr lang="en-US" sz="1900" i="1" spc="-15" dirty="0">
                <a:latin typeface="Times New Roman"/>
                <a:cs typeface="Times New Roman"/>
              </a:rPr>
              <a:t>sn</a:t>
            </a:r>
            <a:r>
              <a:rPr lang="en-US" sz="1650" spc="-22" baseline="-25252" dirty="0">
                <a:latin typeface="Symbol"/>
                <a:cs typeface="Symbol"/>
              </a:rPr>
              <a:t></a:t>
            </a:r>
            <a:r>
              <a:rPr lang="en-US" sz="1650" spc="-22" baseline="-25252" dirty="0">
                <a:latin typeface="Times New Roman"/>
                <a:cs typeface="Times New Roman"/>
              </a:rPr>
              <a:t>3 </a:t>
            </a:r>
            <a:r>
              <a:rPr lang="en-US" sz="1900" spc="10" dirty="0">
                <a:latin typeface="Symbol"/>
                <a:cs typeface="Symbol"/>
              </a:rPr>
              <a:t></a:t>
            </a:r>
            <a:r>
              <a:rPr lang="en-US" sz="1900" spc="10" dirty="0">
                <a:latin typeface="Times New Roman"/>
                <a:cs typeface="Times New Roman"/>
              </a:rPr>
              <a:t> </a:t>
            </a:r>
            <a:r>
              <a:rPr lang="en-US" sz="1900" i="1" spc="-30" dirty="0">
                <a:latin typeface="Times New Roman"/>
                <a:cs typeface="Times New Roman"/>
              </a:rPr>
              <a:t>sn</a:t>
            </a:r>
            <a:r>
              <a:rPr lang="en-US" sz="1650" spc="-44" baseline="-25252" dirty="0">
                <a:latin typeface="Times New Roman"/>
                <a:cs typeface="Times New Roman"/>
              </a:rPr>
              <a:t>1</a:t>
            </a:r>
            <a:r>
              <a:rPr lang="en-US" sz="1650" spc="-44" baseline="-25252" dirty="0">
                <a:latin typeface="Symbol"/>
                <a:cs typeface="Symbol"/>
              </a:rPr>
              <a:t></a:t>
            </a:r>
            <a:r>
              <a:rPr lang="en-US" sz="1650" spc="-44" baseline="-25252" dirty="0">
                <a:latin typeface="Times New Roman"/>
                <a:cs typeface="Times New Roman"/>
              </a:rPr>
              <a:t>4 </a:t>
            </a:r>
            <a:r>
              <a:rPr lang="en-US" sz="1900" spc="10" dirty="0">
                <a:latin typeface="Symbol"/>
                <a:cs typeface="Symbol"/>
              </a:rPr>
              <a:t></a:t>
            </a:r>
            <a:r>
              <a:rPr lang="en-US" sz="1900" spc="10" dirty="0">
                <a:latin typeface="Times New Roman"/>
                <a:cs typeface="Times New Roman"/>
              </a:rPr>
              <a:t> </a:t>
            </a:r>
            <a:r>
              <a:rPr lang="en-US" sz="1900" i="1" dirty="0">
                <a:latin typeface="Times New Roman"/>
                <a:cs typeface="Times New Roman"/>
              </a:rPr>
              <a:t>S</a:t>
            </a:r>
            <a:r>
              <a:rPr lang="en-US" sz="1650" baseline="-25252" dirty="0">
                <a:latin typeface="Times New Roman"/>
                <a:cs typeface="Times New Roman"/>
              </a:rPr>
              <a:t>[1]</a:t>
            </a:r>
            <a:r>
              <a:rPr lang="en-US" sz="1900" dirty="0">
                <a:latin typeface="Times New Roman"/>
                <a:cs typeface="Times New Roman"/>
              </a:rPr>
              <a:t>(</a:t>
            </a:r>
            <a:r>
              <a:rPr lang="en-US" sz="1900" i="1" dirty="0">
                <a:latin typeface="Times New Roman"/>
                <a:cs typeface="Times New Roman"/>
              </a:rPr>
              <a:t>CF </a:t>
            </a:r>
            <a:r>
              <a:rPr lang="en-US" sz="1900" spc="5" dirty="0">
                <a:latin typeface="Times New Roman"/>
                <a:cs typeface="Times New Roman"/>
              </a:rPr>
              <a:t>) </a:t>
            </a:r>
            <a:r>
              <a:rPr lang="en-US" sz="1900" spc="10" dirty="0">
                <a:latin typeface="Symbol"/>
                <a:cs typeface="Symbol"/>
              </a:rPr>
              <a:t></a:t>
            </a:r>
            <a:r>
              <a:rPr lang="en-US" sz="1900" spc="10" dirty="0">
                <a:latin typeface="Times New Roman"/>
                <a:cs typeface="Times New Roman"/>
              </a:rPr>
              <a:t> </a:t>
            </a:r>
            <a:r>
              <a:rPr lang="en-US" sz="1900" spc="-40" dirty="0">
                <a:latin typeface="Times New Roman"/>
                <a:cs typeface="Times New Roman"/>
              </a:rPr>
              <a:t>0.7062(1) </a:t>
            </a:r>
            <a:r>
              <a:rPr lang="en-US" sz="1900" spc="10" dirty="0">
                <a:latin typeface="Symbol"/>
                <a:cs typeface="Symbol"/>
              </a:rPr>
              <a:t></a:t>
            </a:r>
            <a:r>
              <a:rPr lang="en-US" sz="1900" spc="10" dirty="0">
                <a:latin typeface="Times New Roman"/>
                <a:cs typeface="Times New Roman"/>
              </a:rPr>
              <a:t> </a:t>
            </a:r>
            <a:r>
              <a:rPr lang="en-US" sz="1900" spc="-10" dirty="0">
                <a:latin typeface="Times New Roman"/>
                <a:cs typeface="Times New Roman"/>
              </a:rPr>
              <a:t>0.7062  </a:t>
            </a:r>
          </a:p>
          <a:p>
            <a:pPr marL="1369695" marR="2068195" algn="just">
              <a:lnSpc>
                <a:spcPct val="148300"/>
              </a:lnSpc>
              <a:spcBef>
                <a:spcPts val="390"/>
              </a:spcBef>
            </a:pPr>
            <a:r>
              <a:rPr lang="en-US" sz="1900" i="1" spc="-10" dirty="0">
                <a:latin typeface="Times New Roman"/>
                <a:cs typeface="Times New Roman"/>
              </a:rPr>
              <a:t>sn</a:t>
            </a:r>
            <a:r>
              <a:rPr lang="en-US" sz="1650" spc="-15" baseline="-25252" dirty="0">
                <a:latin typeface="Symbol"/>
                <a:cs typeface="Symbol"/>
              </a:rPr>
              <a:t></a:t>
            </a:r>
            <a:r>
              <a:rPr lang="en-US" sz="1650" spc="-15" baseline="-25252" dirty="0">
                <a:latin typeface="Times New Roman"/>
                <a:cs typeface="Times New Roman"/>
              </a:rPr>
              <a:t>2</a:t>
            </a:r>
            <a:r>
              <a:rPr lang="en-US" sz="1650" spc="112" baseline="-25252" dirty="0">
                <a:latin typeface="Times New Roman"/>
                <a:cs typeface="Times New Roman"/>
              </a:rPr>
              <a:t> </a:t>
            </a:r>
            <a:r>
              <a:rPr lang="en-US" sz="1900" spc="10" dirty="0">
                <a:latin typeface="Symbol"/>
                <a:cs typeface="Symbol"/>
              </a:rPr>
              <a:t></a:t>
            </a:r>
            <a:r>
              <a:rPr lang="en-US" sz="1900" spc="-25" dirty="0">
                <a:latin typeface="Times New Roman"/>
                <a:cs typeface="Times New Roman"/>
              </a:rPr>
              <a:t> </a:t>
            </a:r>
            <a:r>
              <a:rPr lang="en-US" sz="1900" i="1" spc="5" dirty="0">
                <a:latin typeface="Times New Roman"/>
                <a:cs typeface="Times New Roman"/>
              </a:rPr>
              <a:t>sn</a:t>
            </a:r>
            <a:r>
              <a:rPr lang="en-US" sz="1650" spc="7" baseline="-25252" dirty="0">
                <a:latin typeface="Times New Roman"/>
                <a:cs typeface="Times New Roman"/>
              </a:rPr>
              <a:t>2</a:t>
            </a:r>
            <a:r>
              <a:rPr lang="en-US" sz="1650" spc="7" baseline="-25252" dirty="0">
                <a:latin typeface="Symbol"/>
                <a:cs typeface="Symbol"/>
              </a:rPr>
              <a:t></a:t>
            </a:r>
            <a:r>
              <a:rPr lang="en-US" sz="1650" spc="7" baseline="-25252" dirty="0">
                <a:latin typeface="Times New Roman"/>
                <a:cs typeface="Times New Roman"/>
              </a:rPr>
              <a:t>4</a:t>
            </a:r>
            <a:r>
              <a:rPr lang="en-US" sz="1650" spc="112" baseline="-25252" dirty="0">
                <a:latin typeface="Times New Roman"/>
                <a:cs typeface="Times New Roman"/>
              </a:rPr>
              <a:t> </a:t>
            </a:r>
            <a:r>
              <a:rPr lang="en-US" sz="1900" spc="10" dirty="0">
                <a:latin typeface="Symbol"/>
                <a:cs typeface="Symbol"/>
              </a:rPr>
              <a:t></a:t>
            </a:r>
            <a:r>
              <a:rPr lang="en-US" sz="1900" spc="-35" dirty="0">
                <a:latin typeface="Times New Roman"/>
                <a:cs typeface="Times New Roman"/>
              </a:rPr>
              <a:t> </a:t>
            </a:r>
            <a:r>
              <a:rPr lang="en-US" sz="1900" i="1" spc="25" dirty="0">
                <a:latin typeface="Times New Roman"/>
                <a:cs typeface="Times New Roman"/>
              </a:rPr>
              <a:t>S</a:t>
            </a:r>
            <a:r>
              <a:rPr lang="en-US" sz="1650" spc="37" baseline="-25252" dirty="0">
                <a:latin typeface="Times New Roman"/>
                <a:cs typeface="Times New Roman"/>
              </a:rPr>
              <a:t>[2]</a:t>
            </a:r>
            <a:r>
              <a:rPr lang="en-US" sz="1900" spc="25" dirty="0">
                <a:latin typeface="Times New Roman"/>
                <a:cs typeface="Times New Roman"/>
              </a:rPr>
              <a:t>(</a:t>
            </a:r>
            <a:r>
              <a:rPr lang="en-US" sz="1900" i="1" spc="25" dirty="0">
                <a:latin typeface="Times New Roman"/>
                <a:cs typeface="Times New Roman"/>
              </a:rPr>
              <a:t>CF</a:t>
            </a:r>
            <a:r>
              <a:rPr lang="en-US" sz="1900" i="1" spc="-295" dirty="0">
                <a:latin typeface="Times New Roman"/>
                <a:cs typeface="Times New Roman"/>
              </a:rPr>
              <a:t> </a:t>
            </a:r>
            <a:r>
              <a:rPr lang="en-US" sz="1900" spc="5" dirty="0">
                <a:latin typeface="Times New Roman"/>
                <a:cs typeface="Times New Roman"/>
              </a:rPr>
              <a:t>)</a:t>
            </a:r>
            <a:r>
              <a:rPr lang="en-US" sz="1900" spc="-50" dirty="0">
                <a:latin typeface="Times New Roman"/>
                <a:cs typeface="Times New Roman"/>
              </a:rPr>
              <a:t> </a:t>
            </a:r>
            <a:r>
              <a:rPr lang="en-US" sz="1900" spc="10" dirty="0">
                <a:latin typeface="Symbol"/>
                <a:cs typeface="Symbol"/>
              </a:rPr>
              <a:t></a:t>
            </a:r>
            <a:r>
              <a:rPr lang="en-US" sz="1900" spc="-265" dirty="0">
                <a:latin typeface="Times New Roman"/>
                <a:cs typeface="Times New Roman"/>
              </a:rPr>
              <a:t> </a:t>
            </a:r>
            <a:r>
              <a:rPr lang="en-US" sz="1900" spc="-40" dirty="0">
                <a:latin typeface="Times New Roman"/>
                <a:cs typeface="Times New Roman"/>
              </a:rPr>
              <a:t>1.1114(1)</a:t>
            </a:r>
            <a:r>
              <a:rPr lang="en-US" sz="1900" spc="-55" dirty="0">
                <a:latin typeface="Times New Roman"/>
                <a:cs typeface="Times New Roman"/>
              </a:rPr>
              <a:t> </a:t>
            </a:r>
            <a:r>
              <a:rPr lang="en-US" sz="1900" spc="10" dirty="0">
                <a:latin typeface="Symbol"/>
                <a:cs typeface="Symbol"/>
              </a:rPr>
              <a:t></a:t>
            </a:r>
            <a:r>
              <a:rPr lang="en-US" sz="1900" spc="-265" dirty="0">
                <a:latin typeface="Times New Roman"/>
                <a:cs typeface="Times New Roman"/>
              </a:rPr>
              <a:t> </a:t>
            </a:r>
            <a:r>
              <a:rPr lang="en-US" sz="1900" spc="-10" dirty="0">
                <a:latin typeface="Times New Roman"/>
                <a:cs typeface="Times New Roman"/>
              </a:rPr>
              <a:t>1.1114  </a:t>
            </a:r>
          </a:p>
          <a:p>
            <a:pPr marL="1369695" marR="2068195" algn="just">
              <a:lnSpc>
                <a:spcPct val="148300"/>
              </a:lnSpc>
              <a:spcBef>
                <a:spcPts val="390"/>
              </a:spcBef>
            </a:pPr>
            <a:r>
              <a:rPr lang="en-US" sz="1900" i="1" spc="-10" dirty="0">
                <a:latin typeface="Times New Roman"/>
                <a:cs typeface="Times New Roman"/>
              </a:rPr>
              <a:t>sn</a:t>
            </a:r>
            <a:r>
              <a:rPr lang="en-US" sz="1650" spc="-15" baseline="-25252" dirty="0">
                <a:latin typeface="Symbol"/>
                <a:cs typeface="Symbol"/>
              </a:rPr>
              <a:t></a:t>
            </a:r>
            <a:r>
              <a:rPr lang="en-US" sz="1650" spc="-15" baseline="-25252" dirty="0">
                <a:latin typeface="Times New Roman"/>
                <a:cs typeface="Times New Roman"/>
              </a:rPr>
              <a:t>1</a:t>
            </a:r>
            <a:r>
              <a:rPr lang="en-US" sz="1650" spc="22" baseline="-25252" dirty="0">
                <a:latin typeface="Times New Roman"/>
                <a:cs typeface="Times New Roman"/>
              </a:rPr>
              <a:t> </a:t>
            </a:r>
            <a:r>
              <a:rPr lang="en-US" sz="1900" spc="10" dirty="0">
                <a:latin typeface="Symbol"/>
                <a:cs typeface="Symbol"/>
              </a:rPr>
              <a:t></a:t>
            </a:r>
            <a:r>
              <a:rPr lang="en-US" sz="1900" spc="-30" dirty="0">
                <a:latin typeface="Times New Roman"/>
                <a:cs typeface="Times New Roman"/>
              </a:rPr>
              <a:t> </a:t>
            </a:r>
            <a:r>
              <a:rPr lang="en-US" sz="1900" i="1" dirty="0">
                <a:latin typeface="Times New Roman"/>
                <a:cs typeface="Times New Roman"/>
              </a:rPr>
              <a:t>sn</a:t>
            </a:r>
            <a:r>
              <a:rPr lang="en-US" sz="1650" baseline="-25252" dirty="0">
                <a:latin typeface="Times New Roman"/>
                <a:cs typeface="Times New Roman"/>
              </a:rPr>
              <a:t>3</a:t>
            </a:r>
            <a:r>
              <a:rPr lang="en-US" sz="1650" baseline="-25252" dirty="0">
                <a:latin typeface="Symbol"/>
                <a:cs typeface="Symbol"/>
              </a:rPr>
              <a:t></a:t>
            </a:r>
            <a:r>
              <a:rPr lang="en-US" sz="1650" baseline="-25252" dirty="0">
                <a:latin typeface="Times New Roman"/>
                <a:cs typeface="Times New Roman"/>
              </a:rPr>
              <a:t>4</a:t>
            </a:r>
            <a:r>
              <a:rPr lang="en-US" sz="1650" spc="112" baseline="-25252" dirty="0">
                <a:latin typeface="Times New Roman"/>
                <a:cs typeface="Times New Roman"/>
              </a:rPr>
              <a:t> </a:t>
            </a:r>
            <a:r>
              <a:rPr lang="en-US" sz="1900" spc="10" dirty="0">
                <a:latin typeface="Symbol"/>
                <a:cs typeface="Symbol"/>
              </a:rPr>
              <a:t></a:t>
            </a:r>
            <a:r>
              <a:rPr lang="en-US" sz="1900" spc="-30" dirty="0">
                <a:latin typeface="Times New Roman"/>
                <a:cs typeface="Times New Roman"/>
              </a:rPr>
              <a:t> </a:t>
            </a:r>
            <a:r>
              <a:rPr lang="en-US" sz="1900" i="1" spc="10" dirty="0">
                <a:latin typeface="Times New Roman"/>
                <a:cs typeface="Times New Roman"/>
              </a:rPr>
              <a:t>S</a:t>
            </a:r>
            <a:r>
              <a:rPr lang="en-US" sz="1650" spc="15" baseline="-25252" dirty="0">
                <a:latin typeface="Times New Roman"/>
                <a:cs typeface="Times New Roman"/>
              </a:rPr>
              <a:t>[3]</a:t>
            </a:r>
            <a:r>
              <a:rPr lang="en-US" sz="1900" spc="10" dirty="0">
                <a:latin typeface="Times New Roman"/>
                <a:cs typeface="Times New Roman"/>
              </a:rPr>
              <a:t>(</a:t>
            </a:r>
            <a:r>
              <a:rPr lang="en-US" sz="1900" i="1" spc="10" dirty="0">
                <a:latin typeface="Times New Roman"/>
                <a:cs typeface="Times New Roman"/>
              </a:rPr>
              <a:t>CF</a:t>
            </a:r>
            <a:r>
              <a:rPr lang="en-US" sz="1900" i="1" spc="-300" dirty="0">
                <a:latin typeface="Times New Roman"/>
                <a:cs typeface="Times New Roman"/>
              </a:rPr>
              <a:t> </a:t>
            </a:r>
            <a:r>
              <a:rPr lang="en-US" sz="1900" spc="5" dirty="0">
                <a:latin typeface="Times New Roman"/>
                <a:cs typeface="Times New Roman"/>
              </a:rPr>
              <a:t>)</a:t>
            </a:r>
            <a:r>
              <a:rPr lang="en-US" sz="1900" spc="-55" dirty="0">
                <a:latin typeface="Times New Roman"/>
                <a:cs typeface="Times New Roman"/>
              </a:rPr>
              <a:t> </a:t>
            </a:r>
            <a:r>
              <a:rPr lang="en-US" sz="1900" spc="10" dirty="0">
                <a:latin typeface="Symbol"/>
                <a:cs typeface="Symbol"/>
              </a:rPr>
              <a:t></a:t>
            </a:r>
            <a:r>
              <a:rPr lang="en-US" sz="1900" spc="-270" dirty="0">
                <a:latin typeface="Times New Roman"/>
                <a:cs typeface="Times New Roman"/>
              </a:rPr>
              <a:t> </a:t>
            </a:r>
            <a:r>
              <a:rPr lang="en-US" sz="1900" spc="-35" dirty="0">
                <a:latin typeface="Times New Roman"/>
                <a:cs typeface="Times New Roman"/>
              </a:rPr>
              <a:t>1.2937(1)</a:t>
            </a:r>
            <a:r>
              <a:rPr lang="en-US" sz="1900" spc="-55" dirty="0">
                <a:latin typeface="Times New Roman"/>
                <a:cs typeface="Times New Roman"/>
              </a:rPr>
              <a:t> </a:t>
            </a:r>
            <a:r>
              <a:rPr lang="en-US" sz="1900" spc="10" dirty="0">
                <a:latin typeface="Symbol"/>
                <a:cs typeface="Symbol"/>
              </a:rPr>
              <a:t></a:t>
            </a:r>
            <a:r>
              <a:rPr lang="en-US" sz="1900" spc="-270" dirty="0">
                <a:latin typeface="Times New Roman"/>
                <a:cs typeface="Times New Roman"/>
              </a:rPr>
              <a:t> </a:t>
            </a:r>
            <a:r>
              <a:rPr lang="en-US" sz="1900" spc="-10" dirty="0">
                <a:latin typeface="Times New Roman"/>
                <a:cs typeface="Times New Roman"/>
              </a:rPr>
              <a:t>1.2937  </a:t>
            </a:r>
          </a:p>
          <a:p>
            <a:pPr marL="1369695" marR="2068195" algn="just">
              <a:lnSpc>
                <a:spcPct val="148300"/>
              </a:lnSpc>
              <a:spcBef>
                <a:spcPts val="390"/>
              </a:spcBef>
            </a:pPr>
            <a:r>
              <a:rPr lang="en-US" sz="1900" i="1" spc="-20" dirty="0">
                <a:latin typeface="Times New Roman"/>
                <a:cs typeface="Times New Roman"/>
              </a:rPr>
              <a:t>sn</a:t>
            </a:r>
            <a:r>
              <a:rPr lang="en-US" sz="1650" spc="-30" baseline="-25252" dirty="0">
                <a:latin typeface="Times New Roman"/>
                <a:cs typeface="Times New Roman"/>
              </a:rPr>
              <a:t>0</a:t>
            </a:r>
            <a:r>
              <a:rPr lang="en-US" sz="1650" spc="112" baseline="-25252" dirty="0">
                <a:latin typeface="Times New Roman"/>
                <a:cs typeface="Times New Roman"/>
              </a:rPr>
              <a:t> </a:t>
            </a:r>
            <a:r>
              <a:rPr lang="en-US" sz="1900" spc="10" dirty="0">
                <a:latin typeface="Symbol"/>
                <a:cs typeface="Symbol"/>
              </a:rPr>
              <a:t></a:t>
            </a:r>
            <a:r>
              <a:rPr lang="en-US" sz="1900" spc="-25" dirty="0">
                <a:latin typeface="Times New Roman"/>
                <a:cs typeface="Times New Roman"/>
              </a:rPr>
              <a:t> </a:t>
            </a:r>
            <a:r>
              <a:rPr lang="en-US" sz="1900" i="1" spc="5" dirty="0">
                <a:latin typeface="Times New Roman"/>
                <a:cs typeface="Times New Roman"/>
              </a:rPr>
              <a:t>sn</a:t>
            </a:r>
            <a:r>
              <a:rPr lang="en-US" sz="1650" spc="7" baseline="-25252" dirty="0">
                <a:latin typeface="Times New Roman"/>
                <a:cs typeface="Times New Roman"/>
              </a:rPr>
              <a:t>4</a:t>
            </a:r>
            <a:r>
              <a:rPr lang="en-US" sz="1650" spc="7" baseline="-25252" dirty="0">
                <a:latin typeface="Symbol"/>
                <a:cs typeface="Symbol"/>
              </a:rPr>
              <a:t></a:t>
            </a:r>
            <a:r>
              <a:rPr lang="en-US" sz="1650" spc="7" baseline="-25252" dirty="0">
                <a:latin typeface="Times New Roman"/>
                <a:cs typeface="Times New Roman"/>
              </a:rPr>
              <a:t>4</a:t>
            </a:r>
            <a:r>
              <a:rPr lang="en-US" sz="1650" spc="112" baseline="-25252" dirty="0">
                <a:latin typeface="Times New Roman"/>
                <a:cs typeface="Times New Roman"/>
              </a:rPr>
              <a:t> </a:t>
            </a:r>
            <a:r>
              <a:rPr lang="en-US" sz="1900" spc="10" dirty="0">
                <a:latin typeface="Symbol"/>
                <a:cs typeface="Symbol"/>
              </a:rPr>
              <a:t></a:t>
            </a:r>
            <a:r>
              <a:rPr lang="en-US" sz="1900" spc="-35" dirty="0">
                <a:latin typeface="Times New Roman"/>
                <a:cs typeface="Times New Roman"/>
              </a:rPr>
              <a:t> </a:t>
            </a:r>
            <a:r>
              <a:rPr lang="en-US" sz="1900" i="1" dirty="0">
                <a:latin typeface="Times New Roman"/>
                <a:cs typeface="Times New Roman"/>
              </a:rPr>
              <a:t>S</a:t>
            </a:r>
            <a:r>
              <a:rPr lang="en-US" sz="1650" baseline="-25252" dirty="0">
                <a:latin typeface="Times New Roman"/>
                <a:cs typeface="Times New Roman"/>
              </a:rPr>
              <a:t>[1]</a:t>
            </a:r>
            <a:r>
              <a:rPr lang="en-US" sz="1900" dirty="0">
                <a:latin typeface="Times New Roman"/>
                <a:cs typeface="Times New Roman"/>
              </a:rPr>
              <a:t>(</a:t>
            </a:r>
            <a:r>
              <a:rPr lang="en-US" sz="1900" i="1" dirty="0">
                <a:latin typeface="Times New Roman"/>
                <a:cs typeface="Times New Roman"/>
              </a:rPr>
              <a:t>CF</a:t>
            </a:r>
            <a:r>
              <a:rPr lang="en-US" sz="1900" i="1" spc="-295" dirty="0">
                <a:latin typeface="Times New Roman"/>
                <a:cs typeface="Times New Roman"/>
              </a:rPr>
              <a:t> </a:t>
            </a:r>
            <a:r>
              <a:rPr lang="en-US" sz="1900" spc="5" dirty="0">
                <a:latin typeface="Times New Roman"/>
                <a:cs typeface="Times New Roman"/>
              </a:rPr>
              <a:t>)</a:t>
            </a:r>
            <a:r>
              <a:rPr lang="en-US" sz="1900" spc="-50" dirty="0">
                <a:latin typeface="Times New Roman"/>
                <a:cs typeface="Times New Roman"/>
              </a:rPr>
              <a:t> </a:t>
            </a:r>
            <a:r>
              <a:rPr lang="en-US" sz="1900" spc="10" dirty="0">
                <a:latin typeface="Symbol"/>
                <a:cs typeface="Symbol"/>
              </a:rPr>
              <a:t></a:t>
            </a:r>
            <a:r>
              <a:rPr lang="en-US" sz="1900" spc="-85" dirty="0">
                <a:latin typeface="Times New Roman"/>
                <a:cs typeface="Times New Roman"/>
              </a:rPr>
              <a:t> </a:t>
            </a:r>
            <a:r>
              <a:rPr lang="en-US" sz="1900" spc="-40" dirty="0">
                <a:latin typeface="Times New Roman"/>
                <a:cs typeface="Times New Roman"/>
              </a:rPr>
              <a:t>0.8886(1)</a:t>
            </a:r>
            <a:r>
              <a:rPr lang="en-US" sz="1900" spc="-55" dirty="0">
                <a:latin typeface="Times New Roman"/>
                <a:cs typeface="Times New Roman"/>
              </a:rPr>
              <a:t> </a:t>
            </a:r>
            <a:r>
              <a:rPr lang="en-US" sz="1900" spc="10" dirty="0">
                <a:latin typeface="Symbol"/>
                <a:cs typeface="Symbol"/>
              </a:rPr>
              <a:t></a:t>
            </a:r>
            <a:r>
              <a:rPr lang="en-US" sz="1900" spc="-90" dirty="0">
                <a:latin typeface="Times New Roman"/>
                <a:cs typeface="Times New Roman"/>
              </a:rPr>
              <a:t> </a:t>
            </a:r>
            <a:r>
              <a:rPr lang="en-US" sz="1900" spc="-10" dirty="0">
                <a:latin typeface="Times New Roman"/>
                <a:cs typeface="Times New Roman"/>
              </a:rPr>
              <a:t>0.8886</a:t>
            </a:r>
            <a:endParaRPr lang="en-US" sz="1900" dirty="0">
              <a:latin typeface="Times New Roman"/>
              <a:cs typeface="Times New Roman"/>
            </a:endParaRPr>
          </a:p>
          <a:p>
            <a:pPr marL="926465" marR="5080" indent="-457200">
              <a:lnSpc>
                <a:spcPct val="100000"/>
              </a:lnSpc>
              <a:spcBef>
                <a:spcPts val="575"/>
              </a:spcBef>
              <a:tabLst>
                <a:tab pos="926465" algn="l"/>
              </a:tabLst>
            </a:pPr>
            <a:endParaRPr lang="en-US" sz="2400" dirty="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5295973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8F66-E736-40AD-B374-3FF0F6D30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1826"/>
            <a:ext cx="8229600" cy="696594"/>
          </a:xfrm>
        </p:spPr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14B49-1288-48CA-B75C-1286CEFC6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864" y="1015834"/>
            <a:ext cx="8403336" cy="738664"/>
          </a:xfrm>
        </p:spPr>
        <p:txBody>
          <a:bodyPr/>
          <a:lstStyle/>
          <a:p>
            <a:pPr marL="355600" marR="5080" indent="-342900">
              <a:lnSpc>
                <a:spcPct val="100400"/>
              </a:lnSpc>
              <a:spcBef>
                <a:spcPts val="85"/>
              </a:spcBef>
              <a:buFont typeface="Book Antiqua"/>
              <a:buChar char="•"/>
              <a:tabLst>
                <a:tab pos="354965" algn="l"/>
                <a:tab pos="355600" algn="l"/>
              </a:tabLst>
            </a:pPr>
            <a:r>
              <a:rPr lang="en-US" sz="2400" b="1" spc="-5" dirty="0">
                <a:latin typeface="Book Antiqua"/>
                <a:cs typeface="Book Antiqua"/>
              </a:rPr>
              <a:t>Step 3</a:t>
            </a:r>
            <a:r>
              <a:rPr lang="en-US" sz="2400" spc="-5" dirty="0">
                <a:latin typeface="Book Antiqua"/>
                <a:cs typeface="Book Antiqua"/>
              </a:rPr>
              <a:t>: Calculate </a:t>
            </a:r>
            <a:r>
              <a:rPr lang="en-US" sz="2400" dirty="0">
                <a:latin typeface="Book Antiqua"/>
                <a:cs typeface="Book Antiqua"/>
              </a:rPr>
              <a:t>a </a:t>
            </a:r>
            <a:r>
              <a:rPr lang="en-US" sz="2400" spc="-5" dirty="0">
                <a:latin typeface="Book Antiqua"/>
                <a:cs typeface="Book Antiqua"/>
              </a:rPr>
              <a:t>point forecast </a:t>
            </a:r>
            <a:r>
              <a:rPr lang="en-US" sz="2400" dirty="0">
                <a:latin typeface="Book Antiqua"/>
                <a:cs typeface="Book Antiqua"/>
              </a:rPr>
              <a:t>of </a:t>
            </a:r>
            <a:r>
              <a:rPr lang="en-US" sz="2400" i="1" dirty="0">
                <a:latin typeface="Book Antiqua"/>
                <a:cs typeface="Book Antiqua"/>
              </a:rPr>
              <a:t>y</a:t>
            </a:r>
            <a:r>
              <a:rPr lang="en-US" sz="2400" baseline="-20833" dirty="0">
                <a:latin typeface="Book Antiqua"/>
                <a:cs typeface="Book Antiqua"/>
              </a:rPr>
              <a:t>1 </a:t>
            </a:r>
            <a:r>
              <a:rPr lang="en-US" sz="2400" spc="-5" dirty="0">
                <a:latin typeface="Book Antiqua"/>
                <a:cs typeface="Book Antiqua"/>
              </a:rPr>
              <a:t>from time </a:t>
            </a:r>
            <a:r>
              <a:rPr lang="en-US" sz="2400" dirty="0">
                <a:latin typeface="Book Antiqua"/>
                <a:cs typeface="Book Antiqua"/>
              </a:rPr>
              <a:t>0  </a:t>
            </a:r>
            <a:r>
              <a:rPr lang="en-US" sz="2400" spc="-5" dirty="0">
                <a:latin typeface="Book Antiqua"/>
                <a:cs typeface="Book Antiqua"/>
              </a:rPr>
              <a:t>using the initial</a:t>
            </a:r>
            <a:r>
              <a:rPr lang="en-US" sz="2400" spc="25" dirty="0">
                <a:latin typeface="Book Antiqua"/>
                <a:cs typeface="Book Antiqua"/>
              </a:rPr>
              <a:t> </a:t>
            </a:r>
            <a:r>
              <a:rPr lang="en-US" sz="2400" spc="-5" dirty="0">
                <a:latin typeface="Book Antiqua"/>
                <a:cs typeface="Book Antiqua"/>
              </a:rPr>
              <a:t>values</a:t>
            </a:r>
            <a:endParaRPr lang="en-US" sz="2400" dirty="0">
              <a:latin typeface="Book Antiqua"/>
              <a:cs typeface="Book Antiqu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E1001F-D210-460F-8533-054408894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84"/>
          <a:stretch/>
        </p:blipFill>
        <p:spPr>
          <a:xfrm>
            <a:off x="1752600" y="3302169"/>
            <a:ext cx="6162675" cy="1231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EA81606-A514-4856-9DB5-031EFB2F3E2D}"/>
                  </a:ext>
                </a:extLst>
              </p:cNvPr>
              <p:cNvSpPr/>
              <p:nvPr/>
            </p:nvSpPr>
            <p:spPr>
              <a:xfrm>
                <a:off x="2392140" y="2157494"/>
                <a:ext cx="20163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baseline="-2500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>
                    <a:solidFill>
                      <a:srgbClr val="222222"/>
                    </a:solidFill>
                    <a:latin typeface="MathJax_Main"/>
                  </a:rPr>
                  <a:t>(0)</a:t>
                </a:r>
                <a:r>
                  <a:rPr lang="en-US" dirty="0">
                    <a:solidFill>
                      <a:srgbClr val="222222"/>
                    </a:solidFill>
                    <a:latin typeface="MathJax_Main"/>
                  </a:rPr>
                  <a:t>=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baseline="-25000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222222"/>
                    </a:solidFill>
                    <a:latin typeface="MathJax_Main"/>
                  </a:rPr>
                  <a:t> +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i="1" baseline="-25000" dirty="0">
                    <a:solidFill>
                      <a:srgbClr val="222222"/>
                    </a:solidFill>
                    <a:latin typeface="MathJax_Math-italic"/>
                  </a:rPr>
                  <a:t>0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nor/>
                      </m:rPr>
                      <a:rPr lang="en-US" i="1" baseline="-25000" dirty="0">
                        <a:solidFill>
                          <a:srgbClr val="222222"/>
                        </a:solidFill>
                        <a:latin typeface="MathJax_Math-italic"/>
                      </a:rPr>
                      <m:t>1−</m:t>
                    </m:r>
                    <m:r>
                      <m:rPr>
                        <m:nor/>
                      </m:rPr>
                      <a:rPr lang="en-US" b="0" i="1" baseline="-25000" dirty="0" smtClean="0">
                        <a:solidFill>
                          <a:srgbClr val="222222"/>
                        </a:solidFill>
                        <a:latin typeface="MathJax_Math-italic"/>
                      </a:rPr>
                      <m:t>4</m:t>
                    </m:r>
                  </m:oMath>
                </a14:m>
                <a:endParaRPr lang="en-US" i="1" dirty="0">
                  <a:solidFill>
                    <a:srgbClr val="222222"/>
                  </a:solidFill>
                  <a:latin typeface="MathJax_Math-italic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EA81606-A514-4856-9DB5-031EFB2F3E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140" y="2157494"/>
                <a:ext cx="2016321" cy="369332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E42DC93-6637-4E90-A158-147ABA1791BE}"/>
                  </a:ext>
                </a:extLst>
              </p:cNvPr>
              <p:cNvSpPr/>
              <p:nvPr/>
            </p:nvSpPr>
            <p:spPr>
              <a:xfrm>
                <a:off x="5105400" y="2278532"/>
                <a:ext cx="40386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t+</a:t>
                </a:r>
                <a14:m>
                  <m:oMath xmlns:m="http://schemas.openxmlformats.org/officeDocument/2006/math">
                    <m:r>
                      <a:rPr lang="en-US" sz="2800" i="1" baseline="-2500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i="1" dirty="0">
                    <a:solidFill>
                      <a:srgbClr val="222222"/>
                    </a:solidFill>
                    <a:latin typeface="MathJax_Main"/>
                  </a:rPr>
                  <a:t>(T)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</a:t>
                </a:r>
                <a:r>
                  <a:rPr lang="en-US" sz="2800" dirty="0">
                    <a:solidFill>
                      <a:srgbClr val="222222"/>
                    </a:solidFill>
                    <a:latin typeface="MathJax_Main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i="1" baseline="-25000" dirty="0">
                    <a:solidFill>
                      <a:srgbClr val="222222"/>
                    </a:solidFill>
                    <a:latin typeface="MathJax_Math-italic"/>
                  </a:rPr>
                  <a:t>t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nor/>
                      </m:rPr>
                      <a:rPr lang="en-US" sz="2800" i="1" baseline="-25000" dirty="0">
                        <a:solidFill>
                          <a:srgbClr val="222222"/>
                        </a:solidFill>
                        <a:latin typeface="MathJax_Math-italic"/>
                      </a:rPr>
                      <m:t>t</m:t>
                    </m:r>
                    <m:r>
                      <m:rPr>
                        <m:nor/>
                      </m:rPr>
                      <a:rPr lang="en-US" sz="2800" b="0" i="1" baseline="-25000" dirty="0" smtClean="0">
                        <a:solidFill>
                          <a:srgbClr val="222222"/>
                        </a:solidFill>
                        <a:latin typeface="MathJax_Math-italic"/>
                      </a:rPr>
                      <m:t>+1−</m:t>
                    </m:r>
                    <m:r>
                      <m:rPr>
                        <m:nor/>
                      </m:rPr>
                      <a:rPr lang="en-US" sz="2800" b="0" i="1" baseline="-25000" dirty="0" smtClean="0">
                        <a:solidFill>
                          <a:srgbClr val="222222"/>
                        </a:solidFill>
                        <a:latin typeface="MathJax_Math-italic"/>
                      </a:rPr>
                      <m:t>s</m:t>
                    </m:r>
                  </m:oMath>
                </a14:m>
                <a:r>
                  <a:rPr lang="en-US" sz="2800" i="1" dirty="0">
                    <a:solidFill>
                      <a:srgbClr val="222222"/>
                    </a:solidFill>
                    <a:latin typeface="MathJax_Math-italic"/>
                  </a:rPr>
                  <a:t>+ </a:t>
                </a:r>
                <a:r>
                  <a:rPr lang="el-GR" sz="2800" i="1" dirty="0"/>
                  <a:t>ε</a:t>
                </a:r>
                <a:r>
                  <a:rPr lang="en-US" sz="2800" i="1" baseline="-25000" dirty="0"/>
                  <a:t>t</a:t>
                </a:r>
                <a:endParaRPr lang="en-US" sz="2800" i="1" dirty="0">
                  <a:solidFill>
                    <a:srgbClr val="222222"/>
                  </a:solidFill>
                  <a:latin typeface="MathJax_Math-italic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E42DC93-6637-4E90-A158-147ABA179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278532"/>
                <a:ext cx="4038600" cy="523220"/>
              </a:xfrm>
              <a:prstGeom prst="rect">
                <a:avLst/>
              </a:prstGeom>
              <a:blipFill>
                <a:blip r:embed="rId5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134E95BB-A4DA-4921-8244-EF2FE5535512}"/>
              </a:ext>
            </a:extLst>
          </p:cNvPr>
          <p:cNvSpPr/>
          <p:nvPr/>
        </p:nvSpPr>
        <p:spPr>
          <a:xfrm rot="9455185">
            <a:off x="4417147" y="2160400"/>
            <a:ext cx="467868" cy="619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12494-F58F-45C1-BC68-CF742BE11D43}"/>
              </a:ext>
            </a:extLst>
          </p:cNvPr>
          <p:cNvSpPr txBox="1"/>
          <p:nvPr/>
        </p:nvSpPr>
        <p:spPr>
          <a:xfrm>
            <a:off x="5562600" y="1896465"/>
            <a:ext cx="217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Multiplicative model:</a:t>
            </a:r>
          </a:p>
        </p:txBody>
      </p:sp>
    </p:spTree>
    <p:extLst>
      <p:ext uri="{BB962C8B-B14F-4D97-AF65-F5344CB8AC3E}">
        <p14:creationId xmlns:p14="http://schemas.microsoft.com/office/powerpoint/2010/main" val="15323507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8F66-E736-40AD-B374-3FF0F6D30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1826"/>
            <a:ext cx="8229600" cy="696594"/>
          </a:xfrm>
        </p:spPr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14B49-1288-48CA-B75C-1286CEFC6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864" y="1015834"/>
            <a:ext cx="8403336" cy="815608"/>
          </a:xfrm>
        </p:spPr>
        <p:txBody>
          <a:bodyPr/>
          <a:lstStyle/>
          <a:p>
            <a:pPr marL="355600" marR="5080" indent="-342900">
              <a:lnSpc>
                <a:spcPct val="100400"/>
              </a:lnSpc>
              <a:spcBef>
                <a:spcPts val="85"/>
              </a:spcBef>
              <a:buFont typeface="Book Antiqua"/>
              <a:buChar char="•"/>
              <a:tabLst>
                <a:tab pos="354965" algn="l"/>
                <a:tab pos="355600" algn="l"/>
              </a:tabLst>
            </a:pPr>
            <a:r>
              <a:rPr lang="en-US" sz="2400" b="1" spc="-5" dirty="0">
                <a:latin typeface="Book Antiqua"/>
                <a:cs typeface="Book Antiqua"/>
              </a:rPr>
              <a:t>Step 4</a:t>
            </a:r>
            <a:r>
              <a:rPr lang="en-US" sz="2400" spc="-5" dirty="0">
                <a:latin typeface="Book Antiqua"/>
                <a:cs typeface="Book Antiqua"/>
              </a:rPr>
              <a:t>: </a:t>
            </a:r>
            <a:r>
              <a:rPr lang="en-US" sz="2400" dirty="0">
                <a:latin typeface="Book Antiqua"/>
                <a:cs typeface="Book Antiqua"/>
              </a:rPr>
              <a:t>Continue for other time steps</a:t>
            </a: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Char char="•"/>
              <a:tabLst>
                <a:tab pos="354965" algn="l"/>
                <a:tab pos="355600" algn="l"/>
                <a:tab pos="1765935" algn="l"/>
              </a:tabLst>
            </a:pPr>
            <a:r>
              <a:rPr lang="en-US" sz="2400" spc="-5" dirty="0">
                <a:latin typeface="Book Antiqua"/>
                <a:cs typeface="Book Antiqua"/>
              </a:rPr>
              <a:t>Remember: </a:t>
            </a:r>
            <a:r>
              <a:rPr lang="en-US" sz="2400" dirty="0">
                <a:latin typeface="Symbol"/>
                <a:cs typeface="Symbol"/>
              </a:rPr>
              <a:t>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Book Antiqua"/>
                <a:cs typeface="Book Antiqua"/>
              </a:rPr>
              <a:t>= </a:t>
            </a:r>
            <a:r>
              <a:rPr lang="en-US" sz="2400" spc="-5" dirty="0">
                <a:latin typeface="Book Antiqua"/>
                <a:cs typeface="Book Antiqua"/>
              </a:rPr>
              <a:t>0.2, </a:t>
            </a:r>
            <a:r>
              <a:rPr lang="en-US" sz="2400" dirty="0">
                <a:latin typeface="Symbol"/>
                <a:cs typeface="Symbol"/>
              </a:rPr>
              <a:t>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Book Antiqua"/>
                <a:cs typeface="Book Antiqua"/>
              </a:rPr>
              <a:t>= </a:t>
            </a:r>
            <a:r>
              <a:rPr lang="en-US" sz="2400" spc="-5" dirty="0">
                <a:latin typeface="Book Antiqua"/>
                <a:cs typeface="Book Antiqua"/>
              </a:rPr>
              <a:t>0.1, and </a:t>
            </a:r>
            <a:r>
              <a:rPr lang="en-US" sz="2400" dirty="0">
                <a:latin typeface="Times New Roman"/>
                <a:cs typeface="Times New Roman"/>
              </a:rPr>
              <a:t>δ =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0.1 are constants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AAE5D4-5D33-4B81-9F27-DB6F48C43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209800"/>
            <a:ext cx="4038600" cy="391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0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A1E493-735B-4B19-B6DD-0FFF6DB4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RECAP: Example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1F5503-0F6E-427F-9749-B96887E9E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8617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Simple moving average </a:t>
            </a:r>
            <a:r>
              <a:rPr lang="en-US" sz="2800" u="sng" dirty="0"/>
              <a:t>can lag </a:t>
            </a:r>
            <a:r>
              <a:rPr lang="en-US" sz="2800" dirty="0"/>
              <a:t>the increasing and decreasing trend</a:t>
            </a:r>
          </a:p>
        </p:txBody>
      </p:sp>
      <p:pic>
        <p:nvPicPr>
          <p:cNvPr id="12290" name="Picture 2" descr="Sun Microsystems, Inc. (SUNW) MA 50/100 chart example from StockCharts.com">
            <a:extLst>
              <a:ext uri="{FF2B5EF4-FFF2-40B4-BE49-F238E27FC236}">
                <a16:creationId xmlns:a16="http://schemas.microsoft.com/office/drawing/2014/main" id="{1C9D09A5-9093-4AF6-8E69-B62193D38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5533720" cy="338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B284EE-F030-49C7-BC01-4D2432FC4AC8}"/>
              </a:ext>
            </a:extLst>
          </p:cNvPr>
          <p:cNvSpPr txBox="1"/>
          <p:nvPr/>
        </p:nvSpPr>
        <p:spPr>
          <a:xfrm>
            <a:off x="6096000" y="3886200"/>
            <a:ext cx="298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 : Simple Moving Average</a:t>
            </a:r>
          </a:p>
        </p:txBody>
      </p:sp>
    </p:spTree>
    <p:extLst>
      <p:ext uri="{BB962C8B-B14F-4D97-AF65-F5344CB8AC3E}">
        <p14:creationId xmlns:p14="http://schemas.microsoft.com/office/powerpoint/2010/main" val="36461797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1287-2FAE-430E-B4CD-B79E9D8A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677108"/>
          </a:xfrm>
        </p:spPr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BAD0B-C281-471C-BBA3-2FA0155D2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1" y="1274564"/>
            <a:ext cx="5486400" cy="43088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Moving Average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Weighted Moving Average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Simple Exponential Smoothing</a:t>
            </a:r>
          </a:p>
          <a:p>
            <a:r>
              <a:rPr lang="en-US" sz="2000" dirty="0"/>
              <a:t>	– No trend, no seasonal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Second Order Exponential Smoothing</a:t>
            </a:r>
          </a:p>
          <a:p>
            <a:r>
              <a:rPr lang="en-US" sz="2000" dirty="0"/>
              <a:t>	– Trend, no seasonal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• Holt-Winters Methods</a:t>
            </a:r>
          </a:p>
          <a:p>
            <a:r>
              <a:rPr lang="en-US" sz="2000" dirty="0"/>
              <a:t>	– Both trend and seasonal pattern</a:t>
            </a:r>
          </a:p>
          <a:p>
            <a:pPr marL="1255713" indent="171450">
              <a:buFont typeface="Arial" panose="020B0604020202020204" pitchFamily="34" charset="0"/>
              <a:buChar char="•"/>
            </a:pPr>
            <a:r>
              <a:rPr lang="en-US" sz="2000" dirty="0"/>
              <a:t>Multiplicative Holt-Winters method</a:t>
            </a:r>
          </a:p>
          <a:p>
            <a:pPr marL="1255713" indent="171450">
              <a:buFont typeface="Arial" panose="020B0604020202020204" pitchFamily="34" charset="0"/>
              <a:buChar char="•"/>
            </a:pPr>
            <a:r>
              <a:rPr lang="en-US" sz="2000" dirty="0"/>
              <a:t>Additive Holt-Winters Method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FCF5D3-B7A0-451A-9C52-5844A9A51DA4}"/>
              </a:ext>
            </a:extLst>
          </p:cNvPr>
          <p:cNvSpPr txBox="1"/>
          <p:nvPr/>
        </p:nvSpPr>
        <p:spPr>
          <a:xfrm>
            <a:off x="6248400" y="2362200"/>
            <a:ext cx="2590799" cy="3477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Motivation is to introduce multiple different techniques to model time series phenomena of increasing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one technique will work best for all applications/data sets</a:t>
            </a:r>
          </a:p>
        </p:txBody>
      </p:sp>
    </p:spTree>
    <p:extLst>
      <p:ext uri="{BB962C8B-B14F-4D97-AF65-F5344CB8AC3E}">
        <p14:creationId xmlns:p14="http://schemas.microsoft.com/office/powerpoint/2010/main" val="42805203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5CA0B7-0B47-4C40-A8FE-99961641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8227060" cy="553998"/>
          </a:xfrm>
        </p:spPr>
        <p:txBody>
          <a:bodyPr/>
          <a:lstStyle/>
          <a:p>
            <a:r>
              <a:rPr lang="en-US" sz="3600" dirty="0"/>
              <a:t>Simple Moving Average – How it works</a:t>
            </a:r>
          </a:p>
        </p:txBody>
      </p:sp>
      <p:pic>
        <p:nvPicPr>
          <p:cNvPr id="1026" name="Picture 2" descr="C:\Users\Ajay\AppData\Local\Temp\ConnectorClipboard8043018968890530631\image15592921555960.png">
            <a:extLst>
              <a:ext uri="{FF2B5EF4-FFF2-40B4-BE49-F238E27FC236}">
                <a16:creationId xmlns:a16="http://schemas.microsoft.com/office/drawing/2014/main" id="{A2F90165-705B-4248-844B-2305B072E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58798"/>
            <a:ext cx="3731736" cy="279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jay\AppData\Local\Temp\ConnectorClipboard8043018968890530631\image15592921761390.png">
            <a:extLst>
              <a:ext uri="{FF2B5EF4-FFF2-40B4-BE49-F238E27FC236}">
                <a16:creationId xmlns:a16="http://schemas.microsoft.com/office/drawing/2014/main" id="{E5D77B50-A798-4209-ABDE-06F0805BC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858798"/>
            <a:ext cx="3731736" cy="279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Ajay\AppData\Local\Temp\ConnectorClipboard8043018968890530631\image15592922339080.png">
            <a:extLst>
              <a:ext uri="{FF2B5EF4-FFF2-40B4-BE49-F238E27FC236}">
                <a16:creationId xmlns:a16="http://schemas.microsoft.com/office/drawing/2014/main" id="{F376D87A-1A63-44BC-B1C7-5DB5B3D00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81400"/>
            <a:ext cx="3731736" cy="279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Ajay\AppData\Local\Temp\ConnectorClipboard8043018968890530631\image15592922597800.png">
            <a:extLst>
              <a:ext uri="{FF2B5EF4-FFF2-40B4-BE49-F238E27FC236}">
                <a16:creationId xmlns:a16="http://schemas.microsoft.com/office/drawing/2014/main" id="{739D9ABF-FBE8-44CD-922C-B433FFAB2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581400"/>
            <a:ext cx="3731736" cy="279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30DFCBB-B5F6-4FFB-AC13-DC06E20AAC6B}"/>
              </a:ext>
            </a:extLst>
          </p:cNvPr>
          <p:cNvSpPr/>
          <p:nvPr/>
        </p:nvSpPr>
        <p:spPr>
          <a:xfrm>
            <a:off x="3048000" y="2209800"/>
            <a:ext cx="1524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84D884B-73B2-420D-8267-E7D478A171A6}"/>
              </a:ext>
            </a:extLst>
          </p:cNvPr>
          <p:cNvSpPr/>
          <p:nvPr/>
        </p:nvSpPr>
        <p:spPr>
          <a:xfrm rot="7721606">
            <a:off x="3279042" y="3461780"/>
            <a:ext cx="1524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4B716E2-75BE-45C0-8940-ECEA75C2842E}"/>
              </a:ext>
            </a:extLst>
          </p:cNvPr>
          <p:cNvSpPr/>
          <p:nvPr/>
        </p:nvSpPr>
        <p:spPr>
          <a:xfrm>
            <a:off x="3030557" y="4793255"/>
            <a:ext cx="1524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iveEditorFigure">
            <a:extLst>
              <a:ext uri="{FF2B5EF4-FFF2-40B4-BE49-F238E27FC236}">
                <a16:creationId xmlns:a16="http://schemas.microsoft.com/office/drawing/2014/main" id="{FA156E53-5C4E-43B3-8185-0CF81A9DF58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66" t="71829" r="18060" b="14138"/>
          <a:stretch/>
        </p:blipFill>
        <p:spPr>
          <a:xfrm>
            <a:off x="7086600" y="1716336"/>
            <a:ext cx="1524000" cy="68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B46D07-FE3C-4F4A-AF69-9ABE14718DB4}"/>
              </a:ext>
            </a:extLst>
          </p:cNvPr>
          <p:cNvSpPr txBox="1"/>
          <p:nvPr/>
        </p:nvSpPr>
        <p:spPr>
          <a:xfrm>
            <a:off x="7579377" y="1083621"/>
            <a:ext cx="57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N=3</a:t>
            </a:r>
          </a:p>
        </p:txBody>
      </p:sp>
    </p:spTree>
    <p:extLst>
      <p:ext uri="{BB962C8B-B14F-4D97-AF65-F5344CB8AC3E}">
        <p14:creationId xmlns:p14="http://schemas.microsoft.com/office/powerpoint/2010/main" val="10193059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6">
            <a:extLst>
              <a:ext uri="{FF2B5EF4-FFF2-40B4-BE49-F238E27FC236}">
                <a16:creationId xmlns:a16="http://schemas.microsoft.com/office/drawing/2014/main" id="{137FD922-4054-4F13-90AF-057CF3B8A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4540" y="304800"/>
            <a:ext cx="8227060" cy="696594"/>
          </a:xfrm>
        </p:spPr>
        <p:txBody>
          <a:bodyPr/>
          <a:lstStyle/>
          <a:p>
            <a:pPr eaLnBrk="1" hangingPunct="1"/>
            <a:r>
              <a:rPr lang="en-US" altLang="en-US" dirty="0"/>
              <a:t>Smoothing a Constant Process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926F37-8524-499C-84DE-DD3315706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8150860" cy="437042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Constant process can be smoothed by replacing current observation by best estimate for </a:t>
            </a:r>
            <a:r>
              <a:rPr lang="el-GR" sz="2400" i="1" dirty="0"/>
              <a:t>μ</a:t>
            </a:r>
            <a:endParaRPr lang="en-US" sz="24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Error sum of squares is defined as 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Least squares estimate of </a:t>
            </a:r>
            <a:r>
              <a:rPr lang="el-GR" sz="2400" i="1" dirty="0"/>
              <a:t>μ</a:t>
            </a:r>
            <a:r>
              <a:rPr lang="en-US" sz="2400" i="1" dirty="0"/>
              <a:t> is found by setting SS</a:t>
            </a:r>
            <a:r>
              <a:rPr lang="en-US" sz="2400" i="1" baseline="-25000" dirty="0"/>
              <a:t>E</a:t>
            </a:r>
            <a:r>
              <a:rPr lang="en-US" sz="2400" i="1" baseline="30000" dirty="0"/>
              <a:t> </a:t>
            </a:r>
            <a:r>
              <a:rPr lang="en-US" sz="2400" i="1" dirty="0"/>
              <a:t>= 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/>
            <a:r>
              <a:rPr lang="en-US" sz="2000" i="1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ym typeface="Wingdings" panose="05000000000000000000" pitchFamily="2" charset="2"/>
              </a:rPr>
              <a:t>which is simply the average of the observations up to time T</a:t>
            </a:r>
            <a:endParaRPr lang="en-US" sz="2000" dirty="0"/>
          </a:p>
        </p:txBody>
      </p:sp>
      <p:sp>
        <p:nvSpPr>
          <p:cNvPr id="7170" name="Date Placeholder 2">
            <a:extLst>
              <a:ext uri="{FF2B5EF4-FFF2-40B4-BE49-F238E27FC236}">
                <a16:creationId xmlns:a16="http://schemas.microsoft.com/office/drawing/2014/main" id="{46CCF5AC-51D0-426D-9D1A-E8342CADF2BA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Chapter 4</a:t>
            </a:r>
          </a:p>
        </p:txBody>
      </p:sp>
      <p:sp>
        <p:nvSpPr>
          <p:cNvPr id="7172" name="Slide Number Placeholder 4">
            <a:extLst>
              <a:ext uri="{FF2B5EF4-FFF2-40B4-BE49-F238E27FC236}">
                <a16:creationId xmlns:a16="http://schemas.microsoft.com/office/drawing/2014/main" id="{ABF251CB-B527-433D-A8C4-C57DE5B2EDA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967354-A234-4B75-81B1-1898B623DDB9}" type="slidenum">
              <a:rPr lang="en-US" altLang="en-US"/>
              <a:pPr eaLnBrk="1" hangingPunct="1"/>
              <a:t>52</a:t>
            </a:fld>
            <a:endParaRPr lang="en-US" altLang="en-US"/>
          </a:p>
        </p:txBody>
      </p:sp>
      <p:pic>
        <p:nvPicPr>
          <p:cNvPr id="7174" name="Picture 4">
            <a:extLst>
              <a:ext uri="{FF2B5EF4-FFF2-40B4-BE49-F238E27FC236}">
                <a16:creationId xmlns:a16="http://schemas.microsoft.com/office/drawing/2014/main" id="{6000D7BF-0DA7-458F-ACC0-CFF318F1F487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0" t="62845" r="42728" b="16400"/>
          <a:stretch/>
        </p:blipFill>
        <p:spPr>
          <a:xfrm>
            <a:off x="3320667" y="3968432"/>
            <a:ext cx="1676400" cy="908050"/>
          </a:xfrm>
          <a:noFill/>
          <a:ln>
            <a:solidFill>
              <a:schemeClr val="tx1"/>
            </a:solidFill>
          </a:ln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578727B-71C5-4CB7-8573-699E35111F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4" t="22184" r="40404" b="56916"/>
          <a:stretch/>
        </p:blipFill>
        <p:spPr>
          <a:xfrm>
            <a:off x="3276600" y="2345690"/>
            <a:ext cx="1905000" cy="91440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771AE0-873C-4775-9135-4E76B9973BB9}"/>
                  </a:ext>
                </a:extLst>
              </p:cNvPr>
              <p:cNvSpPr txBox="1"/>
              <p:nvPr/>
            </p:nvSpPr>
            <p:spPr>
              <a:xfrm>
                <a:off x="5181600" y="4206684"/>
                <a:ext cx="3595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 is the least squares estimate of </a:t>
                </a:r>
                <a:r>
                  <a:rPr lang="el-GR" i="1" dirty="0"/>
                  <a:t>μ</a:t>
                </a: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771AE0-873C-4775-9135-4E76B9973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206684"/>
                <a:ext cx="3595921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Rectangle 2">
            <a:extLst>
              <a:ext uri="{FF2B5EF4-FFF2-40B4-BE49-F238E27FC236}">
                <a16:creationId xmlns:a16="http://schemas.microsoft.com/office/drawing/2014/main" id="{C0351A56-71DF-4F7E-B8B4-445EF92E3D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Adaptive Updating of the Discount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B45D1AA-E77B-48BF-814A-29EE3CD7BA8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64540" y="1217167"/>
                <a:ext cx="7846060" cy="4739759"/>
              </a:xfrm>
            </p:spPr>
            <p:txBody>
              <a:bodyPr/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Thus far,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was a constant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Changes in the time series can make having constant value difficult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We can have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 vary with time: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How to decide value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 ? </a:t>
                </a:r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endParaRPr lang="en-US" sz="1000" dirty="0"/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endParaRPr lang="en-US" sz="10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B45D1AA-E77B-48BF-814A-29EE3CD7BA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4540" y="1217167"/>
                <a:ext cx="7846060" cy="4739759"/>
              </a:xfrm>
              <a:blipFill>
                <a:blip r:embed="rId3"/>
                <a:stretch>
                  <a:fillRect l="-2562" t="-2317" r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666" name="Date Placeholder 3">
            <a:extLst>
              <a:ext uri="{FF2B5EF4-FFF2-40B4-BE49-F238E27FC236}">
                <a16:creationId xmlns:a16="http://schemas.microsoft.com/office/drawing/2014/main" id="{90583D0E-03C9-4002-A4B1-FC4BAA342984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4</a:t>
            </a:r>
          </a:p>
        </p:txBody>
      </p:sp>
      <p:sp>
        <p:nvSpPr>
          <p:cNvPr id="113667" name="Footer Placeholder 4">
            <a:extLst>
              <a:ext uri="{FF2B5EF4-FFF2-40B4-BE49-F238E27FC236}">
                <a16:creationId xmlns:a16="http://schemas.microsoft.com/office/drawing/2014/main" id="{31965E72-6E24-4388-8561-D776F1976C6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113668" name="Slide Number Placeholder 5">
            <a:extLst>
              <a:ext uri="{FF2B5EF4-FFF2-40B4-BE49-F238E27FC236}">
                <a16:creationId xmlns:a16="http://schemas.microsoft.com/office/drawing/2014/main" id="{16229BDE-BAA3-4C4E-9FE6-C017F736B0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18B69A-A228-4A50-85E2-5B22551377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/>
          </a:p>
        </p:txBody>
      </p:sp>
      <p:pic>
        <p:nvPicPr>
          <p:cNvPr id="113670" name="Picture 4">
            <a:extLst>
              <a:ext uri="{FF2B5EF4-FFF2-40B4-BE49-F238E27FC236}">
                <a16:creationId xmlns:a16="http://schemas.microsoft.com/office/drawing/2014/main" id="{C2E22786-426F-4F0B-9206-FC9A46860E87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0" t="31297" r="31551" b="62812"/>
          <a:stretch/>
        </p:blipFill>
        <p:spPr>
          <a:xfrm>
            <a:off x="1300104" y="3034276"/>
            <a:ext cx="5314950" cy="685800"/>
          </a:xfrm>
          <a:noFill/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98E46FF6-5AAE-42CB-81D1-13C3B06D1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" r="24719" b="12716"/>
          <a:stretch/>
        </p:blipFill>
        <p:spPr>
          <a:xfrm>
            <a:off x="7031881" y="4867333"/>
            <a:ext cx="1502518" cy="1450221"/>
          </a:xfrm>
          <a:prstGeom prst="rect">
            <a:avLst/>
          </a:prstGeom>
          <a:noFill/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94EB9B8D-2607-4538-8709-AC1818589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r="24928" b="13182"/>
          <a:stretch/>
        </p:blipFill>
        <p:spPr>
          <a:xfrm>
            <a:off x="7031881" y="3435373"/>
            <a:ext cx="1502519" cy="1487167"/>
          </a:xfrm>
          <a:prstGeom prst="rect">
            <a:avLst/>
          </a:prstGeom>
          <a:noFill/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D4A7172A-8BDB-4085-B34A-52A9BCBC2E45}"/>
              </a:ext>
            </a:extLst>
          </p:cNvPr>
          <p:cNvSpPr/>
          <p:nvPr/>
        </p:nvSpPr>
        <p:spPr>
          <a:xfrm rot="2874797">
            <a:off x="6647538" y="2362710"/>
            <a:ext cx="1624940" cy="696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A66CB8-6DF3-410A-A6DE-2EE9AAD62E06}"/>
              </a:ext>
            </a:extLst>
          </p:cNvPr>
          <p:cNvSpPr/>
          <p:nvPr/>
        </p:nvSpPr>
        <p:spPr>
          <a:xfrm>
            <a:off x="2438400" y="3200400"/>
            <a:ext cx="5334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Rectangle 2">
            <a:extLst>
              <a:ext uri="{FF2B5EF4-FFF2-40B4-BE49-F238E27FC236}">
                <a16:creationId xmlns:a16="http://schemas.microsoft.com/office/drawing/2014/main" id="{C0351A56-71DF-4F7E-B8B4-445EF92E3D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Adaptive Updating of the Discount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B45D1AA-E77B-48BF-814A-29EE3CD7BA8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64540" y="1217167"/>
                <a:ext cx="7846060" cy="4401205"/>
              </a:xfrm>
            </p:spPr>
            <p:txBody>
              <a:bodyPr/>
              <a:lstStyle/>
              <a:p>
                <a:r>
                  <a:rPr lang="en-US" sz="2800" u="sng" dirty="0"/>
                  <a:t>How to decide value of </a:t>
                </a:r>
                <a14:m>
                  <m:oMath xmlns:m="http://schemas.openxmlformats.org/officeDocument/2006/math">
                    <m:r>
                      <a:rPr lang="en-US" sz="28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u="sng" dirty="0"/>
                  <a:t> ? 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Compute: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Define a tracking signal: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10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400" dirty="0"/>
                  <a:t>where,			    ,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 is a smoothing parameter</a:t>
                </a:r>
                <a:r>
                  <a:rPr lang="en-US" sz="2800" dirty="0"/>
                  <a:t> </a:t>
                </a:r>
              </a:p>
              <a:p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 Set 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B45D1AA-E77B-48BF-814A-29EE3CD7BA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4540" y="1217167"/>
                <a:ext cx="7846060" cy="4401205"/>
              </a:xfrm>
              <a:blipFill>
                <a:blip r:embed="rId3"/>
                <a:stretch>
                  <a:fillRect l="-2717" t="-2493" b="-3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666" name="Date Placeholder 3">
            <a:extLst>
              <a:ext uri="{FF2B5EF4-FFF2-40B4-BE49-F238E27FC236}">
                <a16:creationId xmlns:a16="http://schemas.microsoft.com/office/drawing/2014/main" id="{90583D0E-03C9-4002-A4B1-FC4BAA342984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4</a:t>
            </a:r>
          </a:p>
        </p:txBody>
      </p:sp>
      <p:sp>
        <p:nvSpPr>
          <p:cNvPr id="113667" name="Footer Placeholder 4">
            <a:extLst>
              <a:ext uri="{FF2B5EF4-FFF2-40B4-BE49-F238E27FC236}">
                <a16:creationId xmlns:a16="http://schemas.microsoft.com/office/drawing/2014/main" id="{31965E72-6E24-4388-8561-D776F1976C6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113668" name="Slide Number Placeholder 5">
            <a:extLst>
              <a:ext uri="{FF2B5EF4-FFF2-40B4-BE49-F238E27FC236}">
                <a16:creationId xmlns:a16="http://schemas.microsoft.com/office/drawing/2014/main" id="{16229BDE-BAA3-4C4E-9FE6-C017F736B0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18B69A-A228-4A50-85E2-5B22551377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EB518B4-2876-4B8A-8F35-96058108C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57" t="85993" r="43125" b="6688"/>
          <a:stretch/>
        </p:blipFill>
        <p:spPr>
          <a:xfrm>
            <a:off x="2075221" y="5178527"/>
            <a:ext cx="1682080" cy="598467"/>
          </a:xfrm>
          <a:prstGeom prst="rect">
            <a:avLst/>
          </a:prstGeom>
          <a:noFill/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0C030DB-435B-43EE-A9C9-7FDF1E3E3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0" t="48411" r="28917" b="42752"/>
          <a:stretch/>
        </p:blipFill>
        <p:spPr>
          <a:xfrm>
            <a:off x="3352800" y="1784200"/>
            <a:ext cx="3554813" cy="646331"/>
          </a:xfrm>
          <a:prstGeom prst="rect">
            <a:avLst/>
          </a:prstGeom>
          <a:noFill/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6CDBB122-AA44-4534-9D65-C7736C393F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6" t="63332" r="45877" b="27923"/>
          <a:stretch/>
        </p:blipFill>
        <p:spPr>
          <a:xfrm>
            <a:off x="3461211" y="3156160"/>
            <a:ext cx="882189" cy="654736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9CB67A-E550-49C2-8376-FCFDC0ED11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85" y="3969518"/>
            <a:ext cx="2693842" cy="3786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0E9C17-C034-4839-9C12-0A7F96AE1665}"/>
                  </a:ext>
                </a:extLst>
              </p:cNvPr>
              <p:cNvSpPr txBox="1"/>
              <p:nvPr/>
            </p:nvSpPr>
            <p:spPr>
              <a:xfrm>
                <a:off x="5410201" y="4953000"/>
                <a:ext cx="3276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close to zero, frequent changes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0E9C17-C034-4839-9C12-0A7F96AE1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1" y="4953000"/>
                <a:ext cx="3276600" cy="646331"/>
              </a:xfrm>
              <a:prstGeom prst="rect">
                <a:avLst/>
              </a:prstGeom>
              <a:blipFill>
                <a:blip r:embed="rId6"/>
                <a:stretch>
                  <a:fillRect l="-1676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DE4B17B-7753-4960-9B5D-614F80D92A79}"/>
              </a:ext>
            </a:extLst>
          </p:cNvPr>
          <p:cNvSpPr/>
          <p:nvPr/>
        </p:nvSpPr>
        <p:spPr>
          <a:xfrm>
            <a:off x="5638800" y="847835"/>
            <a:ext cx="33375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</a:rPr>
              <a:t>W. Trigg, D. and A. G. Leach. </a:t>
            </a:r>
            <a:r>
              <a:rPr lang="en-US" sz="1400" u="sng" dirty="0">
                <a:latin typeface="Segoe UI" panose="020B0502040204020203" pitchFamily="34" charset="0"/>
              </a:rPr>
              <a:t>Exponential Smoothing With an Adaptive Response Rate.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04059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Date Placeholder 3">
            <a:extLst>
              <a:ext uri="{FF2B5EF4-FFF2-40B4-BE49-F238E27FC236}">
                <a16:creationId xmlns:a16="http://schemas.microsoft.com/office/drawing/2014/main" id="{A9822F70-2964-4C61-8320-DC905250E1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4</a:t>
            </a:r>
          </a:p>
        </p:txBody>
      </p:sp>
      <p:sp>
        <p:nvSpPr>
          <p:cNvPr id="115715" name="Footer Placeholder 4">
            <a:extLst>
              <a:ext uri="{FF2B5EF4-FFF2-40B4-BE49-F238E27FC236}">
                <a16:creationId xmlns:a16="http://schemas.microsoft.com/office/drawing/2014/main" id="{44ED276F-2D03-4EB5-91D3-06EA6AB4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115716" name="Slide Number Placeholder 5">
            <a:extLst>
              <a:ext uri="{FF2B5EF4-FFF2-40B4-BE49-F238E27FC236}">
                <a16:creationId xmlns:a16="http://schemas.microsoft.com/office/drawing/2014/main" id="{C329BA63-236B-49ED-8B4D-9B275B7E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2C6E64-F1FE-4045-B8A4-6F2D4695315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17" name="Rectangle 2">
                <a:extLst>
                  <a:ext uri="{FF2B5EF4-FFF2-40B4-BE49-F238E27FC236}">
                    <a16:creationId xmlns:a16="http://schemas.microsoft.com/office/drawing/2014/main" id="{7345BA4A-0F7F-4236-9A00-A176C5B49168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764540" y="304800"/>
                <a:ext cx="7553325" cy="553998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3600" dirty="0"/>
                  <a:t>Adaptive Update of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en-US" sz="3600" dirty="0"/>
                  <a:t> - Example </a:t>
                </a:r>
              </a:p>
            </p:txBody>
          </p:sp>
        </mc:Choice>
        <mc:Fallback xmlns="">
          <p:sp>
            <p:nvSpPr>
              <p:cNvPr id="115717" name="Rectangle 2">
                <a:extLst>
                  <a:ext uri="{FF2B5EF4-FFF2-40B4-BE49-F238E27FC236}">
                    <a16:creationId xmlns:a16="http://schemas.microsoft.com/office/drawing/2014/main" id="{7345BA4A-0F7F-4236-9A00-A176C5B491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4540" y="304800"/>
                <a:ext cx="7553325" cy="553998"/>
              </a:xfrm>
              <a:blipFill>
                <a:blip r:embed="rId3"/>
                <a:stretch>
                  <a:fillRect l="-3632" t="-25275" b="-48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5718" name="Picture 4">
            <a:extLst>
              <a:ext uri="{FF2B5EF4-FFF2-40B4-BE49-F238E27FC236}">
                <a16:creationId xmlns:a16="http://schemas.microsoft.com/office/drawing/2014/main" id="{84E41FD3-4FD8-4E66-B88D-D845EE3CDC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74"/>
          <a:stretch/>
        </p:blipFill>
        <p:spPr>
          <a:xfrm>
            <a:off x="152401" y="864894"/>
            <a:ext cx="5105400" cy="3021306"/>
          </a:xfrm>
          <a:noFill/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6625F1-BE1A-42DE-BC44-97E6DB069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10000"/>
            <a:ext cx="6579377" cy="244833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417C733-E24B-43EE-8F73-B7857DED4592}"/>
              </a:ext>
            </a:extLst>
          </p:cNvPr>
          <p:cNvSpPr/>
          <p:nvPr/>
        </p:nvSpPr>
        <p:spPr>
          <a:xfrm>
            <a:off x="7924800" y="3810000"/>
            <a:ext cx="533400" cy="5539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9000D7-DD7C-4A0E-A816-F0C845F31711}"/>
              </a:ext>
            </a:extLst>
          </p:cNvPr>
          <p:cNvCxnSpPr>
            <a:endCxn id="4" idx="0"/>
          </p:cNvCxnSpPr>
          <p:nvPr/>
        </p:nvCxnSpPr>
        <p:spPr>
          <a:xfrm>
            <a:off x="7924800" y="3429000"/>
            <a:ext cx="2667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80A531-7D49-4AE5-9694-9E134DAB4D4E}"/>
              </a:ext>
            </a:extLst>
          </p:cNvPr>
          <p:cNvSpPr txBox="1"/>
          <p:nvPr/>
        </p:nvSpPr>
        <p:spPr>
          <a:xfrm>
            <a:off x="7772400" y="3124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λ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379243-E7F7-4C46-8680-5B60990046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6" t="72860" r="31764" b="14135"/>
          <a:stretch/>
        </p:blipFill>
        <p:spPr>
          <a:xfrm>
            <a:off x="2216610" y="1411038"/>
            <a:ext cx="4253582" cy="1251053"/>
          </a:xfrm>
          <a:prstGeom prst="rect">
            <a:avLst/>
          </a:prstGeom>
          <a:noFill/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B96E9FB-110B-4935-BE84-D22B19BB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4787"/>
            <a:ext cx="8839200" cy="1107996"/>
          </a:xfrm>
        </p:spPr>
        <p:txBody>
          <a:bodyPr/>
          <a:lstStyle/>
          <a:p>
            <a:r>
              <a:rPr lang="en-US" altLang="en-US" sz="3600" dirty="0">
                <a:solidFill>
                  <a:schemeClr val="accent2"/>
                </a:solidFill>
              </a:rPr>
              <a:t>RECAP: First-Order (Simple / Single) Exponential Smoothing</a:t>
            </a:r>
            <a:endParaRPr lang="en-US" sz="36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23F2E9D3-41DD-435B-ADD4-DDAF74A9647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64540" y="1217167"/>
                <a:ext cx="7553325" cy="2802562"/>
              </a:xfrm>
            </p:spPr>
            <p:txBody>
              <a:bodyPr/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Output is represented by : 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i="1" baseline="-25000" dirty="0"/>
                  <a:t>T </a:t>
                </a:r>
                <a:r>
                  <a:rPr lang="en-US" dirty="0"/>
                  <a:t> is a linear combination of:</a:t>
                </a:r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Current Value (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T</a:t>
                </a:r>
                <a:r>
                  <a:rPr lang="en-US" i="1" dirty="0"/>
                  <a:t>)</a:t>
                </a:r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Forecasted value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i="1" baseline="-25000" dirty="0"/>
                  <a:t>T-1</a:t>
                </a:r>
              </a:p>
            </p:txBody>
          </p:sp>
        </mc:Choice>
        <mc:Fallback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23F2E9D3-41DD-435B-ADD4-DDAF74A964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4540" y="1217167"/>
                <a:ext cx="7553325" cy="2802562"/>
              </a:xfrm>
              <a:blipFill>
                <a:blip r:embed="rId3"/>
                <a:stretch>
                  <a:fillRect l="-3390" t="-5011" b="-3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98A92FB-4EE8-4413-88FB-73E2FC90C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032352"/>
            <a:ext cx="5334000" cy="217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6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>
            <a:extLst>
              <a:ext uri="{FF2B5EF4-FFF2-40B4-BE49-F238E27FC236}">
                <a16:creationId xmlns:a16="http://schemas.microsoft.com/office/drawing/2014/main" id="{47E88826-F027-44DA-80B5-6C1F18CFCFE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4</a:t>
            </a:r>
          </a:p>
        </p:txBody>
      </p:sp>
      <p:sp>
        <p:nvSpPr>
          <p:cNvPr id="47107" name="Footer Placeholder 4">
            <a:extLst>
              <a:ext uri="{FF2B5EF4-FFF2-40B4-BE49-F238E27FC236}">
                <a16:creationId xmlns:a16="http://schemas.microsoft.com/office/drawing/2014/main" id="{2729F18D-304B-4518-A33C-90BBC6D5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47108" name="Slide Number Placeholder 5">
            <a:extLst>
              <a:ext uri="{FF2B5EF4-FFF2-40B4-BE49-F238E27FC236}">
                <a16:creationId xmlns:a16="http://schemas.microsoft.com/office/drawing/2014/main" id="{2E4DEA35-08EF-4B40-B4C4-3EC5EDAF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3EE7C3-81BF-49D9-AD34-3366F7678A1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570673A3-261A-4A34-8CB3-7809F4077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4540" y="304800"/>
            <a:ext cx="7553325" cy="984885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chemeClr val="accent2"/>
                </a:solidFill>
              </a:rPr>
              <a:t>RECAP: Bias in First-Order (Simple) Exponential Smoothing</a:t>
            </a:r>
          </a:p>
        </p:txBody>
      </p:sp>
      <p:pic>
        <p:nvPicPr>
          <p:cNvPr id="47110" name="Picture 4">
            <a:extLst>
              <a:ext uri="{FF2B5EF4-FFF2-40B4-BE49-F238E27FC236}">
                <a16:creationId xmlns:a16="http://schemas.microsoft.com/office/drawing/2014/main" id="{77341E60-9B34-426E-A52F-B24181F9DC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524000"/>
            <a:ext cx="7164388" cy="4525963"/>
          </a:xfrm>
          <a:noFill/>
        </p:spPr>
      </p:pic>
      <p:sp>
        <p:nvSpPr>
          <p:cNvPr id="47111" name="Text Box 7">
            <a:extLst>
              <a:ext uri="{FF2B5EF4-FFF2-40B4-BE49-F238E27FC236}">
                <a16:creationId xmlns:a16="http://schemas.microsoft.com/office/drawing/2014/main" id="{96C65B98-5454-462A-AD97-D5CB5CE1B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736975"/>
            <a:ext cx="2819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2400" dirty="0"/>
              <a:t>Bias in First-order exponential smoothing!</a:t>
            </a:r>
            <a:endParaRPr lang="en-US" altLang="en-US" sz="2400" dirty="0"/>
          </a:p>
        </p:txBody>
      </p:sp>
      <p:sp>
        <p:nvSpPr>
          <p:cNvPr id="47112" name="Line 8">
            <a:extLst>
              <a:ext uri="{FF2B5EF4-FFF2-40B4-BE49-F238E27FC236}">
                <a16:creationId xmlns:a16="http://schemas.microsoft.com/office/drawing/2014/main" id="{B3711A3F-C2A7-4CE1-AEE6-9FC096F42E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1676400"/>
            <a:ext cx="3810000" cy="2819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" name="Text Box 9">
            <a:extLst>
              <a:ext uri="{FF2B5EF4-FFF2-40B4-BE49-F238E27FC236}">
                <a16:creationId xmlns:a16="http://schemas.microsoft.com/office/drawing/2014/main" id="{97565107-7F81-425E-9F47-F7F17DCE4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993900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800">
                <a:solidFill>
                  <a:srgbClr val="FF0000"/>
                </a:solidFill>
              </a:rPr>
              <a:t>Linear trend</a:t>
            </a:r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47114" name="Line 10">
            <a:extLst>
              <a:ext uri="{FF2B5EF4-FFF2-40B4-BE49-F238E27FC236}">
                <a16:creationId xmlns:a16="http://schemas.microsoft.com/office/drawing/2014/main" id="{AF6247F7-E22D-4B43-B784-035D18D225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2098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" name="Text Box 11">
            <a:extLst>
              <a:ext uri="{FF2B5EF4-FFF2-40B4-BE49-F238E27FC236}">
                <a16:creationId xmlns:a16="http://schemas.microsoft.com/office/drawing/2014/main" id="{552689E2-A12F-4DF7-9E6B-D0D8187AB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657600"/>
            <a:ext cx="213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800"/>
              <a:t>Simple Exponential</a:t>
            </a:r>
            <a:endParaRPr lang="en-US" altLang="en-US" sz="1800"/>
          </a:p>
        </p:txBody>
      </p:sp>
      <p:sp>
        <p:nvSpPr>
          <p:cNvPr id="47116" name="Line 12">
            <a:extLst>
              <a:ext uri="{FF2B5EF4-FFF2-40B4-BE49-F238E27FC236}">
                <a16:creationId xmlns:a16="http://schemas.microsoft.com/office/drawing/2014/main" id="{25A36D3F-ACE8-4C66-8018-36F42472A1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9200" y="31242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>
            <a:extLst>
              <a:ext uri="{FF2B5EF4-FFF2-40B4-BE49-F238E27FC236}">
                <a16:creationId xmlns:a16="http://schemas.microsoft.com/office/drawing/2014/main" id="{87F305C5-6CB6-409A-B65D-6D68C654B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4540" y="304800"/>
            <a:ext cx="7553325" cy="830997"/>
          </a:xfrm>
        </p:spPr>
        <p:txBody>
          <a:bodyPr/>
          <a:lstStyle/>
          <a:p>
            <a:pPr eaLnBrk="1" hangingPunct="1"/>
            <a:r>
              <a:rPr lang="en-US" altLang="en-US" sz="5400" dirty="0"/>
              <a:t>A more general model</a:t>
            </a:r>
          </a:p>
        </p:txBody>
      </p:sp>
      <p:sp>
        <p:nvSpPr>
          <p:cNvPr id="43014" name="Rectangle 3">
            <a:extLst>
              <a:ext uri="{FF2B5EF4-FFF2-40B4-BE49-F238E27FC236}">
                <a16:creationId xmlns:a16="http://schemas.microsoft.com/office/drawing/2014/main" id="{4077BBF8-7F13-4B0B-B228-705950F316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4540" y="1219200"/>
            <a:ext cx="8227060" cy="5047536"/>
          </a:xfrm>
        </p:spPr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For a more general model for </a:t>
            </a:r>
            <a:r>
              <a:rPr lang="en-US" altLang="en-US" sz="3200" i="1" dirty="0">
                <a:latin typeface="Times New Roman" panose="02020603050405020304" pitchFamily="18" charset="0"/>
              </a:rPr>
              <a:t>y</a:t>
            </a:r>
            <a:r>
              <a:rPr lang="en-US" altLang="en-US" sz="3200" dirty="0"/>
              <a:t> in time, we have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1800" dirty="0"/>
              <a:t>where </a:t>
            </a:r>
            <a:r>
              <a:rPr lang="en-US" altLang="en-US" sz="1800" b="1" dirty="0">
                <a:latin typeface="Symbol" panose="05050102010706020507" pitchFamily="18" charset="2"/>
              </a:rPr>
              <a:t>b</a:t>
            </a:r>
            <a:r>
              <a:rPr lang="en-US" altLang="en-US" sz="1800" dirty="0"/>
              <a:t> is the vector of unknown parameters and </a:t>
            </a:r>
            <a:r>
              <a:rPr lang="en-US" altLang="en-US" sz="1800" i="1" dirty="0">
                <a:latin typeface="Symbol" panose="05050102010706020507" pitchFamily="18" charset="2"/>
              </a:rPr>
              <a:t>e</a:t>
            </a:r>
            <a:r>
              <a:rPr lang="en-US" altLang="en-US" sz="1800" baseline="-25000" dirty="0"/>
              <a:t>t</a:t>
            </a:r>
            <a:r>
              <a:rPr lang="en-US" altLang="en-US" sz="1800" dirty="0"/>
              <a:t> are the uncorrelated errors.</a:t>
            </a:r>
          </a:p>
          <a:p>
            <a:pPr eaLnBrk="1" hangingPunct="1"/>
            <a:endParaRPr lang="en-US" altLang="en-US" sz="180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/>
              <a:t>A time series with constant mean is a member of this general class of models: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</p:txBody>
      </p:sp>
      <p:sp>
        <p:nvSpPr>
          <p:cNvPr id="43011" name="Footer Placeholder 6">
            <a:extLst>
              <a:ext uri="{FF2B5EF4-FFF2-40B4-BE49-F238E27FC236}">
                <a16:creationId xmlns:a16="http://schemas.microsoft.com/office/drawing/2014/main" id="{13439E4A-51F5-4D4A-92C2-E4E33F90831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43010" name="Date Placeholder 5">
            <a:extLst>
              <a:ext uri="{FF2B5EF4-FFF2-40B4-BE49-F238E27FC236}">
                <a16:creationId xmlns:a16="http://schemas.microsoft.com/office/drawing/2014/main" id="{F2C96756-A2C3-478D-AB95-C96788F1F423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4</a:t>
            </a:r>
          </a:p>
        </p:txBody>
      </p:sp>
      <p:sp>
        <p:nvSpPr>
          <p:cNvPr id="43012" name="Slide Number Placeholder 7">
            <a:extLst>
              <a:ext uri="{FF2B5EF4-FFF2-40B4-BE49-F238E27FC236}">
                <a16:creationId xmlns:a16="http://schemas.microsoft.com/office/drawing/2014/main" id="{9F31CF3A-CAF3-4336-A80A-99BD29D8B9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CE9CFF-EA70-4171-88AE-3BACFC2E1BE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234BB2-B73F-4386-8CC1-8311DEE1AD32}"/>
              </a:ext>
            </a:extLst>
          </p:cNvPr>
          <p:cNvGrpSpPr/>
          <p:nvPr/>
        </p:nvGrpSpPr>
        <p:grpSpPr>
          <a:xfrm>
            <a:off x="3320732" y="1905000"/>
            <a:ext cx="3114675" cy="1804331"/>
            <a:chOff x="2667000" y="2538551"/>
            <a:chExt cx="3114675" cy="1804331"/>
          </a:xfrm>
        </p:grpSpPr>
        <p:pic>
          <p:nvPicPr>
            <p:cNvPr id="43015" name="Picture 11">
              <a:extLst>
                <a:ext uri="{FF2B5EF4-FFF2-40B4-BE49-F238E27FC236}">
                  <a16:creationId xmlns:a16="http://schemas.microsoft.com/office/drawing/2014/main" id="{94F75374-4011-4211-BA4A-88566D97C682}"/>
                </a:ext>
              </a:extLst>
            </p:cNvPr>
            <p:cNvPicPr>
              <a:picLocks noGrp="1" noChangeAspect="1" noChangeArrowheads="1"/>
            </p:cNvPicPr>
            <p:nvPr>
              <p:ph sz="quarter" idx="4294967295"/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667000" y="2538551"/>
              <a:ext cx="3114675" cy="868363"/>
            </a:xfrm>
            <a:noFill/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1FA8AFD3-583C-4FA6-95FD-6FC6C363B298}"/>
                </a:ext>
              </a:extLst>
            </p:cNvPr>
            <p:cNvCxnSpPr/>
            <p:nvPr/>
          </p:nvCxnSpPr>
          <p:spPr>
            <a:xfrm flipV="1">
              <a:off x="3995451" y="2983749"/>
              <a:ext cx="0" cy="837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077A85A-6FA5-44A2-8805-5050963C2CE9}"/>
                </a:ext>
              </a:extLst>
            </p:cNvPr>
            <p:cNvSpPr txBox="1"/>
            <p:nvPr/>
          </p:nvSpPr>
          <p:spPr>
            <a:xfrm>
              <a:off x="3535228" y="3973550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(t)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B8F8072-0417-4977-9DB3-8D9776CA0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592" y="5161669"/>
            <a:ext cx="3124736" cy="9542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89A8F2-7CE2-4964-A978-46440F95A93B}"/>
                  </a:ext>
                </a:extLst>
              </p:cNvPr>
              <p:cNvSpPr txBox="1"/>
              <p:nvPr/>
            </p:nvSpPr>
            <p:spPr>
              <a:xfrm>
                <a:off x="5120422" y="5410200"/>
                <a:ext cx="3259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is the constant mean)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89A8F2-7CE2-4964-A978-46440F95A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422" y="5410200"/>
                <a:ext cx="3259610" cy="369332"/>
              </a:xfrm>
              <a:prstGeom prst="rect">
                <a:avLst/>
              </a:prstGeom>
              <a:blipFill>
                <a:blip r:embed="rId5"/>
                <a:stretch>
                  <a:fillRect l="-1682" t="-10000" r="-56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 descr="C:\Users\Ajay\AppData\Local\Temp\ConnectorClipboard6469146781126167941\image15594778271160.png">
            <a:extLst>
              <a:ext uri="{FF2B5EF4-FFF2-40B4-BE49-F238E27FC236}">
                <a16:creationId xmlns:a16="http://schemas.microsoft.com/office/drawing/2014/main" id="{64BC1947-C418-4BCD-94E9-6D48190D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33" y="3794418"/>
            <a:ext cx="3136867" cy="235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58" name="Date Placeholder 4">
            <a:extLst>
              <a:ext uri="{FF2B5EF4-FFF2-40B4-BE49-F238E27FC236}">
                <a16:creationId xmlns:a16="http://schemas.microsoft.com/office/drawing/2014/main" id="{205E0F02-2F35-4FE4-A67E-7F9B2FB61D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Chapter 4</a:t>
            </a:r>
          </a:p>
        </p:txBody>
      </p:sp>
      <p:sp>
        <p:nvSpPr>
          <p:cNvPr id="45059" name="Footer Placeholder 5">
            <a:extLst>
              <a:ext uri="{FF2B5EF4-FFF2-40B4-BE49-F238E27FC236}">
                <a16:creationId xmlns:a16="http://schemas.microsoft.com/office/drawing/2014/main" id="{3C25E94A-6174-4F78-8C2E-51F611EC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Introduction to Time Series Analysis and Forecasting 2E, 2015  MJK</a:t>
            </a:r>
          </a:p>
        </p:txBody>
      </p:sp>
      <p:sp>
        <p:nvSpPr>
          <p:cNvPr id="45060" name="Slide Number Placeholder 6">
            <a:extLst>
              <a:ext uri="{FF2B5EF4-FFF2-40B4-BE49-F238E27FC236}">
                <a16:creationId xmlns:a16="http://schemas.microsoft.com/office/drawing/2014/main" id="{FFF7525B-1205-4A24-9755-0F1E1242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4736D4-A65F-4333-995B-52D93DEA1C8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45061" name="Rectangle 2">
            <a:extLst>
              <a:ext uri="{FF2B5EF4-FFF2-40B4-BE49-F238E27FC236}">
                <a16:creationId xmlns:a16="http://schemas.microsoft.com/office/drawing/2014/main" id="{398F1520-62CB-4BAE-A89D-F9CFFA612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274638"/>
            <a:ext cx="8643937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Second-Order Exponential Smoothing</a:t>
            </a:r>
          </a:p>
        </p:txBody>
      </p:sp>
      <p:sp>
        <p:nvSpPr>
          <p:cNvPr id="45062" name="Rectangle 3">
            <a:extLst>
              <a:ext uri="{FF2B5EF4-FFF2-40B4-BE49-F238E27FC236}">
                <a16:creationId xmlns:a16="http://schemas.microsoft.com/office/drawing/2014/main" id="{E3FAAF57-3A5E-4EDE-B7C8-A6DBE0E9611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676400"/>
            <a:ext cx="8305800" cy="1107996"/>
          </a:xfrm>
        </p:spPr>
        <p:txBody>
          <a:bodyPr/>
          <a:lstStyle/>
          <a:p>
            <a:pPr eaLnBrk="1" hangingPunct="1"/>
            <a:r>
              <a:rPr lang="en-US" altLang="en-US" dirty="0"/>
              <a:t>If the data shows a linear trend, a more appropriate model will be:</a:t>
            </a:r>
          </a:p>
        </p:txBody>
      </p:sp>
      <p:pic>
        <p:nvPicPr>
          <p:cNvPr id="45063" name="Picture 7">
            <a:extLst>
              <a:ext uri="{FF2B5EF4-FFF2-40B4-BE49-F238E27FC236}">
                <a16:creationId xmlns:a16="http://schemas.microsoft.com/office/drawing/2014/main" id="{02F29170-E482-4F6B-AD82-811B8D95482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7269" y="2784396"/>
            <a:ext cx="3808412" cy="854075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92164A1-AA3F-4181-B74E-175C7DE25C44}"/>
              </a:ext>
            </a:extLst>
          </p:cNvPr>
          <p:cNvSpPr/>
          <p:nvPr/>
        </p:nvSpPr>
        <p:spPr>
          <a:xfrm>
            <a:off x="241268" y="3457460"/>
            <a:ext cx="8305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where </a:t>
            </a:r>
            <a:r>
              <a:rPr lang="en-US" altLang="en-US" b="1" dirty="0">
                <a:latin typeface="Symbol" panose="05050102010706020507" pitchFamily="18" charset="2"/>
              </a:rPr>
              <a:t>b</a:t>
            </a:r>
            <a:r>
              <a:rPr lang="en-US" altLang="en-US" b="1" baseline="-25000" dirty="0">
                <a:latin typeface="Symbol" panose="05050102010706020507" pitchFamily="18" charset="2"/>
              </a:rPr>
              <a:t>0 </a:t>
            </a:r>
            <a:r>
              <a:rPr lang="en-US" altLang="en-US" dirty="0"/>
              <a:t> and </a:t>
            </a:r>
            <a:r>
              <a:rPr lang="en-US" altLang="en-US" b="1" dirty="0">
                <a:latin typeface="Symbol" panose="05050102010706020507" pitchFamily="18" charset="2"/>
              </a:rPr>
              <a:t>b</a:t>
            </a:r>
            <a:r>
              <a:rPr lang="en-US" altLang="en-US" b="1" baseline="-25000" dirty="0">
                <a:latin typeface="Symbol" panose="05050102010706020507" pitchFamily="18" charset="2"/>
              </a:rPr>
              <a:t>1 </a:t>
            </a:r>
            <a:r>
              <a:rPr lang="en-US" altLang="en-US" dirty="0"/>
              <a:t>are unknown parameters and </a:t>
            </a:r>
            <a:r>
              <a:rPr lang="en-US" altLang="en-US" i="1" dirty="0">
                <a:latin typeface="Symbol" panose="05050102010706020507" pitchFamily="18" charset="2"/>
              </a:rPr>
              <a:t>e</a:t>
            </a:r>
            <a:r>
              <a:rPr lang="en-US" altLang="en-US" baseline="-25000" dirty="0"/>
              <a:t>t</a:t>
            </a:r>
            <a:r>
              <a:rPr lang="en-US" altLang="en-US" dirty="0"/>
              <a:t> are the uncorrelated errors.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3F1F4-842F-40D1-A288-428ECE96EFB6}"/>
              </a:ext>
            </a:extLst>
          </p:cNvPr>
          <p:cNvSpPr txBox="1"/>
          <p:nvPr/>
        </p:nvSpPr>
        <p:spPr>
          <a:xfrm rot="16200000">
            <a:off x="206038" y="4854238"/>
            <a:ext cx="8334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Dow Jones Index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5F20C-26B8-499A-8F46-663D9ED4F2CA}"/>
              </a:ext>
            </a:extLst>
          </p:cNvPr>
          <p:cNvSpPr txBox="1"/>
          <p:nvPr/>
        </p:nvSpPr>
        <p:spPr>
          <a:xfrm>
            <a:off x="2518088" y="5606291"/>
            <a:ext cx="92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Time  (t)</a:t>
            </a:r>
          </a:p>
        </p:txBody>
      </p:sp>
      <p:pic>
        <p:nvPicPr>
          <p:cNvPr id="11266" name="Picture 2" descr="C:\Users\Ajay\AppData\Local\Temp\ConnectorClipboard6469146781126167941\image15594778919490.png">
            <a:extLst>
              <a:ext uri="{FF2B5EF4-FFF2-40B4-BE49-F238E27FC236}">
                <a16:creationId xmlns:a16="http://schemas.microsoft.com/office/drawing/2014/main" id="{72E1FDED-CCC6-4A85-90C4-8CA6B9DAD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33" y="3794419"/>
            <a:ext cx="3136867" cy="23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34D411C-E8FC-40B6-8CB5-066E419291F3}"/>
              </a:ext>
            </a:extLst>
          </p:cNvPr>
          <p:cNvSpPr/>
          <p:nvPr/>
        </p:nvSpPr>
        <p:spPr>
          <a:xfrm>
            <a:off x="2133600" y="4343400"/>
            <a:ext cx="426720" cy="999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F3CDC53-1D5C-45CD-BF1C-7F82EEE8408B}"/>
              </a:ext>
            </a:extLst>
          </p:cNvPr>
          <p:cNvSpPr/>
          <p:nvPr/>
        </p:nvSpPr>
        <p:spPr>
          <a:xfrm>
            <a:off x="2560320" y="4652963"/>
            <a:ext cx="2075213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D397D2-ACB0-4C07-A9D4-08A4C22AC69F}"/>
              </a:ext>
            </a:extLst>
          </p:cNvPr>
          <p:cNvSpPr txBox="1"/>
          <p:nvPr/>
        </p:nvSpPr>
        <p:spPr>
          <a:xfrm rot="16200000">
            <a:off x="4023631" y="5217785"/>
            <a:ext cx="8334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Dow Jones Index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064F45-474D-488C-AEE3-42FE33F6BF2A}"/>
              </a:ext>
            </a:extLst>
          </p:cNvPr>
          <p:cNvSpPr txBox="1"/>
          <p:nvPr/>
        </p:nvSpPr>
        <p:spPr>
          <a:xfrm>
            <a:off x="6335681" y="5969838"/>
            <a:ext cx="92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Time  (t)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34868</TotalTime>
  <Words>2978</Words>
  <Application>Microsoft Office PowerPoint</Application>
  <PresentationFormat>On-screen Show (4:3)</PresentationFormat>
  <Paragraphs>557</Paragraphs>
  <Slides>55</Slides>
  <Notes>36</Notes>
  <HiddenSlides>5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Arial</vt:lpstr>
      <vt:lpstr>Book Antiqua</vt:lpstr>
      <vt:lpstr>Calibri</vt:lpstr>
      <vt:lpstr>Cambria Math</vt:lpstr>
      <vt:lpstr>MathJax_Main</vt:lpstr>
      <vt:lpstr>MathJax_Math-italic</vt:lpstr>
      <vt:lpstr>Segoe UI</vt:lpstr>
      <vt:lpstr>Symbol</vt:lpstr>
      <vt:lpstr>Times New Roman</vt:lpstr>
      <vt:lpstr>Office Theme</vt:lpstr>
      <vt:lpstr>Equation</vt:lpstr>
      <vt:lpstr>Chapter 4:  Smoothing Methods   Fall 2019</vt:lpstr>
      <vt:lpstr>Announcements (09/17/19)</vt:lpstr>
      <vt:lpstr>Outline</vt:lpstr>
      <vt:lpstr>RECAP: Simple Moving Average – Parameter selection</vt:lpstr>
      <vt:lpstr>RECAP: Example </vt:lpstr>
      <vt:lpstr>RECAP: First-Order (Simple / Single) Exponential Smoothing</vt:lpstr>
      <vt:lpstr>RECAP: Bias in First-Order (Simple) Exponential Smoothing</vt:lpstr>
      <vt:lpstr>A more general model</vt:lpstr>
      <vt:lpstr>Second-Order Exponential Smoothing</vt:lpstr>
      <vt:lpstr>Second-Order Exponential Smoothing</vt:lpstr>
      <vt:lpstr>Bias in Second-Order Exponential Smoothing</vt:lpstr>
      <vt:lpstr>Second-order Exponential Smoothing</vt:lpstr>
      <vt:lpstr>Second-order Exponential Smoothing</vt:lpstr>
      <vt:lpstr>Advantage of Second Order Exponential Smoothing (Example)</vt:lpstr>
      <vt:lpstr>Advantage of Second Order Exponential Smoothing (Example)</vt:lpstr>
      <vt:lpstr>Choice of λ</vt:lpstr>
      <vt:lpstr>Example: Finding the Optimal λ </vt:lpstr>
      <vt:lpstr>Example: Finding the Optimal λ </vt:lpstr>
      <vt:lpstr>Example: Choosing optimal λ</vt:lpstr>
      <vt:lpstr>Prediction Intervals</vt:lpstr>
      <vt:lpstr>Forecasting</vt:lpstr>
      <vt:lpstr>Example: Forecast</vt:lpstr>
      <vt:lpstr>Updating the Forecast</vt:lpstr>
      <vt:lpstr>Updating the Forecast</vt:lpstr>
      <vt:lpstr>Alternate Representation: Second Order Exponential Smoothing</vt:lpstr>
      <vt:lpstr>Second-Order Exponential Smoothing: Using Level and Trend</vt:lpstr>
      <vt:lpstr>Modeling Seasonal Data</vt:lpstr>
      <vt:lpstr>Additive Seasonal Model</vt:lpstr>
      <vt:lpstr>Additive Seasonal Model</vt:lpstr>
      <vt:lpstr>Forecasting (Holt-Winters Method) with Additive Seasonal Model</vt:lpstr>
      <vt:lpstr>Forecasting (Holt-Winters Method) with Additive Seasonal Model</vt:lpstr>
      <vt:lpstr>Forecasting (Holt-Winters Method) with Additive Seasonal Model</vt:lpstr>
      <vt:lpstr>Multiplicative Seasonal Model</vt:lpstr>
      <vt:lpstr>Multiplicative Seasonal Model</vt:lpstr>
      <vt:lpstr>Forecasting (Holt-Winters Method) with Multiplicative Seasonal Model</vt:lpstr>
      <vt:lpstr>Forecasting (Holt-Winters Method) with Multiplicative Seasonal Model</vt:lpstr>
      <vt:lpstr>Forecasting (Holt-Winters Method) with Multiplicative Seasonal Model</vt:lpstr>
      <vt:lpstr>Additive or Multiplicative?</vt:lpstr>
      <vt:lpstr>PowerPoint Presentation</vt:lpstr>
      <vt:lpstr>How to pick values for the constants α , γ and δ ?</vt:lpstr>
      <vt:lpstr>Example</vt:lpstr>
      <vt:lpstr>Example</vt:lpstr>
      <vt:lpstr>Example</vt:lpstr>
      <vt:lpstr>Procedures of Multiplicative Holt-  Winters Method</vt:lpstr>
      <vt:lpstr>Example</vt:lpstr>
      <vt:lpstr>Example</vt:lpstr>
      <vt:lpstr>Example</vt:lpstr>
      <vt:lpstr>Example</vt:lpstr>
      <vt:lpstr>Example</vt:lpstr>
      <vt:lpstr>Chapter Summary</vt:lpstr>
      <vt:lpstr>Simple Moving Average – How it works</vt:lpstr>
      <vt:lpstr>Smoothing a Constant Process</vt:lpstr>
      <vt:lpstr>Adaptive Updating of the Discount Factor</vt:lpstr>
      <vt:lpstr>Adaptive Updating of the Discount Factor</vt:lpstr>
      <vt:lpstr>Adaptive Update of λ - 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 and Forecasting   Fall 2019</dc:title>
  <dc:creator>Ajay Anand</dc:creator>
  <cp:lastModifiedBy>Ajay Anand</cp:lastModifiedBy>
  <cp:revision>1489</cp:revision>
  <dcterms:created xsi:type="dcterms:W3CDTF">2019-05-06T20:41:32Z</dcterms:created>
  <dcterms:modified xsi:type="dcterms:W3CDTF">2019-09-17T14:44:07Z</dcterms:modified>
</cp:coreProperties>
</file>