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822" r:id="rId2"/>
    <p:sldId id="885" r:id="rId3"/>
    <p:sldId id="886" r:id="rId4"/>
    <p:sldId id="882" r:id="rId5"/>
    <p:sldId id="824" r:id="rId6"/>
    <p:sldId id="879" r:id="rId7"/>
    <p:sldId id="880" r:id="rId8"/>
    <p:sldId id="881" r:id="rId9"/>
    <p:sldId id="268" r:id="rId10"/>
    <p:sldId id="261" r:id="rId11"/>
    <p:sldId id="861" r:id="rId12"/>
    <p:sldId id="262" r:id="rId13"/>
    <p:sldId id="263" r:id="rId14"/>
    <p:sldId id="883" r:id="rId15"/>
    <p:sldId id="884" r:id="rId16"/>
    <p:sldId id="260" r:id="rId17"/>
    <p:sldId id="264" r:id="rId18"/>
    <p:sldId id="269" r:id="rId19"/>
    <p:sldId id="270" r:id="rId20"/>
    <p:sldId id="267" r:id="rId21"/>
    <p:sldId id="265" r:id="rId22"/>
    <p:sldId id="271" r:id="rId23"/>
    <p:sldId id="272" r:id="rId24"/>
    <p:sldId id="273" r:id="rId25"/>
    <p:sldId id="274" r:id="rId26"/>
    <p:sldId id="266" r:id="rId27"/>
    <p:sldId id="275" r:id="rId28"/>
    <p:sldId id="276" r:id="rId29"/>
    <p:sldId id="395" r:id="rId30"/>
    <p:sldId id="277" r:id="rId31"/>
    <p:sldId id="279" r:id="rId32"/>
    <p:sldId id="278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DDF919-318C-4C30-BB42-583BDD12B7ED}">
          <p14:sldIdLst>
            <p14:sldId id="822"/>
            <p14:sldId id="885"/>
            <p14:sldId id="886"/>
            <p14:sldId id="882"/>
            <p14:sldId id="824"/>
            <p14:sldId id="879"/>
            <p14:sldId id="880"/>
            <p14:sldId id="881"/>
            <p14:sldId id="268"/>
            <p14:sldId id="261"/>
            <p14:sldId id="861"/>
            <p14:sldId id="262"/>
            <p14:sldId id="263"/>
            <p14:sldId id="883"/>
            <p14:sldId id="884"/>
            <p14:sldId id="260"/>
            <p14:sldId id="264"/>
            <p14:sldId id="269"/>
            <p14:sldId id="270"/>
            <p14:sldId id="267"/>
            <p14:sldId id="265"/>
            <p14:sldId id="271"/>
            <p14:sldId id="272"/>
            <p14:sldId id="273"/>
            <p14:sldId id="274"/>
            <p14:sldId id="266"/>
            <p14:sldId id="275"/>
            <p14:sldId id="276"/>
            <p14:sldId id="395"/>
            <p14:sldId id="277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78838" autoAdjust="0"/>
  </p:normalViewPr>
  <p:slideViewPr>
    <p:cSldViewPr>
      <p:cViewPr varScale="1">
        <p:scale>
          <a:sx n="67" d="100"/>
          <a:sy n="67" d="100"/>
        </p:scale>
        <p:origin x="1008" y="6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805E6-AF9F-47AD-8688-6C6980A07E3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F5ED9-8216-4DD0-836C-50CE092C8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6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ntstart.com/articles/Serial-Correlation-in-Time-Series-Analysi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ntstart.com/articles/Serial-Correlation-in-Time-Series-Analysi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ntstart.com/articles/Serial-Correlation-in-Time-Series-Analysi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analystforum.com/article/cfa/serial-correlation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iews.com/Learning/timeseries_c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F5ED9-8216-4DD0-836C-50CE092C83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54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>
            <a:extLst>
              <a:ext uri="{FF2B5EF4-FFF2-40B4-BE49-F238E27FC236}">
                <a16:creationId xmlns:a16="http://schemas.microsoft.com/office/drawing/2014/main" id="{BAA684C0-FE4D-4094-8234-63CF62EF09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4D7CF41-32D2-421E-9E2B-79755F0C4580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110D4DD5-46B8-431C-AE66-FAD905AB01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>
            <a:extLst>
              <a:ext uri="{FF2B5EF4-FFF2-40B4-BE49-F238E27FC236}">
                <a16:creationId xmlns:a16="http://schemas.microsoft.com/office/drawing/2014/main" id="{B98054A8-2F84-4BB9-BE94-2128DACE68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>
            <a:extLst>
              <a:ext uri="{FF2B5EF4-FFF2-40B4-BE49-F238E27FC236}">
                <a16:creationId xmlns:a16="http://schemas.microsoft.com/office/drawing/2014/main" id="{E4BDB0FA-3586-4782-B3C2-59A0E1AAEE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AF7FAAE-DEE6-4C55-A8F6-DFC15FBE1508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9B5968C6-F20E-4D03-8EA8-A912647A72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30A1A224-C569-490C-9658-BAA89E6F11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>
            <a:extLst>
              <a:ext uri="{FF2B5EF4-FFF2-40B4-BE49-F238E27FC236}">
                <a16:creationId xmlns:a16="http://schemas.microsoft.com/office/drawing/2014/main" id="{CC12D7D8-6EFE-4831-B97E-BA0258BC08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A64D529-B6CF-47F2-805B-9C0F5AE8FD6F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165891" name="Rectangle 2">
            <a:extLst>
              <a:ext uri="{FF2B5EF4-FFF2-40B4-BE49-F238E27FC236}">
                <a16:creationId xmlns:a16="http://schemas.microsoft.com/office/drawing/2014/main" id="{2B0929C4-3940-4974-8AF4-E3419D6FF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>
            <a:extLst>
              <a:ext uri="{FF2B5EF4-FFF2-40B4-BE49-F238E27FC236}">
                <a16:creationId xmlns:a16="http://schemas.microsoft.com/office/drawing/2014/main" id="{49881E52-015C-4A7E-A2FC-2F32C0EE3F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>
            <a:extLst>
              <a:ext uri="{FF2B5EF4-FFF2-40B4-BE49-F238E27FC236}">
                <a16:creationId xmlns:a16="http://schemas.microsoft.com/office/drawing/2014/main" id="{8D4AB5E9-D2AE-459B-A5F4-C7FEE36265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7CD18CD-AE54-4B8A-9B3C-F8BB79450A35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id="{4587C2E3-A680-4892-9BC9-00C00DA861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>
            <a:extLst>
              <a:ext uri="{FF2B5EF4-FFF2-40B4-BE49-F238E27FC236}">
                <a16:creationId xmlns:a16="http://schemas.microsoft.com/office/drawing/2014/main" id="{0E609E9F-3788-438E-A0AF-D5D5962542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>
            <a:extLst>
              <a:ext uri="{FF2B5EF4-FFF2-40B4-BE49-F238E27FC236}">
                <a16:creationId xmlns:a16="http://schemas.microsoft.com/office/drawing/2014/main" id="{C2B2D7FF-CCDD-4920-905E-24BF8ADAFB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493CC3C-B96C-4A9B-BC56-6B4645E565FF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E0D3FC55-8B38-4B99-AF9F-41A0E4C980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0E9F3508-CA09-44AB-945D-27665E00F5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>
            <a:extLst>
              <a:ext uri="{FF2B5EF4-FFF2-40B4-BE49-F238E27FC236}">
                <a16:creationId xmlns:a16="http://schemas.microsoft.com/office/drawing/2014/main" id="{4C0A15E0-AA9D-4ED0-B205-48988A533E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ED3F64-0B73-483A-8B04-2B64249BF4F7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163843" name="Rectangle 2">
            <a:extLst>
              <a:ext uri="{FF2B5EF4-FFF2-40B4-BE49-F238E27FC236}">
                <a16:creationId xmlns:a16="http://schemas.microsoft.com/office/drawing/2014/main" id="{9998F4CD-A8E7-42AB-80DA-870DC92B35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>
            <a:extLst>
              <a:ext uri="{FF2B5EF4-FFF2-40B4-BE49-F238E27FC236}">
                <a16:creationId xmlns:a16="http://schemas.microsoft.com/office/drawing/2014/main" id="{B0793938-04A5-485E-BCA4-0A5B5B8B80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>
            <a:extLst>
              <a:ext uri="{FF2B5EF4-FFF2-40B4-BE49-F238E27FC236}">
                <a16:creationId xmlns:a16="http://schemas.microsoft.com/office/drawing/2014/main" id="{ACBFC7BB-A0E9-44BE-9D7A-231F12184C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2D48DB8-6AEE-42FC-9340-76A09C3B92DF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167939" name="Rectangle 2">
            <a:extLst>
              <a:ext uri="{FF2B5EF4-FFF2-40B4-BE49-F238E27FC236}">
                <a16:creationId xmlns:a16="http://schemas.microsoft.com/office/drawing/2014/main" id="{371C4E62-DC47-454D-B071-E7B8C3B04C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>
            <a:extLst>
              <a:ext uri="{FF2B5EF4-FFF2-40B4-BE49-F238E27FC236}">
                <a16:creationId xmlns:a16="http://schemas.microsoft.com/office/drawing/2014/main" id="{80B13629-F44D-4A3C-B441-81802F0271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>
            <a:extLst>
              <a:ext uri="{FF2B5EF4-FFF2-40B4-BE49-F238E27FC236}">
                <a16:creationId xmlns:a16="http://schemas.microsoft.com/office/drawing/2014/main" id="{BCF19BCC-37AB-478C-8C44-F29701D22B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710196B-7B3F-4A6D-A0C4-DE44A65083C8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168963" name="Rectangle 2">
            <a:extLst>
              <a:ext uri="{FF2B5EF4-FFF2-40B4-BE49-F238E27FC236}">
                <a16:creationId xmlns:a16="http://schemas.microsoft.com/office/drawing/2014/main" id="{4F0066C3-2A91-4C3F-B9AB-F9DDCDF7A9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>
            <a:extLst>
              <a:ext uri="{FF2B5EF4-FFF2-40B4-BE49-F238E27FC236}">
                <a16:creationId xmlns:a16="http://schemas.microsoft.com/office/drawing/2014/main" id="{0C8D6D1F-04B8-4FFB-941E-C09139C26B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>
            <a:extLst>
              <a:ext uri="{FF2B5EF4-FFF2-40B4-BE49-F238E27FC236}">
                <a16:creationId xmlns:a16="http://schemas.microsoft.com/office/drawing/2014/main" id="{B72D7786-F03C-4177-8B60-1A9791A86D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9C2203-3242-4FF6-8F64-F3DF58364A78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169987" name="Rectangle 2">
            <a:extLst>
              <a:ext uri="{FF2B5EF4-FFF2-40B4-BE49-F238E27FC236}">
                <a16:creationId xmlns:a16="http://schemas.microsoft.com/office/drawing/2014/main" id="{CECCB3A7-A177-4029-8787-79F7A452BE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>
            <a:extLst>
              <a:ext uri="{FF2B5EF4-FFF2-40B4-BE49-F238E27FC236}">
                <a16:creationId xmlns:a16="http://schemas.microsoft.com/office/drawing/2014/main" id="{D98AD23B-D584-49BF-A8E2-8D9D7181F2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>
            <a:extLst>
              <a:ext uri="{FF2B5EF4-FFF2-40B4-BE49-F238E27FC236}">
                <a16:creationId xmlns:a16="http://schemas.microsoft.com/office/drawing/2014/main" id="{936A29CA-00B1-4876-A61B-3E7FE35744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2BF068-91BB-4AA4-8352-A2F20BC73387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171011" name="Rectangle 2">
            <a:extLst>
              <a:ext uri="{FF2B5EF4-FFF2-40B4-BE49-F238E27FC236}">
                <a16:creationId xmlns:a16="http://schemas.microsoft.com/office/drawing/2014/main" id="{58F17800-0AD2-44CE-AC7C-78F88B0FD4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>
            <a:extLst>
              <a:ext uri="{FF2B5EF4-FFF2-40B4-BE49-F238E27FC236}">
                <a16:creationId xmlns:a16="http://schemas.microsoft.com/office/drawing/2014/main" id="{DE111BA0-2BC3-46C9-B94B-CA4D6F70D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https://www.quantstart.com/articles/Serial-Correlation-in-Time-Series-Analysis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F5ED9-8216-4DD0-836C-50CE092C83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874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>
            <a:extLst>
              <a:ext uri="{FF2B5EF4-FFF2-40B4-BE49-F238E27FC236}">
                <a16:creationId xmlns:a16="http://schemas.microsoft.com/office/drawing/2014/main" id="{3AD09FFC-2AB6-4FBE-AAC1-8468AEC984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7CC657-EBC5-4D4B-84FF-6F86E02C0812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AA042E80-B58B-4121-8CAA-56C1F247CC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EFE5EC4A-3129-46D6-873E-03F25480CA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>
            <a:extLst>
              <a:ext uri="{FF2B5EF4-FFF2-40B4-BE49-F238E27FC236}">
                <a16:creationId xmlns:a16="http://schemas.microsoft.com/office/drawing/2014/main" id="{89D09908-3970-4C89-8ABC-B7A2D417BB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082A73-67AF-472F-83B5-E7E8ACB24061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173059" name="Rectangle 2">
            <a:extLst>
              <a:ext uri="{FF2B5EF4-FFF2-40B4-BE49-F238E27FC236}">
                <a16:creationId xmlns:a16="http://schemas.microsoft.com/office/drawing/2014/main" id="{0E200563-51DB-41F0-9E4A-569485DB51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23D148FD-EFBA-4F15-B605-9BE12CB39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>
            <a:extLst>
              <a:ext uri="{FF2B5EF4-FFF2-40B4-BE49-F238E27FC236}">
                <a16:creationId xmlns:a16="http://schemas.microsoft.com/office/drawing/2014/main" id="{A015009F-D4AF-4E5D-96E6-4BA3BD4F60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9DB400-5638-482D-9F07-41AB99BEDDCE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174083" name="Rectangle 2">
            <a:extLst>
              <a:ext uri="{FF2B5EF4-FFF2-40B4-BE49-F238E27FC236}">
                <a16:creationId xmlns:a16="http://schemas.microsoft.com/office/drawing/2014/main" id="{A6113801-F3D5-4AE3-89B4-0778EBEAB9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>
            <a:extLst>
              <a:ext uri="{FF2B5EF4-FFF2-40B4-BE49-F238E27FC236}">
                <a16:creationId xmlns:a16="http://schemas.microsoft.com/office/drawing/2014/main" id="{684114A1-5A31-4621-97FD-2FD7454BFB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>
            <a:extLst>
              <a:ext uri="{FF2B5EF4-FFF2-40B4-BE49-F238E27FC236}">
                <a16:creationId xmlns:a16="http://schemas.microsoft.com/office/drawing/2014/main" id="{B23D850F-6B72-4BA0-B394-8D0BE4A31E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294BCC1-31BC-4B3B-A8AD-F752FCF66D86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175107" name="Rectangle 2">
            <a:extLst>
              <a:ext uri="{FF2B5EF4-FFF2-40B4-BE49-F238E27FC236}">
                <a16:creationId xmlns:a16="http://schemas.microsoft.com/office/drawing/2014/main" id="{8D11FD62-6C09-4FD2-9CD1-2B9448C9F7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>
            <a:extLst>
              <a:ext uri="{FF2B5EF4-FFF2-40B4-BE49-F238E27FC236}">
                <a16:creationId xmlns:a16="http://schemas.microsoft.com/office/drawing/2014/main" id="{F732BD18-B9A2-4969-9033-977138B5A2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E69C47B0-E73D-4CD9-9AA5-F02CFDE16A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A59FF6-43FC-43DF-8D87-A7437B17420B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58CE4769-4868-40F2-A286-4D03808DF8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A103A122-479E-4704-A4E6-E83CDB8EAA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>
            <a:extLst>
              <a:ext uri="{FF2B5EF4-FFF2-40B4-BE49-F238E27FC236}">
                <a16:creationId xmlns:a16="http://schemas.microsoft.com/office/drawing/2014/main" id="{8DF2D8CD-F463-4BD0-9F12-5CAC85C614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83212CC-4D0F-4EDF-AE8E-A3CA874081E4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sp>
        <p:nvSpPr>
          <p:cNvPr id="177155" name="Rectangle 2">
            <a:extLst>
              <a:ext uri="{FF2B5EF4-FFF2-40B4-BE49-F238E27FC236}">
                <a16:creationId xmlns:a16="http://schemas.microsoft.com/office/drawing/2014/main" id="{A1744B3C-BD9F-4BED-95B9-91AE154283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>
            <a:extLst>
              <a:ext uri="{FF2B5EF4-FFF2-40B4-BE49-F238E27FC236}">
                <a16:creationId xmlns:a16="http://schemas.microsoft.com/office/drawing/2014/main" id="{90EB50AE-E038-4296-AA81-D60F84F6B2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https://www.quantstart.com/articles/Serial-Correlation-in-Time-Series-Analysis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F5ED9-8216-4DD0-836C-50CE092C83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83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https://www.quantstart.com/articles/Serial-Correlation-in-Time-Series-Analysis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https://www.analystforum.com/article/cfa/serial-correlation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F5ED9-8216-4DD0-836C-50CE092C83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41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F5ED9-8216-4DD0-836C-50CE092C83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0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>
            <a:extLst>
              <a:ext uri="{FF2B5EF4-FFF2-40B4-BE49-F238E27FC236}">
                <a16:creationId xmlns:a16="http://schemas.microsoft.com/office/drawing/2014/main" id="{648A71C1-7B94-4270-A638-7A986E0771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65498A-299F-4924-A8A4-128BB4466E9F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6702A2E5-A5BC-4048-B8D9-EA63DC2E26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BCBB3C2B-9F65-45E9-B8EE-B7D3E2200B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>
            <a:extLst>
              <a:ext uri="{FF2B5EF4-FFF2-40B4-BE49-F238E27FC236}">
                <a16:creationId xmlns:a16="http://schemas.microsoft.com/office/drawing/2014/main" id="{648A71C1-7B94-4270-A638-7A986E0771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65498A-299F-4924-A8A4-128BB4466E9F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6702A2E5-A5BC-4048-B8D9-EA63DC2E26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BCBB3C2B-9F65-45E9-B8EE-B7D3E2200B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98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>
            <a:extLst>
              <a:ext uri="{FF2B5EF4-FFF2-40B4-BE49-F238E27FC236}">
                <a16:creationId xmlns:a16="http://schemas.microsoft.com/office/drawing/2014/main" id="{1B9E67FC-059D-4C27-9ED3-46B6824B06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8276A8F-21C0-4CB5-A0E4-8F00788319EE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A13B38BC-AB47-4AF9-B2B5-8950B368BC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67532E18-338C-43AB-8F86-0C6F1F5C2F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>
            <a:extLst>
              <a:ext uri="{FF2B5EF4-FFF2-40B4-BE49-F238E27FC236}">
                <a16:creationId xmlns:a16="http://schemas.microsoft.com/office/drawing/2014/main" id="{DE299407-08DE-4319-A07E-AF47DFACFB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E1D11A4-D583-4877-83CE-2180F86B7975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161795" name="Rectangle 2">
            <a:extLst>
              <a:ext uri="{FF2B5EF4-FFF2-40B4-BE49-F238E27FC236}">
                <a16:creationId xmlns:a16="http://schemas.microsoft.com/office/drawing/2014/main" id="{9EC7EF6E-DFDC-4597-9AEF-B435727291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>
            <a:extLst>
              <a:ext uri="{FF2B5EF4-FFF2-40B4-BE49-F238E27FC236}">
                <a16:creationId xmlns:a16="http://schemas.microsoft.com/office/drawing/2014/main" id="{E2E5F866-25BA-4FBC-92C5-4E0BEB511E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https://www.eviews.com/Learning/timeseries_c.html</a:t>
            </a:r>
            <a:endParaRPr lang="en-US" dirty="0"/>
          </a:p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540" y="304800"/>
            <a:ext cx="7553325" cy="696594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7553325" cy="4574033"/>
          </a:xfrm>
        </p:spPr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161826"/>
            <a:ext cx="8229600" cy="696594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3299" y="838200"/>
            <a:ext cx="4857401" cy="696594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9F5BFCA-B86A-4E96-9C86-F0B841CFB0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BA461DF-85DF-4F11-AB48-D20E475F8A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Time Series Analysis and Forecasting 2E, 2015  MJK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A07171E-C6AA-4B02-918B-0DA8A0EBEC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DB3989-16C0-4B71-8DE7-F63C022E14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309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E883AF-FD4B-46AE-907A-296558C06D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6DA42A-134C-42A6-8CD3-6F8A8677A1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Time Series Analysis and Forecasting 2E, 2015  MJK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72405F-05A2-40B2-9CE1-5D1E5B901A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E80CE9-8352-4671-B706-77F9DB3265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055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83A-6C44-41CE-B2C2-EDF5905AD8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AB9834-F40A-442A-A910-34C16528F3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Time Series Analysis and Forecasting 2E, 2015  MJK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4BA89F-EE5F-4AA7-A9A7-FD7F4B71B1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003D0-7729-4F4C-A5FA-9B972773DB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86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0DE257-261D-46CF-94E2-33EF74BF07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27CCD-96B5-4C30-87FA-60381EF1D5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Introduction to Time Series Analysis and Forecasting 2E, 2015  MJK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62E07E-1B9A-4872-8380-E6A13CB32B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87CA1-75A2-4EEA-AB2F-D4F5718D0C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4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277355"/>
            <a:ext cx="9143999" cy="5806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43599" y="817880"/>
            <a:ext cx="2856801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7553325" cy="2717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9" r:id="rId6"/>
    <p:sldLayoutId id="2147483670" r:id="rId7"/>
    <p:sldLayoutId id="2147483671" r:id="rId8"/>
    <p:sldLayoutId id="2147483672" r:id="rId9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wmf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4.png"/><Relationship Id="rId4" Type="http://schemas.openxmlformats.org/officeDocument/2006/relationships/image" Target="../media/image2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tmp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8.wmf"/><Relationship Id="rId4" Type="http://schemas.openxmlformats.org/officeDocument/2006/relationships/image" Target="../media/image37.png"/><Relationship Id="rId9" Type="http://schemas.openxmlformats.org/officeDocument/2006/relationships/image" Target="../media/image40.tm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143000"/>
            <a:ext cx="7615427" cy="1280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1325373"/>
            <a:ext cx="8610600" cy="389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Chapter 5: </a:t>
            </a:r>
            <a:br>
              <a:rPr lang="en-US" dirty="0"/>
            </a:br>
            <a:r>
              <a:rPr lang="en-US" u="sng" dirty="0"/>
              <a:t>A</a:t>
            </a:r>
            <a:r>
              <a:rPr lang="en-US" dirty="0"/>
              <a:t>uto </a:t>
            </a:r>
            <a:r>
              <a:rPr lang="en-US" u="sng" dirty="0"/>
              <a:t>R</a:t>
            </a:r>
            <a:r>
              <a:rPr lang="en-US" dirty="0"/>
              <a:t>egressive </a:t>
            </a:r>
            <a:r>
              <a:rPr lang="en-US" u="sng" dirty="0"/>
              <a:t>I</a:t>
            </a:r>
            <a:r>
              <a:rPr lang="en-US" dirty="0"/>
              <a:t>ntegrated </a:t>
            </a:r>
            <a:r>
              <a:rPr lang="en-US" u="sng" dirty="0"/>
              <a:t>M</a:t>
            </a:r>
            <a:r>
              <a:rPr lang="en-US" dirty="0"/>
              <a:t>oving </a:t>
            </a:r>
            <a:r>
              <a:rPr lang="en-US" u="sng" dirty="0"/>
              <a:t>A</a:t>
            </a:r>
            <a:r>
              <a:rPr lang="en-US" dirty="0"/>
              <a:t>verage (ARIMA) Models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200" dirty="0"/>
              <a:t>Fall 2019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630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>
            <a:extLst>
              <a:ext uri="{FF2B5EF4-FFF2-40B4-BE49-F238E27FC236}">
                <a16:creationId xmlns:a16="http://schemas.microsoft.com/office/drawing/2014/main" id="{4629C2DB-BF7A-4853-8F18-FA6ABE63AE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Stationarity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B969E2-AF4D-4974-8014-595BFB4AD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7" y="1084183"/>
            <a:ext cx="8196263" cy="572464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(Strictly) Stationary time series exhibits similar “statistical behavior” for all time… </a:t>
            </a:r>
          </a:p>
          <a:p>
            <a:r>
              <a:rPr lang="en-US" sz="2800" dirty="0">
                <a:sym typeface="Wingdings" panose="05000000000000000000" pitchFamily="2" charset="2"/>
              </a:rPr>
              <a:t>	 </a:t>
            </a:r>
            <a:r>
              <a:rPr lang="en-US" sz="2800" dirty="0"/>
              <a:t>constant probability distribution in time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However, in most cases, we work with </a:t>
            </a:r>
            <a:r>
              <a:rPr lang="en-US" sz="2800" b="1" i="1" dirty="0"/>
              <a:t>weak stationarity</a:t>
            </a:r>
            <a:endParaRPr lang="en-US" sz="2800" dirty="0"/>
          </a:p>
          <a:p>
            <a:pPr marL="571500"/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What is “weak stationarity” ?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4818" name="Date Placeholder 3">
            <a:extLst>
              <a:ext uri="{FF2B5EF4-FFF2-40B4-BE49-F238E27FC236}">
                <a16:creationId xmlns:a16="http://schemas.microsoft.com/office/drawing/2014/main" id="{4CB15C50-7E95-4A14-8FBB-28F076875AB6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Chapter 5</a:t>
            </a:r>
          </a:p>
        </p:txBody>
      </p:sp>
      <p:sp>
        <p:nvSpPr>
          <p:cNvPr id="34820" name="Slide Number Placeholder 5">
            <a:extLst>
              <a:ext uri="{FF2B5EF4-FFF2-40B4-BE49-F238E27FC236}">
                <a16:creationId xmlns:a16="http://schemas.microsoft.com/office/drawing/2014/main" id="{EBB201B5-3048-407F-99D1-ABD696A044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A2FDD10-9FAD-4155-B97B-0E72B14EBE41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pic>
        <p:nvPicPr>
          <p:cNvPr id="67588" name="Picture 4" descr="White noise simulation Excel">
            <a:extLst>
              <a:ext uri="{FF2B5EF4-FFF2-40B4-BE49-F238E27FC236}">
                <a16:creationId xmlns:a16="http://schemas.microsoft.com/office/drawing/2014/main" id="{BDA8E702-4670-437F-A0D8-7CF0BD6E1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" y="2549194"/>
            <a:ext cx="4746308" cy="228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CF1320A-A7D5-4697-8D6F-C6577F29D8D5}"/>
              </a:ext>
            </a:extLst>
          </p:cNvPr>
          <p:cNvCxnSpPr>
            <a:cxnSpLocks/>
            <a:stCxn id="67590" idx="1"/>
          </p:cNvCxnSpPr>
          <p:nvPr/>
        </p:nvCxnSpPr>
        <p:spPr>
          <a:xfrm flipH="1">
            <a:off x="3962400" y="3209925"/>
            <a:ext cx="2498406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755123-32C9-4639-AAC4-95CE898BBBCF}"/>
              </a:ext>
            </a:extLst>
          </p:cNvPr>
          <p:cNvCxnSpPr/>
          <p:nvPr/>
        </p:nvCxnSpPr>
        <p:spPr>
          <a:xfrm>
            <a:off x="3962400" y="2895600"/>
            <a:ext cx="0" cy="167640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4D472C-EB52-4324-A89F-4CC8DD5C3A56}"/>
              </a:ext>
            </a:extLst>
          </p:cNvPr>
          <p:cNvCxnSpPr/>
          <p:nvPr/>
        </p:nvCxnSpPr>
        <p:spPr>
          <a:xfrm>
            <a:off x="1828800" y="2895600"/>
            <a:ext cx="0" cy="167640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6C9208-5E19-4D40-87D0-05EBBD5FF669}"/>
              </a:ext>
            </a:extLst>
          </p:cNvPr>
          <p:cNvCxnSpPr>
            <a:cxnSpLocks/>
            <a:stCxn id="67590" idx="1"/>
          </p:cNvCxnSpPr>
          <p:nvPr/>
        </p:nvCxnSpPr>
        <p:spPr>
          <a:xfrm flipH="1" flipV="1">
            <a:off x="1828800" y="3124201"/>
            <a:ext cx="4632006" cy="85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590" name="Picture 6" descr="Image result for white noise gaussian">
            <a:extLst>
              <a:ext uri="{FF2B5EF4-FFF2-40B4-BE49-F238E27FC236}">
                <a16:creationId xmlns:a16="http://schemas.microsoft.com/office/drawing/2014/main" id="{A410C7FD-1BF2-4BD2-9881-F7B6A2C65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806" y="228600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665529-0EFD-4E6C-B6C7-3D4F527B6020}"/>
              </a:ext>
            </a:extLst>
          </p:cNvPr>
          <p:cNvSpPr txBox="1"/>
          <p:nvPr/>
        </p:nvSpPr>
        <p:spPr>
          <a:xfrm>
            <a:off x="1676400" y="44958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C5839D-253C-4BCF-9E92-2A9ADB9BE9F7}"/>
              </a:ext>
            </a:extLst>
          </p:cNvPr>
          <p:cNvSpPr txBox="1"/>
          <p:nvPr/>
        </p:nvSpPr>
        <p:spPr>
          <a:xfrm>
            <a:off x="3831595" y="456197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t+k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>
            <a:extLst>
              <a:ext uri="{FF2B5EF4-FFF2-40B4-BE49-F238E27FC236}">
                <a16:creationId xmlns:a16="http://schemas.microsoft.com/office/drawing/2014/main" id="{4629C2DB-BF7A-4853-8F18-FA6ABE63AE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Stationarity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B969E2-AF4D-4974-8014-595BFB4AD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7553325" cy="415498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is “weak stationarity” ?</a:t>
            </a:r>
          </a:p>
          <a:p>
            <a:pPr marL="514350" indent="-173038">
              <a:buFont typeface="+mj-lt"/>
              <a:buAutoNum type="arabicPeriod"/>
            </a:pPr>
            <a:r>
              <a:rPr lang="en-US" sz="2800" dirty="0"/>
              <a:t>	Expected value of time series does not 	depend on time </a:t>
            </a:r>
            <a:r>
              <a:rPr lang="en-US" sz="2800" dirty="0">
                <a:sym typeface="Wingdings" panose="05000000000000000000" pitchFamily="2" charset="2"/>
              </a:rPr>
              <a:t> E(</a:t>
            </a:r>
            <a:r>
              <a:rPr lang="en-US" sz="2800" dirty="0" err="1">
                <a:sym typeface="Wingdings" panose="05000000000000000000" pitchFamily="2" charset="2"/>
              </a:rPr>
              <a:t>y</a:t>
            </a:r>
            <a:r>
              <a:rPr lang="en-US" sz="2800" i="1" baseline="-25000" dirty="0" err="1">
                <a:sym typeface="Wingdings" panose="05000000000000000000" pitchFamily="2" charset="2"/>
              </a:rPr>
              <a:t>t</a:t>
            </a:r>
            <a:r>
              <a:rPr lang="en-US" sz="2800" dirty="0">
                <a:sym typeface="Wingdings" panose="05000000000000000000" pitchFamily="2" charset="2"/>
              </a:rPr>
              <a:t>) = </a:t>
            </a:r>
            <a:r>
              <a:rPr lang="el-GR" sz="2800" dirty="0">
                <a:sym typeface="Wingdings" panose="05000000000000000000" pitchFamily="2" charset="2"/>
              </a:rPr>
              <a:t>μ</a:t>
            </a:r>
            <a:r>
              <a:rPr lang="en-US" sz="2800" dirty="0">
                <a:sym typeface="Wingdings" panose="05000000000000000000" pitchFamily="2" charset="2"/>
              </a:rPr>
              <a:t> (i.e. constant)</a:t>
            </a:r>
            <a:endParaRPr lang="en-US" sz="2800" dirty="0"/>
          </a:p>
          <a:p>
            <a:pPr marL="514350" indent="-173038">
              <a:buFont typeface="+mj-lt"/>
              <a:buAutoNum type="arabicPeriod"/>
            </a:pPr>
            <a:endParaRPr lang="en-US" sz="2800" dirty="0"/>
          </a:p>
          <a:p>
            <a:pPr marL="514350" indent="-173038">
              <a:buFont typeface="+mj-lt"/>
              <a:buAutoNum type="arabicPeriod"/>
            </a:pPr>
            <a:endParaRPr lang="en-US" sz="1000" dirty="0"/>
          </a:p>
          <a:p>
            <a:pPr marL="514350" indent="-173038">
              <a:buFont typeface="+mj-lt"/>
              <a:buAutoNum type="arabicPeriod"/>
            </a:pPr>
            <a:r>
              <a:rPr lang="en-US" sz="2800" dirty="0"/>
              <a:t>  The autocovariance function for any lag </a:t>
            </a:r>
            <a:r>
              <a:rPr lang="en-US" sz="2800" i="1" dirty="0"/>
              <a:t>k </a:t>
            </a:r>
            <a:r>
              <a:rPr lang="en-US" sz="2800" dirty="0"/>
              <a:t>  	is only a function of </a:t>
            </a:r>
            <a:r>
              <a:rPr lang="en-US" sz="2800" i="1" dirty="0"/>
              <a:t>k </a:t>
            </a:r>
            <a:r>
              <a:rPr lang="en-US" sz="2800" dirty="0"/>
              <a:t>and not </a:t>
            </a:r>
            <a:r>
              <a:rPr lang="en-US" sz="2800" i="1" dirty="0"/>
              <a:t>time</a:t>
            </a:r>
            <a:r>
              <a:rPr lang="en-US" sz="2800" dirty="0"/>
              <a:t>; that 	is, </a:t>
            </a:r>
          </a:p>
          <a:p>
            <a:pPr marL="341312"/>
            <a:endParaRPr lang="en-US" sz="2800" dirty="0"/>
          </a:p>
          <a:p>
            <a:pPr marL="341312"/>
            <a:r>
              <a:rPr lang="en-US" sz="2800" dirty="0"/>
              <a:t>		</a:t>
            </a:r>
          </a:p>
        </p:txBody>
      </p:sp>
      <p:sp>
        <p:nvSpPr>
          <p:cNvPr id="34818" name="Date Placeholder 3">
            <a:extLst>
              <a:ext uri="{FF2B5EF4-FFF2-40B4-BE49-F238E27FC236}">
                <a16:creationId xmlns:a16="http://schemas.microsoft.com/office/drawing/2014/main" id="{4CB15C50-7E95-4A14-8FBB-28F076875AB6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Chapter 5</a:t>
            </a:r>
          </a:p>
        </p:txBody>
      </p:sp>
      <p:sp>
        <p:nvSpPr>
          <p:cNvPr id="34820" name="Slide Number Placeholder 5">
            <a:extLst>
              <a:ext uri="{FF2B5EF4-FFF2-40B4-BE49-F238E27FC236}">
                <a16:creationId xmlns:a16="http://schemas.microsoft.com/office/drawing/2014/main" id="{EBB201B5-3048-407F-99D1-ABD696A044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A2FDD10-9FAD-4155-B97B-0E72B14EBE41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4" name="AutoShape 2" descr="http://localhost:9800/SFWX6MVVZGFU7ZFAL6VN/6ono4vp0w9uu1pv9m8vz.vbk/OPS/images/9781118744956_1492.jpg">
            <a:extLst>
              <a:ext uri="{FF2B5EF4-FFF2-40B4-BE49-F238E27FC236}">
                <a16:creationId xmlns:a16="http://schemas.microsoft.com/office/drawing/2014/main" id="{FA0D9B71-30AC-4E7C-A582-DA7C4FC000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27263" y="-76200"/>
            <a:ext cx="8667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4033A-B98C-4BA8-951A-24D85B1694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" b="11111"/>
          <a:stretch/>
        </p:blipFill>
        <p:spPr>
          <a:xfrm>
            <a:off x="2819400" y="4495800"/>
            <a:ext cx="39133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9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>
            <a:extLst>
              <a:ext uri="{FF2B5EF4-FFF2-40B4-BE49-F238E27FC236}">
                <a16:creationId xmlns:a16="http://schemas.microsoft.com/office/drawing/2014/main" id="{3DB0E473-8378-4FBC-9193-C620C9D1F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Examples </a:t>
            </a:r>
          </a:p>
        </p:txBody>
      </p:sp>
      <p:sp>
        <p:nvSpPr>
          <p:cNvPr id="35842" name="Date Placeholder 3">
            <a:extLst>
              <a:ext uri="{FF2B5EF4-FFF2-40B4-BE49-F238E27FC236}">
                <a16:creationId xmlns:a16="http://schemas.microsoft.com/office/drawing/2014/main" id="{DD3207FC-20C9-46A3-8613-D11F1E935276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Chapter 5</a:t>
            </a:r>
          </a:p>
        </p:txBody>
      </p:sp>
      <p:sp>
        <p:nvSpPr>
          <p:cNvPr id="35844" name="Slide Number Placeholder 5">
            <a:extLst>
              <a:ext uri="{FF2B5EF4-FFF2-40B4-BE49-F238E27FC236}">
                <a16:creationId xmlns:a16="http://schemas.microsoft.com/office/drawing/2014/main" id="{EE6AD1EA-1981-4B30-8E22-8E280AFB541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74BE0B3-9245-43C6-8DC9-A440D29B3D5E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pic>
        <p:nvPicPr>
          <p:cNvPr id="35846" name="Picture 4">
            <a:extLst>
              <a:ext uri="{FF2B5EF4-FFF2-40B4-BE49-F238E27FC236}">
                <a16:creationId xmlns:a16="http://schemas.microsoft.com/office/drawing/2014/main" id="{0978C4BA-2F33-4167-91E2-226E0C294AD7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35" b="4643"/>
          <a:stretch/>
        </p:blipFill>
        <p:spPr>
          <a:xfrm>
            <a:off x="871855" y="3295412"/>
            <a:ext cx="7814946" cy="2397915"/>
          </a:xfrm>
          <a:noFill/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81BCDBDE-DFCE-412E-A895-9D03F33CE9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823"/>
          <a:stretch/>
        </p:blipFill>
        <p:spPr>
          <a:xfrm>
            <a:off x="871855" y="1015444"/>
            <a:ext cx="7820097" cy="2261156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E3477F-11C8-46EB-90F7-B398A120D3FA}"/>
              </a:ext>
            </a:extLst>
          </p:cNvPr>
          <p:cNvSpPr txBox="1"/>
          <p:nvPr/>
        </p:nvSpPr>
        <p:spPr>
          <a:xfrm>
            <a:off x="193197" y="1686007"/>
            <a:ext cx="114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Stationary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94D89-C718-4914-9261-9E57653B7E6D}"/>
              </a:ext>
            </a:extLst>
          </p:cNvPr>
          <p:cNvSpPr txBox="1"/>
          <p:nvPr/>
        </p:nvSpPr>
        <p:spPr>
          <a:xfrm>
            <a:off x="228915" y="4180938"/>
            <a:ext cx="1142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Non-Stationary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>
            <a:extLst>
              <a:ext uri="{FF2B5EF4-FFF2-40B4-BE49-F238E27FC236}">
                <a16:creationId xmlns:a16="http://schemas.microsoft.com/office/drawing/2014/main" id="{8B25454B-2EA4-42AE-9DF8-A112F08FB6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2192"/>
            <a:ext cx="7553325" cy="696594"/>
          </a:xfrm>
        </p:spPr>
        <p:txBody>
          <a:bodyPr/>
          <a:lstStyle/>
          <a:p>
            <a:pPr eaLnBrk="1" hangingPunct="1"/>
            <a:r>
              <a:rPr lang="da-DK" altLang="en-US" dirty="0"/>
              <a:t>Stationary Time Series</a:t>
            </a:r>
            <a:endParaRPr lang="en-US" altLang="en-US" dirty="0"/>
          </a:p>
        </p:txBody>
      </p:sp>
      <p:sp>
        <p:nvSpPr>
          <p:cNvPr id="36870" name="Rectangle 3">
            <a:extLst>
              <a:ext uri="{FF2B5EF4-FFF2-40B4-BE49-F238E27FC236}">
                <a16:creationId xmlns:a16="http://schemas.microsoft.com/office/drawing/2014/main" id="{A14EA4E7-4811-48ED-BAFF-05CA83DFD0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4840" y="1295400"/>
            <a:ext cx="7553325" cy="4265783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Many time series do not exhibit a stationary behavior 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True stationarity is in fact a rarity in real life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If the time series in </a:t>
            </a:r>
            <a:r>
              <a:rPr lang="en-US" altLang="en-US" sz="2800" i="1" u="sng" dirty="0"/>
              <a:t>not</a:t>
            </a:r>
            <a:r>
              <a:rPr lang="en-US" altLang="en-US" sz="2800" dirty="0"/>
              <a:t> stationary, differencing (</a:t>
            </a:r>
            <a:r>
              <a:rPr lang="en-US" altLang="en-US" sz="2800" i="1" dirty="0"/>
              <a:t>y</a:t>
            </a:r>
            <a:r>
              <a:rPr lang="en-US" altLang="en-US" sz="2800" i="1" baseline="-25000" dirty="0"/>
              <a:t>t</a:t>
            </a:r>
            <a:r>
              <a:rPr lang="en-US" altLang="en-US" sz="2800" dirty="0"/>
              <a:t>-</a:t>
            </a:r>
            <a:r>
              <a:rPr lang="en-US" altLang="en-US" sz="2800" i="1" dirty="0"/>
              <a:t>y</a:t>
            </a:r>
            <a:r>
              <a:rPr lang="en-US" altLang="en-US" sz="2800" i="1" baseline="-25000" dirty="0"/>
              <a:t>t</a:t>
            </a:r>
            <a:r>
              <a:rPr lang="en-US" altLang="en-US" sz="2800" baseline="-25000" dirty="0"/>
              <a:t>-1</a:t>
            </a:r>
            <a:r>
              <a:rPr lang="en-US" altLang="en-US" sz="2800" dirty="0"/>
              <a:t>), detrending, removing seasonality can help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		(Explored in Chapter 2)</a:t>
            </a:r>
          </a:p>
        </p:txBody>
      </p:sp>
      <p:sp>
        <p:nvSpPr>
          <p:cNvPr id="36866" name="Date Placeholder 3">
            <a:extLst>
              <a:ext uri="{FF2B5EF4-FFF2-40B4-BE49-F238E27FC236}">
                <a16:creationId xmlns:a16="http://schemas.microsoft.com/office/drawing/2014/main" id="{0C6C477D-94C2-4128-B64A-0D3FB20F2AF4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Chapter 5</a:t>
            </a:r>
          </a:p>
        </p:txBody>
      </p:sp>
      <p:sp>
        <p:nvSpPr>
          <p:cNvPr id="36868" name="Slide Number Placeholder 5">
            <a:extLst>
              <a:ext uri="{FF2B5EF4-FFF2-40B4-BE49-F238E27FC236}">
                <a16:creationId xmlns:a16="http://schemas.microsoft.com/office/drawing/2014/main" id="{C94A9DBF-CDA9-4946-A35F-4A7358934EC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3430B55-114B-4BF0-ADFC-9E3373A49DB1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228A-1FA8-4856-BBC6-EDD50C12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for </a:t>
            </a:r>
            <a:r>
              <a:rPr lang="en-US" b="1" dirty="0"/>
              <a:t>ARMA</a:t>
            </a:r>
            <a:r>
              <a:rPr lang="en-US" dirty="0"/>
              <a:t> modeling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AD95DD-657D-4487-BE59-6D5656BE688A}"/>
              </a:ext>
            </a:extLst>
          </p:cNvPr>
          <p:cNvSpPr/>
          <p:nvPr/>
        </p:nvSpPr>
        <p:spPr>
          <a:xfrm>
            <a:off x="2876550" y="1600200"/>
            <a:ext cx="29718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ARMA(</a:t>
            </a:r>
            <a:r>
              <a:rPr lang="en-US" dirty="0" err="1">
                <a:solidFill>
                  <a:schemeClr val="tx1"/>
                </a:solidFill>
              </a:rPr>
              <a:t>p,d,q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1E49ED71-CBE2-4881-BF78-4DB75F64F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0" y="1600200"/>
            <a:ext cx="2971800" cy="126700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3A1B63-F657-4B70-8C6C-C47455539EEB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4362450" y="32766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F77636-D3B6-4996-94DA-F857C47353FA}"/>
              </a:ext>
            </a:extLst>
          </p:cNvPr>
          <p:cNvSpPr txBox="1"/>
          <p:nvPr/>
        </p:nvSpPr>
        <p:spPr>
          <a:xfrm>
            <a:off x="2876550" y="3886200"/>
            <a:ext cx="2902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p, d, q are model parameters</a:t>
            </a:r>
          </a:p>
          <a:p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94DC3D1-D8EF-4F8C-B90A-92DC48E133D6}"/>
              </a:ext>
            </a:extLst>
          </p:cNvPr>
          <p:cNvSpPr/>
          <p:nvPr/>
        </p:nvSpPr>
        <p:spPr>
          <a:xfrm>
            <a:off x="1733550" y="2057401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D9F323-102F-45FE-A31C-91884D22107E}"/>
              </a:ext>
            </a:extLst>
          </p:cNvPr>
          <p:cNvSpPr txBox="1"/>
          <p:nvPr/>
        </p:nvSpPr>
        <p:spPr>
          <a:xfrm>
            <a:off x="457859" y="2025135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Time-series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4024F4-51C4-475F-A571-C8D71547A1EF}"/>
              </a:ext>
            </a:extLst>
          </p:cNvPr>
          <p:cNvCxnSpPr>
            <a:stCxn id="6" idx="3"/>
          </p:cNvCxnSpPr>
          <p:nvPr/>
        </p:nvCxnSpPr>
        <p:spPr>
          <a:xfrm flipV="1">
            <a:off x="5848350" y="1600200"/>
            <a:ext cx="1066800" cy="63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F57E891-ACDB-4360-A70F-29EB291B189A}"/>
              </a:ext>
            </a:extLst>
          </p:cNvPr>
          <p:cNvSpPr txBox="1"/>
          <p:nvPr/>
        </p:nvSpPr>
        <p:spPr>
          <a:xfrm>
            <a:off x="7219950" y="1190802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943138-4652-43F9-96FA-090A55CCB660}"/>
              </a:ext>
            </a:extLst>
          </p:cNvPr>
          <p:cNvCxnSpPr>
            <a:cxnSpLocks/>
          </p:cNvCxnSpPr>
          <p:nvPr/>
        </p:nvCxnSpPr>
        <p:spPr>
          <a:xfrm>
            <a:off x="5891212" y="2971801"/>
            <a:ext cx="1023938" cy="609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8B80063-63BF-4F28-8943-F8F0523E0856}"/>
              </a:ext>
            </a:extLst>
          </p:cNvPr>
          <p:cNvSpPr txBox="1"/>
          <p:nvPr/>
        </p:nvSpPr>
        <p:spPr>
          <a:xfrm>
            <a:off x="7067550" y="358140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Noise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9B7F3D-EB57-43FD-89E5-F412E3509BED}"/>
              </a:ext>
            </a:extLst>
          </p:cNvPr>
          <p:cNvSpPr txBox="1"/>
          <p:nvPr/>
        </p:nvSpPr>
        <p:spPr>
          <a:xfrm>
            <a:off x="764540" y="4800877"/>
            <a:ext cx="8379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43050" indent="-1543050"/>
            <a:r>
              <a:rPr lang="en-US" dirty="0"/>
              <a:t>Success criteria: The residuals after you have extracted the signal is random white noise</a:t>
            </a:r>
          </a:p>
          <a:p>
            <a:pPr marL="1543050" indent="-1543050"/>
            <a:endParaRPr lang="en-US" dirty="0"/>
          </a:p>
          <a:p>
            <a:pPr marL="1543050" indent="-1543050"/>
            <a:r>
              <a:rPr lang="en-US" dirty="0"/>
              <a:t>Theoretical foundations of these concepts originate in </a:t>
            </a:r>
            <a:r>
              <a:rPr lang="en-US" i="1" dirty="0"/>
              <a:t>Digital Signal Processing (within Electrical Engineering) </a:t>
            </a:r>
            <a:r>
              <a:rPr lang="en-US" i="1" dirty="0">
                <a:sym typeface="Wingdings" panose="05000000000000000000" pitchFamily="2" charset="2"/>
              </a:rPr>
              <a:t> used to separate wireless signals from noise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09704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228A-1FA8-4856-BBC6-EDD50C12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40" y="304800"/>
            <a:ext cx="7553325" cy="1354217"/>
          </a:xfrm>
        </p:spPr>
        <p:txBody>
          <a:bodyPr/>
          <a:lstStyle/>
          <a:p>
            <a:r>
              <a:rPr lang="en-US" dirty="0"/>
              <a:t>Approach for ARMA modeling</a:t>
            </a:r>
            <a:br>
              <a:rPr lang="en-US" dirty="0"/>
            </a:br>
            <a:r>
              <a:rPr lang="en-US" dirty="0"/>
              <a:t>(Analogy)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9B7F3D-EB57-43FD-89E5-F412E3509BED}"/>
              </a:ext>
            </a:extLst>
          </p:cNvPr>
          <p:cNvSpPr txBox="1"/>
          <p:nvPr/>
        </p:nvSpPr>
        <p:spPr>
          <a:xfrm>
            <a:off x="476909" y="5257800"/>
            <a:ext cx="784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43050" indent="-1543050"/>
            <a:r>
              <a:rPr lang="en-US" dirty="0"/>
              <a:t>Success criteria: The residuals </a:t>
            </a:r>
            <a:r>
              <a:rPr lang="en-US" u="sng" dirty="0"/>
              <a:t>after</a:t>
            </a:r>
            <a:r>
              <a:rPr lang="en-US" dirty="0"/>
              <a:t> you have extracted the signal </a:t>
            </a:r>
            <a:r>
              <a:rPr lang="en-US" i="1" dirty="0"/>
              <a:t>(juice) </a:t>
            </a:r>
            <a:r>
              <a:rPr lang="en-US" dirty="0"/>
              <a:t>is random white noise </a:t>
            </a:r>
            <a:r>
              <a:rPr lang="en-US" i="1" dirty="0"/>
              <a:t>(not valuable)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F19206-D08A-49E7-8739-BB2D37D25BEA}"/>
              </a:ext>
            </a:extLst>
          </p:cNvPr>
          <p:cNvGrpSpPr/>
          <p:nvPr/>
        </p:nvGrpSpPr>
        <p:grpSpPr>
          <a:xfrm>
            <a:off x="2362200" y="2619085"/>
            <a:ext cx="2281238" cy="1947200"/>
            <a:chOff x="2362200" y="2619085"/>
            <a:chExt cx="2281238" cy="19472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33B44DA-594F-432C-A739-E9097FAE9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1838" y="2743200"/>
              <a:ext cx="1371600" cy="1371600"/>
            </a:xfrm>
            <a:prstGeom prst="rect">
              <a:avLst/>
            </a:prstGeom>
          </p:spPr>
        </p:pic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8ACEEB2A-2EC4-467A-8E37-596ECEB8743E}"/>
                </a:ext>
              </a:extLst>
            </p:cNvPr>
            <p:cNvSpPr/>
            <p:nvPr/>
          </p:nvSpPr>
          <p:spPr>
            <a:xfrm>
              <a:off x="2362200" y="3124200"/>
              <a:ext cx="838200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8696E98-ACF8-4E1D-98D1-4B8A5DE675D3}"/>
                </a:ext>
              </a:extLst>
            </p:cNvPr>
            <p:cNvSpPr/>
            <p:nvPr/>
          </p:nvSpPr>
          <p:spPr>
            <a:xfrm>
              <a:off x="3200400" y="2619085"/>
              <a:ext cx="1435735" cy="194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Find optimal (model) juicer !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36F11EF-A1EF-4980-929B-E7DDEC903459}"/>
              </a:ext>
            </a:extLst>
          </p:cNvPr>
          <p:cNvGrpSpPr/>
          <p:nvPr/>
        </p:nvGrpSpPr>
        <p:grpSpPr>
          <a:xfrm>
            <a:off x="4737121" y="3579624"/>
            <a:ext cx="4048893" cy="1222008"/>
            <a:chOff x="4737121" y="3579624"/>
            <a:chExt cx="4048893" cy="1222008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D5DB7C43-877F-409A-A425-A2CBBC27BFD5}"/>
                </a:ext>
              </a:extLst>
            </p:cNvPr>
            <p:cNvSpPr/>
            <p:nvPr/>
          </p:nvSpPr>
          <p:spPr>
            <a:xfrm rot="2010872">
              <a:off x="4737121" y="3579624"/>
              <a:ext cx="685800" cy="5458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6" name="Picture 12" descr="Image result for squeezed oranges">
              <a:extLst>
                <a:ext uri="{FF2B5EF4-FFF2-40B4-BE49-F238E27FC236}">
                  <a16:creationId xmlns:a16="http://schemas.microsoft.com/office/drawing/2014/main" id="{A3B4CD3D-2F51-4190-87C5-2A511E20A5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00" y="3748504"/>
              <a:ext cx="1053128" cy="1053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E5C8E19-CB9A-431B-AB67-33AEC0B0A8EA}"/>
                </a:ext>
              </a:extLst>
            </p:cNvPr>
            <p:cNvSpPr txBox="1"/>
            <p:nvPr/>
          </p:nvSpPr>
          <p:spPr>
            <a:xfrm>
              <a:off x="7010400" y="4343400"/>
              <a:ext cx="1775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Residue / Noise !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015D5B-29F2-4647-BFD0-C545202512D3}"/>
              </a:ext>
            </a:extLst>
          </p:cNvPr>
          <p:cNvGrpSpPr/>
          <p:nvPr/>
        </p:nvGrpSpPr>
        <p:grpSpPr>
          <a:xfrm>
            <a:off x="663376" y="2982158"/>
            <a:ext cx="1261638" cy="1349574"/>
            <a:chOff x="663376" y="2982158"/>
            <a:chExt cx="1261638" cy="1349574"/>
          </a:xfrm>
        </p:grpSpPr>
        <p:pic>
          <p:nvPicPr>
            <p:cNvPr id="1034" name="Picture 10" descr="Image result for orange">
              <a:extLst>
                <a:ext uri="{FF2B5EF4-FFF2-40B4-BE49-F238E27FC236}">
                  <a16:creationId xmlns:a16="http://schemas.microsoft.com/office/drawing/2014/main" id="{C9586B3D-036D-43BC-88F6-B3048A5B14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376" y="2982158"/>
              <a:ext cx="1261638" cy="706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3BDA1B-8F51-4B0C-8D79-4BF30AA22DC1}"/>
                </a:ext>
              </a:extLst>
            </p:cNvPr>
            <p:cNvSpPr txBox="1"/>
            <p:nvPr/>
          </p:nvSpPr>
          <p:spPr>
            <a:xfrm>
              <a:off x="764540" y="3962400"/>
              <a:ext cx="1160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Oranges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8347F6-8B46-4C48-A240-D2C906528737}"/>
              </a:ext>
            </a:extLst>
          </p:cNvPr>
          <p:cNvGrpSpPr/>
          <p:nvPr/>
        </p:nvGrpSpPr>
        <p:grpSpPr>
          <a:xfrm>
            <a:off x="4746820" y="1445359"/>
            <a:ext cx="3510523" cy="1928813"/>
            <a:chOff x="4746820" y="1445359"/>
            <a:chExt cx="3510523" cy="1928813"/>
          </a:xfrm>
        </p:grpSpPr>
        <p:pic>
          <p:nvPicPr>
            <p:cNvPr id="1032" name="Picture 8" descr="Image result for residue after orange juice squeeze">
              <a:extLst>
                <a:ext uri="{FF2B5EF4-FFF2-40B4-BE49-F238E27FC236}">
                  <a16:creationId xmlns:a16="http://schemas.microsoft.com/office/drawing/2014/main" id="{479B7DE4-E588-416F-A513-83ADC648C7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00" y="1445359"/>
              <a:ext cx="1371600" cy="1611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372639D5-6571-42DA-966A-96FAC5E44843}"/>
                </a:ext>
              </a:extLst>
            </p:cNvPr>
            <p:cNvSpPr/>
            <p:nvPr/>
          </p:nvSpPr>
          <p:spPr>
            <a:xfrm rot="19256699">
              <a:off x="4746820" y="2333391"/>
              <a:ext cx="685800" cy="5713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B56EA5-01D6-40F8-8681-25A53BBB286E}"/>
                </a:ext>
              </a:extLst>
            </p:cNvPr>
            <p:cNvSpPr txBox="1"/>
            <p:nvPr/>
          </p:nvSpPr>
          <p:spPr>
            <a:xfrm>
              <a:off x="7391400" y="1981200"/>
              <a:ext cx="86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Signal !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611A353-8776-4C6D-83E6-B2FD116A9F51}"/>
                </a:ext>
              </a:extLst>
            </p:cNvPr>
            <p:cNvSpPr txBox="1"/>
            <p:nvPr/>
          </p:nvSpPr>
          <p:spPr>
            <a:xfrm>
              <a:off x="5917564" y="3004840"/>
              <a:ext cx="1775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Orange juice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022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7">
            <a:extLst>
              <a:ext uri="{FF2B5EF4-FFF2-40B4-BE49-F238E27FC236}">
                <a16:creationId xmlns:a16="http://schemas.microsoft.com/office/drawing/2014/main" id="{3FDF4E6D-EA61-4BBE-958A-C80CBBE5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5091ED-A488-46D5-83C2-35F79102FB99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33797" name="Rectangle 2">
            <a:extLst>
              <a:ext uri="{FF2B5EF4-FFF2-40B4-BE49-F238E27FC236}">
                <a16:creationId xmlns:a16="http://schemas.microsoft.com/office/drawing/2014/main" id="{C8A59CCD-7CF5-40BF-A651-37F936408C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231106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Linear Models for Stationary Time Series</a:t>
            </a:r>
          </a:p>
        </p:txBody>
      </p:sp>
      <p:sp>
        <p:nvSpPr>
          <p:cNvPr id="33798" name="Rectangle 3">
            <a:extLst>
              <a:ext uri="{FF2B5EF4-FFF2-40B4-BE49-F238E27FC236}">
                <a16:creationId xmlns:a16="http://schemas.microsoft.com/office/drawing/2014/main" id="{DD3AE3A0-CB2E-461E-965E-995FF417B5F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553998"/>
          </a:xfrm>
        </p:spPr>
        <p:txBody>
          <a:bodyPr/>
          <a:lstStyle/>
          <a:p>
            <a:pPr eaLnBrk="1" hangingPunct="1"/>
            <a:r>
              <a:rPr lang="en-US" altLang="en-US" dirty="0"/>
              <a:t>A linear model (filter) defined as</a:t>
            </a:r>
          </a:p>
        </p:txBody>
      </p:sp>
      <p:pic>
        <p:nvPicPr>
          <p:cNvPr id="33799" name="Picture 4">
            <a:extLst>
              <a:ext uri="{FF2B5EF4-FFF2-40B4-BE49-F238E27FC236}">
                <a16:creationId xmlns:a16="http://schemas.microsoft.com/office/drawing/2014/main" id="{07FA05D3-1F23-4F7F-ACD5-F61CC78B735E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12"/>
          <a:stretch/>
        </p:blipFill>
        <p:spPr>
          <a:xfrm>
            <a:off x="1476375" y="2447925"/>
            <a:ext cx="5838825" cy="1214438"/>
          </a:xfrm>
          <a:noFill/>
        </p:spPr>
      </p:pic>
      <p:sp>
        <p:nvSpPr>
          <p:cNvPr id="33800" name="Rectangle 7">
            <a:extLst>
              <a:ext uri="{FF2B5EF4-FFF2-40B4-BE49-F238E27FC236}">
                <a16:creationId xmlns:a16="http://schemas.microsoft.com/office/drawing/2014/main" id="{19CDC38E-02BC-43BC-A2B3-DE300F682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470275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/>
              <a:t>is said to be </a:t>
            </a:r>
          </a:p>
        </p:txBody>
      </p:sp>
      <p:pic>
        <p:nvPicPr>
          <p:cNvPr id="33801" name="Picture 8">
            <a:extLst>
              <a:ext uri="{FF2B5EF4-FFF2-40B4-BE49-F238E27FC236}">
                <a16:creationId xmlns:a16="http://schemas.microsoft.com/office/drawing/2014/main" id="{34FFEBE9-B43F-45BE-AB84-A906D1626CAA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5138" y="4262438"/>
            <a:ext cx="8321675" cy="1652587"/>
          </a:xfr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>
            <a:extLst>
              <a:ext uri="{FF2B5EF4-FFF2-40B4-BE49-F238E27FC236}">
                <a16:creationId xmlns:a16="http://schemas.microsoft.com/office/drawing/2014/main" id="{4348CA2A-5A7C-4494-9254-08CA49B7AB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Linear Filter</a:t>
            </a:r>
          </a:p>
        </p:txBody>
      </p:sp>
      <p:sp>
        <p:nvSpPr>
          <p:cNvPr id="37890" name="Date Placeholder 4">
            <a:extLst>
              <a:ext uri="{FF2B5EF4-FFF2-40B4-BE49-F238E27FC236}">
                <a16:creationId xmlns:a16="http://schemas.microsoft.com/office/drawing/2014/main" id="{8F554081-73CF-468D-B558-7E4152CA3DA8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Chapter 5</a:t>
            </a:r>
          </a:p>
        </p:txBody>
      </p:sp>
      <p:sp>
        <p:nvSpPr>
          <p:cNvPr id="37892" name="Slide Number Placeholder 6">
            <a:extLst>
              <a:ext uri="{FF2B5EF4-FFF2-40B4-BE49-F238E27FC236}">
                <a16:creationId xmlns:a16="http://schemas.microsoft.com/office/drawing/2014/main" id="{A4DE93CD-FCD3-468E-8A66-F4D05E2FEA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663B7D6-15BC-4230-98B1-E71B267F804C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pic>
        <p:nvPicPr>
          <p:cNvPr id="37894" name="Picture 6">
            <a:extLst>
              <a:ext uri="{FF2B5EF4-FFF2-40B4-BE49-F238E27FC236}">
                <a16:creationId xmlns:a16="http://schemas.microsoft.com/office/drawing/2014/main" id="{6B33F7E8-A2CF-461C-9FF5-FC21A72C0A48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3873340"/>
            <a:ext cx="7629525" cy="1373188"/>
          </a:xfrm>
          <a:noFill/>
        </p:spPr>
      </p:pic>
      <p:pic>
        <p:nvPicPr>
          <p:cNvPr id="37895" name="Picture 9">
            <a:extLst>
              <a:ext uri="{FF2B5EF4-FFF2-40B4-BE49-F238E27FC236}">
                <a16:creationId xmlns:a16="http://schemas.microsoft.com/office/drawing/2014/main" id="{8AF43E16-7CE4-4DFD-8345-9234F7769E9D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8444" y="1217167"/>
            <a:ext cx="7823200" cy="2038350"/>
          </a:xfrm>
          <a:noFill/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0C4E7EC-18E1-4EF6-A464-6A3298AC39E4}"/>
              </a:ext>
            </a:extLst>
          </p:cNvPr>
          <p:cNvSpPr/>
          <p:nvPr/>
        </p:nvSpPr>
        <p:spPr>
          <a:xfrm>
            <a:off x="4648200" y="4038600"/>
            <a:ext cx="3124200" cy="12079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9608C3-6D12-4C44-9C78-A19FDC63265F}"/>
              </a:ext>
            </a:extLst>
          </p:cNvPr>
          <p:cNvCxnSpPr/>
          <p:nvPr/>
        </p:nvCxnSpPr>
        <p:spPr>
          <a:xfrm flipH="1">
            <a:off x="6858000" y="3429000"/>
            <a:ext cx="3810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7AF6D7B-E2AB-402D-92AF-9E732B281173}"/>
              </a:ext>
            </a:extLst>
          </p:cNvPr>
          <p:cNvSpPr txBox="1"/>
          <p:nvPr/>
        </p:nvSpPr>
        <p:spPr>
          <a:xfrm>
            <a:off x="6035040" y="3020242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Does not depend on time (t)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>
            <a:extLst>
              <a:ext uri="{FF2B5EF4-FFF2-40B4-BE49-F238E27FC236}">
                <a16:creationId xmlns:a16="http://schemas.microsoft.com/office/drawing/2014/main" id="{3381F4C3-04EE-4972-9AA3-A1878E72FA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4540" y="304800"/>
            <a:ext cx="7553325" cy="615553"/>
          </a:xfrm>
        </p:spPr>
        <p:txBody>
          <a:bodyPr/>
          <a:lstStyle/>
          <a:p>
            <a:pPr eaLnBrk="1" hangingPunct="1"/>
            <a:r>
              <a:rPr lang="en-US" altLang="en-US" sz="4000" dirty="0" err="1"/>
              <a:t>Wold’s</a:t>
            </a:r>
            <a:r>
              <a:rPr lang="en-US" altLang="en-US" sz="4000" dirty="0"/>
              <a:t> Decomposition Theorem</a:t>
            </a:r>
          </a:p>
        </p:txBody>
      </p:sp>
      <p:sp>
        <p:nvSpPr>
          <p:cNvPr id="1032" name="Rectangle 3">
            <a:extLst>
              <a:ext uri="{FF2B5EF4-FFF2-40B4-BE49-F238E27FC236}">
                <a16:creationId xmlns:a16="http://schemas.microsoft.com/office/drawing/2014/main" id="{593BA8CC-2060-4415-A75C-1575B75AA0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4540" y="1217167"/>
            <a:ext cx="8150860" cy="1661993"/>
          </a:xfrm>
        </p:spPr>
        <p:txBody>
          <a:bodyPr/>
          <a:lstStyle/>
          <a:p>
            <a:pPr eaLnBrk="1" hangingPunct="1"/>
            <a:r>
              <a:rPr lang="en-US" altLang="en-US" dirty="0"/>
              <a:t>Any </a:t>
            </a:r>
            <a:r>
              <a:rPr lang="en-US" altLang="en-US" b="1" dirty="0"/>
              <a:t>weakly stationary</a:t>
            </a:r>
            <a:r>
              <a:rPr lang="en-US" altLang="en-US" dirty="0"/>
              <a:t> time series can be written as sum of </a:t>
            </a:r>
            <a:r>
              <a:rPr lang="en-US" altLang="en-US" b="1" dirty="0"/>
              <a:t>two components: </a:t>
            </a:r>
          </a:p>
          <a:p>
            <a:pPr eaLnBrk="1" hangingPunct="1"/>
            <a:r>
              <a:rPr lang="en-US" altLang="en-US" b="1" i="1" dirty="0"/>
              <a:t>one deterministic </a:t>
            </a:r>
            <a:r>
              <a:rPr lang="en-US" altLang="en-US" dirty="0"/>
              <a:t>and</a:t>
            </a:r>
            <a:r>
              <a:rPr lang="en-US" altLang="en-US" b="1" dirty="0"/>
              <a:t> </a:t>
            </a:r>
            <a:r>
              <a:rPr lang="en-US" altLang="en-US" b="1" i="1" dirty="0"/>
              <a:t>one stochastic</a:t>
            </a:r>
          </a:p>
        </p:txBody>
      </p:sp>
      <p:sp>
        <p:nvSpPr>
          <p:cNvPr id="1030" name="Slide Number Placeholder 5">
            <a:extLst>
              <a:ext uri="{FF2B5EF4-FFF2-40B4-BE49-F238E27FC236}">
                <a16:creationId xmlns:a16="http://schemas.microsoft.com/office/drawing/2014/main" id="{58521B7B-024E-46FD-B40E-EFB01E79F41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8461C0-EB49-4A55-B098-CAE12AB64F19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Object 4">
                <a:extLst>
                  <a:ext uri="{FF2B5EF4-FFF2-40B4-BE49-F238E27FC236}">
                    <a16:creationId xmlns:a16="http://schemas.microsoft.com/office/drawing/2014/main" id="{FAAE25DA-E669-4FD5-904E-E476C6AA0000}"/>
                  </a:ext>
                </a:extLst>
              </p:cNvPr>
              <p:cNvSpPr txBox="1"/>
              <p:nvPr/>
            </p:nvSpPr>
            <p:spPr bwMode="auto">
              <a:xfrm>
                <a:off x="2778125" y="3529013"/>
                <a:ext cx="2897188" cy="11509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6" name="Object 4">
                <a:extLst>
                  <a:ext uri="{FF2B5EF4-FFF2-40B4-BE49-F238E27FC236}">
                    <a16:creationId xmlns:a16="http://schemas.microsoft.com/office/drawing/2014/main" id="{FAAE25DA-E669-4FD5-904E-E476C6AA0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8125" y="3529013"/>
                <a:ext cx="2897188" cy="11509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Object 5">
                <a:extLst>
                  <a:ext uri="{FF2B5EF4-FFF2-40B4-BE49-F238E27FC236}">
                    <a16:creationId xmlns:a16="http://schemas.microsoft.com/office/drawing/2014/main" id="{DE959BA0-0F95-4110-B2C1-DBE76416824E}"/>
                  </a:ext>
                </a:extLst>
              </p:cNvPr>
              <p:cNvSpPr txBox="1"/>
              <p:nvPr/>
            </p:nvSpPr>
            <p:spPr bwMode="auto">
              <a:xfrm>
                <a:off x="3351213" y="4953000"/>
                <a:ext cx="1751012" cy="11509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&lt;∞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7" name="Object 5">
                <a:extLst>
                  <a:ext uri="{FF2B5EF4-FFF2-40B4-BE49-F238E27FC236}">
                    <a16:creationId xmlns:a16="http://schemas.microsoft.com/office/drawing/2014/main" id="{DE959BA0-0F95-4110-B2C1-DBE76416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1213" y="4953000"/>
                <a:ext cx="1751012" cy="1150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3" name="Text Box 6">
            <a:extLst>
              <a:ext uri="{FF2B5EF4-FFF2-40B4-BE49-F238E27FC236}">
                <a16:creationId xmlns:a16="http://schemas.microsoft.com/office/drawing/2014/main" id="{806D3F39-DA99-4AED-8F92-E195F4AAF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768850"/>
            <a:ext cx="1289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/>
              <a:t>where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93901D1-DC98-4BB7-A0A8-766982B80CAD}"/>
              </a:ext>
            </a:extLst>
          </p:cNvPr>
          <p:cNvSpPr/>
          <p:nvPr/>
        </p:nvSpPr>
        <p:spPr>
          <a:xfrm>
            <a:off x="3733800" y="3529013"/>
            <a:ext cx="304800" cy="8905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73233C-78CD-4107-B5BB-B553E9DDF287}"/>
              </a:ext>
            </a:extLst>
          </p:cNvPr>
          <p:cNvCxnSpPr/>
          <p:nvPr/>
        </p:nvCxnSpPr>
        <p:spPr>
          <a:xfrm>
            <a:off x="2778125" y="3429000"/>
            <a:ext cx="95567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C1D4C7-0AD8-4EB5-A713-957602CD4574}"/>
              </a:ext>
            </a:extLst>
          </p:cNvPr>
          <p:cNvSpPr txBox="1"/>
          <p:nvPr/>
        </p:nvSpPr>
        <p:spPr>
          <a:xfrm>
            <a:off x="1854333" y="3135669"/>
            <a:ext cx="1417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deterministic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307B3E-6554-4215-9F1E-FD71176F9FFC}"/>
              </a:ext>
            </a:extLst>
          </p:cNvPr>
          <p:cNvSpPr/>
          <p:nvPr/>
        </p:nvSpPr>
        <p:spPr>
          <a:xfrm>
            <a:off x="4343400" y="3529013"/>
            <a:ext cx="974726" cy="1042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903146-7883-4AF2-817E-9C710561278D}"/>
              </a:ext>
            </a:extLst>
          </p:cNvPr>
          <p:cNvCxnSpPr/>
          <p:nvPr/>
        </p:nvCxnSpPr>
        <p:spPr>
          <a:xfrm flipH="1">
            <a:off x="5334000" y="3978841"/>
            <a:ext cx="1066800" cy="13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2765D0-1819-40F5-BC93-6091FEB30823}"/>
              </a:ext>
            </a:extLst>
          </p:cNvPr>
          <p:cNvSpPr txBox="1"/>
          <p:nvPr/>
        </p:nvSpPr>
        <p:spPr>
          <a:xfrm>
            <a:off x="6248400" y="3574023"/>
            <a:ext cx="226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Stochastic component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7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Slide Number Placeholder 5">
            <a:extLst>
              <a:ext uri="{FF2B5EF4-FFF2-40B4-BE49-F238E27FC236}">
                <a16:creationId xmlns:a16="http://schemas.microsoft.com/office/drawing/2014/main" id="{9E0F5BFD-8762-41B6-994C-9249831C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58A8A9-9F3A-49EB-9F0E-95A7FC00E874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40965" name="Rectangle 2">
            <a:extLst>
              <a:ext uri="{FF2B5EF4-FFF2-40B4-BE49-F238E27FC236}">
                <a16:creationId xmlns:a16="http://schemas.microsoft.com/office/drawing/2014/main" id="{F0B94768-B8D1-468C-ACFD-AC8B3878F21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581026"/>
            <a:ext cx="7772400" cy="1354217"/>
          </a:xfrm>
        </p:spPr>
        <p:txBody>
          <a:bodyPr/>
          <a:lstStyle/>
          <a:p>
            <a:pPr eaLnBrk="1" hangingPunct="1"/>
            <a:r>
              <a:rPr lang="en-US" altLang="en-US" dirty="0"/>
              <a:t>How useful is this basic form of </a:t>
            </a:r>
            <a:r>
              <a:rPr lang="en-US" altLang="en-US" dirty="0" err="1"/>
              <a:t>Wold</a:t>
            </a:r>
            <a:r>
              <a:rPr lang="en-US" altLang="en-US" dirty="0"/>
              <a:t> decomposition theorem ?</a:t>
            </a:r>
          </a:p>
        </p:txBody>
      </p:sp>
      <p:sp>
        <p:nvSpPr>
          <p:cNvPr id="390147" name="Rectangle 3">
            <a:extLst>
              <a:ext uri="{FF2B5EF4-FFF2-40B4-BE49-F238E27FC236}">
                <a16:creationId xmlns:a16="http://schemas.microsoft.com/office/drawing/2014/main" id="{9B001E6C-275F-4F4C-886D-973B316846D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2743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Well, not so much!!!</a:t>
            </a:r>
          </a:p>
        </p:txBody>
      </p:sp>
      <p:sp>
        <p:nvSpPr>
          <p:cNvPr id="390148" name="Rectangle 4">
            <a:extLst>
              <a:ext uri="{FF2B5EF4-FFF2-40B4-BE49-F238E27FC236}">
                <a16:creationId xmlns:a16="http://schemas.microsoft.com/office/drawing/2014/main" id="{F0BE23F2-9829-49C5-B3EA-C06BF7DB0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467575"/>
            <a:ext cx="6400800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3600" dirty="0"/>
              <a:t>How can we come up with “infinitely” many terms?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EF140BB-869B-4412-8BD2-922CF60AE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922757"/>
            <a:ext cx="7315200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3200" dirty="0"/>
              <a:t>As a result, in practice, the AR and MA models have </a:t>
            </a:r>
            <a:r>
              <a:rPr lang="en-US" altLang="en-US" sz="3200" b="1" i="1" dirty="0"/>
              <a:t>finite</a:t>
            </a:r>
            <a:r>
              <a:rPr lang="en-US" altLang="en-US" sz="3200" dirty="0"/>
              <a:t> number of non-zero weights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2EC6-7879-4868-982C-8A294E7E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35129-813D-412C-8440-BF02434D3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7553325" cy="489364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HW #1 has been graded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HW#1 Q3(c) seemed more confusing than expected</a:t>
            </a:r>
          </a:p>
          <a:p>
            <a:endParaRPr lang="en-US" sz="1800" dirty="0"/>
          </a:p>
          <a:p>
            <a:pPr marL="2171700" indent="-285750">
              <a:buFont typeface="Arial" panose="020B0604020202020204" pitchFamily="34" charset="0"/>
              <a:buChar char="•"/>
            </a:pPr>
            <a:r>
              <a:rPr lang="en-US" sz="1800" dirty="0"/>
              <a:t>You will be given the allotted points if you answered shampoo sales is expected to be seasonal </a:t>
            </a:r>
            <a:endParaRPr lang="en-US" sz="28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5F4F75-32F8-4EC8-B2B9-B5EFE1124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905000"/>
            <a:ext cx="3343742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81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>
            <a:extLst>
              <a:ext uri="{FF2B5EF4-FFF2-40B4-BE49-F238E27FC236}">
                <a16:creationId xmlns:a16="http://schemas.microsoft.com/office/drawing/2014/main" id="{9DBDBA47-15E7-406E-9236-7C4FA6C853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Backshift Operator</a:t>
            </a:r>
          </a:p>
        </p:txBody>
      </p:sp>
      <p:sp>
        <p:nvSpPr>
          <p:cNvPr id="39940" name="Slide Number Placeholder 5">
            <a:extLst>
              <a:ext uri="{FF2B5EF4-FFF2-40B4-BE49-F238E27FC236}">
                <a16:creationId xmlns:a16="http://schemas.microsoft.com/office/drawing/2014/main" id="{CC2B78DB-0470-43B3-A314-3034DD605EE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155172-C38E-402E-90AD-F62F00570584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pic>
        <p:nvPicPr>
          <p:cNvPr id="39943" name="Picture 4">
            <a:extLst>
              <a:ext uri="{FF2B5EF4-FFF2-40B4-BE49-F238E27FC236}">
                <a16:creationId xmlns:a16="http://schemas.microsoft.com/office/drawing/2014/main" id="{993421D8-9D2C-4F9D-A7B4-590B743B93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4" r="15440" b="14194"/>
          <a:stretch/>
        </p:blipFill>
        <p:spPr bwMode="auto">
          <a:xfrm>
            <a:off x="414528" y="2514600"/>
            <a:ext cx="7902575" cy="355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BC50F2E8-977C-4DE8-A1CE-8EE760E876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7" t="15152" r="38540" b="69457"/>
          <a:stretch/>
        </p:blipFill>
        <p:spPr>
          <a:xfrm>
            <a:off x="2667000" y="842009"/>
            <a:ext cx="3423876" cy="1242061"/>
          </a:xfrm>
          <a:prstGeom prst="rect">
            <a:avLst/>
          </a:prstGeom>
          <a:noFill/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3B5BD95C-2723-4D00-A9B9-7B9CE72785B7}"/>
              </a:ext>
            </a:extLst>
          </p:cNvPr>
          <p:cNvSpPr/>
          <p:nvPr/>
        </p:nvSpPr>
        <p:spPr>
          <a:xfrm>
            <a:off x="4541202" y="1994377"/>
            <a:ext cx="259398" cy="5202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34CAF6-B132-46F8-B783-52682EC92FE0}"/>
              </a:ext>
            </a:extLst>
          </p:cNvPr>
          <p:cNvSpPr txBox="1"/>
          <p:nvPr/>
        </p:nvSpPr>
        <p:spPr>
          <a:xfrm>
            <a:off x="6486525" y="3357563"/>
            <a:ext cx="1057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</a:t>
            </a:r>
            <a:r>
              <a:rPr lang="el-GR" i="1" dirty="0"/>
              <a:t>ϵ</a:t>
            </a:r>
            <a:r>
              <a:rPr lang="en-US" i="1" baseline="-25000" dirty="0"/>
              <a:t>t </a:t>
            </a:r>
            <a:r>
              <a:rPr lang="en-US" i="1" dirty="0"/>
              <a:t>= </a:t>
            </a:r>
            <a:r>
              <a:rPr lang="el-GR" i="1" dirty="0"/>
              <a:t>ϵ</a:t>
            </a:r>
            <a:r>
              <a:rPr lang="en-US" i="1" baseline="-25000" dirty="0"/>
              <a:t>t-1</a:t>
            </a:r>
          </a:p>
          <a:p>
            <a:endParaRPr lang="en-US" i="1" baseline="-25000" dirty="0"/>
          </a:p>
          <a:p>
            <a:r>
              <a:rPr lang="en-US" i="1" dirty="0"/>
              <a:t>B</a:t>
            </a:r>
            <a:r>
              <a:rPr lang="en-US" i="1" baseline="30000" dirty="0"/>
              <a:t>2</a:t>
            </a:r>
            <a:r>
              <a:rPr lang="el-GR" i="1" dirty="0"/>
              <a:t>ϵ</a:t>
            </a:r>
            <a:r>
              <a:rPr lang="en-US" i="1" baseline="-25000" dirty="0"/>
              <a:t>t </a:t>
            </a:r>
            <a:r>
              <a:rPr lang="en-US" i="1" dirty="0"/>
              <a:t>= </a:t>
            </a:r>
            <a:r>
              <a:rPr lang="el-GR" i="1" dirty="0"/>
              <a:t>ϵ</a:t>
            </a:r>
            <a:r>
              <a:rPr lang="en-US" i="1" baseline="-25000" dirty="0"/>
              <a:t>t-2</a:t>
            </a:r>
            <a:endParaRPr lang="en-US" i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>
            <a:extLst>
              <a:ext uri="{FF2B5EF4-FFF2-40B4-BE49-F238E27FC236}">
                <a16:creationId xmlns:a16="http://schemas.microsoft.com/office/drawing/2014/main" id="{D1187040-AEB5-4CD1-87BB-5E53C8F999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If Input is White Noise 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3D5557-9745-467C-B322-2BCD279B5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40" y="1217166"/>
            <a:ext cx="7553325" cy="92333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u="sng" dirty="0"/>
              <a:t>Goal</a:t>
            </a:r>
            <a:r>
              <a:rPr lang="en-US" dirty="0"/>
              <a:t> : </a:t>
            </a:r>
            <a:r>
              <a:rPr lang="en-US" sz="2800" dirty="0"/>
              <a:t>Show that output time series is also </a:t>
            </a:r>
            <a:r>
              <a:rPr lang="en-US" sz="2400" i="1" dirty="0"/>
              <a:t>stationary</a:t>
            </a:r>
            <a:endParaRPr lang="en-US" i="1" dirty="0"/>
          </a:p>
        </p:txBody>
      </p:sp>
      <p:sp>
        <p:nvSpPr>
          <p:cNvPr id="38916" name="Slide Number Placeholder 5">
            <a:extLst>
              <a:ext uri="{FF2B5EF4-FFF2-40B4-BE49-F238E27FC236}">
                <a16:creationId xmlns:a16="http://schemas.microsoft.com/office/drawing/2014/main" id="{DBC244B0-B4A1-4084-AA1D-1BECBC47DA6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C1A355F-AEFF-4319-8E1C-5091CCF16779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pic>
        <p:nvPicPr>
          <p:cNvPr id="38918" name="Picture 4">
            <a:extLst>
              <a:ext uri="{FF2B5EF4-FFF2-40B4-BE49-F238E27FC236}">
                <a16:creationId xmlns:a16="http://schemas.microsoft.com/office/drawing/2014/main" id="{753A8547-2338-4A48-B617-3A7476272817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52" r="12219"/>
          <a:stretch/>
        </p:blipFill>
        <p:spPr>
          <a:xfrm>
            <a:off x="1047336" y="2455480"/>
            <a:ext cx="6091081" cy="3840163"/>
          </a:xfrm>
          <a:noFill/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BD6F168D-7A2E-47EF-9CDB-33B73C83F9E7}"/>
              </a:ext>
            </a:extLst>
          </p:cNvPr>
          <p:cNvSpPr/>
          <p:nvPr/>
        </p:nvSpPr>
        <p:spPr>
          <a:xfrm rot="12328091">
            <a:off x="6287537" y="623164"/>
            <a:ext cx="816643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A47E45-C94D-424E-BEC5-AE3EB809E93E}"/>
              </a:ext>
            </a:extLst>
          </p:cNvPr>
          <p:cNvSpPr txBox="1"/>
          <p:nvPr/>
        </p:nvSpPr>
        <p:spPr>
          <a:xfrm>
            <a:off x="7162801" y="626212"/>
            <a:ext cx="1984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Zero mean, constant variance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F1D770-30A6-47D7-ACA1-E428BBC899A3}"/>
              </a:ext>
            </a:extLst>
          </p:cNvPr>
          <p:cNvSpPr/>
          <p:nvPr/>
        </p:nvSpPr>
        <p:spPr>
          <a:xfrm>
            <a:off x="4876800" y="2455481"/>
            <a:ext cx="533400" cy="668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4AE9A11-88EB-4A17-A464-0C1F7AC88103}"/>
              </a:ext>
            </a:extLst>
          </p:cNvPr>
          <p:cNvSpPr/>
          <p:nvPr/>
        </p:nvSpPr>
        <p:spPr>
          <a:xfrm rot="10130833">
            <a:off x="5420439" y="2498275"/>
            <a:ext cx="457200" cy="150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7F721-9E23-4F1A-BE3D-A647A555BDB0}"/>
              </a:ext>
            </a:extLst>
          </p:cNvPr>
          <p:cNvSpPr txBox="1"/>
          <p:nvPr/>
        </p:nvSpPr>
        <p:spPr>
          <a:xfrm>
            <a:off x="5691056" y="2089995"/>
            <a:ext cx="238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 noise time series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CAFC18-5165-4345-8F27-7DB5B451DA4E}"/>
              </a:ext>
            </a:extLst>
          </p:cNvPr>
          <p:cNvSpPr txBox="1"/>
          <p:nvPr/>
        </p:nvSpPr>
        <p:spPr>
          <a:xfrm>
            <a:off x="6228915" y="4863656"/>
            <a:ext cx="2686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Inner summation is non-zero only when </a:t>
            </a:r>
            <a:r>
              <a:rPr lang="en-US" i="1" dirty="0"/>
              <a:t>j= </a:t>
            </a:r>
            <a:r>
              <a:rPr lang="en-US" i="1" dirty="0" err="1"/>
              <a:t>i+k</a:t>
            </a:r>
            <a:r>
              <a:rPr lang="en-US" i="1" dirty="0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>
            <a:extLst>
              <a:ext uri="{FF2B5EF4-FFF2-40B4-BE49-F238E27FC236}">
                <a16:creationId xmlns:a16="http://schemas.microsoft.com/office/drawing/2014/main" id="{663AD680-97BA-490C-8942-F0872D8889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4540" y="304800"/>
            <a:ext cx="7553325" cy="553998"/>
          </a:xfrm>
        </p:spPr>
        <p:txBody>
          <a:bodyPr/>
          <a:lstStyle/>
          <a:p>
            <a:pPr eaLnBrk="1" hangingPunct="1"/>
            <a:r>
              <a:rPr lang="en-US" altLang="en-US" sz="3600" b="1" dirty="0"/>
              <a:t>AR</a:t>
            </a:r>
            <a:r>
              <a:rPr lang="en-US" altLang="en-US" sz="3600" dirty="0"/>
              <a:t> and </a:t>
            </a:r>
            <a:r>
              <a:rPr lang="en-US" altLang="en-US" sz="3600" b="1" dirty="0"/>
              <a:t>MA</a:t>
            </a:r>
            <a:r>
              <a:rPr lang="en-US" altLang="en-US" sz="3600" dirty="0"/>
              <a:t>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1061F6-7311-4335-9D1C-3156BEF4C57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64539" y="1803907"/>
                <a:ext cx="7553325" cy="4001095"/>
              </a:xfrm>
            </p:spPr>
            <p:txBody>
              <a:bodyPr/>
              <a:lstStyle/>
              <a:p>
                <a:pPr marL="571500" indent="-571500">
                  <a:buFont typeface="+mj-lt"/>
                  <a:buAutoNum type="alphaLcParenR"/>
                </a:pPr>
                <a:r>
                  <a:rPr lang="en-US" sz="2800" dirty="0"/>
                  <a:t>Finite order </a:t>
                </a:r>
                <a:r>
                  <a:rPr lang="en-US" sz="2800" b="1" dirty="0"/>
                  <a:t>moving average (MA) models</a:t>
                </a:r>
              </a:p>
              <a:p>
                <a:pPr marL="1485900" lvl="2" indent="-5715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Other than a few finite weights, all other values of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400" b="1" dirty="0"/>
                  <a:t> are zero</a:t>
                </a:r>
              </a:p>
              <a:p>
                <a:pPr marL="1485900" lvl="2" indent="-5715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Input is white noise  term        , and its lagged values</a:t>
                </a:r>
              </a:p>
              <a:p>
                <a:pPr marL="571500" indent="-571500">
                  <a:buFont typeface="+mj-lt"/>
                  <a:buAutoNum type="alphaLcParenR"/>
                </a:pPr>
                <a:endParaRPr lang="en-US" sz="2800" dirty="0"/>
              </a:p>
              <a:p>
                <a:pPr marL="571500" indent="-571500">
                  <a:buFont typeface="+mj-lt"/>
                  <a:buAutoNum type="alphaLcParenR"/>
                </a:pPr>
                <a:r>
                  <a:rPr lang="en-US" sz="2800" dirty="0"/>
                  <a:t>Finite order </a:t>
                </a:r>
                <a:r>
                  <a:rPr lang="en-US" sz="2800" b="1" dirty="0"/>
                  <a:t>autoregressive (AR)</a:t>
                </a:r>
                <a:r>
                  <a:rPr lang="en-US" sz="2800" dirty="0"/>
                  <a:t> </a:t>
                </a:r>
              </a:p>
              <a:p>
                <a:pPr marL="1485900" lvl="2" indent="-5715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Inputs are past values of the time series (</a:t>
                </a:r>
                <a:r>
                  <a:rPr lang="en-US" sz="2400" dirty="0" err="1"/>
                  <a:t>y</a:t>
                </a:r>
                <a:r>
                  <a:rPr lang="en-US" sz="2400" baseline="-25000" dirty="0" err="1"/>
                  <a:t>t</a:t>
                </a:r>
                <a:r>
                  <a:rPr lang="en-US" sz="2400" baseline="-25000" dirty="0"/>
                  <a:t>-k</a:t>
                </a:r>
                <a:r>
                  <a:rPr lang="en-US" sz="2400" dirty="0"/>
                  <a:t>)</a:t>
                </a:r>
                <a:endParaRPr lang="en-US" sz="3200" dirty="0"/>
              </a:p>
              <a:p>
                <a:pPr marL="571500" indent="-571500">
                  <a:buFont typeface="+mj-lt"/>
                  <a:buAutoNum type="alphaLcParenR"/>
                </a:pPr>
                <a:endParaRPr lang="en-US" sz="2800" dirty="0"/>
              </a:p>
              <a:p>
                <a:pPr marL="571500" indent="-571500">
                  <a:buFont typeface="+mj-lt"/>
                  <a:buAutoNum type="alphaLcParenR"/>
                </a:pPr>
                <a:r>
                  <a:rPr lang="en-US" sz="2800" dirty="0"/>
                  <a:t>Mixture of (a) and (b) !!  </a:t>
                </a:r>
                <a:r>
                  <a:rPr lang="en-US" sz="2800" dirty="0">
                    <a:sym typeface="Wingdings" panose="05000000000000000000" pitchFamily="2" charset="2"/>
                  </a:rPr>
                  <a:t> ARMA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1061F6-7311-4335-9D1C-3156BEF4C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4539" y="1803907"/>
                <a:ext cx="7553325" cy="4001095"/>
              </a:xfrm>
              <a:blipFill>
                <a:blip r:embed="rId3"/>
                <a:stretch>
                  <a:fillRect l="-2663" t="-2744" r="-1049" b="-4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988" name="Slide Number Placeholder 5">
            <a:extLst>
              <a:ext uri="{FF2B5EF4-FFF2-40B4-BE49-F238E27FC236}">
                <a16:creationId xmlns:a16="http://schemas.microsoft.com/office/drawing/2014/main" id="{9C26555D-6E32-434B-B99D-0604A37827A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048D6FE-3880-4490-9A42-6C1067C85517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0ED44B7-F8C4-4E61-BCF8-F084E2E81A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7" t="15152" r="38540" b="69457"/>
          <a:stretch/>
        </p:blipFill>
        <p:spPr>
          <a:xfrm>
            <a:off x="6359524" y="1064498"/>
            <a:ext cx="1920240" cy="696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974FBD3C-4A93-4D7D-933F-EBA3CA7B3C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97" t="21761" r="58580" b="68011"/>
          <a:stretch/>
        </p:blipFill>
        <p:spPr>
          <a:xfrm>
            <a:off x="5562600" y="2720319"/>
            <a:ext cx="416860" cy="898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>
            <a:extLst>
              <a:ext uri="{FF2B5EF4-FFF2-40B4-BE49-F238E27FC236}">
                <a16:creationId xmlns:a16="http://schemas.microsoft.com/office/drawing/2014/main" id="{E273A992-DFF8-4B62-BD5A-64315868FC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4540" y="304800"/>
            <a:ext cx="7553325" cy="984885"/>
          </a:xfrm>
        </p:spPr>
        <p:txBody>
          <a:bodyPr/>
          <a:lstStyle/>
          <a:p>
            <a:pPr eaLnBrk="1" hangingPunct="1"/>
            <a:r>
              <a:rPr lang="da-DK" altLang="en-US" sz="3200" dirty="0"/>
              <a:t>Finite Order Moving Average Processes - MA(</a:t>
            </a:r>
            <a:r>
              <a:rPr lang="da-DK" altLang="en-US" sz="3200" i="1" dirty="0"/>
              <a:t>q</a:t>
            </a:r>
            <a:r>
              <a:rPr lang="da-DK" altLang="en-US" sz="3200" dirty="0"/>
              <a:t>)</a:t>
            </a:r>
            <a:endParaRPr lang="en-US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BFD93ED-7116-4670-9F32-B2DDC141542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7964" y="1402650"/>
                <a:ext cx="7553325" cy="1661993"/>
              </a:xfrm>
            </p:spPr>
            <p:txBody>
              <a:bodyPr/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baseline="-25000" dirty="0"/>
                  <a:t>0</a:t>
                </a:r>
                <a:r>
                  <a:rPr lang="en-US" dirty="0"/>
                  <a:t> to 1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Other weights represented by </a:t>
                </a:r>
                <a:r>
                  <a:rPr lang="el-GR" i="1" dirty="0"/>
                  <a:t>θ</a:t>
                </a:r>
                <a:r>
                  <a:rPr lang="en-US" i="1" dirty="0"/>
                  <a:t> with negative sign 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BFD93ED-7116-4670-9F32-B2DDC14154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964" y="1402650"/>
                <a:ext cx="7553325" cy="1661993"/>
              </a:xfrm>
              <a:blipFill>
                <a:blip r:embed="rId3"/>
                <a:stretch>
                  <a:fillRect l="-3390" t="-8425" b="-15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12" name="Slide Number Placeholder 5">
            <a:extLst>
              <a:ext uri="{FF2B5EF4-FFF2-40B4-BE49-F238E27FC236}">
                <a16:creationId xmlns:a16="http://schemas.microsoft.com/office/drawing/2014/main" id="{3BCFD6F0-0B82-4ED4-8C7B-98B78BF4352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0709D8B-C70B-41AB-8F98-C222DEB28FEF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pic>
        <p:nvPicPr>
          <p:cNvPr id="43014" name="Picture 4">
            <a:extLst>
              <a:ext uri="{FF2B5EF4-FFF2-40B4-BE49-F238E27FC236}">
                <a16:creationId xmlns:a16="http://schemas.microsoft.com/office/drawing/2014/main" id="{C7BB2975-6CC7-42C4-A0C2-8017193F1A42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9" t="21761" r="28574" b="68011"/>
          <a:stretch/>
        </p:blipFill>
        <p:spPr>
          <a:xfrm>
            <a:off x="1822380" y="3102970"/>
            <a:ext cx="6495485" cy="898050"/>
          </a:xfrm>
          <a:noFill/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D95F113A-A441-4FA8-B327-304EA24F1C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7" t="15152" r="38540" b="69457"/>
          <a:stretch/>
        </p:blipFill>
        <p:spPr>
          <a:xfrm>
            <a:off x="6583680" y="1035189"/>
            <a:ext cx="1920240" cy="696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71DE3A3-2F57-493B-9BAF-7A0726C9D41E}"/>
                  </a:ext>
                </a:extLst>
              </p:cNvPr>
              <p:cNvSpPr/>
              <p:nvPr/>
            </p:nvSpPr>
            <p:spPr>
              <a:xfrm>
                <a:off x="1998405" y="4122877"/>
                <a:ext cx="6343468" cy="14157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white noise ; 0 mean and variance </a:t>
                </a:r>
                <a:r>
                  <a:rPr lang="el-GR" dirty="0"/>
                  <a:t>σ</a:t>
                </a:r>
                <a:r>
                  <a:rPr lang="en-US" baseline="30000" dirty="0"/>
                  <a:t>2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sz="3200" dirty="0"/>
                  <a:t>This is referred to as a </a:t>
                </a:r>
                <a:r>
                  <a:rPr lang="en-US" sz="3200" b="1" u="sng" dirty="0"/>
                  <a:t>MA(q)</a:t>
                </a:r>
                <a:r>
                  <a:rPr lang="en-US" sz="3200" dirty="0"/>
                  <a:t> process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71DE3A3-2F57-493B-9BAF-7A0726C9D4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405" y="4122877"/>
                <a:ext cx="6343468" cy="1415772"/>
              </a:xfrm>
              <a:prstGeom prst="rect">
                <a:avLst/>
              </a:prstGeom>
              <a:blipFill>
                <a:blip r:embed="rId6"/>
                <a:stretch>
                  <a:fillRect l="-2500" t="-2146" r="-1923" b="-12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Slide Number Placeholder 7">
            <a:extLst>
              <a:ext uri="{FF2B5EF4-FFF2-40B4-BE49-F238E27FC236}">
                <a16:creationId xmlns:a16="http://schemas.microsoft.com/office/drawing/2014/main" id="{9BFB5C06-5D8B-44D2-AF47-7B6330C1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6D50047-A73C-4DB0-B23C-D085F2FF7FA4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44037" name="Rectangle 2">
            <a:extLst>
              <a:ext uri="{FF2B5EF4-FFF2-40B4-BE49-F238E27FC236}">
                <a16:creationId xmlns:a16="http://schemas.microsoft.com/office/drawing/2014/main" id="{F86A51BB-017B-40BE-AE2F-06456013B6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77108"/>
          </a:xfrm>
        </p:spPr>
        <p:txBody>
          <a:bodyPr/>
          <a:lstStyle/>
          <a:p>
            <a:pPr eaLnBrk="1" hangingPunct="1"/>
            <a:r>
              <a:rPr lang="da-DK" altLang="en-US" dirty="0"/>
              <a:t>Properties of MA(q) process</a:t>
            </a:r>
            <a:endParaRPr lang="en-US" altLang="en-US" dirty="0"/>
          </a:p>
        </p:txBody>
      </p:sp>
      <p:sp>
        <p:nvSpPr>
          <p:cNvPr id="44038" name="Rectangle 3">
            <a:extLst>
              <a:ext uri="{FF2B5EF4-FFF2-40B4-BE49-F238E27FC236}">
                <a16:creationId xmlns:a16="http://schemas.microsoft.com/office/drawing/2014/main" id="{374569CE-4BF6-495E-90FC-DFB08634C50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553998"/>
          </a:xfrm>
        </p:spPr>
        <p:txBody>
          <a:bodyPr/>
          <a:lstStyle/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da-DK" altLang="en-US" dirty="0"/>
              <a:t>Expected Value</a:t>
            </a:r>
          </a:p>
        </p:txBody>
      </p:sp>
      <p:pic>
        <p:nvPicPr>
          <p:cNvPr id="44039" name="Picture 4">
            <a:extLst>
              <a:ext uri="{FF2B5EF4-FFF2-40B4-BE49-F238E27FC236}">
                <a16:creationId xmlns:a16="http://schemas.microsoft.com/office/drawing/2014/main" id="{D7AF512D-E465-47B9-BAC7-28CE18C05F06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2362200"/>
            <a:ext cx="6019800" cy="1255713"/>
          </a:xfrm>
          <a:noFill/>
        </p:spPr>
      </p:pic>
      <p:pic>
        <p:nvPicPr>
          <p:cNvPr id="44040" name="Picture 6">
            <a:extLst>
              <a:ext uri="{FF2B5EF4-FFF2-40B4-BE49-F238E27FC236}">
                <a16:creationId xmlns:a16="http://schemas.microsoft.com/office/drawing/2014/main" id="{69A9EE3F-222D-4848-88B2-C0860658AB11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4648200"/>
            <a:ext cx="7086600" cy="1268413"/>
          </a:xfrm>
          <a:noFill/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A5090952-F7D8-4804-B039-8B2E05E0733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712071"/>
            <a:ext cx="80010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6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da-DK" altLang="en-US" kern="0" dirty="0"/>
              <a:t>Variance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build="p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5">
            <a:extLst>
              <a:ext uri="{FF2B5EF4-FFF2-40B4-BE49-F238E27FC236}">
                <a16:creationId xmlns:a16="http://schemas.microsoft.com/office/drawing/2014/main" id="{36582A4B-66A7-40DD-B049-B17F3DF3E37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Chapter 5</a:t>
            </a:r>
          </a:p>
        </p:txBody>
      </p:sp>
      <p:sp>
        <p:nvSpPr>
          <p:cNvPr id="45060" name="Slide Number Placeholder 7">
            <a:extLst>
              <a:ext uri="{FF2B5EF4-FFF2-40B4-BE49-F238E27FC236}">
                <a16:creationId xmlns:a16="http://schemas.microsoft.com/office/drawing/2014/main" id="{4E89C197-8B8D-48B4-8EE1-5C5FCB61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EC30149-995F-4403-82E9-B67A554F2007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45061" name="Rectangle 2">
            <a:extLst>
              <a:ext uri="{FF2B5EF4-FFF2-40B4-BE49-F238E27FC236}">
                <a16:creationId xmlns:a16="http://schemas.microsoft.com/office/drawing/2014/main" id="{B26F36C6-5F54-4F99-85F0-B6925AF871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77108"/>
          </a:xfrm>
        </p:spPr>
        <p:txBody>
          <a:bodyPr/>
          <a:lstStyle/>
          <a:p>
            <a:pPr eaLnBrk="1" hangingPunct="1"/>
            <a:r>
              <a:rPr lang="da-DK" altLang="en-US" dirty="0"/>
              <a:t>Properties of MA(q) process</a:t>
            </a:r>
            <a:endParaRPr lang="en-US" altLang="en-US" dirty="0"/>
          </a:p>
        </p:txBody>
      </p:sp>
      <p:sp>
        <p:nvSpPr>
          <p:cNvPr id="45062" name="Rectangle 3">
            <a:extLst>
              <a:ext uri="{FF2B5EF4-FFF2-40B4-BE49-F238E27FC236}">
                <a16:creationId xmlns:a16="http://schemas.microsoft.com/office/drawing/2014/main" id="{9471E202-B716-4576-8361-77F5AB16963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90308"/>
            <a:ext cx="8001000" cy="553998"/>
          </a:xfrm>
        </p:spPr>
        <p:txBody>
          <a:bodyPr/>
          <a:lstStyle/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da-DK" altLang="en-US" dirty="0"/>
              <a:t>Autocovariance Function</a:t>
            </a:r>
          </a:p>
        </p:txBody>
      </p:sp>
      <p:pic>
        <p:nvPicPr>
          <p:cNvPr id="45063" name="Picture 5">
            <a:extLst>
              <a:ext uri="{FF2B5EF4-FFF2-40B4-BE49-F238E27FC236}">
                <a16:creationId xmlns:a16="http://schemas.microsoft.com/office/drawing/2014/main" id="{D817D951-A418-466D-899D-818DACDD29D1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799" y="4144486"/>
            <a:ext cx="7086600" cy="1268413"/>
          </a:xfrm>
          <a:noFill/>
        </p:spPr>
      </p:pic>
      <p:pic>
        <p:nvPicPr>
          <p:cNvPr id="45064" name="Picture 6">
            <a:extLst>
              <a:ext uri="{FF2B5EF4-FFF2-40B4-BE49-F238E27FC236}">
                <a16:creationId xmlns:a16="http://schemas.microsoft.com/office/drawing/2014/main" id="{1D7730E5-2ECB-445E-90AC-69B15F7EC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2" y="1714627"/>
            <a:ext cx="7419975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E3ECEFC8-66A1-453F-9160-5D2B655072B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516941"/>
            <a:ext cx="80010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6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da-DK" altLang="en-US" kern="0" dirty="0"/>
              <a:t>Variance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 build="p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>
            <a:extLst>
              <a:ext uri="{FF2B5EF4-FFF2-40B4-BE49-F238E27FC236}">
                <a16:creationId xmlns:a16="http://schemas.microsoft.com/office/drawing/2014/main" id="{0FC904CD-7924-46F9-89A8-88496D9F0BF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Chapter 5</a:t>
            </a:r>
          </a:p>
        </p:txBody>
      </p:sp>
      <p:sp>
        <p:nvSpPr>
          <p:cNvPr id="46083" name="Footer Placeholder 4">
            <a:extLst>
              <a:ext uri="{FF2B5EF4-FFF2-40B4-BE49-F238E27FC236}">
                <a16:creationId xmlns:a16="http://schemas.microsoft.com/office/drawing/2014/main" id="{B850DFAA-7109-476D-AE39-ADC171AE8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Introduction to Time Series Analysis and Forecasting 2E, 2015  MJK</a:t>
            </a:r>
          </a:p>
        </p:txBody>
      </p:sp>
      <p:sp>
        <p:nvSpPr>
          <p:cNvPr id="46084" name="Slide Number Placeholder 5">
            <a:extLst>
              <a:ext uri="{FF2B5EF4-FFF2-40B4-BE49-F238E27FC236}">
                <a16:creationId xmlns:a16="http://schemas.microsoft.com/office/drawing/2014/main" id="{9EAA1134-023C-41A8-A2AA-B5C61589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CE07FF4-5F3C-41E3-AE4D-A66666FE90A2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46085" name="Rectangle 10">
            <a:extLst>
              <a:ext uri="{FF2B5EF4-FFF2-40B4-BE49-F238E27FC236}">
                <a16:creationId xmlns:a16="http://schemas.microsoft.com/office/drawing/2014/main" id="{20C888DE-F200-4A9D-A18D-A99E64AEC3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 dirty="0"/>
              <a:t>Autocorrelation Function of MA(</a:t>
            </a:r>
            <a:r>
              <a:rPr lang="da-DK" altLang="en-US" i="1" dirty="0"/>
              <a:t>q</a:t>
            </a:r>
            <a:r>
              <a:rPr lang="da-DK" altLang="en-US" dirty="0"/>
              <a:t>)</a:t>
            </a:r>
            <a:endParaRPr lang="en-US" altLang="en-US" dirty="0"/>
          </a:p>
        </p:txBody>
      </p:sp>
      <p:sp>
        <p:nvSpPr>
          <p:cNvPr id="46086" name="Rectangle 11">
            <a:extLst>
              <a:ext uri="{FF2B5EF4-FFF2-40B4-BE49-F238E27FC236}">
                <a16:creationId xmlns:a16="http://schemas.microsoft.com/office/drawing/2014/main" id="{4BA8A6D1-FE07-41D3-A2C4-FAEEBE8C22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810000"/>
            <a:ext cx="8229600" cy="2215991"/>
          </a:xfrm>
        </p:spPr>
        <p:txBody>
          <a:bodyPr/>
          <a:lstStyle/>
          <a:p>
            <a:pPr eaLnBrk="1" hangingPunct="1"/>
            <a:r>
              <a:rPr lang="en-US" altLang="en-US" dirty="0"/>
              <a:t>ACF of MA(</a:t>
            </a:r>
            <a:r>
              <a:rPr lang="en-US" altLang="en-US" i="1" dirty="0"/>
              <a:t>q</a:t>
            </a:r>
            <a:r>
              <a:rPr lang="en-US" altLang="en-US" dirty="0"/>
              <a:t>) “cuts off” after lag </a:t>
            </a:r>
            <a:r>
              <a:rPr lang="en-US" altLang="en-US" i="1" dirty="0"/>
              <a:t>q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This is very useful in the identification of an MA(</a:t>
            </a:r>
            <a:r>
              <a:rPr lang="en-US" altLang="en-US" i="1" dirty="0"/>
              <a:t>q</a:t>
            </a:r>
            <a:r>
              <a:rPr lang="en-US" altLang="en-US" dirty="0"/>
              <a:t>) process</a:t>
            </a:r>
          </a:p>
        </p:txBody>
      </p:sp>
      <p:pic>
        <p:nvPicPr>
          <p:cNvPr id="46087" name="Picture 7">
            <a:extLst>
              <a:ext uri="{FF2B5EF4-FFF2-40B4-BE49-F238E27FC236}">
                <a16:creationId xmlns:a16="http://schemas.microsoft.com/office/drawing/2014/main" id="{7BE513F7-1683-4328-B3BA-4D03B44F69F7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752600"/>
            <a:ext cx="8153400" cy="1793875"/>
          </a:xfr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Date Placeholder 4">
            <a:extLst>
              <a:ext uri="{FF2B5EF4-FFF2-40B4-BE49-F238E27FC236}">
                <a16:creationId xmlns:a16="http://schemas.microsoft.com/office/drawing/2014/main" id="{FD1CA617-E6BD-48E1-917D-4625EDA906F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Chapter 5</a:t>
            </a:r>
          </a:p>
        </p:txBody>
      </p:sp>
      <p:sp>
        <p:nvSpPr>
          <p:cNvPr id="2053" name="Slide Number Placeholder 6">
            <a:extLst>
              <a:ext uri="{FF2B5EF4-FFF2-40B4-BE49-F238E27FC236}">
                <a16:creationId xmlns:a16="http://schemas.microsoft.com/office/drawing/2014/main" id="{FD137CCC-888D-4E56-A505-6B02B2CD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4E41B41-80AC-40CE-9FBB-F043F13C5641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2054" name="Rectangle 2">
            <a:extLst>
              <a:ext uri="{FF2B5EF4-FFF2-40B4-BE49-F238E27FC236}">
                <a16:creationId xmlns:a16="http://schemas.microsoft.com/office/drawing/2014/main" id="{74E78BE4-BEEA-439D-926C-6016C3B2F1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Sample ACF</a:t>
            </a:r>
          </a:p>
        </p:txBody>
      </p:sp>
      <p:sp>
        <p:nvSpPr>
          <p:cNvPr id="2055" name="Rectangle 3">
            <a:extLst>
              <a:ext uri="{FF2B5EF4-FFF2-40B4-BE49-F238E27FC236}">
                <a16:creationId xmlns:a16="http://schemas.microsoft.com/office/drawing/2014/main" id="{15237025-1AC5-4B33-9CE7-CD72458B9EE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03363"/>
            <a:ext cx="7620000" cy="3877985"/>
          </a:xfrm>
        </p:spPr>
        <p:txBody>
          <a:bodyPr/>
          <a:lstStyle/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Will not be EXACTLY zero after lag </a:t>
            </a:r>
            <a:r>
              <a:rPr lang="en-US" altLang="en-US" i="1" dirty="0"/>
              <a:t>q</a:t>
            </a:r>
            <a:r>
              <a:rPr lang="en-US" altLang="en-US" dirty="0"/>
              <a:t> for an MA(</a:t>
            </a:r>
            <a:r>
              <a:rPr lang="en-US" altLang="en-US" i="1" dirty="0"/>
              <a:t>q</a:t>
            </a:r>
            <a:r>
              <a:rPr lang="en-US" altLang="en-US" dirty="0"/>
              <a:t>)</a:t>
            </a:r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But it will be small</a:t>
            </a:r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 For the same size of </a:t>
            </a:r>
            <a:r>
              <a:rPr lang="en-US" altLang="en-US" i="1" dirty="0"/>
              <a:t>N</a:t>
            </a:r>
            <a:r>
              <a:rPr lang="en-US" altLang="en-US" dirty="0"/>
              <a:t>, this can be tested using the limits: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0" name="Object 4">
                <a:extLst>
                  <a:ext uri="{FF2B5EF4-FFF2-40B4-BE49-F238E27FC236}">
                    <a16:creationId xmlns:a16="http://schemas.microsoft.com/office/drawing/2014/main" id="{5B6C0D73-48A1-4A58-883C-9985979AFFA4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492500" y="5516563"/>
                <a:ext cx="1350963" cy="63976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1.96/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50" name="Object 4">
                <a:extLst>
                  <a:ext uri="{FF2B5EF4-FFF2-40B4-BE49-F238E27FC236}">
                    <a16:creationId xmlns:a16="http://schemas.microsoft.com/office/drawing/2014/main" id="{5B6C0D73-48A1-4A58-883C-9985979AFFA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492500" y="5516563"/>
                <a:ext cx="1350963" cy="639762"/>
              </a:xfrm>
              <a:prstGeom prst="rect">
                <a:avLst/>
              </a:prstGeom>
              <a:blipFill>
                <a:blip r:embed="rId3"/>
                <a:stretch>
                  <a:fillRect l="-765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5">
            <a:extLst>
              <a:ext uri="{FF2B5EF4-FFF2-40B4-BE49-F238E27FC236}">
                <a16:creationId xmlns:a16="http://schemas.microsoft.com/office/drawing/2014/main" id="{9C1AA354-6130-4305-8B92-A2FBCFADE1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Chapter 5</a:t>
            </a:r>
          </a:p>
        </p:txBody>
      </p:sp>
      <p:sp>
        <p:nvSpPr>
          <p:cNvPr id="47107" name="Footer Placeholder 6">
            <a:extLst>
              <a:ext uri="{FF2B5EF4-FFF2-40B4-BE49-F238E27FC236}">
                <a16:creationId xmlns:a16="http://schemas.microsoft.com/office/drawing/2014/main" id="{11CA900D-8EBD-44A2-BF78-B5DBFBC4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Introduction to Time Series Analysis and Forecasting 2E, 2015  MJK</a:t>
            </a:r>
          </a:p>
        </p:txBody>
      </p:sp>
      <p:sp>
        <p:nvSpPr>
          <p:cNvPr id="47108" name="Slide Number Placeholder 7">
            <a:extLst>
              <a:ext uri="{FF2B5EF4-FFF2-40B4-BE49-F238E27FC236}">
                <a16:creationId xmlns:a16="http://schemas.microsoft.com/office/drawing/2014/main" id="{FC52E20E-4E37-4916-A548-989CFC8E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E5BA98B-FB72-4135-98FD-D5D9573DC743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47109" name="Rectangle 2">
            <a:extLst>
              <a:ext uri="{FF2B5EF4-FFF2-40B4-BE49-F238E27FC236}">
                <a16:creationId xmlns:a16="http://schemas.microsoft.com/office/drawing/2014/main" id="{F94BF14B-A5AC-480C-ADB9-FF2231C2C7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First-Order Moving Average Process MA(1)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93C71737-EF57-41FD-96B6-0F4C7BD4FF4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895600"/>
            <a:ext cx="7848600" cy="9350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for which autocovariance and autocorrelation functions are given as</a:t>
            </a:r>
          </a:p>
        </p:txBody>
      </p:sp>
      <p:pic>
        <p:nvPicPr>
          <p:cNvPr id="47111" name="Picture 7">
            <a:extLst>
              <a:ext uri="{FF2B5EF4-FFF2-40B4-BE49-F238E27FC236}">
                <a16:creationId xmlns:a16="http://schemas.microsoft.com/office/drawing/2014/main" id="{A13F644B-2A73-4892-B1F6-CD9D17E8E963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886200"/>
            <a:ext cx="2349500" cy="1593850"/>
          </a:xfrm>
          <a:noFill/>
        </p:spPr>
      </p:pic>
      <p:pic>
        <p:nvPicPr>
          <p:cNvPr id="47112" name="Picture 4">
            <a:extLst>
              <a:ext uri="{FF2B5EF4-FFF2-40B4-BE49-F238E27FC236}">
                <a16:creationId xmlns:a16="http://schemas.microsoft.com/office/drawing/2014/main" id="{D1156959-2990-4BC1-8290-BCFFD4C0112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42465" y="1366334"/>
            <a:ext cx="4032250" cy="955675"/>
          </a:xfrm>
          <a:noFill/>
        </p:spPr>
      </p:pic>
      <p:pic>
        <p:nvPicPr>
          <p:cNvPr id="47113" name="Picture 9">
            <a:extLst>
              <a:ext uri="{FF2B5EF4-FFF2-40B4-BE49-F238E27FC236}">
                <a16:creationId xmlns:a16="http://schemas.microsoft.com/office/drawing/2014/main" id="{D665C0BD-AB8E-4C8B-8815-46D2EB673A1E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5400" y="3886200"/>
            <a:ext cx="2476500" cy="1614488"/>
          </a:xfr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7B7390D-7D3A-46C3-BD29-9ADA84E5A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40" y="304800"/>
            <a:ext cx="7553325" cy="1107996"/>
          </a:xfrm>
        </p:spPr>
        <p:txBody>
          <a:bodyPr/>
          <a:lstStyle/>
          <a:p>
            <a:r>
              <a:rPr lang="en-US" altLang="en-US" sz="3600" dirty="0"/>
              <a:t>First-Order Moving Average Process MA(1)</a:t>
            </a:r>
            <a:endParaRPr lang="en-US" sz="3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811E8AD-CBB9-43DD-9060-DA73AFB95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7553325" cy="332398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 autocorrelation function cuts off after lag 1 (because k&gt;q)</a:t>
            </a:r>
          </a:p>
        </p:txBody>
      </p:sp>
      <p:sp>
        <p:nvSpPr>
          <p:cNvPr id="48131" name="Footer Placeholder 6">
            <a:extLst>
              <a:ext uri="{FF2B5EF4-FFF2-40B4-BE49-F238E27FC236}">
                <a16:creationId xmlns:a16="http://schemas.microsoft.com/office/drawing/2014/main" id="{69BF9AEA-86DB-4594-AEB8-3AE67F7CD86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Introduction to Time Series Analysis and Forecasting 2E, 2015  MJK</a:t>
            </a:r>
          </a:p>
        </p:txBody>
      </p:sp>
      <p:sp>
        <p:nvSpPr>
          <p:cNvPr id="48130" name="Date Placeholder 5">
            <a:extLst>
              <a:ext uri="{FF2B5EF4-FFF2-40B4-BE49-F238E27FC236}">
                <a16:creationId xmlns:a16="http://schemas.microsoft.com/office/drawing/2014/main" id="{9DE6C608-7AD2-429E-B585-9700DE0A051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Chapter 5</a:t>
            </a:r>
          </a:p>
        </p:txBody>
      </p:sp>
      <p:sp>
        <p:nvSpPr>
          <p:cNvPr id="48132" name="Slide Number Placeholder 7">
            <a:extLst>
              <a:ext uri="{FF2B5EF4-FFF2-40B4-BE49-F238E27FC236}">
                <a16:creationId xmlns:a16="http://schemas.microsoft.com/office/drawing/2014/main" id="{5C78D6E7-3315-4B93-8891-D79817960CA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40278D8-80CC-4B8D-91AF-2A18952B8C66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C3D4BDA-22B2-4AD4-9740-6EF41692FFA8}"/>
              </a:ext>
            </a:extLst>
          </p:cNvPr>
          <p:cNvGrpSpPr/>
          <p:nvPr/>
        </p:nvGrpSpPr>
        <p:grpSpPr>
          <a:xfrm>
            <a:off x="1828799" y="2057400"/>
            <a:ext cx="5486400" cy="1132332"/>
            <a:chOff x="1524000" y="3063978"/>
            <a:chExt cx="5486400" cy="1132332"/>
          </a:xfrm>
        </p:grpSpPr>
        <p:pic>
          <p:nvPicPr>
            <p:cNvPr id="48133" name="Picture 2">
              <a:extLst>
                <a:ext uri="{FF2B5EF4-FFF2-40B4-BE49-F238E27FC236}">
                  <a16:creationId xmlns:a16="http://schemas.microsoft.com/office/drawing/2014/main" id="{9FDB0D19-284B-44F5-B195-6B1267F7F6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21" t="29071" r="28365" b="17857"/>
            <a:stretch/>
          </p:blipFill>
          <p:spPr bwMode="auto">
            <a:xfrm>
              <a:off x="3886200" y="3063978"/>
              <a:ext cx="3124200" cy="1132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9">
              <a:extLst>
                <a:ext uri="{FF2B5EF4-FFF2-40B4-BE49-F238E27FC236}">
                  <a16:creationId xmlns:a16="http://schemas.microsoft.com/office/drawing/2014/main" id="{4061DDF2-F201-4B83-B1A8-03FE91304D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53" r="23077" b="44684"/>
            <a:stretch/>
          </p:blipFill>
          <p:spPr>
            <a:xfrm>
              <a:off x="1524000" y="3063978"/>
              <a:ext cx="1752600" cy="893064"/>
            </a:xfrm>
            <a:prstGeom prst="rect">
              <a:avLst/>
            </a:prstGeom>
            <a:noFill/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53ADF88C-C16C-4BB0-B6D3-7DAAD4953108}"/>
                </a:ext>
              </a:extLst>
            </p:cNvPr>
            <p:cNvSpPr/>
            <p:nvPr/>
          </p:nvSpPr>
          <p:spPr>
            <a:xfrm>
              <a:off x="3429000" y="3358110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2EC6-7879-4868-982C-8A294E7E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35129-813D-412C-8440-BF02434D3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7553325" cy="153888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HW #2 is due tonight (Sept 24</a:t>
            </a:r>
            <a:r>
              <a:rPr lang="en-US" sz="3200" baseline="30000" dirty="0"/>
              <a:t>th</a:t>
            </a:r>
            <a:r>
              <a:rPr lang="en-US" sz="3200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HW #3 has been posted – due Oct 3rd</a:t>
            </a:r>
          </a:p>
        </p:txBody>
      </p:sp>
    </p:spTree>
    <p:extLst>
      <p:ext uri="{BB962C8B-B14F-4D97-AF65-F5344CB8AC3E}">
        <p14:creationId xmlns:p14="http://schemas.microsoft.com/office/powerpoint/2010/main" val="2264939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Date Placeholder 4">
            <a:extLst>
              <a:ext uri="{FF2B5EF4-FFF2-40B4-BE49-F238E27FC236}">
                <a16:creationId xmlns:a16="http://schemas.microsoft.com/office/drawing/2014/main" id="{0DB195AF-4513-4D23-9D74-08460358F24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Chapter 5</a:t>
            </a:r>
          </a:p>
        </p:txBody>
      </p:sp>
      <p:sp>
        <p:nvSpPr>
          <p:cNvPr id="3076" name="Footer Placeholder 5">
            <a:extLst>
              <a:ext uri="{FF2B5EF4-FFF2-40B4-BE49-F238E27FC236}">
                <a16:creationId xmlns:a16="http://schemas.microsoft.com/office/drawing/2014/main" id="{E3526591-E757-4710-B750-CE6D88D34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Introduction to Time Series Analysis and Forecasting 2E, 2015  MJK</a:t>
            </a:r>
          </a:p>
        </p:txBody>
      </p:sp>
      <p:sp>
        <p:nvSpPr>
          <p:cNvPr id="3077" name="Slide Number Placeholder 6">
            <a:extLst>
              <a:ext uri="{FF2B5EF4-FFF2-40B4-BE49-F238E27FC236}">
                <a16:creationId xmlns:a16="http://schemas.microsoft.com/office/drawing/2014/main" id="{787876A8-F87F-4AF7-958F-4FBDFD39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61F5A84-7EB2-4BA9-9C9B-CCA96B1737D2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3078" name="Rectangle 2">
            <a:extLst>
              <a:ext uri="{FF2B5EF4-FFF2-40B4-BE49-F238E27FC236}">
                <a16:creationId xmlns:a16="http://schemas.microsoft.com/office/drawing/2014/main" id="{65B9F094-9115-48B5-82EC-F903027FCB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49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Some Examples</a:t>
            </a:r>
          </a:p>
        </p:txBody>
      </p:sp>
      <p:pic>
        <p:nvPicPr>
          <p:cNvPr id="3079" name="Picture 5">
            <a:extLst>
              <a:ext uri="{FF2B5EF4-FFF2-40B4-BE49-F238E27FC236}">
                <a16:creationId xmlns:a16="http://schemas.microsoft.com/office/drawing/2014/main" id="{FD725B0E-31C5-498F-BB8D-8EA64D2510B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60500" y="969963"/>
            <a:ext cx="5181600" cy="2727325"/>
          </a:xfrm>
          <a:noFill/>
        </p:spPr>
      </p:pic>
      <p:sp>
        <p:nvSpPr>
          <p:cNvPr id="3080" name="Text Box 7">
            <a:extLst>
              <a:ext uri="{FF2B5EF4-FFF2-40B4-BE49-F238E27FC236}">
                <a16:creationId xmlns:a16="http://schemas.microsoft.com/office/drawing/2014/main" id="{761F8854-A936-48B0-8BFA-4A0492801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1825" y="3733800"/>
            <a:ext cx="2051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Note, the behavior</a:t>
            </a:r>
          </a:p>
          <a:p>
            <a:pPr eaLnBrk="1" hangingPunct="1"/>
            <a:r>
              <a:rPr lang="en-US" altLang="en-US"/>
              <a:t>of sample ACF</a:t>
            </a:r>
          </a:p>
        </p:txBody>
      </p:sp>
      <p:sp>
        <p:nvSpPr>
          <p:cNvPr id="3081" name="Line 8">
            <a:extLst>
              <a:ext uri="{FF2B5EF4-FFF2-40B4-BE49-F238E27FC236}">
                <a16:creationId xmlns:a16="http://schemas.microsoft.com/office/drawing/2014/main" id="{3F6BF7E0-2918-428A-9079-3BA3B2CFE16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77000" y="3352800"/>
            <a:ext cx="684213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82" name="Picture 9">
            <a:extLst>
              <a:ext uri="{FF2B5EF4-FFF2-40B4-BE49-F238E27FC236}">
                <a16:creationId xmlns:a16="http://schemas.microsoft.com/office/drawing/2014/main" id="{76BDD6FA-F287-4445-9160-A4FFF960190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8" b="3368"/>
          <a:stretch>
            <a:fillRect/>
          </a:stretch>
        </p:blipFill>
        <p:spPr>
          <a:xfrm>
            <a:off x="1550988" y="3695700"/>
            <a:ext cx="5445125" cy="2528888"/>
          </a:xfrm>
          <a:noFill/>
        </p:spPr>
      </p:pic>
      <p:sp>
        <p:nvSpPr>
          <p:cNvPr id="3083" name="Line 11">
            <a:extLst>
              <a:ext uri="{FF2B5EF4-FFF2-40B4-BE49-F238E27FC236}">
                <a16:creationId xmlns:a16="http://schemas.microsoft.com/office/drawing/2014/main" id="{360E3E25-E89C-40CA-B4B3-B38CCE953B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4572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074" name="Object 14">
            <a:extLst>
              <a:ext uri="{FF2B5EF4-FFF2-40B4-BE49-F238E27FC236}">
                <a16:creationId xmlns:a16="http://schemas.microsoft.com/office/drawing/2014/main" id="{8D704EAA-40C3-49F9-81B8-D0BB8744D8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3716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3074" name="Object 14">
                        <a:extLst>
                          <a:ext uri="{FF2B5EF4-FFF2-40B4-BE49-F238E27FC236}">
                            <a16:creationId xmlns:a16="http://schemas.microsoft.com/office/drawing/2014/main" id="{8D704EAA-40C3-49F9-81B8-D0BB8744D8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3716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Rectangle 19">
            <a:extLst>
              <a:ext uri="{FF2B5EF4-FFF2-40B4-BE49-F238E27FC236}">
                <a16:creationId xmlns:a16="http://schemas.microsoft.com/office/drawing/2014/main" id="{8A825A0B-68B0-4F41-8747-E8EEED179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352800"/>
            <a:ext cx="12192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5" name="Rectangle 20">
            <a:extLst>
              <a:ext uri="{FF2B5EF4-FFF2-40B4-BE49-F238E27FC236}">
                <a16:creationId xmlns:a16="http://schemas.microsoft.com/office/drawing/2014/main" id="{382F5328-E33D-4F1A-94B6-523FD8E64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3" y="6026150"/>
            <a:ext cx="12192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C470AF-1EE8-40B6-8D00-19CB79E3BF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12331"/>
            <a:ext cx="1857634" cy="2667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3C0C21-EFD0-4739-869B-CB74027EAB79}"/>
              </a:ext>
            </a:extLst>
          </p:cNvPr>
          <p:cNvSpPr txBox="1"/>
          <p:nvPr/>
        </p:nvSpPr>
        <p:spPr>
          <a:xfrm>
            <a:off x="6819106" y="1883731"/>
            <a:ext cx="2147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Successive observations close to each other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Positively</a:t>
            </a:r>
            <a:r>
              <a:rPr lang="en-US" dirty="0">
                <a:sym typeface="Wingdings" panose="05000000000000000000" pitchFamily="2" charset="2"/>
              </a:rPr>
              <a:t> correlated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0A1D77-6402-42C0-A595-D3378898EF78}"/>
              </a:ext>
            </a:extLst>
          </p:cNvPr>
          <p:cNvSpPr txBox="1"/>
          <p:nvPr/>
        </p:nvSpPr>
        <p:spPr>
          <a:xfrm>
            <a:off x="6819106" y="4841064"/>
            <a:ext cx="2147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Successive observations oscillate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Negatively</a:t>
            </a:r>
            <a:r>
              <a:rPr lang="en-US" dirty="0">
                <a:sym typeface="Wingdings" panose="05000000000000000000" pitchFamily="2" charset="2"/>
              </a:rPr>
              <a:t> correlated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D8C052-831B-4E7D-8F30-74E440D36A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42348"/>
            <a:ext cx="1829055" cy="3810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5">
            <a:extLst>
              <a:ext uri="{FF2B5EF4-FFF2-40B4-BE49-F238E27FC236}">
                <a16:creationId xmlns:a16="http://schemas.microsoft.com/office/drawing/2014/main" id="{9894979D-F643-4D08-8E82-C70B2730C95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Chapter 5</a:t>
            </a:r>
          </a:p>
        </p:txBody>
      </p:sp>
      <p:sp>
        <p:nvSpPr>
          <p:cNvPr id="49155" name="Footer Placeholder 6">
            <a:extLst>
              <a:ext uri="{FF2B5EF4-FFF2-40B4-BE49-F238E27FC236}">
                <a16:creationId xmlns:a16="http://schemas.microsoft.com/office/drawing/2014/main" id="{DF7B8BBA-DE09-4E3B-A32E-A4619FD3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Introduction to Time Series Analysis and Forecasting 2E, 2015  MJK</a:t>
            </a:r>
          </a:p>
        </p:txBody>
      </p:sp>
      <p:sp>
        <p:nvSpPr>
          <p:cNvPr id="49156" name="Slide Number Placeholder 7">
            <a:extLst>
              <a:ext uri="{FF2B5EF4-FFF2-40B4-BE49-F238E27FC236}">
                <a16:creationId xmlns:a16="http://schemas.microsoft.com/office/drawing/2014/main" id="{EA8AE914-850A-466E-B9A0-6B472035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38261D7-E54B-4485-B691-B692A5E72676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49157" name="Rectangle 2">
            <a:extLst>
              <a:ext uri="{FF2B5EF4-FFF2-40B4-BE49-F238E27FC236}">
                <a16:creationId xmlns:a16="http://schemas.microsoft.com/office/drawing/2014/main" id="{46D62295-B398-4CED-B225-887F1F1C5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Second-Order Moving Average Process MA(2)</a:t>
            </a:r>
          </a:p>
        </p:txBody>
      </p:sp>
      <p:sp>
        <p:nvSpPr>
          <p:cNvPr id="49158" name="Rectangle 3">
            <a:extLst>
              <a:ext uri="{FF2B5EF4-FFF2-40B4-BE49-F238E27FC236}">
                <a16:creationId xmlns:a16="http://schemas.microsoft.com/office/drawing/2014/main" id="{F3F9D352-4512-4C4F-9539-6E0B84B8A18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895600"/>
            <a:ext cx="7848600" cy="9350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for which autocovariance and autocorrelation functions are given as</a:t>
            </a:r>
          </a:p>
        </p:txBody>
      </p:sp>
      <p:pic>
        <p:nvPicPr>
          <p:cNvPr id="49159" name="Picture 7">
            <a:extLst>
              <a:ext uri="{FF2B5EF4-FFF2-40B4-BE49-F238E27FC236}">
                <a16:creationId xmlns:a16="http://schemas.microsoft.com/office/drawing/2014/main" id="{56556F3C-826F-440B-86FA-D13F649AD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52600"/>
            <a:ext cx="44958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9">
            <a:extLst>
              <a:ext uri="{FF2B5EF4-FFF2-40B4-BE49-F238E27FC236}">
                <a16:creationId xmlns:a16="http://schemas.microsoft.com/office/drawing/2014/main" id="{57BE407B-6DB5-4F8D-99A1-711DCE5B5314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688" y="3886200"/>
            <a:ext cx="3157537" cy="2270125"/>
          </a:xfrm>
          <a:noFill/>
        </p:spPr>
      </p:pic>
      <p:pic>
        <p:nvPicPr>
          <p:cNvPr id="49161" name="Picture 11">
            <a:extLst>
              <a:ext uri="{FF2B5EF4-FFF2-40B4-BE49-F238E27FC236}">
                <a16:creationId xmlns:a16="http://schemas.microsoft.com/office/drawing/2014/main" id="{945FD22A-B1E8-41CF-9B2F-C9C90C414C8E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67275" y="3692525"/>
            <a:ext cx="3008313" cy="2609850"/>
          </a:xfr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>
            <a:extLst>
              <a:ext uri="{FF2B5EF4-FFF2-40B4-BE49-F238E27FC236}">
                <a16:creationId xmlns:a16="http://schemas.microsoft.com/office/drawing/2014/main" id="{FDF72C69-FD87-487E-BEB7-C28E333DAE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/>
              <a:t>An Example</a:t>
            </a:r>
            <a:endParaRPr lang="en-US" alt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8F78B4-A89E-4492-81FC-312FB4E57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178" name="Date Placeholder 3">
            <a:extLst>
              <a:ext uri="{FF2B5EF4-FFF2-40B4-BE49-F238E27FC236}">
                <a16:creationId xmlns:a16="http://schemas.microsoft.com/office/drawing/2014/main" id="{E6F55350-A1A6-4C82-9C5E-24348BBBFC74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Chapter 5</a:t>
            </a:r>
          </a:p>
        </p:txBody>
      </p:sp>
      <p:sp>
        <p:nvSpPr>
          <p:cNvPr id="50179" name="Footer Placeholder 4">
            <a:extLst>
              <a:ext uri="{FF2B5EF4-FFF2-40B4-BE49-F238E27FC236}">
                <a16:creationId xmlns:a16="http://schemas.microsoft.com/office/drawing/2014/main" id="{CEECAC17-1794-42E6-BBB9-D1AB383C55D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Introduction to Time Series Analysis and Forecasting 2E, 2015  MJK</a:t>
            </a:r>
          </a:p>
        </p:txBody>
      </p:sp>
      <p:sp>
        <p:nvSpPr>
          <p:cNvPr id="50180" name="Slide Number Placeholder 5">
            <a:extLst>
              <a:ext uri="{FF2B5EF4-FFF2-40B4-BE49-F238E27FC236}">
                <a16:creationId xmlns:a16="http://schemas.microsoft.com/office/drawing/2014/main" id="{D117DF9D-52B4-414F-AAD6-44184AB3AB1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3F166C2-6CA7-4C67-ADA1-44B93E970866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pic>
        <p:nvPicPr>
          <p:cNvPr id="50182" name="Picture 4">
            <a:extLst>
              <a:ext uri="{FF2B5EF4-FFF2-40B4-BE49-F238E27FC236}">
                <a16:creationId xmlns:a16="http://schemas.microsoft.com/office/drawing/2014/main" id="{7C37D3CC-21E5-4905-993E-D390D043E010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84"/>
          <a:stretch/>
        </p:blipFill>
        <p:spPr>
          <a:xfrm>
            <a:off x="731202" y="1563750"/>
            <a:ext cx="7620000" cy="3200400"/>
          </a:xfrm>
          <a:noFill/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93EB427A-ED40-423E-AA19-A1A7B96F3E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00" t="85315" r="9000" b="3861"/>
          <a:stretch/>
        </p:blipFill>
        <p:spPr>
          <a:xfrm>
            <a:off x="2839976" y="4764150"/>
            <a:ext cx="3743704" cy="586740"/>
          </a:xfrm>
          <a:prstGeom prst="rect">
            <a:avLst/>
          </a:prstGeom>
          <a:noFill/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154E8A9-0E52-476F-9603-7C2B1D293EB1}"/>
              </a:ext>
            </a:extLst>
          </p:cNvPr>
          <p:cNvSpPr/>
          <p:nvPr/>
        </p:nvSpPr>
        <p:spPr>
          <a:xfrm>
            <a:off x="5029200" y="2819400"/>
            <a:ext cx="3048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3087DD-65B5-4C70-AAE2-0F6D67578DD2}"/>
              </a:ext>
            </a:extLst>
          </p:cNvPr>
          <p:cNvCxnSpPr/>
          <p:nvPr/>
        </p:nvCxnSpPr>
        <p:spPr>
          <a:xfrm flipH="1">
            <a:off x="5334000" y="1001394"/>
            <a:ext cx="914400" cy="1818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1079BDD-2B7D-4F89-ADC8-5FC007D4A03E}"/>
              </a:ext>
            </a:extLst>
          </p:cNvPr>
          <p:cNvSpPr txBox="1"/>
          <p:nvPr/>
        </p:nvSpPr>
        <p:spPr>
          <a:xfrm>
            <a:off x="5638800" y="609600"/>
            <a:ext cx="2700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Lags 1 and 2 are significant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DDEE8-4EBE-4B5F-80B9-79212DE3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53A2D-7C2D-430E-8F60-02E386F32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7553325" cy="480131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Introduction / Motivation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RECAP: Stationarity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Linear Models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Moving Average (MA) Models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err="1"/>
              <a:t>AutoRegressive</a:t>
            </a:r>
            <a:r>
              <a:rPr lang="en-US" sz="2400" dirty="0"/>
              <a:t> (AR) Models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ARMA (AR + MA)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Incorporating Seasonality and Trend: </a:t>
            </a:r>
            <a:r>
              <a:rPr lang="en-US" sz="2400" u="sng" dirty="0"/>
              <a:t>S</a:t>
            </a:r>
            <a:r>
              <a:rPr lang="en-US" sz="2400" dirty="0"/>
              <a:t>AR</a:t>
            </a:r>
            <a:r>
              <a:rPr lang="en-US" sz="2400" u="sng" dirty="0"/>
              <a:t>I</a:t>
            </a:r>
            <a:r>
              <a:rPr lang="en-US" sz="2400" dirty="0"/>
              <a:t>MA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E3AD7C0-3EA3-4965-AF00-D9862A3F79BD}"/>
              </a:ext>
            </a:extLst>
          </p:cNvPr>
          <p:cNvSpPr/>
          <p:nvPr/>
        </p:nvSpPr>
        <p:spPr>
          <a:xfrm rot="8732727">
            <a:off x="5396510" y="3238501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5AFB3B-C992-49DF-9CB1-391D96CE4A4C}"/>
              </a:ext>
            </a:extLst>
          </p:cNvPr>
          <p:cNvSpPr txBox="1"/>
          <p:nvPr/>
        </p:nvSpPr>
        <p:spPr>
          <a:xfrm>
            <a:off x="5968608" y="2782669"/>
            <a:ext cx="2588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to confuse with moving average window !</a:t>
            </a:r>
          </a:p>
        </p:txBody>
      </p:sp>
    </p:spTree>
    <p:extLst>
      <p:ext uri="{BB962C8B-B14F-4D97-AF65-F5344CB8AC3E}">
        <p14:creationId xmlns:p14="http://schemas.microsoft.com/office/powerpoint/2010/main" val="257118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1D43-6163-4A4B-968F-911B5E27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1C87F-A75D-4780-8BFA-89078F61C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8074660" cy="517064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In previous chapter, focus was on </a:t>
            </a:r>
            <a:r>
              <a:rPr lang="en-US" sz="2000" b="1" dirty="0"/>
              <a:t>exponential smoothing: </a:t>
            </a:r>
          </a:p>
          <a:p>
            <a:endParaRPr lang="en-US" sz="2000" b="1" dirty="0"/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weight</a:t>
            </a:r>
            <a:r>
              <a:rPr lang="en-US" sz="2000" b="1" dirty="0"/>
              <a:t> </a:t>
            </a:r>
            <a:r>
              <a:rPr lang="en-US" sz="2000" dirty="0"/>
              <a:t>(</a:t>
            </a:r>
            <a:r>
              <a:rPr lang="el-GR" sz="2000" dirty="0"/>
              <a:t>λ</a:t>
            </a:r>
            <a:r>
              <a:rPr lang="en-US" sz="2000" dirty="0"/>
              <a:t>)</a:t>
            </a:r>
            <a:r>
              <a:rPr lang="en-US" sz="2000" b="1" dirty="0"/>
              <a:t> applied to current sample </a:t>
            </a:r>
          </a:p>
          <a:p>
            <a:r>
              <a:rPr lang="en-US" sz="2000" b="1" dirty="0"/>
              <a:t>				+ </a:t>
            </a:r>
          </a:p>
          <a:p>
            <a:pPr algn="ctr"/>
            <a:r>
              <a:rPr lang="en-US" sz="2000" b="1" dirty="0"/>
              <a:t>exponentially decaying weights (1-</a:t>
            </a:r>
            <a:r>
              <a:rPr lang="el-GR" sz="2000" dirty="0"/>
              <a:t> λ</a:t>
            </a:r>
            <a:r>
              <a:rPr lang="en-US" sz="2000" dirty="0"/>
              <a:t>)</a:t>
            </a:r>
            <a:r>
              <a:rPr lang="en-US" sz="2000" baseline="30000" dirty="0"/>
              <a:t>t</a:t>
            </a:r>
            <a:r>
              <a:rPr lang="en-US" sz="2000" dirty="0"/>
              <a:t> </a:t>
            </a:r>
            <a:r>
              <a:rPr lang="en-US" sz="2000" b="1" dirty="0"/>
              <a:t>to previous points</a:t>
            </a:r>
          </a:p>
          <a:p>
            <a:pPr algn="ctr"/>
            <a:endParaRPr lang="en-US" sz="2000" b="1" i="1" baseline="-25000" dirty="0"/>
          </a:p>
          <a:p>
            <a:endParaRPr lang="en-US" sz="2800" b="1" i="1" baseline="-25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General assumption is that any time series data is modeling as sum of 2 components: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dirty="0"/>
              <a:t>		</a:t>
            </a:r>
            <a:r>
              <a:rPr lang="en-US" sz="1800" b="1" dirty="0"/>
              <a:t>deterministic (signal) + stochastic (random noise)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u="sng" dirty="0"/>
              <a:t>Drawback:</a:t>
            </a:r>
            <a:r>
              <a:rPr lang="en-US" sz="1800" dirty="0"/>
              <a:t> Exponential models do not consider the serial dependence of the data effectively (i.e. correlation between neighboring time samples)</a:t>
            </a:r>
            <a:endParaRPr lang="en-US" sz="1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0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000" i="1" dirty="0"/>
          </a:p>
          <a:p>
            <a:pPr lvl="1"/>
            <a:endParaRPr lang="en-US" sz="1000" i="1" dirty="0"/>
          </a:p>
          <a:p>
            <a:endParaRPr lang="en-US" sz="2800" dirty="0"/>
          </a:p>
        </p:txBody>
      </p:sp>
      <p:sp>
        <p:nvSpPr>
          <p:cNvPr id="3076" name="Slide Number Placeholder 4">
            <a:extLst>
              <a:ext uri="{FF2B5EF4-FFF2-40B4-BE49-F238E27FC236}">
                <a16:creationId xmlns:a16="http://schemas.microsoft.com/office/drawing/2014/main" id="{3B55B0D4-6D85-4817-B1E0-43302512DB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1A9134-B5BF-4CB2-96BD-DAC926950440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0FD0E1-CF48-497C-BAB5-EA8AE8484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9" y="1524000"/>
            <a:ext cx="4053839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7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1D43-6163-4A4B-968F-911B5E27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1C87F-A75D-4780-8BFA-89078F61C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8074660" cy="458587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It is possible to identify deterministic trends as well as seasonal variation and decompose a series into these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</a:p>
          <a:p>
            <a:pPr marL="1371600" indent="-1371600"/>
            <a:r>
              <a:rPr lang="en-US" sz="3200" dirty="0">
                <a:sym typeface="Wingdings" panose="05000000000000000000" pitchFamily="2" charset="2"/>
              </a:rPr>
              <a:t>	 Using techniques we have learnt so far in this course </a:t>
            </a: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2800" dirty="0"/>
          </a:p>
        </p:txBody>
      </p:sp>
      <p:sp>
        <p:nvSpPr>
          <p:cNvPr id="3076" name="Slide Number Placeholder 4">
            <a:extLst>
              <a:ext uri="{FF2B5EF4-FFF2-40B4-BE49-F238E27FC236}">
                <a16:creationId xmlns:a16="http://schemas.microsoft.com/office/drawing/2014/main" id="{3B55B0D4-6D85-4817-B1E0-43302512DB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1A9134-B5BF-4CB2-96BD-DAC926950440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E7618-609A-4462-856E-E0AFA57FCF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00" b="47778"/>
          <a:stretch/>
        </p:blipFill>
        <p:spPr>
          <a:xfrm>
            <a:off x="1727852" y="4419600"/>
            <a:ext cx="7382810" cy="178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6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1D43-6163-4A4B-968F-911B5E27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1C87F-A75D-4780-8BFA-89078F61C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1640" y="1001394"/>
            <a:ext cx="8074660" cy="338554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However, once such a time series has been </a:t>
            </a:r>
            <a:r>
              <a:rPr lang="en-US" sz="3200" i="1" dirty="0"/>
              <a:t>decomposed</a:t>
            </a:r>
            <a:r>
              <a:rPr lang="en-US" sz="3200" dirty="0"/>
              <a:t> we are left with a </a:t>
            </a:r>
            <a:r>
              <a:rPr lang="en-US" sz="3200" b="1" dirty="0"/>
              <a:t>random component</a:t>
            </a:r>
            <a:r>
              <a:rPr lang="en-US" sz="32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2800" dirty="0"/>
          </a:p>
        </p:txBody>
      </p:sp>
      <p:sp>
        <p:nvSpPr>
          <p:cNvPr id="3076" name="Slide Number Placeholder 4">
            <a:extLst>
              <a:ext uri="{FF2B5EF4-FFF2-40B4-BE49-F238E27FC236}">
                <a16:creationId xmlns:a16="http://schemas.microsoft.com/office/drawing/2014/main" id="{3B55B0D4-6D85-4817-B1E0-43302512DB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1A9134-B5BF-4CB2-96BD-DAC926950440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2DDD7D-8C07-43EB-824F-77CA4778AAB4}"/>
              </a:ext>
            </a:extLst>
          </p:cNvPr>
          <p:cNvGrpSpPr/>
          <p:nvPr/>
        </p:nvGrpSpPr>
        <p:grpSpPr>
          <a:xfrm>
            <a:off x="2102802" y="2438400"/>
            <a:ext cx="5212398" cy="3418206"/>
            <a:chOff x="2102802" y="2438400"/>
            <a:chExt cx="5212398" cy="341820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209007-F8C2-4E4C-A2BA-A2BD884479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056" b="9819"/>
            <a:stretch/>
          </p:blipFill>
          <p:spPr>
            <a:xfrm>
              <a:off x="2102802" y="2558136"/>
              <a:ext cx="4678998" cy="329847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6F2E0CD-F26F-4F61-9B33-34C0053C574C}"/>
                </a:ext>
              </a:extLst>
            </p:cNvPr>
            <p:cNvSpPr/>
            <p:nvPr/>
          </p:nvSpPr>
          <p:spPr>
            <a:xfrm>
              <a:off x="6400800" y="2438400"/>
              <a:ext cx="914400" cy="553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791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1D43-6163-4A4B-968F-911B5E27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1C87F-A75D-4780-8BFA-89078F61C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872" y="1163140"/>
            <a:ext cx="8182928" cy="147732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When sequential observations of a time series are correlated, we say that </a:t>
            </a:r>
            <a:r>
              <a:rPr lang="en-US" sz="3200" b="1" dirty="0"/>
              <a:t>serial dependence </a:t>
            </a:r>
            <a:r>
              <a:rPr lang="en-US" sz="3200" dirty="0"/>
              <a:t>exists in the time series</a:t>
            </a:r>
          </a:p>
        </p:txBody>
      </p:sp>
      <p:sp>
        <p:nvSpPr>
          <p:cNvPr id="3076" name="Slide Number Placeholder 4">
            <a:extLst>
              <a:ext uri="{FF2B5EF4-FFF2-40B4-BE49-F238E27FC236}">
                <a16:creationId xmlns:a16="http://schemas.microsoft.com/office/drawing/2014/main" id="{3B55B0D4-6D85-4817-B1E0-43302512DB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1A9134-B5BF-4CB2-96BD-DAC926950440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pic>
        <p:nvPicPr>
          <p:cNvPr id="64514" name="Picture 2" descr="http://2.bp.blogspot.com/-hfmbyTsRm4k/TtkLhTK_xzI/AAAAAAAAAMM/Jr6oR5PhdYM/s320/2011-12-02_22-16-43_362.jpg">
            <a:extLst>
              <a:ext uri="{FF2B5EF4-FFF2-40B4-BE49-F238E27FC236}">
                <a16:creationId xmlns:a16="http://schemas.microsoft.com/office/drawing/2014/main" id="{25CC378B-D4EA-48E7-8047-ADD4ADA9B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852" y="3086100"/>
            <a:ext cx="239077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03E7AB-A58E-4F8A-8179-F7A898F5DDB5}"/>
              </a:ext>
            </a:extLst>
          </p:cNvPr>
          <p:cNvCxnSpPr/>
          <p:nvPr/>
        </p:nvCxnSpPr>
        <p:spPr>
          <a:xfrm flipV="1">
            <a:off x="6483786" y="3861034"/>
            <a:ext cx="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773D60C-087E-4DC8-BAEB-05E60EE249B9}"/>
              </a:ext>
            </a:extLst>
          </p:cNvPr>
          <p:cNvSpPr txBox="1"/>
          <p:nvPr/>
        </p:nvSpPr>
        <p:spPr>
          <a:xfrm rot="16200000">
            <a:off x="5714430" y="4384272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6D0D19-62F6-410E-8F3A-1072F0039D57}"/>
              </a:ext>
            </a:extLst>
          </p:cNvPr>
          <p:cNvSpPr/>
          <p:nvPr/>
        </p:nvSpPr>
        <p:spPr>
          <a:xfrm>
            <a:off x="565603" y="2924871"/>
            <a:ext cx="54941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/>
              <a:t>Positive Serial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Positive</a:t>
            </a:r>
            <a:r>
              <a:rPr lang="en-US" dirty="0"/>
              <a:t> value for one observation increases the probability of a </a:t>
            </a:r>
            <a:r>
              <a:rPr lang="en-US" b="1" dirty="0"/>
              <a:t>Positive</a:t>
            </a:r>
            <a:r>
              <a:rPr lang="en-US" dirty="0"/>
              <a:t> value for another observation and vice versa.</a:t>
            </a:r>
          </a:p>
          <a:p>
            <a:endParaRPr lang="en-US" sz="1400" dirty="0"/>
          </a:p>
          <a:p>
            <a:r>
              <a:rPr lang="en-US" b="1" dirty="0"/>
              <a:t> </a:t>
            </a:r>
            <a:r>
              <a:rPr lang="en-US" sz="2000" b="1" u="sng" dirty="0"/>
              <a:t>Negative Serial Correlation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Positive</a:t>
            </a:r>
            <a:r>
              <a:rPr lang="en-US" dirty="0"/>
              <a:t> value for one observation increases the probability of a </a:t>
            </a:r>
            <a:r>
              <a:rPr lang="en-US" b="1" dirty="0"/>
              <a:t>Negative</a:t>
            </a:r>
            <a:r>
              <a:rPr lang="en-US" dirty="0"/>
              <a:t> value for another observation and vice versa.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54895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>
            <a:extLst>
              <a:ext uri="{FF2B5EF4-FFF2-40B4-BE49-F238E27FC236}">
                <a16:creationId xmlns:a16="http://schemas.microsoft.com/office/drawing/2014/main" id="{B713A590-7621-4045-86C9-826D0F535E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Chapter 2</a:t>
            </a:r>
          </a:p>
        </p:txBody>
      </p:sp>
      <p:sp>
        <p:nvSpPr>
          <p:cNvPr id="14339" name="Footer Placeholder 4">
            <a:extLst>
              <a:ext uri="{FF2B5EF4-FFF2-40B4-BE49-F238E27FC236}">
                <a16:creationId xmlns:a16="http://schemas.microsoft.com/office/drawing/2014/main" id="{0FAE86E3-8687-47BC-B1BC-8042F5D15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Introduction to Time Series Analysis and Forecasting 2E, 2015  MJK</a:t>
            </a:r>
          </a:p>
        </p:txBody>
      </p:sp>
      <p:sp>
        <p:nvSpPr>
          <p:cNvPr id="14340" name="Slide Number Placeholder 5">
            <a:extLst>
              <a:ext uri="{FF2B5EF4-FFF2-40B4-BE49-F238E27FC236}">
                <a16:creationId xmlns:a16="http://schemas.microsoft.com/office/drawing/2014/main" id="{A1A0E996-108C-4DA7-B3CF-C13E6308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FE242A2-54A8-4845-8D19-4ABB1A986945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FF5E6223-3F28-43C4-8B69-905C8D26E3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29969"/>
            <a:ext cx="7553325" cy="3877985"/>
          </a:xfrm>
        </p:spPr>
        <p:txBody>
          <a:bodyPr/>
          <a:lstStyle/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Data is </a:t>
            </a:r>
            <a:r>
              <a:rPr lang="en-US" altLang="en-US" i="1" dirty="0"/>
              <a:t>strictly stationary </a:t>
            </a:r>
            <a:r>
              <a:rPr lang="en-US" altLang="en-US" dirty="0"/>
              <a:t>if its properties are NOT affected by a change in time origin</a:t>
            </a:r>
          </a:p>
          <a:p>
            <a:pPr eaLnBrk="1" hangingPunct="1"/>
            <a:endParaRPr lang="en-US" altLang="en-US" dirty="0"/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The </a:t>
            </a:r>
            <a:r>
              <a:rPr lang="en-US" altLang="en-US" i="1" dirty="0"/>
              <a:t>joint probability density </a:t>
            </a:r>
            <a:r>
              <a:rPr lang="en-US" altLang="en-US" dirty="0"/>
              <a:t>function does not change if the time interval changes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9040E6-745F-4405-928B-445580350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40" y="304800"/>
            <a:ext cx="7553325" cy="677108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RECAP: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Strictly Stationary Time Series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C7229-9AFA-4F15-B325-0C35FE011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181600"/>
            <a:ext cx="2890076" cy="4940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E6463A-89B3-444F-92DE-F48C7B9BAC3B}"/>
              </a:ext>
            </a:extLst>
          </p:cNvPr>
          <p:cNvSpPr txBox="1"/>
          <p:nvPr/>
        </p:nvSpPr>
        <p:spPr>
          <a:xfrm>
            <a:off x="4076511" y="518160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as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E33E49-C430-4D65-AAF4-7DC2E50CCC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488" y="5181600"/>
            <a:ext cx="4001642" cy="4940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46472</TotalTime>
  <Words>1055</Words>
  <Application>Microsoft Office PowerPoint</Application>
  <PresentationFormat>On-screen Show (4:3)</PresentationFormat>
  <Paragraphs>281</Paragraphs>
  <Slides>32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 Math</vt:lpstr>
      <vt:lpstr>Office Theme</vt:lpstr>
      <vt:lpstr>Equation</vt:lpstr>
      <vt:lpstr>Chapter 5:  Auto Regressive Integrated Moving Average (ARIMA) Models   Fall 2019</vt:lpstr>
      <vt:lpstr>Announcements</vt:lpstr>
      <vt:lpstr>Announcements</vt:lpstr>
      <vt:lpstr>Outline</vt:lpstr>
      <vt:lpstr>Introduction</vt:lpstr>
      <vt:lpstr>Motivation</vt:lpstr>
      <vt:lpstr>Motivation</vt:lpstr>
      <vt:lpstr>Motivation</vt:lpstr>
      <vt:lpstr>RECAP: Strictly Stationary Time Series</vt:lpstr>
      <vt:lpstr>Stationarity</vt:lpstr>
      <vt:lpstr>Stationarity</vt:lpstr>
      <vt:lpstr>Some Examples </vt:lpstr>
      <vt:lpstr>Stationary Time Series</vt:lpstr>
      <vt:lpstr>Approach for ARMA modeling</vt:lpstr>
      <vt:lpstr>Approach for ARMA modeling (Analogy)</vt:lpstr>
      <vt:lpstr>Linear Models for Stationary Time Series</vt:lpstr>
      <vt:lpstr>Linear Filter</vt:lpstr>
      <vt:lpstr>Wold’s Decomposition Theorem</vt:lpstr>
      <vt:lpstr>How useful is this basic form of Wold decomposition theorem ?</vt:lpstr>
      <vt:lpstr>Using the Backshift Operator</vt:lpstr>
      <vt:lpstr>If Input is White Noise …</vt:lpstr>
      <vt:lpstr>AR and MA models</vt:lpstr>
      <vt:lpstr>Finite Order Moving Average Processes - MA(q)</vt:lpstr>
      <vt:lpstr>Properties of MA(q) process</vt:lpstr>
      <vt:lpstr>Properties of MA(q) process</vt:lpstr>
      <vt:lpstr>Autocorrelation Function of MA(q)</vt:lpstr>
      <vt:lpstr>Sample ACF</vt:lpstr>
      <vt:lpstr>First-Order Moving Average Process MA(1)</vt:lpstr>
      <vt:lpstr>First-Order Moving Average Process MA(1)</vt:lpstr>
      <vt:lpstr>Some Examples</vt:lpstr>
      <vt:lpstr>Second-Order Moving Average Process MA(2)</vt:lpstr>
      <vt:lpstr>An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 and Forecasting   Fall 2019</dc:title>
  <dc:creator>Ajay Anand</dc:creator>
  <cp:lastModifiedBy>Ajay Anand</cp:lastModifiedBy>
  <cp:revision>1707</cp:revision>
  <dcterms:created xsi:type="dcterms:W3CDTF">2019-05-06T20:41:32Z</dcterms:created>
  <dcterms:modified xsi:type="dcterms:W3CDTF">2019-09-24T14:16:40Z</dcterms:modified>
</cp:coreProperties>
</file>