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2"/>
  </p:notesMasterIdLst>
  <p:sldIdLst>
    <p:sldId id="822" r:id="rId2"/>
    <p:sldId id="1642" r:id="rId3"/>
    <p:sldId id="1643" r:id="rId4"/>
    <p:sldId id="1644" r:id="rId5"/>
    <p:sldId id="1645" r:id="rId6"/>
    <p:sldId id="1646" r:id="rId7"/>
    <p:sldId id="1647" r:id="rId8"/>
    <p:sldId id="1648" r:id="rId9"/>
    <p:sldId id="1649" r:id="rId10"/>
    <p:sldId id="1650" r:id="rId11"/>
    <p:sldId id="1651" r:id="rId12"/>
    <p:sldId id="1653" r:id="rId13"/>
    <p:sldId id="1656" r:id="rId14"/>
    <p:sldId id="1657" r:id="rId15"/>
    <p:sldId id="1654" r:id="rId16"/>
    <p:sldId id="1655" r:id="rId17"/>
    <p:sldId id="1652" r:id="rId18"/>
    <p:sldId id="1589" r:id="rId19"/>
    <p:sldId id="1658" r:id="rId20"/>
    <p:sldId id="1590" r:id="rId21"/>
    <p:sldId id="500" r:id="rId22"/>
    <p:sldId id="383" r:id="rId23"/>
    <p:sldId id="384" r:id="rId24"/>
    <p:sldId id="385" r:id="rId25"/>
    <p:sldId id="401" r:id="rId26"/>
    <p:sldId id="395" r:id="rId27"/>
    <p:sldId id="1659" r:id="rId28"/>
    <p:sldId id="1660" r:id="rId29"/>
    <p:sldId id="1591" r:id="rId30"/>
    <p:sldId id="1661" r:id="rId31"/>
  </p:sldIdLst>
  <p:sldSz cx="12192000" cy="6858000"/>
  <p:notesSz cx="7010400" cy="92964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0CDBC"/>
    <a:srgbClr val="008080"/>
    <a:srgbClr val="0033CC"/>
    <a:srgbClr val="BD582C"/>
    <a:srgbClr val="E48312"/>
    <a:srgbClr val="7F7F7F"/>
    <a:srgbClr val="94A088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1952" autoAdjust="0"/>
  </p:normalViewPr>
  <p:slideViewPr>
    <p:cSldViewPr snapToGrid="0">
      <p:cViewPr varScale="1">
        <p:scale>
          <a:sx n="72" d="100"/>
          <a:sy n="72" d="100"/>
        </p:scale>
        <p:origin x="96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58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FF14A8-8617-45DF-8C63-43FB9A027795}" type="slidenum">
              <a:rPr lang="en-US"/>
              <a:pPr/>
              <a:t>10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600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880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911099-9B8F-476F-B5CD-62BDA93CB3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F5A1D-B68E-47E4-B4C1-776D36DF4D1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5076B9C1-5711-4567-A6DA-BB27E9BC5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0CB1862A-0779-48EF-8C40-6058DBF50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D17DD6-F957-4B9F-BFDE-2F1E3889A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53386-4901-4F04-9ABA-96D28803B86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5960C820-A29C-4063-A2E5-78B4D0F71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73F4C85A-359B-487D-AEEF-DA679D838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5068AE-7CA5-4909-8811-A54F41BA5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E51CA6-5A18-4C77-857E-6A32325FF64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DC17BAC0-7D83-4884-9388-9D30E8868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8B85BC77-FA91-49ED-BAEA-64BB24F99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428399-2629-437C-B282-2909491F6B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48C5C-B968-478E-8E0E-801B9DB3538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75458" name="Rectangle 2">
            <a:extLst>
              <a:ext uri="{FF2B5EF4-FFF2-40B4-BE49-F238E27FC236}">
                <a16:creationId xmlns:a16="http://schemas.microsoft.com/office/drawing/2014/main" id="{3BF97B44-BC4F-46A5-8143-0CF6C3616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19125"/>
            <a:ext cx="4659312" cy="2622550"/>
          </a:xfrm>
          <a:ln/>
        </p:spPr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55E1ED5C-3F8F-4CE2-B850-09183105F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3327400"/>
            <a:ext cx="5086350" cy="52609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47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6953-1093-4827-BD55-5F0C29A4DF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84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4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928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88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9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Normalized</a:t>
            </a:r>
            <a:r>
              <a:rPr lang="en-US" baseline="0" dirty="0"/>
              <a:t>, can be positive or negative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6953-1093-4827-BD55-5F0C29A4DF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1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51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85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387" y="304800"/>
            <a:ext cx="10071100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9387" y="1217168"/>
            <a:ext cx="10071100" cy="553998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7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161826"/>
            <a:ext cx="10972800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527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7733" y="838200"/>
            <a:ext cx="6476535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48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466" y="817880"/>
            <a:ext cx="3809068" cy="2031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1661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1661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EA3E5-6700-4D02-B3AA-AB9DCAD4E5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17587-1409-43C0-910D-A48D90AA71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45280" y="6377940"/>
            <a:ext cx="3901440" cy="584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C47A4-4A5B-41C3-B4DE-121A9AB72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2D893-06E4-4C9F-8827-54AB098C60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30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24EC-32E4-42A6-8229-5C53E0C0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677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4ECC-77E0-426E-A72A-71F4D309D0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2215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C7AB8-8C14-4A23-87B2-97DBA7E0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2215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F900F-FE2E-4BAE-8850-43CCC9A7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2923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B5B25-97E5-4B14-98A3-39D86BC7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2923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503D-2BF0-46E4-AE56-995529E9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292388"/>
          </a:xfrm>
        </p:spPr>
        <p:txBody>
          <a:bodyPr/>
          <a:lstStyle>
            <a:lvl1pPr>
              <a:defRPr/>
            </a:lvl1pPr>
          </a:lstStyle>
          <a:p>
            <a:fld id="{55634A5A-F907-406A-82AC-35FA42A3E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34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6277356"/>
            <a:ext cx="12191999" cy="580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466" y="817880"/>
            <a:ext cx="380906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9387" y="1217168"/>
            <a:ext cx="100711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81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png"/><Relationship Id="rId5" Type="http://schemas.openxmlformats.org/officeDocument/2006/relationships/image" Target="../media/image8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9.bin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9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4.bin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6.emf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1" y="1143001"/>
            <a:ext cx="7615427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7019" y="1325374"/>
            <a:ext cx="10072254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b="1" spc="-5" dirty="0"/>
              <a:t>Probability</a:t>
            </a:r>
            <a:r>
              <a:rPr lang="en-US" b="1" spc="-80" dirty="0"/>
              <a:t> and Statistics </a:t>
            </a:r>
            <a:r>
              <a:rPr lang="en-US" b="1" spc="-5" dirty="0"/>
              <a:t>Review</a:t>
            </a:r>
            <a:br>
              <a:rPr lang="en-US" b="1" spc="-5" dirty="0"/>
            </a:br>
            <a:br>
              <a:rPr lang="en-US" b="1" spc="-5" dirty="0"/>
            </a:br>
            <a:br>
              <a:rPr lang="en-US" dirty="0"/>
            </a:br>
            <a:br>
              <a:rPr lang="en-US" dirty="0"/>
            </a:br>
            <a:r>
              <a:rPr lang="en-US" sz="3600" i="1" dirty="0"/>
              <a:t>Time Series Analysis and Forecasting</a:t>
            </a:r>
            <a:br>
              <a:rPr lang="en-US" sz="3600" i="1" dirty="0"/>
            </a:br>
            <a:r>
              <a:rPr lang="en-US" sz="3200" dirty="0"/>
              <a:t>Fall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30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>
          <a:xfrm>
            <a:off x="3439160" y="229870"/>
            <a:ext cx="5303520" cy="738664"/>
          </a:xfrm>
        </p:spPr>
        <p:txBody>
          <a:bodyPr/>
          <a:lstStyle/>
          <a:p>
            <a:pPr eaLnBrk="1" hangingPunct="1"/>
            <a:r>
              <a:rPr lang="en-US" sz="4800" dirty="0"/>
              <a:t>Mean and Variance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97" y="1262432"/>
            <a:ext cx="8081433" cy="3970318"/>
          </a:xfrm>
        </p:spPr>
        <p:txBody>
          <a:bodyPr/>
          <a:lstStyle/>
          <a:p>
            <a:pPr eaLnBrk="1" hangingPunct="1"/>
            <a:r>
              <a:rPr lang="en-US" sz="2800" dirty="0"/>
              <a:t>Mean (Expectation): 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1000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522500" y="1723456"/>
          <a:ext cx="16843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2" name="Equation" r:id="rId4" imgW="558720" imgH="215640" progId="">
                  <p:embed/>
                </p:oleObj>
              </mc:Choice>
              <mc:Fallback>
                <p:oleObj name="Equation" r:id="rId4" imgW="558720" imgH="215640" progId="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500" y="1723456"/>
                        <a:ext cx="168433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311525" y="2333625"/>
          <a:ext cx="3317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3" name="Equation" r:id="rId6" imgW="1333440" imgH="279360" progId="">
                  <p:embed/>
                </p:oleObj>
              </mc:Choice>
              <mc:Fallback>
                <p:oleObj name="Equation" r:id="rId6" imgW="1333440" imgH="279360" progId="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333625"/>
                        <a:ext cx="3317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99574"/>
              </p:ext>
            </p:extLst>
          </p:nvPr>
        </p:nvGraphicFramePr>
        <p:xfrm>
          <a:off x="1772223" y="4334574"/>
          <a:ext cx="43973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4" name="Equation" r:id="rId8" imgW="1854200" imgH="292100" progId="Equation.3">
                  <p:embed/>
                </p:oleObj>
              </mc:Choice>
              <mc:Fallback>
                <p:oleObj name="Equation" r:id="rId8" imgW="1854200" imgH="29210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223" y="4334574"/>
                        <a:ext cx="439737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092E1F-34C7-45DE-92CD-315CFE040331}"/>
                  </a:ext>
                </a:extLst>
              </p:cNvPr>
              <p:cNvSpPr txBox="1"/>
              <p:nvPr/>
            </p:nvSpPr>
            <p:spPr>
              <a:xfrm>
                <a:off x="1396780" y="5215622"/>
                <a:ext cx="5148262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092E1F-34C7-45DE-92CD-315CFE04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780" y="5215622"/>
                <a:ext cx="5148262" cy="8891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DCC85A-5911-4BAD-B7A2-3E0F44E3A071}"/>
              </a:ext>
            </a:extLst>
          </p:cNvPr>
          <p:cNvCxnSpPr/>
          <p:nvPr/>
        </p:nvCxnSpPr>
        <p:spPr>
          <a:xfrm flipH="1">
            <a:off x="6206837" y="1537855"/>
            <a:ext cx="678872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D139D3-60B8-4C30-B4B1-4E2ABE08F146}"/>
              </a:ext>
            </a:extLst>
          </p:cNvPr>
          <p:cNvSpPr txBox="1"/>
          <p:nvPr/>
        </p:nvSpPr>
        <p:spPr>
          <a:xfrm>
            <a:off x="6629400" y="1180933"/>
            <a:ext cx="39897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“Expected value of random variable X”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875FB8-6574-4E91-99F4-1EB19A835431}"/>
                  </a:ext>
                </a:extLst>
              </p:cNvPr>
              <p:cNvSpPr txBox="1"/>
              <p:nvPr/>
            </p:nvSpPr>
            <p:spPr>
              <a:xfrm>
                <a:off x="2226682" y="2914131"/>
                <a:ext cx="5148262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875FB8-6574-4E91-99F4-1EB19A83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682" y="2914131"/>
                <a:ext cx="5148262" cy="889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E3C26E-9A69-408C-9299-9E99E015EDA7}"/>
              </a:ext>
            </a:extLst>
          </p:cNvPr>
          <p:cNvSpPr txBox="1"/>
          <p:nvPr/>
        </p:nvSpPr>
        <p:spPr>
          <a:xfrm>
            <a:off x="7603329" y="2316123"/>
            <a:ext cx="141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(Discrete)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D10F-EE47-48D7-940B-4FB1931BCA1D}"/>
              </a:ext>
            </a:extLst>
          </p:cNvPr>
          <p:cNvSpPr txBox="1"/>
          <p:nvPr/>
        </p:nvSpPr>
        <p:spPr>
          <a:xfrm>
            <a:off x="7603328" y="3127875"/>
            <a:ext cx="1834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(Continuous)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56555-B0A8-4E40-920C-6C655EED82DD}"/>
              </a:ext>
            </a:extLst>
          </p:cNvPr>
          <p:cNvSpPr txBox="1"/>
          <p:nvPr/>
        </p:nvSpPr>
        <p:spPr>
          <a:xfrm>
            <a:off x="6540230" y="4399227"/>
            <a:ext cx="141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(Discrete)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8B678-D45A-49BA-8D90-75BB278B093F}"/>
              </a:ext>
            </a:extLst>
          </p:cNvPr>
          <p:cNvSpPr txBox="1"/>
          <p:nvPr/>
        </p:nvSpPr>
        <p:spPr>
          <a:xfrm>
            <a:off x="6540230" y="5417009"/>
            <a:ext cx="1834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(Continuous)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0898F34-201E-40B0-9344-E022E6FF3917}"/>
              </a:ext>
            </a:extLst>
          </p:cNvPr>
          <p:cNvSpPr/>
          <p:nvPr/>
        </p:nvSpPr>
        <p:spPr>
          <a:xfrm>
            <a:off x="8520566" y="4334574"/>
            <a:ext cx="222114" cy="1770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92A5B-3BDC-438E-B628-FC744DD79E3B}"/>
              </a:ext>
            </a:extLst>
          </p:cNvPr>
          <p:cNvSpPr txBox="1"/>
          <p:nvPr/>
        </p:nvSpPr>
        <p:spPr>
          <a:xfrm>
            <a:off x="8839344" y="5023072"/>
            <a:ext cx="31608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Function of</a:t>
            </a:r>
            <a:r>
              <a:rPr lang="en-US" dirty="0"/>
              <a:t> random variable 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92E1F-83B6-4277-B771-50BE12C69487}"/>
              </a:ext>
            </a:extLst>
          </p:cNvPr>
          <p:cNvSpPr txBox="1"/>
          <p:nvPr/>
        </p:nvSpPr>
        <p:spPr>
          <a:xfrm>
            <a:off x="9965318" y="3127875"/>
            <a:ext cx="153920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 is pdf of X</a:t>
            </a:r>
          </a:p>
        </p:txBody>
      </p:sp>
    </p:spTree>
    <p:extLst>
      <p:ext uri="{BB962C8B-B14F-4D97-AF65-F5344CB8AC3E}">
        <p14:creationId xmlns:p14="http://schemas.microsoft.com/office/powerpoint/2010/main" val="42518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2" grpId="0"/>
      <p:bldP spid="19" grpId="0"/>
      <p:bldP spid="20" grpId="0"/>
      <p:bldP spid="21" grpId="0"/>
      <p:bldP spid="13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3089433" y="216966"/>
            <a:ext cx="6196387" cy="830997"/>
          </a:xfrm>
        </p:spPr>
        <p:txBody>
          <a:bodyPr/>
          <a:lstStyle/>
          <a:p>
            <a:r>
              <a:rPr lang="en-US" sz="5400" dirty="0"/>
              <a:t>Mean and Variance</a:t>
            </a:r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1204388" y="1525885"/>
            <a:ext cx="8081433" cy="5170646"/>
          </a:xfrm>
        </p:spPr>
        <p:txBody>
          <a:bodyPr/>
          <a:lstStyle/>
          <a:p>
            <a:pPr eaLnBrk="1" hangingPunct="1"/>
            <a:r>
              <a:rPr lang="en-US" sz="2400" dirty="0"/>
              <a:t>Variance: </a:t>
            </a:r>
          </a:p>
          <a:p>
            <a:pPr lvl="1" eaLnBrk="1" hangingPunct="1">
              <a:buFont typeface="Arial" pitchFamily="34" charset="0"/>
              <a:buNone/>
            </a:pPr>
            <a:endParaRPr lang="en-US" dirty="0"/>
          </a:p>
          <a:p>
            <a:pPr lvl="1" eaLnBrk="1" hangingPunct="1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Covariance: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711687"/>
              </p:ext>
            </p:extLst>
          </p:nvPr>
        </p:nvGraphicFramePr>
        <p:xfrm>
          <a:off x="5113396" y="3204732"/>
          <a:ext cx="4172424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5" name="Equation" r:id="rId4" imgW="1701720" imgH="304560" progId="">
                  <p:embed/>
                </p:oleObj>
              </mc:Choice>
              <mc:Fallback>
                <p:oleObj name="Equation" r:id="rId4" imgW="1701720" imgH="304560" progId="">
                  <p:embed/>
                  <p:pic>
                    <p:nvPicPr>
                      <p:cNvPr id="163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96" y="3204732"/>
                        <a:ext cx="4172424" cy="760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714982"/>
              </p:ext>
            </p:extLst>
          </p:nvPr>
        </p:nvGraphicFramePr>
        <p:xfrm>
          <a:off x="5472098" y="4390886"/>
          <a:ext cx="372270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6" name="Equation" r:id="rId6" imgW="1511280" imgH="342720" progId="">
                  <p:embed/>
                </p:oleObj>
              </mc:Choice>
              <mc:Fallback>
                <p:oleObj name="Equation" r:id="rId6" imgW="1511280" imgH="342720" progId="">
                  <p:embed/>
                  <p:pic>
                    <p:nvPicPr>
                      <p:cNvPr id="163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098" y="4390886"/>
                        <a:ext cx="3722702" cy="858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4114800" y="1676401"/>
          <a:ext cx="32527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7" name="Equation" r:id="rId8" imgW="1371600" imgH="444500" progId="Equation.3">
                  <p:embed/>
                </p:oleObj>
              </mc:Choice>
              <mc:Fallback>
                <p:oleObj name="Equation" r:id="rId8" imgW="1371600" imgH="444500" progId="Equation.3">
                  <p:embed/>
                  <p:pic>
                    <p:nvPicPr>
                      <p:cNvPr id="163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1"/>
                        <a:ext cx="3252788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82649" y="3366052"/>
            <a:ext cx="13397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60383" y="4599761"/>
            <a:ext cx="16619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9870"/>
            <a:ext cx="10464800" cy="98933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>
                <a:effectLst/>
                <a:latin typeface="Arial"/>
                <a:cs typeface="Arial"/>
              </a:rPr>
              <a:t>Variance for Single Variable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33314"/>
            <a:ext cx="10464800" cy="3229795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That is, variance is the expected value of the square deviation from the mean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 It can also be written as: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Sample variance is the average squared deviation of the data value </a:t>
            </a:r>
            <a:r>
              <a:rPr lang="en-US" altLang="en-US" sz="2400" i="1" dirty="0">
                <a:latin typeface="Calibri" panose="020F0502020204030204" pitchFamily="34" charset="0"/>
              </a:rPr>
              <a:t>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 from the sample mean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05710"/>
              </p:ext>
            </p:extLst>
          </p:nvPr>
        </p:nvGraphicFramePr>
        <p:xfrm>
          <a:off x="2705893" y="2417209"/>
          <a:ext cx="67802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9" name="Equation" r:id="rId4" imgW="3555720" imgH="228600" progId="Equation.DSMT4">
                  <p:embed/>
                </p:oleObj>
              </mc:Choice>
              <mc:Fallback>
                <p:oleObj name="Equation" r:id="rId4" imgW="3555720" imgH="2286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5893" y="2417209"/>
                        <a:ext cx="678021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71651"/>
              </p:ext>
            </p:extLst>
          </p:nvPr>
        </p:nvGraphicFramePr>
        <p:xfrm>
          <a:off x="4266834" y="4363109"/>
          <a:ext cx="2713752" cy="932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0" name="Equation" r:id="rId6" imgW="1193760" imgH="431640" progId="Equation.DSMT4">
                  <p:embed/>
                </p:oleObj>
              </mc:Choice>
              <mc:Fallback>
                <p:oleObj name="Equation" r:id="rId6" imgW="119376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6834" y="4363109"/>
                        <a:ext cx="2713752" cy="932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974466"/>
              </p:ext>
            </p:extLst>
          </p:nvPr>
        </p:nvGraphicFramePr>
        <p:xfrm>
          <a:off x="2955392" y="3969607"/>
          <a:ext cx="310261" cy="393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1" name="Equation" r:id="rId8" imgW="152280" imgH="203040" progId="Equation.DSMT4">
                  <p:embed/>
                </p:oleObj>
              </mc:Choice>
              <mc:Fallback>
                <p:oleObj name="Equation" r:id="rId8" imgW="152280" imgH="2030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55392" y="3969607"/>
                        <a:ext cx="310261" cy="393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A439BC5-CDDA-4028-8357-1B6B7BE993A1}"/>
              </a:ext>
            </a:extLst>
          </p:cNvPr>
          <p:cNvSpPr txBox="1"/>
          <p:nvPr/>
        </p:nvSpPr>
        <p:spPr>
          <a:xfrm>
            <a:off x="3265653" y="5561118"/>
            <a:ext cx="500970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 is the square root of Variance</a:t>
            </a:r>
          </a:p>
        </p:txBody>
      </p:sp>
    </p:spTree>
    <p:extLst>
      <p:ext uri="{BB962C8B-B14F-4D97-AF65-F5344CB8AC3E}">
        <p14:creationId xmlns:p14="http://schemas.microsoft.com/office/powerpoint/2010/main" val="255149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8600"/>
            <a:ext cx="106680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Sample Covariance for Two Variables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262" y="1151932"/>
            <a:ext cx="11184626" cy="444859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Covariance between two variables </a:t>
            </a:r>
            <a:r>
              <a:rPr lang="en-US" altLang="en-US" sz="2400" i="1" dirty="0">
                <a:latin typeface="Calibri" panose="020F0502020204030204" pitchFamily="34" charset="0"/>
              </a:rPr>
              <a:t>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 and </a:t>
            </a:r>
            <a:r>
              <a:rPr lang="en-US" altLang="en-US" sz="2400" i="1" dirty="0">
                <a:latin typeface="Calibri" panose="020F0502020204030204" pitchFamily="34" charset="0"/>
              </a:rPr>
              <a:t>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lvl="2">
              <a:lnSpc>
                <a:spcPct val="110000"/>
              </a:lnSpc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lvl="2">
              <a:lnSpc>
                <a:spcPct val="110000"/>
              </a:lnSpc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where µ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 = E[</a:t>
            </a:r>
            <a:r>
              <a:rPr lang="en-US" altLang="en-US" sz="2400" i="1" dirty="0">
                <a:latin typeface="Calibri" panose="020F0502020204030204" pitchFamily="34" charset="0"/>
              </a:rPr>
              <a:t>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] is the respective mean or </a:t>
            </a:r>
            <a:r>
              <a:rPr lang="en-US" altLang="en-US" sz="2400" b="1" dirty="0">
                <a:latin typeface="Calibri" panose="020F0502020204030204" pitchFamily="34" charset="0"/>
              </a:rPr>
              <a:t>expected value</a:t>
            </a:r>
            <a:r>
              <a:rPr lang="en-US" altLang="en-US" sz="2400" dirty="0">
                <a:latin typeface="Calibri" panose="020F0502020204030204" pitchFamily="34" charset="0"/>
              </a:rPr>
              <a:t> of </a:t>
            </a:r>
            <a:r>
              <a:rPr lang="en-US" altLang="en-US" sz="2400" i="1" dirty="0">
                <a:latin typeface="Calibri" panose="020F0502020204030204" pitchFamily="34" charset="0"/>
              </a:rPr>
              <a:t>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; similarly for µ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</a:p>
          <a:p>
            <a:pPr>
              <a:lnSpc>
                <a:spcPct val="11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Sample covariance between 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 and 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Sample covariance is a generalization of the sample variance:</a:t>
            </a:r>
            <a:endParaRPr lang="en-US" altLang="en-US" sz="2400" b="1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altLang="en-US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9589"/>
              </p:ext>
            </p:extLst>
          </p:nvPr>
        </p:nvGraphicFramePr>
        <p:xfrm>
          <a:off x="1986756" y="1727152"/>
          <a:ext cx="8116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9" name="Equation" r:id="rId4" imgW="4381200" imgH="228600" progId="Equation.DSMT4">
                  <p:embed/>
                </p:oleObj>
              </mc:Choice>
              <mc:Fallback>
                <p:oleObj name="Equation" r:id="rId4" imgW="438120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6756" y="1727152"/>
                        <a:ext cx="8116887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795458"/>
              </p:ext>
            </p:extLst>
          </p:nvPr>
        </p:nvGraphicFramePr>
        <p:xfrm>
          <a:off x="4009908" y="3542723"/>
          <a:ext cx="32940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0" name="Equation" r:id="rId6" imgW="1777680" imgH="431640" progId="Equation.DSMT4">
                  <p:embed/>
                </p:oleObj>
              </mc:Choice>
              <mc:Fallback>
                <p:oleObj name="Equation" r:id="rId6" imgW="1777680" imgH="43164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09908" y="3542723"/>
                        <a:ext cx="3294062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04989"/>
              </p:ext>
            </p:extLst>
          </p:nvPr>
        </p:nvGraphicFramePr>
        <p:xfrm>
          <a:off x="2679539" y="5092920"/>
          <a:ext cx="5954799" cy="64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1" name="Equation" r:id="rId8" imgW="3124080" imgH="431640" progId="Equation.DSMT4">
                  <p:embed/>
                </p:oleObj>
              </mc:Choice>
              <mc:Fallback>
                <p:oleObj name="Equation" r:id="rId8" imgW="312408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9539" y="5092920"/>
                        <a:ext cx="5954799" cy="64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57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8600"/>
            <a:ext cx="106680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Covariance for Two Variables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9D41-C116-4A27-8377-9B1A7845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200" y="1272586"/>
            <a:ext cx="10071100" cy="46166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Positive covariance: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l-G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0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Negative covariance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If </a:t>
            </a:r>
            <a:r>
              <a:rPr lang="el-G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 0 </a:t>
            </a:r>
          </a:p>
          <a:p>
            <a:pPr>
              <a:lnSpc>
                <a:spcPct val="11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Independence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If X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X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independent, </a:t>
            </a:r>
            <a:r>
              <a:rPr lang="el-G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0 but the reverse is not true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pairs of random variables may have a covariance 0 but are not independent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under some additional assumptions (e.g., the data follow multivariate normal distributions) does a covariance of 0 imply independence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6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8600"/>
            <a:ext cx="106680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Example:  Calculation of Covariance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89" y="1175180"/>
            <a:ext cx="10971759" cy="2970044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Suppose two stocks X</a:t>
            </a:r>
            <a:r>
              <a:rPr lang="en-US" sz="2400" baseline="-25000" dirty="0">
                <a:latin typeface="Calibri" pitchFamily="34" charset="0"/>
              </a:rPr>
              <a:t>1</a:t>
            </a:r>
            <a:r>
              <a:rPr lang="en-US" sz="2400" dirty="0">
                <a:latin typeface="Calibri" pitchFamily="34" charset="0"/>
              </a:rPr>
              <a:t> and X</a:t>
            </a:r>
            <a:r>
              <a:rPr lang="en-US" sz="2400" baseline="-25000" dirty="0">
                <a:latin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</a:rPr>
              <a:t> have the following values in one week:  </a:t>
            </a:r>
          </a:p>
          <a:p>
            <a:pPr lvl="2">
              <a:spcAft>
                <a:spcPts val="600"/>
              </a:spcAft>
              <a:defRPr/>
            </a:pPr>
            <a:r>
              <a:rPr lang="en-US" sz="2400" dirty="0">
                <a:latin typeface="Calibri" pitchFamily="34" charset="0"/>
              </a:rPr>
              <a:t>(2, 5), (3, 8), (5, 10), (4, 11), (6, 14)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Question:  If the stocks are affected by the same industry trends, will their prices rise or fall together?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pitchFamily="34" charset="0"/>
              </a:rPr>
              <a:t>Covariance formula</a:t>
            </a:r>
          </a:p>
          <a:p>
            <a:pPr>
              <a:spcAft>
                <a:spcPts val="600"/>
              </a:spcAft>
              <a:defRPr/>
            </a:pP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99297"/>
              </p:ext>
            </p:extLst>
          </p:nvPr>
        </p:nvGraphicFramePr>
        <p:xfrm>
          <a:off x="2181447" y="3635488"/>
          <a:ext cx="8116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8" name="Equation" r:id="rId4" imgW="4381200" imgH="228600" progId="Equation.DSMT4">
                  <p:embed/>
                </p:oleObj>
              </mc:Choice>
              <mc:Fallback>
                <p:oleObj name="Equation" r:id="rId4" imgW="43812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1447" y="3635488"/>
                        <a:ext cx="8116887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55643"/>
              </p:ext>
            </p:extLst>
          </p:nvPr>
        </p:nvGraphicFramePr>
        <p:xfrm>
          <a:off x="3909936" y="4745798"/>
          <a:ext cx="3340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9" name="Equation" r:id="rId6" imgW="1803240" imgH="228600" progId="Equation.DSMT4">
                  <p:embed/>
                </p:oleObj>
              </mc:Choice>
              <mc:Fallback>
                <p:oleObj name="Equation" r:id="rId6" imgW="180324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9936" y="4745798"/>
                        <a:ext cx="33401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33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8600"/>
            <a:ext cx="106680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Example:  Calculation of Covariance (</a:t>
            </a:r>
            <a:r>
              <a:rPr lang="en-US" altLang="en-US" dirty="0" err="1"/>
              <a:t>contd</a:t>
            </a:r>
            <a:r>
              <a:rPr lang="en-US" altLang="en-US" dirty="0"/>
              <a:t>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320" y="1591112"/>
            <a:ext cx="10971759" cy="2154436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Its computation can be simplified as: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alibri" pitchFamily="34" charset="0"/>
              </a:rPr>
              <a:t>E(X</a:t>
            </a:r>
            <a:r>
              <a:rPr lang="en-US" sz="2400" baseline="-25000" dirty="0">
                <a:latin typeface="Calibri" pitchFamily="34" charset="0"/>
              </a:rPr>
              <a:t>1</a:t>
            </a:r>
            <a:r>
              <a:rPr lang="en-US" sz="2400" dirty="0">
                <a:latin typeface="Calibri" pitchFamily="34" charset="0"/>
              </a:rPr>
              <a:t>) = (2 + 3 + 5 + 4 + 6)/ 5 = 20/5 = 4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alibri" pitchFamily="34" charset="0"/>
              </a:rPr>
              <a:t>E(X</a:t>
            </a:r>
            <a:r>
              <a:rPr lang="en-US" sz="2400" baseline="-25000" dirty="0">
                <a:latin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</a:rPr>
              <a:t>) = (5 + 8 + 10 + 11 + 14) /5 = 48/5 = 9.6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sz="2400" dirty="0">
                <a:latin typeface="Calibri" panose="020F0502020204030204" pitchFamily="34" charset="0"/>
              </a:rPr>
              <a:t>σ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12</a:t>
            </a:r>
            <a:r>
              <a:rPr lang="en-US" sz="2400" dirty="0">
                <a:latin typeface="Calibri" pitchFamily="34" charset="0"/>
              </a:rPr>
              <a:t> = (2×5 + 3×8 + 5×10 + 4×11 + 6×14)/5 − 4 × 9.6 = 4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alibri" pitchFamily="34" charset="0"/>
              </a:rPr>
              <a:t>			Thus, X</a:t>
            </a:r>
            <a:r>
              <a:rPr lang="en-US" sz="2400" baseline="-25000" dirty="0">
                <a:latin typeface="Calibri" pitchFamily="34" charset="0"/>
              </a:rPr>
              <a:t>1</a:t>
            </a:r>
            <a:r>
              <a:rPr lang="en-US" sz="2400" dirty="0">
                <a:latin typeface="Calibri" pitchFamily="34" charset="0"/>
              </a:rPr>
              <a:t> and X</a:t>
            </a:r>
            <a:r>
              <a:rPr lang="en-US" sz="2400" baseline="-25000" dirty="0">
                <a:latin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</a:rPr>
              <a:t> rise together since </a:t>
            </a:r>
            <a:r>
              <a:rPr lang="el-GR" altLang="en-US" sz="2400" dirty="0">
                <a:latin typeface="Calibri" panose="020F0502020204030204" pitchFamily="34" charset="0"/>
              </a:rPr>
              <a:t>σ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12</a:t>
            </a:r>
            <a:r>
              <a:rPr lang="en-US" sz="2400" dirty="0">
                <a:latin typeface="Calibri" pitchFamily="34" charset="0"/>
              </a:rPr>
              <a:t> &gt; 0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94074"/>
              </p:ext>
            </p:extLst>
          </p:nvPr>
        </p:nvGraphicFramePr>
        <p:xfrm>
          <a:off x="2264575" y="4189670"/>
          <a:ext cx="8116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0" name="Equation" r:id="rId4" imgW="4381200" imgH="228600" progId="Equation.DSMT4">
                  <p:embed/>
                </p:oleObj>
              </mc:Choice>
              <mc:Fallback>
                <p:oleObj name="Equation" r:id="rId4" imgW="43812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4575" y="4189670"/>
                        <a:ext cx="8116887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909936" y="4745798"/>
          <a:ext cx="3340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1" name="Equation" r:id="rId6" imgW="1803240" imgH="228600" progId="Equation.DSMT4">
                  <p:embed/>
                </p:oleObj>
              </mc:Choice>
              <mc:Fallback>
                <p:oleObj name="Equation" r:id="rId6" imgW="180324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9936" y="4745798"/>
                        <a:ext cx="33401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E1B76E-7C68-48BA-B06B-1B1BE6BD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52514"/>
              </p:ext>
            </p:extLst>
          </p:nvPr>
        </p:nvGraphicFramePr>
        <p:xfrm>
          <a:off x="10041418" y="1586895"/>
          <a:ext cx="1713046" cy="242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58">
                  <a:extLst>
                    <a:ext uri="{9D8B030D-6E8A-4147-A177-3AD203B41FA5}">
                      <a16:colId xmlns:a16="http://schemas.microsoft.com/office/drawing/2014/main" val="2767652493"/>
                    </a:ext>
                  </a:extLst>
                </a:gridCol>
                <a:gridCol w="911588">
                  <a:extLst>
                    <a:ext uri="{9D8B030D-6E8A-4147-A177-3AD203B41FA5}">
                      <a16:colId xmlns:a16="http://schemas.microsoft.com/office/drawing/2014/main" val="270493397"/>
                    </a:ext>
                  </a:extLst>
                </a:gridCol>
              </a:tblGrid>
              <a:tr h="404556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24930"/>
                  </a:ext>
                </a:extLst>
              </a:tr>
              <a:tr h="4045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0537"/>
                  </a:ext>
                </a:extLst>
              </a:tr>
              <a:tr h="4045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6673"/>
                  </a:ext>
                </a:extLst>
              </a:tr>
              <a:tr h="4045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92649"/>
                  </a:ext>
                </a:extLst>
              </a:tr>
              <a:tr h="4045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09470"/>
                  </a:ext>
                </a:extLst>
              </a:tr>
              <a:tr h="40455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6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50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"/>
          <p:cNvSpPr>
            <a:spLocks noGrp="1"/>
          </p:cNvSpPr>
          <p:nvPr>
            <p:ph type="title"/>
          </p:nvPr>
        </p:nvSpPr>
        <p:spPr>
          <a:xfrm>
            <a:off x="2139854" y="161229"/>
            <a:ext cx="7902130" cy="738664"/>
          </a:xfrm>
        </p:spPr>
        <p:txBody>
          <a:bodyPr/>
          <a:lstStyle/>
          <a:p>
            <a:r>
              <a:rPr lang="en-US" sz="4800" dirty="0"/>
              <a:t>Covariance and Correlation</a:t>
            </a:r>
          </a:p>
        </p:txBody>
      </p:sp>
      <p:sp>
        <p:nvSpPr>
          <p:cNvPr id="17413" name="Content Placeholder 2"/>
          <p:cNvSpPr>
            <a:spLocks noGrp="1"/>
          </p:cNvSpPr>
          <p:nvPr>
            <p:ph idx="1"/>
          </p:nvPr>
        </p:nvSpPr>
        <p:spPr>
          <a:xfrm>
            <a:off x="1872802" y="3090190"/>
            <a:ext cx="8081433" cy="492443"/>
          </a:xfrm>
        </p:spPr>
        <p:txBody>
          <a:bodyPr/>
          <a:lstStyle/>
          <a:p>
            <a:pPr algn="l" rtl="0"/>
            <a:r>
              <a:rPr lang="en-US" sz="3200" dirty="0">
                <a:solidFill>
                  <a:prstClr val="black"/>
                </a:solidFill>
                <a:latin typeface="+mn-lt"/>
                <a:cs typeface="+mn-cs"/>
              </a:rPr>
              <a:t>Correlation: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/>
          </p:nvPr>
        </p:nvGraphicFramePr>
        <p:xfrm>
          <a:off x="4193857" y="3822512"/>
          <a:ext cx="37941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6" name="Equation" r:id="rId4" imgW="1600200" imgH="203200" progId="Equation.3">
                  <p:embed/>
                </p:oleObj>
              </mc:Choice>
              <mc:Fallback>
                <p:oleObj name="Equation" r:id="rId4" imgW="1600200" imgH="203200" progId="Equation.3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857" y="3822512"/>
                        <a:ext cx="37941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>
            <p:extLst/>
          </p:nvPr>
        </p:nvGraphicFramePr>
        <p:xfrm>
          <a:off x="4879656" y="4508311"/>
          <a:ext cx="2209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7" name="Equation" r:id="rId6" imgW="977900" imgH="152400" progId="Equation.3">
                  <p:embed/>
                </p:oleObj>
              </mc:Choice>
              <mc:Fallback>
                <p:oleObj name="Equation" r:id="rId6" imgW="977900" imgH="152400" progId="Equation.3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656" y="4508311"/>
                        <a:ext cx="22098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22219" y="2329314"/>
          <a:ext cx="7137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8" name="Equation" r:id="rId8" imgW="3009900" imgH="203200" progId="Equation.3">
                  <p:embed/>
                </p:oleObj>
              </mc:Choice>
              <mc:Fallback>
                <p:oleObj name="Equation" r:id="rId8" imgW="3009900" imgH="203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219" y="2329314"/>
                        <a:ext cx="71374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872802" y="1322216"/>
            <a:ext cx="21419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sz="3200" kern="0" dirty="0">
                <a:solidFill>
                  <a:prstClr val="black"/>
                </a:solidFill>
              </a:rPr>
              <a:t>Covariance:</a:t>
            </a:r>
          </a:p>
        </p:txBody>
      </p:sp>
    </p:spTree>
    <p:extLst>
      <p:ext uri="{BB962C8B-B14F-4D97-AF65-F5344CB8AC3E}">
        <p14:creationId xmlns:p14="http://schemas.microsoft.com/office/powerpoint/2010/main" val="121607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52262" y="175478"/>
            <a:ext cx="11536219" cy="762000"/>
          </a:xfrm>
        </p:spPr>
        <p:txBody>
          <a:bodyPr>
            <a:noAutofit/>
          </a:bodyPr>
          <a:lstStyle/>
          <a:p>
            <a:r>
              <a:rPr lang="en-US" altLang="en-US" dirty="0"/>
              <a:t>Correlation between Two Numerical Variables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262" y="1168754"/>
            <a:ext cx="10919301" cy="5124480"/>
          </a:xfrm>
        </p:spPr>
        <p:txBody>
          <a:bodyPr/>
          <a:lstStyle/>
          <a:p>
            <a:pPr marL="285744" lvl="1" indent="-285744">
              <a:spcAft>
                <a:spcPts val="600"/>
              </a:spcAft>
              <a:buClr>
                <a:srgbClr val="0000CC"/>
              </a:buClr>
            </a:pPr>
            <a:r>
              <a:rPr lang="en-US" altLang="en-US" sz="2400" b="1" dirty="0">
                <a:latin typeface="Calibri" panose="020F0502020204030204" pitchFamily="34" charset="0"/>
              </a:rPr>
              <a:t>Correlation</a:t>
            </a:r>
            <a:r>
              <a:rPr lang="en-US" altLang="en-US" sz="2400" dirty="0">
                <a:latin typeface="Calibri" panose="020F0502020204030204" pitchFamily="34" charset="0"/>
              </a:rPr>
              <a:t> between two variables 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 </a:t>
            </a:r>
            <a:r>
              <a:rPr lang="en-US" altLang="en-US" sz="2400" dirty="0">
                <a:latin typeface="Calibri" panose="020F0502020204030204" pitchFamily="34" charset="0"/>
              </a:rPr>
              <a:t>and 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 </a:t>
            </a:r>
            <a:r>
              <a:rPr lang="en-US" altLang="en-US" sz="2400" dirty="0">
                <a:latin typeface="Calibri" panose="020F0502020204030204" pitchFamily="34" charset="0"/>
              </a:rPr>
              <a:t>is the standard covariance, obtained by normalizing the covariance with the standard deviation of each variable</a:t>
            </a:r>
          </a:p>
          <a:p>
            <a:pPr>
              <a:spcAft>
                <a:spcPts val="600"/>
              </a:spcAft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en-US" sz="2400" b="1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en-US" sz="2400" b="1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en-US" sz="2400" b="1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en-US" sz="2400" b="1" dirty="0">
                <a:latin typeface="Calibri" panose="020F0502020204030204" pitchFamily="34" charset="0"/>
              </a:rPr>
              <a:t>Sample correlation </a:t>
            </a:r>
            <a:r>
              <a:rPr lang="en-US" altLang="en-US" sz="2400" dirty="0">
                <a:latin typeface="Calibri" panose="020F0502020204030204" pitchFamily="34" charset="0"/>
              </a:rPr>
              <a:t>for two attributes 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 </a:t>
            </a:r>
            <a:r>
              <a:rPr lang="en-US" altLang="en-US" sz="2400" dirty="0">
                <a:latin typeface="Calibri" panose="020F0502020204030204" pitchFamily="34" charset="0"/>
              </a:rPr>
              <a:t>and 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:</a:t>
            </a:r>
          </a:p>
          <a:p>
            <a:pPr lvl="3">
              <a:spcAft>
                <a:spcPts val="600"/>
              </a:spcAft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lvl="3">
              <a:spcAft>
                <a:spcPts val="600"/>
              </a:spcAft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lvl="3">
              <a:spcAft>
                <a:spcPts val="600"/>
              </a:spcAft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lvl="3">
              <a:spcAft>
                <a:spcPts val="600"/>
              </a:spcAft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where n is the number of tuples, µ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 and µ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 are the respective means of 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 and 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 </a:t>
            </a:r>
            <a:r>
              <a:rPr lang="en-US" altLang="en-US" sz="2400" dirty="0">
                <a:latin typeface="Calibri" panose="020F0502020204030204" pitchFamily="34" charset="0"/>
              </a:rPr>
              <a:t>, </a:t>
            </a:r>
            <a:r>
              <a:rPr lang="el-GR" altLang="en-US" sz="2400" dirty="0">
                <a:latin typeface="Calibri" panose="020F0502020204030204" pitchFamily="34" charset="0"/>
              </a:rPr>
              <a:t>σ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 </a:t>
            </a:r>
            <a:r>
              <a:rPr lang="en-US" altLang="en-US" sz="2400" dirty="0">
                <a:latin typeface="Calibri" panose="020F0502020204030204" pitchFamily="34" charset="0"/>
              </a:rPr>
              <a:t>and </a:t>
            </a:r>
            <a:r>
              <a:rPr lang="el-GR" altLang="en-US" sz="2400" dirty="0">
                <a:latin typeface="Calibri" panose="020F0502020204030204" pitchFamily="34" charset="0"/>
              </a:rPr>
              <a:t>σ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 </a:t>
            </a:r>
            <a:r>
              <a:rPr lang="en-US" altLang="en-US" sz="2400" dirty="0">
                <a:latin typeface="Calibri" panose="020F0502020204030204" pitchFamily="34" charset="0"/>
              </a:rPr>
              <a:t>are the respective standard deviation of 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 and 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619228"/>
              </p:ext>
            </p:extLst>
          </p:nvPr>
        </p:nvGraphicFramePr>
        <p:xfrm>
          <a:off x="4272411" y="2393307"/>
          <a:ext cx="2284307" cy="773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3" name="Equation" r:id="rId5" imgW="1384200" imgH="469800" progId="Equation.DSMT4">
                  <p:embed/>
                </p:oleObj>
              </mc:Choice>
              <mc:Fallback>
                <p:oleObj name="Equation" r:id="rId5" imgW="1384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2411" y="2393307"/>
                        <a:ext cx="2284307" cy="773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37593"/>
              </p:ext>
            </p:extLst>
          </p:nvPr>
        </p:nvGraphicFramePr>
        <p:xfrm>
          <a:off x="3869081" y="4248846"/>
          <a:ext cx="4453838" cy="114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4" name="Equation" r:id="rId7" imgW="2577960" imgH="876240" progId="Equation.DSMT4">
                  <p:embed/>
                </p:oleObj>
              </mc:Choice>
              <mc:Fallback>
                <p:oleObj name="Equation" r:id="rId7" imgW="257796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9081" y="4248846"/>
                        <a:ext cx="4453838" cy="114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8F84955-02A0-4F9F-854B-2935252B4C0C}"/>
              </a:ext>
            </a:extLst>
          </p:cNvPr>
          <p:cNvSpPr/>
          <p:nvPr/>
        </p:nvSpPr>
        <p:spPr>
          <a:xfrm>
            <a:off x="5763491" y="2393307"/>
            <a:ext cx="609600" cy="349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24E934-07D2-4489-8000-64052C3392F7}"/>
              </a:ext>
            </a:extLst>
          </p:cNvPr>
          <p:cNvCxnSpPr/>
          <p:nvPr/>
        </p:nvCxnSpPr>
        <p:spPr>
          <a:xfrm flipH="1">
            <a:off x="6373091" y="2178208"/>
            <a:ext cx="955964" cy="34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7EAB82-2683-4F86-90AF-E04A64DE69A5}"/>
              </a:ext>
            </a:extLst>
          </p:cNvPr>
          <p:cNvSpPr txBox="1"/>
          <p:nvPr/>
        </p:nvSpPr>
        <p:spPr>
          <a:xfrm>
            <a:off x="7300435" y="1846701"/>
            <a:ext cx="12764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7685F-50E4-4069-8CBE-04349353DA7E}"/>
              </a:ext>
            </a:extLst>
          </p:cNvPr>
          <p:cNvSpPr txBox="1"/>
          <p:nvPr/>
        </p:nvSpPr>
        <p:spPr>
          <a:xfrm>
            <a:off x="7072682" y="3044279"/>
            <a:ext cx="10366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D78CB6-EA7F-4CEB-9181-AAFFD4F0F613}"/>
              </a:ext>
            </a:extLst>
          </p:cNvPr>
          <p:cNvCxnSpPr/>
          <p:nvPr/>
        </p:nvCxnSpPr>
        <p:spPr>
          <a:xfrm flipH="1" flipV="1">
            <a:off x="6373091" y="3015358"/>
            <a:ext cx="477982" cy="15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58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365" y="247073"/>
            <a:ext cx="11740380" cy="762000"/>
          </a:xfrm>
        </p:spPr>
        <p:txBody>
          <a:bodyPr>
            <a:noAutofit/>
          </a:bodyPr>
          <a:lstStyle/>
          <a:p>
            <a:r>
              <a:rPr lang="en-US" altLang="en-US" dirty="0"/>
              <a:t>Correlation between Two Numerical Variables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904" y="1605172"/>
            <a:ext cx="10919301" cy="292387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alibri" panose="020F0502020204030204" pitchFamily="34" charset="0"/>
              </a:rPr>
              <a:t>If </a:t>
            </a:r>
            <a:r>
              <a:rPr lang="el-GR" altLang="en-US" sz="2400" dirty="0">
                <a:latin typeface="Calibri" panose="020F0502020204030204" pitchFamily="34" charset="0"/>
              </a:rPr>
              <a:t>ρ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12</a:t>
            </a:r>
            <a:r>
              <a:rPr lang="en-US" altLang="en-US" sz="2400" dirty="0">
                <a:latin typeface="Calibri" panose="020F0502020204030204" pitchFamily="34" charset="0"/>
              </a:rPr>
              <a:t> &gt; 0: A and B are positively correlated (X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’s values increase as X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’s)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alibri" panose="020F0502020204030204" pitchFamily="34" charset="0"/>
              </a:rPr>
              <a:t> The higher the value, the stronger is the correlation</a:t>
            </a:r>
          </a:p>
          <a:p>
            <a:pPr>
              <a:spcAft>
                <a:spcPts val="600"/>
              </a:spcAft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alibri" panose="020F0502020204030204" pitchFamily="34" charset="0"/>
              </a:rPr>
              <a:t>If </a:t>
            </a:r>
            <a:r>
              <a:rPr lang="el-GR" altLang="en-US" sz="2400" dirty="0">
                <a:latin typeface="Calibri" panose="020F0502020204030204" pitchFamily="34" charset="0"/>
              </a:rPr>
              <a:t>ρ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12</a:t>
            </a:r>
            <a:r>
              <a:rPr lang="en-US" altLang="en-US" sz="2400" dirty="0">
                <a:latin typeface="Calibri" panose="020F0502020204030204" pitchFamily="34" charset="0"/>
              </a:rPr>
              <a:t> = 0: independent (under the same assumption as discussed in co-variance)</a:t>
            </a:r>
          </a:p>
          <a:p>
            <a:pPr>
              <a:spcAft>
                <a:spcPts val="600"/>
              </a:spcAft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alibri" panose="020F0502020204030204" pitchFamily="34" charset="0"/>
              </a:rPr>
              <a:t>If </a:t>
            </a:r>
            <a:r>
              <a:rPr lang="el-GR" altLang="en-US" sz="2400" dirty="0">
                <a:latin typeface="Calibri" panose="020F0502020204030204" pitchFamily="34" charset="0"/>
              </a:rPr>
              <a:t>ρ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12</a:t>
            </a:r>
            <a:r>
              <a:rPr lang="en-US" altLang="en-US" sz="2400" dirty="0">
                <a:latin typeface="Calibri" panose="020F0502020204030204" pitchFamily="34" charset="0"/>
              </a:rPr>
              <a:t> &lt; 0: negatively correlated</a:t>
            </a:r>
          </a:p>
          <a:p>
            <a:pPr marL="0" lvl="1" indent="0">
              <a:spcAft>
                <a:spcPts val="600"/>
              </a:spcAft>
              <a:buClr>
                <a:srgbClr val="0000CC"/>
              </a:buClr>
              <a:buNone/>
            </a:pPr>
            <a:endParaRPr lang="en-US" altLang="en-US" sz="2400" baseline="-25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26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387" y="304800"/>
            <a:ext cx="100711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5400" dirty="0"/>
              <a:t>O</a:t>
            </a:r>
            <a:r>
              <a:rPr sz="5400" spc="-15" dirty="0"/>
              <a:t>u</a:t>
            </a:r>
            <a:r>
              <a:rPr sz="5400" dirty="0"/>
              <a:t>tli</a:t>
            </a:r>
            <a:r>
              <a:rPr sz="5400" spc="-15" dirty="0"/>
              <a:t>n</a:t>
            </a:r>
            <a:r>
              <a:rPr sz="540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971" y="642544"/>
            <a:ext cx="9531691" cy="55140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51840" lvl="1" indent="-281940" defTabSz="914400">
              <a:lnSpc>
                <a:spcPct val="150000"/>
              </a:lnSpc>
              <a:spcBef>
                <a:spcPts val="390"/>
              </a:spcBef>
              <a:buClr>
                <a:srgbClr val="0000FF"/>
              </a:buClr>
              <a:buFont typeface="Lucida Sans Unicode"/>
              <a:buChar char="▪"/>
              <a:tabLst>
                <a:tab pos="751840" algn="l"/>
              </a:tabLst>
            </a:pPr>
            <a:endParaRPr lang="en-US" sz="2800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1840" lvl="1" indent="-281940" defTabSz="914400">
              <a:lnSpc>
                <a:spcPct val="150000"/>
              </a:lnSpc>
              <a:spcBef>
                <a:spcPts val="390"/>
              </a:spcBef>
              <a:buClr>
                <a:srgbClr val="0000FF"/>
              </a:buClr>
              <a:buFont typeface="Lucida Sans Unicode"/>
              <a:buChar char="▪"/>
              <a:tabLst>
                <a:tab pos="751840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andom variable</a:t>
            </a:r>
          </a:p>
          <a:p>
            <a:pPr marL="751840" lvl="1" indent="-281940" defTabSz="914400">
              <a:lnSpc>
                <a:spcPct val="150000"/>
              </a:lnSpc>
              <a:spcBef>
                <a:spcPts val="390"/>
              </a:spcBef>
              <a:buClr>
                <a:srgbClr val="0000FF"/>
              </a:buClr>
              <a:buFont typeface="Lucida Sans Unicode"/>
              <a:buChar char="▪"/>
              <a:tabLst>
                <a:tab pos="75184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Axioms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probability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1840" lvl="1" indent="-281940" defTabSz="914400">
              <a:lnSpc>
                <a:spcPct val="150000"/>
              </a:lnSpc>
              <a:spcBef>
                <a:spcPts val="400"/>
              </a:spcBef>
              <a:buClr>
                <a:srgbClr val="0000FF"/>
              </a:buClr>
              <a:buFont typeface="Lucida Sans Unicode"/>
              <a:buChar char="▪"/>
              <a:tabLst>
                <a:tab pos="751840" algn="l"/>
              </a:tabLst>
            </a:pPr>
            <a:r>
              <a:rPr lang="en-US" sz="2800" spc="-10" dirty="0">
                <a:solidFill>
                  <a:prstClr val="black"/>
                </a:solidFill>
                <a:latin typeface="Arial"/>
                <a:cs typeface="Arial"/>
              </a:rPr>
              <a:t>Expected Values (Mean) and Variance</a:t>
            </a:r>
          </a:p>
          <a:p>
            <a:pPr marL="751840" lvl="1" indent="-281940" defTabSz="914400">
              <a:lnSpc>
                <a:spcPct val="150000"/>
              </a:lnSpc>
              <a:spcBef>
                <a:spcPts val="400"/>
              </a:spcBef>
              <a:buClr>
                <a:srgbClr val="0000FF"/>
              </a:buClr>
              <a:buFont typeface="Lucida Sans Unicode"/>
              <a:buChar char="▪"/>
              <a:tabLst>
                <a:tab pos="751840" algn="l"/>
              </a:tabLst>
            </a:pPr>
            <a:r>
              <a:rPr lang="en-US" sz="2800" spc="-10" dirty="0">
                <a:solidFill>
                  <a:prstClr val="black"/>
                </a:solidFill>
                <a:latin typeface="Arial"/>
                <a:cs typeface="Arial"/>
              </a:rPr>
              <a:t>Properties of Mean and Variance </a:t>
            </a:r>
          </a:p>
          <a:p>
            <a:pPr marL="751840" lvl="1" indent="-281940" defTabSz="914400">
              <a:lnSpc>
                <a:spcPct val="150000"/>
              </a:lnSpc>
              <a:spcBef>
                <a:spcPts val="400"/>
              </a:spcBef>
              <a:buClr>
                <a:srgbClr val="0000FF"/>
              </a:buClr>
              <a:buFont typeface="Lucida Sans Unicode"/>
              <a:buChar char="▪"/>
              <a:tabLst>
                <a:tab pos="751840" algn="l"/>
              </a:tabLst>
            </a:pPr>
            <a:r>
              <a:rPr lang="en-US" sz="2800" spc="-10" dirty="0">
                <a:solidFill>
                  <a:prstClr val="black"/>
                </a:solidFill>
                <a:latin typeface="Arial"/>
                <a:cs typeface="Arial"/>
              </a:rPr>
              <a:t>Common Probability Distributions (Gaussian/Normal) </a:t>
            </a:r>
          </a:p>
          <a:p>
            <a:pPr marL="751840" lvl="1" indent="-281940" defTabSz="914400">
              <a:lnSpc>
                <a:spcPct val="150000"/>
              </a:lnSpc>
              <a:spcBef>
                <a:spcPts val="400"/>
              </a:spcBef>
              <a:buClr>
                <a:srgbClr val="0000FF"/>
              </a:buClr>
              <a:buFont typeface="Lucida Sans Unicode"/>
              <a:buChar char="▪"/>
              <a:tabLst>
                <a:tab pos="751840" algn="l"/>
              </a:tabLst>
            </a:pPr>
            <a:r>
              <a:rPr lang="en-US" sz="2800" spc="-10" dirty="0">
                <a:solidFill>
                  <a:prstClr val="black"/>
                </a:solidFill>
                <a:latin typeface="Arial"/>
                <a:cs typeface="Arial"/>
              </a:rPr>
              <a:t>Covariance and Correlation</a:t>
            </a:r>
          </a:p>
          <a:p>
            <a:pPr marL="751840" lvl="1" indent="-281940" defTabSz="914400">
              <a:lnSpc>
                <a:spcPct val="150000"/>
              </a:lnSpc>
              <a:spcBef>
                <a:spcPts val="400"/>
              </a:spcBef>
              <a:buClr>
                <a:srgbClr val="0000FF"/>
              </a:buClr>
              <a:buFont typeface="Lucida Sans Unicode"/>
              <a:buChar char="▪"/>
              <a:tabLst>
                <a:tab pos="751840" algn="l"/>
              </a:tabLst>
            </a:pPr>
            <a:r>
              <a:rPr lang="en-US" sz="2800" spc="-10" dirty="0">
                <a:solidFill>
                  <a:prstClr val="black"/>
                </a:solidFill>
                <a:latin typeface="Arial"/>
                <a:cs typeface="Arial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23971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Visualizing Changes of Correlation Coefficient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4565" y="2504905"/>
            <a:ext cx="4997512" cy="2143534"/>
          </a:xfrm>
        </p:spPr>
        <p:txBody>
          <a:bodyPr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</a:rPr>
              <a:t>Correlation coefficient value range: [–1, 1]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</a:rPr>
              <a:t>A set of scatter plots shows sets of points and their correlation coefficients changing from –1 to 1 </a:t>
            </a:r>
            <a:r>
              <a:rPr lang="en-US" altLang="en-US" sz="2400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468524"/>
              </p:ext>
            </p:extLst>
          </p:nvPr>
        </p:nvGraphicFramePr>
        <p:xfrm>
          <a:off x="406647" y="885860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6" name="Bitmap Image" r:id="rId5" imgW="6035563" imgH="5784081" progId="Paint.Picture">
                  <p:embed/>
                </p:oleObj>
              </mc:Choice>
              <mc:Fallback>
                <p:oleObj name="Bitmap Image" r:id="rId5" imgW="6035563" imgH="57840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406647" y="885860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3261815" y="6637906"/>
            <a:ext cx="2552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18577" y="5830912"/>
            <a:ext cx="11681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1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0" y="3233848"/>
            <a:ext cx="11681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2</a:t>
            </a:r>
          </a:p>
        </p:txBody>
      </p:sp>
    </p:spTree>
    <p:extLst>
      <p:ext uri="{BB962C8B-B14F-4D97-AF65-F5344CB8AC3E}">
        <p14:creationId xmlns:p14="http://schemas.microsoft.com/office/powerpoint/2010/main" val="2597235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E5F14B8E-F364-4639-B126-6A5FC1114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456" y="319970"/>
            <a:ext cx="10725944" cy="1354217"/>
          </a:xfrm>
        </p:spPr>
        <p:txBody>
          <a:bodyPr/>
          <a:lstStyle/>
          <a:p>
            <a:r>
              <a:rPr lang="en-US" altLang="en-US" dirty="0"/>
              <a:t>The Normal Distribution:</a:t>
            </a:r>
            <a:br>
              <a:rPr lang="en-US" altLang="en-US" dirty="0"/>
            </a:br>
            <a:r>
              <a:rPr lang="en-US" altLang="en-US" dirty="0"/>
              <a:t>as mathematical function (pdf)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F9F4B5A9-1B44-4442-A7FD-DF2B1EA2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3214688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438276" name="Rectangle 4">
            <a:extLst>
              <a:ext uri="{FF2B5EF4-FFF2-40B4-BE49-F238E27FC236}">
                <a16:creationId xmlns:a16="http://schemas.microsoft.com/office/drawing/2014/main" id="{0BF2EC1D-73AD-455D-BB8B-2662E7F6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23850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438277" name="Rectangle 5">
            <a:extLst>
              <a:ext uri="{FF2B5EF4-FFF2-40B4-BE49-F238E27FC236}">
                <a16:creationId xmlns:a16="http://schemas.microsoft.com/office/drawing/2014/main" id="{D7916E44-5059-48B7-BA2D-D53D49985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3005138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pic>
        <p:nvPicPr>
          <p:cNvPr id="438278" name="Picture 6">
            <a:extLst>
              <a:ext uri="{FF2B5EF4-FFF2-40B4-BE49-F238E27FC236}">
                <a16:creationId xmlns:a16="http://schemas.microsoft.com/office/drawing/2014/main" id="{2C42EFA6-FC29-4CD0-BC08-FC018C2D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1"/>
            <a:ext cx="6858000" cy="21637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38279" name="Rectangle 7">
            <a:extLst>
              <a:ext uri="{FF2B5EF4-FFF2-40B4-BE49-F238E27FC236}">
                <a16:creationId xmlns:a16="http://schemas.microsoft.com/office/drawing/2014/main" id="{EA67B7F3-9701-4AEA-A84A-53EDEC44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428" y="4738732"/>
            <a:ext cx="252279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eaLnBrk="1" hangingPunct="1"/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constants: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=3.14159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e=2.71828</a:t>
            </a:r>
          </a:p>
        </p:txBody>
      </p:sp>
      <p:grpSp>
        <p:nvGrpSpPr>
          <p:cNvPr id="438280" name="Group 8">
            <a:extLst>
              <a:ext uri="{FF2B5EF4-FFF2-40B4-BE49-F238E27FC236}">
                <a16:creationId xmlns:a16="http://schemas.microsoft.com/office/drawing/2014/main" id="{5B7AB525-0797-44F5-B044-25F3F97B3BA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514600"/>
            <a:ext cx="5562600" cy="4076700"/>
            <a:chOff x="1872" y="1584"/>
            <a:chExt cx="3504" cy="2568"/>
          </a:xfrm>
        </p:grpSpPr>
        <p:sp>
          <p:nvSpPr>
            <p:cNvPr id="438281" name="Text Box 9">
              <a:extLst>
                <a:ext uri="{FF2B5EF4-FFF2-40B4-BE49-F238E27FC236}">
                  <a16:creationId xmlns:a16="http://schemas.microsoft.com/office/drawing/2014/main" id="{7AB1F139-7D24-4DE3-BDA2-9AD594AD0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168"/>
              <a:ext cx="2160" cy="9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</a:rPr>
                <a:t>This is a bell shaped curve with different centers and spreads depending on </a:t>
              </a:r>
              <a:r>
                <a:rPr lang="en-US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 and </a:t>
              </a:r>
              <a:endParaRPr lang="en-US" altLang="en-US" sz="2400">
                <a:solidFill>
                  <a:schemeClr val="hlink"/>
                </a:solidFill>
              </a:endParaRPr>
            </a:p>
          </p:txBody>
        </p:sp>
        <p:sp>
          <p:nvSpPr>
            <p:cNvPr id="438282" name="Rectangle 10">
              <a:extLst>
                <a:ext uri="{FF2B5EF4-FFF2-40B4-BE49-F238E27FC236}">
                  <a16:creationId xmlns:a16="http://schemas.microsoft.com/office/drawing/2014/main" id="{621FE425-428C-4719-B1F0-88CF0325A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240" cy="288"/>
            </a:xfrm>
            <a:prstGeom prst="rect">
              <a:avLst/>
            </a:prstGeom>
            <a:noFill/>
            <a:ln w="158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3" name="Rectangle 11">
              <a:extLst>
                <a:ext uri="{FF2B5EF4-FFF2-40B4-BE49-F238E27FC236}">
                  <a16:creationId xmlns:a16="http://schemas.microsoft.com/office/drawing/2014/main" id="{12217CDD-A258-431D-B95B-D52690327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00"/>
              <a:ext cx="432" cy="432"/>
            </a:xfrm>
            <a:prstGeom prst="rect">
              <a:avLst/>
            </a:prstGeom>
            <a:noFill/>
            <a:ln w="158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84" name="Line 12">
              <a:extLst>
                <a:ext uri="{FF2B5EF4-FFF2-40B4-BE49-F238E27FC236}">
                  <a16:creationId xmlns:a16="http://schemas.microsoft.com/office/drawing/2014/main" id="{5B149A9C-030A-4E10-9696-BA09BBE6A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4" y="2832"/>
              <a:ext cx="912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8285" name="Line 13">
              <a:extLst>
                <a:ext uri="{FF2B5EF4-FFF2-40B4-BE49-F238E27FC236}">
                  <a16:creationId xmlns:a16="http://schemas.microsoft.com/office/drawing/2014/main" id="{AE65E2FB-19CF-4EF1-97E9-648566A53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872"/>
              <a:ext cx="288" cy="12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84763816-462D-4BD7-99EA-04C11D6C68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6473" y="685801"/>
            <a:ext cx="11208327" cy="1068700"/>
          </a:xfrm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300" dirty="0"/>
              <a:t>Common Probability Distributions: </a:t>
            </a:r>
            <a:br>
              <a:rPr lang="en-US" altLang="en-US" sz="4300" dirty="0"/>
            </a:br>
            <a:r>
              <a:rPr lang="en-US" altLang="en-US" sz="4300" i="1" dirty="0"/>
              <a:t>The Normal Distribution</a:t>
            </a:r>
          </a:p>
        </p:txBody>
      </p:sp>
      <p:sp>
        <p:nvSpPr>
          <p:cNvPr id="241667" name="Line 3">
            <a:extLst>
              <a:ext uri="{FF2B5EF4-FFF2-40B4-BE49-F238E27FC236}">
                <a16:creationId xmlns:a16="http://schemas.microsoft.com/office/drawing/2014/main" id="{E9AC22D8-F76E-4E47-8255-C38770CDA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2206" y="4570099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8" name="Freeform 4">
            <a:extLst>
              <a:ext uri="{FF2B5EF4-FFF2-40B4-BE49-F238E27FC236}">
                <a16:creationId xmlns:a16="http://schemas.microsoft.com/office/drawing/2014/main" id="{57D0D060-AE7E-4196-B722-DCD856754A40}"/>
              </a:ext>
            </a:extLst>
          </p:cNvPr>
          <p:cNvSpPr>
            <a:spLocks/>
          </p:cNvSpPr>
          <p:nvPr/>
        </p:nvSpPr>
        <p:spPr bwMode="auto">
          <a:xfrm>
            <a:off x="3293806" y="3274699"/>
            <a:ext cx="50292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4" name="Line 20">
            <a:extLst>
              <a:ext uri="{FF2B5EF4-FFF2-40B4-BE49-F238E27FC236}">
                <a16:creationId xmlns:a16="http://schemas.microsoft.com/office/drawing/2014/main" id="{36335969-049E-45A8-83D2-072803A99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431" y="4730438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1" name="Rectangle 27">
            <a:extLst>
              <a:ext uri="{FF2B5EF4-FFF2-40B4-BE49-F238E27FC236}">
                <a16:creationId xmlns:a16="http://schemas.microsoft.com/office/drawing/2014/main" id="{B9824E10-F070-4A5D-8F69-F20905DD0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406" y="5713099"/>
            <a:ext cx="387926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41692" name="Rectangle 28">
            <a:extLst>
              <a:ext uri="{FF2B5EF4-FFF2-40B4-BE49-F238E27FC236}">
                <a16:creationId xmlns:a16="http://schemas.microsoft.com/office/drawing/2014/main" id="{E04814B7-DB1A-4603-8879-B89BBEB03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824" y="2665099"/>
            <a:ext cx="69570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f(X)</a:t>
            </a:r>
          </a:p>
        </p:txBody>
      </p:sp>
      <p:sp>
        <p:nvSpPr>
          <p:cNvPr id="241693" name="Rectangle 29">
            <a:extLst>
              <a:ext uri="{FF2B5EF4-FFF2-40B4-BE49-F238E27FC236}">
                <a16:creationId xmlns:a16="http://schemas.microsoft.com/office/drawing/2014/main" id="{52CEE2BE-506C-4460-B870-66C8FB5BF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807" y="5713099"/>
            <a:ext cx="4794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 dirty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endParaRPr lang="el-GR" altLang="en-US" sz="2400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241695" name="Freeform 31">
            <a:extLst>
              <a:ext uri="{FF2B5EF4-FFF2-40B4-BE49-F238E27FC236}">
                <a16:creationId xmlns:a16="http://schemas.microsoft.com/office/drawing/2014/main" id="{D7B52211-A245-4519-8E27-026D0AE357F4}"/>
              </a:ext>
            </a:extLst>
          </p:cNvPr>
          <p:cNvSpPr>
            <a:spLocks/>
          </p:cNvSpPr>
          <p:nvPr/>
        </p:nvSpPr>
        <p:spPr bwMode="auto">
          <a:xfrm>
            <a:off x="5732206" y="3731899"/>
            <a:ext cx="2438400" cy="19050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96" name="Freeform 32">
            <a:extLst>
              <a:ext uri="{FF2B5EF4-FFF2-40B4-BE49-F238E27FC236}">
                <a16:creationId xmlns:a16="http://schemas.microsoft.com/office/drawing/2014/main" id="{A9C30C00-1802-4C5E-8D7D-3FD7F23540BC}"/>
              </a:ext>
            </a:extLst>
          </p:cNvPr>
          <p:cNvSpPr>
            <a:spLocks/>
          </p:cNvSpPr>
          <p:nvPr/>
        </p:nvSpPr>
        <p:spPr bwMode="auto">
          <a:xfrm>
            <a:off x="3370006" y="3731899"/>
            <a:ext cx="2344738" cy="19050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97" name="Line 33">
            <a:extLst>
              <a:ext uri="{FF2B5EF4-FFF2-40B4-BE49-F238E27FC236}">
                <a16:creationId xmlns:a16="http://schemas.microsoft.com/office/drawing/2014/main" id="{29D66DA9-017C-4BA0-A7D9-B1726FC96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206" y="3808099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98" name="Text Box 34">
            <a:extLst>
              <a:ext uri="{FF2B5EF4-FFF2-40B4-BE49-F238E27FC236}">
                <a16:creationId xmlns:a16="http://schemas.microsoft.com/office/drawing/2014/main" id="{542406FB-AA0D-43DF-8F20-789EE1F72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824" y="2741300"/>
            <a:ext cx="38100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Changing</a:t>
            </a:r>
            <a:r>
              <a:rPr lang="en-US" altLang="en-US" sz="2400" dirty="0">
                <a:sym typeface="Arial" panose="020B0604020202020204" pitchFamily="34" charset="0"/>
              </a:rPr>
              <a:t> </a:t>
            </a:r>
            <a:r>
              <a:rPr lang="el-GR" altLang="en-US" sz="2400" b="1" i="1" dirty="0">
                <a:cs typeface="Arial" panose="020B0604020202020204" pitchFamily="34" charset="0"/>
              </a:rPr>
              <a:t>μ</a:t>
            </a:r>
            <a:r>
              <a:rPr lang="en-US" altLang="en-US" sz="2400" b="1" dirty="0"/>
              <a:t> </a:t>
            </a:r>
            <a:r>
              <a:rPr lang="en-US" altLang="en-US" sz="2400" dirty="0"/>
              <a:t>shifts the distribution left or right.</a:t>
            </a:r>
          </a:p>
        </p:txBody>
      </p:sp>
      <p:sp>
        <p:nvSpPr>
          <p:cNvPr id="241699" name="Text Box 35">
            <a:extLst>
              <a:ext uri="{FF2B5EF4-FFF2-40B4-BE49-F238E27FC236}">
                <a16:creationId xmlns:a16="http://schemas.microsoft.com/office/drawing/2014/main" id="{F724B28B-88F1-43C7-B0A7-ED87E7F68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624" y="3884300"/>
            <a:ext cx="34290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Changing </a:t>
            </a:r>
            <a:r>
              <a:rPr lang="el-GR" altLang="en-US" sz="2400" b="1" i="1" dirty="0">
                <a:cs typeface="Arial" panose="020B0604020202020204" pitchFamily="34" charset="0"/>
              </a:rPr>
              <a:t>σ</a:t>
            </a:r>
            <a:r>
              <a:rPr lang="en-US" altLang="en-US" sz="2400" dirty="0"/>
              <a:t> increases or decreases the spread.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82B0D37F-7B3B-4B18-9D77-ABD849D53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723" y="4570099"/>
            <a:ext cx="4794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 dirty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endParaRPr lang="el-GR" altLang="en-US" sz="2400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D55F2-AAC4-4C2B-8C63-5F81527AA130}"/>
              </a:ext>
            </a:extLst>
          </p:cNvPr>
          <p:cNvSpPr txBox="1"/>
          <p:nvPr/>
        </p:nvSpPr>
        <p:spPr>
          <a:xfrm>
            <a:off x="526473" y="2182761"/>
            <a:ext cx="815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Bell-shaped function (also referred to as “Gaussian”)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4036F0F0-358B-4714-9241-2A946A637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83276" y="435987"/>
            <a:ext cx="5171015" cy="664797"/>
          </a:xfrm>
        </p:spPr>
        <p:txBody>
          <a:bodyPr/>
          <a:lstStyle/>
          <a:p>
            <a:pPr defTabSz="852488">
              <a:lnSpc>
                <a:spcPct val="80000"/>
              </a:lnSpc>
            </a:pPr>
            <a:r>
              <a:rPr lang="en-US" altLang="en-US" sz="5400" dirty="0"/>
              <a:t>The Normal PDF</a:t>
            </a:r>
          </a:p>
        </p:txBody>
      </p:sp>
      <p:pic>
        <p:nvPicPr>
          <p:cNvPr id="243736" name="Picture 24">
            <a:extLst>
              <a:ext uri="{FF2B5EF4-FFF2-40B4-BE49-F238E27FC236}">
                <a16:creationId xmlns:a16="http://schemas.microsoft.com/office/drawing/2014/main" id="{359F3467-1EF8-4002-9C36-C022511CDF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4764" y="3277272"/>
            <a:ext cx="6298598" cy="202969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3743" name="Text Box 31">
            <a:extLst>
              <a:ext uri="{FF2B5EF4-FFF2-40B4-BE49-F238E27FC236}">
                <a16:creationId xmlns:a16="http://schemas.microsoft.com/office/drawing/2014/main" id="{AF5A38D0-BFDC-4D29-9EF2-7DDA1DF02C9C}"/>
              </a:ext>
            </a:extLst>
          </p:cNvPr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540327" y="2057400"/>
            <a:ext cx="10203873" cy="861774"/>
          </a:xfrm>
          <a:noFill/>
          <a:ln/>
        </p:spPr>
        <p:txBody>
          <a:bodyPr/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/>
              <a:t>It’s a probability function, so no matter what the values of </a:t>
            </a:r>
            <a:r>
              <a:rPr lang="en-US" altLang="en-US" sz="2800" dirty="0">
                <a:sym typeface="Symbol" panose="05050102010706020507" pitchFamily="18" charset="2"/>
              </a:rPr>
              <a:t> and , must integrate to 1!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104F426D-AA01-4AB7-A48D-0F26D8723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9387" y="304800"/>
            <a:ext cx="10881668" cy="1354217"/>
          </a:xfrm>
        </p:spPr>
        <p:txBody>
          <a:bodyPr/>
          <a:lstStyle/>
          <a:p>
            <a:r>
              <a:rPr lang="en-US" altLang="en-US" dirty="0"/>
              <a:t>Normal distribution is defined by its mean and standard deviation 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1848556-C39E-43C6-B941-08E6DEF37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387" y="1217168"/>
            <a:ext cx="10071100" cy="498598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E(X)=   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 =                       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Var(X)=   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30000" dirty="0"/>
              <a:t>2  </a:t>
            </a:r>
            <a:r>
              <a:rPr lang="en-US" altLang="en-US" dirty="0"/>
              <a:t>=	                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Standard Deviation(X)=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</a:p>
        </p:txBody>
      </p:sp>
      <p:pic>
        <p:nvPicPr>
          <p:cNvPr id="246789" name="Picture 5">
            <a:extLst>
              <a:ext uri="{FF2B5EF4-FFF2-40B4-BE49-F238E27FC236}">
                <a16:creationId xmlns:a16="http://schemas.microsoft.com/office/drawing/2014/main" id="{05B2BB26-F49A-4DAA-ABF3-B03F5C54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21" y="2168204"/>
            <a:ext cx="2514600" cy="9040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46794" name="Group 10">
            <a:extLst>
              <a:ext uri="{FF2B5EF4-FFF2-40B4-BE49-F238E27FC236}">
                <a16:creationId xmlns:a16="http://schemas.microsoft.com/office/drawing/2014/main" id="{86CDEC9F-C7EA-48F4-AD78-A218F53240AC}"/>
              </a:ext>
            </a:extLst>
          </p:cNvPr>
          <p:cNvGrpSpPr>
            <a:grpSpLocks/>
          </p:cNvGrpSpPr>
          <p:nvPr/>
        </p:nvGrpSpPr>
        <p:grpSpPr bwMode="auto">
          <a:xfrm>
            <a:off x="4544291" y="3761576"/>
            <a:ext cx="4495800" cy="990600"/>
            <a:chOff x="2304" y="2208"/>
            <a:chExt cx="3072" cy="809"/>
          </a:xfrm>
        </p:grpSpPr>
        <p:pic>
          <p:nvPicPr>
            <p:cNvPr id="246788" name="Picture 4">
              <a:extLst>
                <a:ext uri="{FF2B5EF4-FFF2-40B4-BE49-F238E27FC236}">
                  <a16:creationId xmlns:a16="http://schemas.microsoft.com/office/drawing/2014/main" id="{80FC1984-ED10-47B0-A309-0FAE6AAA4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208"/>
              <a:ext cx="3072" cy="8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46793" name="Rectangle 9">
              <a:extLst>
                <a:ext uri="{FF2B5EF4-FFF2-40B4-BE49-F238E27FC236}">
                  <a16:creationId xmlns:a16="http://schemas.microsoft.com/office/drawing/2014/main" id="{A2DBAFD4-C068-4F19-9639-151EFD0BE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48"/>
              <a:ext cx="144" cy="3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27051A65-71B2-40E2-B4DD-5C24228D2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1" y="762000"/>
            <a:ext cx="7383463" cy="541687"/>
          </a:xfrm>
        </p:spPr>
        <p:txBody>
          <a:bodyPr/>
          <a:lstStyle/>
          <a:p>
            <a:pPr defTabSz="852488">
              <a:lnSpc>
                <a:spcPct val="80000"/>
              </a:lnSpc>
            </a:pPr>
            <a:r>
              <a:rPr lang="en-US" altLang="en-US" dirty="0"/>
              <a:t>The Standard Normal (Z):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3E3D70D2-397C-496A-956C-0E35AA321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775597"/>
          </a:xfrm>
        </p:spPr>
        <p:txBody>
          <a:bodyPr/>
          <a:lstStyle/>
          <a:p>
            <a:pPr marL="320675" indent="-320675" defTabSz="852488">
              <a:lnSpc>
                <a:spcPct val="90000"/>
              </a:lnSpc>
            </a:pPr>
            <a:r>
              <a:rPr lang="en-US" altLang="en-US" sz="2800"/>
              <a:t>The formula for the standardized normal probability density function is</a:t>
            </a:r>
          </a:p>
        </p:txBody>
      </p:sp>
      <p:sp>
        <p:nvSpPr>
          <p:cNvPr id="286725" name="Rectangle 5">
            <a:extLst>
              <a:ext uri="{FF2B5EF4-FFF2-40B4-BE49-F238E27FC236}">
                <a16:creationId xmlns:a16="http://schemas.microsoft.com/office/drawing/2014/main" id="{E88E1A33-D9E3-4A37-B495-0A838884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3233739"/>
            <a:ext cx="914400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86741" name="Object 21">
            <a:extLst>
              <a:ext uri="{FF2B5EF4-FFF2-40B4-BE49-F238E27FC236}">
                <a16:creationId xmlns:a16="http://schemas.microsoft.com/office/drawing/2014/main" id="{B7DA6DFC-2438-4C45-AF07-C9F885313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76601"/>
          <a:ext cx="856615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6" name="Equation" r:id="rId4" imgW="2476440" imgH="457200" progId="Equation.3">
                  <p:embed/>
                </p:oleObj>
              </mc:Choice>
              <mc:Fallback>
                <p:oleObj name="Equation" r:id="rId4" imgW="2476440" imgH="457200" progId="Equation.3">
                  <p:embed/>
                  <p:pic>
                    <p:nvPicPr>
                      <p:cNvPr id="286741" name="Object 21">
                        <a:extLst>
                          <a:ext uri="{FF2B5EF4-FFF2-40B4-BE49-F238E27FC236}">
                            <a16:creationId xmlns:a16="http://schemas.microsoft.com/office/drawing/2014/main" id="{B7DA6DFC-2438-4C45-AF07-C9F885313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1"/>
                        <a:ext cx="8566150" cy="16176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260C4A-961C-4070-8274-42770B0C4A05}"/>
              </a:ext>
            </a:extLst>
          </p:cNvPr>
          <p:cNvSpPr txBox="1"/>
          <p:nvPr/>
        </p:nvSpPr>
        <p:spPr>
          <a:xfrm>
            <a:off x="3740727" y="5347855"/>
            <a:ext cx="5838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Mean = 0 ; Standard Deviation =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8210E9EB-3C18-448E-9ABD-05A7E31C2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2546" y="228601"/>
            <a:ext cx="8631382" cy="677108"/>
          </a:xfrm>
        </p:spPr>
        <p:txBody>
          <a:bodyPr/>
          <a:lstStyle/>
          <a:p>
            <a:pPr defTabSz="852488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Standard Normal Distribution (Z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61AFE8F3-7B58-437F-8C24-06753F45C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4182" y="1461849"/>
            <a:ext cx="11485418" cy="166199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All normal distributions can be converted into the standard normal curve by subtracting the </a:t>
            </a:r>
            <a:r>
              <a:rPr lang="en-US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and dividing by the </a:t>
            </a:r>
            <a:r>
              <a:rPr lang="en-US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274436" name="Rectangle 4">
            <a:extLst>
              <a:ext uri="{FF2B5EF4-FFF2-40B4-BE49-F238E27FC236}">
                <a16:creationId xmlns:a16="http://schemas.microsoft.com/office/drawing/2014/main" id="{7C31D4F8-75D8-4D1C-B1D9-FEF1887F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3062288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grpSp>
        <p:nvGrpSpPr>
          <p:cNvPr id="274437" name="Group 5">
            <a:extLst>
              <a:ext uri="{FF2B5EF4-FFF2-40B4-BE49-F238E27FC236}">
                <a16:creationId xmlns:a16="http://schemas.microsoft.com/office/drawing/2014/main" id="{BBB5810F-C81B-4DA8-BB5B-35A8E4E79AE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916187"/>
            <a:ext cx="2362200" cy="1219200"/>
            <a:chOff x="2160" y="1776"/>
            <a:chExt cx="1488" cy="768"/>
          </a:xfrm>
        </p:grpSpPr>
        <p:sp>
          <p:nvSpPr>
            <p:cNvPr id="274438" name="Rectangle 6">
              <a:extLst>
                <a:ext uri="{FF2B5EF4-FFF2-40B4-BE49-F238E27FC236}">
                  <a16:creationId xmlns:a16="http://schemas.microsoft.com/office/drawing/2014/main" id="{C5F3A6B6-848D-4FCC-B3E5-53CF095B8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776"/>
              <a:ext cx="1488" cy="7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274439" name="Object 7">
              <a:extLst>
                <a:ext uri="{FF2B5EF4-FFF2-40B4-BE49-F238E27FC236}">
                  <a16:creationId xmlns:a16="http://schemas.microsoft.com/office/drawing/2014/main" id="{C30962AD-4A00-4155-B8BD-35BECCE146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854"/>
            <a:ext cx="927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8" r:id="rId4" imgW="647700" imgH="368300" progId="Equation.3">
                    <p:embed/>
                  </p:oleObj>
                </mc:Choice>
                <mc:Fallback>
                  <p:oleObj r:id="rId4" imgW="647700" imgH="368300" progId="Equation.3">
                    <p:embed/>
                    <p:pic>
                      <p:nvPicPr>
                        <p:cNvPr id="274439" name="Object 7">
                          <a:extLst>
                            <a:ext uri="{FF2B5EF4-FFF2-40B4-BE49-F238E27FC236}">
                              <a16:creationId xmlns:a16="http://schemas.microsoft.com/office/drawing/2014/main" id="{C30962AD-4A00-4155-B8BD-35BECCE146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54"/>
                          <a:ext cx="927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BB2E-4266-474C-93A9-8CF82EC4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Mean and 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EC49-8746-4162-8C32-6A03E1B8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387" y="1767006"/>
            <a:ext cx="10071100" cy="332398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E(x + y) = E(x) + E(y). </a:t>
            </a:r>
            <a:br>
              <a:rPr lang="es-ES" dirty="0"/>
            </a:br>
            <a:r>
              <a:rPr lang="es-ES" dirty="0"/>
              <a:t>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E(</a:t>
            </a:r>
            <a:r>
              <a:rPr lang="es-ES" dirty="0" err="1"/>
              <a:t>cx</a:t>
            </a:r>
            <a:r>
              <a:rPr lang="es-ES" dirty="0"/>
              <a:t>) = c E(y). </a:t>
            </a:r>
            <a:br>
              <a:rPr lang="es-ES" dirty="0"/>
            </a:br>
            <a:r>
              <a:rPr lang="es-ES" dirty="0"/>
              <a:t>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If</a:t>
            </a:r>
            <a:r>
              <a:rPr lang="es-ES" dirty="0"/>
              <a:t> x and y are </a:t>
            </a:r>
            <a:r>
              <a:rPr lang="es-ES" dirty="0" err="1"/>
              <a:t>independent</a:t>
            </a:r>
            <a:r>
              <a:rPr lang="es-ES" dirty="0"/>
              <a:t>, </a:t>
            </a:r>
            <a:r>
              <a:rPr lang="es-ES" dirty="0" err="1"/>
              <a:t>then</a:t>
            </a:r>
            <a:r>
              <a:rPr lang="es-ES" dirty="0"/>
              <a:t> Var(x + y) = Var(x) + Var(y). </a:t>
            </a:r>
          </a:p>
        </p:txBody>
      </p:sp>
    </p:spTree>
    <p:extLst>
      <p:ext uri="{BB962C8B-B14F-4D97-AF65-F5344CB8AC3E}">
        <p14:creationId xmlns:p14="http://schemas.microsoft.com/office/powerpoint/2010/main" val="1456691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BB2E-4266-474C-93A9-8CF82EC4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Mean and 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EC49-8746-4162-8C32-6A03E1B8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387" y="1767006"/>
            <a:ext cx="10071100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Var(x + c) = Var(x) </a:t>
            </a:r>
            <a:br>
              <a:rPr lang="es-ES" dirty="0"/>
            </a:br>
            <a:r>
              <a:rPr lang="es-ES" dirty="0"/>
              <a:t>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Var(</a:t>
            </a:r>
            <a:r>
              <a:rPr lang="es-ES" dirty="0" err="1"/>
              <a:t>cx</a:t>
            </a:r>
            <a:r>
              <a:rPr lang="es-ES" dirty="0"/>
              <a:t>) = c</a:t>
            </a:r>
            <a:r>
              <a:rPr lang="es-ES" baseline="30000" dirty="0"/>
              <a:t>2</a:t>
            </a:r>
            <a:r>
              <a:rPr lang="es-ES" dirty="0"/>
              <a:t> Var(x) </a:t>
            </a:r>
            <a:br>
              <a:rPr lang="es-ES" dirty="0"/>
            </a:br>
            <a:r>
              <a:rPr lang="es-ES" dirty="0"/>
              <a:t>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Cov</a:t>
            </a:r>
            <a:r>
              <a:rPr lang="es-ES" dirty="0"/>
              <a:t>(x + c, y) = </a:t>
            </a:r>
            <a:r>
              <a:rPr lang="es-ES" dirty="0" err="1"/>
              <a:t>Cov</a:t>
            </a:r>
            <a:r>
              <a:rPr lang="es-ES" dirty="0"/>
              <a:t>(x, y) = </a:t>
            </a:r>
            <a:r>
              <a:rPr lang="es-ES" dirty="0" err="1"/>
              <a:t>Cov</a:t>
            </a:r>
            <a:r>
              <a:rPr lang="es-ES" dirty="0"/>
              <a:t>(x, y + c)</a:t>
            </a:r>
            <a:br>
              <a:rPr lang="es-ES" dirty="0"/>
            </a:br>
            <a:r>
              <a:rPr lang="es-ES" dirty="0"/>
              <a:t>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Cov</a:t>
            </a:r>
            <a:r>
              <a:rPr lang="es-ES" dirty="0"/>
              <a:t>(</a:t>
            </a:r>
            <a:r>
              <a:rPr lang="es-ES" dirty="0" err="1"/>
              <a:t>cx</a:t>
            </a:r>
            <a:r>
              <a:rPr lang="es-ES" dirty="0"/>
              <a:t>, y) = c </a:t>
            </a:r>
            <a:r>
              <a:rPr lang="es-ES" dirty="0" err="1"/>
              <a:t>Cov</a:t>
            </a:r>
            <a:r>
              <a:rPr lang="es-ES" dirty="0"/>
              <a:t>(x, y) = </a:t>
            </a:r>
            <a:r>
              <a:rPr lang="es-ES" dirty="0" err="1"/>
              <a:t>Cov</a:t>
            </a:r>
            <a:r>
              <a:rPr lang="es-ES" dirty="0"/>
              <a:t>(x, </a:t>
            </a:r>
            <a:r>
              <a:rPr lang="es-ES" dirty="0" err="1"/>
              <a:t>cy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1584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8600"/>
            <a:ext cx="106680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Covariance Matrix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934" y="1183315"/>
            <a:ext cx="9896191" cy="306237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pitchFamily="34" charset="0"/>
              </a:rPr>
              <a:t>The variance and covariance information for the two variables X</a:t>
            </a:r>
            <a:r>
              <a:rPr lang="en-US" sz="2400" baseline="-25000" dirty="0">
                <a:latin typeface="Calibri" pitchFamily="34" charset="0"/>
              </a:rPr>
              <a:t>1</a:t>
            </a:r>
            <a:r>
              <a:rPr lang="en-US" sz="2400" dirty="0">
                <a:latin typeface="Calibri" pitchFamily="34" charset="0"/>
              </a:rPr>
              <a:t> and X</a:t>
            </a:r>
            <a:r>
              <a:rPr lang="en-US" sz="2400" baseline="-25000" dirty="0">
                <a:latin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</a:rPr>
              <a:t> can be summarized as 2 X 2 covariance matrix as 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Calibri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400" dirty="0">
              <a:latin typeface="Calibri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400" dirty="0">
              <a:latin typeface="Calibri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400" dirty="0">
              <a:latin typeface="Calibr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000" dirty="0">
              <a:latin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38494" y="1812140"/>
          <a:ext cx="6478949" cy="832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7" name="Equation" r:id="rId5" imgW="3555720" imgH="457200" progId="Equation.DSMT4">
                  <p:embed/>
                </p:oleObj>
              </mc:Choice>
              <mc:Fallback>
                <p:oleObj name="Equation" r:id="rId5" imgW="3555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8494" y="1812140"/>
                        <a:ext cx="6478949" cy="832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91718"/>
              </p:ext>
            </p:extLst>
          </p:nvPr>
        </p:nvGraphicFramePr>
        <p:xfrm>
          <a:off x="2363164" y="2491376"/>
          <a:ext cx="5621510" cy="174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8" name="Equation" r:id="rId7" imgW="3111480" imgH="965160" progId="Equation.DSMT4">
                  <p:embed/>
                </p:oleObj>
              </mc:Choice>
              <mc:Fallback>
                <p:oleObj name="Equation" r:id="rId7" imgW="31114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3164" y="2491376"/>
                        <a:ext cx="5621510" cy="1742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934" y="4426774"/>
            <a:ext cx="4403725" cy="18004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7968" y="4579802"/>
            <a:ext cx="6334125" cy="16599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FFAB91-9C97-429F-A695-E3B87EE8B431}"/>
              </a:ext>
            </a:extLst>
          </p:cNvPr>
          <p:cNvSpPr/>
          <p:nvPr/>
        </p:nvSpPr>
        <p:spPr>
          <a:xfrm>
            <a:off x="5382491" y="4179692"/>
            <a:ext cx="4446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Calibri" pitchFamily="34" charset="0"/>
              </a:rPr>
              <a:t>Generalizing it to </a:t>
            </a:r>
            <a:r>
              <a:rPr lang="en-US" sz="2000" i="1" dirty="0">
                <a:latin typeface="Calibri" pitchFamily="34" charset="0"/>
              </a:rPr>
              <a:t>d</a:t>
            </a:r>
            <a:r>
              <a:rPr lang="en-US" sz="2000" dirty="0">
                <a:latin typeface="Calibri" pitchFamily="34" charset="0"/>
              </a:rPr>
              <a:t> dimensions, we have,</a:t>
            </a:r>
          </a:p>
        </p:txBody>
      </p:sp>
    </p:spTree>
    <p:extLst>
      <p:ext uri="{BB962C8B-B14F-4D97-AF65-F5344CB8AC3E}">
        <p14:creationId xmlns:p14="http://schemas.microsoft.com/office/powerpoint/2010/main" val="4292675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888" y="270813"/>
            <a:ext cx="53035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Uncertainty</a:t>
            </a:r>
            <a:endParaRPr sz="4000"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388725" y="6515100"/>
            <a:ext cx="803275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 defTabSz="914400">
              <a:lnSpc>
                <a:spcPts val="1630"/>
              </a:lnSpc>
            </a:pPr>
            <a:r>
              <a:rPr dirty="0">
                <a:solidFill>
                  <a:prstClr val="black"/>
                </a:solidFill>
              </a:rPr>
              <a:t>slide</a:t>
            </a:r>
            <a:r>
              <a:rPr spc="-45" dirty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dirty="0">
                <a:solidFill>
                  <a:prstClr val="black"/>
                </a:solidFill>
              </a:rPr>
              <a:pPr marL="102870" defTabSz="914400">
                <a:lnSpc>
                  <a:spcPts val="1630"/>
                </a:lnSpc>
              </a:pPr>
              <a:t>3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705" y="1256384"/>
            <a:ext cx="9845590" cy="497059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 defTabSz="914400">
              <a:spcBef>
                <a:spcPts val="700"/>
              </a:spcBef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tabLst>
                <a:tab pos="351790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world is full of uncertainty:</a:t>
            </a:r>
          </a:p>
          <a:p>
            <a:pPr marL="1270000" lvl="2" indent="-342900" defTabSz="914400">
              <a:spcBef>
                <a:spcPts val="500"/>
              </a:spcBef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tabLst>
                <a:tab pos="1155065" algn="l"/>
                <a:tab pos="11557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Weather, storms, unruly financial markets, noisy communications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defTabSz="914400">
              <a:spcBef>
                <a:spcPts val="4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 defTabSz="9144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tabLst>
                <a:tab pos="35179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</a:p>
          <a:p>
            <a:pPr marL="1270000" lvl="2" indent="-342900" defTabSz="914400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155065" algn="l"/>
                <a:tab pos="11557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Will my coin flip end in head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270000" lvl="2" indent="-342900" defTabSz="914400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155065" algn="l"/>
                <a:tab pos="11557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Will bird flu strike tomorrow?</a:t>
            </a:r>
          </a:p>
          <a:p>
            <a:pPr marL="1371600" lvl="2" indent="-457200" defTabSz="9144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 defTabSz="914400">
              <a:spcBef>
                <a:spcPts val="1435"/>
              </a:spcBef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tabLst>
                <a:tab pos="35179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Probability is the language of uncertainty</a:t>
            </a:r>
          </a:p>
          <a:p>
            <a:pPr marL="927100" lvl="1" indent="-457200" defTabSz="914400">
              <a:spcBef>
                <a:spcPts val="59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184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Central pillar of modern day artificial intelligence</a:t>
            </a:r>
          </a:p>
        </p:txBody>
      </p:sp>
      <p:pic>
        <p:nvPicPr>
          <p:cNvPr id="64514" name="Picture 2" descr="Image result for weather forecast ch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" t="19661" r="70424" b="35625"/>
          <a:stretch/>
        </p:blipFill>
        <p:spPr bwMode="auto">
          <a:xfrm>
            <a:off x="9172311" y="2799813"/>
            <a:ext cx="2216414" cy="210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8557146" y="3359707"/>
            <a:ext cx="900753" cy="49131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3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D3AE2-2D6F-4267-AE61-436A05FA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446" y="2732406"/>
            <a:ext cx="6476535" cy="696594"/>
          </a:xfrm>
        </p:spPr>
        <p:txBody>
          <a:bodyPr/>
          <a:lstStyle/>
          <a:p>
            <a:r>
              <a:rPr lang="en-US" dirty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2068385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7486" y="182558"/>
            <a:ext cx="47167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5" dirty="0"/>
              <a:t>Random</a:t>
            </a:r>
            <a:r>
              <a:rPr spc="-65" dirty="0"/>
              <a:t> </a:t>
            </a:r>
            <a:r>
              <a:rPr sz="4400"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605" y="1309217"/>
            <a:ext cx="10759991" cy="4552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652" marR="5080" indent="-457200" defTabSz="914400">
              <a:spcBef>
                <a:spcPts val="100"/>
              </a:spcBef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tabLst>
                <a:tab pos="35179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 variable, X, whose domain is the sample space, 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represents the outcome of an experiment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1652" indent="-457200" defTabSz="914400">
              <a:spcBef>
                <a:spcPts val="600"/>
              </a:spcBef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tabLst>
                <a:tab pos="35179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921702" lvl="1" indent="-457200" defTabSz="914400">
              <a:spcBef>
                <a:spcPts val="590"/>
              </a:spcBef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tabLst>
                <a:tab pos="75184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X = coin flip outcome</a:t>
            </a:r>
          </a:p>
          <a:p>
            <a:pPr marL="921702" lvl="1" indent="-457200" defTabSz="914400">
              <a:spcBef>
                <a:spcPts val="600"/>
              </a:spcBef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tabLst>
                <a:tab pos="75184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X = first word in tomorrow’s headline news</a:t>
            </a:r>
          </a:p>
          <a:p>
            <a:pPr marL="921702" lvl="1" indent="-457200" defTabSz="914400">
              <a:spcBef>
                <a:spcPts val="600"/>
              </a:spcBef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tabLst>
                <a:tab pos="75184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X = tomorrow’s temperature</a:t>
            </a:r>
          </a:p>
          <a:p>
            <a:pPr marL="521652" indent="-457200" defTabSz="914400">
              <a:spcBef>
                <a:spcPts val="600"/>
              </a:spcBef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tabLst>
                <a:tab pos="351790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X = rand()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indent="-339090" defTabSz="914400">
              <a:spcBef>
                <a:spcPts val="6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endParaRPr lang="en-US" sz="2400" spc="-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878" lvl="1" defTabSz="914400">
              <a:spcBef>
                <a:spcPts val="600"/>
              </a:spcBef>
              <a:buClr>
                <a:srgbClr val="33CC33"/>
              </a:buClr>
              <a:buSzPct val="150000"/>
              <a:tabLst>
                <a:tab pos="351790" algn="l"/>
              </a:tabLst>
            </a:pP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88601" y="6515411"/>
            <a:ext cx="80263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 defTabSz="914400">
              <a:lnSpc>
                <a:spcPts val="1630"/>
              </a:lnSpc>
            </a:pPr>
            <a:r>
              <a:rPr dirty="0">
                <a:solidFill>
                  <a:prstClr val="black"/>
                </a:solidFill>
              </a:rPr>
              <a:t>slide</a:t>
            </a:r>
            <a:r>
              <a:rPr spc="-45" dirty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dirty="0">
                <a:solidFill>
                  <a:prstClr val="black"/>
                </a:solidFill>
              </a:rPr>
              <a:pPr marL="102870" defTabSz="914400">
                <a:lnSpc>
                  <a:spcPts val="1630"/>
                </a:lnSpc>
              </a:pPr>
              <a:t>4</a:t>
            </a:fld>
            <a:endParaRPr dirty="0">
              <a:solidFill>
                <a:prstClr val="black"/>
              </a:solidFill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43" y="2455159"/>
            <a:ext cx="2453766" cy="34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6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2117" y="1227332"/>
            <a:ext cx="11331955" cy="4983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82550" indent="-339090" defTabSz="914400">
              <a:spcBef>
                <a:spcPts val="1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Probability P(X=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) is the fraction of times x takes  value </a:t>
            </a:r>
            <a:r>
              <a:rPr sz="32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351790" indent="-339090" defTabSz="914400">
              <a:spcBef>
                <a:spcPts val="6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Often we write it as </a:t>
            </a:r>
            <a:r>
              <a:rPr sz="3200" u="sng" dirty="0"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51790" indent="-339090" defTabSz="914400">
              <a:spcBef>
                <a:spcPts val="6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indent="-339090" defTabSz="914400">
              <a:spcBef>
                <a:spcPts val="6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751840" lvl="1" indent="-281940" defTabSz="914400">
              <a:spcBef>
                <a:spcPts val="600"/>
              </a:spcBef>
              <a:buClr>
                <a:srgbClr val="0000FF"/>
              </a:buClr>
              <a:buSzPct val="150000"/>
              <a:buFont typeface="Lucida Sans Unicode"/>
              <a:buChar char="▪"/>
              <a:tabLst>
                <a:tab pos="75184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P(head)=P(tail)=0.5 fair coin</a:t>
            </a:r>
          </a:p>
          <a:p>
            <a:pPr marL="751840" lvl="1" indent="-281940" defTabSz="914400">
              <a:spcBef>
                <a:spcPts val="600"/>
              </a:spcBef>
              <a:buClr>
                <a:srgbClr val="0000FF"/>
              </a:buClr>
              <a:buSzPct val="150000"/>
              <a:buFont typeface="Lucida Sans Unicode"/>
              <a:buChar char="▪"/>
              <a:tabLst>
                <a:tab pos="75184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P(head)=0.51, P(tail)=0.49 slightly biased coin</a:t>
            </a:r>
          </a:p>
          <a:p>
            <a:pPr marL="751840" marR="146685" lvl="1" indent="-281940" defTabSz="914400">
              <a:spcBef>
                <a:spcPts val="600"/>
              </a:spcBef>
              <a:buClr>
                <a:srgbClr val="0000FF"/>
              </a:buClr>
              <a:buSzPct val="150000"/>
              <a:buFont typeface="Lucida Sans Unicode"/>
              <a:buChar char="▪"/>
              <a:tabLst>
                <a:tab pos="751840" algn="l"/>
              </a:tabLst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1840" marR="146685" lvl="1" indent="-281940" defTabSz="914400">
              <a:spcBef>
                <a:spcPts val="600"/>
              </a:spcBef>
              <a:buClr>
                <a:srgbClr val="0000FF"/>
              </a:buClr>
              <a:buSzPct val="150000"/>
              <a:buFont typeface="Lucida Sans Unicode"/>
              <a:buChar char="▪"/>
              <a:tabLst>
                <a:tab pos="75184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P(first word = “the” when flipping to a random  page in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Rochester D&amp;C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)=?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201" y="171492"/>
            <a:ext cx="877558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/>
              <a:t>Probability for discrete</a:t>
            </a:r>
            <a:r>
              <a:rPr sz="4800" spc="-55" dirty="0"/>
              <a:t> </a:t>
            </a:r>
            <a:r>
              <a:rPr sz="4800" spc="-5" dirty="0"/>
              <a:t>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388725" y="6515100"/>
            <a:ext cx="803275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 defTabSz="914400">
              <a:lnSpc>
                <a:spcPts val="1630"/>
              </a:lnSpc>
            </a:pPr>
            <a:r>
              <a:rPr dirty="0">
                <a:solidFill>
                  <a:prstClr val="black"/>
                </a:solidFill>
              </a:rPr>
              <a:t>slide</a:t>
            </a:r>
            <a:r>
              <a:rPr spc="-45" dirty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dirty="0">
                <a:solidFill>
                  <a:prstClr val="black"/>
                </a:solidFill>
              </a:rPr>
              <a:pPr marL="102870" defTabSz="914400">
                <a:lnSpc>
                  <a:spcPts val="1630"/>
                </a:lnSpc>
              </a:pPr>
              <a:t>5</a:t>
            </a:fld>
            <a:endParaRPr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871" y="1796599"/>
            <a:ext cx="33718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5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0388601" y="6515411"/>
            <a:ext cx="80263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>
              <a:lnSpc>
                <a:spcPts val="1630"/>
              </a:lnSpc>
            </a:pPr>
            <a:r>
              <a:rPr dirty="0">
                <a:solidFill>
                  <a:prstClr val="black"/>
                </a:solidFill>
              </a:rPr>
              <a:t>slide</a:t>
            </a:r>
            <a:r>
              <a:rPr spc="-45" dirty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dirty="0">
                <a:solidFill>
                  <a:prstClr val="black"/>
                </a:solidFill>
              </a:rPr>
              <a:pPr marL="12700" defTabSz="914400">
                <a:lnSpc>
                  <a:spcPts val="1630"/>
                </a:lnSpc>
              </a:pPr>
              <a:t>6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510" y="284461"/>
            <a:ext cx="90270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spc="-5" dirty="0"/>
              <a:t>A</a:t>
            </a:r>
            <a:r>
              <a:rPr sz="6000" spc="-5" dirty="0"/>
              <a:t>xioms of </a:t>
            </a:r>
            <a:r>
              <a:rPr lang="en-US" sz="6000" spc="-5" dirty="0"/>
              <a:t>P</a:t>
            </a:r>
            <a:r>
              <a:rPr sz="6000" spc="-5" dirty="0"/>
              <a:t>robability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0860" y="1888793"/>
            <a:ext cx="9247741" cy="430630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374775" indent="-9144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</a:pPr>
            <a:r>
              <a:rPr lang="en-US" sz="4800" spc="-5" dirty="0">
                <a:cs typeface="Calibri"/>
              </a:rPr>
              <a:t>0 </a:t>
            </a:r>
            <a:r>
              <a:rPr lang="en-US" sz="4800" spc="-5" dirty="0">
                <a:latin typeface="Symbol"/>
                <a:cs typeface="Arial" panose="020B0604020202020204" pitchFamily="34" charset="0"/>
              </a:rPr>
              <a:t></a:t>
            </a:r>
            <a:r>
              <a:rPr lang="en-US" sz="4800" spc="-5" dirty="0">
                <a:latin typeface="Times New Roman"/>
                <a:cs typeface="Times New Roman"/>
              </a:rPr>
              <a:t> </a:t>
            </a:r>
            <a:r>
              <a:rPr lang="en-US" sz="4800" i="1" spc="-10" dirty="0">
                <a:cs typeface="Calibri"/>
              </a:rPr>
              <a:t>P</a:t>
            </a:r>
            <a:r>
              <a:rPr lang="en-US" sz="4800" spc="-10" dirty="0">
                <a:cs typeface="Calibri"/>
              </a:rPr>
              <a:t>(</a:t>
            </a:r>
            <a:r>
              <a:rPr lang="en-US" sz="4800" i="1" spc="-10" dirty="0">
                <a:cs typeface="Calibri"/>
              </a:rPr>
              <a:t>A</a:t>
            </a:r>
            <a:r>
              <a:rPr lang="en-US" sz="4800" spc="-10" dirty="0">
                <a:cs typeface="Calibri"/>
              </a:rPr>
              <a:t>) </a:t>
            </a:r>
            <a:r>
              <a:rPr lang="en-US" sz="4800" spc="-5" dirty="0">
                <a:latin typeface="Symbol"/>
                <a:cs typeface="Arial" panose="020B0604020202020204" pitchFamily="34" charset="0"/>
              </a:rPr>
              <a:t></a:t>
            </a:r>
            <a:r>
              <a:rPr lang="en-US" sz="4800" dirty="0">
                <a:latin typeface="Times New Roman"/>
                <a:cs typeface="Times New Roman"/>
              </a:rPr>
              <a:t> </a:t>
            </a:r>
            <a:r>
              <a:rPr lang="en-US" sz="4800" spc="-5" dirty="0">
                <a:cs typeface="Calibri"/>
              </a:rPr>
              <a:t>1</a:t>
            </a:r>
            <a:endParaRPr lang="en-US" sz="4800" dirty="0">
              <a:cs typeface="Calibri"/>
            </a:endParaRPr>
          </a:p>
          <a:p>
            <a:pPr marL="1374775" indent="-9144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</a:pPr>
            <a:endParaRPr lang="en-US" sz="4800" i="1" spc="-5" dirty="0">
              <a:cs typeface="Calibri"/>
            </a:endParaRPr>
          </a:p>
          <a:p>
            <a:pPr marL="1374775" indent="-9144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</a:pPr>
            <a:r>
              <a:rPr lang="en-US" sz="4800" i="1" spc="-5" dirty="0">
                <a:cs typeface="Calibri"/>
              </a:rPr>
              <a:t>P(Sample space) = 1</a:t>
            </a:r>
          </a:p>
          <a:p>
            <a:pPr marL="1374775" indent="-9144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</a:pPr>
            <a:endParaRPr lang="en-US" sz="4800" i="1" spc="-5" dirty="0">
              <a:cs typeface="Calibri"/>
            </a:endParaRPr>
          </a:p>
          <a:p>
            <a:pPr marL="1374775" indent="-914400">
              <a:lnSpc>
                <a:spcPct val="100000"/>
              </a:lnSpc>
              <a:spcBef>
                <a:spcPts val="250"/>
              </a:spcBef>
              <a:buFont typeface="+mj-lt"/>
              <a:buAutoNum type="arabicPeriod"/>
            </a:pPr>
            <a:r>
              <a:rPr lang="en-US" sz="4800" i="1" spc="-5" dirty="0">
                <a:cs typeface="Calibri"/>
              </a:rPr>
              <a:t>P</a:t>
            </a:r>
            <a:r>
              <a:rPr lang="en-US" sz="4800" spc="-5" dirty="0">
                <a:cs typeface="Calibri"/>
              </a:rPr>
              <a:t>(</a:t>
            </a:r>
            <a:r>
              <a:rPr lang="en-US" sz="4800" i="1" spc="-5" dirty="0">
                <a:cs typeface="Calibri"/>
              </a:rPr>
              <a:t>A </a:t>
            </a:r>
            <a:r>
              <a:rPr lang="en-US" sz="4800" spc="-5" dirty="0">
                <a:latin typeface="Symbol"/>
                <a:cs typeface="Arial" panose="020B0604020202020204" pitchFamily="34" charset="0"/>
              </a:rPr>
              <a:t></a:t>
            </a:r>
            <a:r>
              <a:rPr lang="en-US" sz="4800" spc="-5" dirty="0">
                <a:latin typeface="Times New Roman"/>
                <a:cs typeface="Times New Roman"/>
              </a:rPr>
              <a:t> </a:t>
            </a:r>
            <a:r>
              <a:rPr lang="en-US" sz="4800" i="1" spc="-10" dirty="0">
                <a:cs typeface="Calibri"/>
              </a:rPr>
              <a:t>B</a:t>
            </a:r>
            <a:r>
              <a:rPr lang="en-US" sz="4800" spc="-10" dirty="0">
                <a:cs typeface="Calibri"/>
              </a:rPr>
              <a:t>) </a:t>
            </a:r>
            <a:r>
              <a:rPr lang="en-US" sz="4800" spc="-5" dirty="0">
                <a:cs typeface="Calibri"/>
              </a:rPr>
              <a:t>= </a:t>
            </a:r>
            <a:r>
              <a:rPr lang="en-US" sz="4800" i="1" spc="-10" dirty="0">
                <a:cs typeface="Calibri"/>
              </a:rPr>
              <a:t>P</a:t>
            </a:r>
            <a:r>
              <a:rPr lang="en-US" sz="4800" spc="-10" dirty="0">
                <a:cs typeface="Calibri"/>
              </a:rPr>
              <a:t>(</a:t>
            </a:r>
            <a:r>
              <a:rPr lang="en-US" sz="4800" i="1" spc="-10" dirty="0">
                <a:cs typeface="Calibri"/>
              </a:rPr>
              <a:t>A</a:t>
            </a:r>
            <a:r>
              <a:rPr lang="en-US" sz="4800" spc="-10" dirty="0">
                <a:cs typeface="Calibri"/>
              </a:rPr>
              <a:t>) </a:t>
            </a:r>
            <a:r>
              <a:rPr lang="en-US" sz="4800" spc="-5" dirty="0">
                <a:cs typeface="Calibri"/>
              </a:rPr>
              <a:t>+ </a:t>
            </a:r>
            <a:r>
              <a:rPr lang="en-US" sz="4800" i="1" spc="-5" dirty="0">
                <a:cs typeface="Calibri"/>
              </a:rPr>
              <a:t>P</a:t>
            </a:r>
            <a:r>
              <a:rPr lang="en-US" sz="4800" spc="-5" dirty="0">
                <a:cs typeface="Calibri"/>
              </a:rPr>
              <a:t>(</a:t>
            </a:r>
            <a:r>
              <a:rPr lang="en-US" sz="4800" i="1" spc="-5" dirty="0">
                <a:cs typeface="Calibri"/>
              </a:rPr>
              <a:t>B</a:t>
            </a:r>
            <a:r>
              <a:rPr lang="en-US" sz="4800" spc="-5" dirty="0">
                <a:cs typeface="Calibri"/>
              </a:rPr>
              <a:t>) – </a:t>
            </a:r>
            <a:r>
              <a:rPr lang="en-US" sz="4800" i="1" spc="-5" dirty="0">
                <a:cs typeface="Calibri"/>
              </a:rPr>
              <a:t>P</a:t>
            </a:r>
            <a:r>
              <a:rPr lang="en-US" sz="4800" spc="-5" dirty="0">
                <a:cs typeface="Calibri"/>
              </a:rPr>
              <a:t>(</a:t>
            </a:r>
            <a:r>
              <a:rPr lang="en-US" sz="4800" i="1" spc="-5" dirty="0">
                <a:cs typeface="Calibri"/>
              </a:rPr>
              <a:t>A </a:t>
            </a:r>
            <a:r>
              <a:rPr lang="en-US" sz="4800" spc="-5" dirty="0">
                <a:latin typeface="Symbol"/>
                <a:cs typeface="Arial" panose="020B0604020202020204" pitchFamily="34" charset="0"/>
              </a:rPr>
              <a:t></a:t>
            </a:r>
            <a:r>
              <a:rPr lang="en-US" sz="4800" spc="55" dirty="0">
                <a:latin typeface="Times New Roman"/>
                <a:cs typeface="Times New Roman"/>
              </a:rPr>
              <a:t> </a:t>
            </a:r>
            <a:r>
              <a:rPr lang="en-US" sz="4800" i="1" spc="-10" dirty="0">
                <a:cs typeface="Calibri"/>
              </a:rPr>
              <a:t>B</a:t>
            </a:r>
            <a:r>
              <a:rPr lang="en-US" sz="4800" spc="-10" dirty="0">
                <a:cs typeface="Calibri"/>
              </a:rPr>
              <a:t>)</a:t>
            </a:r>
            <a:endParaRPr lang="en-US" sz="4800" dirty="0">
              <a:cs typeface="Calibri"/>
            </a:endParaRPr>
          </a:p>
          <a:p>
            <a:pPr marL="12700" defTabSz="914400">
              <a:spcBef>
                <a:spcPts val="700"/>
              </a:spcBef>
            </a:pP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13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88601" y="6515411"/>
            <a:ext cx="80263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 defTabSz="914400">
              <a:lnSpc>
                <a:spcPts val="1630"/>
              </a:lnSpc>
            </a:pPr>
            <a:r>
              <a:rPr dirty="0">
                <a:solidFill>
                  <a:prstClr val="black"/>
                </a:solidFill>
              </a:rPr>
              <a:t>slide</a:t>
            </a:r>
            <a:r>
              <a:rPr spc="-45" dirty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dirty="0">
                <a:solidFill>
                  <a:prstClr val="black"/>
                </a:solidFill>
              </a:rPr>
              <a:pPr marL="102870" defTabSz="914400">
                <a:lnSpc>
                  <a:spcPts val="1630"/>
                </a:lnSpc>
              </a:pPr>
              <a:t>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4725" y="182558"/>
            <a:ext cx="568960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spc="-5" dirty="0"/>
              <a:t>Probability 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6390" y="789360"/>
            <a:ext cx="10761646" cy="5545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82550" indent="-339090" defTabSz="914400">
              <a:spcBef>
                <a:spcPts val="100"/>
              </a:spcBef>
              <a:buSzPct val="100000"/>
              <a:buFontTx/>
              <a:buChar char="•"/>
              <a:tabLst>
                <a:tab pos="351790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</a:p>
          <a:p>
            <a:pPr marL="351790" marR="82550" indent="-339090" defTabSz="914400">
              <a:spcBef>
                <a:spcPts val="100"/>
              </a:spcBef>
              <a:buSzPct val="100000"/>
              <a:buFontTx/>
              <a:buChar char="•"/>
              <a:tabLst>
                <a:tab pos="351790" algn="l"/>
              </a:tabLst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82550" indent="-339090" defTabSz="914400">
              <a:spcBef>
                <a:spcPts val="100"/>
              </a:spcBef>
              <a:buSzPct val="100000"/>
              <a:buFontTx/>
              <a:buChar char="•"/>
              <a:tabLst>
                <a:tab pos="351790" algn="l"/>
              </a:tabLst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82550" indent="-339090" defTabSz="914400">
              <a:spcBef>
                <a:spcPts val="100"/>
              </a:spcBef>
              <a:buSzPct val="100000"/>
              <a:buFontTx/>
              <a:buChar char="•"/>
              <a:tabLst>
                <a:tab pos="351790" algn="l"/>
              </a:tabLst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82550" indent="-339090" defTabSz="914400">
              <a:spcBef>
                <a:spcPts val="100"/>
              </a:spcBef>
              <a:buSzPct val="100000"/>
              <a:buFontTx/>
              <a:buChar char="•"/>
              <a:tabLst>
                <a:tab pos="351790" algn="l"/>
              </a:tabLst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82550" indent="-339090" defTabSz="914400">
              <a:spcBef>
                <a:spcPts val="100"/>
              </a:spcBef>
              <a:buSzPct val="100000"/>
              <a:buFontTx/>
              <a:buChar char="•"/>
              <a:tabLst>
                <a:tab pos="35179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P(Weather = sunny) = P(sunny) = 200/365</a:t>
            </a:r>
          </a:p>
          <a:p>
            <a:pPr marL="351790" marR="82550" indent="-339090" defTabSz="914400">
              <a:spcBef>
                <a:spcPts val="100"/>
              </a:spcBef>
              <a:buSzPct val="100000"/>
              <a:buFontTx/>
              <a:buChar char="•"/>
              <a:tabLst>
                <a:tab pos="351790" algn="l"/>
              </a:tabLst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82550" indent="-339090" defTabSz="914400">
              <a:spcBef>
                <a:spcPts val="100"/>
              </a:spcBef>
              <a:buSzPct val="100000"/>
              <a:buFontTx/>
              <a:buChar char="•"/>
              <a:tabLst>
                <a:tab pos="35179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P(Weather) = {200/365, 100/365, 65/365}</a:t>
            </a:r>
          </a:p>
          <a:p>
            <a:pPr marL="351790" marR="82550" indent="-339090" defTabSz="914400">
              <a:spcBef>
                <a:spcPts val="100"/>
              </a:spcBef>
              <a:buSzPct val="100000"/>
              <a:buFontTx/>
              <a:buChar char="•"/>
              <a:tabLst>
                <a:tab pos="351790" algn="l"/>
              </a:tabLst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82550" indent="-339090" defTabSz="914400">
              <a:spcBef>
                <a:spcPts val="100"/>
              </a:spcBef>
              <a:buSzPct val="100000"/>
              <a:buFontTx/>
              <a:buChar char="•"/>
              <a:tabLst>
                <a:tab pos="351790" algn="l"/>
              </a:tabLs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can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obtain the  probabilities by counting frequency from data…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2287270" y="1761341"/>
          <a:ext cx="6092824" cy="961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 marL="26670" algn="ctr">
                        <a:lnSpc>
                          <a:spcPts val="3690"/>
                        </a:lnSpc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3690"/>
                        </a:lnSpc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Cloudy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3690"/>
                        </a:lnSpc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Rainy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marL="26034" algn="ctr">
                        <a:lnSpc>
                          <a:spcPts val="368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200/365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3685"/>
                        </a:lnSpc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100/365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3685"/>
                        </a:lnSpc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65/365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7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334" y="229870"/>
            <a:ext cx="86390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5" dirty="0"/>
              <a:t>Probability</a:t>
            </a:r>
            <a:r>
              <a:rPr sz="4800" spc="-5" dirty="0"/>
              <a:t> </a:t>
            </a:r>
            <a:r>
              <a:rPr sz="4400" spc="-5" dirty="0"/>
              <a:t>for discrete events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2137" y="1250684"/>
            <a:ext cx="10781731" cy="3290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82550" indent="-339090" defTabSz="914400">
              <a:spcBef>
                <a:spcPts val="1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Probability for more complex events A</a:t>
            </a:r>
          </a:p>
          <a:p>
            <a:pPr marL="351790" marR="82550" indent="-339090" defTabSz="914400">
              <a:spcBef>
                <a:spcPts val="1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8968" marR="82550" lvl="1" indent="-339090" defTabSz="914400">
              <a:spcBef>
                <a:spcPts val="1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P(A=“head or tail”)=0.5 + 0.5 = 1 fair coin</a:t>
            </a:r>
          </a:p>
          <a:p>
            <a:pPr marL="808968" marR="82550" lvl="1" indent="-339090" defTabSz="914400">
              <a:spcBef>
                <a:spcPts val="1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8968" marR="82550" lvl="1" indent="-339090" defTabSz="914400">
              <a:spcBef>
                <a:spcPts val="1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P(A=“even number”)=1/6 + 1/6 + 1/6 = 0.5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fair 6-  sided die</a:t>
            </a:r>
          </a:p>
          <a:p>
            <a:pPr marL="808968" marR="82550" lvl="1" indent="-339090" defTabSz="914400">
              <a:spcBef>
                <a:spcPts val="1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8968" marR="82550" lvl="1" indent="-339090" defTabSz="914400">
              <a:spcBef>
                <a:spcPts val="1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P(A=“two dice rolls sum to 2”)=1/6 * 1/6 = 1/36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18" y="3896590"/>
            <a:ext cx="3170002" cy="2345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373504" y="5691117"/>
            <a:ext cx="20198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Probabilities on rolling 2 dice</a:t>
            </a:r>
          </a:p>
        </p:txBody>
      </p:sp>
    </p:spTree>
    <p:extLst>
      <p:ext uri="{BB962C8B-B14F-4D97-AF65-F5344CB8AC3E}">
        <p14:creationId xmlns:p14="http://schemas.microsoft.com/office/powerpoint/2010/main" val="142895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88601" y="6515411"/>
            <a:ext cx="80263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>
              <a:lnSpc>
                <a:spcPts val="1630"/>
              </a:lnSpc>
            </a:pPr>
            <a:r>
              <a:rPr dirty="0">
                <a:solidFill>
                  <a:prstClr val="black"/>
                </a:solidFill>
              </a:rPr>
              <a:t>slide</a:t>
            </a:r>
            <a:r>
              <a:rPr spc="-45" dirty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dirty="0">
                <a:solidFill>
                  <a:prstClr val="black"/>
                </a:solidFill>
              </a:rPr>
              <a:pPr marL="12700" defTabSz="914400">
                <a:lnSpc>
                  <a:spcPts val="1630"/>
                </a:lnSpc>
              </a:pPr>
              <a:t>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299" y="292493"/>
            <a:ext cx="101590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10" dirty="0">
                <a:solidFill>
                  <a:schemeClr val="tx1"/>
                </a:solidFill>
              </a:rPr>
              <a:t>Some theorems </a:t>
            </a:r>
            <a:r>
              <a:rPr sz="4000" spc="-5" dirty="0">
                <a:solidFill>
                  <a:schemeClr val="tx1"/>
                </a:solidFill>
              </a:rPr>
              <a:t>derived from the</a:t>
            </a:r>
            <a:r>
              <a:rPr sz="4000" spc="-45" dirty="0">
                <a:solidFill>
                  <a:schemeClr val="tx1"/>
                </a:solidFill>
              </a:rPr>
              <a:t> </a:t>
            </a:r>
            <a:r>
              <a:rPr sz="4000" spc="-5" dirty="0">
                <a:solidFill>
                  <a:schemeClr val="tx1"/>
                </a:solidFill>
              </a:rPr>
              <a:t>axioms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6960" y="1256134"/>
            <a:ext cx="10828228" cy="4060086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1790" indent="-339090" defTabSz="914400">
              <a:spcBef>
                <a:spcPts val="11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r>
              <a:rPr lang="en-US" sz="3600" spc="-5" dirty="0">
                <a:solidFill>
                  <a:prstClr val="black"/>
                </a:solidFill>
                <a:latin typeface="Arial"/>
                <a:cs typeface="Arial"/>
              </a:rPr>
              <a:t>P(</a:t>
            </a:r>
            <a:r>
              <a:rPr lang="en-US" sz="3600" spc="-5" dirty="0">
                <a:solidFill>
                  <a:prstClr val="black"/>
                </a:solidFill>
                <a:latin typeface="Symbol"/>
                <a:cs typeface="Symbol"/>
              </a:rPr>
              <a:t>~</a:t>
            </a:r>
            <a:r>
              <a:rPr lang="en-US" sz="3600" spc="-5" dirty="0">
                <a:solidFill>
                  <a:prstClr val="black"/>
                </a:solidFill>
                <a:latin typeface="Arial"/>
                <a:cs typeface="Arial"/>
              </a:rPr>
              <a:t>A) </a:t>
            </a:r>
            <a:r>
              <a:rPr lang="en-US" sz="3600" dirty="0">
                <a:solidFill>
                  <a:prstClr val="black"/>
                </a:solidFill>
                <a:latin typeface="Arial"/>
                <a:cs typeface="Arial"/>
              </a:rPr>
              <a:t>= 1 –</a:t>
            </a:r>
            <a:r>
              <a:rPr lang="en-US" sz="36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prstClr val="black"/>
                </a:solidFill>
                <a:latin typeface="Arial"/>
                <a:cs typeface="Arial"/>
              </a:rPr>
              <a:t>P(A)</a:t>
            </a:r>
            <a:endParaRPr lang="en-US" sz="3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1790" indent="-339090" defTabSz="914400">
              <a:spcBef>
                <a:spcPts val="11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endParaRPr lang="en-US" sz="3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1790" indent="-339090" defTabSz="914400">
              <a:spcBef>
                <a:spcPts val="1100"/>
              </a:spcBef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r>
              <a:rPr sz="360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sz="3600" i="1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3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prstClr val="black"/>
                </a:solidFill>
                <a:latin typeface="Arial"/>
                <a:cs typeface="Arial"/>
              </a:rPr>
              <a:t>can take </a:t>
            </a:r>
            <a:r>
              <a:rPr sz="3600" i="1"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r>
              <a:rPr sz="3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prstClr val="black"/>
                </a:solidFill>
                <a:latin typeface="Arial"/>
                <a:cs typeface="Arial"/>
              </a:rPr>
              <a:t>different values </a:t>
            </a:r>
            <a:r>
              <a:rPr sz="3600" i="1" spc="-100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3200" i="1" spc="-150" baseline="-23809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3600" i="1" spc="-1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sz="3600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600" i="1" spc="-100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3200" i="1" spc="-150" baseline="-23809"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r>
              <a:rPr sz="3600" spc="-10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3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85670" defTabSz="914400">
              <a:spcBef>
                <a:spcPts val="1000"/>
              </a:spcBef>
            </a:pPr>
            <a:r>
              <a:rPr sz="3600" i="1" spc="-55" dirty="0">
                <a:solidFill>
                  <a:prstClr val="black"/>
                </a:solidFill>
                <a:latin typeface="Arial"/>
                <a:cs typeface="Arial"/>
              </a:rPr>
              <a:t>P(X=x</a:t>
            </a:r>
            <a:r>
              <a:rPr sz="3200" i="1" spc="-82" baseline="-23809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3600" i="1" spc="-55" dirty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sz="3600" i="1" dirty="0">
                <a:solidFill>
                  <a:prstClr val="black"/>
                </a:solidFill>
                <a:latin typeface="Arial"/>
                <a:cs typeface="Arial"/>
              </a:rPr>
              <a:t>+ … </a:t>
            </a:r>
            <a:r>
              <a:rPr sz="3600" i="1" spc="-45" dirty="0">
                <a:solidFill>
                  <a:prstClr val="black"/>
                </a:solidFill>
                <a:latin typeface="Arial"/>
                <a:cs typeface="Arial"/>
              </a:rPr>
              <a:t>P(X=x</a:t>
            </a:r>
            <a:r>
              <a:rPr sz="3200" i="1" spc="-67" baseline="-23809"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r>
              <a:rPr sz="3600" i="1" spc="-45" dirty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sz="3600" i="1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3600" i="1" spc="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</a:p>
          <a:p>
            <a:pPr defTabSz="914400">
              <a:spcBef>
                <a:spcPts val="40"/>
              </a:spcBef>
            </a:pPr>
            <a:endParaRPr sz="4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1790" indent="-339090" defTabSz="914400">
              <a:buClr>
                <a:srgbClr val="33CC33"/>
              </a:buClr>
              <a:buSzPct val="150000"/>
              <a:buFontTx/>
              <a:buChar char="•"/>
              <a:tabLst>
                <a:tab pos="351790" algn="l"/>
              </a:tabLst>
            </a:pPr>
            <a:r>
              <a:rPr sz="3600" i="1" spc="-5" dirty="0">
                <a:solidFill>
                  <a:prstClr val="black"/>
                </a:solidFill>
                <a:latin typeface="Arial"/>
                <a:cs typeface="Arial"/>
              </a:rPr>
              <a:t>P(B) </a:t>
            </a:r>
            <a:r>
              <a:rPr sz="3600" i="1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sz="3600" i="1" spc="-5" dirty="0">
                <a:solidFill>
                  <a:prstClr val="black"/>
                </a:solidFill>
                <a:latin typeface="Arial"/>
                <a:cs typeface="Arial"/>
              </a:rPr>
              <a:t>P(B </a:t>
            </a:r>
            <a:r>
              <a:rPr sz="3600" i="1" spc="-5" dirty="0">
                <a:solidFill>
                  <a:prstClr val="black"/>
                </a:solidFill>
                <a:latin typeface="Symbol"/>
                <a:cs typeface="Symbol"/>
              </a:rPr>
              <a:t></a:t>
            </a:r>
            <a:r>
              <a:rPr lang="en-US" sz="3600" i="1" spc="-5" dirty="0">
                <a:solidFill>
                  <a:prstClr val="black"/>
                </a:solidFill>
                <a:latin typeface="Symbol"/>
                <a:cs typeface="Symbol"/>
              </a:rPr>
              <a:t> ~ </a:t>
            </a:r>
            <a:r>
              <a:rPr sz="3600" i="1" spc="-5" dirty="0">
                <a:solidFill>
                  <a:prstClr val="black"/>
                </a:solidFill>
                <a:latin typeface="Arial"/>
                <a:cs typeface="Arial"/>
              </a:rPr>
              <a:t>A) </a:t>
            </a:r>
            <a:r>
              <a:rPr sz="3600" i="1" dirty="0">
                <a:solidFill>
                  <a:prstClr val="black"/>
                </a:solidFill>
                <a:latin typeface="Arial"/>
                <a:cs typeface="Arial"/>
              </a:rPr>
              <a:t>+ </a:t>
            </a:r>
            <a:r>
              <a:rPr sz="3600" i="1" spc="-5" dirty="0">
                <a:solidFill>
                  <a:prstClr val="black"/>
                </a:solidFill>
                <a:latin typeface="Arial"/>
                <a:cs typeface="Arial"/>
              </a:rPr>
              <a:t>P(B </a:t>
            </a:r>
            <a:r>
              <a:rPr sz="3600" i="1" dirty="0">
                <a:solidFill>
                  <a:prstClr val="black"/>
                </a:solidFill>
                <a:latin typeface="Symbol"/>
                <a:cs typeface="Symbol"/>
              </a:rPr>
              <a:t></a:t>
            </a:r>
            <a:r>
              <a:rPr sz="3600" i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prstClr val="black"/>
                </a:solidFill>
                <a:latin typeface="Arial"/>
                <a:cs typeface="Arial"/>
              </a:rPr>
              <a:t>A),</a:t>
            </a:r>
            <a:r>
              <a:rPr sz="3600" spc="-5" dirty="0">
                <a:solidFill>
                  <a:prstClr val="black"/>
                </a:solidFill>
                <a:latin typeface="Arial"/>
                <a:cs typeface="Arial"/>
              </a:rPr>
              <a:t> if </a:t>
            </a:r>
            <a:r>
              <a:rPr sz="3600" i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3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3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3600" spc="-10" dirty="0">
                <a:solidFill>
                  <a:prstClr val="black"/>
                </a:solidFill>
                <a:latin typeface="Arial"/>
                <a:cs typeface="Arial"/>
              </a:rPr>
              <a:t>binary</a:t>
            </a:r>
            <a:r>
              <a:rPr sz="3600" spc="1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prstClr val="black"/>
                </a:solidFill>
                <a:latin typeface="Arial"/>
                <a:cs typeface="Arial"/>
              </a:rPr>
              <a:t>event</a:t>
            </a:r>
            <a:endParaRPr sz="3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49" t="6705" r="67140" b="62161"/>
          <a:stretch/>
        </p:blipFill>
        <p:spPr>
          <a:xfrm>
            <a:off x="7806519" y="1023581"/>
            <a:ext cx="2582082" cy="17787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87825" y="2279177"/>
            <a:ext cx="169950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space 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557129" y="1992304"/>
            <a:ext cx="261393" cy="34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400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3333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3333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3333CC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3333CC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3333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29846</TotalTime>
  <Words>1278</Words>
  <Application>Microsoft Office PowerPoint</Application>
  <PresentationFormat>Widescreen</PresentationFormat>
  <Paragraphs>265</Paragraphs>
  <Slides>30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Cambria Math</vt:lpstr>
      <vt:lpstr>Lucida Sans Unicode</vt:lpstr>
      <vt:lpstr>Symbol</vt:lpstr>
      <vt:lpstr>Times New Roman</vt:lpstr>
      <vt:lpstr>Wingdings</vt:lpstr>
      <vt:lpstr>1_Office Theme</vt:lpstr>
      <vt:lpstr>Equation</vt:lpstr>
      <vt:lpstr>Bitmap Image</vt:lpstr>
      <vt:lpstr>Equation.3</vt:lpstr>
      <vt:lpstr>Probability and Statistics Review    Time Series Analysis and Forecasting Fall 2019</vt:lpstr>
      <vt:lpstr>Outline</vt:lpstr>
      <vt:lpstr>Uncertainty</vt:lpstr>
      <vt:lpstr>Random variable</vt:lpstr>
      <vt:lpstr>Probability for discrete events</vt:lpstr>
      <vt:lpstr>Axioms of Probability</vt:lpstr>
      <vt:lpstr>Probability table</vt:lpstr>
      <vt:lpstr>Probability for discrete events</vt:lpstr>
      <vt:lpstr>Some theorems derived from the axioms</vt:lpstr>
      <vt:lpstr>Mean and Variance</vt:lpstr>
      <vt:lpstr>Mean and Variance</vt:lpstr>
      <vt:lpstr>Variance for Single Variable</vt:lpstr>
      <vt:lpstr>Sample Covariance for Two Variables </vt:lpstr>
      <vt:lpstr>Covariance for Two Variables </vt:lpstr>
      <vt:lpstr>Example:  Calculation of Covariance</vt:lpstr>
      <vt:lpstr>Example:  Calculation of Covariance (contd)</vt:lpstr>
      <vt:lpstr>Covariance and Correlation</vt:lpstr>
      <vt:lpstr>Correlation between Two Numerical Variables</vt:lpstr>
      <vt:lpstr>Correlation between Two Numerical Variables</vt:lpstr>
      <vt:lpstr>Visualizing Changes of Correlation Coefficient</vt:lpstr>
      <vt:lpstr>The Normal Distribution: as mathematical function (pdf)</vt:lpstr>
      <vt:lpstr>Common Probability Distributions:  The Normal Distribution</vt:lpstr>
      <vt:lpstr>The Normal PDF</vt:lpstr>
      <vt:lpstr>Normal distribution is defined by its mean and standard deviation </vt:lpstr>
      <vt:lpstr>The Standard Normal (Z):</vt:lpstr>
      <vt:lpstr>The Standard Normal Distribution (Z)  </vt:lpstr>
      <vt:lpstr>Properties of Mean and Variance</vt:lpstr>
      <vt:lpstr>Properties of Mean and Variance</vt:lpstr>
      <vt:lpstr>Covariance Matrix</vt:lpstr>
      <vt:lpstr>Questions ? 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Ajay Anand</dc:creator>
  <cp:lastModifiedBy>Ajay Anand</cp:lastModifiedBy>
  <cp:revision>1435</cp:revision>
  <cp:lastPrinted>2016-09-06T14:57:34Z</cp:lastPrinted>
  <dcterms:created xsi:type="dcterms:W3CDTF">2014-06-02T15:06:14Z</dcterms:created>
  <dcterms:modified xsi:type="dcterms:W3CDTF">2019-09-03T14:46:51Z</dcterms:modified>
</cp:coreProperties>
</file>