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2" r:id="rId4"/>
    <p:sldId id="263" r:id="rId5"/>
    <p:sldId id="264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 autoAdjust="0"/>
    <p:restoredTop sz="80645" autoAdjust="0"/>
  </p:normalViewPr>
  <p:slideViewPr>
    <p:cSldViewPr>
      <p:cViewPr varScale="1">
        <p:scale>
          <a:sx n="69" d="100"/>
          <a:sy n="69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4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9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dirty="0"/>
              <a:t>Ajay Anand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Deputy Director,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</a:t>
            </a:r>
            <a:r>
              <a:rPr lang="en-US" sz="2400" dirty="0"/>
              <a:t>(Office: Wegmans </a:t>
            </a:r>
            <a:r>
              <a:rPr lang="en-US" sz="2400" dirty="0" err="1"/>
              <a:t>Bldg</a:t>
            </a:r>
            <a:r>
              <a:rPr lang="en-US" sz="2400" dirty="0"/>
              <a:t> 1203)</a:t>
            </a:r>
            <a:endParaRPr lang="en-US" sz="2800" dirty="0"/>
          </a:p>
          <a:p>
            <a:r>
              <a:rPr lang="en-US" sz="2800" dirty="0"/>
              <a:t>12 years industry experience leading R&amp;D projects in healthcare analytics (biomedical signal processing and image analytics)</a:t>
            </a:r>
          </a:p>
          <a:p>
            <a:r>
              <a:rPr lang="en-US" sz="2800" dirty="0"/>
              <a:t>Worked at multinational corporations: Philips and Carestream</a:t>
            </a:r>
          </a:p>
          <a:p>
            <a:r>
              <a:rPr lang="en-US" altLang="en-US" sz="2800" dirty="0"/>
              <a:t>PhD [Univ of Washington] in ECE (specialization in biomedical signal/image analysis)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2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dirty="0"/>
              <a:t>P.J. Fernandez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1000"/>
          </a:xfrm>
        </p:spPr>
        <p:txBody>
          <a:bodyPr/>
          <a:lstStyle/>
          <a:p>
            <a:r>
              <a:rPr lang="en-US" sz="2800" dirty="0"/>
              <a:t>Instructor at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(Office: Wegmans 1219)</a:t>
            </a:r>
          </a:p>
          <a:p>
            <a:r>
              <a:rPr lang="en-US" sz="2800" dirty="0"/>
              <a:t>Also Instructor at Simon Business School</a:t>
            </a:r>
          </a:p>
          <a:p>
            <a:r>
              <a:rPr lang="en-US" sz="2800" dirty="0"/>
              <a:t>35 years industry experience with projects in finance, banking, aerospace, healthcare, insurance, engineering, operations, supply chain, logistics</a:t>
            </a:r>
          </a:p>
          <a:p>
            <a:r>
              <a:rPr lang="en-US" sz="2800" dirty="0"/>
              <a:t>Current research healthcare analytics – sports or game related head injuries</a:t>
            </a:r>
          </a:p>
          <a:p>
            <a:r>
              <a:rPr lang="en-US" altLang="en-US" sz="2800" dirty="0"/>
              <a:t>MBA – University of Illinois at Urbana-Champaign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3487"/>
            <a:ext cx="8382000" cy="4114800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u="sng" dirty="0"/>
              <a:t>project course</a:t>
            </a:r>
            <a:r>
              <a:rPr lang="en-US" dirty="0"/>
              <a:t>, hence quite different from most courses you might have had so far</a:t>
            </a:r>
          </a:p>
          <a:p>
            <a:r>
              <a:rPr lang="en-US" dirty="0"/>
              <a:t>In fact, it represents what you will do in a real-world data science career after graduation </a:t>
            </a:r>
          </a:p>
          <a:p>
            <a:r>
              <a:rPr lang="en-US" dirty="0"/>
              <a:t>You are expected to: </a:t>
            </a:r>
          </a:p>
          <a:p>
            <a:pPr lvl="1"/>
            <a:r>
              <a:rPr lang="en-US" dirty="0"/>
              <a:t>Actively contribute to the assigned data science project </a:t>
            </a:r>
          </a:p>
          <a:p>
            <a:pPr lvl="1"/>
            <a:r>
              <a:rPr lang="en-US" dirty="0"/>
              <a:t>Develop a working solution/analysis that meets the sponsors expectation</a:t>
            </a:r>
          </a:p>
        </p:txBody>
      </p:sp>
    </p:spTree>
    <p:extLst>
      <p:ext uri="{BB962C8B-B14F-4D97-AF65-F5344CB8AC3E}">
        <p14:creationId xmlns:p14="http://schemas.microsoft.com/office/powerpoint/2010/main" val="36765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418" y="1524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218" y="1143000"/>
            <a:ext cx="8686800" cy="4114800"/>
          </a:xfrm>
        </p:spPr>
        <p:txBody>
          <a:bodyPr/>
          <a:lstStyle/>
          <a:p>
            <a:r>
              <a:rPr lang="en-US" dirty="0"/>
              <a:t>Stay engaged with your team and class</a:t>
            </a:r>
          </a:p>
          <a:p>
            <a:pPr lvl="1"/>
            <a:r>
              <a:rPr lang="en-US" dirty="0"/>
              <a:t>Active participation is key to demonstrate engagement </a:t>
            </a:r>
          </a:p>
          <a:p>
            <a:r>
              <a:rPr lang="en-US" dirty="0"/>
              <a:t>This course is about applying techniques and methods you have learned in various courses to real-world problems</a:t>
            </a:r>
          </a:p>
          <a:p>
            <a:r>
              <a:rPr lang="en-US" dirty="0"/>
              <a:t>Focus on making periodic timely progress, rather than a “last-minute dash at the end”</a:t>
            </a:r>
          </a:p>
          <a:p>
            <a:r>
              <a:rPr lang="en-US" dirty="0"/>
              <a:t>Finally, remember you represent UR data science when working with the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39" y="152400"/>
            <a:ext cx="7772400" cy="1143000"/>
          </a:xfrm>
        </p:spPr>
        <p:txBody>
          <a:bodyPr/>
          <a:lstStyle/>
          <a:p>
            <a:r>
              <a:rPr lang="en-US" dirty="0"/>
              <a:t>Course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1524000"/>
            <a:ext cx="7772400" cy="4114800"/>
          </a:xfrm>
        </p:spPr>
        <p:txBody>
          <a:bodyPr/>
          <a:lstStyle/>
          <a:p>
            <a:r>
              <a:rPr lang="en-US" dirty="0"/>
              <a:t>Real-world data science project experience </a:t>
            </a:r>
          </a:p>
          <a:p>
            <a:endParaRPr lang="en-US" dirty="0"/>
          </a:p>
          <a:p>
            <a:r>
              <a:rPr lang="en-US" dirty="0"/>
              <a:t>Chance to impress a potential employer ! </a:t>
            </a:r>
          </a:p>
          <a:p>
            <a:endParaRPr lang="en-US" dirty="0"/>
          </a:p>
          <a:p>
            <a:r>
              <a:rPr lang="en-US" dirty="0"/>
              <a:t>Excellent opportunity to build/expand on your external professional network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7645" y="29972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114800"/>
          </a:xfrm>
        </p:spPr>
        <p:txBody>
          <a:bodyPr/>
          <a:lstStyle/>
          <a:p>
            <a:r>
              <a:rPr lang="en-US" dirty="0"/>
              <a:t>Project sponsor presentations have been scheduled as follows </a:t>
            </a:r>
            <a:r>
              <a:rPr lang="en-US" u="sng" dirty="0"/>
              <a:t>to the entire class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presentations will be held during class time. </a:t>
            </a:r>
            <a:endParaRPr lang="en-US" sz="2800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47743"/>
              </p:ext>
            </p:extLst>
          </p:nvPr>
        </p:nvGraphicFramePr>
        <p:xfrm>
          <a:off x="1752695" y="2514600"/>
          <a:ext cx="57023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919">
                  <a:extLst>
                    <a:ext uri="{9D8B030D-6E8A-4147-A177-3AD203B41FA5}">
                      <a16:colId xmlns:a16="http://schemas.microsoft.com/office/drawing/2014/main" val="1078709843"/>
                    </a:ext>
                  </a:extLst>
                </a:gridCol>
                <a:gridCol w="1959381">
                  <a:extLst>
                    <a:ext uri="{9D8B030D-6E8A-4147-A177-3AD203B41FA5}">
                      <a16:colId xmlns:a16="http://schemas.microsoft.com/office/drawing/2014/main" val="10370867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649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Panasonic (Previously </a:t>
                      </a:r>
                      <a:r>
                        <a:rPr lang="en-US" dirty="0" err="1"/>
                        <a:t>OmniID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4474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URMC /</a:t>
                      </a:r>
                      <a:r>
                        <a:rPr lang="en-US" baseline="0" dirty="0"/>
                        <a:t> CTSI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31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RTS (Rochester Transit)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09/05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309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VestEdu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335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UR Baseball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21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Wegmans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2357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Paychex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9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5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7645" y="29972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114800"/>
          </a:xfrm>
        </p:spPr>
        <p:txBody>
          <a:bodyPr/>
          <a:lstStyle/>
          <a:p>
            <a:r>
              <a:rPr lang="en-US" sz="2800" dirty="0"/>
              <a:t>The sponsoring companies will present:</a:t>
            </a:r>
          </a:p>
          <a:p>
            <a:pPr lvl="1"/>
            <a:r>
              <a:rPr lang="en-US" sz="2400" dirty="0"/>
              <a:t>Company overview </a:t>
            </a:r>
          </a:p>
          <a:p>
            <a:pPr lvl="1"/>
            <a:r>
              <a:rPr lang="en-US" sz="2400" dirty="0"/>
              <a:t>Business need</a:t>
            </a:r>
          </a:p>
          <a:p>
            <a:pPr lvl="1"/>
            <a:r>
              <a:rPr lang="en-US" sz="2400" dirty="0"/>
              <a:t>Problem statement </a:t>
            </a:r>
          </a:p>
          <a:p>
            <a:pPr lvl="1"/>
            <a:r>
              <a:rPr lang="en-US" sz="2400" dirty="0"/>
              <a:t>High level description of data set </a:t>
            </a:r>
          </a:p>
          <a:p>
            <a:pPr lvl="1"/>
            <a:endParaRPr lang="en-US" sz="2400" dirty="0"/>
          </a:p>
          <a:p>
            <a:r>
              <a:rPr lang="en-US" sz="2800" dirty="0"/>
              <a:t>Ask questions ! … this is your chance to understand the project directly from the sponsor</a:t>
            </a:r>
          </a:p>
        </p:txBody>
      </p:sp>
    </p:spTree>
    <p:extLst>
      <p:ext uri="{BB962C8B-B14F-4D97-AF65-F5344CB8AC3E}">
        <p14:creationId xmlns:p14="http://schemas.microsoft.com/office/powerpoint/2010/main" val="809114913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20544</TotalTime>
  <Words>380</Words>
  <Application>Microsoft Office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UR.lightbackgrnd</vt:lpstr>
      <vt:lpstr>About the Instructor Ajay Anand</vt:lpstr>
      <vt:lpstr>About the Instructor P.J. Fernandez</vt:lpstr>
      <vt:lpstr>Course Expectations</vt:lpstr>
      <vt:lpstr>Course Expectations</vt:lpstr>
      <vt:lpstr>Course Takeaways</vt:lpstr>
      <vt:lpstr>Project Sponsor Presentation Schedule</vt:lpstr>
      <vt:lpstr>Project Sponsor Presentation Schedule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Ajay Anand</cp:lastModifiedBy>
  <cp:revision>271</cp:revision>
  <cp:lastPrinted>1904-01-01T00:00:00Z</cp:lastPrinted>
  <dcterms:created xsi:type="dcterms:W3CDTF">2016-08-28T11:59:49Z</dcterms:created>
  <dcterms:modified xsi:type="dcterms:W3CDTF">2019-08-28T21:29:11Z</dcterms:modified>
</cp:coreProperties>
</file>