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0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77355"/>
            <a:ext cx="9143999" cy="5806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3599" y="817880"/>
            <a:ext cx="285680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217167"/>
            <a:ext cx="7553325" cy="271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uman+activity+recognition+using+smartphon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3704" y="870561"/>
            <a:ext cx="68649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Human Activity</a:t>
            </a:r>
            <a:r>
              <a:rPr spc="-75" dirty="0"/>
              <a:t> </a:t>
            </a:r>
            <a:r>
              <a:rPr dirty="0"/>
              <a:t>Recognition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419100" y="1905000"/>
            <a:ext cx="8305800" cy="2130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299" y="2052532"/>
            <a:ext cx="7379401" cy="39299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Mini-Project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46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Due Date: </a:t>
            </a:r>
            <a:r>
              <a:rPr lang="en-US" sz="3200" spc="-5" dirty="0">
                <a:highlight>
                  <a:srgbClr val="FFFF00"/>
                </a:highlight>
                <a:latin typeface="Arial"/>
                <a:cs typeface="Arial"/>
              </a:rPr>
              <a:t>Sept 20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201</a:t>
            </a:r>
            <a:r>
              <a:rPr lang="en-US" sz="3200" spc="-10" dirty="0">
                <a:latin typeface="Arial"/>
                <a:cs typeface="Arial"/>
              </a:rPr>
              <a:t>9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 </a:t>
            </a:r>
            <a:r>
              <a:rPr sz="3200" spc="-10" dirty="0">
                <a:latin typeface="Arial"/>
                <a:cs typeface="Arial"/>
              </a:rPr>
              <a:t>11:59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pm</a:t>
            </a:r>
            <a:endParaRPr lang="en-US" sz="3200" spc="-1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US"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0" dirty="0">
                <a:latin typeface="Arial"/>
                <a:cs typeface="Arial"/>
              </a:rPr>
              <a:t>(Late submission penalty: 10% per day)</a:t>
            </a:r>
          </a:p>
          <a:p>
            <a:pPr algn="ctr">
              <a:lnSpc>
                <a:spcPct val="100000"/>
              </a:lnSpc>
            </a:pPr>
            <a:endParaRPr lang="en-US" sz="3200" spc="-1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i="1" spc="-10" dirty="0">
                <a:latin typeface="Arial"/>
                <a:cs typeface="Arial"/>
              </a:rPr>
              <a:t>Please review these slides in entirety for complete details on this assignment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8" y="1281683"/>
            <a:ext cx="8110727" cy="381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5015" y="1397000"/>
            <a:ext cx="759269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sensor signals (accelerometer and gyroscope)  were pre-processed by applying noise filters and then  sampled in fixed-width sliding windows of 2.56 sec  and 50% overlap (128 data points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window).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500">
              <a:latin typeface="Times New Roman"/>
              <a:cs typeface="Times New Roman"/>
            </a:endParaRPr>
          </a:p>
          <a:p>
            <a:pPr marL="355600" marR="63563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sensor acceleration signal, which </a:t>
            </a:r>
            <a:r>
              <a:rPr sz="2400" spc="-10" dirty="0">
                <a:latin typeface="Arial"/>
                <a:cs typeface="Arial"/>
              </a:rPr>
              <a:t>has  </a:t>
            </a:r>
            <a:r>
              <a:rPr sz="2400" spc="-5" dirty="0">
                <a:latin typeface="Arial"/>
                <a:cs typeface="Arial"/>
              </a:rPr>
              <a:t>gravitational and body motion components, </a:t>
            </a:r>
            <a:r>
              <a:rPr sz="2400" spc="-10" dirty="0">
                <a:latin typeface="Arial"/>
                <a:cs typeface="Arial"/>
              </a:rPr>
              <a:t>was  </a:t>
            </a:r>
            <a:r>
              <a:rPr sz="2400" spc="-5" dirty="0">
                <a:latin typeface="Arial"/>
                <a:cs typeface="Arial"/>
              </a:rPr>
              <a:t>separated using a Butterworth low-pass filter into  body acceleration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gravity.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7548" y="254508"/>
            <a:ext cx="5690615" cy="12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754" y="436880"/>
            <a:ext cx="493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Preprocessing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4792" y="102107"/>
            <a:ext cx="5690615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9379" y="284480"/>
            <a:ext cx="4939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Preprocessing</a:t>
            </a:r>
          </a:p>
        </p:txBody>
      </p:sp>
      <p:sp>
        <p:nvSpPr>
          <p:cNvPr id="4" name="object 4"/>
          <p:cNvSpPr/>
          <p:nvPr/>
        </p:nvSpPr>
        <p:spPr>
          <a:xfrm>
            <a:off x="537972" y="1114044"/>
            <a:ext cx="8080247" cy="5114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3590" y="1243075"/>
            <a:ext cx="7242175" cy="190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acceleration signal was then separated  into body and gravity acceleration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signals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Thus, total of 9 time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signals: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789" y="3178555"/>
            <a:ext cx="714057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Triaxial </a:t>
            </a:r>
            <a:r>
              <a:rPr sz="1800" spc="-10" dirty="0">
                <a:latin typeface="Arial"/>
                <a:cs typeface="Arial"/>
              </a:rPr>
              <a:t>acceleration </a:t>
            </a:r>
            <a:r>
              <a:rPr sz="1800" spc="-5" dirty="0">
                <a:latin typeface="Arial"/>
                <a:cs typeface="Arial"/>
              </a:rPr>
              <a:t>from the </a:t>
            </a:r>
            <a:r>
              <a:rPr sz="1800" spc="-10" dirty="0">
                <a:latin typeface="Arial"/>
                <a:cs typeface="Arial"/>
              </a:rPr>
              <a:t>accelerometer </a:t>
            </a:r>
            <a:r>
              <a:rPr sz="1800" spc="-5" dirty="0">
                <a:latin typeface="Arial"/>
                <a:cs typeface="Arial"/>
              </a:rPr>
              <a:t>(total </a:t>
            </a:r>
            <a:r>
              <a:rPr sz="1800" spc="-10" dirty="0">
                <a:latin typeface="Arial"/>
                <a:cs typeface="Arial"/>
              </a:rPr>
              <a:t>acceleration)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the estimated </a:t>
            </a:r>
            <a:r>
              <a:rPr sz="1800" spc="-10" dirty="0">
                <a:latin typeface="Arial"/>
                <a:cs typeface="Arial"/>
              </a:rPr>
              <a:t>body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acceleration.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Triaxial </a:t>
            </a:r>
            <a:r>
              <a:rPr sz="1800" spc="-10" dirty="0">
                <a:latin typeface="Arial"/>
                <a:cs typeface="Arial"/>
              </a:rPr>
              <a:t>Angular </a:t>
            </a:r>
            <a:r>
              <a:rPr sz="1800" spc="-5" dirty="0">
                <a:latin typeface="Arial"/>
                <a:cs typeface="Arial"/>
              </a:rPr>
              <a:t>velocity from 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gyroscope.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590" y="4650740"/>
            <a:ext cx="7335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From each window, a vector of features was  obtained by calculating variables from the  time and frequency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domain.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8235" y="254508"/>
            <a:ext cx="53492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2410" y="436880"/>
            <a:ext cx="459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</a:t>
            </a:r>
            <a:r>
              <a:rPr spc="-55" dirty="0"/>
              <a:t> </a:t>
            </a:r>
            <a:r>
              <a:rPr dirty="0"/>
              <a:t>Extraction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152281" y="3924956"/>
            <a:ext cx="6851015" cy="0"/>
          </a:xfrm>
          <a:custGeom>
            <a:avLst/>
            <a:gdLst/>
            <a:ahLst/>
            <a:cxnLst/>
            <a:rect l="l" t="t" r="r" b="b"/>
            <a:pathLst>
              <a:path w="6851015">
                <a:moveTo>
                  <a:pt x="0" y="0"/>
                </a:moveTo>
                <a:lnTo>
                  <a:pt x="6850553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2281" y="1373592"/>
            <a:ext cx="6851015" cy="0"/>
          </a:xfrm>
          <a:custGeom>
            <a:avLst/>
            <a:gdLst/>
            <a:ahLst/>
            <a:cxnLst/>
            <a:rect l="l" t="t" r="r" b="b"/>
            <a:pathLst>
              <a:path w="6851015">
                <a:moveTo>
                  <a:pt x="0" y="0"/>
                </a:moveTo>
                <a:lnTo>
                  <a:pt x="6850553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2281" y="3892675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4040" y="3892675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5800" y="3892676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7558" y="3892677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9317" y="3892678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1077" y="3892679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2835" y="3892679"/>
            <a:ext cx="0" cy="32384"/>
          </a:xfrm>
          <a:custGeom>
            <a:avLst/>
            <a:gdLst/>
            <a:ahLst/>
            <a:cxnLst/>
            <a:rect l="l" t="t" r="r" b="b"/>
            <a:pathLst>
              <a:path h="32385">
                <a:moveTo>
                  <a:pt x="0" y="32282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2281" y="1373598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4040" y="1373599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35800" y="1373600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7558" y="1373600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9317" y="1373601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1077" y="1373602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02835" y="1373603"/>
            <a:ext cx="0" cy="32384"/>
          </a:xfrm>
          <a:custGeom>
            <a:avLst/>
            <a:gdLst/>
            <a:ahLst/>
            <a:cxnLst/>
            <a:rect l="l" t="t" r="r" b="b"/>
            <a:pathLst>
              <a:path h="32384">
                <a:moveTo>
                  <a:pt x="0" y="0"/>
                </a:moveTo>
                <a:lnTo>
                  <a:pt x="0" y="32282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6443" y="3949028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1386" y="3949028"/>
            <a:ext cx="2393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00" dirty="0">
                <a:solidFill>
                  <a:srgbClr val="212121"/>
                </a:solidFill>
                <a:latin typeface="Arial"/>
                <a:cs typeface="Arial"/>
              </a:rPr>
              <a:t>0.5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9961" y="394902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3546" y="394902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8539" y="3949029"/>
            <a:ext cx="2393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00" dirty="0">
                <a:solidFill>
                  <a:srgbClr val="212121"/>
                </a:solidFill>
                <a:latin typeface="Arial"/>
                <a:cs typeface="Arial"/>
              </a:rPr>
              <a:t>2.5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27131" y="394902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62348" y="3907936"/>
            <a:ext cx="627380" cy="3016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17475" algn="ctr">
              <a:lnSpc>
                <a:spcPct val="100000"/>
              </a:lnSpc>
              <a:spcBef>
                <a:spcPts val="445"/>
              </a:spcBef>
            </a:pPr>
            <a:r>
              <a:rPr sz="550" spc="300" dirty="0">
                <a:solidFill>
                  <a:srgbClr val="212121"/>
                </a:solidFill>
                <a:latin typeface="Arial"/>
                <a:cs typeface="Arial"/>
              </a:rPr>
              <a:t>1.5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650" spc="355" dirty="0">
                <a:solidFill>
                  <a:srgbClr val="212121"/>
                </a:solidFill>
                <a:latin typeface="Arial"/>
                <a:cs typeface="Arial"/>
              </a:rPr>
              <a:t>Time(s)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2278" y="1373607"/>
            <a:ext cx="0" cy="2551430"/>
          </a:xfrm>
          <a:custGeom>
            <a:avLst/>
            <a:gdLst/>
            <a:ahLst/>
            <a:cxnLst/>
            <a:rect l="l" t="t" r="r" b="b"/>
            <a:pathLst>
              <a:path h="2551429">
                <a:moveTo>
                  <a:pt x="0" y="2551364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02831" y="1373608"/>
            <a:ext cx="0" cy="2551430"/>
          </a:xfrm>
          <a:custGeom>
            <a:avLst/>
            <a:gdLst/>
            <a:ahLst/>
            <a:cxnLst/>
            <a:rect l="l" t="t" r="r" b="b"/>
            <a:pathLst>
              <a:path h="2551429">
                <a:moveTo>
                  <a:pt x="0" y="2551364"/>
                </a:moveTo>
                <a:lnTo>
                  <a:pt x="0" y="0"/>
                </a:lnTo>
              </a:path>
            </a:pathLst>
          </a:custGeom>
          <a:ln w="10528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52278" y="3924973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2278" y="3606053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2278" y="328713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2278" y="296821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2278" y="264929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52278" y="233037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52278" y="201145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52278" y="1692535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2278" y="1373615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05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34325" y="392498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34325" y="360606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4325" y="328714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4325" y="296822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4325" y="264930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34325" y="233038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34325" y="201146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34325" y="169254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34325" y="1373622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05" y="0"/>
                </a:moveTo>
                <a:lnTo>
                  <a:pt x="0" y="0"/>
                </a:lnTo>
              </a:path>
            </a:pathLst>
          </a:custGeom>
          <a:ln w="4961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5977" y="3838463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-8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5977" y="3519572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-6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5977" y="3200681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-4</a:t>
            </a:r>
            <a:endParaRPr sz="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5977" y="2881790"/>
            <a:ext cx="16256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285" dirty="0">
                <a:solidFill>
                  <a:srgbClr val="212121"/>
                </a:solidFill>
                <a:latin typeface="Arial"/>
                <a:cs typeface="Arial"/>
              </a:rPr>
              <a:t>-2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9076" y="2562900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9076" y="2244009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9076" y="1925118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9076" y="1606227"/>
            <a:ext cx="1111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1166" y="2509965"/>
            <a:ext cx="224154" cy="4165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345" dirty="0">
                <a:solidFill>
                  <a:srgbClr val="212121"/>
                </a:solidFill>
                <a:latin typeface="Arial"/>
                <a:cs typeface="Arial"/>
              </a:rPr>
              <a:t>Signal</a:t>
            </a:r>
            <a:r>
              <a:rPr sz="1400" spc="-3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spc="-400" dirty="0">
                <a:solidFill>
                  <a:srgbClr val="212121"/>
                </a:solidFill>
                <a:latin typeface="Arial"/>
                <a:cs typeface="Arial"/>
              </a:rPr>
              <a:t>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81873" y="1304764"/>
            <a:ext cx="97155" cy="45720"/>
          </a:xfrm>
          <a:custGeom>
            <a:avLst/>
            <a:gdLst/>
            <a:ahLst/>
            <a:cxnLst/>
            <a:rect l="l" t="t" r="r" b="b"/>
            <a:pathLst>
              <a:path w="97155" h="45719">
                <a:moveTo>
                  <a:pt x="5051" y="45679"/>
                </a:moveTo>
                <a:lnTo>
                  <a:pt x="2951" y="45679"/>
                </a:lnTo>
                <a:lnTo>
                  <a:pt x="2004" y="45493"/>
                </a:lnTo>
                <a:lnTo>
                  <a:pt x="394" y="44734"/>
                </a:lnTo>
                <a:lnTo>
                  <a:pt x="55" y="44369"/>
                </a:lnTo>
                <a:lnTo>
                  <a:pt x="0" y="43328"/>
                </a:lnTo>
                <a:lnTo>
                  <a:pt x="315" y="42859"/>
                </a:lnTo>
                <a:lnTo>
                  <a:pt x="931" y="42458"/>
                </a:lnTo>
                <a:lnTo>
                  <a:pt x="42918" y="22843"/>
                </a:lnTo>
                <a:lnTo>
                  <a:pt x="931" y="3138"/>
                </a:lnTo>
                <a:lnTo>
                  <a:pt x="315" y="2789"/>
                </a:lnTo>
                <a:lnTo>
                  <a:pt x="0" y="2357"/>
                </a:lnTo>
                <a:lnTo>
                  <a:pt x="55" y="1309"/>
                </a:lnTo>
                <a:lnTo>
                  <a:pt x="394" y="944"/>
                </a:lnTo>
                <a:lnTo>
                  <a:pt x="2004" y="193"/>
                </a:lnTo>
                <a:lnTo>
                  <a:pt x="2951" y="0"/>
                </a:lnTo>
                <a:lnTo>
                  <a:pt x="4924" y="0"/>
                </a:lnTo>
                <a:lnTo>
                  <a:pt x="5966" y="193"/>
                </a:lnTo>
                <a:lnTo>
                  <a:pt x="7024" y="528"/>
                </a:lnTo>
                <a:lnTo>
                  <a:pt x="48648" y="20224"/>
                </a:lnTo>
                <a:lnTo>
                  <a:pt x="59934" y="20224"/>
                </a:lnTo>
                <a:lnTo>
                  <a:pt x="54378" y="22843"/>
                </a:lnTo>
                <a:lnTo>
                  <a:pt x="59943" y="25454"/>
                </a:lnTo>
                <a:lnTo>
                  <a:pt x="48648" y="25454"/>
                </a:lnTo>
                <a:lnTo>
                  <a:pt x="6045" y="45448"/>
                </a:lnTo>
                <a:lnTo>
                  <a:pt x="5051" y="45679"/>
                </a:lnTo>
                <a:close/>
              </a:path>
              <a:path w="97155" h="45719">
                <a:moveTo>
                  <a:pt x="59934" y="20224"/>
                </a:moveTo>
                <a:lnTo>
                  <a:pt x="48648" y="20224"/>
                </a:lnTo>
                <a:lnTo>
                  <a:pt x="90272" y="528"/>
                </a:lnTo>
                <a:lnTo>
                  <a:pt x="91377" y="178"/>
                </a:lnTo>
                <a:lnTo>
                  <a:pt x="92371" y="0"/>
                </a:lnTo>
                <a:lnTo>
                  <a:pt x="94345" y="0"/>
                </a:lnTo>
                <a:lnTo>
                  <a:pt x="95292" y="193"/>
                </a:lnTo>
                <a:lnTo>
                  <a:pt x="96744" y="877"/>
                </a:lnTo>
                <a:lnTo>
                  <a:pt x="97107" y="1309"/>
                </a:lnTo>
                <a:lnTo>
                  <a:pt x="97107" y="2357"/>
                </a:lnTo>
                <a:lnTo>
                  <a:pt x="96807" y="2789"/>
                </a:lnTo>
                <a:lnTo>
                  <a:pt x="96191" y="3138"/>
                </a:lnTo>
                <a:lnTo>
                  <a:pt x="59934" y="20224"/>
                </a:lnTo>
                <a:close/>
              </a:path>
              <a:path w="97155" h="45719">
                <a:moveTo>
                  <a:pt x="94345" y="45679"/>
                </a:moveTo>
                <a:lnTo>
                  <a:pt x="92245" y="45679"/>
                </a:lnTo>
                <a:lnTo>
                  <a:pt x="91251" y="45448"/>
                </a:lnTo>
                <a:lnTo>
                  <a:pt x="48648" y="25454"/>
                </a:lnTo>
                <a:lnTo>
                  <a:pt x="59943" y="25454"/>
                </a:lnTo>
                <a:lnTo>
                  <a:pt x="96191" y="42458"/>
                </a:lnTo>
                <a:lnTo>
                  <a:pt x="96807" y="42859"/>
                </a:lnTo>
                <a:lnTo>
                  <a:pt x="97107" y="43328"/>
                </a:lnTo>
                <a:lnTo>
                  <a:pt x="97107" y="44369"/>
                </a:lnTo>
                <a:lnTo>
                  <a:pt x="96744" y="44808"/>
                </a:lnTo>
                <a:lnTo>
                  <a:pt x="95260" y="45508"/>
                </a:lnTo>
                <a:lnTo>
                  <a:pt x="94345" y="4567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29076" y="1171186"/>
            <a:ext cx="762635" cy="2286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235"/>
              </a:spcBef>
            </a:pPr>
            <a:r>
              <a:rPr sz="825" spc="540" baseline="-35353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825" spc="412" baseline="-35353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450" spc="250" dirty="0">
                <a:solidFill>
                  <a:srgbClr val="212121"/>
                </a:solidFill>
                <a:latin typeface="Arial"/>
                <a:cs typeface="Arial"/>
              </a:rPr>
              <a:t>-3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360" dirty="0">
                <a:solidFill>
                  <a:srgbClr val="212121"/>
                </a:solidFill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52276" y="1590502"/>
            <a:ext cx="5800725" cy="2020570"/>
          </a:xfrm>
          <a:custGeom>
            <a:avLst/>
            <a:gdLst/>
            <a:ahLst/>
            <a:cxnLst/>
            <a:rect l="l" t="t" r="r" b="b"/>
            <a:pathLst>
              <a:path w="5800725" h="2020570">
                <a:moveTo>
                  <a:pt x="0" y="456054"/>
                </a:moveTo>
                <a:lnTo>
                  <a:pt x="45665" y="379513"/>
                </a:lnTo>
                <a:lnTo>
                  <a:pt x="91345" y="277459"/>
                </a:lnTo>
                <a:lnTo>
                  <a:pt x="137011" y="475193"/>
                </a:lnTo>
                <a:lnTo>
                  <a:pt x="182676" y="896161"/>
                </a:lnTo>
                <a:lnTo>
                  <a:pt x="228357" y="1115102"/>
                </a:lnTo>
                <a:lnTo>
                  <a:pt x="274022" y="1400059"/>
                </a:lnTo>
                <a:lnTo>
                  <a:pt x="319687" y="1723763"/>
                </a:lnTo>
                <a:lnTo>
                  <a:pt x="365368" y="1581846"/>
                </a:lnTo>
                <a:lnTo>
                  <a:pt x="411033" y="972226"/>
                </a:lnTo>
                <a:lnTo>
                  <a:pt x="456698" y="591596"/>
                </a:lnTo>
                <a:lnTo>
                  <a:pt x="502379" y="802080"/>
                </a:lnTo>
                <a:lnTo>
                  <a:pt x="548044" y="1245385"/>
                </a:lnTo>
                <a:lnTo>
                  <a:pt x="593709" y="1425573"/>
                </a:lnTo>
                <a:lnTo>
                  <a:pt x="639390" y="1010816"/>
                </a:lnTo>
                <a:lnTo>
                  <a:pt x="685055" y="499107"/>
                </a:lnTo>
                <a:lnTo>
                  <a:pt x="730720" y="436915"/>
                </a:lnTo>
                <a:lnTo>
                  <a:pt x="776401" y="443297"/>
                </a:lnTo>
                <a:lnTo>
                  <a:pt x="822066" y="762218"/>
                </a:lnTo>
                <a:lnTo>
                  <a:pt x="867731" y="1460652"/>
                </a:lnTo>
                <a:lnTo>
                  <a:pt x="913412" y="1395276"/>
                </a:lnTo>
                <a:lnTo>
                  <a:pt x="959077" y="1106652"/>
                </a:lnTo>
                <a:lnTo>
                  <a:pt x="1004742" y="1302787"/>
                </a:lnTo>
                <a:lnTo>
                  <a:pt x="1050423" y="1144447"/>
                </a:lnTo>
                <a:lnTo>
                  <a:pt x="1096088" y="1145242"/>
                </a:lnTo>
                <a:lnTo>
                  <a:pt x="1141753" y="1277274"/>
                </a:lnTo>
                <a:lnTo>
                  <a:pt x="1187434" y="925505"/>
                </a:lnTo>
                <a:lnTo>
                  <a:pt x="1233099" y="827594"/>
                </a:lnTo>
                <a:lnTo>
                  <a:pt x="1278764" y="727138"/>
                </a:lnTo>
                <a:lnTo>
                  <a:pt x="1324445" y="664946"/>
                </a:lnTo>
                <a:lnTo>
                  <a:pt x="1370110" y="739895"/>
                </a:lnTo>
                <a:lnTo>
                  <a:pt x="1415775" y="535786"/>
                </a:lnTo>
                <a:lnTo>
                  <a:pt x="1461456" y="682486"/>
                </a:lnTo>
                <a:lnTo>
                  <a:pt x="1507121" y="730322"/>
                </a:lnTo>
                <a:lnTo>
                  <a:pt x="1552786" y="808462"/>
                </a:lnTo>
                <a:lnTo>
                  <a:pt x="1598467" y="1596194"/>
                </a:lnTo>
                <a:lnTo>
                  <a:pt x="1644132" y="1945411"/>
                </a:lnTo>
                <a:lnTo>
                  <a:pt x="1689797" y="1439921"/>
                </a:lnTo>
                <a:lnTo>
                  <a:pt x="1735478" y="709599"/>
                </a:lnTo>
                <a:lnTo>
                  <a:pt x="1781143" y="628268"/>
                </a:lnTo>
                <a:lnTo>
                  <a:pt x="1826808" y="964415"/>
                </a:lnTo>
                <a:lnTo>
                  <a:pt x="1872489" y="984030"/>
                </a:lnTo>
                <a:lnTo>
                  <a:pt x="1918154" y="1258142"/>
                </a:lnTo>
                <a:lnTo>
                  <a:pt x="1963819" y="1143643"/>
                </a:lnTo>
                <a:lnTo>
                  <a:pt x="2009500" y="660163"/>
                </a:lnTo>
                <a:lnTo>
                  <a:pt x="2055165" y="830785"/>
                </a:lnTo>
                <a:lnTo>
                  <a:pt x="2100831" y="987058"/>
                </a:lnTo>
                <a:lnTo>
                  <a:pt x="2146511" y="1280465"/>
                </a:lnTo>
                <a:lnTo>
                  <a:pt x="2192177" y="1602576"/>
                </a:lnTo>
                <a:lnTo>
                  <a:pt x="2237842" y="1395276"/>
                </a:lnTo>
                <a:lnTo>
                  <a:pt x="2283523" y="1414408"/>
                </a:lnTo>
                <a:lnTo>
                  <a:pt x="2329188" y="1492548"/>
                </a:lnTo>
                <a:lnTo>
                  <a:pt x="2374853" y="1380928"/>
                </a:lnTo>
                <a:lnTo>
                  <a:pt x="2420534" y="1234220"/>
                </a:lnTo>
                <a:lnTo>
                  <a:pt x="2466199" y="752652"/>
                </a:lnTo>
                <a:lnTo>
                  <a:pt x="2511864" y="379513"/>
                </a:lnTo>
                <a:lnTo>
                  <a:pt x="2557545" y="409810"/>
                </a:lnTo>
                <a:lnTo>
                  <a:pt x="2603210" y="430540"/>
                </a:lnTo>
                <a:lnTo>
                  <a:pt x="2648875" y="559701"/>
                </a:lnTo>
                <a:lnTo>
                  <a:pt x="2694556" y="900311"/>
                </a:lnTo>
                <a:lnTo>
                  <a:pt x="2740221" y="845134"/>
                </a:lnTo>
                <a:lnTo>
                  <a:pt x="2785886" y="585214"/>
                </a:lnTo>
                <a:lnTo>
                  <a:pt x="2831567" y="432132"/>
                </a:lnTo>
                <a:lnTo>
                  <a:pt x="2877232" y="0"/>
                </a:lnTo>
                <a:lnTo>
                  <a:pt x="2922897" y="70158"/>
                </a:lnTo>
                <a:lnTo>
                  <a:pt x="2968578" y="639433"/>
                </a:lnTo>
                <a:lnTo>
                  <a:pt x="3014243" y="849924"/>
                </a:lnTo>
                <a:lnTo>
                  <a:pt x="3059908" y="1089908"/>
                </a:lnTo>
                <a:lnTo>
                  <a:pt x="3105589" y="931084"/>
                </a:lnTo>
                <a:lnTo>
                  <a:pt x="3151254" y="625084"/>
                </a:lnTo>
                <a:lnTo>
                  <a:pt x="3196919" y="883411"/>
                </a:lnTo>
                <a:lnTo>
                  <a:pt x="3242600" y="813245"/>
                </a:lnTo>
                <a:lnTo>
                  <a:pt x="3288265" y="738296"/>
                </a:lnTo>
                <a:lnTo>
                  <a:pt x="3333930" y="938582"/>
                </a:lnTo>
                <a:lnTo>
                  <a:pt x="3379611" y="1043247"/>
                </a:lnTo>
                <a:lnTo>
                  <a:pt x="3425276" y="1326709"/>
                </a:lnTo>
                <a:lnTo>
                  <a:pt x="3470941" y="1170280"/>
                </a:lnTo>
                <a:lnTo>
                  <a:pt x="3516622" y="889786"/>
                </a:lnTo>
                <a:lnTo>
                  <a:pt x="3562287" y="1096923"/>
                </a:lnTo>
                <a:lnTo>
                  <a:pt x="3607952" y="1010020"/>
                </a:lnTo>
                <a:lnTo>
                  <a:pt x="3653633" y="712782"/>
                </a:lnTo>
                <a:lnTo>
                  <a:pt x="3699298" y="590004"/>
                </a:lnTo>
                <a:lnTo>
                  <a:pt x="3744963" y="703217"/>
                </a:lnTo>
                <a:lnTo>
                  <a:pt x="3790644" y="1084010"/>
                </a:lnTo>
                <a:lnTo>
                  <a:pt x="3836309" y="1551549"/>
                </a:lnTo>
                <a:lnTo>
                  <a:pt x="3881974" y="2020361"/>
                </a:lnTo>
                <a:lnTo>
                  <a:pt x="3927655" y="1674335"/>
                </a:lnTo>
                <a:lnTo>
                  <a:pt x="3973320" y="967919"/>
                </a:lnTo>
                <a:lnTo>
                  <a:pt x="4018985" y="1313952"/>
                </a:lnTo>
                <a:lnTo>
                  <a:pt x="4064666" y="1465435"/>
                </a:lnTo>
                <a:lnTo>
                  <a:pt x="4110331" y="1124512"/>
                </a:lnTo>
                <a:lnTo>
                  <a:pt x="4155997" y="1385710"/>
                </a:lnTo>
                <a:lnTo>
                  <a:pt x="4201677" y="1364980"/>
                </a:lnTo>
                <a:lnTo>
                  <a:pt x="4247342" y="1357006"/>
                </a:lnTo>
                <a:lnTo>
                  <a:pt x="4293008" y="1675926"/>
                </a:lnTo>
                <a:lnTo>
                  <a:pt x="4338688" y="1495732"/>
                </a:lnTo>
                <a:lnTo>
                  <a:pt x="4384354" y="1473409"/>
                </a:lnTo>
                <a:lnTo>
                  <a:pt x="4430019" y="1374545"/>
                </a:lnTo>
                <a:lnTo>
                  <a:pt x="4475700" y="790923"/>
                </a:lnTo>
                <a:lnTo>
                  <a:pt x="4521365" y="569274"/>
                </a:lnTo>
                <a:lnTo>
                  <a:pt x="4567030" y="776567"/>
                </a:lnTo>
                <a:lnTo>
                  <a:pt x="4612711" y="988813"/>
                </a:lnTo>
                <a:lnTo>
                  <a:pt x="4658376" y="927737"/>
                </a:lnTo>
                <a:lnTo>
                  <a:pt x="4704041" y="1103781"/>
                </a:lnTo>
                <a:lnTo>
                  <a:pt x="4749722" y="1486166"/>
                </a:lnTo>
                <a:lnTo>
                  <a:pt x="4795387" y="1318735"/>
                </a:lnTo>
                <a:lnTo>
                  <a:pt x="4841052" y="1254951"/>
                </a:lnTo>
                <a:lnTo>
                  <a:pt x="4886733" y="1396868"/>
                </a:lnTo>
                <a:lnTo>
                  <a:pt x="4932398" y="1291630"/>
                </a:lnTo>
                <a:lnTo>
                  <a:pt x="4978063" y="1323518"/>
                </a:lnTo>
                <a:lnTo>
                  <a:pt x="5023744" y="1349032"/>
                </a:lnTo>
                <a:lnTo>
                  <a:pt x="5069409" y="1272491"/>
                </a:lnTo>
                <a:lnTo>
                  <a:pt x="5115074" y="1199297"/>
                </a:lnTo>
                <a:lnTo>
                  <a:pt x="5160755" y="1084330"/>
                </a:lnTo>
                <a:lnTo>
                  <a:pt x="5206420" y="1223055"/>
                </a:lnTo>
                <a:lnTo>
                  <a:pt x="5252085" y="1465435"/>
                </a:lnTo>
                <a:lnTo>
                  <a:pt x="5297766" y="1600977"/>
                </a:lnTo>
                <a:lnTo>
                  <a:pt x="5343431" y="1787547"/>
                </a:lnTo>
                <a:lnTo>
                  <a:pt x="5389096" y="1661578"/>
                </a:lnTo>
                <a:lnTo>
                  <a:pt x="5434777" y="1275682"/>
                </a:lnTo>
                <a:lnTo>
                  <a:pt x="5480442" y="1336275"/>
                </a:lnTo>
                <a:lnTo>
                  <a:pt x="5526107" y="1648821"/>
                </a:lnTo>
                <a:lnTo>
                  <a:pt x="5571788" y="1749276"/>
                </a:lnTo>
                <a:lnTo>
                  <a:pt x="5617453" y="1519653"/>
                </a:lnTo>
                <a:lnTo>
                  <a:pt x="5663118" y="1161027"/>
                </a:lnTo>
                <a:lnTo>
                  <a:pt x="5708799" y="1283656"/>
                </a:lnTo>
                <a:lnTo>
                  <a:pt x="5754464" y="1408033"/>
                </a:lnTo>
                <a:lnTo>
                  <a:pt x="5800129" y="1212054"/>
                </a:lnTo>
              </a:path>
            </a:pathLst>
          </a:custGeom>
          <a:ln w="5563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64540" y="4521200"/>
            <a:ext cx="68713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From each time segment (2.5 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long), 561 features  were derived with time and frequency domain  variables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344" y="635508"/>
            <a:ext cx="5908547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519" y="817880"/>
            <a:ext cx="5157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Set</a:t>
            </a:r>
            <a:r>
              <a:rPr spc="-55" dirty="0"/>
              <a:t> </a:t>
            </a:r>
            <a:r>
              <a:rPr dirty="0"/>
              <a:t>Description</a:t>
            </a:r>
          </a:p>
        </p:txBody>
      </p:sp>
      <p:sp>
        <p:nvSpPr>
          <p:cNvPr id="4" name="object 4"/>
          <p:cNvSpPr/>
          <p:nvPr/>
        </p:nvSpPr>
        <p:spPr>
          <a:xfrm>
            <a:off x="489204" y="1860804"/>
            <a:ext cx="8055864" cy="391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901436"/>
            <a:ext cx="7438390" cy="36036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DataSet_HAR.csv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Columns 1-561: Feature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Column 562 : Volunteer / Subject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index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Column 563 : Activity label (Walking,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etc..)</a:t>
            </a:r>
            <a:endParaRPr sz="2800">
              <a:latin typeface="Arial"/>
              <a:cs typeface="Arial"/>
            </a:endParaRPr>
          </a:p>
          <a:p>
            <a:pPr marL="756285" marR="101600" lvl="1" indent="-28638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Each row corresponds to a 2.5 s segment  from a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volunteer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Data from all 30 volunteers are in the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" y="946403"/>
            <a:ext cx="8116823" cy="5507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984680"/>
            <a:ext cx="7458709" cy="52292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Files accompanying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DataSet_HAR.csv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Readme.txt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Features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List of features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Features_info: Description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Activity_labels.txt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Folder named </a:t>
            </a:r>
            <a:r>
              <a:rPr sz="3200" i="1" spc="-5" dirty="0">
                <a:latin typeface="Arial"/>
                <a:cs typeface="Arial"/>
              </a:rPr>
              <a:t>“Additional Files”</a:t>
            </a:r>
            <a:r>
              <a:rPr sz="3200" spc="-5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Inertial Signals: Raw time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Subject_test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Subject</a:t>
            </a:r>
            <a:r>
              <a:rPr sz="2400" dirty="0">
                <a:latin typeface="Arial"/>
                <a:cs typeface="Arial"/>
              </a:rPr>
              <a:t> ID</a:t>
            </a:r>
            <a:endParaRPr sz="2400">
              <a:latin typeface="Arial"/>
              <a:cs typeface="Arial"/>
            </a:endParaRPr>
          </a:p>
          <a:p>
            <a:pPr marL="840105" lvl="1" indent="-3702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X_test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Feature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Y_test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Activity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9344" y="102107"/>
            <a:ext cx="5908547" cy="12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93519" y="284480"/>
            <a:ext cx="5157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 Set</a:t>
            </a:r>
            <a:r>
              <a:rPr spc="-55" dirty="0"/>
              <a:t> </a:t>
            </a:r>
            <a:r>
              <a:rPr dirty="0"/>
              <a:t>Description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79" y="1921764"/>
            <a:ext cx="7845551" cy="1688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2009648"/>
            <a:ext cx="7504430" cy="143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UCI Machine Learning Repository </a:t>
            </a:r>
            <a:r>
              <a:rPr sz="1600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  <a:hlinkClick r:id="rId3"/>
              </a:rPr>
              <a:t>https://archive.ics.uci.edu/ml/datasets/human+activity+recognition+using+smart  phones</a:t>
            </a:r>
            <a:endParaRPr sz="1600">
              <a:latin typeface="Arial"/>
              <a:cs typeface="Arial"/>
            </a:endParaRPr>
          </a:p>
          <a:p>
            <a:pPr marL="354965" marR="8255" indent="-34226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Davide Anguita, Alessandro Ghio, Luca Oneto, Xavier Parra and Jorge L. Reyes-Ortiz.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Public Domain Dataset for Human Activity Recognition Using Smartphones, Computational  Intelligence and Machine Learning, ESANN 2013. Bruges, Belgium 24-26 April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9964" y="635508"/>
            <a:ext cx="3607307" cy="1280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Resources: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1891284"/>
            <a:ext cx="8075675" cy="444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1739" y="3909161"/>
            <a:ext cx="2506345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Walking,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upstairs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Walking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downstairs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Sitting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Standing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Laying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1340" y="5209118"/>
            <a:ext cx="2993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Machine Learning Repository  </a:t>
            </a:r>
            <a:r>
              <a:rPr sz="1800" spc="-5" dirty="0">
                <a:latin typeface="Arial"/>
                <a:cs typeface="Arial"/>
              </a:rPr>
              <a:t>Univ of </a:t>
            </a:r>
            <a:r>
              <a:rPr sz="1800" spc="-10" dirty="0">
                <a:latin typeface="Arial"/>
                <a:cs typeface="Arial"/>
              </a:rPr>
              <a:t>California,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Irvine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188" y="361188"/>
            <a:ext cx="7641335" cy="1767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65730" y="543559"/>
            <a:ext cx="4813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Statement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Human Activity Recognition</a:t>
            </a:r>
            <a:r>
              <a:rPr spc="-30" dirty="0"/>
              <a:t> </a:t>
            </a:r>
            <a:r>
              <a:rPr spc="-5" dirty="0"/>
              <a:t>(HAR)</a:t>
            </a:r>
          </a:p>
          <a:p>
            <a:pPr marL="355600" marR="5080" indent="-342900">
              <a:lnSpc>
                <a:spcPct val="100000"/>
              </a:lnSpc>
              <a:spcBef>
                <a:spcPts val="18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/>
              <a:t>Experiments were carried out with a group of </a:t>
            </a:r>
            <a:r>
              <a:rPr sz="2400" spc="-10" dirty="0"/>
              <a:t>30  </a:t>
            </a:r>
            <a:r>
              <a:rPr sz="2400" spc="-5" dirty="0"/>
              <a:t>volunteers within an age bracket of 19-48 years while  wearing a smartphone (Samsung Galaxy) on the  waist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/>
              <a:t>Each person performed six</a:t>
            </a:r>
            <a:r>
              <a:rPr sz="2400" spc="15" dirty="0"/>
              <a:t> </a:t>
            </a:r>
            <a:r>
              <a:rPr sz="2400" spc="-5" dirty="0"/>
              <a:t>activities: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623" y="360680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003" y="1207818"/>
            <a:ext cx="7431405" cy="4614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36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data collected consists of 561 different features  generated from the raw accelerometer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gyroscope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Objective 1: </a:t>
            </a:r>
            <a:r>
              <a:rPr lang="en-US" sz="2400" b="1" spc="-5" dirty="0">
                <a:latin typeface="Arial"/>
                <a:cs typeface="Arial"/>
              </a:rPr>
              <a:t>(40%)</a:t>
            </a:r>
            <a:endParaRPr lang="en-US" sz="2400" b="1" u="sng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Develop </a:t>
            </a:r>
            <a:r>
              <a:rPr lang="en-US" sz="2400" u="sng" spc="-5" dirty="0">
                <a:latin typeface="Arial"/>
                <a:cs typeface="Arial"/>
              </a:rPr>
              <a:t>two</a:t>
            </a:r>
            <a:r>
              <a:rPr lang="en-US" sz="2400" spc="-5" dirty="0">
                <a:latin typeface="Arial"/>
                <a:cs typeface="Arial"/>
              </a:rPr>
              <a:t> predictive models </a:t>
            </a:r>
            <a:r>
              <a:rPr sz="2400" spc="-5" dirty="0">
                <a:latin typeface="Arial"/>
                <a:cs typeface="Arial"/>
              </a:rPr>
              <a:t>using all 561 features</a:t>
            </a:r>
            <a:r>
              <a:rPr lang="en-US" sz="2400" spc="-5" dirty="0">
                <a:latin typeface="Arial"/>
                <a:cs typeface="Arial"/>
              </a:rPr>
              <a:t>.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For each model, report : 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Accuracy 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Confusion matrix 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Comment on the differences in accuracy between models (if applicable)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623" y="360680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914" y="1905000"/>
            <a:ext cx="7431405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Objective 2: (30%)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For </a:t>
            </a:r>
            <a:r>
              <a:rPr lang="en-US" sz="2400" u="sng" spc="-5" dirty="0">
                <a:latin typeface="Arial"/>
                <a:cs typeface="Arial"/>
              </a:rPr>
              <a:t>one</a:t>
            </a:r>
            <a:r>
              <a:rPr lang="en-US" sz="2400" spc="-5" dirty="0">
                <a:latin typeface="Arial"/>
                <a:cs typeface="Arial"/>
              </a:rPr>
              <a:t> of the chosen models, 	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Vary the number of features used in the prediction (e.g. from a few to 561), and compute the resulting accuracy</a:t>
            </a: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Font typeface="+mj-lt"/>
              <a:buAutoNum type="alphaLcParenR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Determine the number of features required to obtain 80% , 90% accuracy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80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623" y="360680"/>
            <a:ext cx="425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914" y="1438799"/>
            <a:ext cx="7431405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Objective 3: Written report (10%):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A written report must be submitted to document the mini-project results and effort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Must contain the recommended report structure and sections (see accompanying slide)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The project report should be under 12 single-spaced pages. Use single column format. 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Formatting and layout should be professional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Must include relevant references</a:t>
            </a:r>
          </a:p>
        </p:txBody>
      </p:sp>
    </p:spTree>
    <p:extLst>
      <p:ext uri="{BB962C8B-B14F-4D97-AF65-F5344CB8AC3E}">
        <p14:creationId xmlns:p14="http://schemas.microsoft.com/office/powerpoint/2010/main" val="330370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2" y="374904"/>
            <a:ext cx="7298435" cy="178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092" y="175404"/>
            <a:ext cx="79857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2335" marR="5080" indent="-216027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Report Structure </a:t>
            </a:r>
            <a:r>
              <a:rPr spc="-5" dirty="0"/>
              <a:t>– </a:t>
            </a:r>
            <a:r>
              <a:rPr spc="-10" dirty="0"/>
              <a:t>Required  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582168" y="1851660"/>
            <a:ext cx="5462015" cy="4027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950211"/>
            <a:ext cx="7907020" cy="404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Intro (</a:t>
            </a:r>
            <a:r>
              <a:rPr lang="en-US" sz="1900" spc="-5" dirty="0">
                <a:latin typeface="Arial"/>
                <a:cs typeface="Arial"/>
              </a:rPr>
              <a:t>10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Data Collection and Preparation (20</a:t>
            </a:r>
            <a:r>
              <a:rPr sz="1900" spc="14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Source of data set</a:t>
            </a: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Total number of records, number of variables</a:t>
            </a: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Split into training and testing data sets</a:t>
            </a:r>
            <a:endParaRPr sz="1500" dirty="0">
              <a:latin typeface="Arial"/>
              <a:cs typeface="Arial"/>
            </a:endParaRPr>
          </a:p>
          <a:p>
            <a:pPr marL="584200" indent="-342900">
              <a:lnSpc>
                <a:spcPts val="227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Exploratory Analysis (10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%)</a:t>
            </a:r>
            <a:endParaRPr lang="en-US" sz="1900" spc="-15" dirty="0">
              <a:latin typeface="Arial"/>
              <a:cs typeface="Arial"/>
            </a:endParaRPr>
          </a:p>
          <a:p>
            <a:pPr marL="984885" lvl="1" indent="-286385"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lang="en-US" sz="1500" spc="-5" dirty="0">
                <a:latin typeface="Arial"/>
                <a:cs typeface="Arial"/>
              </a:rPr>
              <a:t>Graphs/Figures to describe data set</a:t>
            </a:r>
            <a:endParaRPr sz="1500" spc="-5" dirty="0">
              <a:latin typeface="Arial"/>
              <a:cs typeface="Arial"/>
            </a:endParaRPr>
          </a:p>
          <a:p>
            <a:pPr marL="584200" indent="-342900">
              <a:lnSpc>
                <a:spcPct val="10000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Methods (20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Statistical</a:t>
            </a:r>
            <a:r>
              <a:rPr lang="en-US" sz="1500" spc="-5" dirty="0">
                <a:latin typeface="Arial"/>
                <a:cs typeface="Arial"/>
              </a:rPr>
              <a:t> / </a:t>
            </a:r>
            <a:r>
              <a:rPr sz="1500" spc="-5" dirty="0">
                <a:latin typeface="Arial"/>
                <a:cs typeface="Arial"/>
              </a:rPr>
              <a:t>Machine learning methods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described</a:t>
            </a:r>
            <a:endParaRPr sz="15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Measures </a:t>
            </a:r>
            <a:r>
              <a:rPr sz="150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uncertainty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included</a:t>
            </a:r>
            <a:endParaRPr sz="1500" dirty="0">
              <a:latin typeface="Arial"/>
              <a:cs typeface="Arial"/>
            </a:endParaRPr>
          </a:p>
          <a:p>
            <a:pPr marL="984885" lvl="1" indent="-286385">
              <a:lnSpc>
                <a:spcPts val="1789"/>
              </a:lnSpc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Feature Selection Process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described</a:t>
            </a:r>
            <a:endParaRPr sz="1500" dirty="0">
              <a:latin typeface="Arial"/>
              <a:cs typeface="Arial"/>
            </a:endParaRPr>
          </a:p>
          <a:p>
            <a:pPr marL="584200" indent="-342900">
              <a:lnSpc>
                <a:spcPts val="227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1900" spc="-5" dirty="0">
                <a:latin typeface="Arial"/>
                <a:cs typeface="Arial"/>
              </a:rPr>
              <a:t>Results (40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%)</a:t>
            </a:r>
            <a:endParaRPr sz="1900" dirty="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984885" algn="l"/>
                <a:tab pos="985519" algn="l"/>
              </a:tabLst>
            </a:pPr>
            <a:r>
              <a:rPr sz="1500" spc="-5" dirty="0">
                <a:latin typeface="Arial"/>
                <a:cs typeface="Arial"/>
              </a:rPr>
              <a:t>Description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Results</a:t>
            </a:r>
            <a:endParaRPr lang="en-US" sz="1500" spc="-5" dirty="0">
              <a:latin typeface="Arial"/>
              <a:cs typeface="Arial"/>
            </a:endParaRPr>
          </a:p>
          <a:p>
            <a:pPr marL="698500" lvl="1">
              <a:lnSpc>
                <a:spcPct val="100000"/>
              </a:lnSpc>
              <a:spcBef>
                <a:spcPts val="20"/>
              </a:spcBef>
              <a:tabLst>
                <a:tab pos="984885" algn="l"/>
                <a:tab pos="985519" algn="l"/>
              </a:tabLst>
            </a:pPr>
            <a:endParaRPr lang="en-US" sz="1500" i="1" spc="-5" dirty="0">
              <a:latin typeface="Arial"/>
              <a:cs typeface="Arial"/>
            </a:endParaRPr>
          </a:p>
          <a:p>
            <a:pPr marL="241300">
              <a:spcBef>
                <a:spcPts val="20"/>
              </a:spcBef>
              <a:tabLst>
                <a:tab pos="984885" algn="l"/>
                <a:tab pos="985519" algn="l"/>
              </a:tabLst>
            </a:pPr>
            <a:r>
              <a:rPr sz="1600" i="1" spc="-5" dirty="0">
                <a:latin typeface="Arial"/>
                <a:cs typeface="Arial"/>
              </a:rPr>
              <a:t>Percentages are meant as a guide. They indicate the relative weighting for each</a:t>
            </a:r>
            <a:r>
              <a:rPr sz="1600" i="1" spc="2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section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0448" y="178307"/>
            <a:ext cx="500633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914" y="360680"/>
            <a:ext cx="79522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Additional </a:t>
            </a: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1905000"/>
            <a:ext cx="861060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*** Only for Data Science Masters (DSC 483) Students *** 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(10%)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Apply Dimensionality Reduction (e.g. PCA) to reduce the feature set 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Plot accuracy vs number of principal components 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Determine minimum number of PCA components required to obtain 90% accuracy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17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178307"/>
            <a:ext cx="8293609" cy="128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915" y="360680"/>
            <a:ext cx="78144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Additional </a:t>
            </a: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Objective</a:t>
            </a:r>
          </a:p>
        </p:txBody>
      </p:sp>
      <p:sp>
        <p:nvSpPr>
          <p:cNvPr id="4" name="object 4"/>
          <p:cNvSpPr/>
          <p:nvPr/>
        </p:nvSpPr>
        <p:spPr>
          <a:xfrm>
            <a:off x="545591" y="1510284"/>
            <a:ext cx="7952231" cy="452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864" y="1458466"/>
            <a:ext cx="8610600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b="1" u="sng" spc="-5" dirty="0">
                <a:latin typeface="Arial"/>
                <a:cs typeface="Arial"/>
              </a:rPr>
              <a:t>*** Only for Data Science Undergraduate (DSC 383) Students *** (To meet Writing Requirement)</a:t>
            </a:r>
          </a:p>
          <a:p>
            <a:pPr marL="12700" marR="508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(10%)</a:t>
            </a:r>
          </a:p>
          <a:p>
            <a:pPr marL="0" marR="5080" lvl="1"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3429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More detailed feedback provided to students on written content</a:t>
            </a: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Figures, Tables, Visualizations (3%)</a:t>
            </a:r>
          </a:p>
          <a:p>
            <a:pPr marL="927100" marR="5080" lvl="3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/>
                <a:cs typeface="Arial"/>
              </a:rPr>
              <a:t>Each figure must have label, caption</a:t>
            </a:r>
          </a:p>
          <a:p>
            <a:pPr marL="927100" marR="5080" lvl="3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Arial"/>
                <a:cs typeface="Arial"/>
              </a:rPr>
              <a:t>All figures and tables (including axes and labels) must be legible (large enough font)</a:t>
            </a:r>
          </a:p>
          <a:p>
            <a:pPr marL="927100" marR="5080" lvl="3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16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Correct grammatical usage and spellings (5%)</a:t>
            </a:r>
            <a:endParaRPr lang="en-US" sz="16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US" sz="2000" spc="-5" dirty="0">
              <a:latin typeface="Arial"/>
              <a:cs typeface="Arial"/>
            </a:endParaRPr>
          </a:p>
          <a:p>
            <a:pPr marL="12700" marR="5080" lvl="1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Arial"/>
                <a:cs typeface="Arial"/>
              </a:rPr>
              <a:t>All jargon and acronym explained (2%)</a:t>
            </a:r>
          </a:p>
        </p:txBody>
      </p:sp>
    </p:spTree>
    <p:extLst>
      <p:ext uri="{BB962C8B-B14F-4D97-AF65-F5344CB8AC3E}">
        <p14:creationId xmlns:p14="http://schemas.microsoft.com/office/powerpoint/2010/main" val="193923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91" y="1738883"/>
            <a:ext cx="7856219" cy="2282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854200"/>
            <a:ext cx="7334884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Using its embedded accelerometer and gyroscope,  we captured </a:t>
            </a:r>
            <a:r>
              <a:rPr sz="2400" spc="-10" dirty="0">
                <a:latin typeface="Arial"/>
                <a:cs typeface="Arial"/>
              </a:rPr>
              <a:t>3-axial </a:t>
            </a:r>
            <a:r>
              <a:rPr sz="2400" spc="-5" dirty="0">
                <a:latin typeface="Arial"/>
                <a:cs typeface="Arial"/>
              </a:rPr>
              <a:t>linear acceleration and </a:t>
            </a:r>
            <a:r>
              <a:rPr sz="2400" spc="-10" dirty="0">
                <a:latin typeface="Arial"/>
                <a:cs typeface="Arial"/>
              </a:rPr>
              <a:t>3-axial  </a:t>
            </a:r>
            <a:r>
              <a:rPr sz="2400" spc="-5" dirty="0">
                <a:latin typeface="Arial"/>
                <a:cs typeface="Arial"/>
              </a:rPr>
              <a:t>angular velocity at a constant rate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50Hz.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experiments have been video-recorded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label  </a:t>
            </a:r>
            <a:r>
              <a:rPr sz="2400" spc="-5" dirty="0">
                <a:latin typeface="Arial"/>
                <a:cs typeface="Arial"/>
              </a:rPr>
              <a:t>the data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manually.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855" y="330707"/>
            <a:ext cx="4571999" cy="1280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1030" y="513080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Collection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853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Human Activity Recognition</vt:lpstr>
      <vt:lpstr>Problem Statement</vt:lpstr>
      <vt:lpstr>Project Objective</vt:lpstr>
      <vt:lpstr>Project Objective</vt:lpstr>
      <vt:lpstr>Project Objective</vt:lpstr>
      <vt:lpstr>Report Structure – Required  Elements</vt:lpstr>
      <vt:lpstr>Additional Project Objective</vt:lpstr>
      <vt:lpstr>Additional Project Objective</vt:lpstr>
      <vt:lpstr>Data Collection</vt:lpstr>
      <vt:lpstr>Data Preprocessing</vt:lpstr>
      <vt:lpstr>Data Preprocessing</vt:lpstr>
      <vt:lpstr>Feature Extraction</vt:lpstr>
      <vt:lpstr>Data Set Description</vt:lpstr>
      <vt:lpstr>Data Set Description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Ocke, Kirk J</dc:creator>
  <cp:lastModifiedBy>Ajay Anand</cp:lastModifiedBy>
  <cp:revision>85</cp:revision>
  <dcterms:created xsi:type="dcterms:W3CDTF">2018-08-28T02:09:12Z</dcterms:created>
  <dcterms:modified xsi:type="dcterms:W3CDTF">2019-08-28T20:29:00Z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2018-01-22T00:00:00Z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2018-08-28T00:00:00Z</vt:filetime>
  </property>
</Properties>
</file>