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12"/>
  </p:notesMasterIdLst>
  <p:sldIdLst>
    <p:sldId id="257" r:id="rId3"/>
    <p:sldId id="278" r:id="rId4"/>
    <p:sldId id="283" r:id="rId5"/>
    <p:sldId id="277" r:id="rId6"/>
    <p:sldId id="280" r:id="rId7"/>
    <p:sldId id="284" r:id="rId8"/>
    <p:sldId id="285" r:id="rId9"/>
    <p:sldId id="279"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14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E88D2-9D8E-4DE0-B317-BE3643E5A3A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28EF4C9-7F30-4E15-9009-0F662AC5762B}">
      <dgm:prSet phldrT="[Text]"/>
      <dgm:spPr>
        <a:solidFill>
          <a:schemeClr val="accent3">
            <a:lumMod val="75000"/>
          </a:schemeClr>
        </a:solidFill>
      </dgm:spPr>
      <dgm:t>
        <a:bodyPr/>
        <a:lstStyle/>
        <a:p>
          <a:r>
            <a:rPr lang="en-US" dirty="0" smtClean="0"/>
            <a:t>Vision</a:t>
          </a:r>
          <a:endParaRPr lang="en-US" dirty="0"/>
        </a:p>
      </dgm:t>
    </dgm:pt>
    <dgm:pt modelId="{2FCB3FFD-D60D-4F20-B8A6-81BADED4F1A5}" type="parTrans" cxnId="{36BCE436-8F83-4176-9E83-10A2349E3BE7}">
      <dgm:prSet/>
      <dgm:spPr/>
      <dgm:t>
        <a:bodyPr/>
        <a:lstStyle/>
        <a:p>
          <a:endParaRPr lang="en-US"/>
        </a:p>
      </dgm:t>
    </dgm:pt>
    <dgm:pt modelId="{A16A3402-F5DD-462F-BAD6-EC825B5D0454}" type="sibTrans" cxnId="{36BCE436-8F83-4176-9E83-10A2349E3BE7}">
      <dgm:prSet/>
      <dgm:spPr/>
      <dgm:t>
        <a:bodyPr/>
        <a:lstStyle/>
        <a:p>
          <a:endParaRPr lang="en-US"/>
        </a:p>
      </dgm:t>
    </dgm:pt>
    <dgm:pt modelId="{F91BE079-BDE6-4ED9-873F-1F0907A74F7E}">
      <dgm:prSet phldrT="[Text]"/>
      <dgm:spPr/>
      <dgm:t>
        <a:bodyPr/>
        <a:lstStyle/>
        <a:p>
          <a:r>
            <a:rPr lang="en-US" dirty="0" smtClean="0"/>
            <a:t>Low Absenteeism</a:t>
          </a:r>
          <a:endParaRPr lang="en-US" dirty="0"/>
        </a:p>
      </dgm:t>
    </dgm:pt>
    <dgm:pt modelId="{2D206C94-AE27-46BB-AB2D-5C77FB1AF6FB}" type="parTrans" cxnId="{308DA6A5-129D-43AA-9FBA-75667A4416F6}">
      <dgm:prSet/>
      <dgm:spPr/>
      <dgm:t>
        <a:bodyPr/>
        <a:lstStyle/>
        <a:p>
          <a:endParaRPr lang="en-US"/>
        </a:p>
      </dgm:t>
    </dgm:pt>
    <dgm:pt modelId="{15C9AD79-76AD-44D1-A13E-4305F2FDF4AA}" type="sibTrans" cxnId="{308DA6A5-129D-43AA-9FBA-75667A4416F6}">
      <dgm:prSet/>
      <dgm:spPr/>
      <dgm:t>
        <a:bodyPr/>
        <a:lstStyle/>
        <a:p>
          <a:endParaRPr lang="en-US"/>
        </a:p>
      </dgm:t>
    </dgm:pt>
    <dgm:pt modelId="{F30545BC-84D9-4102-A512-1399B447457E}">
      <dgm:prSet phldrT="[Text]"/>
      <dgm:spPr/>
      <dgm:t>
        <a:bodyPr/>
        <a:lstStyle/>
        <a:p>
          <a:r>
            <a:rPr lang="en-US" dirty="0" smtClean="0"/>
            <a:t>Consistently On Time</a:t>
          </a:r>
          <a:endParaRPr lang="en-US" dirty="0"/>
        </a:p>
      </dgm:t>
    </dgm:pt>
    <dgm:pt modelId="{DB5DE7B0-9D72-40F1-A1F0-18EC7BC08942}" type="parTrans" cxnId="{D7091422-2FA3-4641-9FED-A09EDE93A80B}">
      <dgm:prSet/>
      <dgm:spPr/>
      <dgm:t>
        <a:bodyPr/>
        <a:lstStyle/>
        <a:p>
          <a:endParaRPr lang="en-US"/>
        </a:p>
      </dgm:t>
    </dgm:pt>
    <dgm:pt modelId="{70FB0128-355A-4F10-8629-93F28DA8102D}" type="sibTrans" cxnId="{D7091422-2FA3-4641-9FED-A09EDE93A80B}">
      <dgm:prSet/>
      <dgm:spPr/>
      <dgm:t>
        <a:bodyPr/>
        <a:lstStyle/>
        <a:p>
          <a:endParaRPr lang="en-US"/>
        </a:p>
      </dgm:t>
    </dgm:pt>
    <dgm:pt modelId="{BAFE6C80-8329-4938-AA25-516CC0F731C2}">
      <dgm:prSet phldrT="[Text]"/>
      <dgm:spPr/>
      <dgm:t>
        <a:bodyPr/>
        <a:lstStyle/>
        <a:p>
          <a:r>
            <a:rPr lang="en-US" dirty="0" smtClean="0"/>
            <a:t>Minimal Preventable Accidents</a:t>
          </a:r>
          <a:endParaRPr lang="en-US" dirty="0"/>
        </a:p>
      </dgm:t>
    </dgm:pt>
    <dgm:pt modelId="{C972F071-65DC-4544-9F82-0922F12F587F}" type="parTrans" cxnId="{080F12E8-05DF-48CB-BA5C-4AD33CB1C9FF}">
      <dgm:prSet/>
      <dgm:spPr/>
      <dgm:t>
        <a:bodyPr/>
        <a:lstStyle/>
        <a:p>
          <a:endParaRPr lang="en-US"/>
        </a:p>
      </dgm:t>
    </dgm:pt>
    <dgm:pt modelId="{00F2F0CF-C91C-4A04-97AC-BFBDCA55C077}" type="sibTrans" cxnId="{080F12E8-05DF-48CB-BA5C-4AD33CB1C9FF}">
      <dgm:prSet/>
      <dgm:spPr/>
      <dgm:t>
        <a:bodyPr/>
        <a:lstStyle/>
        <a:p>
          <a:endParaRPr lang="en-US"/>
        </a:p>
      </dgm:t>
    </dgm:pt>
    <dgm:pt modelId="{2E36FF99-0CB2-47AE-B858-E2CB234B5329}">
      <dgm:prSet phldrT="[Text]"/>
      <dgm:spPr/>
      <dgm:t>
        <a:bodyPr/>
        <a:lstStyle/>
        <a:p>
          <a:r>
            <a:rPr lang="en-US" dirty="0" smtClean="0"/>
            <a:t>High Customer Service Ratings</a:t>
          </a:r>
          <a:endParaRPr lang="en-US" dirty="0"/>
        </a:p>
      </dgm:t>
    </dgm:pt>
    <dgm:pt modelId="{494904BF-D806-41A6-B5FD-C993D18DFDAA}" type="parTrans" cxnId="{24AA9113-6D4C-4E92-8850-9B27CC4B2120}">
      <dgm:prSet/>
      <dgm:spPr/>
      <dgm:t>
        <a:bodyPr/>
        <a:lstStyle/>
        <a:p>
          <a:endParaRPr lang="en-US"/>
        </a:p>
      </dgm:t>
    </dgm:pt>
    <dgm:pt modelId="{8B910D8D-FE7A-4CD9-BC0A-294CF74F8235}" type="sibTrans" cxnId="{24AA9113-6D4C-4E92-8850-9B27CC4B2120}">
      <dgm:prSet/>
      <dgm:spPr/>
      <dgm:t>
        <a:bodyPr/>
        <a:lstStyle/>
        <a:p>
          <a:endParaRPr lang="en-US"/>
        </a:p>
      </dgm:t>
    </dgm:pt>
    <dgm:pt modelId="{FB746671-C251-42C1-AC96-30616FAD5902}">
      <dgm:prSet/>
      <dgm:spPr/>
      <dgm:t>
        <a:bodyPr/>
        <a:lstStyle/>
        <a:p>
          <a:r>
            <a:rPr lang="en-US" dirty="0" smtClean="0"/>
            <a:t>High Employee Engagement &amp; Satisfaction</a:t>
          </a:r>
          <a:endParaRPr lang="en-US" dirty="0"/>
        </a:p>
      </dgm:t>
    </dgm:pt>
    <dgm:pt modelId="{D9CFE299-EE3E-48BB-8BFA-D7B5D3F3D1C4}" type="parTrans" cxnId="{1338E173-DBB5-4411-B93A-F3F9394A824B}">
      <dgm:prSet/>
      <dgm:spPr/>
      <dgm:t>
        <a:bodyPr/>
        <a:lstStyle/>
        <a:p>
          <a:endParaRPr lang="en-US"/>
        </a:p>
      </dgm:t>
    </dgm:pt>
    <dgm:pt modelId="{384960E4-00F0-47A3-B221-4F6D59AE864E}" type="sibTrans" cxnId="{1338E173-DBB5-4411-B93A-F3F9394A824B}">
      <dgm:prSet/>
      <dgm:spPr/>
      <dgm:t>
        <a:bodyPr/>
        <a:lstStyle/>
        <a:p>
          <a:endParaRPr lang="en-US"/>
        </a:p>
      </dgm:t>
    </dgm:pt>
    <dgm:pt modelId="{DD4163C5-73BA-4E7B-A48F-91DCEBA8C179}" type="pres">
      <dgm:prSet presAssocID="{F86E88D2-9D8E-4DE0-B317-BE3643E5A3A8}" presName="Name0" presStyleCnt="0">
        <dgm:presLayoutVars>
          <dgm:chMax val="1"/>
          <dgm:dir/>
          <dgm:animLvl val="ctr"/>
          <dgm:resizeHandles val="exact"/>
        </dgm:presLayoutVars>
      </dgm:prSet>
      <dgm:spPr/>
      <dgm:t>
        <a:bodyPr/>
        <a:lstStyle/>
        <a:p>
          <a:endParaRPr lang="en-US"/>
        </a:p>
      </dgm:t>
    </dgm:pt>
    <dgm:pt modelId="{2B9AF14A-866B-40FE-828B-F44C394CA896}" type="pres">
      <dgm:prSet presAssocID="{428EF4C9-7F30-4E15-9009-0F662AC5762B}" presName="centerShape" presStyleLbl="node0" presStyleIdx="0" presStyleCnt="1"/>
      <dgm:spPr/>
      <dgm:t>
        <a:bodyPr/>
        <a:lstStyle/>
        <a:p>
          <a:endParaRPr lang="en-US"/>
        </a:p>
      </dgm:t>
    </dgm:pt>
    <dgm:pt modelId="{C596A3BE-D7EB-4D23-8D65-06065545A90C}" type="pres">
      <dgm:prSet presAssocID="{F91BE079-BDE6-4ED9-873F-1F0907A74F7E}" presName="node" presStyleLbl="node1" presStyleIdx="0" presStyleCnt="5">
        <dgm:presLayoutVars>
          <dgm:bulletEnabled val="1"/>
        </dgm:presLayoutVars>
      </dgm:prSet>
      <dgm:spPr/>
      <dgm:t>
        <a:bodyPr/>
        <a:lstStyle/>
        <a:p>
          <a:endParaRPr lang="en-US"/>
        </a:p>
      </dgm:t>
    </dgm:pt>
    <dgm:pt modelId="{3C1A6858-A87D-422A-8942-49C4B2D7F977}" type="pres">
      <dgm:prSet presAssocID="{F91BE079-BDE6-4ED9-873F-1F0907A74F7E}" presName="dummy" presStyleCnt="0"/>
      <dgm:spPr/>
    </dgm:pt>
    <dgm:pt modelId="{F4793E11-4731-40E3-9E47-FA471F1D31B0}" type="pres">
      <dgm:prSet presAssocID="{15C9AD79-76AD-44D1-A13E-4305F2FDF4AA}" presName="sibTrans" presStyleLbl="sibTrans2D1" presStyleIdx="0" presStyleCnt="5"/>
      <dgm:spPr/>
      <dgm:t>
        <a:bodyPr/>
        <a:lstStyle/>
        <a:p>
          <a:endParaRPr lang="en-US"/>
        </a:p>
      </dgm:t>
    </dgm:pt>
    <dgm:pt modelId="{3BAC217F-6379-4F8B-8F76-CD35EAFDB06F}" type="pres">
      <dgm:prSet presAssocID="{F30545BC-84D9-4102-A512-1399B447457E}" presName="node" presStyleLbl="node1" presStyleIdx="1" presStyleCnt="5">
        <dgm:presLayoutVars>
          <dgm:bulletEnabled val="1"/>
        </dgm:presLayoutVars>
      </dgm:prSet>
      <dgm:spPr/>
      <dgm:t>
        <a:bodyPr/>
        <a:lstStyle/>
        <a:p>
          <a:endParaRPr lang="en-US"/>
        </a:p>
      </dgm:t>
    </dgm:pt>
    <dgm:pt modelId="{F72FD061-3C0D-4E28-AB8B-F3731F8C384C}" type="pres">
      <dgm:prSet presAssocID="{F30545BC-84D9-4102-A512-1399B447457E}" presName="dummy" presStyleCnt="0"/>
      <dgm:spPr/>
    </dgm:pt>
    <dgm:pt modelId="{EE753B19-89A1-4A18-ADBA-158558E57A17}" type="pres">
      <dgm:prSet presAssocID="{70FB0128-355A-4F10-8629-93F28DA8102D}" presName="sibTrans" presStyleLbl="sibTrans2D1" presStyleIdx="1" presStyleCnt="5"/>
      <dgm:spPr/>
      <dgm:t>
        <a:bodyPr/>
        <a:lstStyle/>
        <a:p>
          <a:endParaRPr lang="en-US"/>
        </a:p>
      </dgm:t>
    </dgm:pt>
    <dgm:pt modelId="{CBF4F1F5-AF6B-4B0D-B1E6-7B261020ABBD}" type="pres">
      <dgm:prSet presAssocID="{BAFE6C80-8329-4938-AA25-516CC0F731C2}" presName="node" presStyleLbl="node1" presStyleIdx="2" presStyleCnt="5">
        <dgm:presLayoutVars>
          <dgm:bulletEnabled val="1"/>
        </dgm:presLayoutVars>
      </dgm:prSet>
      <dgm:spPr/>
      <dgm:t>
        <a:bodyPr/>
        <a:lstStyle/>
        <a:p>
          <a:endParaRPr lang="en-US"/>
        </a:p>
      </dgm:t>
    </dgm:pt>
    <dgm:pt modelId="{E398168C-1CCC-4A50-BA79-8F1DBDF2248F}" type="pres">
      <dgm:prSet presAssocID="{BAFE6C80-8329-4938-AA25-516CC0F731C2}" presName="dummy" presStyleCnt="0"/>
      <dgm:spPr/>
    </dgm:pt>
    <dgm:pt modelId="{9F84FB5E-B257-4A09-AAEC-F1B0EB759239}" type="pres">
      <dgm:prSet presAssocID="{00F2F0CF-C91C-4A04-97AC-BFBDCA55C077}" presName="sibTrans" presStyleLbl="sibTrans2D1" presStyleIdx="2" presStyleCnt="5"/>
      <dgm:spPr/>
      <dgm:t>
        <a:bodyPr/>
        <a:lstStyle/>
        <a:p>
          <a:endParaRPr lang="en-US"/>
        </a:p>
      </dgm:t>
    </dgm:pt>
    <dgm:pt modelId="{EF75BEA6-2720-4587-9633-6D9D79341EC8}" type="pres">
      <dgm:prSet presAssocID="{2E36FF99-0CB2-47AE-B858-E2CB234B5329}" presName="node" presStyleLbl="node1" presStyleIdx="3" presStyleCnt="5">
        <dgm:presLayoutVars>
          <dgm:bulletEnabled val="1"/>
        </dgm:presLayoutVars>
      </dgm:prSet>
      <dgm:spPr/>
      <dgm:t>
        <a:bodyPr/>
        <a:lstStyle/>
        <a:p>
          <a:endParaRPr lang="en-US"/>
        </a:p>
      </dgm:t>
    </dgm:pt>
    <dgm:pt modelId="{B81B1B09-A752-4113-9ED9-FC6D265D13FE}" type="pres">
      <dgm:prSet presAssocID="{2E36FF99-0CB2-47AE-B858-E2CB234B5329}" presName="dummy" presStyleCnt="0"/>
      <dgm:spPr/>
    </dgm:pt>
    <dgm:pt modelId="{F2610D38-6D87-4B35-BE9A-1D9487A346BF}" type="pres">
      <dgm:prSet presAssocID="{8B910D8D-FE7A-4CD9-BC0A-294CF74F8235}" presName="sibTrans" presStyleLbl="sibTrans2D1" presStyleIdx="3" presStyleCnt="5"/>
      <dgm:spPr/>
      <dgm:t>
        <a:bodyPr/>
        <a:lstStyle/>
        <a:p>
          <a:endParaRPr lang="en-US"/>
        </a:p>
      </dgm:t>
    </dgm:pt>
    <dgm:pt modelId="{5C484C6D-2AE7-4EE5-B8C2-28134C354AF9}" type="pres">
      <dgm:prSet presAssocID="{FB746671-C251-42C1-AC96-30616FAD5902}" presName="node" presStyleLbl="node1" presStyleIdx="4" presStyleCnt="5">
        <dgm:presLayoutVars>
          <dgm:bulletEnabled val="1"/>
        </dgm:presLayoutVars>
      </dgm:prSet>
      <dgm:spPr/>
      <dgm:t>
        <a:bodyPr/>
        <a:lstStyle/>
        <a:p>
          <a:endParaRPr lang="en-US"/>
        </a:p>
      </dgm:t>
    </dgm:pt>
    <dgm:pt modelId="{9EAE6DB4-FA63-402E-A491-434CB46F10C8}" type="pres">
      <dgm:prSet presAssocID="{FB746671-C251-42C1-AC96-30616FAD5902}" presName="dummy" presStyleCnt="0"/>
      <dgm:spPr/>
    </dgm:pt>
    <dgm:pt modelId="{199204FD-D0D0-4D68-9F82-71A152F4BC01}" type="pres">
      <dgm:prSet presAssocID="{384960E4-00F0-47A3-B221-4F6D59AE864E}" presName="sibTrans" presStyleLbl="sibTrans2D1" presStyleIdx="4" presStyleCnt="5"/>
      <dgm:spPr/>
      <dgm:t>
        <a:bodyPr/>
        <a:lstStyle/>
        <a:p>
          <a:endParaRPr lang="en-US"/>
        </a:p>
      </dgm:t>
    </dgm:pt>
  </dgm:ptLst>
  <dgm:cxnLst>
    <dgm:cxn modelId="{82AA94E5-F5AC-4459-97F8-55E86D68FC46}" type="presOf" srcId="{428EF4C9-7F30-4E15-9009-0F662AC5762B}" destId="{2B9AF14A-866B-40FE-828B-F44C394CA896}" srcOrd="0" destOrd="0" presId="urn:microsoft.com/office/officeart/2005/8/layout/radial6"/>
    <dgm:cxn modelId="{19515939-FE15-4EAB-AA1D-88D92A2DC2CA}" type="presOf" srcId="{F86E88D2-9D8E-4DE0-B317-BE3643E5A3A8}" destId="{DD4163C5-73BA-4E7B-A48F-91DCEBA8C179}" srcOrd="0" destOrd="0" presId="urn:microsoft.com/office/officeart/2005/8/layout/radial6"/>
    <dgm:cxn modelId="{36BCE436-8F83-4176-9E83-10A2349E3BE7}" srcId="{F86E88D2-9D8E-4DE0-B317-BE3643E5A3A8}" destId="{428EF4C9-7F30-4E15-9009-0F662AC5762B}" srcOrd="0" destOrd="0" parTransId="{2FCB3FFD-D60D-4F20-B8A6-81BADED4F1A5}" sibTransId="{A16A3402-F5DD-462F-BAD6-EC825B5D0454}"/>
    <dgm:cxn modelId="{7A25A9B9-8D07-4FC3-A1FA-A2EADEE030D0}" type="presOf" srcId="{8B910D8D-FE7A-4CD9-BC0A-294CF74F8235}" destId="{F2610D38-6D87-4B35-BE9A-1D9487A346BF}" srcOrd="0" destOrd="0" presId="urn:microsoft.com/office/officeart/2005/8/layout/radial6"/>
    <dgm:cxn modelId="{1AAEED7B-4CB1-44DE-8D7A-62FC7AED0854}" type="presOf" srcId="{F30545BC-84D9-4102-A512-1399B447457E}" destId="{3BAC217F-6379-4F8B-8F76-CD35EAFDB06F}" srcOrd="0" destOrd="0" presId="urn:microsoft.com/office/officeart/2005/8/layout/radial6"/>
    <dgm:cxn modelId="{D8F33BC5-5F02-4959-A060-7555B807C09A}" type="presOf" srcId="{00F2F0CF-C91C-4A04-97AC-BFBDCA55C077}" destId="{9F84FB5E-B257-4A09-AAEC-F1B0EB759239}" srcOrd="0" destOrd="0" presId="urn:microsoft.com/office/officeart/2005/8/layout/radial6"/>
    <dgm:cxn modelId="{308DA6A5-129D-43AA-9FBA-75667A4416F6}" srcId="{428EF4C9-7F30-4E15-9009-0F662AC5762B}" destId="{F91BE079-BDE6-4ED9-873F-1F0907A74F7E}" srcOrd="0" destOrd="0" parTransId="{2D206C94-AE27-46BB-AB2D-5C77FB1AF6FB}" sibTransId="{15C9AD79-76AD-44D1-A13E-4305F2FDF4AA}"/>
    <dgm:cxn modelId="{44A8436C-0D49-4055-B97D-CEA1B8443FEF}" type="presOf" srcId="{70FB0128-355A-4F10-8629-93F28DA8102D}" destId="{EE753B19-89A1-4A18-ADBA-158558E57A17}" srcOrd="0" destOrd="0" presId="urn:microsoft.com/office/officeart/2005/8/layout/radial6"/>
    <dgm:cxn modelId="{840C6748-0CE9-4B0D-A995-3A5B30CF47B4}" type="presOf" srcId="{2E36FF99-0CB2-47AE-B858-E2CB234B5329}" destId="{EF75BEA6-2720-4587-9633-6D9D79341EC8}" srcOrd="0" destOrd="0" presId="urn:microsoft.com/office/officeart/2005/8/layout/radial6"/>
    <dgm:cxn modelId="{080F12E8-05DF-48CB-BA5C-4AD33CB1C9FF}" srcId="{428EF4C9-7F30-4E15-9009-0F662AC5762B}" destId="{BAFE6C80-8329-4938-AA25-516CC0F731C2}" srcOrd="2" destOrd="0" parTransId="{C972F071-65DC-4544-9F82-0922F12F587F}" sibTransId="{00F2F0CF-C91C-4A04-97AC-BFBDCA55C077}"/>
    <dgm:cxn modelId="{53F2464A-C5A1-4A6A-B566-AA551F321468}" type="presOf" srcId="{BAFE6C80-8329-4938-AA25-516CC0F731C2}" destId="{CBF4F1F5-AF6B-4B0D-B1E6-7B261020ABBD}" srcOrd="0" destOrd="0" presId="urn:microsoft.com/office/officeart/2005/8/layout/radial6"/>
    <dgm:cxn modelId="{7F1A531A-D08D-41C8-A4A9-F1A8BF0D03F4}" type="presOf" srcId="{15C9AD79-76AD-44D1-A13E-4305F2FDF4AA}" destId="{F4793E11-4731-40E3-9E47-FA471F1D31B0}" srcOrd="0" destOrd="0" presId="urn:microsoft.com/office/officeart/2005/8/layout/radial6"/>
    <dgm:cxn modelId="{D9E9856A-0982-420F-BD7E-3A5152B41DA5}" type="presOf" srcId="{F91BE079-BDE6-4ED9-873F-1F0907A74F7E}" destId="{C596A3BE-D7EB-4D23-8D65-06065545A90C}" srcOrd="0" destOrd="0" presId="urn:microsoft.com/office/officeart/2005/8/layout/radial6"/>
    <dgm:cxn modelId="{D7091422-2FA3-4641-9FED-A09EDE93A80B}" srcId="{428EF4C9-7F30-4E15-9009-0F662AC5762B}" destId="{F30545BC-84D9-4102-A512-1399B447457E}" srcOrd="1" destOrd="0" parTransId="{DB5DE7B0-9D72-40F1-A1F0-18EC7BC08942}" sibTransId="{70FB0128-355A-4F10-8629-93F28DA8102D}"/>
    <dgm:cxn modelId="{EA2A02C1-C3F7-4F98-9712-9FCBCA9B92F7}" type="presOf" srcId="{384960E4-00F0-47A3-B221-4F6D59AE864E}" destId="{199204FD-D0D0-4D68-9F82-71A152F4BC01}" srcOrd="0" destOrd="0" presId="urn:microsoft.com/office/officeart/2005/8/layout/radial6"/>
    <dgm:cxn modelId="{A9C1D3DA-E403-4F60-A39B-DACC84E3C35B}" type="presOf" srcId="{FB746671-C251-42C1-AC96-30616FAD5902}" destId="{5C484C6D-2AE7-4EE5-B8C2-28134C354AF9}" srcOrd="0" destOrd="0" presId="urn:microsoft.com/office/officeart/2005/8/layout/radial6"/>
    <dgm:cxn modelId="{24AA9113-6D4C-4E92-8850-9B27CC4B2120}" srcId="{428EF4C9-7F30-4E15-9009-0F662AC5762B}" destId="{2E36FF99-0CB2-47AE-B858-E2CB234B5329}" srcOrd="3" destOrd="0" parTransId="{494904BF-D806-41A6-B5FD-C993D18DFDAA}" sibTransId="{8B910D8D-FE7A-4CD9-BC0A-294CF74F8235}"/>
    <dgm:cxn modelId="{1338E173-DBB5-4411-B93A-F3F9394A824B}" srcId="{428EF4C9-7F30-4E15-9009-0F662AC5762B}" destId="{FB746671-C251-42C1-AC96-30616FAD5902}" srcOrd="4" destOrd="0" parTransId="{D9CFE299-EE3E-48BB-8BFA-D7B5D3F3D1C4}" sibTransId="{384960E4-00F0-47A3-B221-4F6D59AE864E}"/>
    <dgm:cxn modelId="{1E5097B8-EDAC-46BD-9B05-56F5C929A782}" type="presParOf" srcId="{DD4163C5-73BA-4E7B-A48F-91DCEBA8C179}" destId="{2B9AF14A-866B-40FE-828B-F44C394CA896}" srcOrd="0" destOrd="0" presId="urn:microsoft.com/office/officeart/2005/8/layout/radial6"/>
    <dgm:cxn modelId="{863DB52D-3F6F-4D3A-BA0E-39E2C65F41DA}" type="presParOf" srcId="{DD4163C5-73BA-4E7B-A48F-91DCEBA8C179}" destId="{C596A3BE-D7EB-4D23-8D65-06065545A90C}" srcOrd="1" destOrd="0" presId="urn:microsoft.com/office/officeart/2005/8/layout/radial6"/>
    <dgm:cxn modelId="{41126B68-62D3-4A7E-A03E-76AAA21943C8}" type="presParOf" srcId="{DD4163C5-73BA-4E7B-A48F-91DCEBA8C179}" destId="{3C1A6858-A87D-422A-8942-49C4B2D7F977}" srcOrd="2" destOrd="0" presId="urn:microsoft.com/office/officeart/2005/8/layout/radial6"/>
    <dgm:cxn modelId="{066ED726-146F-4A9B-8D97-E49A816ECB98}" type="presParOf" srcId="{DD4163C5-73BA-4E7B-A48F-91DCEBA8C179}" destId="{F4793E11-4731-40E3-9E47-FA471F1D31B0}" srcOrd="3" destOrd="0" presId="urn:microsoft.com/office/officeart/2005/8/layout/radial6"/>
    <dgm:cxn modelId="{DEC01662-2D8B-4806-85EA-FD600BBE26D1}" type="presParOf" srcId="{DD4163C5-73BA-4E7B-A48F-91DCEBA8C179}" destId="{3BAC217F-6379-4F8B-8F76-CD35EAFDB06F}" srcOrd="4" destOrd="0" presId="urn:microsoft.com/office/officeart/2005/8/layout/radial6"/>
    <dgm:cxn modelId="{6F4061AB-F37A-424D-BEF3-9D3A89A884C9}" type="presParOf" srcId="{DD4163C5-73BA-4E7B-A48F-91DCEBA8C179}" destId="{F72FD061-3C0D-4E28-AB8B-F3731F8C384C}" srcOrd="5" destOrd="0" presId="urn:microsoft.com/office/officeart/2005/8/layout/radial6"/>
    <dgm:cxn modelId="{9AE303C1-40EB-481A-A376-02D6C41CE77F}" type="presParOf" srcId="{DD4163C5-73BA-4E7B-A48F-91DCEBA8C179}" destId="{EE753B19-89A1-4A18-ADBA-158558E57A17}" srcOrd="6" destOrd="0" presId="urn:microsoft.com/office/officeart/2005/8/layout/radial6"/>
    <dgm:cxn modelId="{CDB5766C-7ED3-45E1-BE32-56106E4C4B7F}" type="presParOf" srcId="{DD4163C5-73BA-4E7B-A48F-91DCEBA8C179}" destId="{CBF4F1F5-AF6B-4B0D-B1E6-7B261020ABBD}" srcOrd="7" destOrd="0" presId="urn:microsoft.com/office/officeart/2005/8/layout/radial6"/>
    <dgm:cxn modelId="{B642F43B-7633-49A1-B0CF-F80659A62357}" type="presParOf" srcId="{DD4163C5-73BA-4E7B-A48F-91DCEBA8C179}" destId="{E398168C-1CCC-4A50-BA79-8F1DBDF2248F}" srcOrd="8" destOrd="0" presId="urn:microsoft.com/office/officeart/2005/8/layout/radial6"/>
    <dgm:cxn modelId="{89C5C13A-D8CE-4CD1-BFBA-737433155519}" type="presParOf" srcId="{DD4163C5-73BA-4E7B-A48F-91DCEBA8C179}" destId="{9F84FB5E-B257-4A09-AAEC-F1B0EB759239}" srcOrd="9" destOrd="0" presId="urn:microsoft.com/office/officeart/2005/8/layout/radial6"/>
    <dgm:cxn modelId="{A94711D4-D7EB-4F38-81CE-A9A8504DE72A}" type="presParOf" srcId="{DD4163C5-73BA-4E7B-A48F-91DCEBA8C179}" destId="{EF75BEA6-2720-4587-9633-6D9D79341EC8}" srcOrd="10" destOrd="0" presId="urn:microsoft.com/office/officeart/2005/8/layout/radial6"/>
    <dgm:cxn modelId="{F3FA5AFE-3850-4160-AB4A-D63721DE3FD6}" type="presParOf" srcId="{DD4163C5-73BA-4E7B-A48F-91DCEBA8C179}" destId="{B81B1B09-A752-4113-9ED9-FC6D265D13FE}" srcOrd="11" destOrd="0" presId="urn:microsoft.com/office/officeart/2005/8/layout/radial6"/>
    <dgm:cxn modelId="{121CC804-DB7D-44AF-8CFF-E7C1383A5BCC}" type="presParOf" srcId="{DD4163C5-73BA-4E7B-A48F-91DCEBA8C179}" destId="{F2610D38-6D87-4B35-BE9A-1D9487A346BF}" srcOrd="12" destOrd="0" presId="urn:microsoft.com/office/officeart/2005/8/layout/radial6"/>
    <dgm:cxn modelId="{2F4A1710-644E-47B4-B5BF-2FD155BCA7EB}" type="presParOf" srcId="{DD4163C5-73BA-4E7B-A48F-91DCEBA8C179}" destId="{5C484C6D-2AE7-4EE5-B8C2-28134C354AF9}" srcOrd="13" destOrd="0" presId="urn:microsoft.com/office/officeart/2005/8/layout/radial6"/>
    <dgm:cxn modelId="{5F208107-8357-4AB9-92C7-AF1AFFDB3815}" type="presParOf" srcId="{DD4163C5-73BA-4E7B-A48F-91DCEBA8C179}" destId="{9EAE6DB4-FA63-402E-A491-434CB46F10C8}" srcOrd="14" destOrd="0" presId="urn:microsoft.com/office/officeart/2005/8/layout/radial6"/>
    <dgm:cxn modelId="{0023CB65-C273-4EDA-BA85-C3720CD1C33B}" type="presParOf" srcId="{DD4163C5-73BA-4E7B-A48F-91DCEBA8C179}" destId="{199204FD-D0D0-4D68-9F82-71A152F4BC01}"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204FD-D0D0-4D68-9F82-71A152F4BC01}">
      <dsp:nvSpPr>
        <dsp:cNvPr id="0" name=""/>
        <dsp:cNvSpPr/>
      </dsp:nvSpPr>
      <dsp:spPr>
        <a:xfrm>
          <a:off x="1391310" y="539891"/>
          <a:ext cx="3606784" cy="3606784"/>
        </a:xfrm>
        <a:prstGeom prst="blockArc">
          <a:avLst>
            <a:gd name="adj1" fmla="val 1188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610D38-6D87-4B35-BE9A-1D9487A346BF}">
      <dsp:nvSpPr>
        <dsp:cNvPr id="0" name=""/>
        <dsp:cNvSpPr/>
      </dsp:nvSpPr>
      <dsp:spPr>
        <a:xfrm>
          <a:off x="1391310" y="539891"/>
          <a:ext cx="3606784" cy="3606784"/>
        </a:xfrm>
        <a:prstGeom prst="blockArc">
          <a:avLst>
            <a:gd name="adj1" fmla="val 7560000"/>
            <a:gd name="adj2" fmla="val 1188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84FB5E-B257-4A09-AAEC-F1B0EB759239}">
      <dsp:nvSpPr>
        <dsp:cNvPr id="0" name=""/>
        <dsp:cNvSpPr/>
      </dsp:nvSpPr>
      <dsp:spPr>
        <a:xfrm>
          <a:off x="1391310" y="539891"/>
          <a:ext cx="3606784" cy="3606784"/>
        </a:xfrm>
        <a:prstGeom prst="blockArc">
          <a:avLst>
            <a:gd name="adj1" fmla="val 3240000"/>
            <a:gd name="adj2" fmla="val 756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753B19-89A1-4A18-ADBA-158558E57A17}">
      <dsp:nvSpPr>
        <dsp:cNvPr id="0" name=""/>
        <dsp:cNvSpPr/>
      </dsp:nvSpPr>
      <dsp:spPr>
        <a:xfrm>
          <a:off x="1391310" y="539891"/>
          <a:ext cx="3606784" cy="3606784"/>
        </a:xfrm>
        <a:prstGeom prst="blockArc">
          <a:avLst>
            <a:gd name="adj1" fmla="val 20520000"/>
            <a:gd name="adj2" fmla="val 324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93E11-4731-40E3-9E47-FA471F1D31B0}">
      <dsp:nvSpPr>
        <dsp:cNvPr id="0" name=""/>
        <dsp:cNvSpPr/>
      </dsp:nvSpPr>
      <dsp:spPr>
        <a:xfrm>
          <a:off x="1391310" y="539891"/>
          <a:ext cx="3606784" cy="3606784"/>
        </a:xfrm>
        <a:prstGeom prst="blockArc">
          <a:avLst>
            <a:gd name="adj1" fmla="val 16200000"/>
            <a:gd name="adj2" fmla="val 2052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9AF14A-866B-40FE-828B-F44C394CA896}">
      <dsp:nvSpPr>
        <dsp:cNvPr id="0" name=""/>
        <dsp:cNvSpPr/>
      </dsp:nvSpPr>
      <dsp:spPr>
        <a:xfrm>
          <a:off x="2364828" y="1513410"/>
          <a:ext cx="1659747" cy="1659747"/>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Vision</a:t>
          </a:r>
          <a:endParaRPr lang="en-US" sz="3400" kern="1200" dirty="0"/>
        </a:p>
      </dsp:txBody>
      <dsp:txXfrm>
        <a:off x="2607892" y="1756474"/>
        <a:ext cx="1173619" cy="1173619"/>
      </dsp:txXfrm>
    </dsp:sp>
    <dsp:sp modelId="{C596A3BE-D7EB-4D23-8D65-06065545A90C}">
      <dsp:nvSpPr>
        <dsp:cNvPr id="0" name=""/>
        <dsp:cNvSpPr/>
      </dsp:nvSpPr>
      <dsp:spPr>
        <a:xfrm>
          <a:off x="2613790" y="805"/>
          <a:ext cx="1161823" cy="1161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Low Absenteeism</a:t>
          </a:r>
          <a:endParaRPr lang="en-US" sz="1100" kern="1200" dirty="0"/>
        </a:p>
      </dsp:txBody>
      <dsp:txXfrm>
        <a:off x="2783935" y="170950"/>
        <a:ext cx="821533" cy="821533"/>
      </dsp:txXfrm>
    </dsp:sp>
    <dsp:sp modelId="{3BAC217F-6379-4F8B-8F76-CD35EAFDB06F}">
      <dsp:nvSpPr>
        <dsp:cNvPr id="0" name=""/>
        <dsp:cNvSpPr/>
      </dsp:nvSpPr>
      <dsp:spPr>
        <a:xfrm>
          <a:off x="4289140" y="1218018"/>
          <a:ext cx="1161823" cy="1161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Consistently On Time</a:t>
          </a:r>
          <a:endParaRPr lang="en-US" sz="1100" kern="1200" dirty="0"/>
        </a:p>
      </dsp:txBody>
      <dsp:txXfrm>
        <a:off x="4459285" y="1388163"/>
        <a:ext cx="821533" cy="821533"/>
      </dsp:txXfrm>
    </dsp:sp>
    <dsp:sp modelId="{CBF4F1F5-AF6B-4B0D-B1E6-7B261020ABBD}">
      <dsp:nvSpPr>
        <dsp:cNvPr id="0" name=""/>
        <dsp:cNvSpPr/>
      </dsp:nvSpPr>
      <dsp:spPr>
        <a:xfrm>
          <a:off x="3649213" y="3187509"/>
          <a:ext cx="1161823" cy="1161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Minimal Preventable Accidents</a:t>
          </a:r>
          <a:endParaRPr lang="en-US" sz="1100" kern="1200" dirty="0"/>
        </a:p>
      </dsp:txBody>
      <dsp:txXfrm>
        <a:off x="3819358" y="3357654"/>
        <a:ext cx="821533" cy="821533"/>
      </dsp:txXfrm>
    </dsp:sp>
    <dsp:sp modelId="{EF75BEA6-2720-4587-9633-6D9D79341EC8}">
      <dsp:nvSpPr>
        <dsp:cNvPr id="0" name=""/>
        <dsp:cNvSpPr/>
      </dsp:nvSpPr>
      <dsp:spPr>
        <a:xfrm>
          <a:off x="1578367" y="3187509"/>
          <a:ext cx="1161823" cy="1161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High Customer Service Ratings</a:t>
          </a:r>
          <a:endParaRPr lang="en-US" sz="1100" kern="1200" dirty="0"/>
        </a:p>
      </dsp:txBody>
      <dsp:txXfrm>
        <a:off x="1748512" y="3357654"/>
        <a:ext cx="821533" cy="821533"/>
      </dsp:txXfrm>
    </dsp:sp>
    <dsp:sp modelId="{5C484C6D-2AE7-4EE5-B8C2-28134C354AF9}">
      <dsp:nvSpPr>
        <dsp:cNvPr id="0" name=""/>
        <dsp:cNvSpPr/>
      </dsp:nvSpPr>
      <dsp:spPr>
        <a:xfrm>
          <a:off x="938441" y="1218018"/>
          <a:ext cx="1161823" cy="1161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High Employee Engagement &amp; Satisfaction</a:t>
          </a:r>
          <a:endParaRPr lang="en-US" sz="1100" kern="1200" dirty="0"/>
        </a:p>
      </dsp:txBody>
      <dsp:txXfrm>
        <a:off x="1108586" y="1388163"/>
        <a:ext cx="821533" cy="82153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2FBC5-9F8D-4E41-9F88-49EC93734FCB}" type="datetimeFigureOut">
              <a:rPr lang="en-US" smtClean="0"/>
              <a:t>9/4/2019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C96B3-B6F2-4748-812C-301F0C01DEDD}" type="slidenum">
              <a:rPr lang="en-US" smtClean="0"/>
              <a:t>‹#›</a:t>
            </a:fld>
            <a:endParaRPr lang="en-US"/>
          </a:p>
        </p:txBody>
      </p:sp>
    </p:spTree>
    <p:extLst>
      <p:ext uri="{BB962C8B-B14F-4D97-AF65-F5344CB8AC3E}">
        <p14:creationId xmlns:p14="http://schemas.microsoft.com/office/powerpoint/2010/main" val="297097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ubtitle 2"/>
          <p:cNvSpPr txBox="1">
            <a:spLocks/>
          </p:cNvSpPr>
          <p:nvPr userDrawn="1"/>
        </p:nvSpPr>
        <p:spPr bwMode="auto">
          <a:xfrm>
            <a:off x="1371600" y="3908425"/>
            <a:ext cx="6400800" cy="1752600"/>
          </a:xfrm>
          <a:prstGeom prst="rect">
            <a:avLst/>
          </a:prstGeom>
          <a:noFill/>
          <a:ln w="9525">
            <a:noFill/>
            <a:miter lim="800000"/>
            <a:headEnd/>
            <a:tailEnd/>
          </a:ln>
        </p:spPr>
        <p:txBody>
          <a:bodyPr/>
          <a:lstStyle/>
          <a:p>
            <a:pPr algn="ctr">
              <a:spcBef>
                <a:spcPct val="20000"/>
              </a:spcBef>
              <a:buFont typeface="Arial" charset="0"/>
              <a:buNone/>
              <a:defRPr/>
            </a:pPr>
            <a:r>
              <a:rPr lang="en-US" sz="2400" dirty="0">
                <a:solidFill>
                  <a:schemeClr val="bg1"/>
                </a:solidFill>
                <a:ea typeface="Arial" charset="0"/>
                <a:cs typeface="Arial" charset="0"/>
              </a:rPr>
              <a:t>Date Goes Here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0150" y="3522663"/>
            <a:ext cx="415925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74700" y="1946277"/>
            <a:ext cx="7772400" cy="1470025"/>
          </a:xfrm>
        </p:spPr>
        <p:txBody>
          <a:bodyPr/>
          <a:lstStyle>
            <a:lvl1pPr algn="ctr">
              <a:defRPr sz="3300" baseline="0">
                <a:solidFill>
                  <a:srgbClr val="005896"/>
                </a:solidFill>
                <a:latin typeface="Arial"/>
              </a:defRPr>
            </a:lvl1pPr>
          </a:lstStyle>
          <a:p>
            <a:r>
              <a:rPr lang="en-US" smtClean="0"/>
              <a:t>Click to edit Master title style</a:t>
            </a:r>
            <a:endParaRPr lang="en-US" dirty="0"/>
          </a:p>
        </p:txBody>
      </p:sp>
      <p:sp>
        <p:nvSpPr>
          <p:cNvPr id="24" name="Text Placeholder 23"/>
          <p:cNvSpPr>
            <a:spLocks noGrp="1"/>
          </p:cNvSpPr>
          <p:nvPr>
            <p:ph type="body" sz="quarter" idx="10"/>
          </p:nvPr>
        </p:nvSpPr>
        <p:spPr>
          <a:xfrm>
            <a:off x="2470150" y="3522663"/>
            <a:ext cx="4159250" cy="690562"/>
          </a:xfrm>
        </p:spPr>
        <p:txBody>
          <a:bodyPr>
            <a:noAutofit/>
          </a:bodyPr>
          <a:lstStyle>
            <a:lvl1pPr>
              <a:buNone/>
              <a:defRPr sz="2400" b="0" i="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07565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ubtitle 2"/>
          <p:cNvSpPr txBox="1">
            <a:spLocks/>
          </p:cNvSpPr>
          <p:nvPr/>
        </p:nvSpPr>
        <p:spPr bwMode="auto">
          <a:xfrm>
            <a:off x="1371600" y="3908425"/>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20000"/>
              </a:spcBef>
              <a:buFont typeface="Arial" charset="0"/>
              <a:buNone/>
            </a:pPr>
            <a:r>
              <a:rPr lang="en-US" altLang="en-US" sz="2400">
                <a:solidFill>
                  <a:schemeClr val="bg1"/>
                </a:solidFill>
                <a:cs typeface="Arial" charset="0"/>
              </a:rPr>
              <a:t>Date Goes Here</a:t>
            </a:r>
          </a:p>
        </p:txBody>
      </p:sp>
      <p:pic>
        <p:nvPicPr>
          <p:cNvPr id="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0150" y="3522663"/>
            <a:ext cx="415925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74700" y="1946277"/>
            <a:ext cx="7772400" cy="1470025"/>
          </a:xfrm>
        </p:spPr>
        <p:txBody>
          <a:bodyPr/>
          <a:lstStyle>
            <a:lvl1pPr algn="ctr">
              <a:defRPr sz="3300" baseline="0">
                <a:solidFill>
                  <a:srgbClr val="005896"/>
                </a:solidFill>
                <a:latin typeface="Arial"/>
              </a:defRPr>
            </a:lvl1pPr>
          </a:lstStyle>
          <a:p>
            <a:r>
              <a:rPr lang="en-US" smtClean="0"/>
              <a:t>Click to edit Master title style</a:t>
            </a:r>
            <a:endParaRPr lang="en-US" dirty="0"/>
          </a:p>
        </p:txBody>
      </p:sp>
      <p:sp>
        <p:nvSpPr>
          <p:cNvPr id="24" name="Text Placeholder 23"/>
          <p:cNvSpPr>
            <a:spLocks noGrp="1"/>
          </p:cNvSpPr>
          <p:nvPr>
            <p:ph type="body" sz="quarter" idx="10"/>
          </p:nvPr>
        </p:nvSpPr>
        <p:spPr>
          <a:xfrm>
            <a:off x="2470150" y="3522663"/>
            <a:ext cx="4159250" cy="690562"/>
          </a:xfrm>
        </p:spPr>
        <p:txBody>
          <a:bodyPr>
            <a:noAutofit/>
          </a:bodyPr>
          <a:lstStyle>
            <a:lvl1pPr>
              <a:buNone/>
              <a:defRPr sz="2400" b="0" i="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999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a:latin typeface="Aria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586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82802"/>
            <a:ext cx="4038600" cy="4525963"/>
          </a:xfrm>
        </p:spPr>
        <p:txBody>
          <a:bodyPr/>
          <a:lstStyle>
            <a:lvl1pPr>
              <a:defRPr sz="1200"/>
            </a:lvl1pPr>
            <a:lvl2pPr>
              <a:defRPr sz="1200"/>
            </a:lvl2pPr>
            <a:lvl3pPr>
              <a:defRPr sz="1200"/>
            </a:lvl3pPr>
            <a:lvl4pPr>
              <a:defRPr sz="1200">
                <a:latin typeface="Arial"/>
              </a:defRPr>
            </a:lvl4pPr>
            <a:lvl5pPr>
              <a:defRPr sz="12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82802"/>
            <a:ext cx="4038600" cy="4525963"/>
          </a:xfrm>
        </p:spPr>
        <p:txBody>
          <a:bodyPr/>
          <a:lstStyle>
            <a:lvl1pPr>
              <a:defRPr sz="1200"/>
            </a:lvl1pPr>
            <a:lvl2pPr>
              <a:defRPr sz="1200"/>
            </a:lvl2pPr>
            <a:lvl3pPr>
              <a:defRPr sz="1200"/>
            </a:lvl3pPr>
            <a:lvl4pPr>
              <a:defRPr sz="1200">
                <a:latin typeface="Arial"/>
              </a:defRPr>
            </a:lvl4pPr>
            <a:lvl5pPr>
              <a:defRPr sz="12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39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32013"/>
            <a:ext cx="4040188" cy="639762"/>
          </a:xfr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3000377"/>
            <a:ext cx="4040188" cy="3705225"/>
          </a:xfrm>
        </p:spPr>
        <p:txBody>
          <a:bodyPr/>
          <a:lstStyle>
            <a:lvl1pPr>
              <a:defRPr sz="12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2132013"/>
            <a:ext cx="4041775" cy="639762"/>
          </a:xfr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3000377"/>
            <a:ext cx="4041775" cy="3705225"/>
          </a:xfrm>
        </p:spPr>
        <p:txBody>
          <a:bodyPr/>
          <a:lstStyle>
            <a:lvl1pPr>
              <a:defRPr sz="12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5340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875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09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181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9302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6848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729995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2806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350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350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558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a:latin typeface="Aria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58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82802"/>
            <a:ext cx="4038600" cy="4525963"/>
          </a:xfrm>
        </p:spPr>
        <p:txBody>
          <a:bodyPr/>
          <a:lstStyle>
            <a:lvl1pPr>
              <a:defRPr sz="1200"/>
            </a:lvl1pPr>
            <a:lvl2pPr>
              <a:defRPr sz="1200"/>
            </a:lvl2pPr>
            <a:lvl3pPr>
              <a:defRPr sz="1200"/>
            </a:lvl3pPr>
            <a:lvl4pPr>
              <a:defRPr sz="1200">
                <a:latin typeface="Arial"/>
              </a:defRPr>
            </a:lvl4pPr>
            <a:lvl5pPr>
              <a:defRPr sz="12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82802"/>
            <a:ext cx="4038600" cy="4525963"/>
          </a:xfrm>
        </p:spPr>
        <p:txBody>
          <a:bodyPr/>
          <a:lstStyle>
            <a:lvl1pPr>
              <a:defRPr sz="1200"/>
            </a:lvl1pPr>
            <a:lvl2pPr>
              <a:defRPr sz="1200"/>
            </a:lvl2pPr>
            <a:lvl3pPr>
              <a:defRPr sz="1200"/>
            </a:lvl3pPr>
            <a:lvl4pPr>
              <a:defRPr sz="1200">
                <a:latin typeface="Arial"/>
              </a:defRPr>
            </a:lvl4pPr>
            <a:lvl5pPr>
              <a:defRPr sz="12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13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32013"/>
            <a:ext cx="4040188" cy="639762"/>
          </a:xfr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3000377"/>
            <a:ext cx="4040188" cy="3705225"/>
          </a:xfrm>
        </p:spPr>
        <p:txBody>
          <a:bodyPr/>
          <a:lstStyle>
            <a:lvl1pPr>
              <a:defRPr sz="12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2132013"/>
            <a:ext cx="4041775" cy="639762"/>
          </a:xfr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3000377"/>
            <a:ext cx="4041775" cy="3705225"/>
          </a:xfrm>
        </p:spPr>
        <p:txBody>
          <a:bodyPr/>
          <a:lstStyle>
            <a:lvl1pPr>
              <a:defRPr sz="12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024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532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6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181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9302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6848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420254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775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350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350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619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3.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2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223837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28" name="Group 9"/>
          <p:cNvGrpSpPr>
            <a:grpSpLocks/>
          </p:cNvGrpSpPr>
          <p:nvPr/>
        </p:nvGrpSpPr>
        <p:grpSpPr bwMode="auto">
          <a:xfrm>
            <a:off x="173038" y="9525"/>
            <a:ext cx="8978900" cy="914400"/>
            <a:chOff x="173038" y="9525"/>
            <a:chExt cx="8978900" cy="914400"/>
          </a:xfrm>
        </p:grpSpPr>
        <p:pic>
          <p:nvPicPr>
            <p:cNvPr id="1029" name="Picture 3" descr="RTS-logo for PPT.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3038" y="160338"/>
              <a:ext cx="3854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0" descr="road bg-header.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14800" y="9525"/>
              <a:ext cx="4170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3838" y="884238"/>
              <a:ext cx="89281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80512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342900" rtl="0" eaLnBrk="1" fontAlgn="base" hangingPunct="1">
        <a:spcBef>
          <a:spcPct val="0"/>
        </a:spcBef>
        <a:spcAft>
          <a:spcPct val="0"/>
        </a:spcAft>
        <a:defRPr sz="2700" kern="1200">
          <a:solidFill>
            <a:srgbClr val="005896"/>
          </a:solidFill>
          <a:latin typeface="Arial"/>
          <a:ea typeface="ＭＳ Ｐゴシック" charset="-128"/>
          <a:cs typeface="ＭＳ Ｐゴシック" charset="-128"/>
        </a:defRPr>
      </a:lvl1pPr>
      <a:lvl2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2pPr>
      <a:lvl3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3pPr>
      <a:lvl4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4pPr>
      <a:lvl5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5pPr>
      <a:lvl6pPr marL="3429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6pPr>
      <a:lvl7pPr marL="6858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7pPr>
      <a:lvl8pPr marL="10287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8pPr>
      <a:lvl9pPr marL="13716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1200" b="1" kern="1200">
          <a:solidFill>
            <a:srgbClr val="77BC1F"/>
          </a:solidFill>
          <a:latin typeface="Arial"/>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5pPr>
      <a:lvl6pPr marL="1885950" indent="-171450" algn="l" defTabSz="342900" rtl="0" eaLnBrk="1" latinLnBrk="0" hangingPunct="1">
        <a:spcBef>
          <a:spcPct val="20000"/>
        </a:spcBef>
        <a:buFont typeface="Arial"/>
        <a:buChar char="•"/>
        <a:defRPr sz="1200" kern="1200">
          <a:solidFill>
            <a:srgbClr val="005896"/>
          </a:solidFill>
          <a:latin typeface="Arial"/>
          <a:ea typeface="+mn-ea"/>
          <a:cs typeface="+mn-cs"/>
        </a:defRPr>
      </a:lvl6pPr>
      <a:lvl7pPr marL="2228850" indent="-171450" algn="l" defTabSz="342900" rtl="0" eaLnBrk="1" latinLnBrk="0" hangingPunct="1">
        <a:spcBef>
          <a:spcPct val="20000"/>
        </a:spcBef>
        <a:buFont typeface="Arial"/>
        <a:buChar char="•"/>
        <a:defRPr sz="1200" kern="1200">
          <a:solidFill>
            <a:srgbClr val="005896"/>
          </a:solidFill>
          <a:latin typeface="Arial"/>
          <a:ea typeface="+mn-ea"/>
          <a:cs typeface="+mn-cs"/>
        </a:defRPr>
      </a:lvl7pPr>
      <a:lvl8pPr marL="2571750" indent="-171450" algn="l" defTabSz="342900" rtl="0" eaLnBrk="1" latinLnBrk="0" hangingPunct="1">
        <a:spcBef>
          <a:spcPct val="20000"/>
        </a:spcBef>
        <a:buFont typeface="Arial"/>
        <a:buChar char="•"/>
        <a:defRPr sz="1200" kern="1200">
          <a:solidFill>
            <a:srgbClr val="005896"/>
          </a:solidFill>
          <a:latin typeface="Arial"/>
          <a:ea typeface="+mn-ea"/>
          <a:cs typeface="+mn-cs"/>
        </a:defRPr>
      </a:lvl8pPr>
      <a:lvl9pPr marL="2914650" indent="-171450" algn="l" defTabSz="342900" rtl="0" eaLnBrk="1" latinLnBrk="0" hangingPunct="1">
        <a:spcBef>
          <a:spcPct val="20000"/>
        </a:spcBef>
        <a:buFont typeface="Arial"/>
        <a:buChar char="•"/>
        <a:defRPr sz="1200" kern="1200">
          <a:solidFill>
            <a:srgbClr val="005896"/>
          </a:solidFill>
          <a:latin typeface="Arial"/>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2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223837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28" name="Group 9"/>
          <p:cNvGrpSpPr>
            <a:grpSpLocks/>
          </p:cNvGrpSpPr>
          <p:nvPr/>
        </p:nvGrpSpPr>
        <p:grpSpPr bwMode="auto">
          <a:xfrm>
            <a:off x="173038" y="9525"/>
            <a:ext cx="8978900" cy="914400"/>
            <a:chOff x="173038" y="9525"/>
            <a:chExt cx="8978900" cy="914400"/>
          </a:xfrm>
        </p:grpSpPr>
        <p:pic>
          <p:nvPicPr>
            <p:cNvPr id="1029" name="Picture 3" descr="RTS-logo for PPT.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3038" y="160338"/>
              <a:ext cx="3854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0" descr="road bg-header.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14800" y="9525"/>
              <a:ext cx="4170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3838" y="884238"/>
              <a:ext cx="89281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485962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342900" rtl="0" eaLnBrk="1" fontAlgn="base" hangingPunct="1">
        <a:spcBef>
          <a:spcPct val="0"/>
        </a:spcBef>
        <a:spcAft>
          <a:spcPct val="0"/>
        </a:spcAft>
        <a:defRPr sz="2700" kern="1200">
          <a:solidFill>
            <a:srgbClr val="005896"/>
          </a:solidFill>
          <a:latin typeface="Arial"/>
          <a:ea typeface="ＭＳ Ｐゴシック" charset="-128"/>
          <a:cs typeface="ＭＳ Ｐゴシック" charset="-128"/>
        </a:defRPr>
      </a:lvl1pPr>
      <a:lvl2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2pPr>
      <a:lvl3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3pPr>
      <a:lvl4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4pPr>
      <a:lvl5pPr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5pPr>
      <a:lvl6pPr marL="3429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6pPr>
      <a:lvl7pPr marL="6858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7pPr>
      <a:lvl8pPr marL="10287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8pPr>
      <a:lvl9pPr marL="1371600" algn="l" defTabSz="342900" rtl="0" eaLnBrk="1" fontAlgn="base" hangingPunct="1">
        <a:spcBef>
          <a:spcPct val="0"/>
        </a:spcBef>
        <a:spcAft>
          <a:spcPct val="0"/>
        </a:spcAft>
        <a:defRPr sz="2700">
          <a:solidFill>
            <a:srgbClr val="005896"/>
          </a:solidFill>
          <a:latin typeface="Arial" charset="0"/>
          <a:ea typeface="ＭＳ Ｐゴシック" charset="-128"/>
          <a:cs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1200" b="1" kern="1200">
          <a:solidFill>
            <a:srgbClr val="77BC1F"/>
          </a:solidFill>
          <a:latin typeface="Arial"/>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200" kern="1200">
          <a:solidFill>
            <a:srgbClr val="005896"/>
          </a:solidFill>
          <a:latin typeface="Arial"/>
          <a:ea typeface="ＭＳ Ｐゴシック" charset="-128"/>
          <a:cs typeface="+mn-cs"/>
        </a:defRPr>
      </a:lvl5pPr>
      <a:lvl6pPr marL="1885950" indent="-171450" algn="l" defTabSz="342900" rtl="0" eaLnBrk="1" latinLnBrk="0" hangingPunct="1">
        <a:spcBef>
          <a:spcPct val="20000"/>
        </a:spcBef>
        <a:buFont typeface="Arial"/>
        <a:buChar char="•"/>
        <a:defRPr sz="1200" kern="1200">
          <a:solidFill>
            <a:srgbClr val="005896"/>
          </a:solidFill>
          <a:latin typeface="Arial"/>
          <a:ea typeface="+mn-ea"/>
          <a:cs typeface="+mn-cs"/>
        </a:defRPr>
      </a:lvl6pPr>
      <a:lvl7pPr marL="2228850" indent="-171450" algn="l" defTabSz="342900" rtl="0" eaLnBrk="1" latinLnBrk="0" hangingPunct="1">
        <a:spcBef>
          <a:spcPct val="20000"/>
        </a:spcBef>
        <a:buFont typeface="Arial"/>
        <a:buChar char="•"/>
        <a:defRPr sz="1200" kern="1200">
          <a:solidFill>
            <a:srgbClr val="005896"/>
          </a:solidFill>
          <a:latin typeface="Arial"/>
          <a:ea typeface="+mn-ea"/>
          <a:cs typeface="+mn-cs"/>
        </a:defRPr>
      </a:lvl7pPr>
      <a:lvl8pPr marL="2571750" indent="-171450" algn="l" defTabSz="342900" rtl="0" eaLnBrk="1" latinLnBrk="0" hangingPunct="1">
        <a:spcBef>
          <a:spcPct val="20000"/>
        </a:spcBef>
        <a:buFont typeface="Arial"/>
        <a:buChar char="•"/>
        <a:defRPr sz="1200" kern="1200">
          <a:solidFill>
            <a:srgbClr val="005896"/>
          </a:solidFill>
          <a:latin typeface="Arial"/>
          <a:ea typeface="+mn-ea"/>
          <a:cs typeface="+mn-cs"/>
        </a:defRPr>
      </a:lvl8pPr>
      <a:lvl9pPr marL="2914650" indent="-171450" algn="l" defTabSz="342900" rtl="0" eaLnBrk="1" latinLnBrk="0" hangingPunct="1">
        <a:spcBef>
          <a:spcPct val="20000"/>
        </a:spcBef>
        <a:buFont typeface="Arial"/>
        <a:buChar char="•"/>
        <a:defRPr sz="1200" kern="1200">
          <a:solidFill>
            <a:srgbClr val="005896"/>
          </a:solidFill>
          <a:latin typeface="Arial"/>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Accident Trends</a:t>
            </a:r>
            <a:endParaRPr lang="en-US" dirty="0"/>
          </a:p>
        </p:txBody>
      </p:sp>
      <p:sp>
        <p:nvSpPr>
          <p:cNvPr id="3" name="Text Placeholder 2"/>
          <p:cNvSpPr>
            <a:spLocks noGrp="1"/>
          </p:cNvSpPr>
          <p:nvPr>
            <p:ph type="body" sz="quarter" idx="10"/>
          </p:nvPr>
        </p:nvSpPr>
        <p:spPr/>
        <p:txBody>
          <a:bodyPr/>
          <a:lstStyle/>
          <a:p>
            <a:r>
              <a:rPr lang="en-US" dirty="0" smtClean="0"/>
              <a:t> </a:t>
            </a:r>
            <a:endParaRPr lang="en-US" dirty="0"/>
          </a:p>
        </p:txBody>
      </p:sp>
    </p:spTree>
    <p:extLst>
      <p:ext uri="{BB962C8B-B14F-4D97-AF65-F5344CB8AC3E}">
        <p14:creationId xmlns:p14="http://schemas.microsoft.com/office/powerpoint/2010/main" val="315095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a:t>
            </a:r>
            <a:endParaRPr lang="en-US" dirty="0"/>
          </a:p>
        </p:txBody>
      </p:sp>
      <p:sp>
        <p:nvSpPr>
          <p:cNvPr id="3" name="Content Placeholder 2"/>
          <p:cNvSpPr>
            <a:spLocks noGrp="1"/>
          </p:cNvSpPr>
          <p:nvPr>
            <p:ph idx="1"/>
          </p:nvPr>
        </p:nvSpPr>
        <p:spPr>
          <a:xfrm>
            <a:off x="457200" y="2055813"/>
            <a:ext cx="8229600" cy="4708527"/>
          </a:xfrm>
        </p:spPr>
        <p:txBody>
          <a:bodyPr/>
          <a:lstStyle/>
          <a:p>
            <a:pPr marL="0" indent="0">
              <a:buNone/>
            </a:pPr>
            <a:r>
              <a:rPr lang="en-US" sz="1800" dirty="0"/>
              <a:t>Regional Transit Service (RTS) is a regional transportation authority established by New York State with more than 900 employees who proudly serve customers and business partners in Monroe, Genesee, Livingston, Ontario, Orleans, Seneca, Wayne, and Wyoming counties. Recognized as one of the best-run transit systems in the nation, RTS provides safe, reliable, and convenient public bus transportation to nearly 16 million </a:t>
            </a:r>
            <a:r>
              <a:rPr lang="en-US" sz="1800" dirty="0" smtClean="0"/>
              <a:t>riders </a:t>
            </a:r>
            <a:r>
              <a:rPr lang="en-US" sz="1800" dirty="0"/>
              <a:t>each year. We carry out our mission by connecting our customers to jobs, education, healthcare, shopping, and recreational activities every day.</a:t>
            </a:r>
          </a:p>
        </p:txBody>
      </p:sp>
    </p:spTree>
    <p:extLst>
      <p:ext uri="{BB962C8B-B14F-4D97-AF65-F5344CB8AC3E}">
        <p14:creationId xmlns:p14="http://schemas.microsoft.com/office/powerpoint/2010/main" val="36452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Excellence</a:t>
            </a:r>
          </a:p>
        </p:txBody>
      </p:sp>
      <p:sp>
        <p:nvSpPr>
          <p:cNvPr id="3" name="Content Placeholder 2"/>
          <p:cNvSpPr>
            <a:spLocks noGrp="1"/>
          </p:cNvSpPr>
          <p:nvPr>
            <p:ph idx="1"/>
          </p:nvPr>
        </p:nvSpPr>
        <p:spPr>
          <a:xfrm>
            <a:off x="457200" y="2238377"/>
            <a:ext cx="3704602" cy="4525963"/>
          </a:xfrm>
        </p:spPr>
        <p:txBody>
          <a:bodyPr/>
          <a:lstStyle/>
          <a:p>
            <a:pPr marL="0" indent="0">
              <a:buNone/>
            </a:pPr>
            <a:r>
              <a:rPr lang="en-US" sz="1800" dirty="0" smtClean="0"/>
              <a:t>Our assessment framework for transportation services focuses on our industry’s key attributes.  This framework allows us to </a:t>
            </a:r>
            <a:r>
              <a:rPr lang="en-US" sz="1800" dirty="0"/>
              <a:t>clearly communicate measurable performance standards, encourage continuous improvement, and provide opportunities </a:t>
            </a:r>
            <a:r>
              <a:rPr lang="en-US" sz="1800" dirty="0" smtClean="0"/>
              <a:t>for bus operator </a:t>
            </a:r>
            <a:r>
              <a:rPr lang="en-US" sz="1800" dirty="0"/>
              <a:t>recognition.</a:t>
            </a:r>
          </a:p>
          <a:p>
            <a:endParaRPr lang="en-US" sz="1800" dirty="0"/>
          </a:p>
        </p:txBody>
      </p:sp>
      <p:graphicFrame>
        <p:nvGraphicFramePr>
          <p:cNvPr id="5" name="Diagram 4"/>
          <p:cNvGraphicFramePr/>
          <p:nvPr>
            <p:extLst>
              <p:ext uri="{D42A27DB-BD31-4B8C-83A1-F6EECF244321}">
                <p14:modId xmlns:p14="http://schemas.microsoft.com/office/powerpoint/2010/main" val="1010778952"/>
              </p:ext>
            </p:extLst>
          </p:nvPr>
        </p:nvGraphicFramePr>
        <p:xfrm>
          <a:off x="3224613" y="1811708"/>
          <a:ext cx="6389405" cy="4379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V="1">
            <a:off x="2949723" y="5582589"/>
            <a:ext cx="3555050" cy="8545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504773" y="4687245"/>
            <a:ext cx="1892893" cy="1790688"/>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57200" y="5440652"/>
            <a:ext cx="2572283" cy="369332"/>
          </a:xfrm>
          <a:prstGeom prst="rect">
            <a:avLst/>
          </a:prstGeom>
          <a:noFill/>
        </p:spPr>
        <p:txBody>
          <a:bodyPr wrap="square" rtlCol="0">
            <a:spAutoFit/>
          </a:bodyPr>
          <a:lstStyle/>
          <a:p>
            <a:r>
              <a:rPr lang="en-US" dirty="0" smtClean="0"/>
              <a:t>The focus for this project</a:t>
            </a:r>
            <a:endParaRPr lang="en-US" dirty="0"/>
          </a:p>
        </p:txBody>
      </p:sp>
      <p:sp>
        <p:nvSpPr>
          <p:cNvPr id="11" name="Arc 10"/>
          <p:cNvSpPr/>
          <p:nvPr/>
        </p:nvSpPr>
        <p:spPr>
          <a:xfrm rot="3543666">
            <a:off x="7297590" y="3956563"/>
            <a:ext cx="1217775" cy="1089588"/>
          </a:xfrm>
          <a:prstGeom prst="arc">
            <a:avLst/>
          </a:prstGeom>
          <a:ln w="19050">
            <a:solidFill>
              <a:schemeClr val="tx1"/>
            </a:solidFill>
            <a:prstDash val="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rot="8827268">
            <a:off x="5810427" y="5145067"/>
            <a:ext cx="1217775" cy="1089588"/>
          </a:xfrm>
          <a:prstGeom prst="arc">
            <a:avLst/>
          </a:prstGeom>
          <a:ln w="1905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1652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2055813"/>
            <a:ext cx="8229600" cy="4708527"/>
          </a:xfrm>
        </p:spPr>
        <p:txBody>
          <a:bodyPr/>
          <a:lstStyle/>
          <a:p>
            <a:pPr marL="0" indent="0" algn="ctr">
              <a:buNone/>
            </a:pPr>
            <a:r>
              <a:rPr lang="en-US" sz="1800" dirty="0"/>
              <a:t>Preventable accidents by bus operators cause unnecessary injuries and damage, resulting in poor quality of service, decreased timeliness, and increased costs.  In each of the last 5 years RTS has consistently had approximately 100 preventable accidents of varying severity.  Identifying the underlying root causes and associated outcomes will enable us to take effective actions to reduce future preventable accidents.  </a:t>
            </a:r>
          </a:p>
        </p:txBody>
      </p:sp>
    </p:spTree>
    <p:extLst>
      <p:ext uri="{BB962C8B-B14F-4D97-AF65-F5344CB8AC3E}">
        <p14:creationId xmlns:p14="http://schemas.microsoft.com/office/powerpoint/2010/main" val="309593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is Available?</a:t>
            </a:r>
            <a:endParaRPr lang="en-US" dirty="0"/>
          </a:p>
        </p:txBody>
      </p:sp>
      <p:sp>
        <p:nvSpPr>
          <p:cNvPr id="3" name="Content Placeholder 2"/>
          <p:cNvSpPr>
            <a:spLocks noGrp="1"/>
          </p:cNvSpPr>
          <p:nvPr>
            <p:ph idx="1"/>
          </p:nvPr>
        </p:nvSpPr>
        <p:spPr/>
        <p:txBody>
          <a:bodyPr/>
          <a:lstStyle/>
          <a:p>
            <a:r>
              <a:rPr lang="en-US" sz="1800" dirty="0" smtClean="0"/>
              <a:t>RTS is providing internal operational data.</a:t>
            </a:r>
          </a:p>
          <a:p>
            <a:pPr marL="0" indent="0">
              <a:buNone/>
            </a:pPr>
            <a:endParaRPr lang="en-US" sz="1800" dirty="0" smtClean="0"/>
          </a:p>
          <a:p>
            <a:r>
              <a:rPr lang="en-US" sz="1800" dirty="0" smtClean="0"/>
              <a:t>There are two </a:t>
            </a:r>
            <a:r>
              <a:rPr lang="en-US" sz="1800" dirty="0"/>
              <a:t>tables:</a:t>
            </a:r>
          </a:p>
          <a:p>
            <a:pPr lvl="1"/>
            <a:r>
              <a:rPr lang="en-US" sz="1800" b="1" u="sng" dirty="0"/>
              <a:t>Accidents.</a:t>
            </a:r>
            <a:r>
              <a:rPr lang="en-US" sz="1800" b="1" dirty="0"/>
              <a:t>  </a:t>
            </a:r>
            <a:r>
              <a:rPr lang="en-US" sz="1800" dirty="0"/>
              <a:t>&lt;2000 rows, ~</a:t>
            </a:r>
            <a:r>
              <a:rPr lang="en-US" sz="1800" dirty="0" smtClean="0"/>
              <a:t>20 </a:t>
            </a:r>
            <a:r>
              <a:rPr lang="en-US" sz="1800" dirty="0"/>
              <a:t>fields.  Contains information about the circumstances of each accident, information about the bus operator involved, and other pertinent information.</a:t>
            </a:r>
          </a:p>
          <a:p>
            <a:pPr lvl="1"/>
            <a:r>
              <a:rPr lang="en-US" sz="1800" b="1" u="sng" dirty="0"/>
              <a:t>Statuses.</a:t>
            </a:r>
            <a:r>
              <a:rPr lang="en-US" sz="1800" dirty="0"/>
              <a:t>  &gt;100K rows, </a:t>
            </a:r>
            <a:r>
              <a:rPr lang="en-US" sz="1800" dirty="0" smtClean="0"/>
              <a:t>~10 </a:t>
            </a:r>
            <a:r>
              <a:rPr lang="en-US" sz="1800" dirty="0"/>
              <a:t>fields.  Contains </a:t>
            </a:r>
            <a:r>
              <a:rPr lang="en-US" sz="1800" dirty="0" smtClean="0"/>
              <a:t>the daily </a:t>
            </a:r>
            <a:r>
              <a:rPr lang="en-US" sz="1800" dirty="0"/>
              <a:t>work status of each bus operator.  </a:t>
            </a:r>
          </a:p>
        </p:txBody>
      </p:sp>
    </p:spTree>
    <p:extLst>
      <p:ext uri="{BB962C8B-B14F-4D97-AF65-F5344CB8AC3E}">
        <p14:creationId xmlns:p14="http://schemas.microsoft.com/office/powerpoint/2010/main" val="138040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Data</a:t>
            </a:r>
            <a:endParaRPr lang="en-US" dirty="0"/>
          </a:p>
        </p:txBody>
      </p:sp>
      <p:sp>
        <p:nvSpPr>
          <p:cNvPr id="3" name="Content Placeholder 2"/>
          <p:cNvSpPr>
            <a:spLocks noGrp="1"/>
          </p:cNvSpPr>
          <p:nvPr>
            <p:ph idx="1"/>
          </p:nvPr>
        </p:nvSpPr>
        <p:spPr/>
        <p:txBody>
          <a:bodyPr/>
          <a:lstStyle/>
          <a:p>
            <a:r>
              <a:rPr lang="en-US" sz="1800" dirty="0" smtClean="0"/>
              <a:t>Accident ID</a:t>
            </a:r>
          </a:p>
          <a:p>
            <a:r>
              <a:rPr lang="en-US" sz="1800" dirty="0" smtClean="0"/>
              <a:t>Operator ID</a:t>
            </a:r>
          </a:p>
          <a:p>
            <a:r>
              <a:rPr lang="en-US" sz="1800" dirty="0" smtClean="0"/>
              <a:t>Operator info (hire date, gender, performance)</a:t>
            </a:r>
          </a:p>
          <a:p>
            <a:r>
              <a:rPr lang="en-US" sz="1800" dirty="0" err="1" smtClean="0"/>
              <a:t>Datetime</a:t>
            </a:r>
            <a:r>
              <a:rPr lang="en-US" sz="1800" dirty="0" smtClean="0"/>
              <a:t> and location of accident</a:t>
            </a:r>
          </a:p>
          <a:p>
            <a:r>
              <a:rPr lang="en-US" sz="1800" dirty="0" smtClean="0"/>
              <a:t>Schedule info (Route, pick)</a:t>
            </a:r>
          </a:p>
          <a:p>
            <a:r>
              <a:rPr lang="en-US" sz="1800" dirty="0" smtClean="0"/>
              <a:t>Classification and Type (preventable/non-preventable, vehicle/</a:t>
            </a:r>
            <a:r>
              <a:rPr lang="en-US" sz="1800" dirty="0" err="1" smtClean="0"/>
              <a:t>ped</a:t>
            </a:r>
            <a:r>
              <a:rPr lang="en-US" sz="1800" dirty="0" smtClean="0"/>
              <a:t>)</a:t>
            </a:r>
          </a:p>
          <a:p>
            <a:r>
              <a:rPr lang="en-US" sz="1800" dirty="0" smtClean="0"/>
              <a:t>Narrative (text field)</a:t>
            </a:r>
          </a:p>
          <a:p>
            <a:r>
              <a:rPr lang="en-US" sz="1800" dirty="0" smtClean="0"/>
              <a:t>Retraining (Y/N)</a:t>
            </a:r>
          </a:p>
          <a:p>
            <a:endParaRPr lang="en-US" sz="1800" dirty="0" smtClean="0"/>
          </a:p>
          <a:p>
            <a:endParaRPr lang="en-US" sz="1800" dirty="0"/>
          </a:p>
        </p:txBody>
      </p:sp>
    </p:spTree>
    <p:extLst>
      <p:ext uri="{BB962C8B-B14F-4D97-AF65-F5344CB8AC3E}">
        <p14:creationId xmlns:p14="http://schemas.microsoft.com/office/powerpoint/2010/main" val="412836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Statuses Data</a:t>
            </a:r>
            <a:endParaRPr lang="en-US" dirty="0"/>
          </a:p>
        </p:txBody>
      </p:sp>
      <p:sp>
        <p:nvSpPr>
          <p:cNvPr id="3" name="Content Placeholder 2"/>
          <p:cNvSpPr>
            <a:spLocks noGrp="1"/>
          </p:cNvSpPr>
          <p:nvPr>
            <p:ph idx="1"/>
          </p:nvPr>
        </p:nvSpPr>
        <p:spPr/>
        <p:txBody>
          <a:bodyPr/>
          <a:lstStyle/>
          <a:p>
            <a:r>
              <a:rPr lang="en-US" sz="1800" dirty="0" smtClean="0"/>
              <a:t>Operator ID</a:t>
            </a:r>
          </a:p>
          <a:p>
            <a:r>
              <a:rPr lang="en-US" sz="1800" dirty="0" smtClean="0"/>
              <a:t>Status (working, scheduled off, vacation, disability, </a:t>
            </a:r>
            <a:r>
              <a:rPr lang="en-US" sz="1800" dirty="0" err="1" smtClean="0"/>
              <a:t>etc</a:t>
            </a:r>
            <a:r>
              <a:rPr lang="en-US" sz="1800" dirty="0" smtClean="0"/>
              <a:t>)</a:t>
            </a:r>
          </a:p>
          <a:p>
            <a:r>
              <a:rPr lang="en-US" sz="1800" dirty="0" smtClean="0"/>
              <a:t>Start date and time</a:t>
            </a:r>
          </a:p>
          <a:p>
            <a:r>
              <a:rPr lang="en-US" sz="1800" dirty="0" smtClean="0"/>
              <a:t>End date and time</a:t>
            </a:r>
          </a:p>
          <a:p>
            <a:endParaRPr lang="en-US" sz="1800" dirty="0" smtClean="0"/>
          </a:p>
          <a:p>
            <a:endParaRPr lang="en-US" sz="1800" dirty="0"/>
          </a:p>
        </p:txBody>
      </p:sp>
    </p:spTree>
    <p:extLst>
      <p:ext uri="{BB962C8B-B14F-4D97-AF65-F5344CB8AC3E}">
        <p14:creationId xmlns:p14="http://schemas.microsoft.com/office/powerpoint/2010/main" val="64475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Analysis</a:t>
            </a:r>
            <a:endParaRPr lang="en-US" dirty="0"/>
          </a:p>
        </p:txBody>
      </p:sp>
      <p:sp>
        <p:nvSpPr>
          <p:cNvPr id="3" name="Content Placeholder 2"/>
          <p:cNvSpPr>
            <a:spLocks noGrp="1"/>
          </p:cNvSpPr>
          <p:nvPr>
            <p:ph idx="1"/>
          </p:nvPr>
        </p:nvSpPr>
        <p:spPr/>
        <p:txBody>
          <a:bodyPr/>
          <a:lstStyle/>
          <a:p>
            <a:r>
              <a:rPr lang="en-US" sz="1800" dirty="0"/>
              <a:t>Rather than predictive </a:t>
            </a:r>
            <a:r>
              <a:rPr lang="en-US" sz="1800" dirty="0" smtClean="0"/>
              <a:t>capabilities, </a:t>
            </a:r>
            <a:r>
              <a:rPr lang="en-US" sz="1800" dirty="0"/>
              <a:t>focus on statistical significance of variables.  Identifying these will allow us to implement controls for those variables in the workplace.</a:t>
            </a:r>
          </a:p>
          <a:p>
            <a:r>
              <a:rPr lang="en-US" sz="1800" dirty="0"/>
              <a:t>Don’t be afraid to define your own </a:t>
            </a:r>
            <a:r>
              <a:rPr lang="en-US" sz="1800" dirty="0" smtClean="0"/>
              <a:t>variables based on our data.  </a:t>
            </a:r>
            <a:r>
              <a:rPr lang="en-US" sz="1800" dirty="0"/>
              <a:t>Especially with attendance/absences, developing lag variables will be key in establishing patterns</a:t>
            </a:r>
            <a:r>
              <a:rPr lang="en-US" sz="1800" dirty="0" smtClean="0"/>
              <a:t>.</a:t>
            </a:r>
          </a:p>
          <a:p>
            <a:endParaRPr lang="en-US" sz="1800" dirty="0" smtClean="0"/>
          </a:p>
          <a:p>
            <a:endParaRPr lang="en-US" sz="1800" dirty="0"/>
          </a:p>
          <a:p>
            <a:endParaRPr lang="en-US" sz="1800" dirty="0"/>
          </a:p>
          <a:p>
            <a:r>
              <a:rPr lang="en-US" sz="1800" dirty="0" smtClean="0"/>
              <a:t>Our “must-have” is an analysis based on internal variables.  Should that prove non-conclusive, consider including external data sources such as weather, traffic, etc.</a:t>
            </a:r>
          </a:p>
          <a:p>
            <a:endParaRPr lang="en-US" sz="1800" dirty="0"/>
          </a:p>
          <a:p>
            <a:endParaRPr lang="en-US" sz="1800" dirty="0"/>
          </a:p>
        </p:txBody>
      </p:sp>
    </p:spTree>
    <p:extLst>
      <p:ext uri="{BB962C8B-B14F-4D97-AF65-F5344CB8AC3E}">
        <p14:creationId xmlns:p14="http://schemas.microsoft.com/office/powerpoint/2010/main" val="378067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C6719"/>
                </a:solidFill>
              </a:rPr>
              <a:t>Questions?</a:t>
            </a:r>
            <a:endParaRPr lang="en-US" dirty="0"/>
          </a:p>
        </p:txBody>
      </p:sp>
    </p:spTree>
    <p:extLst>
      <p:ext uri="{BB962C8B-B14F-4D97-AF65-F5344CB8AC3E}">
        <p14:creationId xmlns:p14="http://schemas.microsoft.com/office/powerpoint/2010/main" val="2368706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RTS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TS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423</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ＭＳ Ｐゴシック</vt:lpstr>
      <vt:lpstr>Arial</vt:lpstr>
      <vt:lpstr>Calibri</vt:lpstr>
      <vt:lpstr>2_RTS PowerPoint Template</vt:lpstr>
      <vt:lpstr>RTS PowerPoint Template</vt:lpstr>
      <vt:lpstr>Accident Trends</vt:lpstr>
      <vt:lpstr>Who We Are</vt:lpstr>
      <vt:lpstr>Operational Excellence</vt:lpstr>
      <vt:lpstr>Problem Statement</vt:lpstr>
      <vt:lpstr>What Data is Available?</vt:lpstr>
      <vt:lpstr>Accident Data</vt:lpstr>
      <vt:lpstr>Statuses Data</vt:lpstr>
      <vt:lpstr>Recommendations for Analysis</vt:lpstr>
      <vt:lpstr>Questions?</vt:lpstr>
    </vt:vector>
  </TitlesOfParts>
  <Company>Rochester-Genesee Regional Transportation Authority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Excellence</dc:title>
  <dc:creator>Dobson, Christopher D.</dc:creator>
  <cp:lastModifiedBy>Wray, Robert</cp:lastModifiedBy>
  <cp:revision>27</cp:revision>
  <dcterms:created xsi:type="dcterms:W3CDTF">2018-12-04T15:20:53Z</dcterms:created>
  <dcterms:modified xsi:type="dcterms:W3CDTF">2019-09-04T14:35:08Z</dcterms:modified>
</cp:coreProperties>
</file>