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776c660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776c660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776c6607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776c6607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3f82c14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f82c14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75cc65a8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75cc65a8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75cc65a8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75cc65a8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75cc65a8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75cc65a8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75cc65a8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75cc65a8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3f82c144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3f82c144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3f82c144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3f82c14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fda55f3b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fda55f3b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fda55f3bb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fda55f3b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75cc65a8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75cc65a8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fda55f3b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fda55f3b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fda55f3bb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fda55f3bb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fda55f3b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fda55f3b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fda55f3bb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fda55f3bb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c3YOWCDdrTs" TargetMode="Externa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c.com/t/spring-2019/2019-university-of-rochester-baseball-5bdb487c873ff300214e74c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Fall 2019 Data Science Capstone Project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University of Rochester Baseball</a:t>
            </a:r>
            <a:endParaRPr>
              <a:solidFill>
                <a:srgbClr val="FFFFFF"/>
              </a:solidFill>
            </a:endParaRPr>
          </a:p>
          <a:p>
            <a:pPr indent="0" lvl="0" marL="0" rtl="0" algn="ctr">
              <a:spcBef>
                <a:spcPts val="0"/>
              </a:spcBef>
              <a:spcAft>
                <a:spcPts val="0"/>
              </a:spcAft>
              <a:buNone/>
            </a:pPr>
            <a:r>
              <a:rPr lang="en">
                <a:solidFill>
                  <a:srgbClr val="FFFFFF"/>
                </a:solidFill>
              </a:rPr>
              <a:t>Ronald Michaels and Head Coach Joe Reina</a:t>
            </a:r>
            <a:endParaRPr>
              <a:solidFill>
                <a:srgbClr val="FFFFFF"/>
              </a:solidFill>
            </a:endParaRPr>
          </a:p>
        </p:txBody>
      </p:sp>
      <p:pic>
        <p:nvPicPr>
          <p:cNvPr id="61" name="Google Shape;61;p13"/>
          <p:cNvPicPr preferRelativeResize="0"/>
          <p:nvPr/>
        </p:nvPicPr>
        <p:blipFill>
          <a:blip r:embed="rId3">
            <a:alphaModFix/>
          </a:blip>
          <a:stretch>
            <a:fillRect/>
          </a:stretch>
        </p:blipFill>
        <p:spPr>
          <a:xfrm>
            <a:off x="0" y="2720900"/>
            <a:ext cx="2422600" cy="242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Player Rankings for Training - Returning Hitters</a:t>
            </a:r>
            <a:endParaRPr/>
          </a:p>
        </p:txBody>
      </p:sp>
      <p:pic>
        <p:nvPicPr>
          <p:cNvPr id="119" name="Google Shape;119;p22"/>
          <p:cNvPicPr preferRelativeResize="0"/>
          <p:nvPr/>
        </p:nvPicPr>
        <p:blipFill>
          <a:blip r:embed="rId3">
            <a:alphaModFix/>
          </a:blip>
          <a:stretch>
            <a:fillRect/>
          </a:stretch>
        </p:blipFill>
        <p:spPr>
          <a:xfrm>
            <a:off x="1814538" y="1017725"/>
            <a:ext cx="5514926" cy="4125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Player Rankings for Training - Returning Pitchers</a:t>
            </a:r>
            <a:endParaRPr/>
          </a:p>
        </p:txBody>
      </p:sp>
      <p:pic>
        <p:nvPicPr>
          <p:cNvPr id="125" name="Google Shape;125;p23"/>
          <p:cNvPicPr preferRelativeResize="0"/>
          <p:nvPr/>
        </p:nvPicPr>
        <p:blipFill>
          <a:blip r:embed="rId3">
            <a:alphaModFix/>
          </a:blip>
          <a:stretch>
            <a:fillRect/>
          </a:stretch>
        </p:blipFill>
        <p:spPr>
          <a:xfrm>
            <a:off x="1183375" y="1270650"/>
            <a:ext cx="6777224" cy="3872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 from a Coaching Perspective</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Char char="●"/>
            </a:pPr>
            <a:r>
              <a:rPr lang="en" sz="2000">
                <a:solidFill>
                  <a:srgbClr val="FFFFFF"/>
                </a:solidFill>
              </a:rPr>
              <a:t>Allows the coaching staff to assess players based on numerical analysis, rather than through the “eye test”.</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Gives players advanced feedback through in game data.</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Enables coaches to make </a:t>
            </a:r>
            <a:r>
              <a:rPr lang="en" sz="2000">
                <a:solidFill>
                  <a:srgbClr val="FFFFFF"/>
                </a:solidFill>
              </a:rPr>
              <a:t>personnel</a:t>
            </a:r>
            <a:r>
              <a:rPr lang="en" sz="2000">
                <a:solidFill>
                  <a:srgbClr val="FFFFFF"/>
                </a:solidFill>
              </a:rPr>
              <a:t> and in game decisions on a more rational level, making sure we keep players on the team who deserve to be on the team. </a:t>
            </a:r>
            <a:endParaRPr sz="2000">
              <a:solidFill>
                <a:srgbClr val="FFFFFF"/>
              </a:solidFill>
            </a:endParaRPr>
          </a:p>
        </p:txBody>
      </p:sp>
      <p:pic>
        <p:nvPicPr>
          <p:cNvPr id="132" name="Google Shape;132;p24"/>
          <p:cNvPicPr preferRelativeResize="0"/>
          <p:nvPr/>
        </p:nvPicPr>
        <p:blipFill>
          <a:blip r:embed="rId3">
            <a:alphaModFix/>
          </a:blip>
          <a:stretch>
            <a:fillRect/>
          </a:stretch>
        </p:blipFill>
        <p:spPr>
          <a:xfrm>
            <a:off x="6304950" y="3345500"/>
            <a:ext cx="2527350" cy="179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Question - Offensive (Maximization) </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FFFFFF"/>
              </a:buClr>
              <a:buSzPts val="2000"/>
              <a:buChar char="●"/>
            </a:pPr>
            <a:r>
              <a:rPr lang="en" sz="2000">
                <a:solidFill>
                  <a:srgbClr val="FFFFFF"/>
                </a:solidFill>
              </a:rPr>
              <a:t>How to maximize runners in scoring position with less than two outs? This question focuses on how to have runners reach either second or third base with two outs or less. The data used for this calculation is batting average with runners in scoring position, quality at bats, on base percentage, and stolen base percentage.</a:t>
            </a:r>
            <a:endParaRPr sz="2000">
              <a:solidFill>
                <a:srgbClr val="FFFFFF"/>
              </a:solidFill>
            </a:endParaRPr>
          </a:p>
          <a:p>
            <a:pPr indent="0" lvl="0" marL="4572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Question - Offensive (</a:t>
            </a:r>
            <a:r>
              <a:rPr lang="en"/>
              <a:t>Characterization</a:t>
            </a:r>
            <a:r>
              <a:rPr lang="en"/>
              <a:t>)</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FFFFFF"/>
              </a:buClr>
              <a:buSzPts val="2000"/>
              <a:buChar char="●"/>
            </a:pPr>
            <a:r>
              <a:rPr lang="en" sz="2000">
                <a:solidFill>
                  <a:srgbClr val="FFFFFF"/>
                </a:solidFill>
              </a:rPr>
              <a:t>How can we as a coaching staff </a:t>
            </a:r>
            <a:r>
              <a:rPr lang="en" sz="2000">
                <a:solidFill>
                  <a:srgbClr val="FFFFFF"/>
                </a:solidFill>
              </a:rPr>
              <a:t>characterize and identify</a:t>
            </a:r>
            <a:r>
              <a:rPr lang="en" sz="2000">
                <a:solidFill>
                  <a:srgbClr val="FFFFFF"/>
                </a:solidFill>
              </a:rPr>
              <a:t> our hitters down to one number? Through the use of statistics such as batting average, on base percentage, quality at bat percentage, and batting average with runners in scoring position, can a hitter be </a:t>
            </a:r>
            <a:r>
              <a:rPr lang="en" sz="2000">
                <a:solidFill>
                  <a:srgbClr val="FFFFFF"/>
                </a:solidFill>
              </a:rPr>
              <a:t>quantified</a:t>
            </a:r>
            <a:r>
              <a:rPr lang="en" sz="2000">
                <a:solidFill>
                  <a:srgbClr val="FFFFFF"/>
                </a:solidFill>
              </a:rPr>
              <a:t> on a scale of 1-10, with 10 being a perfect hitter, and 1 being a hitter with the lowest ability? Being able to distinguish between players on a numerical basis will help the coaching staff to better place our hitters in our lineup. </a:t>
            </a:r>
            <a:endParaRPr sz="20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Question - Pitching (Forecasting)</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FFFFFF"/>
              </a:buClr>
              <a:buSzPts val="2000"/>
              <a:buChar char="●"/>
            </a:pPr>
            <a:r>
              <a:rPr lang="en" sz="2000">
                <a:solidFill>
                  <a:srgbClr val="FFFFFF"/>
                </a:solidFill>
              </a:rPr>
              <a:t>The final core question focuses on forecasting how a pitcher will perform based on how many days off he has had. How many pitches someone throws vs </a:t>
            </a:r>
            <a:r>
              <a:rPr lang="en" sz="2000">
                <a:solidFill>
                  <a:srgbClr val="FFFFFF"/>
                </a:solidFill>
              </a:rPr>
              <a:t>response</a:t>
            </a:r>
            <a:r>
              <a:rPr lang="en" sz="2000">
                <a:solidFill>
                  <a:srgbClr val="FFFFFF"/>
                </a:solidFill>
              </a:rPr>
              <a:t> time and performance. The data categories to focus on in this question are pitching schedule, first pitch strike percentage, overall strike percentage, earned run average, whip, and batting average against.</a:t>
            </a:r>
            <a:endParaRPr sz="2000">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Core Question - Pitching (Charting and Visualization)</a:t>
            </a:r>
            <a:endParaRPr/>
          </a:p>
        </p:txBody>
      </p:sp>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FFFFFF"/>
              </a:buClr>
              <a:buSzPts val="2000"/>
              <a:buChar char="●"/>
            </a:pPr>
            <a:r>
              <a:rPr lang="en" sz="2000">
                <a:solidFill>
                  <a:srgbClr val="FFFFFF"/>
                </a:solidFill>
              </a:rPr>
              <a:t>The data has yet to be collected for this question. The purpose of this question is to create a computer application that has the ability to chart a pitchers bullpen session. Data points that will need to be inputed are pitch type, pitch location (which quadrant of the strike zone or out of the zone), and pitch velocity. Data will be collected on a practice by practice basis and will be fully collected by the middle of October. The purpose of this question is to be able to track the development of our pitchers over the course of the fall for this semester. </a:t>
            </a:r>
            <a:endParaRPr sz="20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Goal - Win the Liberty League and Succeed on a National Level</a:t>
            </a:r>
            <a:endParaRPr/>
          </a:p>
        </p:txBody>
      </p:sp>
      <p:pic>
        <p:nvPicPr>
          <p:cNvPr id="162" name="Google Shape;162;p29"/>
          <p:cNvPicPr preferRelativeResize="0"/>
          <p:nvPr/>
        </p:nvPicPr>
        <p:blipFill>
          <a:blip r:embed="rId3">
            <a:alphaModFix/>
          </a:blip>
          <a:stretch>
            <a:fillRect/>
          </a:stretch>
        </p:blipFill>
        <p:spPr>
          <a:xfrm>
            <a:off x="1445737" y="1092175"/>
            <a:ext cx="6252524" cy="4051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idx="1" type="body"/>
          </p:nvPr>
        </p:nvSpPr>
        <p:spPr>
          <a:xfrm>
            <a:off x="311700" y="231625"/>
            <a:ext cx="3999900" cy="43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Ronald (R.J.) Michaels</a:t>
            </a:r>
            <a:endParaRPr sz="1800">
              <a:solidFill>
                <a:srgbClr val="FFFFFF"/>
              </a:solidFill>
            </a:endParaRPr>
          </a:p>
          <a:p>
            <a:pPr indent="-342900" lvl="0" marL="457200" rtl="0" algn="l">
              <a:spcBef>
                <a:spcPts val="1600"/>
              </a:spcBef>
              <a:spcAft>
                <a:spcPts val="0"/>
              </a:spcAft>
              <a:buClr>
                <a:srgbClr val="FFFFFF"/>
              </a:buClr>
              <a:buSzPts val="1800"/>
              <a:buChar char="●"/>
            </a:pPr>
            <a:r>
              <a:rPr lang="en" sz="1800">
                <a:solidFill>
                  <a:srgbClr val="FFFFFF"/>
                </a:solidFill>
              </a:rPr>
              <a:t>Junior at UR</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Data Science major</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Member of baseball team since 2017</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Began analytics program last year</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Passionate for the game of baseball and how the use of data can improve it</a:t>
            </a:r>
            <a:endParaRPr sz="1800">
              <a:solidFill>
                <a:srgbClr val="FFFFFF"/>
              </a:solidFill>
            </a:endParaRPr>
          </a:p>
          <a:p>
            <a:pPr indent="0" lvl="0" marL="457200" rtl="0" algn="l">
              <a:spcBef>
                <a:spcPts val="1600"/>
              </a:spcBef>
              <a:spcAft>
                <a:spcPts val="0"/>
              </a:spcAft>
              <a:buNone/>
            </a:pPr>
            <a:r>
              <a:t/>
            </a:r>
            <a:endParaRPr sz="1800">
              <a:solidFill>
                <a:srgbClr val="FFFFFF"/>
              </a:solidFill>
            </a:endParaRPr>
          </a:p>
          <a:p>
            <a:pPr indent="0" lvl="0" marL="0" rtl="0" algn="l">
              <a:spcBef>
                <a:spcPts val="1600"/>
              </a:spcBef>
              <a:spcAft>
                <a:spcPts val="1600"/>
              </a:spcAft>
              <a:buNone/>
            </a:pPr>
            <a:r>
              <a:t/>
            </a:r>
            <a:endParaRPr/>
          </a:p>
        </p:txBody>
      </p:sp>
      <p:sp>
        <p:nvSpPr>
          <p:cNvPr id="67" name="Google Shape;67;p14"/>
          <p:cNvSpPr txBox="1"/>
          <p:nvPr>
            <p:ph idx="2" type="body"/>
          </p:nvPr>
        </p:nvSpPr>
        <p:spPr>
          <a:xfrm>
            <a:off x="4832400" y="275750"/>
            <a:ext cx="3999900" cy="429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Head Coach Joe Reina</a:t>
            </a:r>
            <a:endParaRPr sz="1800">
              <a:solidFill>
                <a:srgbClr val="FFFFFF"/>
              </a:solidFill>
            </a:endParaRPr>
          </a:p>
          <a:p>
            <a:pPr indent="-342900" lvl="0" marL="457200" rtl="0" algn="l">
              <a:spcBef>
                <a:spcPts val="1600"/>
              </a:spcBef>
              <a:spcAft>
                <a:spcPts val="0"/>
              </a:spcAft>
              <a:buClr>
                <a:srgbClr val="FFFFFF"/>
              </a:buClr>
              <a:buSzPts val="1800"/>
              <a:buChar char="●"/>
            </a:pPr>
            <a:r>
              <a:rPr lang="en" sz="1800">
                <a:solidFill>
                  <a:srgbClr val="FFFFFF"/>
                </a:solidFill>
              </a:rPr>
              <a:t>Born and raised in Rochester area</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Been at UR for 18 years as head baseball coach</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Established as one of the premier coaches in division three baseball</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Has over 380 career victories, a UR record for a baseball coach</a:t>
            </a:r>
            <a:endParaRPr sz="1800">
              <a:solidFill>
                <a:srgbClr val="FFFFFF"/>
              </a:solidFill>
            </a:endParaRPr>
          </a:p>
        </p:txBody>
      </p:sp>
      <p:pic>
        <p:nvPicPr>
          <p:cNvPr id="68" name="Google Shape;68;p14"/>
          <p:cNvPicPr preferRelativeResize="0"/>
          <p:nvPr/>
        </p:nvPicPr>
        <p:blipFill>
          <a:blip r:embed="rId3">
            <a:alphaModFix/>
          </a:blip>
          <a:stretch>
            <a:fillRect/>
          </a:stretch>
        </p:blipFill>
        <p:spPr>
          <a:xfrm>
            <a:off x="1735400" y="3348525"/>
            <a:ext cx="1196625" cy="1794975"/>
          </a:xfrm>
          <a:prstGeom prst="rect">
            <a:avLst/>
          </a:prstGeom>
          <a:noFill/>
          <a:ln>
            <a:noFill/>
          </a:ln>
        </p:spPr>
      </p:pic>
      <p:pic>
        <p:nvPicPr>
          <p:cNvPr id="69" name="Google Shape;69;p14"/>
          <p:cNvPicPr preferRelativeResize="0"/>
          <p:nvPr/>
        </p:nvPicPr>
        <p:blipFill>
          <a:blip r:embed="rId4">
            <a:alphaModFix/>
          </a:blip>
          <a:stretch>
            <a:fillRect/>
          </a:stretch>
        </p:blipFill>
        <p:spPr>
          <a:xfrm>
            <a:off x="6350100" y="3348560"/>
            <a:ext cx="1196625" cy="17949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Video</a:t>
            </a:r>
            <a:endParaRPr/>
          </a:p>
        </p:txBody>
      </p:sp>
      <p:pic>
        <p:nvPicPr>
          <p:cNvPr descr="2019 was a history making season for the University of Rochester baseball team.  The Yellowjackets won the Liberty League championship on their home field and advanced to the NCAA playoffs.  The U of R, who have now won back-to-back regular season titles, finished 2019 with a 29-17 record.  Eight yellowjackets earned All-League honors." id="75" name="Google Shape;75;p15" title="U of R Baseball team video 2018-2019">
            <a:hlinkClick r:id="rId3"/>
          </p:cNvPr>
          <p:cNvPicPr preferRelativeResize="0"/>
          <p:nvPr/>
        </p:nvPicPr>
        <p:blipFill>
          <a:blip r:embed="rId4">
            <a:alphaModFix/>
          </a:blip>
          <a:stretch>
            <a:fillRect/>
          </a:stretch>
        </p:blipFill>
        <p:spPr>
          <a:xfrm>
            <a:off x="1821488" y="1017725"/>
            <a:ext cx="5501033" cy="4125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 and Goals</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Char char="●"/>
            </a:pPr>
            <a:r>
              <a:rPr lang="en" sz="2000">
                <a:solidFill>
                  <a:srgbClr val="FFFFFF"/>
                </a:solidFill>
              </a:rPr>
              <a:t>The purpose of this project is to use the tools learned by data science students to solve baseball analytics and sabermetrics problems. </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Use Gamechanger software for data analysis.</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Grow the game of baseball across the school community to students who may not be familiar with the game.</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Give students full access to team practices, personel, and games for data analysis purposes.</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Be a part of a new wave of sports analytics used in today's athletic community.</a:t>
            </a:r>
            <a:endParaRPr sz="20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Describing the game of Baseball (basics) </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Each team fields 9 players for the game at one time.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object of the game is to score more runs (cross home plate safely) than the other team.</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Offensive Objective: Reach base safely and rely on teammates to move you over on the basepaths until you score.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Defensive Objective: Stop the other team from scoring through good pitching and defense.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There are three outs in each half inning, and nine innings per game.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Thoughts from Coach Reina...</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is Baseball </a:t>
            </a:r>
            <a:r>
              <a:rPr lang="en"/>
              <a:t>Analytics</a:t>
            </a:r>
            <a:r>
              <a:rPr lang="en"/>
              <a:t> and “</a:t>
            </a:r>
            <a:r>
              <a:rPr lang="en"/>
              <a:t>Sabermetrics</a:t>
            </a:r>
            <a:r>
              <a:rPr lang="en"/>
              <a:t>”?</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The goal is to look deeper into a player’s statistics to uncover hidden patterns, advantages, and disadvantages that they bring to the team.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After enough data is collected, analytics and “sabermetrics” have the power to change the entire landscape of a team. </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Player </a:t>
            </a:r>
            <a:r>
              <a:rPr lang="en">
                <a:solidFill>
                  <a:srgbClr val="FFFFFF"/>
                </a:solidFill>
              </a:rPr>
              <a:t>Personnel</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Position Changes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Lineup Changes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Mindset of Players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term “Sabermetrics” comes from the acronym SABR, which stands for the Society for American Baseball Research, founded in 1971. </a:t>
            </a:r>
            <a:endParaRPr>
              <a:solidFill>
                <a:srgbClr val="FFFFFF"/>
              </a:solidFill>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Bill James</a:t>
            </a:r>
            <a:endParaRPr/>
          </a:p>
        </p:txBody>
      </p:sp>
      <p:sp>
        <p:nvSpPr>
          <p:cNvPr id="99" name="Google Shape;99;p19"/>
          <p:cNvSpPr txBox="1"/>
          <p:nvPr>
            <p:ph idx="1" type="body"/>
          </p:nvPr>
        </p:nvSpPr>
        <p:spPr>
          <a:xfrm>
            <a:off x="311700" y="1152475"/>
            <a:ext cx="6592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Published his now famous book </a:t>
            </a:r>
            <a:r>
              <a:rPr i="1" lang="en">
                <a:solidFill>
                  <a:srgbClr val="FFFFFF"/>
                </a:solidFill>
              </a:rPr>
              <a:t>The Bill James Baseball Abstracts </a:t>
            </a:r>
            <a:r>
              <a:rPr lang="en">
                <a:solidFill>
                  <a:srgbClr val="FFFFFF"/>
                </a:solidFill>
              </a:rPr>
              <a:t>in 1977.</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Theme of the story was to give insight on new and improved statistics used to evaluate players and help teams win.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Mr. James wrote the book while working night shifts as a janitor.</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He was initially seen as a fraud who thought he knew too much.</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Soon professional teams adapted his methods and saw they worked.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Now, Mr. James is seen as a genius and works in the front office for the Boston Red Sox. </a:t>
            </a:r>
            <a:endParaRPr>
              <a:solidFill>
                <a:srgbClr val="FFFFFF"/>
              </a:solidFill>
            </a:endParaRPr>
          </a:p>
        </p:txBody>
      </p:sp>
      <p:pic>
        <p:nvPicPr>
          <p:cNvPr id="100" name="Google Shape;100;p19"/>
          <p:cNvPicPr preferRelativeResize="0"/>
          <p:nvPr/>
        </p:nvPicPr>
        <p:blipFill>
          <a:blip r:embed="rId3">
            <a:alphaModFix/>
          </a:blip>
          <a:stretch>
            <a:fillRect/>
          </a:stretch>
        </p:blipFill>
        <p:spPr>
          <a:xfrm>
            <a:off x="6779500" y="1491238"/>
            <a:ext cx="2364499" cy="27388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Gamechanger</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FFFFFF"/>
              </a:buClr>
              <a:buSzPts val="1900"/>
              <a:buChar char="●"/>
            </a:pPr>
            <a:r>
              <a:rPr lang="en" sz="1900">
                <a:solidFill>
                  <a:srgbClr val="FFFFFF"/>
                </a:solidFill>
              </a:rPr>
              <a:t>Gamechanger is a game tracking software that allows you to input information in real time for parents and </a:t>
            </a:r>
            <a:r>
              <a:rPr lang="en" sz="1900">
                <a:solidFill>
                  <a:srgbClr val="FFFFFF"/>
                </a:solidFill>
              </a:rPr>
              <a:t>friends</a:t>
            </a:r>
            <a:r>
              <a:rPr lang="en" sz="1900">
                <a:solidFill>
                  <a:srgbClr val="FFFFFF"/>
                </a:solidFill>
              </a:rPr>
              <a:t> to follow along. </a:t>
            </a:r>
            <a:endParaRPr sz="1900">
              <a:solidFill>
                <a:srgbClr val="FFFFFF"/>
              </a:solidFill>
            </a:endParaRPr>
          </a:p>
          <a:p>
            <a:pPr indent="-349250" lvl="0" marL="457200" rtl="0" algn="l">
              <a:spcBef>
                <a:spcPts val="0"/>
              </a:spcBef>
              <a:spcAft>
                <a:spcPts val="0"/>
              </a:spcAft>
              <a:buClr>
                <a:srgbClr val="FFFFFF"/>
              </a:buClr>
              <a:buSzPts val="1900"/>
              <a:buChar char="●"/>
            </a:pPr>
            <a:r>
              <a:rPr lang="en" sz="1900">
                <a:solidFill>
                  <a:srgbClr val="FFFFFF"/>
                </a:solidFill>
              </a:rPr>
              <a:t>With Gamechanger, numerous statistics are kept in categories such as:</a:t>
            </a:r>
            <a:endParaRPr sz="1900">
              <a:solidFill>
                <a:srgbClr val="FFFFFF"/>
              </a:solidFill>
            </a:endParaRPr>
          </a:p>
          <a:p>
            <a:pPr indent="-349250" lvl="1" marL="914400" rtl="0" algn="l">
              <a:spcBef>
                <a:spcPts val="0"/>
              </a:spcBef>
              <a:spcAft>
                <a:spcPts val="0"/>
              </a:spcAft>
              <a:buClr>
                <a:srgbClr val="FFFFFF"/>
              </a:buClr>
              <a:buSzPts val="1900"/>
              <a:buChar char="○"/>
            </a:pPr>
            <a:r>
              <a:rPr lang="en" sz="1900">
                <a:solidFill>
                  <a:srgbClr val="FFFFFF"/>
                </a:solidFill>
              </a:rPr>
              <a:t>Offensive</a:t>
            </a:r>
            <a:endParaRPr sz="1900">
              <a:solidFill>
                <a:srgbClr val="FFFFFF"/>
              </a:solidFill>
            </a:endParaRPr>
          </a:p>
          <a:p>
            <a:pPr indent="-349250" lvl="1" marL="914400" rtl="0" algn="l">
              <a:spcBef>
                <a:spcPts val="0"/>
              </a:spcBef>
              <a:spcAft>
                <a:spcPts val="0"/>
              </a:spcAft>
              <a:buClr>
                <a:srgbClr val="FFFFFF"/>
              </a:buClr>
              <a:buSzPts val="1900"/>
              <a:buChar char="○"/>
            </a:pPr>
            <a:r>
              <a:rPr lang="en" sz="1900">
                <a:solidFill>
                  <a:srgbClr val="FFFFFF"/>
                </a:solidFill>
              </a:rPr>
              <a:t>Defensive </a:t>
            </a:r>
            <a:endParaRPr sz="1900">
              <a:solidFill>
                <a:srgbClr val="FFFFFF"/>
              </a:solidFill>
            </a:endParaRPr>
          </a:p>
          <a:p>
            <a:pPr indent="-349250" lvl="1" marL="914400" rtl="0" algn="l">
              <a:spcBef>
                <a:spcPts val="0"/>
              </a:spcBef>
              <a:spcAft>
                <a:spcPts val="0"/>
              </a:spcAft>
              <a:buClr>
                <a:srgbClr val="FFFFFF"/>
              </a:buClr>
              <a:buSzPts val="1900"/>
              <a:buChar char="○"/>
            </a:pPr>
            <a:r>
              <a:rPr lang="en" sz="1900">
                <a:solidFill>
                  <a:srgbClr val="FFFFFF"/>
                </a:solidFill>
              </a:rPr>
              <a:t>Pitching</a:t>
            </a:r>
            <a:endParaRPr sz="1900">
              <a:solidFill>
                <a:srgbClr val="FFFFFF"/>
              </a:solidFill>
            </a:endParaRPr>
          </a:p>
          <a:p>
            <a:pPr indent="-349250" lvl="1" marL="914400" rtl="0" algn="l">
              <a:spcBef>
                <a:spcPts val="0"/>
              </a:spcBef>
              <a:spcAft>
                <a:spcPts val="0"/>
              </a:spcAft>
              <a:buClr>
                <a:srgbClr val="FFFFFF"/>
              </a:buClr>
              <a:buSzPts val="1900"/>
              <a:buChar char="○"/>
            </a:pPr>
            <a:r>
              <a:rPr lang="en" sz="1900">
                <a:solidFill>
                  <a:srgbClr val="FFFFFF"/>
                </a:solidFill>
              </a:rPr>
              <a:t>Quality and Patience</a:t>
            </a:r>
            <a:endParaRPr sz="1900">
              <a:solidFill>
                <a:srgbClr val="FFFFFF"/>
              </a:solidFill>
            </a:endParaRPr>
          </a:p>
          <a:p>
            <a:pPr indent="-349250" lvl="1" marL="914400" rtl="0" algn="l">
              <a:spcBef>
                <a:spcPts val="0"/>
              </a:spcBef>
              <a:spcAft>
                <a:spcPts val="0"/>
              </a:spcAft>
              <a:buClr>
                <a:srgbClr val="FFFFFF"/>
              </a:buClr>
              <a:buSzPts val="1900"/>
              <a:buChar char="○"/>
            </a:pPr>
            <a:r>
              <a:rPr lang="en" sz="1900">
                <a:solidFill>
                  <a:srgbClr val="FFFFFF"/>
                </a:solidFill>
              </a:rPr>
              <a:t>Team Impact</a:t>
            </a:r>
            <a:endParaRPr sz="1900">
              <a:solidFill>
                <a:srgbClr val="FFFFFF"/>
              </a:solidFill>
            </a:endParaRPr>
          </a:p>
          <a:p>
            <a:pPr indent="-349250" lvl="1" marL="914400" rtl="0" algn="l">
              <a:spcBef>
                <a:spcPts val="0"/>
              </a:spcBef>
              <a:spcAft>
                <a:spcPts val="0"/>
              </a:spcAft>
              <a:buClr>
                <a:srgbClr val="FFFFFF"/>
              </a:buClr>
              <a:buSzPts val="1900"/>
              <a:buChar char="○"/>
            </a:pPr>
            <a:r>
              <a:rPr lang="en" sz="1900">
                <a:solidFill>
                  <a:srgbClr val="FFFFFF"/>
                </a:solidFill>
              </a:rPr>
              <a:t>Efficiency</a:t>
            </a:r>
            <a:endParaRPr sz="1900">
              <a:solidFill>
                <a:srgbClr val="FFFFFF"/>
              </a:solidFill>
            </a:endParaRPr>
          </a:p>
          <a:p>
            <a:pPr indent="-349250" lvl="1" marL="914400" rtl="0" algn="l">
              <a:spcBef>
                <a:spcPts val="0"/>
              </a:spcBef>
              <a:spcAft>
                <a:spcPts val="0"/>
              </a:spcAft>
              <a:buClr>
                <a:srgbClr val="FFFFFF"/>
              </a:buClr>
              <a:buSzPts val="1900"/>
              <a:buChar char="○"/>
            </a:pPr>
            <a:r>
              <a:rPr lang="en" sz="1900">
                <a:solidFill>
                  <a:srgbClr val="FFFFFF"/>
                </a:solidFill>
              </a:rPr>
              <a:t>Opponent Batter Results </a:t>
            </a:r>
            <a:endParaRPr sz="1900">
              <a:solidFill>
                <a:srgbClr val="FFFFFF"/>
              </a:solidFill>
            </a:endParaRPr>
          </a:p>
          <a:p>
            <a:pPr indent="-349250" lvl="1" marL="914400" rtl="0" algn="l">
              <a:spcBef>
                <a:spcPts val="0"/>
              </a:spcBef>
              <a:spcAft>
                <a:spcPts val="0"/>
              </a:spcAft>
              <a:buClr>
                <a:srgbClr val="FFFFFF"/>
              </a:buClr>
              <a:buSzPts val="1900"/>
              <a:buChar char="○"/>
            </a:pPr>
            <a:r>
              <a:rPr lang="en" sz="1900">
                <a:solidFill>
                  <a:srgbClr val="FFFFFF"/>
                </a:solidFill>
              </a:rPr>
              <a:t>And Many More!</a:t>
            </a:r>
            <a:endParaRPr sz="1900">
              <a:solidFill>
                <a:srgbClr val="FFFFFF"/>
              </a:solidFill>
            </a:endParaRPr>
          </a:p>
        </p:txBody>
      </p:sp>
      <p:pic>
        <p:nvPicPr>
          <p:cNvPr id="107" name="Google Shape;107;p20"/>
          <p:cNvPicPr preferRelativeResize="0"/>
          <p:nvPr/>
        </p:nvPicPr>
        <p:blipFill>
          <a:blip r:embed="rId3">
            <a:alphaModFix/>
          </a:blip>
          <a:stretch>
            <a:fillRect/>
          </a:stretch>
        </p:blipFill>
        <p:spPr>
          <a:xfrm>
            <a:off x="4976125" y="2855025"/>
            <a:ext cx="3856174" cy="171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Gamechanger Demo</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https://gc.com/t/spring-2019/2019-university-of-rochester-baseball-5bdb487c873ff300214e74cf</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