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7"/>
  </p:notesMasterIdLst>
  <p:sldIdLst>
    <p:sldId id="265" r:id="rId5"/>
    <p:sldId id="275" r:id="rId6"/>
    <p:sldId id="277" r:id="rId7"/>
    <p:sldId id="273" r:id="rId8"/>
    <p:sldId id="268" r:id="rId9"/>
    <p:sldId id="276" r:id="rId10"/>
    <p:sldId id="270" r:id="rId11"/>
    <p:sldId id="280" r:id="rId12"/>
    <p:sldId id="272" r:id="rId13"/>
    <p:sldId id="271" r:id="rId14"/>
    <p:sldId id="278" r:id="rId15"/>
    <p:sldId id="27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4860"/>
    <a:srgbClr val="84407A"/>
    <a:srgbClr val="9B5A78"/>
    <a:srgbClr val="600B25"/>
    <a:srgbClr val="673643"/>
    <a:srgbClr val="4D4D4D"/>
    <a:srgbClr val="FBBD97"/>
    <a:srgbClr val="F56C19"/>
    <a:srgbClr val="DB4B1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008" autoAdjust="0"/>
  </p:normalViewPr>
  <p:slideViewPr>
    <p:cSldViewPr snapToGrid="0" snapToObjects="1">
      <p:cViewPr varScale="1">
        <p:scale>
          <a:sx n="75" d="100"/>
          <a:sy n="75" d="100"/>
        </p:scale>
        <p:origin x="1728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9A974-5756-426D-B17F-E4931BD43B7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DFDB25-326E-44E4-ADAE-A967774F81A7}">
      <dgm:prSet phldrT="[Text]" custT="1"/>
      <dgm:spPr>
        <a:solidFill>
          <a:srgbClr val="7C4860"/>
        </a:solidFill>
      </dgm:spPr>
      <dgm:t>
        <a:bodyPr/>
        <a:lstStyle/>
        <a:p>
          <a:r>
            <a:rPr lang="en-US" sz="1600" dirty="0"/>
            <a:t>Family owned</a:t>
          </a:r>
        </a:p>
      </dgm:t>
    </dgm:pt>
    <dgm:pt modelId="{3C0D6B99-0E2E-42C9-8FDF-AD3B50065E8B}" type="parTrans" cxnId="{77603862-0BD9-4D0C-B8B7-4389C013FC89}">
      <dgm:prSet/>
      <dgm:spPr/>
      <dgm:t>
        <a:bodyPr/>
        <a:lstStyle/>
        <a:p>
          <a:endParaRPr lang="en-US"/>
        </a:p>
      </dgm:t>
    </dgm:pt>
    <dgm:pt modelId="{C8BF5620-254A-4C72-A2CD-50C3A6510E8B}" type="sibTrans" cxnId="{77603862-0BD9-4D0C-B8B7-4389C013FC89}">
      <dgm:prSet custT="1"/>
      <dgm:spPr>
        <a:solidFill>
          <a:srgbClr val="7C4860"/>
        </a:solidFill>
      </dgm:spPr>
      <dgm:t>
        <a:bodyPr/>
        <a:lstStyle/>
        <a:p>
          <a:r>
            <a:rPr lang="en-US" sz="1600" dirty="0"/>
            <a:t>Founded in 1916</a:t>
          </a:r>
        </a:p>
      </dgm:t>
    </dgm:pt>
    <dgm:pt modelId="{7E3FDB5A-EDEB-4199-93BC-1A45DD9B18BF}">
      <dgm:prSet phldrT="[Text]" custT="1"/>
      <dgm:spPr>
        <a:solidFill>
          <a:srgbClr val="7C4860"/>
        </a:solidFill>
      </dgm:spPr>
      <dgm:t>
        <a:bodyPr/>
        <a:lstStyle/>
        <a:p>
          <a:pPr algn="ctr"/>
          <a:r>
            <a:rPr lang="en-US" sz="1600" dirty="0"/>
            <a:t>HQ in ROC</a:t>
          </a:r>
        </a:p>
      </dgm:t>
    </dgm:pt>
    <dgm:pt modelId="{19087D13-99B9-4A59-944C-36AD461B0DCC}" type="parTrans" cxnId="{68454E81-46DB-4D0D-BD0D-E18B4826682A}">
      <dgm:prSet/>
      <dgm:spPr/>
      <dgm:t>
        <a:bodyPr/>
        <a:lstStyle/>
        <a:p>
          <a:endParaRPr lang="en-US"/>
        </a:p>
      </dgm:t>
    </dgm:pt>
    <dgm:pt modelId="{8B2B0330-A7EA-44A9-B49E-94C326D74284}" type="sibTrans" cxnId="{68454E81-46DB-4D0D-BD0D-E18B4826682A}">
      <dgm:prSet custT="1"/>
      <dgm:spPr>
        <a:solidFill>
          <a:srgbClr val="7C4860"/>
        </a:solidFill>
      </dgm:spPr>
      <dgm:t>
        <a:bodyPr/>
        <a:lstStyle/>
        <a:p>
          <a:r>
            <a:rPr lang="en-US" sz="1600" dirty="0"/>
            <a:t>50K employees</a:t>
          </a:r>
        </a:p>
      </dgm:t>
    </dgm:pt>
    <dgm:pt modelId="{5D6937E0-0B1B-4A3D-ACD6-658AA7DB2606}">
      <dgm:prSet phldrT="[Text]" custT="1"/>
      <dgm:spPr>
        <a:solidFill>
          <a:srgbClr val="7C4860"/>
        </a:solidFill>
      </dgm:spPr>
      <dgm:t>
        <a:bodyPr/>
        <a:lstStyle/>
        <a:p>
          <a:r>
            <a:rPr lang="en-US" sz="1600" dirty="0"/>
            <a:t>99 stores in 6 states</a:t>
          </a:r>
        </a:p>
      </dgm:t>
    </dgm:pt>
    <dgm:pt modelId="{B71498FD-4668-4F74-8DAB-A1208EED6251}" type="parTrans" cxnId="{86583271-CAE6-401F-A3AB-045FDF589924}">
      <dgm:prSet/>
      <dgm:spPr/>
      <dgm:t>
        <a:bodyPr/>
        <a:lstStyle/>
        <a:p>
          <a:endParaRPr lang="en-US"/>
        </a:p>
      </dgm:t>
    </dgm:pt>
    <dgm:pt modelId="{826DE062-9542-43A6-827C-3B7B9668B05A}" type="sibTrans" cxnId="{86583271-CAE6-401F-A3AB-045FDF589924}">
      <dgm:prSet custT="1"/>
      <dgm:spPr>
        <a:solidFill>
          <a:srgbClr val="7C4860"/>
        </a:solidFill>
      </dgm:spPr>
      <dgm:t>
        <a:bodyPr/>
        <a:lstStyle/>
        <a:p>
          <a:r>
            <a:rPr lang="en-US" sz="1600" dirty="0"/>
            <a:t>Different than other grocery stores</a:t>
          </a:r>
        </a:p>
      </dgm:t>
    </dgm:pt>
    <dgm:pt modelId="{1A6BABCF-466A-4BD4-BD82-DAE34AA989CD}" type="pres">
      <dgm:prSet presAssocID="{17D9A974-5756-426D-B17F-E4931BD43B7C}" presName="Name0" presStyleCnt="0">
        <dgm:presLayoutVars>
          <dgm:chMax/>
          <dgm:chPref/>
          <dgm:dir/>
          <dgm:animLvl val="lvl"/>
        </dgm:presLayoutVars>
      </dgm:prSet>
      <dgm:spPr/>
    </dgm:pt>
    <dgm:pt modelId="{FCF84569-3137-4DBA-AEEB-2D74EED6A636}" type="pres">
      <dgm:prSet presAssocID="{08DFDB25-326E-44E4-ADAE-A967774F81A7}" presName="composite" presStyleCnt="0"/>
      <dgm:spPr/>
    </dgm:pt>
    <dgm:pt modelId="{B38B54D9-628F-4FD4-A3A8-8B674F01A37F}" type="pres">
      <dgm:prSet presAssocID="{08DFDB25-326E-44E4-ADAE-A967774F81A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CD51523-C2BB-4D0D-A4F3-C01A2CC2CCDA}" type="pres">
      <dgm:prSet presAssocID="{08DFDB25-326E-44E4-ADAE-A967774F81A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A0C5D9F-822D-4410-8E5A-EE522F270681}" type="pres">
      <dgm:prSet presAssocID="{08DFDB25-326E-44E4-ADAE-A967774F81A7}" presName="BalanceSpacing" presStyleCnt="0"/>
      <dgm:spPr/>
    </dgm:pt>
    <dgm:pt modelId="{AD055BE5-B20B-489F-99A0-2FDCE15F74C0}" type="pres">
      <dgm:prSet presAssocID="{08DFDB25-326E-44E4-ADAE-A967774F81A7}" presName="BalanceSpacing1" presStyleCnt="0"/>
      <dgm:spPr/>
    </dgm:pt>
    <dgm:pt modelId="{637ED790-E59B-4E14-957A-9BB823DC36DE}" type="pres">
      <dgm:prSet presAssocID="{C8BF5620-254A-4C72-A2CD-50C3A6510E8B}" presName="Accent1Text" presStyleLbl="node1" presStyleIdx="1" presStyleCnt="6"/>
      <dgm:spPr/>
    </dgm:pt>
    <dgm:pt modelId="{D28D9589-003C-4CE6-8A67-FAD39E193CE0}" type="pres">
      <dgm:prSet presAssocID="{C8BF5620-254A-4C72-A2CD-50C3A6510E8B}" presName="spaceBetweenRectangles" presStyleCnt="0"/>
      <dgm:spPr/>
    </dgm:pt>
    <dgm:pt modelId="{CCE94B3E-1B3B-4C74-8B90-00E3C311FC55}" type="pres">
      <dgm:prSet presAssocID="{7E3FDB5A-EDEB-4199-93BC-1A45DD9B18BF}" presName="composite" presStyleCnt="0"/>
      <dgm:spPr/>
    </dgm:pt>
    <dgm:pt modelId="{552D319A-1053-4D3A-90AD-4311A561BCCE}" type="pres">
      <dgm:prSet presAssocID="{7E3FDB5A-EDEB-4199-93BC-1A45DD9B18B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3D2BB00-FE53-4E93-8488-57CA3120ACB7}" type="pres">
      <dgm:prSet presAssocID="{7E3FDB5A-EDEB-4199-93BC-1A45DD9B18B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9D3D582-1391-4220-A42B-012CC83CAEAC}" type="pres">
      <dgm:prSet presAssocID="{7E3FDB5A-EDEB-4199-93BC-1A45DD9B18BF}" presName="BalanceSpacing" presStyleCnt="0"/>
      <dgm:spPr/>
    </dgm:pt>
    <dgm:pt modelId="{AFA3CF12-EC6A-4576-B251-8A7300C41DD1}" type="pres">
      <dgm:prSet presAssocID="{7E3FDB5A-EDEB-4199-93BC-1A45DD9B18BF}" presName="BalanceSpacing1" presStyleCnt="0"/>
      <dgm:spPr/>
    </dgm:pt>
    <dgm:pt modelId="{1E175F8D-082E-4A55-80E3-C48941C19CB8}" type="pres">
      <dgm:prSet presAssocID="{8B2B0330-A7EA-44A9-B49E-94C326D74284}" presName="Accent1Text" presStyleLbl="node1" presStyleIdx="3" presStyleCnt="6"/>
      <dgm:spPr/>
    </dgm:pt>
    <dgm:pt modelId="{3475C2FF-41C2-477A-80DD-4261DD8708B4}" type="pres">
      <dgm:prSet presAssocID="{8B2B0330-A7EA-44A9-B49E-94C326D74284}" presName="spaceBetweenRectangles" presStyleCnt="0"/>
      <dgm:spPr/>
    </dgm:pt>
    <dgm:pt modelId="{CFD43BC2-253F-4112-AE49-A70407808F24}" type="pres">
      <dgm:prSet presAssocID="{5D6937E0-0B1B-4A3D-ACD6-658AA7DB2606}" presName="composite" presStyleCnt="0"/>
      <dgm:spPr/>
    </dgm:pt>
    <dgm:pt modelId="{9542B431-5459-481E-B024-75CB87281A3A}" type="pres">
      <dgm:prSet presAssocID="{5D6937E0-0B1B-4A3D-ACD6-658AA7DB260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7283B19-FD8F-428C-951B-492CD6D0FDE6}" type="pres">
      <dgm:prSet presAssocID="{5D6937E0-0B1B-4A3D-ACD6-658AA7DB260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90B3900-6802-4AE9-91B9-27668E79066A}" type="pres">
      <dgm:prSet presAssocID="{5D6937E0-0B1B-4A3D-ACD6-658AA7DB2606}" presName="BalanceSpacing" presStyleCnt="0"/>
      <dgm:spPr/>
    </dgm:pt>
    <dgm:pt modelId="{1CF49FD8-704F-4BE8-96CF-B047CF8F0C72}" type="pres">
      <dgm:prSet presAssocID="{5D6937E0-0B1B-4A3D-ACD6-658AA7DB2606}" presName="BalanceSpacing1" presStyleCnt="0"/>
      <dgm:spPr/>
    </dgm:pt>
    <dgm:pt modelId="{34C651D2-BCFB-49C0-9074-AB698D94A622}" type="pres">
      <dgm:prSet presAssocID="{826DE062-9542-43A6-827C-3B7B9668B05A}" presName="Accent1Text" presStyleLbl="node1" presStyleIdx="5" presStyleCnt="6"/>
      <dgm:spPr/>
    </dgm:pt>
  </dgm:ptLst>
  <dgm:cxnLst>
    <dgm:cxn modelId="{E2965D10-C6E7-419F-BD59-D48BF6D0F28C}" type="presOf" srcId="{8B2B0330-A7EA-44A9-B49E-94C326D74284}" destId="{1E175F8D-082E-4A55-80E3-C48941C19CB8}" srcOrd="0" destOrd="0" presId="urn:microsoft.com/office/officeart/2008/layout/AlternatingHexagons"/>
    <dgm:cxn modelId="{88E99834-72FD-426B-8C32-6620A6593E4E}" type="presOf" srcId="{5D6937E0-0B1B-4A3D-ACD6-658AA7DB2606}" destId="{9542B431-5459-481E-B024-75CB87281A3A}" srcOrd="0" destOrd="0" presId="urn:microsoft.com/office/officeart/2008/layout/AlternatingHexagons"/>
    <dgm:cxn modelId="{77603862-0BD9-4D0C-B8B7-4389C013FC89}" srcId="{17D9A974-5756-426D-B17F-E4931BD43B7C}" destId="{08DFDB25-326E-44E4-ADAE-A967774F81A7}" srcOrd="0" destOrd="0" parTransId="{3C0D6B99-0E2E-42C9-8FDF-AD3B50065E8B}" sibTransId="{C8BF5620-254A-4C72-A2CD-50C3A6510E8B}"/>
    <dgm:cxn modelId="{C1EA596D-C086-4F2C-B295-F5632C5B8A10}" type="presOf" srcId="{826DE062-9542-43A6-827C-3B7B9668B05A}" destId="{34C651D2-BCFB-49C0-9074-AB698D94A622}" srcOrd="0" destOrd="0" presId="urn:microsoft.com/office/officeart/2008/layout/AlternatingHexagons"/>
    <dgm:cxn modelId="{86583271-CAE6-401F-A3AB-045FDF589924}" srcId="{17D9A974-5756-426D-B17F-E4931BD43B7C}" destId="{5D6937E0-0B1B-4A3D-ACD6-658AA7DB2606}" srcOrd="2" destOrd="0" parTransId="{B71498FD-4668-4F74-8DAB-A1208EED6251}" sibTransId="{826DE062-9542-43A6-827C-3B7B9668B05A}"/>
    <dgm:cxn modelId="{68454E81-46DB-4D0D-BD0D-E18B4826682A}" srcId="{17D9A974-5756-426D-B17F-E4931BD43B7C}" destId="{7E3FDB5A-EDEB-4199-93BC-1A45DD9B18BF}" srcOrd="1" destOrd="0" parTransId="{19087D13-99B9-4A59-944C-36AD461B0DCC}" sibTransId="{8B2B0330-A7EA-44A9-B49E-94C326D74284}"/>
    <dgm:cxn modelId="{49622C8A-5EDF-47BA-A7AD-82093E75E935}" type="presOf" srcId="{C8BF5620-254A-4C72-A2CD-50C3A6510E8B}" destId="{637ED790-E59B-4E14-957A-9BB823DC36DE}" srcOrd="0" destOrd="0" presId="urn:microsoft.com/office/officeart/2008/layout/AlternatingHexagons"/>
    <dgm:cxn modelId="{9DA15799-7FAB-43E3-9236-BF9BEC244CEF}" type="presOf" srcId="{7E3FDB5A-EDEB-4199-93BC-1A45DD9B18BF}" destId="{552D319A-1053-4D3A-90AD-4311A561BCCE}" srcOrd="0" destOrd="0" presId="urn:microsoft.com/office/officeart/2008/layout/AlternatingHexagons"/>
    <dgm:cxn modelId="{A0B655BA-D365-4823-854F-A82EB01BA3D7}" type="presOf" srcId="{08DFDB25-326E-44E4-ADAE-A967774F81A7}" destId="{B38B54D9-628F-4FD4-A3A8-8B674F01A37F}" srcOrd="0" destOrd="0" presId="urn:microsoft.com/office/officeart/2008/layout/AlternatingHexagons"/>
    <dgm:cxn modelId="{778266F6-A84D-4224-88FD-4EDB358E3664}" type="presOf" srcId="{17D9A974-5756-426D-B17F-E4931BD43B7C}" destId="{1A6BABCF-466A-4BD4-BD82-DAE34AA989CD}" srcOrd="0" destOrd="0" presId="urn:microsoft.com/office/officeart/2008/layout/AlternatingHexagons"/>
    <dgm:cxn modelId="{26F98C90-BF5B-470E-A5B3-51F0B477DA7D}" type="presParOf" srcId="{1A6BABCF-466A-4BD4-BD82-DAE34AA989CD}" destId="{FCF84569-3137-4DBA-AEEB-2D74EED6A636}" srcOrd="0" destOrd="0" presId="urn:microsoft.com/office/officeart/2008/layout/AlternatingHexagons"/>
    <dgm:cxn modelId="{CEF610C2-41A4-4111-B2FC-77DD0267904E}" type="presParOf" srcId="{FCF84569-3137-4DBA-AEEB-2D74EED6A636}" destId="{B38B54D9-628F-4FD4-A3A8-8B674F01A37F}" srcOrd="0" destOrd="0" presId="urn:microsoft.com/office/officeart/2008/layout/AlternatingHexagons"/>
    <dgm:cxn modelId="{E04D25DD-5AA1-452B-BE41-57EFDA1C7A8B}" type="presParOf" srcId="{FCF84569-3137-4DBA-AEEB-2D74EED6A636}" destId="{5CD51523-C2BB-4D0D-A4F3-C01A2CC2CCDA}" srcOrd="1" destOrd="0" presId="urn:microsoft.com/office/officeart/2008/layout/AlternatingHexagons"/>
    <dgm:cxn modelId="{5EB64F8B-4087-412F-AB37-0FE1AED3E9C3}" type="presParOf" srcId="{FCF84569-3137-4DBA-AEEB-2D74EED6A636}" destId="{FA0C5D9F-822D-4410-8E5A-EE522F270681}" srcOrd="2" destOrd="0" presId="urn:microsoft.com/office/officeart/2008/layout/AlternatingHexagons"/>
    <dgm:cxn modelId="{7F430DA4-E806-41E0-A627-0867DE170431}" type="presParOf" srcId="{FCF84569-3137-4DBA-AEEB-2D74EED6A636}" destId="{AD055BE5-B20B-489F-99A0-2FDCE15F74C0}" srcOrd="3" destOrd="0" presId="urn:microsoft.com/office/officeart/2008/layout/AlternatingHexagons"/>
    <dgm:cxn modelId="{57B92B59-AD4C-4361-A32A-7BC5C9850081}" type="presParOf" srcId="{FCF84569-3137-4DBA-AEEB-2D74EED6A636}" destId="{637ED790-E59B-4E14-957A-9BB823DC36DE}" srcOrd="4" destOrd="0" presId="urn:microsoft.com/office/officeart/2008/layout/AlternatingHexagons"/>
    <dgm:cxn modelId="{27124A1F-D39C-46AD-AF8D-40C84F4CCA02}" type="presParOf" srcId="{1A6BABCF-466A-4BD4-BD82-DAE34AA989CD}" destId="{D28D9589-003C-4CE6-8A67-FAD39E193CE0}" srcOrd="1" destOrd="0" presId="urn:microsoft.com/office/officeart/2008/layout/AlternatingHexagons"/>
    <dgm:cxn modelId="{EE4B0789-A947-4406-AEE1-B633EB72FCA1}" type="presParOf" srcId="{1A6BABCF-466A-4BD4-BD82-DAE34AA989CD}" destId="{CCE94B3E-1B3B-4C74-8B90-00E3C311FC55}" srcOrd="2" destOrd="0" presId="urn:microsoft.com/office/officeart/2008/layout/AlternatingHexagons"/>
    <dgm:cxn modelId="{E0FB6ED0-052E-4A62-B611-B496DBB64410}" type="presParOf" srcId="{CCE94B3E-1B3B-4C74-8B90-00E3C311FC55}" destId="{552D319A-1053-4D3A-90AD-4311A561BCCE}" srcOrd="0" destOrd="0" presId="urn:microsoft.com/office/officeart/2008/layout/AlternatingHexagons"/>
    <dgm:cxn modelId="{35AEAB34-163E-4A0C-B064-BC12886245DC}" type="presParOf" srcId="{CCE94B3E-1B3B-4C74-8B90-00E3C311FC55}" destId="{73D2BB00-FE53-4E93-8488-57CA3120ACB7}" srcOrd="1" destOrd="0" presId="urn:microsoft.com/office/officeart/2008/layout/AlternatingHexagons"/>
    <dgm:cxn modelId="{2C94ED4A-91FC-47B5-BF8E-B858965BEE1E}" type="presParOf" srcId="{CCE94B3E-1B3B-4C74-8B90-00E3C311FC55}" destId="{19D3D582-1391-4220-A42B-012CC83CAEAC}" srcOrd="2" destOrd="0" presId="urn:microsoft.com/office/officeart/2008/layout/AlternatingHexagons"/>
    <dgm:cxn modelId="{05156961-E9E9-4775-852C-6126B5985CFA}" type="presParOf" srcId="{CCE94B3E-1B3B-4C74-8B90-00E3C311FC55}" destId="{AFA3CF12-EC6A-4576-B251-8A7300C41DD1}" srcOrd="3" destOrd="0" presId="urn:microsoft.com/office/officeart/2008/layout/AlternatingHexagons"/>
    <dgm:cxn modelId="{51682504-FD04-4DF8-B37F-52DF0F5CBF76}" type="presParOf" srcId="{CCE94B3E-1B3B-4C74-8B90-00E3C311FC55}" destId="{1E175F8D-082E-4A55-80E3-C48941C19CB8}" srcOrd="4" destOrd="0" presId="urn:microsoft.com/office/officeart/2008/layout/AlternatingHexagons"/>
    <dgm:cxn modelId="{E95B3DB5-0051-48B1-939C-89F3B7E0FC3F}" type="presParOf" srcId="{1A6BABCF-466A-4BD4-BD82-DAE34AA989CD}" destId="{3475C2FF-41C2-477A-80DD-4261DD8708B4}" srcOrd="3" destOrd="0" presId="urn:microsoft.com/office/officeart/2008/layout/AlternatingHexagons"/>
    <dgm:cxn modelId="{573267F7-6096-4837-9679-3C7F621F5FA2}" type="presParOf" srcId="{1A6BABCF-466A-4BD4-BD82-DAE34AA989CD}" destId="{CFD43BC2-253F-4112-AE49-A70407808F24}" srcOrd="4" destOrd="0" presId="urn:microsoft.com/office/officeart/2008/layout/AlternatingHexagons"/>
    <dgm:cxn modelId="{64BDBA20-C57E-4B2C-B581-26F62D733248}" type="presParOf" srcId="{CFD43BC2-253F-4112-AE49-A70407808F24}" destId="{9542B431-5459-481E-B024-75CB87281A3A}" srcOrd="0" destOrd="0" presId="urn:microsoft.com/office/officeart/2008/layout/AlternatingHexagons"/>
    <dgm:cxn modelId="{C5FBDDB6-57C1-4624-9F46-767052B413A9}" type="presParOf" srcId="{CFD43BC2-253F-4112-AE49-A70407808F24}" destId="{B7283B19-FD8F-428C-951B-492CD6D0FDE6}" srcOrd="1" destOrd="0" presId="urn:microsoft.com/office/officeart/2008/layout/AlternatingHexagons"/>
    <dgm:cxn modelId="{06C8D5FC-4EBD-4FBD-B042-A4D3E821EC17}" type="presParOf" srcId="{CFD43BC2-253F-4112-AE49-A70407808F24}" destId="{790B3900-6802-4AE9-91B9-27668E79066A}" srcOrd="2" destOrd="0" presId="urn:microsoft.com/office/officeart/2008/layout/AlternatingHexagons"/>
    <dgm:cxn modelId="{CC6E2183-8983-4EED-AD84-4AC64BAB4C1A}" type="presParOf" srcId="{CFD43BC2-253F-4112-AE49-A70407808F24}" destId="{1CF49FD8-704F-4BE8-96CF-B047CF8F0C72}" srcOrd="3" destOrd="0" presId="urn:microsoft.com/office/officeart/2008/layout/AlternatingHexagons"/>
    <dgm:cxn modelId="{7F72578E-51AA-4AB9-AB44-E0A012AED358}" type="presParOf" srcId="{CFD43BC2-253F-4112-AE49-A70407808F24}" destId="{34C651D2-BCFB-49C0-9074-AB698D94A62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B54D9-628F-4FD4-A3A8-8B674F01A37F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7C48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Family owned</a:t>
          </a:r>
        </a:p>
      </dsp:txBody>
      <dsp:txXfrm rot="-5400000">
        <a:off x="2932264" y="234830"/>
        <a:ext cx="902150" cy="1036955"/>
      </dsp:txXfrm>
    </dsp:sp>
    <dsp:sp modelId="{5CD51523-C2BB-4D0D-A4F3-C01A2CC2CCDA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ED790-E59B-4E14-957A-9BB823DC36DE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7C48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Founded in 1916</a:t>
          </a:r>
        </a:p>
      </dsp:txBody>
      <dsp:txXfrm rot="-5400000">
        <a:off x="1516784" y="234830"/>
        <a:ext cx="902150" cy="1036955"/>
      </dsp:txXfrm>
    </dsp:sp>
    <dsp:sp modelId="{552D319A-1053-4D3A-90AD-4311A561BCCE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7C48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HQ in ROC</a:t>
          </a:r>
        </a:p>
      </dsp:txBody>
      <dsp:txXfrm rot="-5400000">
        <a:off x="2221812" y="1513522"/>
        <a:ext cx="902150" cy="1036955"/>
      </dsp:txXfrm>
    </dsp:sp>
    <dsp:sp modelId="{73D2BB00-FE53-4E93-8488-57CA3120ACB7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75F8D-082E-4A55-80E3-C48941C19CB8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7C48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50K employees</a:t>
          </a:r>
        </a:p>
      </dsp:txBody>
      <dsp:txXfrm rot="-5400000">
        <a:off x="3637293" y="1513522"/>
        <a:ext cx="902150" cy="1036955"/>
      </dsp:txXfrm>
    </dsp:sp>
    <dsp:sp modelId="{9542B431-5459-481E-B024-75CB87281A3A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7C48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99 stores in 6 states</a:t>
          </a:r>
        </a:p>
      </dsp:txBody>
      <dsp:txXfrm rot="-5400000">
        <a:off x="2932264" y="2792215"/>
        <a:ext cx="902150" cy="1036955"/>
      </dsp:txXfrm>
    </dsp:sp>
    <dsp:sp modelId="{B7283B19-FD8F-428C-951B-492CD6D0FDE6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651D2-BCFB-49C0-9074-AB698D94A622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rgbClr val="7C48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Different than other grocery stores</a:t>
          </a:r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84C4-2539-4A23-ABA3-AC645CB784B5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E3C7-FCAC-4B3A-A3BC-0663E2A3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Compared to other grocery stores, Wegmans is larger, offers more choices, and is designed to look and feel like a European open-air market. </a:t>
            </a:r>
          </a:p>
          <a:p>
            <a:endParaRPr lang="en-US" dirty="0"/>
          </a:p>
          <a:p>
            <a:r>
              <a:rPr lang="en-US" dirty="0"/>
              <a:t>Our stores are also known for our selection of ready-to-eat food, from our Market Café to the Coffee Bar to the Sub Shop</a:t>
            </a:r>
          </a:p>
          <a:p>
            <a:endParaRPr lang="en-US" dirty="0"/>
          </a:p>
          <a:p>
            <a:r>
              <a:rPr lang="en-US" dirty="0"/>
              <a:t>99 stores, Raleigh is our 100</a:t>
            </a:r>
            <a:r>
              <a:rPr lang="en-US" baseline="30000" dirty="0"/>
              <a:t>th</a:t>
            </a:r>
            <a:r>
              <a:rPr lang="en-US" dirty="0"/>
              <a:t> store and first in NC</a:t>
            </a:r>
          </a:p>
          <a:p>
            <a:r>
              <a:rPr lang="en-US" dirty="0"/>
              <a:t>Brooklyn will be 101, opening in October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E3C7-FCAC-4B3A-A3BC-0663E2A358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6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E3C7-FCAC-4B3A-A3BC-0663E2A35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E3C7-FCAC-4B3A-A3BC-0663E2A35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6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CHICKEN STORY AFTER FIRST 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E3C7-FCAC-4B3A-A3BC-0663E2A35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E3C7-FCAC-4B3A-A3BC-0663E2A35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E3C7-FCAC-4B3A-A3BC-0663E2A35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5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1E3C7-FCAC-4B3A-A3BC-0663E2A358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2DD-32A8-7144-85B4-9292E292A69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4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2DD-32A8-7144-85B4-9292E292A69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4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6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9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5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2DD-32A8-7144-85B4-9292E292A69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6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62DD-32A8-7144-85B4-9292E292A69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62DD-32A8-7144-85B4-9292E292A69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VeggieBottomBckgrd.jpg">
            <a:extLst>
              <a:ext uri="{FF2B5EF4-FFF2-40B4-BE49-F238E27FC236}">
                <a16:creationId xmlns:a16="http://schemas.microsoft.com/office/drawing/2014/main" id="{13446E6A-E52A-47DC-8364-EFB43F13601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2945"/>
            <a:ext cx="914400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43ABF-0A44-46CB-9335-F1D857877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Wegmans </a:t>
            </a:r>
            <a:br>
              <a:rPr lang="en-US" dirty="0"/>
            </a:br>
            <a:r>
              <a:rPr lang="en-US" dirty="0"/>
              <a:t>Data Science Capstone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87FE54-0916-470D-9263-FABDB569F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Katie Snyder</a:t>
            </a:r>
          </a:p>
        </p:txBody>
      </p:sp>
    </p:spTree>
    <p:extLst>
      <p:ext uri="{BB962C8B-B14F-4D97-AF65-F5344CB8AC3E}">
        <p14:creationId xmlns:p14="http://schemas.microsoft.com/office/powerpoint/2010/main" val="10010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FB1A-75E0-4F95-BB09-DBDD7E1E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6522A-EC21-4932-9CDE-53D17E85C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836987"/>
              </p:ext>
            </p:extLst>
          </p:nvPr>
        </p:nvGraphicFramePr>
        <p:xfrm>
          <a:off x="628650" y="1065213"/>
          <a:ext cx="7886700" cy="29416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1855057071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412984388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337223470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796911456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465277547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359988056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30743816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887652765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1295626740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712952052"/>
                    </a:ext>
                  </a:extLst>
                </a:gridCol>
              </a:tblGrid>
              <a:tr h="32684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LOGICAL_DATE_KEY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STORE_NBR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STORE_STATE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STORE_ZIP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DEPARTMENT_NBR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DEPARTMENT_NAME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CATEGORY_NBR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CATEGORY_NAME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NET_UNITS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NET_SALES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60980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20190205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MARYLAND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21117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STORE OPERATIONS SUPPORT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6496824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20180421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VIRGINIA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22315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GROCERY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GELATIN &amp; PUDDING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412828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20171203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14228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SALAD VEGETABLES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137.5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5324435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20170904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JERSEY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GROCERY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CANNED MEAT/BEANS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421651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20181024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JERSEY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7095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CHEESE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ITALIAN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54368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20170510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JERSEY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SUSHI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SKINNY ROLLS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214.69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935085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20170419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14219-3097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GROCERY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BAKING NEEDS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25.45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9150925"/>
                  </a:ext>
                </a:extLst>
              </a:tr>
              <a:tr h="32684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20190218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14701-2454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H_and_W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VITAMINS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5.99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53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46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958490-C8CC-49AB-9E10-1A5F889E2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2DA0BB-00A4-415F-847A-FEF1FAD34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B2269-2DDB-4634-92CC-52E28994A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7A27E8-25A3-422F-809B-24E86FE9E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DE8E45-93AA-4900-A84F-E6C234472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447862"/>
              </p:ext>
            </p:extLst>
          </p:nvPr>
        </p:nvGraphicFramePr>
        <p:xfrm>
          <a:off x="2865120" y="13741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www.wegmans.com/content/dam/wegmans/images/news-media/gallery/300/Wegmans-Logo-Icon.png">
            <a:extLst>
              <a:ext uri="{FF2B5EF4-FFF2-40B4-BE49-F238E27FC236}">
                <a16:creationId xmlns:a16="http://schemas.microsoft.com/office/drawing/2014/main" id="{83F8E1F5-B618-4CA5-B315-6861695F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6" y="942086"/>
            <a:ext cx="3140185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7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AEBE4-2353-4941-96D6-B5260B97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Bio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3848-2989-424E-AD36-F4AE7019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Data Scientist @ Wegmans</a:t>
            </a:r>
          </a:p>
          <a:p>
            <a:r>
              <a:rPr lang="en-US" sz="1800" dirty="0"/>
              <a:t>Prior: Data Scientist @ Excellus BCBS</a:t>
            </a:r>
          </a:p>
          <a:p>
            <a:r>
              <a:rPr lang="en-US" sz="1800" dirty="0"/>
              <a:t>Data Science Generalist</a:t>
            </a:r>
          </a:p>
        </p:txBody>
      </p:sp>
    </p:spTree>
    <p:extLst>
      <p:ext uri="{BB962C8B-B14F-4D97-AF65-F5344CB8AC3E}">
        <p14:creationId xmlns:p14="http://schemas.microsoft.com/office/powerpoint/2010/main" val="301285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510A7A-5C7D-4364-B5C5-996089707019}"/>
              </a:ext>
            </a:extLst>
          </p:cNvPr>
          <p:cNvSpPr/>
          <p:nvPr/>
        </p:nvSpPr>
        <p:spPr>
          <a:xfrm>
            <a:off x="4867276" y="1268016"/>
            <a:ext cx="3868340" cy="2945219"/>
          </a:xfrm>
          <a:prstGeom prst="roundRect">
            <a:avLst/>
          </a:prstGeom>
          <a:solidFill>
            <a:schemeClr val="accent2">
              <a:alpha val="41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14E889-3764-4FB2-89C7-FB688FB838F2}"/>
              </a:ext>
            </a:extLst>
          </p:cNvPr>
          <p:cNvSpPr/>
          <p:nvPr/>
        </p:nvSpPr>
        <p:spPr>
          <a:xfrm>
            <a:off x="396660" y="1260872"/>
            <a:ext cx="3868340" cy="2945219"/>
          </a:xfrm>
          <a:prstGeom prst="roundRect">
            <a:avLst/>
          </a:prstGeom>
          <a:solidFill>
            <a:schemeClr val="accent2">
              <a:alpha val="41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0230E-649E-4936-B591-572AA522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at Wegmans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3EBF-2EFB-4CB7-9F31-FFCED3C8D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010" y="1260872"/>
            <a:ext cx="3868340" cy="617934"/>
          </a:xfrm>
        </p:spPr>
        <p:txBody>
          <a:bodyPr/>
          <a:lstStyle/>
          <a:p>
            <a:r>
              <a:rPr lang="en-US" dirty="0"/>
              <a:t>Consumer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C9D7E6-D1CF-4DA1-B030-4771A65AC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010" y="1889439"/>
            <a:ext cx="3868340" cy="2763441"/>
          </a:xfrm>
        </p:spPr>
        <p:txBody>
          <a:bodyPr/>
          <a:lstStyle/>
          <a:p>
            <a:r>
              <a:rPr lang="en-US" dirty="0"/>
              <a:t>Customer, sales, marketing, product data</a:t>
            </a:r>
          </a:p>
          <a:p>
            <a:r>
              <a:rPr lang="en-US" dirty="0"/>
              <a:t>Optimize marketing efforts</a:t>
            </a:r>
          </a:p>
          <a:p>
            <a:r>
              <a:rPr lang="en-US" dirty="0"/>
              <a:t>Targeting and segmentation</a:t>
            </a:r>
          </a:p>
          <a:p>
            <a:r>
              <a:rPr lang="en-US" dirty="0"/>
              <a:t>Text analytics of survey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A388D-AFBA-4DE5-9086-FE60026CF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1575" y="1260872"/>
            <a:ext cx="3887391" cy="617934"/>
          </a:xfrm>
        </p:spPr>
        <p:txBody>
          <a:bodyPr/>
          <a:lstStyle/>
          <a:p>
            <a:r>
              <a:rPr lang="en-US" dirty="0"/>
              <a:t>IT – Supply Chain and Operations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F8EB09-228C-4B9A-8527-9A6D26A0B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1575" y="1878806"/>
            <a:ext cx="3887391" cy="2763441"/>
          </a:xfrm>
        </p:spPr>
        <p:txBody>
          <a:bodyPr/>
          <a:lstStyle/>
          <a:p>
            <a:r>
              <a:rPr lang="en-US" dirty="0"/>
              <a:t>Distribution, transportation, sales, inventory data</a:t>
            </a:r>
          </a:p>
          <a:p>
            <a:r>
              <a:rPr lang="en-US" dirty="0"/>
              <a:t>Supply chain optimization</a:t>
            </a:r>
          </a:p>
          <a:p>
            <a:r>
              <a:rPr lang="en-US" dirty="0"/>
              <a:t>Minimize adjustments in store ordering</a:t>
            </a:r>
          </a:p>
          <a:p>
            <a:r>
              <a:rPr lang="en-US" dirty="0"/>
              <a:t>Improve use of store labor</a:t>
            </a:r>
          </a:p>
        </p:txBody>
      </p:sp>
    </p:spTree>
    <p:extLst>
      <p:ext uri="{BB962C8B-B14F-4D97-AF65-F5344CB8AC3E}">
        <p14:creationId xmlns:p14="http://schemas.microsoft.com/office/powerpoint/2010/main" val="299153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F76E-E907-45D8-9EA1-0F070D3F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Patterns During Weather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BC2A-68A1-4196-83D0-ECDACE23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most grocery stores, Wegmans experiences a change in demand in anticipation of a weather event</a:t>
            </a:r>
          </a:p>
          <a:p>
            <a:r>
              <a:rPr lang="en-US" dirty="0"/>
              <a:t>It can take several days for a shipment to move fully through the supply chain</a:t>
            </a:r>
          </a:p>
          <a:p>
            <a:r>
              <a:rPr lang="en-US" dirty="0"/>
              <a:t>Storms rarely hit with weeks of warning</a:t>
            </a:r>
          </a:p>
          <a:p>
            <a:r>
              <a:rPr lang="en-US" dirty="0"/>
              <a:t>Wegmans often has to make quick decisions on what we ship to the store and what we leave behind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6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BC50A-92F7-478D-927F-F36DF440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Value to Wegmans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F3C6-4CF3-41AA-888F-DB750349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results of this project will change the way Wegmans reacts to storms</a:t>
            </a:r>
          </a:p>
          <a:p>
            <a:r>
              <a:rPr lang="en-US" sz="1800" dirty="0"/>
              <a:t>Our end goal is a better experience for the customer – no empty shelves before a storm</a:t>
            </a:r>
          </a:p>
        </p:txBody>
      </p:sp>
    </p:spTree>
    <p:extLst>
      <p:ext uri="{BB962C8B-B14F-4D97-AF65-F5344CB8AC3E}">
        <p14:creationId xmlns:p14="http://schemas.microsoft.com/office/powerpoint/2010/main" val="244218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13CC-1506-40A7-BA18-10B8E6E6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54D9-6A56-4C2C-94EC-CEAEE12F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when extraordinary weather events were forecasted</a:t>
            </a:r>
            <a:r>
              <a:rPr lang="en-US" i="1" dirty="0"/>
              <a:t> </a:t>
            </a:r>
            <a:r>
              <a:rPr lang="en-US" dirty="0"/>
              <a:t>in the area of one or more Wegmans stores</a:t>
            </a:r>
          </a:p>
          <a:p>
            <a:r>
              <a:rPr lang="en-US" dirty="0"/>
              <a:t>Identify the days prior to the weather event that experienced an increase in demand in relation to the forecast</a:t>
            </a:r>
          </a:p>
          <a:p>
            <a:r>
              <a:rPr lang="en-US" dirty="0"/>
              <a:t>Determine which categories of items had an increase in sales</a:t>
            </a:r>
          </a:p>
          <a:p>
            <a:r>
              <a:rPr lang="en-US" b="1" dirty="0"/>
              <a:t>Answer the question: when a storm is about to hit, which items do we make sure get to the stores and which can we leave behind?</a:t>
            </a:r>
          </a:p>
        </p:txBody>
      </p:sp>
    </p:spTree>
    <p:extLst>
      <p:ext uri="{BB962C8B-B14F-4D97-AF65-F5344CB8AC3E}">
        <p14:creationId xmlns:p14="http://schemas.microsoft.com/office/powerpoint/2010/main" val="87222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BC50A-92F7-478D-927F-F36DF440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Deliverable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F3C6-4CF3-41AA-888F-DB750349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Well documented code, written in R</a:t>
            </a:r>
          </a:p>
          <a:p>
            <a:r>
              <a:rPr lang="en-US" sz="1800" dirty="0"/>
              <a:t>Report explaining the analysis done</a:t>
            </a:r>
          </a:p>
          <a:p>
            <a:r>
              <a:rPr lang="en-US" sz="1800" dirty="0"/>
              <a:t>Data visualizations that profile the data and begin to answer the project questions</a:t>
            </a:r>
          </a:p>
          <a:p>
            <a:r>
              <a:rPr lang="en-US" sz="1800" dirty="0"/>
              <a:t>A list of “essential storm” categories that supply chain can prioritize during the next storm</a:t>
            </a:r>
          </a:p>
        </p:txBody>
      </p:sp>
    </p:spTree>
    <p:extLst>
      <p:ext uri="{BB962C8B-B14F-4D97-AF65-F5344CB8AC3E}">
        <p14:creationId xmlns:p14="http://schemas.microsoft.com/office/powerpoint/2010/main" val="24772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E88-9BEB-4B06-A2DE-E1210EE3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Overview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A69A59-1A0E-4B57-AC34-56C68F55C9DB}"/>
              </a:ext>
            </a:extLst>
          </p:cNvPr>
          <p:cNvSpPr/>
          <p:nvPr/>
        </p:nvSpPr>
        <p:spPr>
          <a:xfrm>
            <a:off x="433180" y="1143950"/>
            <a:ext cx="3913534" cy="2919671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Wegmans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Units and dollar sold, by: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Item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includes item department, store zip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from 2017-2019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9E9D81-AD15-402B-AAE0-37A8AA156F9B}"/>
              </a:ext>
            </a:extLst>
          </p:cNvPr>
          <p:cNvSpPr/>
          <p:nvPr/>
        </p:nvSpPr>
        <p:spPr>
          <a:xfrm>
            <a:off x="4761675" y="1143950"/>
            <a:ext cx="3913534" cy="2919671"/>
          </a:xfrm>
          <a:prstGeom prst="roundRect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From NOAA (National Oceanic and Atmospheric Administration)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Historical weather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Historical forecasts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7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0F7C8D53E84A45A912495C44ADDB2E" ma:contentTypeVersion="11" ma:contentTypeDescription="Create a new document." ma:contentTypeScope="" ma:versionID="7302062ef25a8c924c04ee6ada56ccb0">
  <xsd:schema xmlns:xsd="http://www.w3.org/2001/XMLSchema" xmlns:xs="http://www.w3.org/2001/XMLSchema" xmlns:p="http://schemas.microsoft.com/office/2006/metadata/properties" xmlns:ns3="b2b6fc99-af5f-4d1c-8526-afd7a5c3a512" xmlns:ns4="54057d19-323f-4aca-9aa4-1fe446ff2df1" targetNamespace="http://schemas.microsoft.com/office/2006/metadata/properties" ma:root="true" ma:fieldsID="5ae5680c9f087a82489d59e392c85938" ns3:_="" ns4:_="">
    <xsd:import namespace="b2b6fc99-af5f-4d1c-8526-afd7a5c3a512"/>
    <xsd:import namespace="54057d19-323f-4aca-9aa4-1fe446ff2d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b6fc99-af5f-4d1c-8526-afd7a5c3a5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57d19-323f-4aca-9aa4-1fe446ff2d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4057d19-323f-4aca-9aa4-1fe446ff2df1">
      <UserInfo>
        <DisplayName>Jim Egan</DisplayName>
        <AccountId>6347</AccountId>
        <AccountType/>
      </UserInfo>
      <UserInfo>
        <DisplayName>Tom DiNardo</DisplayName>
        <AccountId>3105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AB88DA8-34DD-473E-84A3-2DC3BEEFE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b6fc99-af5f-4d1c-8526-afd7a5c3a512"/>
    <ds:schemaRef ds:uri="54057d19-323f-4aca-9aa4-1fe446ff2d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3C560E-920B-4450-AD32-6E6CD7926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01D9D5-269F-4DA3-A3BF-FDB5D4C4E1E5}">
  <ds:schemaRefs>
    <ds:schemaRef ds:uri="http://purl.org/dc/elements/1.1/"/>
    <ds:schemaRef ds:uri="http://www.w3.org/XML/1998/namespace"/>
    <ds:schemaRef ds:uri="54057d19-323f-4aca-9aa4-1fe446ff2df1"/>
    <ds:schemaRef ds:uri="http://schemas.microsoft.com/office/2006/documentManagement/types"/>
    <ds:schemaRef ds:uri="http://purl.org/dc/terms/"/>
    <ds:schemaRef ds:uri="http://schemas.microsoft.com/office/infopath/2007/PartnerControls"/>
    <ds:schemaRef ds:uri="b2b6fc99-af5f-4d1c-8526-afd7a5c3a512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571</Words>
  <Application>Microsoft Office PowerPoint</Application>
  <PresentationFormat>On-screen Show (16:9)</PresentationFormat>
  <Paragraphs>160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Wegmans  Data Science Capstone</vt:lpstr>
      <vt:lpstr>PowerPoint Presentation</vt:lpstr>
      <vt:lpstr>Bio</vt:lpstr>
      <vt:lpstr>Data Science at Wegmans</vt:lpstr>
      <vt:lpstr>Sales Patterns During Weather Events</vt:lpstr>
      <vt:lpstr>Value to Wegmans</vt:lpstr>
      <vt:lpstr>Project Questions</vt:lpstr>
      <vt:lpstr>Deliverable</vt:lpstr>
      <vt:lpstr>Data Set Overview</vt:lpstr>
      <vt:lpstr>Data Example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Wegmans  Data Science Capstone</dc:title>
  <dc:creator>Katie Snyder</dc:creator>
  <cp:lastModifiedBy>Ajay Anand</cp:lastModifiedBy>
  <cp:revision>1</cp:revision>
  <dcterms:created xsi:type="dcterms:W3CDTF">2019-09-11T19:27:22Z</dcterms:created>
  <dcterms:modified xsi:type="dcterms:W3CDTF">2019-09-12T14:07:11Z</dcterms:modified>
</cp:coreProperties>
</file>