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3" autoAdjust="0"/>
    <p:restoredTop sz="94660"/>
  </p:normalViewPr>
  <p:slideViewPr>
    <p:cSldViewPr snapToGrid="0">
      <p:cViewPr varScale="1">
        <p:scale>
          <a:sx n="84" d="100"/>
          <a:sy n="84" d="100"/>
        </p:scale>
        <p:origin x="7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7B63BD-47CB-40D9-846C-A25CD8DF646D}" type="datetimeFigureOut">
              <a:rPr lang="en-US" smtClean="0"/>
              <a:t>12/18/2014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5FCFD-1EA4-45B6-ABD0-2B6FE0768E72}" type="slidenum">
              <a:rPr lang="en-US" smtClean="0"/>
              <a:t>‹#›</a:t>
            </a:fld>
            <a:endParaRPr lang="en-US"/>
          </a:p>
        </p:txBody>
      </p:sp>
    </p:spTree>
    <p:extLst>
      <p:ext uri="{BB962C8B-B14F-4D97-AF65-F5344CB8AC3E}">
        <p14:creationId xmlns:p14="http://schemas.microsoft.com/office/powerpoint/2010/main" val="1365687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7B63BD-47CB-40D9-846C-A25CD8DF646D}" type="datetimeFigureOut">
              <a:rPr lang="en-US" smtClean="0"/>
              <a:t>12/18/2014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5FCFD-1EA4-45B6-ABD0-2B6FE0768E72}" type="slidenum">
              <a:rPr lang="en-US" smtClean="0"/>
              <a:t>‹#›</a:t>
            </a:fld>
            <a:endParaRPr lang="en-US"/>
          </a:p>
        </p:txBody>
      </p:sp>
    </p:spTree>
    <p:extLst>
      <p:ext uri="{BB962C8B-B14F-4D97-AF65-F5344CB8AC3E}">
        <p14:creationId xmlns:p14="http://schemas.microsoft.com/office/powerpoint/2010/main" val="234891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7B63BD-47CB-40D9-846C-A25CD8DF646D}" type="datetimeFigureOut">
              <a:rPr lang="en-US" smtClean="0"/>
              <a:t>12/18/2014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5FCFD-1EA4-45B6-ABD0-2B6FE0768E72}" type="slidenum">
              <a:rPr lang="en-US" smtClean="0"/>
              <a:t>‹#›</a:t>
            </a:fld>
            <a:endParaRPr lang="en-US"/>
          </a:p>
        </p:txBody>
      </p:sp>
    </p:spTree>
    <p:extLst>
      <p:ext uri="{BB962C8B-B14F-4D97-AF65-F5344CB8AC3E}">
        <p14:creationId xmlns:p14="http://schemas.microsoft.com/office/powerpoint/2010/main" val="1295398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7B63BD-47CB-40D9-846C-A25CD8DF646D}" type="datetimeFigureOut">
              <a:rPr lang="en-US" smtClean="0"/>
              <a:t>12/18/2014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5FCFD-1EA4-45B6-ABD0-2B6FE0768E72}" type="slidenum">
              <a:rPr lang="en-US" smtClean="0"/>
              <a:t>‹#›</a:t>
            </a:fld>
            <a:endParaRPr lang="en-US"/>
          </a:p>
        </p:txBody>
      </p:sp>
    </p:spTree>
    <p:extLst>
      <p:ext uri="{BB962C8B-B14F-4D97-AF65-F5344CB8AC3E}">
        <p14:creationId xmlns:p14="http://schemas.microsoft.com/office/powerpoint/2010/main" val="254555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7B63BD-47CB-40D9-846C-A25CD8DF646D}" type="datetimeFigureOut">
              <a:rPr lang="en-US" smtClean="0"/>
              <a:t>12/18/2014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5FCFD-1EA4-45B6-ABD0-2B6FE0768E72}" type="slidenum">
              <a:rPr lang="en-US" smtClean="0"/>
              <a:t>‹#›</a:t>
            </a:fld>
            <a:endParaRPr lang="en-US"/>
          </a:p>
        </p:txBody>
      </p:sp>
    </p:spTree>
    <p:extLst>
      <p:ext uri="{BB962C8B-B14F-4D97-AF65-F5344CB8AC3E}">
        <p14:creationId xmlns:p14="http://schemas.microsoft.com/office/powerpoint/2010/main" val="21211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7B63BD-47CB-40D9-846C-A25CD8DF646D}" type="datetimeFigureOut">
              <a:rPr lang="en-US" smtClean="0"/>
              <a:t>12/18/2014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5FCFD-1EA4-45B6-ABD0-2B6FE0768E72}" type="slidenum">
              <a:rPr lang="en-US" smtClean="0"/>
              <a:t>‹#›</a:t>
            </a:fld>
            <a:endParaRPr lang="en-US"/>
          </a:p>
        </p:txBody>
      </p:sp>
    </p:spTree>
    <p:extLst>
      <p:ext uri="{BB962C8B-B14F-4D97-AF65-F5344CB8AC3E}">
        <p14:creationId xmlns:p14="http://schemas.microsoft.com/office/powerpoint/2010/main" val="56573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7B63BD-47CB-40D9-846C-A25CD8DF646D}" type="datetimeFigureOut">
              <a:rPr lang="en-US" smtClean="0"/>
              <a:t>12/18/2014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5FCFD-1EA4-45B6-ABD0-2B6FE0768E72}" type="slidenum">
              <a:rPr lang="en-US" smtClean="0"/>
              <a:t>‹#›</a:t>
            </a:fld>
            <a:endParaRPr lang="en-US"/>
          </a:p>
        </p:txBody>
      </p:sp>
    </p:spTree>
    <p:extLst>
      <p:ext uri="{BB962C8B-B14F-4D97-AF65-F5344CB8AC3E}">
        <p14:creationId xmlns:p14="http://schemas.microsoft.com/office/powerpoint/2010/main" val="4046234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7B63BD-47CB-40D9-846C-A25CD8DF646D}" type="datetimeFigureOut">
              <a:rPr lang="en-US" smtClean="0"/>
              <a:t>12/18/2014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5FCFD-1EA4-45B6-ABD0-2B6FE0768E72}" type="slidenum">
              <a:rPr lang="en-US" smtClean="0"/>
              <a:t>‹#›</a:t>
            </a:fld>
            <a:endParaRPr lang="en-US"/>
          </a:p>
        </p:txBody>
      </p:sp>
    </p:spTree>
    <p:extLst>
      <p:ext uri="{BB962C8B-B14F-4D97-AF65-F5344CB8AC3E}">
        <p14:creationId xmlns:p14="http://schemas.microsoft.com/office/powerpoint/2010/main" val="3369569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B63BD-47CB-40D9-846C-A25CD8DF646D}" type="datetimeFigureOut">
              <a:rPr lang="en-US" smtClean="0"/>
              <a:t>12/18/2014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85FCFD-1EA4-45B6-ABD0-2B6FE0768E72}" type="slidenum">
              <a:rPr lang="en-US" smtClean="0"/>
              <a:t>‹#›</a:t>
            </a:fld>
            <a:endParaRPr lang="en-US"/>
          </a:p>
        </p:txBody>
      </p:sp>
    </p:spTree>
    <p:extLst>
      <p:ext uri="{BB962C8B-B14F-4D97-AF65-F5344CB8AC3E}">
        <p14:creationId xmlns:p14="http://schemas.microsoft.com/office/powerpoint/2010/main" val="3673749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7B63BD-47CB-40D9-846C-A25CD8DF646D}" type="datetimeFigureOut">
              <a:rPr lang="en-US" smtClean="0"/>
              <a:t>12/18/2014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5FCFD-1EA4-45B6-ABD0-2B6FE0768E72}" type="slidenum">
              <a:rPr lang="en-US" smtClean="0"/>
              <a:t>‹#›</a:t>
            </a:fld>
            <a:endParaRPr lang="en-US"/>
          </a:p>
        </p:txBody>
      </p:sp>
    </p:spTree>
    <p:extLst>
      <p:ext uri="{BB962C8B-B14F-4D97-AF65-F5344CB8AC3E}">
        <p14:creationId xmlns:p14="http://schemas.microsoft.com/office/powerpoint/2010/main" val="81681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7B63BD-47CB-40D9-846C-A25CD8DF646D}" type="datetimeFigureOut">
              <a:rPr lang="en-US" smtClean="0"/>
              <a:t>12/18/2014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5FCFD-1EA4-45B6-ABD0-2B6FE0768E72}" type="slidenum">
              <a:rPr lang="en-US" smtClean="0"/>
              <a:t>‹#›</a:t>
            </a:fld>
            <a:endParaRPr lang="en-US"/>
          </a:p>
        </p:txBody>
      </p:sp>
    </p:spTree>
    <p:extLst>
      <p:ext uri="{BB962C8B-B14F-4D97-AF65-F5344CB8AC3E}">
        <p14:creationId xmlns:p14="http://schemas.microsoft.com/office/powerpoint/2010/main" val="356498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B63BD-47CB-40D9-846C-A25CD8DF646D}" type="datetimeFigureOut">
              <a:rPr lang="en-US" smtClean="0"/>
              <a:t>12/18/2014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5FCFD-1EA4-45B6-ABD0-2B6FE0768E72}" type="slidenum">
              <a:rPr lang="en-US" smtClean="0"/>
              <a:t>‹#›</a:t>
            </a:fld>
            <a:endParaRPr lang="en-US"/>
          </a:p>
        </p:txBody>
      </p:sp>
    </p:spTree>
    <p:extLst>
      <p:ext uri="{BB962C8B-B14F-4D97-AF65-F5344CB8AC3E}">
        <p14:creationId xmlns:p14="http://schemas.microsoft.com/office/powerpoint/2010/main" val="2897650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 607 Final Project</a:t>
            </a:r>
            <a:endParaRPr lang="en-US" dirty="0"/>
          </a:p>
        </p:txBody>
      </p:sp>
      <p:sp>
        <p:nvSpPr>
          <p:cNvPr id="3" name="Subtitle 2"/>
          <p:cNvSpPr>
            <a:spLocks noGrp="1"/>
          </p:cNvSpPr>
          <p:nvPr>
            <p:ph type="subTitle" idx="1"/>
          </p:nvPr>
        </p:nvSpPr>
        <p:spPr/>
        <p:txBody>
          <a:bodyPr>
            <a:normAutofit fontScale="70000" lnSpcReduction="20000"/>
          </a:bodyPr>
          <a:lstStyle/>
          <a:p>
            <a:r>
              <a:rPr lang="en-US" sz="3600" dirty="0" smtClean="0"/>
              <a:t>Understanding the underlying factors behind Internet Adoption</a:t>
            </a:r>
          </a:p>
          <a:p>
            <a:endParaRPr lang="en-US" sz="3600" dirty="0"/>
          </a:p>
          <a:p>
            <a:r>
              <a:rPr lang="en-US" sz="3600" dirty="0" smtClean="0"/>
              <a:t>Adam Stopek</a:t>
            </a:r>
          </a:p>
          <a:p>
            <a:r>
              <a:rPr lang="en-US" sz="3600" dirty="0" smtClean="0"/>
              <a:t>December 18</a:t>
            </a:r>
            <a:r>
              <a:rPr lang="en-US" sz="3600" baseline="30000" dirty="0" smtClean="0"/>
              <a:t>th</a:t>
            </a:r>
            <a:r>
              <a:rPr lang="en-US" sz="3600" dirty="0" smtClean="0"/>
              <a:t> 2014</a:t>
            </a:r>
            <a:endParaRPr lang="en-US" sz="3600" dirty="0"/>
          </a:p>
        </p:txBody>
      </p:sp>
    </p:spTree>
    <p:extLst>
      <p:ext uri="{BB962C8B-B14F-4D97-AF65-F5344CB8AC3E}">
        <p14:creationId xmlns:p14="http://schemas.microsoft.com/office/powerpoint/2010/main" val="1554265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Internet is a great educational tool that allows people from around the globe communicate and collaborate. </a:t>
            </a:r>
          </a:p>
          <a:p>
            <a:r>
              <a:rPr lang="en-US" dirty="0" smtClean="0"/>
              <a:t>According to internet.org 85% of the world is within reach of physically being able to connect to the internet but only 35% does.</a:t>
            </a:r>
          </a:p>
          <a:p>
            <a:r>
              <a:rPr lang="en-US" dirty="0" smtClean="0"/>
              <a:t>Why is there this gap?</a:t>
            </a:r>
            <a:endParaRPr lang="en-US" dirty="0"/>
          </a:p>
        </p:txBody>
      </p:sp>
    </p:spTree>
    <p:extLst>
      <p:ext uri="{BB962C8B-B14F-4D97-AF65-F5344CB8AC3E}">
        <p14:creationId xmlns:p14="http://schemas.microsoft.com/office/powerpoint/2010/main" val="3293341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lstStyle/>
          <a:p>
            <a:r>
              <a:rPr lang="en-US" dirty="0" smtClean="0"/>
              <a:t>Understand Internet adoption rates by discovering some features that explain why some countries have different levels.</a:t>
            </a:r>
          </a:p>
          <a:p>
            <a:r>
              <a:rPr lang="en-US" dirty="0" smtClean="0"/>
              <a:t>Scrape the internet for said features and massage data in R to make it useable. </a:t>
            </a:r>
          </a:p>
          <a:p>
            <a:r>
              <a:rPr lang="en-US" dirty="0" smtClean="0"/>
              <a:t>Data exploration and cross correlations. </a:t>
            </a:r>
          </a:p>
          <a:p>
            <a:r>
              <a:rPr lang="en-US" dirty="0" smtClean="0"/>
              <a:t>Build a predictive model to explain internet adoption rates</a:t>
            </a:r>
          </a:p>
          <a:p>
            <a:r>
              <a:rPr lang="en-US" dirty="0" smtClean="0"/>
              <a:t>Visualize the results</a:t>
            </a:r>
            <a:endParaRPr lang="en-US" dirty="0"/>
          </a:p>
        </p:txBody>
      </p:sp>
    </p:spTree>
    <p:extLst>
      <p:ext uri="{BB962C8B-B14F-4D97-AF65-F5344CB8AC3E}">
        <p14:creationId xmlns:p14="http://schemas.microsoft.com/office/powerpoint/2010/main" val="3947522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sp>
        <p:nvSpPr>
          <p:cNvPr id="3" name="Content Placeholder 2"/>
          <p:cNvSpPr>
            <a:spLocks noGrp="1"/>
          </p:cNvSpPr>
          <p:nvPr>
            <p:ph idx="1"/>
          </p:nvPr>
        </p:nvSpPr>
        <p:spPr/>
        <p:txBody>
          <a:bodyPr>
            <a:normAutofit/>
          </a:bodyPr>
          <a:lstStyle/>
          <a:p>
            <a:r>
              <a:rPr lang="en-US" dirty="0" smtClean="0"/>
              <a:t>Features chosen were: </a:t>
            </a:r>
          </a:p>
          <a:p>
            <a:pPr marL="457200" lvl="1" indent="0">
              <a:buNone/>
            </a:pPr>
            <a:r>
              <a:rPr lang="en-US" dirty="0" smtClean="0"/>
              <a:t>literacy rate, GDP per capita (in USD), median age, suicide rate, unemployment rate, population density, ratio of males to females, the happy planet index, percent of English speakers, pollution levels, life expectancy</a:t>
            </a:r>
          </a:p>
          <a:p>
            <a:r>
              <a:rPr lang="en-US" dirty="0" smtClean="0"/>
              <a:t>Data was scraped from across different websites, cleansed, and joined into one data set</a:t>
            </a:r>
            <a:endParaRPr lang="en-US" dirty="0"/>
          </a:p>
          <a:p>
            <a:endParaRPr lang="en-US" dirty="0"/>
          </a:p>
        </p:txBody>
      </p:sp>
    </p:spTree>
    <p:extLst>
      <p:ext uri="{BB962C8B-B14F-4D97-AF65-F5344CB8AC3E}">
        <p14:creationId xmlns:p14="http://schemas.microsoft.com/office/powerpoint/2010/main" val="22572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a:t>
            </a:r>
            <a:endParaRPr lang="en-US" dirty="0"/>
          </a:p>
        </p:txBody>
      </p:sp>
      <p:sp>
        <p:nvSpPr>
          <p:cNvPr id="3" name="Content Placeholder 2"/>
          <p:cNvSpPr>
            <a:spLocks noGrp="1"/>
          </p:cNvSpPr>
          <p:nvPr>
            <p:ph idx="1"/>
          </p:nvPr>
        </p:nvSpPr>
        <p:spPr>
          <a:xfrm>
            <a:off x="838200" y="1825625"/>
            <a:ext cx="5090160" cy="4351338"/>
          </a:xfrm>
        </p:spPr>
        <p:txBody>
          <a:bodyPr/>
          <a:lstStyle/>
          <a:p>
            <a:r>
              <a:rPr lang="en-US" dirty="0" smtClean="0"/>
              <a:t>Began by looking at the descriptive statistics for each variable. </a:t>
            </a:r>
          </a:p>
          <a:p>
            <a:r>
              <a:rPr lang="en-US" dirty="0" smtClean="0"/>
              <a:t>Then I looked at correlations with Internet penetration rates and cross correlations. </a:t>
            </a:r>
          </a:p>
          <a:p>
            <a:r>
              <a:rPr lang="en-US" dirty="0" smtClean="0"/>
              <a:t>Here is a cross correlation heat-map I produced.</a:t>
            </a:r>
            <a:endParaRPr lang="en-US" dirty="0"/>
          </a:p>
        </p:txBody>
      </p:sp>
      <p:pic>
        <p:nvPicPr>
          <p:cNvPr id="4" name="Picture 3"/>
          <p:cNvPicPr>
            <a:picLocks noChangeAspect="1"/>
          </p:cNvPicPr>
          <p:nvPr/>
        </p:nvPicPr>
        <p:blipFill>
          <a:blip r:embed="rId2"/>
          <a:stretch>
            <a:fillRect/>
          </a:stretch>
        </p:blipFill>
        <p:spPr>
          <a:xfrm>
            <a:off x="5928360" y="1825624"/>
            <a:ext cx="6148026" cy="4209415"/>
          </a:xfrm>
          <a:prstGeom prst="rect">
            <a:avLst/>
          </a:prstGeom>
        </p:spPr>
      </p:pic>
    </p:spTree>
    <p:extLst>
      <p:ext uri="{BB962C8B-B14F-4D97-AF65-F5344CB8AC3E}">
        <p14:creationId xmlns:p14="http://schemas.microsoft.com/office/powerpoint/2010/main" val="43501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US" dirty="0"/>
          </a:p>
        </p:txBody>
      </p:sp>
      <p:sp>
        <p:nvSpPr>
          <p:cNvPr id="3" name="Content Placeholder 2"/>
          <p:cNvSpPr>
            <a:spLocks noGrp="1"/>
          </p:cNvSpPr>
          <p:nvPr>
            <p:ph idx="1"/>
          </p:nvPr>
        </p:nvSpPr>
        <p:spPr/>
        <p:txBody>
          <a:bodyPr>
            <a:normAutofit/>
          </a:bodyPr>
          <a:lstStyle/>
          <a:p>
            <a:r>
              <a:rPr lang="en-US" dirty="0" smtClean="0"/>
              <a:t>Separated data into training set and test set</a:t>
            </a:r>
          </a:p>
          <a:p>
            <a:r>
              <a:rPr lang="en-US" dirty="0" smtClean="0"/>
              <a:t>Using linear regression I built a model to predict Internet Penetration Rates based on the features I chose. </a:t>
            </a:r>
          </a:p>
          <a:p>
            <a:r>
              <a:rPr lang="en-US" dirty="0" smtClean="0"/>
              <a:t>Seeing that some of the variables were not significantly contributing to the model I performed a step-wise regression. </a:t>
            </a:r>
          </a:p>
          <a:p>
            <a:r>
              <a:rPr lang="en-US" dirty="0" smtClean="0"/>
              <a:t>Finally I produced a model with an adjusted R-squared of 0.865 (very high)</a:t>
            </a:r>
          </a:p>
          <a:p>
            <a:r>
              <a:rPr lang="en-US" dirty="0" smtClean="0"/>
              <a:t>Features that were kept in the model were: literacy rate, median age, happiness index, percent of English speakers and life expectancy.</a:t>
            </a:r>
            <a:endParaRPr lang="en-US" dirty="0"/>
          </a:p>
        </p:txBody>
      </p:sp>
    </p:spTree>
    <p:extLst>
      <p:ext uri="{BB962C8B-B14F-4D97-AF65-F5344CB8AC3E}">
        <p14:creationId xmlns:p14="http://schemas.microsoft.com/office/powerpoint/2010/main" val="144459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Validation</a:t>
            </a:r>
            <a:endParaRPr lang="en-US" dirty="0"/>
          </a:p>
        </p:txBody>
      </p:sp>
      <p:sp>
        <p:nvSpPr>
          <p:cNvPr id="3" name="Content Placeholder 2"/>
          <p:cNvSpPr>
            <a:spLocks noGrp="1"/>
          </p:cNvSpPr>
          <p:nvPr>
            <p:ph idx="1"/>
          </p:nvPr>
        </p:nvSpPr>
        <p:spPr>
          <a:xfrm>
            <a:off x="838200" y="1825625"/>
            <a:ext cx="4099560" cy="4351338"/>
          </a:xfrm>
        </p:spPr>
        <p:txBody>
          <a:bodyPr/>
          <a:lstStyle/>
          <a:p>
            <a:r>
              <a:rPr lang="en-US" dirty="0" smtClean="0"/>
              <a:t>Here is the model validation performed on the test set (30% of the data randomly chosen)</a:t>
            </a:r>
          </a:p>
          <a:p>
            <a:r>
              <a:rPr lang="en-US" dirty="0" smtClean="0"/>
              <a:t>Correlation between actual and predicted is very high and MSE is very low.</a:t>
            </a:r>
          </a:p>
          <a:p>
            <a:r>
              <a:rPr lang="en-US" dirty="0" smtClean="0"/>
              <a:t>Most countries fall within confidence interval</a:t>
            </a:r>
            <a:endParaRPr lang="en-US" dirty="0"/>
          </a:p>
        </p:txBody>
      </p:sp>
      <p:pic>
        <p:nvPicPr>
          <p:cNvPr id="4" name="Picture 3"/>
          <p:cNvPicPr>
            <a:picLocks noChangeAspect="1"/>
          </p:cNvPicPr>
          <p:nvPr/>
        </p:nvPicPr>
        <p:blipFill>
          <a:blip r:embed="rId2"/>
          <a:stretch>
            <a:fillRect/>
          </a:stretch>
        </p:blipFill>
        <p:spPr>
          <a:xfrm>
            <a:off x="4815840" y="1339056"/>
            <a:ext cx="7239000" cy="5324475"/>
          </a:xfrm>
          <a:prstGeom prst="rect">
            <a:avLst/>
          </a:prstGeom>
        </p:spPr>
      </p:pic>
    </p:spTree>
    <p:extLst>
      <p:ext uri="{BB962C8B-B14F-4D97-AF65-F5344CB8AC3E}">
        <p14:creationId xmlns:p14="http://schemas.microsoft.com/office/powerpoint/2010/main" val="1626786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Of the features I looked at, </a:t>
            </a:r>
            <a:r>
              <a:rPr lang="en-US" dirty="0" smtClean="0"/>
              <a:t>literacy rate, median age, happiness index, percent of English speakers and life expectancy had high predictive value.</a:t>
            </a:r>
          </a:p>
          <a:p>
            <a:r>
              <a:rPr lang="en-US" dirty="0"/>
              <a:t>W</a:t>
            </a:r>
            <a:r>
              <a:rPr lang="en-US" dirty="0" smtClean="0"/>
              <a:t>hile we cannot know whether these are the cause for specific internet penetration rates or the effect, understanding that these factors are very predictive in nature can begin to help us increase internet adoption thus creating a more open and connected world.</a:t>
            </a:r>
            <a:endParaRPr lang="en-US" dirty="0" smtClean="0"/>
          </a:p>
        </p:txBody>
      </p:sp>
    </p:spTree>
    <p:extLst>
      <p:ext uri="{BB962C8B-B14F-4D97-AF65-F5344CB8AC3E}">
        <p14:creationId xmlns:p14="http://schemas.microsoft.com/office/powerpoint/2010/main" val="2786622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422</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IS 607 Final Project</vt:lpstr>
      <vt:lpstr>Introduction</vt:lpstr>
      <vt:lpstr>Project Outline</vt:lpstr>
      <vt:lpstr>Feature Selection</vt:lpstr>
      <vt:lpstr>Exploratory Analysis</vt:lpstr>
      <vt:lpstr>Model Building</vt:lpstr>
      <vt:lpstr>Model Validation</vt:lpstr>
      <vt:lpstr>Conclusion</vt:lpstr>
    </vt:vector>
  </TitlesOfParts>
  <Company>Facebook,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607 Final Project</dc:title>
  <dc:creator>Adam Stopek</dc:creator>
  <cp:lastModifiedBy>Adam Stopek</cp:lastModifiedBy>
  <cp:revision>5</cp:revision>
  <dcterms:created xsi:type="dcterms:W3CDTF">2014-12-18T21:14:01Z</dcterms:created>
  <dcterms:modified xsi:type="dcterms:W3CDTF">2014-12-18T21:37:33Z</dcterms:modified>
</cp:coreProperties>
</file>