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6858000" cy="9144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2892" y="-120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9"/>
            <a:ext cx="58293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12/16/2018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8541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12/16/2018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1615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66186"/>
            <a:ext cx="1543050" cy="780203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66186"/>
            <a:ext cx="4514850" cy="78020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12/16/2018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7144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12/16/2018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9787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20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12/16/2018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7490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133602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133602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12/16/2018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0160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1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1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70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70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12/16/2018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4577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12/16/2018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3321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12/16/2018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7478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1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8" y="364069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1" y="1913469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12/16/2018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1063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1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2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12/16/2018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0207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2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6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12/16/2018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6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6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5893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TextBox 384"/>
          <p:cNvSpPr txBox="1"/>
          <p:nvPr/>
        </p:nvSpPr>
        <p:spPr>
          <a:xfrm>
            <a:off x="2566514" y="7014195"/>
            <a:ext cx="9803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 smtClean="0"/>
              <a:t>(no)</a:t>
            </a:r>
            <a:endParaRPr lang="en-GB" sz="1400" b="1" dirty="0"/>
          </a:p>
        </p:txBody>
      </p:sp>
      <p:sp>
        <p:nvSpPr>
          <p:cNvPr id="353" name="TextBox 352"/>
          <p:cNvSpPr txBox="1"/>
          <p:nvPr/>
        </p:nvSpPr>
        <p:spPr>
          <a:xfrm>
            <a:off x="216447" y="7085362"/>
            <a:ext cx="9803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 smtClean="0"/>
              <a:t>(no)</a:t>
            </a:r>
            <a:endParaRPr lang="en-GB" sz="1400" b="1" dirty="0"/>
          </a:p>
        </p:txBody>
      </p:sp>
      <p:sp>
        <p:nvSpPr>
          <p:cNvPr id="313" name="TextBox 312"/>
          <p:cNvSpPr txBox="1"/>
          <p:nvPr/>
        </p:nvSpPr>
        <p:spPr>
          <a:xfrm>
            <a:off x="216447" y="4584213"/>
            <a:ext cx="9803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 smtClean="0"/>
              <a:t>(no)</a:t>
            </a:r>
            <a:endParaRPr lang="en-GB" sz="1400" b="1" dirty="0"/>
          </a:p>
        </p:txBody>
      </p:sp>
      <p:sp>
        <p:nvSpPr>
          <p:cNvPr id="198" name="TextBox 197"/>
          <p:cNvSpPr txBox="1"/>
          <p:nvPr/>
        </p:nvSpPr>
        <p:spPr>
          <a:xfrm>
            <a:off x="216447" y="3432085"/>
            <a:ext cx="9803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 smtClean="0"/>
              <a:t>(no)</a:t>
            </a:r>
            <a:endParaRPr lang="en-GB" sz="1400" b="1" dirty="0"/>
          </a:p>
        </p:txBody>
      </p:sp>
      <p:sp>
        <p:nvSpPr>
          <p:cNvPr id="5" name="Flowchart: Terminator 4"/>
          <p:cNvSpPr/>
          <p:nvPr/>
        </p:nvSpPr>
        <p:spPr>
          <a:xfrm>
            <a:off x="24036" y="772141"/>
            <a:ext cx="1080120" cy="430733"/>
          </a:xfrm>
          <a:prstGeom prst="flowChartTerminator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prstClr val="black"/>
                </a:solidFill>
              </a:rPr>
              <a:t>Start</a:t>
            </a:r>
          </a:p>
        </p:txBody>
      </p:sp>
      <p:cxnSp>
        <p:nvCxnSpPr>
          <p:cNvPr id="6" name="Straight Arrow Connector 5"/>
          <p:cNvCxnSpPr>
            <a:stCxn id="5" idx="3"/>
            <a:endCxn id="88" idx="1"/>
          </p:cNvCxnSpPr>
          <p:nvPr/>
        </p:nvCxnSpPr>
        <p:spPr>
          <a:xfrm>
            <a:off x="1104156" y="987508"/>
            <a:ext cx="211105" cy="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-1" y="-36512"/>
            <a:ext cx="6857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u="sng" dirty="0" smtClean="0">
                <a:solidFill>
                  <a:prstClr val="black"/>
                </a:solidFill>
              </a:rPr>
              <a:t>Trace Ball </a:t>
            </a:r>
            <a:r>
              <a:rPr lang="en-GB" b="1" u="sng" dirty="0" smtClean="0">
                <a:solidFill>
                  <a:prstClr val="black"/>
                </a:solidFill>
              </a:rPr>
              <a:t>Flowchart</a:t>
            </a:r>
            <a:endParaRPr lang="en-GB" b="1" u="sng" dirty="0">
              <a:solidFill>
                <a:prstClr val="black"/>
              </a:solidFill>
            </a:endParaRPr>
          </a:p>
        </p:txBody>
      </p:sp>
      <p:sp>
        <p:nvSpPr>
          <p:cNvPr id="88" name="Flowchart: Process 87"/>
          <p:cNvSpPr/>
          <p:nvPr/>
        </p:nvSpPr>
        <p:spPr>
          <a:xfrm>
            <a:off x="1315261" y="485064"/>
            <a:ext cx="1800200" cy="1004893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 smtClean="0">
                <a:solidFill>
                  <a:prstClr val="black"/>
                </a:solidFill>
              </a:rPr>
              <a:t>maxHealth</a:t>
            </a:r>
            <a:r>
              <a:rPr lang="en-GB" sz="1200" dirty="0" smtClean="0">
                <a:solidFill>
                  <a:prstClr val="black"/>
                </a:solidFill>
              </a:rPr>
              <a:t> = 100</a:t>
            </a:r>
          </a:p>
          <a:p>
            <a:pPr algn="ctr"/>
            <a:r>
              <a:rPr lang="en-GB" sz="1200" dirty="0" err="1" smtClean="0">
                <a:solidFill>
                  <a:prstClr val="black"/>
                </a:solidFill>
              </a:rPr>
              <a:t>maxLives</a:t>
            </a:r>
            <a:r>
              <a:rPr lang="en-GB" sz="1200" dirty="0" smtClean="0">
                <a:solidFill>
                  <a:prstClr val="black"/>
                </a:solidFill>
              </a:rPr>
              <a:t> = 3</a:t>
            </a:r>
          </a:p>
          <a:p>
            <a:pPr algn="ctr"/>
            <a:r>
              <a:rPr lang="en-GB" sz="1200" dirty="0" err="1" smtClean="0">
                <a:solidFill>
                  <a:prstClr val="black"/>
                </a:solidFill>
              </a:rPr>
              <a:t>initialPlayerRadius</a:t>
            </a:r>
            <a:r>
              <a:rPr lang="en-GB" sz="1200" dirty="0" smtClean="0">
                <a:solidFill>
                  <a:prstClr val="black"/>
                </a:solidFill>
              </a:rPr>
              <a:t> = 40</a:t>
            </a:r>
          </a:p>
          <a:p>
            <a:pPr algn="ctr"/>
            <a:r>
              <a:rPr lang="en-GB" sz="1200" dirty="0" err="1" smtClean="0">
                <a:solidFill>
                  <a:prstClr val="black"/>
                </a:solidFill>
              </a:rPr>
              <a:t>initialEnemyRadius</a:t>
            </a:r>
            <a:r>
              <a:rPr lang="en-GB" sz="1200" dirty="0" smtClean="0">
                <a:solidFill>
                  <a:prstClr val="black"/>
                </a:solidFill>
              </a:rPr>
              <a:t> = 60</a:t>
            </a:r>
          </a:p>
          <a:p>
            <a:pPr algn="ctr"/>
            <a:r>
              <a:rPr lang="en-GB" sz="1200" dirty="0" err="1" smtClean="0">
                <a:solidFill>
                  <a:prstClr val="black"/>
                </a:solidFill>
              </a:rPr>
              <a:t>convergenceRate</a:t>
            </a:r>
            <a:r>
              <a:rPr lang="en-GB" sz="1200" dirty="0">
                <a:solidFill>
                  <a:prstClr val="black"/>
                </a:solidFill>
              </a:rPr>
              <a:t> </a:t>
            </a:r>
            <a:r>
              <a:rPr lang="en-GB" sz="1200" dirty="0" smtClean="0">
                <a:solidFill>
                  <a:prstClr val="black"/>
                </a:solidFill>
              </a:rPr>
              <a:t>= 0.15</a:t>
            </a:r>
          </a:p>
        </p:txBody>
      </p:sp>
      <p:cxnSp>
        <p:nvCxnSpPr>
          <p:cNvPr id="102" name="Straight Arrow Connector 101"/>
          <p:cNvCxnSpPr>
            <a:stCxn id="88" idx="3"/>
            <a:endCxn id="105" idx="1"/>
          </p:cNvCxnSpPr>
          <p:nvPr/>
        </p:nvCxnSpPr>
        <p:spPr>
          <a:xfrm flipV="1">
            <a:off x="3115461" y="987509"/>
            <a:ext cx="457555" cy="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Flowchart: Process 104"/>
          <p:cNvSpPr/>
          <p:nvPr/>
        </p:nvSpPr>
        <p:spPr>
          <a:xfrm>
            <a:off x="3573016" y="534439"/>
            <a:ext cx="1224136" cy="906139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 smtClean="0">
                <a:solidFill>
                  <a:prstClr val="black"/>
                </a:solidFill>
              </a:rPr>
              <a:t>playerLives</a:t>
            </a:r>
            <a:r>
              <a:rPr lang="en-GB" sz="1200" dirty="0" smtClean="0">
                <a:solidFill>
                  <a:prstClr val="black"/>
                </a:solidFill>
              </a:rPr>
              <a:t> = </a:t>
            </a:r>
            <a:r>
              <a:rPr lang="en-GB" sz="1200" dirty="0" err="1" smtClean="0">
                <a:solidFill>
                  <a:prstClr val="black"/>
                </a:solidFill>
              </a:rPr>
              <a:t>maxLives</a:t>
            </a:r>
            <a:endParaRPr lang="en-GB" sz="1200" dirty="0" smtClean="0">
              <a:solidFill>
                <a:prstClr val="black"/>
              </a:solidFill>
            </a:endParaRPr>
          </a:p>
          <a:p>
            <a:pPr algn="ctr"/>
            <a:r>
              <a:rPr lang="en-GB" sz="1200" dirty="0" err="1" smtClean="0">
                <a:solidFill>
                  <a:prstClr val="black"/>
                </a:solidFill>
              </a:rPr>
              <a:t>initialTime</a:t>
            </a:r>
            <a:r>
              <a:rPr lang="en-GB" sz="1200" dirty="0" smtClean="0">
                <a:solidFill>
                  <a:prstClr val="black"/>
                </a:solidFill>
              </a:rPr>
              <a:t> = current time*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3717032" y="257999"/>
            <a:ext cx="9803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 smtClean="0"/>
              <a:t>initialise()</a:t>
            </a:r>
            <a:endParaRPr lang="en-GB" sz="1400" b="1" dirty="0"/>
          </a:p>
        </p:txBody>
      </p:sp>
      <p:sp>
        <p:nvSpPr>
          <p:cNvPr id="112" name="Flowchart: Process 111"/>
          <p:cNvSpPr/>
          <p:nvPr/>
        </p:nvSpPr>
        <p:spPr>
          <a:xfrm>
            <a:off x="5229200" y="400186"/>
            <a:ext cx="1512168" cy="1174649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 smtClean="0">
                <a:solidFill>
                  <a:prstClr val="black"/>
                </a:solidFill>
              </a:rPr>
              <a:t>playerHealth</a:t>
            </a:r>
            <a:r>
              <a:rPr lang="en-GB" sz="1200" dirty="0" smtClean="0">
                <a:solidFill>
                  <a:prstClr val="black"/>
                </a:solidFill>
              </a:rPr>
              <a:t> = </a:t>
            </a:r>
            <a:r>
              <a:rPr lang="en-GB" sz="1200" dirty="0" err="1" smtClean="0">
                <a:solidFill>
                  <a:prstClr val="black"/>
                </a:solidFill>
              </a:rPr>
              <a:t>maxHealth</a:t>
            </a:r>
            <a:endParaRPr lang="en-GB" sz="1200" dirty="0" smtClean="0">
              <a:solidFill>
                <a:prstClr val="black"/>
              </a:solidFill>
            </a:endParaRPr>
          </a:p>
          <a:p>
            <a:pPr algn="ctr"/>
            <a:r>
              <a:rPr lang="en-GB" sz="1200" dirty="0" err="1" smtClean="0">
                <a:solidFill>
                  <a:prstClr val="black"/>
                </a:solidFill>
              </a:rPr>
              <a:t>playerRadius</a:t>
            </a:r>
            <a:r>
              <a:rPr lang="en-GB" sz="1200" dirty="0" smtClean="0">
                <a:solidFill>
                  <a:prstClr val="black"/>
                </a:solidFill>
              </a:rPr>
              <a:t> = </a:t>
            </a:r>
            <a:r>
              <a:rPr lang="en-GB" sz="1200" dirty="0" err="1" smtClean="0">
                <a:solidFill>
                  <a:prstClr val="black"/>
                </a:solidFill>
              </a:rPr>
              <a:t>initialPlayerRadius</a:t>
            </a:r>
            <a:endParaRPr lang="en-GB" sz="1200" dirty="0" smtClean="0">
              <a:solidFill>
                <a:prstClr val="black"/>
              </a:solidFill>
            </a:endParaRPr>
          </a:p>
          <a:p>
            <a:pPr algn="ctr"/>
            <a:r>
              <a:rPr lang="en-GB" sz="1200" dirty="0" err="1" smtClean="0">
                <a:solidFill>
                  <a:prstClr val="black"/>
                </a:solidFill>
              </a:rPr>
              <a:t>enemyRadius</a:t>
            </a:r>
            <a:r>
              <a:rPr lang="en-GB" sz="1200" dirty="0" smtClean="0">
                <a:solidFill>
                  <a:prstClr val="black"/>
                </a:solidFill>
              </a:rPr>
              <a:t> = </a:t>
            </a:r>
            <a:r>
              <a:rPr lang="en-GB" sz="1200" dirty="0" err="1" smtClean="0">
                <a:solidFill>
                  <a:prstClr val="black"/>
                </a:solidFill>
              </a:rPr>
              <a:t>initialEnemyRadius</a:t>
            </a:r>
            <a:endParaRPr lang="en-GB" sz="1200" dirty="0" smtClean="0">
              <a:solidFill>
                <a:prstClr val="black"/>
              </a:solidFill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5495131" y="92409"/>
            <a:ext cx="9803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 smtClean="0"/>
              <a:t>spawn()</a:t>
            </a:r>
            <a:endParaRPr lang="en-GB" sz="1400" b="1" dirty="0"/>
          </a:p>
        </p:txBody>
      </p:sp>
      <p:cxnSp>
        <p:nvCxnSpPr>
          <p:cNvPr id="149" name="Straight Arrow Connector 148"/>
          <p:cNvCxnSpPr>
            <a:stCxn id="105" idx="3"/>
            <a:endCxn id="112" idx="1"/>
          </p:cNvCxnSpPr>
          <p:nvPr/>
        </p:nvCxnSpPr>
        <p:spPr>
          <a:xfrm>
            <a:off x="4797152" y="987509"/>
            <a:ext cx="432048" cy="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/>
          <p:cNvCxnSpPr>
            <a:stCxn id="112" idx="2"/>
          </p:cNvCxnSpPr>
          <p:nvPr/>
        </p:nvCxnSpPr>
        <p:spPr>
          <a:xfrm>
            <a:off x="5985284" y="1574835"/>
            <a:ext cx="0" cy="17931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/>
          <p:cNvCxnSpPr/>
          <p:nvPr/>
        </p:nvCxnSpPr>
        <p:spPr>
          <a:xfrm flipH="1" flipV="1">
            <a:off x="934961" y="1754145"/>
            <a:ext cx="5050324" cy="954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Flowchart: Process 163"/>
          <p:cNvSpPr/>
          <p:nvPr/>
        </p:nvSpPr>
        <p:spPr>
          <a:xfrm>
            <a:off x="412701" y="2011052"/>
            <a:ext cx="1046576" cy="400708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 smtClean="0">
                <a:solidFill>
                  <a:prstClr val="black"/>
                </a:solidFill>
              </a:rPr>
              <a:t>Move Player</a:t>
            </a:r>
          </a:p>
        </p:txBody>
      </p:sp>
      <p:cxnSp>
        <p:nvCxnSpPr>
          <p:cNvPr id="165" name="Straight Arrow Connector 164"/>
          <p:cNvCxnSpPr>
            <a:endCxn id="164" idx="0"/>
          </p:cNvCxnSpPr>
          <p:nvPr/>
        </p:nvCxnSpPr>
        <p:spPr>
          <a:xfrm>
            <a:off x="934961" y="1754145"/>
            <a:ext cx="1028" cy="25690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Flowchart: Decision 168"/>
          <p:cNvSpPr/>
          <p:nvPr/>
        </p:nvSpPr>
        <p:spPr>
          <a:xfrm>
            <a:off x="155882" y="2555776"/>
            <a:ext cx="1560213" cy="928867"/>
          </a:xfrm>
          <a:prstGeom prst="flowChartDecision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>
                <a:solidFill>
                  <a:prstClr val="black"/>
                </a:solidFill>
              </a:rPr>
              <a:t>is x co-ordinate out of bounds?</a:t>
            </a:r>
            <a:endParaRPr lang="en-GB" sz="1100" dirty="0">
              <a:solidFill>
                <a:prstClr val="black"/>
              </a:solidFill>
            </a:endParaRPr>
          </a:p>
        </p:txBody>
      </p:sp>
      <p:cxnSp>
        <p:nvCxnSpPr>
          <p:cNvPr id="176" name="Straight Arrow Connector 175"/>
          <p:cNvCxnSpPr>
            <a:stCxn id="164" idx="2"/>
            <a:endCxn id="169" idx="0"/>
          </p:cNvCxnSpPr>
          <p:nvPr/>
        </p:nvCxnSpPr>
        <p:spPr>
          <a:xfrm>
            <a:off x="935989" y="2411760"/>
            <a:ext cx="0" cy="14401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Flowchart: Decision 185"/>
          <p:cNvSpPr/>
          <p:nvPr/>
        </p:nvSpPr>
        <p:spPr>
          <a:xfrm>
            <a:off x="155881" y="3714503"/>
            <a:ext cx="1560213" cy="928867"/>
          </a:xfrm>
          <a:prstGeom prst="flowChartDecision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>
                <a:solidFill>
                  <a:prstClr val="black"/>
                </a:solidFill>
              </a:rPr>
              <a:t>is y co-ordinate out of bounds?</a:t>
            </a:r>
            <a:endParaRPr lang="en-GB" sz="1100" dirty="0">
              <a:solidFill>
                <a:prstClr val="black"/>
              </a:solidFill>
            </a:endParaRPr>
          </a:p>
        </p:txBody>
      </p:sp>
      <p:sp>
        <p:nvSpPr>
          <p:cNvPr id="187" name="Flowchart: Process 186"/>
          <p:cNvSpPr/>
          <p:nvPr/>
        </p:nvSpPr>
        <p:spPr>
          <a:xfrm>
            <a:off x="1928642" y="2840190"/>
            <a:ext cx="708270" cy="360040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prstClr val="black"/>
                </a:solidFill>
              </a:rPr>
              <a:t>Fix x co-ordinate</a:t>
            </a:r>
          </a:p>
        </p:txBody>
      </p:sp>
      <p:cxnSp>
        <p:nvCxnSpPr>
          <p:cNvPr id="189" name="Straight Arrow Connector 188"/>
          <p:cNvCxnSpPr>
            <a:stCxn id="169" idx="3"/>
            <a:endCxn id="187" idx="1"/>
          </p:cNvCxnSpPr>
          <p:nvPr/>
        </p:nvCxnSpPr>
        <p:spPr>
          <a:xfrm>
            <a:off x="1716095" y="3020210"/>
            <a:ext cx="212547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TextBox 192"/>
          <p:cNvSpPr txBox="1"/>
          <p:nvPr/>
        </p:nvSpPr>
        <p:spPr>
          <a:xfrm>
            <a:off x="1248172" y="2686301"/>
            <a:ext cx="9803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 smtClean="0"/>
              <a:t>(yes)</a:t>
            </a:r>
            <a:endParaRPr lang="en-GB" sz="1400" b="1" dirty="0"/>
          </a:p>
        </p:txBody>
      </p:sp>
      <p:cxnSp>
        <p:nvCxnSpPr>
          <p:cNvPr id="195" name="Straight Arrow Connector 194"/>
          <p:cNvCxnSpPr>
            <a:stCxn id="169" idx="2"/>
            <a:endCxn id="186" idx="0"/>
          </p:cNvCxnSpPr>
          <p:nvPr/>
        </p:nvCxnSpPr>
        <p:spPr>
          <a:xfrm flipH="1">
            <a:off x="935988" y="3484643"/>
            <a:ext cx="1" cy="22986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TextBox 199"/>
          <p:cNvSpPr txBox="1"/>
          <p:nvPr/>
        </p:nvSpPr>
        <p:spPr>
          <a:xfrm>
            <a:off x="5128139" y="1788429"/>
            <a:ext cx="17142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 smtClean="0"/>
              <a:t>(begin main loop)</a:t>
            </a:r>
            <a:endParaRPr lang="en-GB" sz="1400" b="1" dirty="0"/>
          </a:p>
        </p:txBody>
      </p:sp>
      <p:cxnSp>
        <p:nvCxnSpPr>
          <p:cNvPr id="201" name="Straight Arrow Connector 200"/>
          <p:cNvCxnSpPr>
            <a:stCxn id="187" idx="2"/>
          </p:cNvCxnSpPr>
          <p:nvPr/>
        </p:nvCxnSpPr>
        <p:spPr>
          <a:xfrm>
            <a:off x="2282777" y="3200230"/>
            <a:ext cx="0" cy="35866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/>
          <p:cNvCxnSpPr/>
          <p:nvPr/>
        </p:nvCxnSpPr>
        <p:spPr>
          <a:xfrm flipH="1">
            <a:off x="942075" y="3558896"/>
            <a:ext cx="134070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8" name="Flowchart: Process 307"/>
          <p:cNvSpPr/>
          <p:nvPr/>
        </p:nvSpPr>
        <p:spPr>
          <a:xfrm>
            <a:off x="1928642" y="3997043"/>
            <a:ext cx="708270" cy="360040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prstClr val="black"/>
                </a:solidFill>
              </a:rPr>
              <a:t>Fix y co-ordinate</a:t>
            </a:r>
          </a:p>
        </p:txBody>
      </p:sp>
      <p:cxnSp>
        <p:nvCxnSpPr>
          <p:cNvPr id="309" name="Straight Arrow Connector 308"/>
          <p:cNvCxnSpPr>
            <a:stCxn id="186" idx="3"/>
            <a:endCxn id="308" idx="1"/>
          </p:cNvCxnSpPr>
          <p:nvPr/>
        </p:nvCxnSpPr>
        <p:spPr>
          <a:xfrm flipV="1">
            <a:off x="1716094" y="4177063"/>
            <a:ext cx="212548" cy="187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2" name="TextBox 311"/>
          <p:cNvSpPr txBox="1"/>
          <p:nvPr/>
        </p:nvSpPr>
        <p:spPr>
          <a:xfrm>
            <a:off x="1248172" y="3846898"/>
            <a:ext cx="9803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 smtClean="0"/>
              <a:t>(yes)</a:t>
            </a:r>
            <a:endParaRPr lang="en-GB" sz="1400" b="1" dirty="0"/>
          </a:p>
        </p:txBody>
      </p:sp>
      <p:cxnSp>
        <p:nvCxnSpPr>
          <p:cNvPr id="314" name="Straight Arrow Connector 313"/>
          <p:cNvCxnSpPr>
            <a:stCxn id="308" idx="2"/>
          </p:cNvCxnSpPr>
          <p:nvPr/>
        </p:nvCxnSpPr>
        <p:spPr>
          <a:xfrm>
            <a:off x="2282777" y="4357083"/>
            <a:ext cx="0" cy="36365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Straight Arrow Connector 324"/>
          <p:cNvCxnSpPr>
            <a:stCxn id="186" idx="2"/>
            <a:endCxn id="331" idx="0"/>
          </p:cNvCxnSpPr>
          <p:nvPr/>
        </p:nvCxnSpPr>
        <p:spPr>
          <a:xfrm flipH="1">
            <a:off x="935987" y="4643370"/>
            <a:ext cx="1" cy="28867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1" name="Flowchart: Process 330"/>
          <p:cNvSpPr/>
          <p:nvPr/>
        </p:nvSpPr>
        <p:spPr>
          <a:xfrm>
            <a:off x="412699" y="4932040"/>
            <a:ext cx="1046576" cy="400708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 smtClean="0">
                <a:solidFill>
                  <a:prstClr val="black"/>
                </a:solidFill>
              </a:rPr>
              <a:t>Move Enemy</a:t>
            </a:r>
          </a:p>
        </p:txBody>
      </p:sp>
      <p:sp>
        <p:nvSpPr>
          <p:cNvPr id="338" name="Flowchart: Process 337"/>
          <p:cNvSpPr/>
          <p:nvPr/>
        </p:nvSpPr>
        <p:spPr>
          <a:xfrm>
            <a:off x="260649" y="5508104"/>
            <a:ext cx="1351778" cy="576064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prstClr val="black"/>
                </a:solidFill>
              </a:rPr>
              <a:t>distance = </a:t>
            </a:r>
          </a:p>
          <a:p>
            <a:pPr algn="ctr"/>
            <a:r>
              <a:rPr lang="en-GB" sz="1200" dirty="0" err="1" smtClean="0">
                <a:solidFill>
                  <a:prstClr val="black"/>
                </a:solidFill>
              </a:rPr>
              <a:t>sqrt</a:t>
            </a:r>
            <a:r>
              <a:rPr lang="en-GB" sz="1200" dirty="0" smtClean="0">
                <a:solidFill>
                  <a:prstClr val="black"/>
                </a:solidFill>
              </a:rPr>
              <a:t>((Ex – </a:t>
            </a:r>
            <a:r>
              <a:rPr lang="en-GB" sz="1200" dirty="0" err="1" smtClean="0">
                <a:solidFill>
                  <a:prstClr val="black"/>
                </a:solidFill>
              </a:rPr>
              <a:t>Px</a:t>
            </a:r>
            <a:r>
              <a:rPr lang="en-GB" sz="1200" dirty="0" smtClean="0">
                <a:solidFill>
                  <a:prstClr val="black"/>
                </a:solidFill>
              </a:rPr>
              <a:t>)^2</a:t>
            </a:r>
          </a:p>
          <a:p>
            <a:pPr algn="ctr"/>
            <a:r>
              <a:rPr lang="en-GB" sz="1200" dirty="0" smtClean="0">
                <a:solidFill>
                  <a:prstClr val="black"/>
                </a:solidFill>
              </a:rPr>
              <a:t>+ (</a:t>
            </a:r>
            <a:r>
              <a:rPr lang="en-GB" sz="1200" dirty="0" err="1" smtClean="0">
                <a:solidFill>
                  <a:prstClr val="black"/>
                </a:solidFill>
              </a:rPr>
              <a:t>Ey</a:t>
            </a:r>
            <a:r>
              <a:rPr lang="en-GB" sz="1200" dirty="0" smtClean="0">
                <a:solidFill>
                  <a:prstClr val="black"/>
                </a:solidFill>
              </a:rPr>
              <a:t> – </a:t>
            </a:r>
            <a:r>
              <a:rPr lang="en-GB" sz="1200" dirty="0" err="1" smtClean="0">
                <a:solidFill>
                  <a:prstClr val="black"/>
                </a:solidFill>
              </a:rPr>
              <a:t>Py</a:t>
            </a:r>
            <a:r>
              <a:rPr lang="en-GB" sz="1200" dirty="0" smtClean="0">
                <a:solidFill>
                  <a:prstClr val="black"/>
                </a:solidFill>
              </a:rPr>
              <a:t>)^2)</a:t>
            </a:r>
          </a:p>
        </p:txBody>
      </p:sp>
      <p:cxnSp>
        <p:nvCxnSpPr>
          <p:cNvPr id="339" name="Straight Arrow Connector 338"/>
          <p:cNvCxnSpPr>
            <a:stCxn id="331" idx="2"/>
            <a:endCxn id="338" idx="0"/>
          </p:cNvCxnSpPr>
          <p:nvPr/>
        </p:nvCxnSpPr>
        <p:spPr>
          <a:xfrm>
            <a:off x="935987" y="5332748"/>
            <a:ext cx="551" cy="17535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7" name="Flowchart: Decision 346"/>
          <p:cNvSpPr/>
          <p:nvPr/>
        </p:nvSpPr>
        <p:spPr>
          <a:xfrm>
            <a:off x="144015" y="6228184"/>
            <a:ext cx="1581893" cy="959024"/>
          </a:xfrm>
          <a:prstGeom prst="flowChartDecision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 smtClean="0">
                <a:solidFill>
                  <a:prstClr val="black"/>
                </a:solidFill>
              </a:rPr>
              <a:t>is distance &lt;= </a:t>
            </a:r>
            <a:r>
              <a:rPr lang="en-GB" sz="800" dirty="0" err="1" smtClean="0">
                <a:solidFill>
                  <a:prstClr val="black"/>
                </a:solidFill>
              </a:rPr>
              <a:t>playerRadius</a:t>
            </a:r>
            <a:r>
              <a:rPr lang="en-GB" sz="800" dirty="0" smtClean="0">
                <a:solidFill>
                  <a:prstClr val="black"/>
                </a:solidFill>
              </a:rPr>
              <a:t> + </a:t>
            </a:r>
            <a:r>
              <a:rPr lang="en-GB" sz="800" dirty="0" err="1" smtClean="0">
                <a:solidFill>
                  <a:prstClr val="black"/>
                </a:solidFill>
              </a:rPr>
              <a:t>enemyRadius</a:t>
            </a:r>
            <a:r>
              <a:rPr lang="en-GB" sz="800" dirty="0" smtClean="0">
                <a:solidFill>
                  <a:prstClr val="black"/>
                </a:solidFill>
              </a:rPr>
              <a:t>?</a:t>
            </a:r>
            <a:endParaRPr lang="en-GB" sz="800" dirty="0">
              <a:solidFill>
                <a:prstClr val="black"/>
              </a:solidFill>
            </a:endParaRPr>
          </a:p>
        </p:txBody>
      </p:sp>
      <p:cxnSp>
        <p:nvCxnSpPr>
          <p:cNvPr id="348" name="Straight Arrow Connector 347"/>
          <p:cNvCxnSpPr>
            <a:stCxn id="338" idx="2"/>
            <a:endCxn id="347" idx="0"/>
          </p:cNvCxnSpPr>
          <p:nvPr/>
        </p:nvCxnSpPr>
        <p:spPr>
          <a:xfrm flipH="1">
            <a:off x="934962" y="6084168"/>
            <a:ext cx="1576" cy="14401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Straight Arrow Connector 351"/>
          <p:cNvCxnSpPr>
            <a:stCxn id="347" idx="2"/>
            <a:endCxn id="358" idx="0"/>
          </p:cNvCxnSpPr>
          <p:nvPr/>
        </p:nvCxnSpPr>
        <p:spPr>
          <a:xfrm flipH="1">
            <a:off x="934961" y="7187208"/>
            <a:ext cx="1" cy="19310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4" name="TextBox 353"/>
          <p:cNvSpPr txBox="1"/>
          <p:nvPr/>
        </p:nvSpPr>
        <p:spPr>
          <a:xfrm>
            <a:off x="1340768" y="6399919"/>
            <a:ext cx="9803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 smtClean="0"/>
              <a:t>(yes)</a:t>
            </a:r>
            <a:endParaRPr lang="en-GB" sz="1400" b="1" dirty="0"/>
          </a:p>
        </p:txBody>
      </p:sp>
      <p:cxnSp>
        <p:nvCxnSpPr>
          <p:cNvPr id="355" name="Straight Arrow Connector 354"/>
          <p:cNvCxnSpPr>
            <a:stCxn id="347" idx="3"/>
            <a:endCxn id="374" idx="1"/>
          </p:cNvCxnSpPr>
          <p:nvPr/>
        </p:nvCxnSpPr>
        <p:spPr>
          <a:xfrm>
            <a:off x="1725908" y="6707696"/>
            <a:ext cx="33494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Straight Arrow Connector 356"/>
          <p:cNvCxnSpPr/>
          <p:nvPr/>
        </p:nvCxnSpPr>
        <p:spPr>
          <a:xfrm flipH="1">
            <a:off x="935750" y="4720742"/>
            <a:ext cx="134070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8" name="Flowchart: Process 357"/>
          <p:cNvSpPr/>
          <p:nvPr/>
        </p:nvSpPr>
        <p:spPr>
          <a:xfrm>
            <a:off x="411673" y="7380312"/>
            <a:ext cx="1046576" cy="328700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 smtClean="0">
                <a:solidFill>
                  <a:prstClr val="black"/>
                </a:solidFill>
              </a:rPr>
              <a:t>Paint Canvas</a:t>
            </a:r>
          </a:p>
        </p:txBody>
      </p:sp>
      <p:sp>
        <p:nvSpPr>
          <p:cNvPr id="359" name="Flowchart: Process 358"/>
          <p:cNvSpPr/>
          <p:nvPr/>
        </p:nvSpPr>
        <p:spPr>
          <a:xfrm>
            <a:off x="288466" y="8021254"/>
            <a:ext cx="1296143" cy="495672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err="1" smtClean="0">
                <a:solidFill>
                  <a:prstClr val="black"/>
                </a:solidFill>
              </a:rPr>
              <a:t>elapsedTime</a:t>
            </a:r>
            <a:r>
              <a:rPr lang="en-GB" sz="1100" dirty="0" smtClean="0">
                <a:solidFill>
                  <a:prstClr val="black"/>
                </a:solidFill>
              </a:rPr>
              <a:t> = current time – initial time</a:t>
            </a:r>
          </a:p>
        </p:txBody>
      </p:sp>
      <p:sp>
        <p:nvSpPr>
          <p:cNvPr id="360" name="TextBox 359"/>
          <p:cNvSpPr txBox="1"/>
          <p:nvPr/>
        </p:nvSpPr>
        <p:spPr>
          <a:xfrm>
            <a:off x="1484784" y="211829"/>
            <a:ext cx="16066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/>
              <a:t>a</a:t>
            </a:r>
            <a:r>
              <a:rPr lang="en-GB" sz="1400" b="1" dirty="0" smtClean="0"/>
              <a:t>ssign constants</a:t>
            </a:r>
            <a:endParaRPr lang="en-GB" sz="1400" b="1" dirty="0"/>
          </a:p>
        </p:txBody>
      </p:sp>
      <p:cxnSp>
        <p:nvCxnSpPr>
          <p:cNvPr id="362" name="Straight Arrow Connector 361"/>
          <p:cNvCxnSpPr>
            <a:stCxn id="358" idx="2"/>
            <a:endCxn id="359" idx="0"/>
          </p:cNvCxnSpPr>
          <p:nvPr/>
        </p:nvCxnSpPr>
        <p:spPr>
          <a:xfrm>
            <a:off x="934961" y="7709012"/>
            <a:ext cx="1577" cy="31224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3" name="Flowchart: Decision 362"/>
          <p:cNvSpPr/>
          <p:nvPr/>
        </p:nvSpPr>
        <p:spPr>
          <a:xfrm>
            <a:off x="1908074" y="7893187"/>
            <a:ext cx="1563227" cy="751806"/>
          </a:xfrm>
          <a:prstGeom prst="flowChartDecision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 err="1" smtClean="0">
                <a:solidFill>
                  <a:prstClr val="black"/>
                </a:solidFill>
              </a:rPr>
              <a:t>elapsedTime</a:t>
            </a:r>
            <a:r>
              <a:rPr lang="en-GB" sz="900" dirty="0" smtClean="0">
                <a:solidFill>
                  <a:prstClr val="black"/>
                </a:solidFill>
              </a:rPr>
              <a:t> &gt;= </a:t>
            </a:r>
            <a:r>
              <a:rPr lang="en-GB" sz="900" dirty="0" err="1" smtClean="0">
                <a:solidFill>
                  <a:prstClr val="black"/>
                </a:solidFill>
              </a:rPr>
              <a:t>highScore</a:t>
            </a:r>
            <a:r>
              <a:rPr lang="en-GB" sz="900" dirty="0" smtClean="0">
                <a:solidFill>
                  <a:prstClr val="black"/>
                </a:solidFill>
              </a:rPr>
              <a:t>?</a:t>
            </a:r>
            <a:endParaRPr lang="en-GB" sz="900" dirty="0">
              <a:solidFill>
                <a:prstClr val="black"/>
              </a:solidFill>
            </a:endParaRPr>
          </a:p>
        </p:txBody>
      </p:sp>
      <p:cxnSp>
        <p:nvCxnSpPr>
          <p:cNvPr id="364" name="Straight Arrow Connector 363"/>
          <p:cNvCxnSpPr>
            <a:stCxn id="359" idx="3"/>
            <a:endCxn id="363" idx="1"/>
          </p:cNvCxnSpPr>
          <p:nvPr/>
        </p:nvCxnSpPr>
        <p:spPr>
          <a:xfrm>
            <a:off x="1584609" y="8269090"/>
            <a:ext cx="323465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5" name="Flowchart: Process 364"/>
          <p:cNvSpPr/>
          <p:nvPr/>
        </p:nvSpPr>
        <p:spPr>
          <a:xfrm>
            <a:off x="4008724" y="8068736"/>
            <a:ext cx="1046576" cy="400708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err="1" smtClean="0">
                <a:solidFill>
                  <a:prstClr val="black"/>
                </a:solidFill>
              </a:rPr>
              <a:t>highScore</a:t>
            </a:r>
            <a:r>
              <a:rPr lang="en-GB" sz="1100" dirty="0" smtClean="0">
                <a:solidFill>
                  <a:prstClr val="black"/>
                </a:solidFill>
              </a:rPr>
              <a:t> = </a:t>
            </a:r>
            <a:r>
              <a:rPr lang="en-GB" sz="1100" dirty="0" err="1" smtClean="0">
                <a:solidFill>
                  <a:prstClr val="black"/>
                </a:solidFill>
              </a:rPr>
              <a:t>elapsedTime</a:t>
            </a:r>
            <a:endParaRPr lang="en-GB" sz="1100" dirty="0" smtClean="0">
              <a:solidFill>
                <a:prstClr val="black"/>
              </a:solidFill>
            </a:endParaRPr>
          </a:p>
        </p:txBody>
      </p:sp>
      <p:cxnSp>
        <p:nvCxnSpPr>
          <p:cNvPr id="368" name="Straight Arrow Connector 367"/>
          <p:cNvCxnSpPr>
            <a:stCxn id="365" idx="2"/>
          </p:cNvCxnSpPr>
          <p:nvPr/>
        </p:nvCxnSpPr>
        <p:spPr>
          <a:xfrm>
            <a:off x="4532012" y="8469444"/>
            <a:ext cx="4966" cy="42303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Straight Arrow Connector 368"/>
          <p:cNvCxnSpPr/>
          <p:nvPr/>
        </p:nvCxnSpPr>
        <p:spPr>
          <a:xfrm flipV="1">
            <a:off x="126444" y="1882598"/>
            <a:ext cx="9813" cy="700988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Straight Arrow Connector 369"/>
          <p:cNvCxnSpPr/>
          <p:nvPr/>
        </p:nvCxnSpPr>
        <p:spPr>
          <a:xfrm>
            <a:off x="144015" y="1882598"/>
            <a:ext cx="764705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4" name="Flowchart: Decision 373"/>
          <p:cNvSpPr/>
          <p:nvPr/>
        </p:nvSpPr>
        <p:spPr>
          <a:xfrm>
            <a:off x="2060848" y="6331793"/>
            <a:ext cx="1563227" cy="751806"/>
          </a:xfrm>
          <a:prstGeom prst="flowChartDecision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 smtClean="0">
                <a:solidFill>
                  <a:prstClr val="black"/>
                </a:solidFill>
              </a:rPr>
              <a:t>is </a:t>
            </a:r>
            <a:r>
              <a:rPr lang="en-GB" sz="900" dirty="0" err="1" smtClean="0">
                <a:solidFill>
                  <a:prstClr val="black"/>
                </a:solidFill>
              </a:rPr>
              <a:t>playerHealth</a:t>
            </a:r>
            <a:r>
              <a:rPr lang="en-GB" sz="900" dirty="0" smtClean="0">
                <a:solidFill>
                  <a:prstClr val="black"/>
                </a:solidFill>
              </a:rPr>
              <a:t> 1?</a:t>
            </a:r>
            <a:endParaRPr lang="en-GB" sz="900" dirty="0">
              <a:solidFill>
                <a:prstClr val="black"/>
              </a:solidFill>
            </a:endParaRPr>
          </a:p>
        </p:txBody>
      </p:sp>
      <p:cxnSp>
        <p:nvCxnSpPr>
          <p:cNvPr id="383" name="Straight Arrow Connector 382"/>
          <p:cNvCxnSpPr>
            <a:stCxn id="363" idx="3"/>
            <a:endCxn id="365" idx="1"/>
          </p:cNvCxnSpPr>
          <p:nvPr/>
        </p:nvCxnSpPr>
        <p:spPr>
          <a:xfrm>
            <a:off x="3471301" y="8269090"/>
            <a:ext cx="537423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Straight Arrow Connector 383"/>
          <p:cNvCxnSpPr>
            <a:stCxn id="374" idx="2"/>
            <a:endCxn id="387" idx="0"/>
          </p:cNvCxnSpPr>
          <p:nvPr/>
        </p:nvCxnSpPr>
        <p:spPr>
          <a:xfrm>
            <a:off x="2842462" y="7083599"/>
            <a:ext cx="0" cy="20016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Straight Arrow Connector 385"/>
          <p:cNvCxnSpPr>
            <a:stCxn id="387" idx="1"/>
          </p:cNvCxnSpPr>
          <p:nvPr/>
        </p:nvCxnSpPr>
        <p:spPr>
          <a:xfrm flipH="1">
            <a:off x="1928642" y="7548060"/>
            <a:ext cx="209463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7" name="Flowchart: Process 386"/>
          <p:cNvSpPr/>
          <p:nvPr/>
        </p:nvSpPr>
        <p:spPr>
          <a:xfrm>
            <a:off x="2138105" y="7283760"/>
            <a:ext cx="1408714" cy="528600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err="1" smtClean="0">
                <a:solidFill>
                  <a:prstClr val="black"/>
                </a:solidFill>
              </a:rPr>
              <a:t>playerHealth</a:t>
            </a:r>
            <a:r>
              <a:rPr lang="en-GB" sz="1100" dirty="0" smtClean="0">
                <a:solidFill>
                  <a:prstClr val="black"/>
                </a:solidFill>
              </a:rPr>
              <a:t> -= 1</a:t>
            </a:r>
          </a:p>
          <a:p>
            <a:pPr algn="ctr"/>
            <a:r>
              <a:rPr lang="en-GB" sz="1100" dirty="0" err="1" smtClean="0">
                <a:solidFill>
                  <a:prstClr val="black"/>
                </a:solidFill>
              </a:rPr>
              <a:t>playerRadius</a:t>
            </a:r>
            <a:r>
              <a:rPr lang="en-GB" sz="1100" dirty="0" smtClean="0">
                <a:solidFill>
                  <a:prstClr val="black"/>
                </a:solidFill>
              </a:rPr>
              <a:t> -= .2</a:t>
            </a:r>
          </a:p>
          <a:p>
            <a:pPr algn="ctr"/>
            <a:r>
              <a:rPr lang="en-GB" sz="1100" dirty="0" err="1" smtClean="0">
                <a:solidFill>
                  <a:prstClr val="black"/>
                </a:solidFill>
              </a:rPr>
              <a:t>enemyRadius</a:t>
            </a:r>
            <a:r>
              <a:rPr lang="en-GB" sz="1100" dirty="0" smtClean="0">
                <a:solidFill>
                  <a:prstClr val="black"/>
                </a:solidFill>
              </a:rPr>
              <a:t> += .5</a:t>
            </a:r>
          </a:p>
        </p:txBody>
      </p:sp>
      <p:cxnSp>
        <p:nvCxnSpPr>
          <p:cNvPr id="390" name="Straight Arrow Connector 389"/>
          <p:cNvCxnSpPr/>
          <p:nvPr/>
        </p:nvCxnSpPr>
        <p:spPr>
          <a:xfrm flipV="1">
            <a:off x="1940845" y="7248793"/>
            <a:ext cx="0" cy="31315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Straight Arrow Connector 390"/>
          <p:cNvCxnSpPr/>
          <p:nvPr/>
        </p:nvCxnSpPr>
        <p:spPr>
          <a:xfrm flipH="1">
            <a:off x="936538" y="7248793"/>
            <a:ext cx="1004307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Straight Arrow Connector 397"/>
          <p:cNvCxnSpPr>
            <a:stCxn id="374" idx="3"/>
            <a:endCxn id="399" idx="1"/>
          </p:cNvCxnSpPr>
          <p:nvPr/>
        </p:nvCxnSpPr>
        <p:spPr>
          <a:xfrm>
            <a:off x="3624075" y="6707696"/>
            <a:ext cx="391463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9" name="Flowchart: Decision 398"/>
          <p:cNvSpPr/>
          <p:nvPr/>
        </p:nvSpPr>
        <p:spPr>
          <a:xfrm>
            <a:off x="4015538" y="6331793"/>
            <a:ext cx="1563227" cy="751806"/>
          </a:xfrm>
          <a:prstGeom prst="flowChartDecision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 smtClean="0">
                <a:solidFill>
                  <a:prstClr val="black"/>
                </a:solidFill>
              </a:rPr>
              <a:t>is </a:t>
            </a:r>
            <a:r>
              <a:rPr lang="en-GB" sz="900" dirty="0" err="1" smtClean="0">
                <a:solidFill>
                  <a:prstClr val="black"/>
                </a:solidFill>
              </a:rPr>
              <a:t>playerLives</a:t>
            </a:r>
            <a:r>
              <a:rPr lang="en-GB" sz="900" dirty="0" smtClean="0">
                <a:solidFill>
                  <a:prstClr val="black"/>
                </a:solidFill>
              </a:rPr>
              <a:t> 1?</a:t>
            </a:r>
            <a:endParaRPr lang="en-GB" sz="900" dirty="0">
              <a:solidFill>
                <a:prstClr val="black"/>
              </a:solidFill>
            </a:endParaRPr>
          </a:p>
        </p:txBody>
      </p:sp>
      <p:sp>
        <p:nvSpPr>
          <p:cNvPr id="400" name="TextBox 399"/>
          <p:cNvSpPr txBox="1"/>
          <p:nvPr/>
        </p:nvSpPr>
        <p:spPr>
          <a:xfrm>
            <a:off x="3284984" y="6424463"/>
            <a:ext cx="9803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 smtClean="0"/>
              <a:t>(yes)</a:t>
            </a:r>
            <a:endParaRPr lang="en-GB" sz="1400" b="1" dirty="0"/>
          </a:p>
        </p:txBody>
      </p:sp>
      <p:cxnSp>
        <p:nvCxnSpPr>
          <p:cNvPr id="404" name="Straight Arrow Connector 403"/>
          <p:cNvCxnSpPr>
            <a:stCxn id="399" idx="0"/>
          </p:cNvCxnSpPr>
          <p:nvPr/>
        </p:nvCxnSpPr>
        <p:spPr>
          <a:xfrm flipH="1" flipV="1">
            <a:off x="4797151" y="5876109"/>
            <a:ext cx="1" cy="45568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" name="Straight Arrow Connector 409"/>
          <p:cNvCxnSpPr/>
          <p:nvPr/>
        </p:nvCxnSpPr>
        <p:spPr>
          <a:xfrm flipV="1">
            <a:off x="3325551" y="984895"/>
            <a:ext cx="0" cy="489121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Straight Arrow Connector 412"/>
          <p:cNvCxnSpPr/>
          <p:nvPr/>
        </p:nvCxnSpPr>
        <p:spPr>
          <a:xfrm flipH="1">
            <a:off x="3307194" y="5876109"/>
            <a:ext cx="1489957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8" name="TextBox 417"/>
          <p:cNvSpPr txBox="1"/>
          <p:nvPr/>
        </p:nvSpPr>
        <p:spPr>
          <a:xfrm>
            <a:off x="4052172" y="6024016"/>
            <a:ext cx="9803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 smtClean="0"/>
              <a:t>(yes)</a:t>
            </a:r>
            <a:endParaRPr lang="en-GB" sz="1400" b="1" dirty="0"/>
          </a:p>
        </p:txBody>
      </p:sp>
      <p:cxnSp>
        <p:nvCxnSpPr>
          <p:cNvPr id="419" name="Straight Arrow Connector 418"/>
          <p:cNvCxnSpPr>
            <a:stCxn id="399" idx="3"/>
            <a:endCxn id="97" idx="2"/>
          </p:cNvCxnSpPr>
          <p:nvPr/>
        </p:nvCxnSpPr>
        <p:spPr>
          <a:xfrm flipV="1">
            <a:off x="5578765" y="6060436"/>
            <a:ext cx="3608" cy="64726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0" name="Straight Arrow Connector 419"/>
          <p:cNvCxnSpPr/>
          <p:nvPr/>
        </p:nvCxnSpPr>
        <p:spPr>
          <a:xfrm flipV="1">
            <a:off x="5015623" y="984895"/>
            <a:ext cx="0" cy="440420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5" name="Straight Arrow Connector 424"/>
          <p:cNvCxnSpPr/>
          <p:nvPr/>
        </p:nvCxnSpPr>
        <p:spPr>
          <a:xfrm flipH="1">
            <a:off x="5013178" y="5374952"/>
            <a:ext cx="565587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9" name="TextBox 428"/>
          <p:cNvSpPr txBox="1"/>
          <p:nvPr/>
        </p:nvSpPr>
        <p:spPr>
          <a:xfrm>
            <a:off x="4922841" y="6315440"/>
            <a:ext cx="9803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 smtClean="0"/>
              <a:t>(no)</a:t>
            </a:r>
            <a:endParaRPr lang="en-GB" sz="1400" b="1" dirty="0"/>
          </a:p>
        </p:txBody>
      </p:sp>
      <p:sp>
        <p:nvSpPr>
          <p:cNvPr id="432" name="TextBox 431"/>
          <p:cNvSpPr txBox="1"/>
          <p:nvPr/>
        </p:nvSpPr>
        <p:spPr>
          <a:xfrm>
            <a:off x="3141793" y="6784503"/>
            <a:ext cx="12953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 smtClean="0"/>
              <a:t>player dies</a:t>
            </a:r>
            <a:endParaRPr lang="en-GB" sz="1400" b="1" dirty="0"/>
          </a:p>
        </p:txBody>
      </p:sp>
      <p:sp>
        <p:nvSpPr>
          <p:cNvPr id="433" name="TextBox 432"/>
          <p:cNvSpPr txBox="1"/>
          <p:nvPr/>
        </p:nvSpPr>
        <p:spPr>
          <a:xfrm>
            <a:off x="3280117" y="5332748"/>
            <a:ext cx="14494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/>
              <a:t>g</a:t>
            </a:r>
            <a:r>
              <a:rPr lang="en-GB" sz="1400" b="1" dirty="0" smtClean="0"/>
              <a:t>ame </a:t>
            </a:r>
            <a:r>
              <a:rPr lang="en-GB" sz="1400" b="1" dirty="0" smtClean="0"/>
              <a:t>over: </a:t>
            </a:r>
            <a:r>
              <a:rPr lang="en-GB" sz="1400" b="1" dirty="0" smtClean="0"/>
              <a:t>reset lives and timer</a:t>
            </a:r>
            <a:endParaRPr lang="en-GB" sz="1400" b="1" dirty="0"/>
          </a:p>
        </p:txBody>
      </p:sp>
      <p:sp>
        <p:nvSpPr>
          <p:cNvPr id="434" name="TextBox 433"/>
          <p:cNvSpPr txBox="1"/>
          <p:nvPr/>
        </p:nvSpPr>
        <p:spPr>
          <a:xfrm>
            <a:off x="4922841" y="4643370"/>
            <a:ext cx="146921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 err="1" smtClean="0"/>
              <a:t>respawn</a:t>
            </a:r>
            <a:r>
              <a:rPr lang="en-GB" sz="1400" b="1" dirty="0"/>
              <a:t>:</a:t>
            </a:r>
            <a:r>
              <a:rPr lang="en-GB" sz="1400" b="1" dirty="0" smtClean="0"/>
              <a:t> reset health, radius, position</a:t>
            </a:r>
          </a:p>
          <a:p>
            <a:pPr algn="ctr"/>
            <a:endParaRPr lang="en-GB" sz="1400" b="1" dirty="0"/>
          </a:p>
        </p:txBody>
      </p:sp>
      <p:cxnSp>
        <p:nvCxnSpPr>
          <p:cNvPr id="444" name="Straight Arrow Connector 443"/>
          <p:cNvCxnSpPr/>
          <p:nvPr/>
        </p:nvCxnSpPr>
        <p:spPr>
          <a:xfrm flipH="1">
            <a:off x="126444" y="8892480"/>
            <a:ext cx="4421639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Flowchart: Process 96"/>
          <p:cNvSpPr/>
          <p:nvPr/>
        </p:nvSpPr>
        <p:spPr>
          <a:xfrm>
            <a:off x="5033341" y="5796136"/>
            <a:ext cx="1098063" cy="264300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err="1" smtClean="0">
                <a:solidFill>
                  <a:prstClr val="black"/>
                </a:solidFill>
              </a:rPr>
              <a:t>playerLives</a:t>
            </a:r>
            <a:r>
              <a:rPr lang="en-GB" sz="1100" dirty="0" smtClean="0">
                <a:solidFill>
                  <a:prstClr val="black"/>
                </a:solidFill>
              </a:rPr>
              <a:t> -= 1</a:t>
            </a:r>
          </a:p>
        </p:txBody>
      </p:sp>
      <p:cxnSp>
        <p:nvCxnSpPr>
          <p:cNvPr id="100" name="Straight Arrow Connector 99"/>
          <p:cNvCxnSpPr>
            <a:stCxn id="97" idx="0"/>
          </p:cNvCxnSpPr>
          <p:nvPr/>
        </p:nvCxnSpPr>
        <p:spPr>
          <a:xfrm flipV="1">
            <a:off x="5582373" y="5387539"/>
            <a:ext cx="0" cy="40859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1269585" y="6660232"/>
            <a:ext cx="12953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/>
              <a:t>k</a:t>
            </a:r>
            <a:r>
              <a:rPr lang="en-GB" sz="1400" b="1" dirty="0" smtClean="0"/>
              <a:t>ill or </a:t>
            </a:r>
          </a:p>
          <a:p>
            <a:pPr algn="ctr"/>
            <a:r>
              <a:rPr lang="en-GB" sz="1400" b="1" dirty="0" smtClean="0"/>
              <a:t>damage player</a:t>
            </a:r>
            <a:endParaRPr lang="en-GB" sz="1400" b="1" dirty="0"/>
          </a:p>
        </p:txBody>
      </p:sp>
    </p:spTree>
    <p:extLst>
      <p:ext uri="{BB962C8B-B14F-4D97-AF65-F5344CB8AC3E}">
        <p14:creationId xmlns:p14="http://schemas.microsoft.com/office/powerpoint/2010/main" val="3238381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184</Words>
  <Application>Microsoft Office PowerPoint</Application>
  <PresentationFormat>On-screen Show (4:3)</PresentationFormat>
  <Paragraphs>51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1_Office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13</cp:revision>
  <dcterms:created xsi:type="dcterms:W3CDTF">2018-12-11T18:53:55Z</dcterms:created>
  <dcterms:modified xsi:type="dcterms:W3CDTF">2018-12-16T09:20:50Z</dcterms:modified>
</cp:coreProperties>
</file>