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  <p:embeddedFont>
      <p:font typeface="Maven Pro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6CC6B2A-AE27-4B5D-94F3-55810FBE2475}">
  <a:tblStyle styleId="{A6CC6B2A-AE27-4B5D-94F3-55810FBE24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MavenPr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MavenPr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42e5a0e225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42e5a0e22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Recommendations: “If we had to pick one”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43572f70d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43572f70d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4364b5253f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4364b5253f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4364b5253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4364b5253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2dbde1473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2dbde1473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2dbde1473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42dbde1473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43572f70d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43572f70d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42dbde1473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42dbde1473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42e5a0e225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42e5a0e225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to clearly identify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2dfcc96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2dfcc96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4364b5253f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4364b5253f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42e5a0e225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42e5a0e225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Daily averages in this slide are on the same order of magnitude as the numbers we saw in our own analysis.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/>
          <p:nvPr>
            <p:ph type="title"/>
          </p:nvPr>
        </p:nvSpPr>
        <p:spPr>
          <a:xfrm>
            <a:off x="813150" y="130225"/>
            <a:ext cx="7030500" cy="5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" name="Google Shape;86;p4"/>
          <p:cNvSpPr txBox="1"/>
          <p:nvPr>
            <p:ph idx="1" type="body"/>
          </p:nvPr>
        </p:nvSpPr>
        <p:spPr>
          <a:xfrm>
            <a:off x="924650" y="8526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8" name="Google Shape;88;p4"/>
          <p:cNvGrpSpPr/>
          <p:nvPr/>
        </p:nvGrpSpPr>
        <p:grpSpPr>
          <a:xfrm>
            <a:off x="152391" y="-351087"/>
            <a:ext cx="999300" cy="999300"/>
            <a:chOff x="828591" y="-235862"/>
            <a:chExt cx="999300" cy="999300"/>
          </a:xfrm>
        </p:grpSpPr>
        <p:sp>
          <p:nvSpPr>
            <p:cNvPr id="89" name="Google Shape;89;p4"/>
            <p:cNvSpPr/>
            <p:nvPr/>
          </p:nvSpPr>
          <p:spPr>
            <a:xfrm rot="-5400000">
              <a:off x="828591" y="-235862"/>
              <a:ext cx="999300" cy="999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 rot="-5400000">
              <a:off x="1031226" y="-33177"/>
              <a:ext cx="594000" cy="5940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5"/>
          <p:cNvSpPr txBox="1"/>
          <p:nvPr>
            <p:ph type="title"/>
          </p:nvPr>
        </p:nvSpPr>
        <p:spPr>
          <a:xfrm>
            <a:off x="813150" y="130225"/>
            <a:ext cx="7030500" cy="5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96" name="Google Shape;96;p5"/>
          <p:cNvGrpSpPr/>
          <p:nvPr/>
        </p:nvGrpSpPr>
        <p:grpSpPr>
          <a:xfrm>
            <a:off x="152391" y="-351087"/>
            <a:ext cx="999300" cy="999300"/>
            <a:chOff x="828591" y="-235862"/>
            <a:chExt cx="999300" cy="999300"/>
          </a:xfrm>
        </p:grpSpPr>
        <p:sp>
          <p:nvSpPr>
            <p:cNvPr id="97" name="Google Shape;97;p5"/>
            <p:cNvSpPr/>
            <p:nvPr/>
          </p:nvSpPr>
          <p:spPr>
            <a:xfrm rot="-5400000">
              <a:off x="828591" y="-235862"/>
              <a:ext cx="999300" cy="999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5"/>
            <p:cNvSpPr/>
            <p:nvPr/>
          </p:nvSpPr>
          <p:spPr>
            <a:xfrm rot="-5400000">
              <a:off x="1031226" y="-33177"/>
              <a:ext cx="594000" cy="5940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780575" y="88175"/>
            <a:ext cx="8286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s://www.builtinnyc.com/2016/12/13/big-tech-companies-nyc-locations" TargetMode="External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hyperlink" Target="http://web.mta.info/nyct/facts/ffsubway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66800" y="251450"/>
            <a:ext cx="4555500" cy="25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Optimal Contact Collection at MTA Stations for WTWY Gala</a:t>
            </a:r>
            <a:endParaRPr sz="38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443000" y="2854700"/>
            <a:ext cx="2110800" cy="18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By: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 Adams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Luke Von Glan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Rishi Sheth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Skyler Lehto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9/28/18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2"/>
          <p:cNvSpPr txBox="1"/>
          <p:nvPr>
            <p:ph type="title"/>
          </p:nvPr>
        </p:nvSpPr>
        <p:spPr>
          <a:xfrm>
            <a:off x="813150" y="130225"/>
            <a:ext cx="7030500" cy="5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for WTWY</a:t>
            </a:r>
            <a:endParaRPr/>
          </a:p>
        </p:txBody>
      </p:sp>
      <p:sp>
        <p:nvSpPr>
          <p:cNvPr id="351" name="Google Shape;351;p22"/>
          <p:cNvSpPr txBox="1"/>
          <p:nvPr>
            <p:ph idx="1" type="body"/>
          </p:nvPr>
        </p:nvSpPr>
        <p:spPr>
          <a:xfrm>
            <a:off x="626000" y="830500"/>
            <a:ext cx="8223000" cy="39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Target core Silicon Alley stations:</a:t>
            </a:r>
            <a:endParaRPr sz="2400"/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Char char="➢"/>
            </a:pPr>
            <a:r>
              <a:rPr lang="en" sz="2400"/>
              <a:t>Fulton St &amp; Chambers St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Target busiest Silicon Alley stations:</a:t>
            </a:r>
            <a:endParaRPr sz="2400"/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Char char="➢"/>
            </a:pPr>
            <a:r>
              <a:rPr lang="en" sz="2400"/>
              <a:t>Grand Central &amp; Penn. Station</a:t>
            </a:r>
            <a:endParaRPr sz="2400"/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Char char="➢"/>
            </a:pPr>
            <a:r>
              <a:rPr lang="en" sz="2400"/>
              <a:t>14th St - Union Square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Send street team to all Silicon Alley stations if possible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52" name="Google Shape;352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3"/>
          <p:cNvSpPr txBox="1"/>
          <p:nvPr>
            <p:ph type="title"/>
          </p:nvPr>
        </p:nvSpPr>
        <p:spPr>
          <a:xfrm>
            <a:off x="813150" y="130225"/>
            <a:ext cx="7550400" cy="5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 A - More</a:t>
            </a:r>
            <a:r>
              <a:rPr lang="en"/>
              <a:t> to Investigate</a:t>
            </a:r>
            <a:endParaRPr sz="3600"/>
          </a:p>
        </p:txBody>
      </p:sp>
      <p:sp>
        <p:nvSpPr>
          <p:cNvPr id="358" name="Google Shape;358;p23"/>
          <p:cNvSpPr txBox="1"/>
          <p:nvPr>
            <p:ph idx="1" type="body"/>
          </p:nvPr>
        </p:nvSpPr>
        <p:spPr>
          <a:xfrm>
            <a:off x="652625" y="852625"/>
            <a:ext cx="8146800" cy="3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❖"/>
            </a:pPr>
            <a:r>
              <a:rPr lang="en" sz="2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Are there stations where many tech employees live nearby?</a:t>
            </a:r>
            <a:endParaRPr sz="24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❖"/>
            </a:pPr>
            <a:r>
              <a:rPr lang="en" sz="2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Best to send extra people to high traffic stops with many entrances</a:t>
            </a:r>
            <a:r>
              <a:rPr lang="en" sz="2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24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❖"/>
            </a:pPr>
            <a:r>
              <a:rPr lang="en" sz="2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Areas with high density of start-ups/small tech firms?</a:t>
            </a:r>
            <a:endParaRPr sz="24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❖"/>
            </a:pPr>
            <a:r>
              <a:rPr lang="en" sz="2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Optimal timespan before gala to</a:t>
            </a:r>
            <a:r>
              <a:rPr lang="en" sz="2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approach people?</a:t>
            </a:r>
            <a:endParaRPr sz="24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4"/>
          <p:cNvSpPr txBox="1"/>
          <p:nvPr>
            <p:ph type="title"/>
          </p:nvPr>
        </p:nvSpPr>
        <p:spPr>
          <a:xfrm>
            <a:off x="813150" y="130225"/>
            <a:ext cx="7030500" cy="5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 B - Highest Traffic Stations</a:t>
            </a:r>
            <a:endParaRPr/>
          </a:p>
        </p:txBody>
      </p:sp>
      <p:sp>
        <p:nvSpPr>
          <p:cNvPr id="365" name="Google Shape;365;p24"/>
          <p:cNvSpPr txBox="1"/>
          <p:nvPr>
            <p:ph idx="1" type="body"/>
          </p:nvPr>
        </p:nvSpPr>
        <p:spPr>
          <a:xfrm>
            <a:off x="637075" y="852625"/>
            <a:ext cx="8068200" cy="36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following stations are ranked from highest to lowest traffic in Silicon Alley: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Heuristic: Advertise west of Q &amp; R lines in middle and lower Manhattan</a:t>
            </a:r>
            <a:endParaRPr/>
          </a:p>
        </p:txBody>
      </p:sp>
      <p:sp>
        <p:nvSpPr>
          <p:cNvPr id="366" name="Google Shape;366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67" name="Google Shape;367;p24"/>
          <p:cNvGraphicFramePr/>
          <p:nvPr/>
        </p:nvGraphicFramePr>
        <p:xfrm>
          <a:off x="637075" y="147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{A6CC6B2A-AE27-4B5D-94F3-55810FBE2475}</a:tableStyleId>
              </a:tblPr>
              <a:tblGrid>
                <a:gridCol w="2618250"/>
                <a:gridCol w="2618250"/>
                <a:gridCol w="2618250"/>
              </a:tblGrid>
              <a:tr h="518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1)</a:t>
                      </a:r>
                      <a:r>
                        <a:rPr lang="en" sz="16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_</a:t>
                      </a:r>
                      <a:r>
                        <a:rPr lang="en" sz="1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34th St - Herald Sq.</a:t>
                      </a:r>
                      <a:endParaRPr sz="1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5) Fulton St</a:t>
                      </a:r>
                      <a:endParaRPr sz="1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9) Chambers St</a:t>
                      </a:r>
                      <a:endParaRPr sz="1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2) 14th St - Union Square</a:t>
                      </a:r>
                      <a:endParaRPr sz="1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6) 59th St</a:t>
                      </a:r>
                      <a:endParaRPr sz="1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10) 28th St</a:t>
                      </a:r>
                      <a:endParaRPr sz="1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3) Times Square - 42nd St</a:t>
                      </a:r>
                      <a:endParaRPr sz="1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7) Canal St</a:t>
                      </a:r>
                      <a:endParaRPr sz="1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11) 50th St</a:t>
                      </a:r>
                      <a:endParaRPr sz="1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4) 23rd St</a:t>
                      </a:r>
                      <a:endParaRPr sz="1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8) 14th St</a:t>
                      </a:r>
                      <a:endParaRPr sz="1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12) Wall St</a:t>
                      </a:r>
                      <a:endParaRPr sz="1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5"/>
          <p:cNvSpPr txBox="1"/>
          <p:nvPr>
            <p:ph type="title"/>
          </p:nvPr>
        </p:nvSpPr>
        <p:spPr>
          <a:xfrm>
            <a:off x="813150" y="130225"/>
            <a:ext cx="7030500" cy="5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 C - Data Cleaning</a:t>
            </a:r>
            <a:endParaRPr/>
          </a:p>
        </p:txBody>
      </p:sp>
      <p:sp>
        <p:nvSpPr>
          <p:cNvPr id="373" name="Google Shape;373;p25"/>
          <p:cNvSpPr txBox="1"/>
          <p:nvPr>
            <p:ph idx="1" type="body"/>
          </p:nvPr>
        </p:nvSpPr>
        <p:spPr>
          <a:xfrm>
            <a:off x="637075" y="852625"/>
            <a:ext cx="8068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in Data Analysis: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Current method for string matching in station names is crude.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Initial “in Manhattan” filtration missed a few high-traffic stations, such as: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Grand Central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34th St &amp; Penn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813150" y="130225"/>
            <a:ext cx="7030500" cy="5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 and Method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630500" y="852625"/>
            <a:ext cx="8240700" cy="3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Determine best stations to place street teams for WTWY Gala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Filter MTA turnstile data by: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/>
              <a:t>Location</a:t>
            </a:r>
            <a:endParaRPr sz="2400"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Lower Manhattan tech zone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/>
              <a:t>Timeframe</a:t>
            </a:r>
            <a:endParaRPr sz="2400"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Spring 2016-18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Identify highest traffic stations</a:t>
            </a:r>
            <a:endParaRPr sz="2400"/>
          </a:p>
        </p:txBody>
      </p:sp>
      <p:sp>
        <p:nvSpPr>
          <p:cNvPr id="285" name="Google Shape;285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813150" y="130225"/>
            <a:ext cx="7030500" cy="5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NYC’s “Silicon Alley”</a:t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800" y="1084000"/>
            <a:ext cx="4149900" cy="335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5"/>
          <p:cNvSpPr txBox="1"/>
          <p:nvPr/>
        </p:nvSpPr>
        <p:spPr>
          <a:xfrm>
            <a:off x="654000" y="4696350"/>
            <a:ext cx="7836000" cy="2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Source: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https://www.builtinnyc.com/2016/12/13/big-tech-companies-nyc-locations</a:t>
            </a:r>
            <a:endParaRPr sz="1100"/>
          </a:p>
        </p:txBody>
      </p:sp>
      <p:sp>
        <p:nvSpPr>
          <p:cNvPr id="293" name="Google Shape;293;p15"/>
          <p:cNvSpPr txBox="1"/>
          <p:nvPr/>
        </p:nvSpPr>
        <p:spPr>
          <a:xfrm>
            <a:off x="2707775" y="1690775"/>
            <a:ext cx="15465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96 % of largest tech firms</a:t>
            </a:r>
            <a:endParaRPr/>
          </a:p>
        </p:txBody>
      </p:sp>
      <p:cxnSp>
        <p:nvCxnSpPr>
          <p:cNvPr id="294" name="Google Shape;294;p15"/>
          <p:cNvCxnSpPr>
            <a:stCxn id="293" idx="1"/>
          </p:cNvCxnSpPr>
          <p:nvPr/>
        </p:nvCxnSpPr>
        <p:spPr>
          <a:xfrm flipH="1">
            <a:off x="1250375" y="1946075"/>
            <a:ext cx="1457400" cy="586200"/>
          </a:xfrm>
          <a:prstGeom prst="straightConnector1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95" name="Google Shape;295;p15"/>
          <p:cNvGrpSpPr/>
          <p:nvPr/>
        </p:nvGrpSpPr>
        <p:grpSpPr>
          <a:xfrm>
            <a:off x="4856293" y="1084000"/>
            <a:ext cx="4093907" cy="3351571"/>
            <a:chOff x="4856293" y="1084000"/>
            <a:chExt cx="4093907" cy="3351571"/>
          </a:xfrm>
        </p:grpSpPr>
        <p:pic>
          <p:nvPicPr>
            <p:cNvPr id="296" name="Google Shape;296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856293" y="1084000"/>
              <a:ext cx="4093907" cy="33515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7" name="Google Shape;297;p15"/>
            <p:cNvSpPr txBox="1"/>
            <p:nvPr/>
          </p:nvSpPr>
          <p:spPr>
            <a:xfrm>
              <a:off x="5049024" y="3601608"/>
              <a:ext cx="1289100" cy="8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10% of largest firms</a:t>
              </a:r>
              <a:endParaRPr/>
            </a:p>
          </p:txBody>
        </p:sp>
        <p:cxnSp>
          <p:nvCxnSpPr>
            <p:cNvPr id="298" name="Google Shape;298;p15"/>
            <p:cNvCxnSpPr>
              <a:stCxn id="297" idx="0"/>
            </p:cNvCxnSpPr>
            <p:nvPr/>
          </p:nvCxnSpPr>
          <p:spPr>
            <a:xfrm flipH="1" rot="10800000">
              <a:off x="5693574" y="3298608"/>
              <a:ext cx="644700" cy="303000"/>
            </a:xfrm>
            <a:prstGeom prst="straightConnector1">
              <a:avLst/>
            </a:prstGeom>
            <a:noFill/>
            <a:ln cap="flat" cmpd="sng" w="28575">
              <a:solidFill>
                <a:srgbClr val="98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99" name="Google Shape;299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6"/>
          <p:cNvSpPr txBox="1"/>
          <p:nvPr>
            <p:ph type="title"/>
          </p:nvPr>
        </p:nvSpPr>
        <p:spPr>
          <a:xfrm>
            <a:off x="813150" y="130225"/>
            <a:ext cx="7030500" cy="5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</p:txBody>
      </p:sp>
      <p:sp>
        <p:nvSpPr>
          <p:cNvPr id="305" name="Google Shape;305;p16"/>
          <p:cNvSpPr txBox="1"/>
          <p:nvPr>
            <p:ph idx="1" type="body"/>
          </p:nvPr>
        </p:nvSpPr>
        <p:spPr>
          <a:xfrm>
            <a:off x="609300" y="1405650"/>
            <a:ext cx="8240700" cy="30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❖"/>
            </a:pPr>
            <a:r>
              <a:rPr lang="en" sz="2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Tech employees most likely to support WTWY</a:t>
            </a:r>
            <a:endParaRPr sz="24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❖"/>
            </a:pPr>
            <a:r>
              <a:rPr lang="en" sz="2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Smaller tech firms located near large ones</a:t>
            </a:r>
            <a:endParaRPr sz="24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❖"/>
            </a:pPr>
            <a:r>
              <a:rPr lang="en" sz="2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Stations are busiest right before/after work</a:t>
            </a:r>
            <a:endParaRPr sz="24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7"/>
          <p:cNvSpPr txBox="1"/>
          <p:nvPr>
            <p:ph type="title"/>
          </p:nvPr>
        </p:nvSpPr>
        <p:spPr>
          <a:xfrm>
            <a:off x="813150" y="130225"/>
            <a:ext cx="7936200" cy="5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and Processing - </a:t>
            </a:r>
            <a:r>
              <a:rPr lang="en">
                <a:solidFill>
                  <a:schemeClr val="accent3"/>
                </a:solidFill>
              </a:rPr>
              <a:t>Location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12" name="Google Shape;312;p17"/>
          <p:cNvSpPr txBox="1"/>
          <p:nvPr>
            <p:ph idx="1" type="body"/>
          </p:nvPr>
        </p:nvSpPr>
        <p:spPr>
          <a:xfrm>
            <a:off x="666000" y="919000"/>
            <a:ext cx="7324800" cy="41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Retrieve</a:t>
            </a:r>
            <a:r>
              <a:rPr lang="en" sz="2400"/>
              <a:t> station coordinates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Filter out stations not in ‘Silicon Alley’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Identify highest priority station locations (those next to smaller cluster of many tech firms)</a:t>
            </a:r>
            <a:endParaRPr sz="2400"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13" name="Google Shape;313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8"/>
          <p:cNvSpPr txBox="1"/>
          <p:nvPr>
            <p:ph type="title"/>
          </p:nvPr>
        </p:nvSpPr>
        <p:spPr>
          <a:xfrm>
            <a:off x="813150" y="130225"/>
            <a:ext cx="7030500" cy="5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and Processing - </a:t>
            </a:r>
            <a:r>
              <a:rPr lang="en">
                <a:solidFill>
                  <a:schemeClr val="accent3"/>
                </a:solidFill>
              </a:rPr>
              <a:t>Traffic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19" name="Google Shape;319;p18"/>
          <p:cNvSpPr txBox="1"/>
          <p:nvPr>
            <p:ph idx="1" type="body"/>
          </p:nvPr>
        </p:nvSpPr>
        <p:spPr>
          <a:xfrm>
            <a:off x="674750" y="852625"/>
            <a:ext cx="8107800" cy="3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Collect turnstile data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Filter turnstiles that are outside of map coordinates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Find remaining stations with highest traffic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Reconcile station name differences between station entrance and turnstile data sources</a:t>
            </a:r>
            <a:endParaRPr sz="2400"/>
          </a:p>
        </p:txBody>
      </p:sp>
      <p:sp>
        <p:nvSpPr>
          <p:cNvPr id="320" name="Google Shape;320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9"/>
          <p:cNvSpPr txBox="1"/>
          <p:nvPr>
            <p:ph type="title"/>
          </p:nvPr>
        </p:nvSpPr>
        <p:spPr>
          <a:xfrm>
            <a:off x="813150" y="130225"/>
            <a:ext cx="8186700" cy="5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Highest Traffic Stations</a:t>
            </a:r>
            <a:endParaRPr/>
          </a:p>
        </p:txBody>
      </p:sp>
      <p:sp>
        <p:nvSpPr>
          <p:cNvPr id="326" name="Google Shape;326;p19"/>
          <p:cNvSpPr txBox="1"/>
          <p:nvPr>
            <p:ph idx="1" type="body"/>
          </p:nvPr>
        </p:nvSpPr>
        <p:spPr>
          <a:xfrm>
            <a:off x="648125" y="852625"/>
            <a:ext cx="2966700" cy="36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Average Daily Traffic calculated from sum of daily entries and exits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Send people to highest traffic stations within tech zone</a:t>
            </a:r>
            <a:endParaRPr sz="2400"/>
          </a:p>
        </p:txBody>
      </p:sp>
      <p:sp>
        <p:nvSpPr>
          <p:cNvPr id="327" name="Google Shape;327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8" name="Google Shape;328;p19"/>
          <p:cNvPicPr preferRelativeResize="0"/>
          <p:nvPr/>
        </p:nvPicPr>
        <p:blipFill rotWithShape="1">
          <a:blip r:embed="rId3">
            <a:alphaModFix/>
          </a:blip>
          <a:srcRect b="139" l="0" r="0" t="139"/>
          <a:stretch/>
        </p:blipFill>
        <p:spPr>
          <a:xfrm>
            <a:off x="3614800" y="648325"/>
            <a:ext cx="5529200" cy="441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0"/>
          <p:cNvSpPr txBox="1"/>
          <p:nvPr>
            <p:ph type="title"/>
          </p:nvPr>
        </p:nvSpPr>
        <p:spPr>
          <a:xfrm>
            <a:off x="813150" y="130225"/>
            <a:ext cx="8186700" cy="5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Highest Traffic Stations</a:t>
            </a:r>
            <a:endParaRPr/>
          </a:p>
        </p:txBody>
      </p:sp>
      <p:sp>
        <p:nvSpPr>
          <p:cNvPr id="334" name="Google Shape;334;p20"/>
          <p:cNvSpPr txBox="1"/>
          <p:nvPr>
            <p:ph idx="1" type="body"/>
          </p:nvPr>
        </p:nvSpPr>
        <p:spPr>
          <a:xfrm>
            <a:off x="648125" y="852625"/>
            <a:ext cx="2966700" cy="36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Average Daily Traffic calculated from sum of daily entries and exits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Send people to highest traffic stations within tech zone</a:t>
            </a:r>
            <a:endParaRPr sz="2400"/>
          </a:p>
        </p:txBody>
      </p:sp>
      <p:sp>
        <p:nvSpPr>
          <p:cNvPr id="335" name="Google Shape;335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6" name="Google Shape;336;p20"/>
          <p:cNvPicPr preferRelativeResize="0"/>
          <p:nvPr/>
        </p:nvPicPr>
        <p:blipFill rotWithShape="1">
          <a:blip r:embed="rId3">
            <a:alphaModFix/>
          </a:blip>
          <a:srcRect b="139" l="0" r="0" t="139"/>
          <a:stretch/>
        </p:blipFill>
        <p:spPr>
          <a:xfrm>
            <a:off x="3614800" y="719625"/>
            <a:ext cx="5529200" cy="441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1"/>
          <p:cNvSpPr txBox="1"/>
          <p:nvPr>
            <p:ph type="title"/>
          </p:nvPr>
        </p:nvSpPr>
        <p:spPr>
          <a:xfrm>
            <a:off x="813150" y="130225"/>
            <a:ext cx="7030500" cy="5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Sanity Check</a:t>
            </a:r>
            <a:endParaRPr/>
          </a:p>
        </p:txBody>
      </p:sp>
      <p:sp>
        <p:nvSpPr>
          <p:cNvPr id="342" name="Google Shape;342;p21"/>
          <p:cNvSpPr txBox="1"/>
          <p:nvPr>
            <p:ph idx="1" type="body"/>
          </p:nvPr>
        </p:nvSpPr>
        <p:spPr>
          <a:xfrm>
            <a:off x="924650" y="852625"/>
            <a:ext cx="7030500" cy="3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busiest subway stations according to MTA’s website:</a:t>
            </a:r>
            <a:endParaRPr/>
          </a:p>
        </p:txBody>
      </p:sp>
      <p:sp>
        <p:nvSpPr>
          <p:cNvPr id="343" name="Google Shape;343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4" name="Google Shape;3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650" y="1228700"/>
            <a:ext cx="4974336" cy="3126726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1"/>
          <p:cNvSpPr txBox="1"/>
          <p:nvPr/>
        </p:nvSpPr>
        <p:spPr>
          <a:xfrm>
            <a:off x="1464750" y="4456350"/>
            <a:ext cx="62145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Source: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http://web.mta.info/nyct/facts/ffsubway.htm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