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Ten Hoeve" initials="ATH" lastIdx="1" clrIdx="0">
    <p:extLst>
      <p:ext uri="{19B8F6BF-5375-455C-9EA6-DF929625EA0E}">
        <p15:presenceInfo xmlns:p15="http://schemas.microsoft.com/office/powerpoint/2012/main" userId="Adam Ten Hoev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14:59:39.414"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3A123A-144B-49FF-BDA1-BF124D63FFB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6717-8856-4020-95A0-B65F95D1B0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197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A123A-144B-49FF-BDA1-BF124D63FFB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6717-8856-4020-95A0-B65F95D1B03E}" type="slidenum">
              <a:rPr lang="en-US" smtClean="0"/>
              <a:t>‹#›</a:t>
            </a:fld>
            <a:endParaRPr lang="en-US"/>
          </a:p>
        </p:txBody>
      </p:sp>
    </p:spTree>
    <p:extLst>
      <p:ext uri="{BB962C8B-B14F-4D97-AF65-F5344CB8AC3E}">
        <p14:creationId xmlns:p14="http://schemas.microsoft.com/office/powerpoint/2010/main" val="15920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A123A-144B-49FF-BDA1-BF124D63FFB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6717-8856-4020-95A0-B65F95D1B03E}" type="slidenum">
              <a:rPr lang="en-US" smtClean="0"/>
              <a:t>‹#›</a:t>
            </a:fld>
            <a:endParaRPr lang="en-US"/>
          </a:p>
        </p:txBody>
      </p:sp>
    </p:spTree>
    <p:extLst>
      <p:ext uri="{BB962C8B-B14F-4D97-AF65-F5344CB8AC3E}">
        <p14:creationId xmlns:p14="http://schemas.microsoft.com/office/powerpoint/2010/main" val="330874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A123A-144B-49FF-BDA1-BF124D63FFB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6717-8856-4020-95A0-B65F95D1B03E}" type="slidenum">
              <a:rPr lang="en-US" smtClean="0"/>
              <a:t>‹#›</a:t>
            </a:fld>
            <a:endParaRPr lang="en-US"/>
          </a:p>
        </p:txBody>
      </p:sp>
    </p:spTree>
    <p:extLst>
      <p:ext uri="{BB962C8B-B14F-4D97-AF65-F5344CB8AC3E}">
        <p14:creationId xmlns:p14="http://schemas.microsoft.com/office/powerpoint/2010/main" val="37335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A123A-144B-49FF-BDA1-BF124D63FFB0}"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6717-8856-4020-95A0-B65F95D1B0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01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3A123A-144B-49FF-BDA1-BF124D63FFB0}"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56717-8856-4020-95A0-B65F95D1B03E}" type="slidenum">
              <a:rPr lang="en-US" smtClean="0"/>
              <a:t>‹#›</a:t>
            </a:fld>
            <a:endParaRPr lang="en-US"/>
          </a:p>
        </p:txBody>
      </p:sp>
    </p:spTree>
    <p:extLst>
      <p:ext uri="{BB962C8B-B14F-4D97-AF65-F5344CB8AC3E}">
        <p14:creationId xmlns:p14="http://schemas.microsoft.com/office/powerpoint/2010/main" val="216004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A123A-144B-49FF-BDA1-BF124D63FFB0}"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56717-8856-4020-95A0-B65F95D1B03E}" type="slidenum">
              <a:rPr lang="en-US" smtClean="0"/>
              <a:t>‹#›</a:t>
            </a:fld>
            <a:endParaRPr lang="en-US"/>
          </a:p>
        </p:txBody>
      </p:sp>
    </p:spTree>
    <p:extLst>
      <p:ext uri="{BB962C8B-B14F-4D97-AF65-F5344CB8AC3E}">
        <p14:creationId xmlns:p14="http://schemas.microsoft.com/office/powerpoint/2010/main" val="262694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3A123A-144B-49FF-BDA1-BF124D63FFB0}"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56717-8856-4020-95A0-B65F95D1B03E}" type="slidenum">
              <a:rPr lang="en-US" smtClean="0"/>
              <a:t>‹#›</a:t>
            </a:fld>
            <a:endParaRPr lang="en-US"/>
          </a:p>
        </p:txBody>
      </p:sp>
    </p:spTree>
    <p:extLst>
      <p:ext uri="{BB962C8B-B14F-4D97-AF65-F5344CB8AC3E}">
        <p14:creationId xmlns:p14="http://schemas.microsoft.com/office/powerpoint/2010/main" val="294991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3A123A-144B-49FF-BDA1-BF124D63FFB0}" type="datetimeFigureOut">
              <a:rPr lang="en-US" smtClean="0"/>
              <a:t>10/13/2021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E556717-8856-4020-95A0-B65F95D1B03E}" type="slidenum">
              <a:rPr lang="en-US" smtClean="0"/>
              <a:t>‹#›</a:t>
            </a:fld>
            <a:endParaRPr lang="en-US"/>
          </a:p>
        </p:txBody>
      </p:sp>
    </p:spTree>
    <p:extLst>
      <p:ext uri="{BB962C8B-B14F-4D97-AF65-F5344CB8AC3E}">
        <p14:creationId xmlns:p14="http://schemas.microsoft.com/office/powerpoint/2010/main" val="297818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3A123A-144B-49FF-BDA1-BF124D63FFB0}" type="datetimeFigureOut">
              <a:rPr lang="en-US" smtClean="0"/>
              <a:t>10/13/2021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556717-8856-4020-95A0-B65F95D1B03E}" type="slidenum">
              <a:rPr lang="en-US" smtClean="0"/>
              <a:t>‹#›</a:t>
            </a:fld>
            <a:endParaRPr lang="en-US"/>
          </a:p>
        </p:txBody>
      </p:sp>
    </p:spTree>
    <p:extLst>
      <p:ext uri="{BB962C8B-B14F-4D97-AF65-F5344CB8AC3E}">
        <p14:creationId xmlns:p14="http://schemas.microsoft.com/office/powerpoint/2010/main" val="102017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3A123A-144B-49FF-BDA1-BF124D63FFB0}"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56717-8856-4020-95A0-B65F95D1B03E}" type="slidenum">
              <a:rPr lang="en-US" smtClean="0"/>
              <a:t>‹#›</a:t>
            </a:fld>
            <a:endParaRPr lang="en-US"/>
          </a:p>
        </p:txBody>
      </p:sp>
    </p:spTree>
    <p:extLst>
      <p:ext uri="{BB962C8B-B14F-4D97-AF65-F5344CB8AC3E}">
        <p14:creationId xmlns:p14="http://schemas.microsoft.com/office/powerpoint/2010/main" val="296431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3A123A-144B-49FF-BDA1-BF124D63FFB0}" type="datetimeFigureOut">
              <a:rPr lang="en-US" smtClean="0"/>
              <a:t>10/13/2021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556717-8856-4020-95A0-B65F95D1B03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8264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7459A-DC9A-4B19-B472-E7B66896999B}"/>
              </a:ext>
            </a:extLst>
          </p:cNvPr>
          <p:cNvSpPr>
            <a:spLocks noGrp="1"/>
          </p:cNvSpPr>
          <p:nvPr>
            <p:ph type="ctrTitle"/>
          </p:nvPr>
        </p:nvSpPr>
        <p:spPr>
          <a:xfrm>
            <a:off x="8180214" y="657385"/>
            <a:ext cx="3808771" cy="3686015"/>
          </a:xfrm>
        </p:spPr>
        <p:txBody>
          <a:bodyPr>
            <a:normAutofit/>
          </a:bodyPr>
          <a:lstStyle/>
          <a:p>
            <a:r>
              <a:rPr lang="en-US" sz="5600" dirty="0"/>
              <a:t>Covid-19 Detection in Chest X-Ray Images</a:t>
            </a:r>
          </a:p>
        </p:txBody>
      </p:sp>
      <p:sp>
        <p:nvSpPr>
          <p:cNvPr id="3" name="Subtitle 2">
            <a:extLst>
              <a:ext uri="{FF2B5EF4-FFF2-40B4-BE49-F238E27FC236}">
                <a16:creationId xmlns:a16="http://schemas.microsoft.com/office/drawing/2014/main" id="{81F44F31-07D9-42BC-BEBF-722628B63140}"/>
              </a:ext>
            </a:extLst>
          </p:cNvPr>
          <p:cNvSpPr>
            <a:spLocks noGrp="1"/>
          </p:cNvSpPr>
          <p:nvPr>
            <p:ph type="subTitle" idx="1"/>
          </p:nvPr>
        </p:nvSpPr>
        <p:spPr>
          <a:xfrm>
            <a:off x="8180214" y="4455621"/>
            <a:ext cx="3808771" cy="1238616"/>
          </a:xfrm>
        </p:spPr>
        <p:txBody>
          <a:bodyPr>
            <a:normAutofit/>
          </a:bodyPr>
          <a:lstStyle/>
          <a:p>
            <a:r>
              <a:rPr lang="en-US" sz="2000" dirty="0">
                <a:solidFill>
                  <a:schemeClr val="tx1">
                    <a:lumMod val="85000"/>
                    <a:lumOff val="15000"/>
                  </a:schemeClr>
                </a:solidFill>
              </a:rPr>
              <a:t>By Adam Ten Hoeve</a:t>
            </a:r>
          </a:p>
        </p:txBody>
      </p:sp>
      <p:pic>
        <p:nvPicPr>
          <p:cNvPr id="5" name="Picture 4" descr="A close-up of a person's chest&#10;&#10;Description automatically generated with low confidence">
            <a:extLst>
              <a:ext uri="{FF2B5EF4-FFF2-40B4-BE49-F238E27FC236}">
                <a16:creationId xmlns:a16="http://schemas.microsoft.com/office/drawing/2014/main" id="{161F9BA0-5AA4-4D21-B7F8-8D1C2218C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221" y="640081"/>
            <a:ext cx="5865772" cy="5054156"/>
          </a:xfrm>
          <a:prstGeom prst="rect">
            <a:avLst/>
          </a:prstGeom>
        </p:spPr>
      </p:pic>
      <p:cxnSp>
        <p:nvCxnSpPr>
          <p:cNvPr id="12" name="Straight Connector 1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210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500F-C2FE-4A91-A48B-347A51433CB0}"/>
              </a:ext>
            </a:extLst>
          </p:cNvPr>
          <p:cNvSpPr>
            <a:spLocks noGrp="1"/>
          </p:cNvSpPr>
          <p:nvPr>
            <p:ph type="title"/>
          </p:nvPr>
        </p:nvSpPr>
        <p:spPr>
          <a:xfrm>
            <a:off x="1097280" y="286603"/>
            <a:ext cx="10058400" cy="1227872"/>
          </a:xfrm>
        </p:spPr>
        <p:txBody>
          <a:bodyPr/>
          <a:lstStyle/>
          <a:p>
            <a:r>
              <a:rPr lang="en-US" dirty="0"/>
              <a:t>Introduction</a:t>
            </a:r>
          </a:p>
        </p:txBody>
      </p:sp>
      <p:sp>
        <p:nvSpPr>
          <p:cNvPr id="3" name="Content Placeholder 2">
            <a:extLst>
              <a:ext uri="{FF2B5EF4-FFF2-40B4-BE49-F238E27FC236}">
                <a16:creationId xmlns:a16="http://schemas.microsoft.com/office/drawing/2014/main" id="{7248E966-01A0-4D5C-BB27-E0AB695D5EAF}"/>
              </a:ext>
            </a:extLst>
          </p:cNvPr>
          <p:cNvSpPr>
            <a:spLocks noGrp="1"/>
          </p:cNvSpPr>
          <p:nvPr>
            <p:ph idx="1"/>
          </p:nvPr>
        </p:nvSpPr>
        <p:spPr>
          <a:xfrm>
            <a:off x="1097280" y="1845734"/>
            <a:ext cx="5741670" cy="4023360"/>
          </a:xfrm>
        </p:spPr>
        <p:txBody>
          <a:bodyPr/>
          <a:lstStyle/>
          <a:p>
            <a:r>
              <a:rPr lang="en-US" dirty="0"/>
              <a:t>The lungs are the primary organ effected by the Covid-19 virus and radiograms of the chest can be essential for early detection and diagnosis.</a:t>
            </a:r>
          </a:p>
          <a:p>
            <a:r>
              <a:rPr lang="en-US" dirty="0"/>
              <a:t>Covid-19 pneumonia shows up in X-rays as spindly whiteness. In typical cases, it slightly obscures the lung markings (Figure a). In severe cases, the whiteness is much denser and completely obscures the underlying lung markings (Figure b).</a:t>
            </a:r>
          </a:p>
          <a:p>
            <a:r>
              <a:rPr lang="en-US" b="1" dirty="0"/>
              <a:t>Question</a:t>
            </a:r>
            <a:r>
              <a:rPr lang="en-US" dirty="0"/>
              <a:t>: Can we train a computational model to detect these indicators, and classify between a normal lung, a lung infected with bacterial pneumonia, and one infected by Covid-19.</a:t>
            </a:r>
          </a:p>
          <a:p>
            <a:endParaRPr lang="en-US" dirty="0"/>
          </a:p>
        </p:txBody>
      </p:sp>
      <p:pic>
        <p:nvPicPr>
          <p:cNvPr id="8" name="Picture 7" descr="A close-up of a fetus&#10;&#10;Description automatically generated with low confidence">
            <a:extLst>
              <a:ext uri="{FF2B5EF4-FFF2-40B4-BE49-F238E27FC236}">
                <a16:creationId xmlns:a16="http://schemas.microsoft.com/office/drawing/2014/main" id="{E272C80A-F943-450B-8EF1-1012CED57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875" y="1845734"/>
            <a:ext cx="4210050" cy="4181410"/>
          </a:xfrm>
          <a:prstGeom prst="rect">
            <a:avLst/>
          </a:prstGeom>
        </p:spPr>
      </p:pic>
      <p:cxnSp>
        <p:nvCxnSpPr>
          <p:cNvPr id="10" name="Straight Arrow Connector 9">
            <a:extLst>
              <a:ext uri="{FF2B5EF4-FFF2-40B4-BE49-F238E27FC236}">
                <a16:creationId xmlns:a16="http://schemas.microsoft.com/office/drawing/2014/main" id="{3ADD25B3-F8A3-4A97-A87C-0A38DE016A52}"/>
              </a:ext>
            </a:extLst>
          </p:cNvPr>
          <p:cNvCxnSpPr/>
          <p:nvPr/>
        </p:nvCxnSpPr>
        <p:spPr>
          <a:xfrm>
            <a:off x="8363782" y="3022240"/>
            <a:ext cx="581025" cy="5808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6CB1507-D339-4024-BE9A-D43E1ACAB8CD}"/>
              </a:ext>
            </a:extLst>
          </p:cNvPr>
          <p:cNvCxnSpPr>
            <a:cxnSpLocks/>
          </p:cNvCxnSpPr>
          <p:nvPr/>
        </p:nvCxnSpPr>
        <p:spPr>
          <a:xfrm flipH="1">
            <a:off x="11324357" y="3022240"/>
            <a:ext cx="118960" cy="763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14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50C5-469E-4B84-BBD5-A98AD5D9B92E}"/>
              </a:ext>
            </a:extLst>
          </p:cNvPr>
          <p:cNvSpPr>
            <a:spLocks noGrp="1"/>
          </p:cNvSpPr>
          <p:nvPr>
            <p:ph type="title"/>
          </p:nvPr>
        </p:nvSpPr>
        <p:spPr/>
        <p:txBody>
          <a:bodyPr/>
          <a:lstStyle/>
          <a:p>
            <a:r>
              <a:rPr lang="en-US" dirty="0"/>
              <a:t>The Dataset</a:t>
            </a:r>
          </a:p>
        </p:txBody>
      </p:sp>
      <p:sp>
        <p:nvSpPr>
          <p:cNvPr id="5" name="TextBox 4">
            <a:extLst>
              <a:ext uri="{FF2B5EF4-FFF2-40B4-BE49-F238E27FC236}">
                <a16:creationId xmlns:a16="http://schemas.microsoft.com/office/drawing/2014/main" id="{BA624405-E43B-42BE-B46A-8ACBCF1B0C12}"/>
              </a:ext>
            </a:extLst>
          </p:cNvPr>
          <p:cNvSpPr txBox="1"/>
          <p:nvPr/>
        </p:nvSpPr>
        <p:spPr>
          <a:xfrm>
            <a:off x="1247775" y="1885950"/>
            <a:ext cx="990790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603 X-ray images of chest cavities of varying sizes.</a:t>
            </a:r>
          </a:p>
          <a:p>
            <a:pPr marL="742950" lvl="1" indent="-285750">
              <a:buFont typeface="Arial" panose="020B0604020202020204" pitchFamily="34" charset="0"/>
              <a:buChar char="•"/>
            </a:pPr>
            <a:r>
              <a:rPr lang="en-US" dirty="0"/>
              <a:t>234 Normal</a:t>
            </a:r>
          </a:p>
          <a:p>
            <a:pPr marL="742950" lvl="1" indent="-285750">
              <a:buFont typeface="Arial" panose="020B0604020202020204" pitchFamily="34" charset="0"/>
              <a:buChar char="•"/>
            </a:pPr>
            <a:r>
              <a:rPr lang="en-US" dirty="0"/>
              <a:t>221 Covid-19</a:t>
            </a:r>
          </a:p>
          <a:p>
            <a:pPr marL="742950" lvl="1" indent="-285750">
              <a:buFont typeface="Arial" panose="020B0604020202020204" pitchFamily="34" charset="0"/>
              <a:buChar char="•"/>
            </a:pPr>
            <a:r>
              <a:rPr lang="en-US" dirty="0"/>
              <a:t>148 Bacterial Pneumonia</a:t>
            </a:r>
          </a:p>
        </p:txBody>
      </p:sp>
      <p:pic>
        <p:nvPicPr>
          <p:cNvPr id="6" name="Picture 5" descr="A picture containing text, x-ray film, different, male&#10;&#10;Description automatically generated">
            <a:extLst>
              <a:ext uri="{FF2B5EF4-FFF2-40B4-BE49-F238E27FC236}">
                <a16:creationId xmlns:a16="http://schemas.microsoft.com/office/drawing/2014/main" id="{5612478C-4EDA-41FD-B6B2-5C4DD4628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3086279"/>
            <a:ext cx="9673070" cy="3175687"/>
          </a:xfrm>
          <a:prstGeom prst="rect">
            <a:avLst/>
          </a:prstGeom>
        </p:spPr>
      </p:pic>
    </p:spTree>
    <p:extLst>
      <p:ext uri="{BB962C8B-B14F-4D97-AF65-F5344CB8AC3E}">
        <p14:creationId xmlns:p14="http://schemas.microsoft.com/office/powerpoint/2010/main" val="347836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DA43-AE99-41B0-AF8A-9E1EF9FCBDE2}"/>
              </a:ext>
            </a:extLst>
          </p:cNvPr>
          <p:cNvSpPr>
            <a:spLocks noGrp="1"/>
          </p:cNvSpPr>
          <p:nvPr>
            <p:ph type="title"/>
          </p:nvPr>
        </p:nvSpPr>
        <p:spPr/>
        <p:txBody>
          <a:bodyPr/>
          <a:lstStyle/>
          <a:p>
            <a:r>
              <a:rPr lang="en-US" dirty="0"/>
              <a:t>Data Exploration and Preparation</a:t>
            </a:r>
          </a:p>
        </p:txBody>
      </p:sp>
      <p:pic>
        <p:nvPicPr>
          <p:cNvPr id="5" name="Content Placeholder 4" descr="Chart, scatter chart&#10;&#10;Description automatically generated">
            <a:extLst>
              <a:ext uri="{FF2B5EF4-FFF2-40B4-BE49-F238E27FC236}">
                <a16:creationId xmlns:a16="http://schemas.microsoft.com/office/drawing/2014/main" id="{EAFFF714-874A-400B-93CD-FBEB5CCDBC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748" y="1846263"/>
            <a:ext cx="5971879" cy="4022725"/>
          </a:xfrm>
        </p:spPr>
      </p:pic>
      <p:sp>
        <p:nvSpPr>
          <p:cNvPr id="8" name="TextBox 7">
            <a:extLst>
              <a:ext uri="{FF2B5EF4-FFF2-40B4-BE49-F238E27FC236}">
                <a16:creationId xmlns:a16="http://schemas.microsoft.com/office/drawing/2014/main" id="{A2A8AD72-FCF8-4F1D-ABEE-C12A1A920552}"/>
              </a:ext>
            </a:extLst>
          </p:cNvPr>
          <p:cNvSpPr txBox="1"/>
          <p:nvPr/>
        </p:nvSpPr>
        <p:spPr>
          <a:xfrm>
            <a:off x="6553200" y="2047875"/>
            <a:ext cx="50768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Resize all images to be 224 x 224 pixels. This is to match the image input of the ResNet50 model.</a:t>
            </a:r>
          </a:p>
          <a:p>
            <a:pPr marL="285750" indent="-285750">
              <a:buFont typeface="Arial" panose="020B0604020202020204" pitchFamily="34" charset="0"/>
              <a:buChar char="•"/>
            </a:pPr>
            <a:r>
              <a:rPr lang="en-US" dirty="0"/>
              <a:t>All images are greyscale (1 channel).</a:t>
            </a:r>
          </a:p>
          <a:p>
            <a:pPr marL="285750" indent="-285750">
              <a:buFont typeface="Arial" panose="020B0604020202020204" pitchFamily="34" charset="0"/>
              <a:buChar char="•"/>
            </a:pPr>
            <a:r>
              <a:rPr lang="en-US" dirty="0"/>
              <a:t>This means each input will be have  224 x 224 = 50,176 values.</a:t>
            </a:r>
          </a:p>
          <a:p>
            <a:pPr marL="285750" indent="-285750">
              <a:buFont typeface="Arial" panose="020B0604020202020204" pitchFamily="34" charset="0"/>
              <a:buChar char="•"/>
            </a:pPr>
            <a:r>
              <a:rPr lang="en-US" dirty="0"/>
              <a:t>Image augmentation applied to training set.</a:t>
            </a:r>
          </a:p>
        </p:txBody>
      </p:sp>
      <p:pic>
        <p:nvPicPr>
          <p:cNvPr id="10" name="Picture 9" descr="A picture containing text, cat, looking, x-ray film&#10;&#10;Description automatically generated">
            <a:extLst>
              <a:ext uri="{FF2B5EF4-FFF2-40B4-BE49-F238E27FC236}">
                <a16:creationId xmlns:a16="http://schemas.microsoft.com/office/drawing/2014/main" id="{9434E09F-F4E9-4B7C-8072-851E41F07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199" y="3857625"/>
            <a:ext cx="4962525" cy="2262328"/>
          </a:xfrm>
          <a:prstGeom prst="rect">
            <a:avLst/>
          </a:prstGeom>
        </p:spPr>
      </p:pic>
    </p:spTree>
    <p:extLst>
      <p:ext uri="{BB962C8B-B14F-4D97-AF65-F5344CB8AC3E}">
        <p14:creationId xmlns:p14="http://schemas.microsoft.com/office/powerpoint/2010/main" val="402504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12A0-5BB3-4214-A400-05592FCD80DD}"/>
              </a:ext>
            </a:extLst>
          </p:cNvPr>
          <p:cNvSpPr>
            <a:spLocks noGrp="1"/>
          </p:cNvSpPr>
          <p:nvPr>
            <p:ph type="title"/>
          </p:nvPr>
        </p:nvSpPr>
        <p:spPr>
          <a:xfrm>
            <a:off x="962778" y="208141"/>
            <a:ext cx="5453741" cy="1450757"/>
          </a:xfrm>
        </p:spPr>
        <p:txBody>
          <a:bodyPr vert="horz" lIns="91440" tIns="45720" rIns="91440" bIns="45720" rtlCol="0" anchor="b">
            <a:normAutofit/>
          </a:bodyPr>
          <a:lstStyle/>
          <a:p>
            <a:r>
              <a:rPr lang="en-US" sz="3000" dirty="0"/>
              <a:t>Convolutional Neural Networks (CNN)</a:t>
            </a:r>
          </a:p>
        </p:txBody>
      </p:sp>
      <p:sp>
        <p:nvSpPr>
          <p:cNvPr id="6" name="TextBox 5">
            <a:extLst>
              <a:ext uri="{FF2B5EF4-FFF2-40B4-BE49-F238E27FC236}">
                <a16:creationId xmlns:a16="http://schemas.microsoft.com/office/drawing/2014/main" id="{1FFCCD01-E159-42BE-BFC2-968C37EA8377}"/>
              </a:ext>
            </a:extLst>
          </p:cNvPr>
          <p:cNvSpPr txBox="1"/>
          <p:nvPr/>
        </p:nvSpPr>
        <p:spPr>
          <a:xfrm>
            <a:off x="642257" y="2139984"/>
            <a:ext cx="5774262" cy="3461658"/>
          </a:xfrm>
          <a:prstGeom prst="rect">
            <a:avLst/>
          </a:prstGeom>
        </p:spPr>
        <p:txBody>
          <a:bodyPr vert="horz" lIns="0" tIns="45720" rIns="0" bIns="45720" rtlCol="0">
            <a:normAutofit lnSpcReduction="10000"/>
          </a:bodyPr>
          <a:lstStyle/>
          <a:p>
            <a:pPr marL="285750" indent="-285750">
              <a:spcAft>
                <a:spcPts val="600"/>
              </a:spcAft>
              <a:buFont typeface="Calibri" panose="020F0502020204030204" pitchFamily="34" charset="0"/>
              <a:buChar char="•"/>
            </a:pPr>
            <a:r>
              <a:rPr lang="en-US" dirty="0">
                <a:solidFill>
                  <a:schemeClr val="tx1">
                    <a:lumMod val="75000"/>
                    <a:lumOff val="25000"/>
                  </a:schemeClr>
                </a:solidFill>
              </a:rPr>
              <a:t>CNN’s are especially good at computer vision tasks.</a:t>
            </a:r>
          </a:p>
          <a:p>
            <a:pPr marL="285750" indent="-285750">
              <a:spcAft>
                <a:spcPts val="600"/>
              </a:spcAft>
              <a:buFont typeface="Calibri" panose="020F0502020204030204" pitchFamily="34" charset="0"/>
              <a:buChar char="•"/>
            </a:pPr>
            <a:r>
              <a:rPr lang="en-US" dirty="0">
                <a:solidFill>
                  <a:schemeClr val="tx1">
                    <a:lumMod val="75000"/>
                    <a:lumOff val="25000"/>
                  </a:schemeClr>
                </a:solidFill>
              </a:rPr>
              <a:t>CNN’s have 3 main types of layers: the convolutional layer, the pooling layer, and the fully-connected layer.</a:t>
            </a:r>
          </a:p>
          <a:p>
            <a:pPr marL="285750" indent="-285750">
              <a:spcAft>
                <a:spcPts val="600"/>
              </a:spcAft>
              <a:buFont typeface="Calibri" panose="020F0502020204030204" pitchFamily="34" charset="0"/>
              <a:buChar char="•"/>
            </a:pPr>
            <a:r>
              <a:rPr lang="en-US" dirty="0">
                <a:solidFill>
                  <a:schemeClr val="tx1">
                    <a:lumMod val="75000"/>
                    <a:lumOff val="25000"/>
                  </a:schemeClr>
                </a:solidFill>
              </a:rPr>
              <a:t>The convolutional layers take the input matrix and apply a Kernel to it in a moving window pattern, calculating a “score” for that window</a:t>
            </a:r>
          </a:p>
          <a:p>
            <a:pPr marL="285750" indent="-285750">
              <a:spcAft>
                <a:spcPts val="600"/>
              </a:spcAft>
              <a:buFont typeface="Calibri" panose="020F0502020204030204" pitchFamily="34" charset="0"/>
              <a:buChar char="•"/>
            </a:pPr>
            <a:r>
              <a:rPr lang="en-US" dirty="0">
                <a:solidFill>
                  <a:schemeClr val="tx1">
                    <a:lumMod val="75000"/>
                    <a:lumOff val="25000"/>
                  </a:schemeClr>
                </a:solidFill>
              </a:rPr>
              <a:t>Pooling layers do dimensionality reduction and noise suppression by condensing parts of the convolutional layer into a single value. </a:t>
            </a:r>
          </a:p>
          <a:p>
            <a:pPr marL="285750" indent="-285750">
              <a:spcAft>
                <a:spcPts val="600"/>
              </a:spcAft>
              <a:buFont typeface="Calibri" panose="020F0502020204030204" pitchFamily="34" charset="0"/>
              <a:buChar char="•"/>
            </a:pPr>
            <a:r>
              <a:rPr lang="en-US" dirty="0">
                <a:solidFill>
                  <a:schemeClr val="tx1">
                    <a:lumMod val="75000"/>
                    <a:lumOff val="25000"/>
                  </a:schemeClr>
                </a:solidFill>
              </a:rPr>
              <a:t>The fully-connected layer flattens the 2D matrix into a 1D vector and is fed into a regular feed forward Neural Network, which calculates the probability of each class.</a:t>
            </a:r>
          </a:p>
        </p:txBody>
      </p:sp>
      <p:pic>
        <p:nvPicPr>
          <p:cNvPr id="2050" name="Picture 2" descr="Convolutional Neural Networks – Cezanne Camacho – Machine and deep learning  educator.">
            <a:extLst>
              <a:ext uri="{FF2B5EF4-FFF2-40B4-BE49-F238E27FC236}">
                <a16:creationId xmlns:a16="http://schemas.microsoft.com/office/drawing/2014/main" id="{1C88A972-0E9F-442F-8E6B-555EDA98A5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38254" y="833516"/>
            <a:ext cx="4819748" cy="16507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for post">
            <a:extLst>
              <a:ext uri="{FF2B5EF4-FFF2-40B4-BE49-F238E27FC236}">
                <a16:creationId xmlns:a16="http://schemas.microsoft.com/office/drawing/2014/main" id="{3BF5FC5A-E9B2-4C6D-9655-17774E69C09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6833504" y="3194538"/>
            <a:ext cx="2249006" cy="16418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for post">
            <a:extLst>
              <a:ext uri="{FF2B5EF4-FFF2-40B4-BE49-F238E27FC236}">
                <a16:creationId xmlns:a16="http://schemas.microsoft.com/office/drawing/2014/main" id="{39771928-83D6-445D-A804-1053A85079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04245" y="3174227"/>
            <a:ext cx="2249006" cy="16586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5F5BAD-AD58-45A7-9808-44781EF4F8C5}"/>
              </a:ext>
            </a:extLst>
          </p:cNvPr>
          <p:cNvSpPr txBox="1"/>
          <p:nvPr/>
        </p:nvSpPr>
        <p:spPr>
          <a:xfrm>
            <a:off x="7600315" y="382300"/>
            <a:ext cx="3095625" cy="369332"/>
          </a:xfrm>
          <a:prstGeom prst="rect">
            <a:avLst/>
          </a:prstGeom>
          <a:noFill/>
        </p:spPr>
        <p:txBody>
          <a:bodyPr wrap="square" rtlCol="0">
            <a:spAutoFit/>
          </a:bodyPr>
          <a:lstStyle/>
          <a:p>
            <a:pPr algn="ctr"/>
            <a:r>
              <a:rPr lang="en-US" dirty="0"/>
              <a:t>Overall Architecture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623622-1B5E-465B-BC5B-08F2FC4D28D5}"/>
                  </a:ext>
                </a:extLst>
              </p:cNvPr>
              <p:cNvSpPr txBox="1"/>
              <p:nvPr/>
            </p:nvSpPr>
            <p:spPr>
              <a:xfrm>
                <a:off x="6825245" y="2743322"/>
                <a:ext cx="4819748" cy="369332"/>
              </a:xfrm>
              <a:prstGeom prst="rect">
                <a:avLst/>
              </a:prstGeom>
              <a:noFill/>
            </p:spPr>
            <p:txBody>
              <a:bodyPr wrap="square" rtlCol="0">
                <a:spAutoFit/>
              </a:bodyPr>
              <a:lstStyle/>
              <a:p>
                <a:r>
                  <a:rPr lang="en-US" dirty="0"/>
                  <a:t>Convolutional Layer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Pooling Layer</a:t>
                </a:r>
              </a:p>
            </p:txBody>
          </p:sp>
        </mc:Choice>
        <mc:Fallback xmlns="">
          <p:sp>
            <p:nvSpPr>
              <p:cNvPr id="10" name="TextBox 9">
                <a:extLst>
                  <a:ext uri="{FF2B5EF4-FFF2-40B4-BE49-F238E27FC236}">
                    <a16:creationId xmlns:a16="http://schemas.microsoft.com/office/drawing/2014/main" id="{BE623622-1B5E-465B-BC5B-08F2FC4D28D5}"/>
                  </a:ext>
                </a:extLst>
              </p:cNvPr>
              <p:cNvSpPr txBox="1">
                <a:spLocks noRot="1" noChangeAspect="1" noMove="1" noResize="1" noEditPoints="1" noAdjustHandles="1" noChangeArrowheads="1" noChangeShapeType="1" noTextEdit="1"/>
              </p:cNvSpPr>
              <p:nvPr/>
            </p:nvSpPr>
            <p:spPr>
              <a:xfrm>
                <a:off x="6825245" y="2743322"/>
                <a:ext cx="4819748" cy="369332"/>
              </a:xfrm>
              <a:prstGeom prst="rect">
                <a:avLst/>
              </a:prstGeom>
              <a:blipFill>
                <a:blip r:embed="rId5"/>
                <a:stretch>
                  <a:fillRect l="-113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66198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BF10-2E2C-4084-91E2-03C8A7243C58}"/>
              </a:ext>
            </a:extLst>
          </p:cNvPr>
          <p:cNvSpPr>
            <a:spLocks noGrp="1"/>
          </p:cNvSpPr>
          <p:nvPr>
            <p:ph type="title"/>
          </p:nvPr>
        </p:nvSpPr>
        <p:spPr/>
        <p:txBody>
          <a:bodyPr/>
          <a:lstStyle/>
          <a:p>
            <a:r>
              <a:rPr lang="en-US" dirty="0"/>
              <a:t>Model Visualization</a:t>
            </a:r>
          </a:p>
        </p:txBody>
      </p:sp>
      <p:pic>
        <p:nvPicPr>
          <p:cNvPr id="7" name="Picture 6" descr="Chart, line chart&#10;&#10;Description automatically generated">
            <a:extLst>
              <a:ext uri="{FF2B5EF4-FFF2-40B4-BE49-F238E27FC236}">
                <a16:creationId xmlns:a16="http://schemas.microsoft.com/office/drawing/2014/main" id="{EE77B7C0-531A-4F7A-8816-ABB74A8EB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917077"/>
            <a:ext cx="7508163" cy="4156304"/>
          </a:xfrm>
          <a:prstGeom prst="rect">
            <a:avLst/>
          </a:prstGeom>
        </p:spPr>
      </p:pic>
      <p:sp>
        <p:nvSpPr>
          <p:cNvPr id="8" name="TextBox 7">
            <a:extLst>
              <a:ext uri="{FF2B5EF4-FFF2-40B4-BE49-F238E27FC236}">
                <a16:creationId xmlns:a16="http://schemas.microsoft.com/office/drawing/2014/main" id="{1BE285D4-45F7-49EA-A5A8-A18A345E30CA}"/>
              </a:ext>
            </a:extLst>
          </p:cNvPr>
          <p:cNvSpPr txBox="1"/>
          <p:nvPr/>
        </p:nvSpPr>
        <p:spPr>
          <a:xfrm>
            <a:off x="8020050" y="2095500"/>
            <a:ext cx="3505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Validation Accuracy: 67.8%</a:t>
            </a:r>
          </a:p>
          <a:p>
            <a:pPr marL="285750" indent="-285750">
              <a:buFont typeface="Arial" panose="020B0604020202020204" pitchFamily="34" charset="0"/>
              <a:buChar char="•"/>
            </a:pPr>
            <a:r>
              <a:rPr lang="en-US" dirty="0"/>
              <a:t>Test Accuracy: 61.1%</a:t>
            </a:r>
          </a:p>
          <a:p>
            <a:pPr marL="285750" indent="-285750">
              <a:buFont typeface="Arial" panose="020B0604020202020204" pitchFamily="34" charset="0"/>
              <a:buChar char="•"/>
            </a:pPr>
            <a:r>
              <a:rPr lang="en-US" dirty="0"/>
              <a:t>Okay but not great…</a:t>
            </a:r>
          </a:p>
        </p:txBody>
      </p:sp>
      <p:pic>
        <p:nvPicPr>
          <p:cNvPr id="12" name="Picture 11" descr="A picture containing chart&#10;&#10;Description automatically generated">
            <a:extLst>
              <a:ext uri="{FF2B5EF4-FFF2-40B4-BE49-F238E27FC236}">
                <a16:creationId xmlns:a16="http://schemas.microsoft.com/office/drawing/2014/main" id="{19AA3961-B7F5-4009-8061-394421933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050" y="3018830"/>
            <a:ext cx="3930180" cy="2810470"/>
          </a:xfrm>
          <a:prstGeom prst="rect">
            <a:avLst/>
          </a:prstGeom>
        </p:spPr>
      </p:pic>
    </p:spTree>
    <p:extLst>
      <p:ext uri="{BB962C8B-B14F-4D97-AF65-F5344CB8AC3E}">
        <p14:creationId xmlns:p14="http://schemas.microsoft.com/office/powerpoint/2010/main" val="298652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FE79-9F1C-4D58-B1B5-FE9AA3033544}"/>
              </a:ext>
            </a:extLst>
          </p:cNvPr>
          <p:cNvSpPr>
            <a:spLocks noGrp="1"/>
          </p:cNvSpPr>
          <p:nvPr>
            <p:ph type="title"/>
          </p:nvPr>
        </p:nvSpPr>
        <p:spPr/>
        <p:txBody>
          <a:bodyPr/>
          <a:lstStyle/>
          <a:p>
            <a:r>
              <a:rPr lang="en-US" dirty="0"/>
              <a:t>What Can We Do?</a:t>
            </a:r>
          </a:p>
        </p:txBody>
      </p:sp>
      <p:sp>
        <p:nvSpPr>
          <p:cNvPr id="3" name="TextBox 2">
            <a:extLst>
              <a:ext uri="{FF2B5EF4-FFF2-40B4-BE49-F238E27FC236}">
                <a16:creationId xmlns:a16="http://schemas.microsoft.com/office/drawing/2014/main" id="{75B9874B-0C66-430A-BD30-EEB17FFB3AC4}"/>
              </a:ext>
            </a:extLst>
          </p:cNvPr>
          <p:cNvSpPr txBox="1"/>
          <p:nvPr/>
        </p:nvSpPr>
        <p:spPr>
          <a:xfrm>
            <a:off x="542925" y="1854995"/>
            <a:ext cx="604837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Overfitting to the training data</a:t>
            </a:r>
          </a:p>
          <a:p>
            <a:pPr marL="742950" lvl="1" indent="-285750">
              <a:buFont typeface="Arial" panose="020B0604020202020204" pitchFamily="34" charset="0"/>
              <a:buChar char="•"/>
            </a:pPr>
            <a:r>
              <a:rPr lang="en-US" dirty="0"/>
              <a:t>Early Stopping</a:t>
            </a:r>
          </a:p>
          <a:p>
            <a:pPr marL="742950" lvl="1" indent="-285750">
              <a:buFont typeface="Arial" panose="020B0604020202020204" pitchFamily="34" charset="0"/>
              <a:buChar char="•"/>
            </a:pPr>
            <a:r>
              <a:rPr lang="en-US" dirty="0"/>
              <a:t>Regularization Penalties</a:t>
            </a:r>
          </a:p>
          <a:p>
            <a:pPr marL="742950" lvl="1" indent="-285750">
              <a:buFont typeface="Arial" panose="020B0604020202020204" pitchFamily="34" charset="0"/>
              <a:buChar char="•"/>
            </a:pPr>
            <a:r>
              <a:rPr lang="en-US" dirty="0"/>
              <a:t>Dropout Layers</a:t>
            </a:r>
          </a:p>
          <a:p>
            <a:pPr marL="285750" indent="-285750">
              <a:buFont typeface="Arial" panose="020B0604020202020204" pitchFamily="34" charset="0"/>
              <a:buChar char="•"/>
            </a:pPr>
            <a:r>
              <a:rPr lang="en-US" dirty="0"/>
              <a:t>But none of those helped.</a:t>
            </a:r>
          </a:p>
          <a:p>
            <a:pPr marL="285750" indent="-285750">
              <a:buFont typeface="Arial" panose="020B0604020202020204" pitchFamily="34" charset="0"/>
              <a:buChar char="•"/>
            </a:pPr>
            <a:r>
              <a:rPr lang="en-US" dirty="0"/>
              <a:t>The main problem is the size of the training set (408 images). Even with the image augmentation, it’s not enough for our model to generalize.</a:t>
            </a:r>
          </a:p>
          <a:p>
            <a:pPr marL="285750" indent="-285750">
              <a:buFont typeface="Arial" panose="020B0604020202020204" pitchFamily="34" charset="0"/>
              <a:buChar char="•"/>
            </a:pPr>
            <a:r>
              <a:rPr lang="en-US" dirty="0"/>
              <a:t>To try and fix this, I used Transfer Learning.</a:t>
            </a:r>
          </a:p>
          <a:p>
            <a:pPr marL="285750" indent="-285750">
              <a:buFont typeface="Arial" panose="020B0604020202020204" pitchFamily="34" charset="0"/>
              <a:buChar char="•"/>
            </a:pPr>
            <a:r>
              <a:rPr lang="en-US" dirty="0"/>
              <a:t>Transfer Learning is the process of taking an already trained network and using its layers as the basis of a new model. That way the new model is already capable of performing a similar task, and only needs to be adjusted to the specifics of another dataset.</a:t>
            </a:r>
          </a:p>
          <a:p>
            <a:pPr marL="285750" indent="-285750">
              <a:buFont typeface="Arial" panose="020B0604020202020204" pitchFamily="34" charset="0"/>
              <a:buChar char="•"/>
            </a:pPr>
            <a:r>
              <a:rPr lang="en-US" dirty="0"/>
              <a:t>I used the ResNet50 model for the pre-trained network.</a:t>
            </a:r>
          </a:p>
          <a:p>
            <a:pPr marL="285750" indent="-285750">
              <a:buFont typeface="Arial" panose="020B0604020202020204" pitchFamily="34" charset="0"/>
              <a:buChar char="•"/>
            </a:pPr>
            <a:endParaRPr lang="en-US" dirty="0"/>
          </a:p>
        </p:txBody>
      </p:sp>
      <p:pic>
        <p:nvPicPr>
          <p:cNvPr id="1026" name="Picture 2" descr="Quantum transfer learning — PennyLane">
            <a:extLst>
              <a:ext uri="{FF2B5EF4-FFF2-40B4-BE49-F238E27FC236}">
                <a16:creationId xmlns:a16="http://schemas.microsoft.com/office/drawing/2014/main" id="{B1065030-4E38-42CC-B2A2-0B773F134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0" y="1943100"/>
            <a:ext cx="5450134" cy="36052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82AD12-2283-46F9-9A01-C03D6897DA26}"/>
              </a:ext>
            </a:extLst>
          </p:cNvPr>
          <p:cNvSpPr txBox="1"/>
          <p:nvPr/>
        </p:nvSpPr>
        <p:spPr>
          <a:xfrm>
            <a:off x="6591300" y="5548313"/>
            <a:ext cx="5057775" cy="830997"/>
          </a:xfrm>
          <a:prstGeom prst="rect">
            <a:avLst/>
          </a:prstGeom>
          <a:noFill/>
        </p:spPr>
        <p:txBody>
          <a:bodyPr wrap="square" rtlCol="0">
            <a:spAutoFit/>
          </a:bodyPr>
          <a:lstStyle/>
          <a:p>
            <a:r>
              <a:rPr lang="en-US" sz="1600" dirty="0"/>
              <a:t>Image Credit: https://pennylane.ai/qml/demos/tutorial_quantum_transfer_learning.html</a:t>
            </a:r>
          </a:p>
        </p:txBody>
      </p:sp>
    </p:spTree>
    <p:extLst>
      <p:ext uri="{BB962C8B-B14F-4D97-AF65-F5344CB8AC3E}">
        <p14:creationId xmlns:p14="http://schemas.microsoft.com/office/powerpoint/2010/main" val="229197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62E6-EC6E-42EB-BC7C-C22093D5A903}"/>
              </a:ext>
            </a:extLst>
          </p:cNvPr>
          <p:cNvSpPr>
            <a:spLocks noGrp="1"/>
          </p:cNvSpPr>
          <p:nvPr>
            <p:ph type="title"/>
          </p:nvPr>
        </p:nvSpPr>
        <p:spPr/>
        <p:txBody>
          <a:bodyPr/>
          <a:lstStyle/>
          <a:p>
            <a:r>
              <a:rPr lang="en-US" dirty="0"/>
              <a:t>Transfer Learning Model</a:t>
            </a:r>
          </a:p>
        </p:txBody>
      </p:sp>
      <p:sp>
        <p:nvSpPr>
          <p:cNvPr id="5" name="TextBox 4">
            <a:extLst>
              <a:ext uri="{FF2B5EF4-FFF2-40B4-BE49-F238E27FC236}">
                <a16:creationId xmlns:a16="http://schemas.microsoft.com/office/drawing/2014/main" id="{3B9F2F94-31D6-43A4-8E7F-D34912CF27E6}"/>
              </a:ext>
            </a:extLst>
          </p:cNvPr>
          <p:cNvSpPr txBox="1"/>
          <p:nvPr/>
        </p:nvSpPr>
        <p:spPr>
          <a:xfrm>
            <a:off x="8210550" y="1981200"/>
            <a:ext cx="34194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Validation Accuracy: 39.0%</a:t>
            </a:r>
          </a:p>
          <a:p>
            <a:pPr marL="285750" indent="-285750">
              <a:buFont typeface="Arial" panose="020B0604020202020204" pitchFamily="34" charset="0"/>
              <a:buChar char="•"/>
            </a:pPr>
            <a:r>
              <a:rPr lang="en-US" dirty="0"/>
              <a:t>Test Accuracy: 35.2%</a:t>
            </a:r>
          </a:p>
          <a:p>
            <a:pPr marL="285750" indent="-285750">
              <a:buFont typeface="Arial" panose="020B0604020202020204" pitchFamily="34" charset="0"/>
              <a:buChar char="•"/>
            </a:pPr>
            <a:r>
              <a:rPr lang="en-US" dirty="0"/>
              <a:t>So that did not fix the issue.</a:t>
            </a:r>
          </a:p>
          <a:p>
            <a:pPr marL="285750" indent="-285750">
              <a:buFont typeface="Arial" panose="020B0604020202020204" pitchFamily="34" charset="0"/>
              <a:buChar char="•"/>
            </a:pPr>
            <a:r>
              <a:rPr lang="en-US" dirty="0"/>
              <a:t>We should use the “from scratch” network.</a:t>
            </a:r>
          </a:p>
        </p:txBody>
      </p:sp>
      <p:pic>
        <p:nvPicPr>
          <p:cNvPr id="6" name="Picture 5" descr="Chart, line chart&#10;&#10;Description automatically generated">
            <a:extLst>
              <a:ext uri="{FF2B5EF4-FFF2-40B4-BE49-F238E27FC236}">
                <a16:creationId xmlns:a16="http://schemas.microsoft.com/office/drawing/2014/main" id="{181E898A-A70D-40F4-9740-F4FCEF3A1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 y="1817013"/>
            <a:ext cx="7667127" cy="4272915"/>
          </a:xfrm>
          <a:prstGeom prst="rect">
            <a:avLst/>
          </a:prstGeom>
        </p:spPr>
      </p:pic>
    </p:spTree>
    <p:extLst>
      <p:ext uri="{BB962C8B-B14F-4D97-AF65-F5344CB8AC3E}">
        <p14:creationId xmlns:p14="http://schemas.microsoft.com/office/powerpoint/2010/main" val="76449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0"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DAAFC-6E64-45DE-B5CF-AACB8C03148C}"/>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Questions?</a:t>
            </a:r>
          </a:p>
        </p:txBody>
      </p:sp>
      <p:sp>
        <p:nvSpPr>
          <p:cNvPr id="51"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69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1638</TotalTime>
  <Words>501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Retrospect</vt:lpstr>
      <vt:lpstr>Covid-19 Detection in Chest X-Ray Images</vt:lpstr>
      <vt:lpstr>Introduction</vt:lpstr>
      <vt:lpstr>The Dataset</vt:lpstr>
      <vt:lpstr>Data Exploration and Preparation</vt:lpstr>
      <vt:lpstr>Convolutional Neural Networks (CNN)</vt:lpstr>
      <vt:lpstr>Model Visualization</vt:lpstr>
      <vt:lpstr>What Can We Do?</vt:lpstr>
      <vt:lpstr>Transfer Learning Model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Ten Hoeve</dc:creator>
  <cp:lastModifiedBy>Adam Ten Hoeve</cp:lastModifiedBy>
  <cp:revision>8</cp:revision>
  <dcterms:created xsi:type="dcterms:W3CDTF">2021-10-12T19:37:14Z</dcterms:created>
  <dcterms:modified xsi:type="dcterms:W3CDTF">2021-10-14T00:43:42Z</dcterms:modified>
</cp:coreProperties>
</file>