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8" r:id="rId3"/>
    <p:sldId id="257" r:id="rId4"/>
    <p:sldId id="259" r:id="rId5"/>
    <p:sldId id="268" r:id="rId6"/>
    <p:sldId id="260" r:id="rId7"/>
    <p:sldId id="261" r:id="rId8"/>
    <p:sldId id="262" r:id="rId9"/>
    <p:sldId id="263" r:id="rId10"/>
    <p:sldId id="264" r:id="rId11"/>
    <p:sldId id="267" r:id="rId12"/>
    <p:sldId id="265" r:id="rId13"/>
    <p:sldId id="269" r:id="rId14"/>
    <p:sldId id="272" r:id="rId15"/>
    <p:sldId id="273"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3DC24F-B107-DF9F-A7BC-2A71544994CE}" name="Adam Ten Hoeve" initials="ATH" userId="Adam Ten Hoeve"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05BE9-89BA-4050-A656-1CE6692D0D5B}"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6EAC7-B5C5-4287-BB22-507DE1C23BA1}" type="slidenum">
              <a:rPr lang="en-US" smtClean="0"/>
              <a:t>‹#›</a:t>
            </a:fld>
            <a:endParaRPr lang="en-US"/>
          </a:p>
        </p:txBody>
      </p:sp>
    </p:spTree>
    <p:extLst>
      <p:ext uri="{BB962C8B-B14F-4D97-AF65-F5344CB8AC3E}">
        <p14:creationId xmlns:p14="http://schemas.microsoft.com/office/powerpoint/2010/main" val="1417876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2BDE70-2CD9-4515-85E9-3864E425D3B7}"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D1CB0-62B0-4850-A2CE-FAC44BE9480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72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8A380-9E83-44BD-AF8A-2378AED43DA0}"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D1CB0-62B0-4850-A2CE-FAC44BE94807}" type="slidenum">
              <a:rPr lang="en-US" smtClean="0"/>
              <a:t>‹#›</a:t>
            </a:fld>
            <a:endParaRPr lang="en-US"/>
          </a:p>
        </p:txBody>
      </p:sp>
    </p:spTree>
    <p:extLst>
      <p:ext uri="{BB962C8B-B14F-4D97-AF65-F5344CB8AC3E}">
        <p14:creationId xmlns:p14="http://schemas.microsoft.com/office/powerpoint/2010/main" val="347393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ACB05-FB34-48D3-B165-5DE7397FC170}"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D1CB0-62B0-4850-A2CE-FAC44BE94807}" type="slidenum">
              <a:rPr lang="en-US" smtClean="0"/>
              <a:t>‹#›</a:t>
            </a:fld>
            <a:endParaRPr lang="en-US"/>
          </a:p>
        </p:txBody>
      </p:sp>
    </p:spTree>
    <p:extLst>
      <p:ext uri="{BB962C8B-B14F-4D97-AF65-F5344CB8AC3E}">
        <p14:creationId xmlns:p14="http://schemas.microsoft.com/office/powerpoint/2010/main" val="34243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5A3DA-CF2D-4BA7-9F4D-CAB6FFAD690A}"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D1CB0-62B0-4850-A2CE-FAC44BE94807}" type="slidenum">
              <a:rPr lang="en-US" smtClean="0"/>
              <a:t>‹#›</a:t>
            </a:fld>
            <a:endParaRPr lang="en-US"/>
          </a:p>
        </p:txBody>
      </p:sp>
    </p:spTree>
    <p:extLst>
      <p:ext uri="{BB962C8B-B14F-4D97-AF65-F5344CB8AC3E}">
        <p14:creationId xmlns:p14="http://schemas.microsoft.com/office/powerpoint/2010/main" val="2151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85E73-E319-4776-B39A-CAEC21C187A2}"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D1CB0-62B0-4850-A2CE-FAC44BE9480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23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3768A7-F14E-4ADA-BDE7-7696EE763DE3}"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D1CB0-62B0-4850-A2CE-FAC44BE94807}" type="slidenum">
              <a:rPr lang="en-US" smtClean="0"/>
              <a:t>‹#›</a:t>
            </a:fld>
            <a:endParaRPr lang="en-US"/>
          </a:p>
        </p:txBody>
      </p:sp>
    </p:spTree>
    <p:extLst>
      <p:ext uri="{BB962C8B-B14F-4D97-AF65-F5344CB8AC3E}">
        <p14:creationId xmlns:p14="http://schemas.microsoft.com/office/powerpoint/2010/main" val="391320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A68836-6241-49DB-80D8-A159EF596219}" type="datetime1">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D1CB0-62B0-4850-A2CE-FAC44BE94807}" type="slidenum">
              <a:rPr lang="en-US" smtClean="0"/>
              <a:t>‹#›</a:t>
            </a:fld>
            <a:endParaRPr lang="en-US"/>
          </a:p>
        </p:txBody>
      </p:sp>
    </p:spTree>
    <p:extLst>
      <p:ext uri="{BB962C8B-B14F-4D97-AF65-F5344CB8AC3E}">
        <p14:creationId xmlns:p14="http://schemas.microsoft.com/office/powerpoint/2010/main" val="46271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BFF4B8-1BB7-4875-9562-1D22FDCC1710}" type="datetime1">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D1CB0-62B0-4850-A2CE-FAC44BE94807}" type="slidenum">
              <a:rPr lang="en-US" smtClean="0"/>
              <a:t>‹#›</a:t>
            </a:fld>
            <a:endParaRPr lang="en-US"/>
          </a:p>
        </p:txBody>
      </p:sp>
    </p:spTree>
    <p:extLst>
      <p:ext uri="{BB962C8B-B14F-4D97-AF65-F5344CB8AC3E}">
        <p14:creationId xmlns:p14="http://schemas.microsoft.com/office/powerpoint/2010/main" val="224298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4761EA-B5BD-430F-A2D6-928BE1718DA8}" type="datetime1">
              <a:rPr lang="en-US" smtClean="0"/>
              <a:t>11/18/2021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C6D1CB0-62B0-4850-A2CE-FAC44BE94807}" type="slidenum">
              <a:rPr lang="en-US" smtClean="0"/>
              <a:t>‹#›</a:t>
            </a:fld>
            <a:endParaRPr lang="en-US"/>
          </a:p>
        </p:txBody>
      </p:sp>
    </p:spTree>
    <p:extLst>
      <p:ext uri="{BB962C8B-B14F-4D97-AF65-F5344CB8AC3E}">
        <p14:creationId xmlns:p14="http://schemas.microsoft.com/office/powerpoint/2010/main" val="147398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C3DFE3-A9BC-4045-9676-96BA1DD2FF6C}" type="datetime1">
              <a:rPr lang="en-US" smtClean="0"/>
              <a:t>11/18/2021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6D1CB0-62B0-4850-A2CE-FAC44BE94807}" type="slidenum">
              <a:rPr lang="en-US" smtClean="0"/>
              <a:t>‹#›</a:t>
            </a:fld>
            <a:endParaRPr lang="en-US"/>
          </a:p>
        </p:txBody>
      </p:sp>
    </p:spTree>
    <p:extLst>
      <p:ext uri="{BB962C8B-B14F-4D97-AF65-F5344CB8AC3E}">
        <p14:creationId xmlns:p14="http://schemas.microsoft.com/office/powerpoint/2010/main" val="137406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878BC-B6AC-47D2-A961-2AA71587894B}"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D1CB0-62B0-4850-A2CE-FAC44BE94807}" type="slidenum">
              <a:rPr lang="en-US" smtClean="0"/>
              <a:t>‹#›</a:t>
            </a:fld>
            <a:endParaRPr lang="en-US"/>
          </a:p>
        </p:txBody>
      </p:sp>
    </p:spTree>
    <p:extLst>
      <p:ext uri="{BB962C8B-B14F-4D97-AF65-F5344CB8AC3E}">
        <p14:creationId xmlns:p14="http://schemas.microsoft.com/office/powerpoint/2010/main" val="300344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39EE8E-3066-4C5F-9B3A-2E261AEEC847}" type="datetime1">
              <a:rPr lang="en-US" smtClean="0"/>
              <a:t>11/18/2021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6D1CB0-62B0-4850-A2CE-FAC44BE9480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7287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svg"/><Relationship Id="rId7" Type="http://schemas.openxmlformats.org/officeDocument/2006/relationships/image" Target="../media/image19.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5.sv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61FA-20B1-4B36-97F3-FEF3B3C1052B}"/>
              </a:ext>
            </a:extLst>
          </p:cNvPr>
          <p:cNvSpPr>
            <a:spLocks noGrp="1"/>
          </p:cNvSpPr>
          <p:nvPr>
            <p:ph type="ctrTitle"/>
          </p:nvPr>
        </p:nvSpPr>
        <p:spPr/>
        <p:txBody>
          <a:bodyPr/>
          <a:lstStyle/>
          <a:p>
            <a:r>
              <a:rPr lang="en-US" dirty="0"/>
              <a:t>Earthquake Disaster Analysis Using NLP</a:t>
            </a:r>
          </a:p>
        </p:txBody>
      </p:sp>
      <p:sp>
        <p:nvSpPr>
          <p:cNvPr id="3" name="Subtitle 2">
            <a:extLst>
              <a:ext uri="{FF2B5EF4-FFF2-40B4-BE49-F238E27FC236}">
                <a16:creationId xmlns:a16="http://schemas.microsoft.com/office/drawing/2014/main" id="{D9C04987-2E7D-4609-BEE3-3D357298CAD5}"/>
              </a:ext>
            </a:extLst>
          </p:cNvPr>
          <p:cNvSpPr>
            <a:spLocks noGrp="1"/>
          </p:cNvSpPr>
          <p:nvPr>
            <p:ph type="subTitle" idx="1"/>
          </p:nvPr>
        </p:nvSpPr>
        <p:spPr/>
        <p:txBody>
          <a:bodyPr/>
          <a:lstStyle/>
          <a:p>
            <a:r>
              <a:rPr lang="en-US" dirty="0"/>
              <a:t>Project By Adam Ten Hoeve</a:t>
            </a:r>
          </a:p>
        </p:txBody>
      </p:sp>
      <p:sp>
        <p:nvSpPr>
          <p:cNvPr id="4" name="Slide Number Placeholder 3">
            <a:extLst>
              <a:ext uri="{FF2B5EF4-FFF2-40B4-BE49-F238E27FC236}">
                <a16:creationId xmlns:a16="http://schemas.microsoft.com/office/drawing/2014/main" id="{D86A3070-5A82-41A1-AC81-83B94E6846FF}"/>
              </a:ext>
            </a:extLst>
          </p:cNvPr>
          <p:cNvSpPr>
            <a:spLocks noGrp="1"/>
          </p:cNvSpPr>
          <p:nvPr>
            <p:ph type="sldNum" sz="quarter" idx="12"/>
          </p:nvPr>
        </p:nvSpPr>
        <p:spPr/>
        <p:txBody>
          <a:bodyPr/>
          <a:lstStyle/>
          <a:p>
            <a:fld id="{DC6D1CB0-62B0-4850-A2CE-FAC44BE94807}" type="slidenum">
              <a:rPr lang="en-US" smtClean="0"/>
              <a:t>1</a:t>
            </a:fld>
            <a:endParaRPr lang="en-US"/>
          </a:p>
        </p:txBody>
      </p:sp>
    </p:spTree>
    <p:extLst>
      <p:ext uri="{BB962C8B-B14F-4D97-AF65-F5344CB8AC3E}">
        <p14:creationId xmlns:p14="http://schemas.microsoft.com/office/powerpoint/2010/main" val="395321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95213-A7A6-4D14-A557-A37C0A9EE915}"/>
              </a:ext>
            </a:extLst>
          </p:cNvPr>
          <p:cNvSpPr txBox="1"/>
          <p:nvPr/>
        </p:nvSpPr>
        <p:spPr>
          <a:xfrm>
            <a:off x="374940" y="79222"/>
            <a:ext cx="5124450" cy="6001643"/>
          </a:xfrm>
          <a:prstGeom prst="rect">
            <a:avLst/>
          </a:prstGeom>
          <a:noFill/>
        </p:spPr>
        <p:txBody>
          <a:bodyPr wrap="square" rtlCol="0">
            <a:spAutoFit/>
          </a:bodyPr>
          <a:lstStyle/>
          <a:p>
            <a:r>
              <a:rPr lang="en-US" sz="2400" dirty="0"/>
              <a:t>What happened in the first 5 hours?</a:t>
            </a:r>
          </a:p>
          <a:p>
            <a:pPr marL="285750" indent="-285750">
              <a:buFont typeface="Arial" panose="020B0604020202020204" pitchFamily="34" charset="0"/>
              <a:buChar char="•"/>
            </a:pPr>
            <a:r>
              <a:rPr lang="en-US" dirty="0"/>
              <a:t>Repeat process for other resource teams.</a:t>
            </a:r>
          </a:p>
          <a:p>
            <a:pPr marL="742950" lvl="1" indent="-285750">
              <a:buFont typeface="Arial" panose="020B0604020202020204" pitchFamily="34" charset="0"/>
              <a:buChar char="•"/>
            </a:pPr>
            <a:r>
              <a:rPr lang="en-US" dirty="0"/>
              <a:t>Sewer repair team.</a:t>
            </a:r>
          </a:p>
          <a:p>
            <a:pPr marL="742950" lvl="1" indent="-285750">
              <a:buFont typeface="Arial" panose="020B0604020202020204" pitchFamily="34" charset="0"/>
              <a:buChar char="•"/>
            </a:pPr>
            <a:r>
              <a:rPr lang="en-US" dirty="0"/>
              <a:t>Power.</a:t>
            </a:r>
          </a:p>
          <a:p>
            <a:pPr marL="742950" lvl="1" indent="-285750">
              <a:buFont typeface="Arial" panose="020B0604020202020204" pitchFamily="34" charset="0"/>
              <a:buChar char="•"/>
            </a:pPr>
            <a:r>
              <a:rPr lang="en-US" dirty="0"/>
              <a:t>Rescue teams.</a:t>
            </a:r>
          </a:p>
          <a:p>
            <a:pPr marL="285750" indent="-285750">
              <a:buFont typeface="Arial" panose="020B0604020202020204" pitchFamily="34" charset="0"/>
              <a:buChar char="•"/>
            </a:pPr>
            <a:r>
              <a:rPr lang="en-US" dirty="0"/>
              <a:t>Immediate problems:</a:t>
            </a:r>
          </a:p>
          <a:p>
            <a:pPr marL="742950" lvl="1" indent="-285750">
              <a:buFont typeface="Arial" panose="020B0604020202020204" pitchFamily="34" charset="0"/>
              <a:buChar char="•"/>
            </a:pPr>
            <a:r>
              <a:rPr lang="en-US" dirty="0"/>
              <a:t>People trapped.</a:t>
            </a:r>
          </a:p>
          <a:p>
            <a:pPr marL="742950" lvl="1" indent="-285750">
              <a:buFont typeface="Arial" panose="020B0604020202020204" pitchFamily="34" charset="0"/>
              <a:buChar char="•"/>
            </a:pPr>
            <a:r>
              <a:rPr lang="en-US" dirty="0"/>
              <a:t>Collapsed buildings.</a:t>
            </a:r>
          </a:p>
          <a:p>
            <a:pPr marL="742950" lvl="1" indent="-285750">
              <a:buFont typeface="Arial" panose="020B0604020202020204" pitchFamily="34" charset="0"/>
              <a:buChar char="•"/>
            </a:pPr>
            <a:r>
              <a:rPr lang="en-US" dirty="0"/>
              <a:t>Fires across town.</a:t>
            </a:r>
          </a:p>
          <a:p>
            <a:pPr marL="742950" lvl="1" indent="-285750">
              <a:buFont typeface="Arial" panose="020B0604020202020204" pitchFamily="34" charset="0"/>
              <a:buChar char="•"/>
            </a:pPr>
            <a:r>
              <a:rPr lang="en-US" dirty="0"/>
              <a:t>Bridges all closed.</a:t>
            </a:r>
          </a:p>
          <a:p>
            <a:pPr marL="285750" indent="-285750">
              <a:buFont typeface="Arial" panose="020B0604020202020204" pitchFamily="34" charset="0"/>
              <a:buChar char="•"/>
            </a:pPr>
            <a:r>
              <a:rPr lang="en-US" dirty="0"/>
              <a:t>The Northern areas have suffered heavy structural damage.</a:t>
            </a:r>
          </a:p>
          <a:p>
            <a:pPr marL="742950" lvl="1" indent="-285750">
              <a:buFont typeface="Arial" panose="020B0604020202020204" pitchFamily="34" charset="0"/>
              <a:buChar char="•"/>
            </a:pPr>
            <a:r>
              <a:rPr lang="en-US" dirty="0"/>
              <a:t>Old Town hospital collapsed.</a:t>
            </a:r>
          </a:p>
          <a:p>
            <a:pPr marL="742950" lvl="1" indent="-285750">
              <a:buFont typeface="Arial" panose="020B0604020202020204" pitchFamily="34" charset="0"/>
              <a:buChar char="•"/>
            </a:pPr>
            <a:r>
              <a:rPr lang="en-US" dirty="0"/>
              <a:t>Always Safe Nuclear Power Plant suffered damages.</a:t>
            </a:r>
          </a:p>
          <a:p>
            <a:pPr marL="285750" indent="-285750">
              <a:buFont typeface="Arial" panose="020B0604020202020204" pitchFamily="34" charset="0"/>
              <a:buChar char="•"/>
            </a:pPr>
            <a:r>
              <a:rPr lang="en-US" dirty="0"/>
              <a:t>The Southern areas have flooding and fires.</a:t>
            </a:r>
          </a:p>
          <a:p>
            <a:pPr marL="285750" indent="-285750">
              <a:buFont typeface="Arial" panose="020B0604020202020204" pitchFamily="34" charset="0"/>
              <a:buChar char="•"/>
            </a:pPr>
            <a:r>
              <a:rPr lang="en-US" dirty="0"/>
              <a:t>The broken sewer system is raising concerns of the drinking water being contaminated.</a:t>
            </a:r>
          </a:p>
          <a:p>
            <a:pPr marL="285750" indent="-285750">
              <a:buFont typeface="Arial" panose="020B0604020202020204" pitchFamily="34" charset="0"/>
              <a:buChar char="•"/>
            </a:pPr>
            <a:r>
              <a:rPr lang="en-US" dirty="0"/>
              <a:t>Other areas have suffered damage, including power and gas outages, but are largely fine.</a:t>
            </a:r>
          </a:p>
          <a:p>
            <a:pPr marL="742950" lvl="1"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F79DEDDA-D2A8-4C1E-BBC3-112BB4F93F87}"/>
              </a:ext>
            </a:extLst>
          </p:cNvPr>
          <p:cNvSpPr>
            <a:spLocks noGrp="1"/>
          </p:cNvSpPr>
          <p:nvPr>
            <p:ph type="sldNum" sz="quarter" idx="12"/>
          </p:nvPr>
        </p:nvSpPr>
        <p:spPr/>
        <p:txBody>
          <a:bodyPr/>
          <a:lstStyle/>
          <a:p>
            <a:fld id="{DC6D1CB0-62B0-4850-A2CE-FAC44BE94807}" type="slidenum">
              <a:rPr lang="en-US" smtClean="0"/>
              <a:t>10</a:t>
            </a:fld>
            <a:endParaRPr lang="en-US"/>
          </a:p>
        </p:txBody>
      </p:sp>
      <p:grpSp>
        <p:nvGrpSpPr>
          <p:cNvPr id="34" name="Group 33">
            <a:extLst>
              <a:ext uri="{FF2B5EF4-FFF2-40B4-BE49-F238E27FC236}">
                <a16:creationId xmlns:a16="http://schemas.microsoft.com/office/drawing/2014/main" id="{0804CC81-C402-41AD-BC7D-BE1E7EA227D7}"/>
              </a:ext>
            </a:extLst>
          </p:cNvPr>
          <p:cNvGrpSpPr/>
          <p:nvPr/>
        </p:nvGrpSpPr>
        <p:grpSpPr>
          <a:xfrm>
            <a:off x="5697882" y="571498"/>
            <a:ext cx="6318492" cy="4841555"/>
            <a:chOff x="5697882" y="571498"/>
            <a:chExt cx="6318492" cy="4841555"/>
          </a:xfrm>
        </p:grpSpPr>
        <p:grpSp>
          <p:nvGrpSpPr>
            <p:cNvPr id="19" name="Group 18">
              <a:extLst>
                <a:ext uri="{FF2B5EF4-FFF2-40B4-BE49-F238E27FC236}">
                  <a16:creationId xmlns:a16="http://schemas.microsoft.com/office/drawing/2014/main" id="{2455C3A4-532B-473C-BBC7-78C9432540D4}"/>
                </a:ext>
              </a:extLst>
            </p:cNvPr>
            <p:cNvGrpSpPr/>
            <p:nvPr/>
          </p:nvGrpSpPr>
          <p:grpSpPr>
            <a:xfrm>
              <a:off x="5697882" y="571498"/>
              <a:ext cx="6208366" cy="4841555"/>
              <a:chOff x="5604735" y="184587"/>
              <a:chExt cx="6301513" cy="5228468"/>
            </a:xfrm>
          </p:grpSpPr>
          <p:pic>
            <p:nvPicPr>
              <p:cNvPr id="5" name="Picture 4" descr="Map&#10;&#10;Description automatically generated">
                <a:extLst>
                  <a:ext uri="{FF2B5EF4-FFF2-40B4-BE49-F238E27FC236}">
                    <a16:creationId xmlns:a16="http://schemas.microsoft.com/office/drawing/2014/main" id="{602234B9-03DD-4F3A-9B11-1D8051A7B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735" y="184587"/>
                <a:ext cx="6301513" cy="5228468"/>
              </a:xfrm>
              <a:prstGeom prst="rect">
                <a:avLst/>
              </a:prstGeom>
            </p:spPr>
          </p:pic>
          <p:sp>
            <p:nvSpPr>
              <p:cNvPr id="18" name="Oval 17">
                <a:extLst>
                  <a:ext uri="{FF2B5EF4-FFF2-40B4-BE49-F238E27FC236}">
                    <a16:creationId xmlns:a16="http://schemas.microsoft.com/office/drawing/2014/main" id="{A77CF518-A572-4BC8-A3D5-5CFD712C47BC}"/>
                  </a:ext>
                </a:extLst>
              </p:cNvPr>
              <p:cNvSpPr/>
              <p:nvPr/>
            </p:nvSpPr>
            <p:spPr>
              <a:xfrm rot="1451830">
                <a:off x="7756239" y="830212"/>
                <a:ext cx="2944418" cy="1526720"/>
              </a:xfrm>
              <a:prstGeom prst="ellipse">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46552F7-93ED-4C86-83AC-A1F3E90EB17D}"/>
                  </a:ext>
                </a:extLst>
              </p:cNvPr>
              <p:cNvSpPr/>
              <p:nvPr/>
            </p:nvSpPr>
            <p:spPr>
              <a:xfrm>
                <a:off x="8300120" y="3455598"/>
                <a:ext cx="2924906" cy="1535401"/>
              </a:xfrm>
              <a:prstGeom prst="ellipse">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19">
              <a:extLst>
                <a:ext uri="{FF2B5EF4-FFF2-40B4-BE49-F238E27FC236}">
                  <a16:creationId xmlns:a16="http://schemas.microsoft.com/office/drawing/2014/main" id="{075FF904-8C3F-443D-9D83-9C11EC8D8265}"/>
                </a:ext>
              </a:extLst>
            </p:cNvPr>
            <p:cNvSpPr/>
            <p:nvPr/>
          </p:nvSpPr>
          <p:spPr>
            <a:xfrm>
              <a:off x="6141411" y="1289240"/>
              <a:ext cx="2116764" cy="2044510"/>
            </a:xfrm>
            <a:prstGeom prst="ellipse">
              <a:avLst/>
            </a:prstGeom>
            <a:solidFill>
              <a:srgbClr val="92D050">
                <a:alpha val="50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B347CE8-4159-45A5-8962-54E073D51E49}"/>
                </a:ext>
              </a:extLst>
            </p:cNvPr>
            <p:cNvSpPr/>
            <p:nvPr/>
          </p:nvSpPr>
          <p:spPr>
            <a:xfrm>
              <a:off x="7682273" y="2533651"/>
              <a:ext cx="3033352" cy="1092786"/>
            </a:xfrm>
            <a:prstGeom prst="ellipse">
              <a:avLst/>
            </a:prstGeom>
            <a:solidFill>
              <a:srgbClr val="FFC00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729651D-C850-4AC7-9690-0CF8B6C905C1}"/>
                </a:ext>
              </a:extLst>
            </p:cNvPr>
            <p:cNvSpPr/>
            <p:nvPr/>
          </p:nvSpPr>
          <p:spPr>
            <a:xfrm rot="20722037">
              <a:off x="10638932" y="2548977"/>
              <a:ext cx="1377442" cy="1950897"/>
            </a:xfrm>
            <a:prstGeom prst="ellipse">
              <a:avLst/>
            </a:prstGeom>
            <a:solidFill>
              <a:srgbClr val="92D050">
                <a:alpha val="50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5F237893-14A5-4F66-9195-DEB4F14102F6}"/>
              </a:ext>
            </a:extLst>
          </p:cNvPr>
          <p:cNvGrpSpPr/>
          <p:nvPr/>
        </p:nvGrpSpPr>
        <p:grpSpPr>
          <a:xfrm>
            <a:off x="10327603" y="211783"/>
            <a:ext cx="1769760" cy="338554"/>
            <a:chOff x="5810250" y="126593"/>
            <a:chExt cx="1769760" cy="338554"/>
          </a:xfrm>
        </p:grpSpPr>
        <p:sp>
          <p:nvSpPr>
            <p:cNvPr id="23" name="Oval 22">
              <a:extLst>
                <a:ext uri="{FF2B5EF4-FFF2-40B4-BE49-F238E27FC236}">
                  <a16:creationId xmlns:a16="http://schemas.microsoft.com/office/drawing/2014/main" id="{A6DD7676-DE5C-4983-81D3-87391282DECE}"/>
                </a:ext>
              </a:extLst>
            </p:cNvPr>
            <p:cNvSpPr/>
            <p:nvPr/>
          </p:nvSpPr>
          <p:spPr>
            <a:xfrm>
              <a:off x="5810250" y="190500"/>
              <a:ext cx="219075" cy="2107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FA91F887-3698-4245-AD74-B9149399F09E}"/>
                </a:ext>
              </a:extLst>
            </p:cNvPr>
            <p:cNvSpPr txBox="1"/>
            <p:nvPr/>
          </p:nvSpPr>
          <p:spPr>
            <a:xfrm>
              <a:off x="5993737" y="126593"/>
              <a:ext cx="1586273" cy="338554"/>
            </a:xfrm>
            <a:prstGeom prst="rect">
              <a:avLst/>
            </a:prstGeom>
            <a:noFill/>
          </p:spPr>
          <p:txBody>
            <a:bodyPr wrap="square" rtlCol="0">
              <a:spAutoFit/>
            </a:bodyPr>
            <a:lstStyle/>
            <a:p>
              <a:r>
                <a:rPr lang="en-US" sz="1600" dirty="0"/>
                <a:t>= High Priority</a:t>
              </a:r>
            </a:p>
          </p:txBody>
        </p:sp>
      </p:grpSp>
      <p:grpSp>
        <p:nvGrpSpPr>
          <p:cNvPr id="28" name="Group 27">
            <a:extLst>
              <a:ext uri="{FF2B5EF4-FFF2-40B4-BE49-F238E27FC236}">
                <a16:creationId xmlns:a16="http://schemas.microsoft.com/office/drawing/2014/main" id="{07BCF222-4043-4647-98C8-A9D0C9851DCC}"/>
              </a:ext>
            </a:extLst>
          </p:cNvPr>
          <p:cNvGrpSpPr/>
          <p:nvPr/>
        </p:nvGrpSpPr>
        <p:grpSpPr>
          <a:xfrm>
            <a:off x="5757588" y="200221"/>
            <a:ext cx="1769760" cy="338554"/>
            <a:chOff x="5810250" y="126593"/>
            <a:chExt cx="1769760" cy="338554"/>
          </a:xfrm>
        </p:grpSpPr>
        <p:sp>
          <p:nvSpPr>
            <p:cNvPr id="29" name="Oval 28">
              <a:extLst>
                <a:ext uri="{FF2B5EF4-FFF2-40B4-BE49-F238E27FC236}">
                  <a16:creationId xmlns:a16="http://schemas.microsoft.com/office/drawing/2014/main" id="{6931EFE1-0F3A-4C13-B472-2D2D766CEADC}"/>
                </a:ext>
              </a:extLst>
            </p:cNvPr>
            <p:cNvSpPr/>
            <p:nvPr/>
          </p:nvSpPr>
          <p:spPr>
            <a:xfrm>
              <a:off x="5810250" y="190500"/>
              <a:ext cx="219075" cy="21074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3763A1F3-808B-4C20-8F73-116AC44C2F55}"/>
                </a:ext>
              </a:extLst>
            </p:cNvPr>
            <p:cNvSpPr txBox="1"/>
            <p:nvPr/>
          </p:nvSpPr>
          <p:spPr>
            <a:xfrm>
              <a:off x="5993737" y="126593"/>
              <a:ext cx="1586273" cy="338554"/>
            </a:xfrm>
            <a:prstGeom prst="rect">
              <a:avLst/>
            </a:prstGeom>
            <a:noFill/>
          </p:spPr>
          <p:txBody>
            <a:bodyPr wrap="square" rtlCol="0">
              <a:spAutoFit/>
            </a:bodyPr>
            <a:lstStyle/>
            <a:p>
              <a:r>
                <a:rPr lang="en-US" sz="1600" dirty="0"/>
                <a:t>= Low Priority</a:t>
              </a:r>
            </a:p>
          </p:txBody>
        </p:sp>
      </p:grpSp>
      <p:grpSp>
        <p:nvGrpSpPr>
          <p:cNvPr id="31" name="Group 30">
            <a:extLst>
              <a:ext uri="{FF2B5EF4-FFF2-40B4-BE49-F238E27FC236}">
                <a16:creationId xmlns:a16="http://schemas.microsoft.com/office/drawing/2014/main" id="{ABA955E5-56DE-4676-95A7-B77155113416}"/>
              </a:ext>
            </a:extLst>
          </p:cNvPr>
          <p:cNvGrpSpPr/>
          <p:nvPr/>
        </p:nvGrpSpPr>
        <p:grpSpPr>
          <a:xfrm>
            <a:off x="7835020" y="198213"/>
            <a:ext cx="2065438" cy="584775"/>
            <a:chOff x="5853162" y="126593"/>
            <a:chExt cx="1726848" cy="584775"/>
          </a:xfrm>
        </p:grpSpPr>
        <p:sp>
          <p:nvSpPr>
            <p:cNvPr id="32" name="Oval 31">
              <a:extLst>
                <a:ext uri="{FF2B5EF4-FFF2-40B4-BE49-F238E27FC236}">
                  <a16:creationId xmlns:a16="http://schemas.microsoft.com/office/drawing/2014/main" id="{B72B4205-CB5B-42F2-82A1-C8976CEF5E2D}"/>
                </a:ext>
              </a:extLst>
            </p:cNvPr>
            <p:cNvSpPr/>
            <p:nvPr/>
          </p:nvSpPr>
          <p:spPr>
            <a:xfrm>
              <a:off x="5853162" y="198879"/>
              <a:ext cx="183487" cy="20255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5F36F92D-DF3A-4182-80AC-74E1E74AFEA3}"/>
                </a:ext>
              </a:extLst>
            </p:cNvPr>
            <p:cNvSpPr txBox="1"/>
            <p:nvPr/>
          </p:nvSpPr>
          <p:spPr>
            <a:xfrm>
              <a:off x="5993737" y="126593"/>
              <a:ext cx="1586273" cy="584775"/>
            </a:xfrm>
            <a:prstGeom prst="rect">
              <a:avLst/>
            </a:prstGeom>
            <a:noFill/>
          </p:spPr>
          <p:txBody>
            <a:bodyPr wrap="square" rtlCol="0">
              <a:spAutoFit/>
            </a:bodyPr>
            <a:lstStyle/>
            <a:p>
              <a:r>
                <a:rPr lang="en-US" sz="1600" dirty="0"/>
                <a:t>= Moderate Priority</a:t>
              </a:r>
            </a:p>
          </p:txBody>
        </p:sp>
      </p:grpSp>
      <p:sp>
        <p:nvSpPr>
          <p:cNvPr id="45" name="Lightning Bolt 44">
            <a:extLst>
              <a:ext uri="{FF2B5EF4-FFF2-40B4-BE49-F238E27FC236}">
                <a16:creationId xmlns:a16="http://schemas.microsoft.com/office/drawing/2014/main" id="{4B7B0CF6-FD5C-4A19-AAE6-80E32B94A744}"/>
              </a:ext>
            </a:extLst>
          </p:cNvPr>
          <p:cNvSpPr/>
          <p:nvPr/>
        </p:nvSpPr>
        <p:spPr>
          <a:xfrm rot="1722609">
            <a:off x="8138141" y="1259829"/>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ightning Bolt 45">
            <a:extLst>
              <a:ext uri="{FF2B5EF4-FFF2-40B4-BE49-F238E27FC236}">
                <a16:creationId xmlns:a16="http://schemas.microsoft.com/office/drawing/2014/main" id="{11C20EB3-9E1A-44DB-833B-019C572A9D0C}"/>
              </a:ext>
            </a:extLst>
          </p:cNvPr>
          <p:cNvSpPr/>
          <p:nvPr/>
        </p:nvSpPr>
        <p:spPr>
          <a:xfrm rot="1722609">
            <a:off x="8776265" y="2838628"/>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Lightning Bolt 46">
            <a:extLst>
              <a:ext uri="{FF2B5EF4-FFF2-40B4-BE49-F238E27FC236}">
                <a16:creationId xmlns:a16="http://schemas.microsoft.com/office/drawing/2014/main" id="{0FDA4714-5662-497A-A8DD-3BB37A59A601}"/>
              </a:ext>
            </a:extLst>
          </p:cNvPr>
          <p:cNvSpPr/>
          <p:nvPr/>
        </p:nvSpPr>
        <p:spPr>
          <a:xfrm rot="1722609">
            <a:off x="9620828" y="2859850"/>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ightning Bolt 47">
            <a:extLst>
              <a:ext uri="{FF2B5EF4-FFF2-40B4-BE49-F238E27FC236}">
                <a16:creationId xmlns:a16="http://schemas.microsoft.com/office/drawing/2014/main" id="{6B8D3CF4-F0DC-4E6A-ADD8-76652EB757E4}"/>
              </a:ext>
            </a:extLst>
          </p:cNvPr>
          <p:cNvSpPr/>
          <p:nvPr/>
        </p:nvSpPr>
        <p:spPr>
          <a:xfrm rot="1722609">
            <a:off x="7742313" y="2705032"/>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ightning Bolt 48">
            <a:extLst>
              <a:ext uri="{FF2B5EF4-FFF2-40B4-BE49-F238E27FC236}">
                <a16:creationId xmlns:a16="http://schemas.microsoft.com/office/drawing/2014/main" id="{E2A3FEE8-3097-4F5F-8569-982862FBDF93}"/>
              </a:ext>
            </a:extLst>
          </p:cNvPr>
          <p:cNvSpPr/>
          <p:nvPr/>
        </p:nvSpPr>
        <p:spPr>
          <a:xfrm rot="1722609">
            <a:off x="6686960" y="1409472"/>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ghtning Bolt 49">
            <a:extLst>
              <a:ext uri="{FF2B5EF4-FFF2-40B4-BE49-F238E27FC236}">
                <a16:creationId xmlns:a16="http://schemas.microsoft.com/office/drawing/2014/main" id="{047B56E3-31BE-4530-9969-25481CC123CC}"/>
              </a:ext>
            </a:extLst>
          </p:cNvPr>
          <p:cNvSpPr/>
          <p:nvPr/>
        </p:nvSpPr>
        <p:spPr>
          <a:xfrm rot="1722609">
            <a:off x="8881387" y="4116479"/>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ghtning Bolt 50">
            <a:extLst>
              <a:ext uri="{FF2B5EF4-FFF2-40B4-BE49-F238E27FC236}">
                <a16:creationId xmlns:a16="http://schemas.microsoft.com/office/drawing/2014/main" id="{AF5837D1-6F88-4F98-B936-19AF24A4A79F}"/>
              </a:ext>
            </a:extLst>
          </p:cNvPr>
          <p:cNvSpPr/>
          <p:nvPr/>
        </p:nvSpPr>
        <p:spPr>
          <a:xfrm rot="1722609">
            <a:off x="10044490" y="4054586"/>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ightning Bolt 51">
            <a:extLst>
              <a:ext uri="{FF2B5EF4-FFF2-40B4-BE49-F238E27FC236}">
                <a16:creationId xmlns:a16="http://schemas.microsoft.com/office/drawing/2014/main" id="{88DD6D7F-899D-442A-945B-3288260E51D2}"/>
              </a:ext>
            </a:extLst>
          </p:cNvPr>
          <p:cNvSpPr/>
          <p:nvPr/>
        </p:nvSpPr>
        <p:spPr>
          <a:xfrm rot="1722609">
            <a:off x="9507121" y="1606132"/>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ightning Bolt 52">
            <a:extLst>
              <a:ext uri="{FF2B5EF4-FFF2-40B4-BE49-F238E27FC236}">
                <a16:creationId xmlns:a16="http://schemas.microsoft.com/office/drawing/2014/main" id="{BC86B128-528F-49CD-95C3-7469E2827FD9}"/>
              </a:ext>
            </a:extLst>
          </p:cNvPr>
          <p:cNvSpPr/>
          <p:nvPr/>
        </p:nvSpPr>
        <p:spPr>
          <a:xfrm rot="1722609">
            <a:off x="7649764" y="2024745"/>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quot;Not Allowed&quot; Symbol 53">
            <a:extLst>
              <a:ext uri="{FF2B5EF4-FFF2-40B4-BE49-F238E27FC236}">
                <a16:creationId xmlns:a16="http://schemas.microsoft.com/office/drawing/2014/main" id="{0648F368-57D9-4FA7-8569-02DCAEA3038E}"/>
              </a:ext>
            </a:extLst>
          </p:cNvPr>
          <p:cNvSpPr/>
          <p:nvPr/>
        </p:nvSpPr>
        <p:spPr>
          <a:xfrm>
            <a:off x="8633441" y="1565143"/>
            <a:ext cx="298064" cy="280396"/>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quot;Not Allowed&quot; Symbol 54">
            <a:extLst>
              <a:ext uri="{FF2B5EF4-FFF2-40B4-BE49-F238E27FC236}">
                <a16:creationId xmlns:a16="http://schemas.microsoft.com/office/drawing/2014/main" id="{EC0BBD12-3C71-475F-8315-3A6D3AE88E9B}"/>
              </a:ext>
            </a:extLst>
          </p:cNvPr>
          <p:cNvSpPr/>
          <p:nvPr/>
        </p:nvSpPr>
        <p:spPr>
          <a:xfrm>
            <a:off x="10139076" y="1946763"/>
            <a:ext cx="298064" cy="280396"/>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Explosion: 8 Points 55">
            <a:extLst>
              <a:ext uri="{FF2B5EF4-FFF2-40B4-BE49-F238E27FC236}">
                <a16:creationId xmlns:a16="http://schemas.microsoft.com/office/drawing/2014/main" id="{8397CE32-1B72-495E-9252-B424F05E8E03}"/>
              </a:ext>
            </a:extLst>
          </p:cNvPr>
          <p:cNvSpPr/>
          <p:nvPr/>
        </p:nvSpPr>
        <p:spPr>
          <a:xfrm>
            <a:off x="9124072" y="1444947"/>
            <a:ext cx="258053" cy="269839"/>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Explosion: 8 Points 56">
            <a:extLst>
              <a:ext uri="{FF2B5EF4-FFF2-40B4-BE49-F238E27FC236}">
                <a16:creationId xmlns:a16="http://schemas.microsoft.com/office/drawing/2014/main" id="{AC3A9130-235D-4867-98DC-58C95C2D965E}"/>
              </a:ext>
            </a:extLst>
          </p:cNvPr>
          <p:cNvSpPr/>
          <p:nvPr/>
        </p:nvSpPr>
        <p:spPr>
          <a:xfrm>
            <a:off x="10198576" y="3159161"/>
            <a:ext cx="258053" cy="269839"/>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Explosion: 8 Points 57">
            <a:extLst>
              <a:ext uri="{FF2B5EF4-FFF2-40B4-BE49-F238E27FC236}">
                <a16:creationId xmlns:a16="http://schemas.microsoft.com/office/drawing/2014/main" id="{3F2A5E29-DC4B-42FE-B128-92362C0944FC}"/>
              </a:ext>
            </a:extLst>
          </p:cNvPr>
          <p:cNvSpPr/>
          <p:nvPr/>
        </p:nvSpPr>
        <p:spPr>
          <a:xfrm>
            <a:off x="10552697" y="4218345"/>
            <a:ext cx="258053" cy="269839"/>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Explosion: 8 Points 58">
            <a:extLst>
              <a:ext uri="{FF2B5EF4-FFF2-40B4-BE49-F238E27FC236}">
                <a16:creationId xmlns:a16="http://schemas.microsoft.com/office/drawing/2014/main" id="{CC0C2C5B-9C46-4BE7-B8F1-A0E26EBEFB6C}"/>
              </a:ext>
            </a:extLst>
          </p:cNvPr>
          <p:cNvSpPr/>
          <p:nvPr/>
        </p:nvSpPr>
        <p:spPr>
          <a:xfrm>
            <a:off x="8327475" y="2490945"/>
            <a:ext cx="258053" cy="269839"/>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xplosion: 8 Points 59">
            <a:extLst>
              <a:ext uri="{FF2B5EF4-FFF2-40B4-BE49-F238E27FC236}">
                <a16:creationId xmlns:a16="http://schemas.microsoft.com/office/drawing/2014/main" id="{8A35D707-EB81-4E40-9F5B-40DB00E44369}"/>
              </a:ext>
            </a:extLst>
          </p:cNvPr>
          <p:cNvSpPr/>
          <p:nvPr/>
        </p:nvSpPr>
        <p:spPr>
          <a:xfrm>
            <a:off x="9816202" y="2216904"/>
            <a:ext cx="258053" cy="269839"/>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Explosion: 8 Points 60">
            <a:extLst>
              <a:ext uri="{FF2B5EF4-FFF2-40B4-BE49-F238E27FC236}">
                <a16:creationId xmlns:a16="http://schemas.microsoft.com/office/drawing/2014/main" id="{BAAF9281-0A14-4F8E-A76A-3145D6680DE0}"/>
              </a:ext>
            </a:extLst>
          </p:cNvPr>
          <p:cNvSpPr/>
          <p:nvPr/>
        </p:nvSpPr>
        <p:spPr>
          <a:xfrm>
            <a:off x="9637467" y="4552816"/>
            <a:ext cx="258053" cy="269839"/>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Explosion: 8 Points 61">
            <a:extLst>
              <a:ext uri="{FF2B5EF4-FFF2-40B4-BE49-F238E27FC236}">
                <a16:creationId xmlns:a16="http://schemas.microsoft.com/office/drawing/2014/main" id="{96367705-539E-4121-9D8D-ACA650D7CC75}"/>
              </a:ext>
            </a:extLst>
          </p:cNvPr>
          <p:cNvSpPr/>
          <p:nvPr/>
        </p:nvSpPr>
        <p:spPr>
          <a:xfrm>
            <a:off x="9533635" y="3651682"/>
            <a:ext cx="258053" cy="269839"/>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Graphic 67" descr="Fire with solid fill">
            <a:extLst>
              <a:ext uri="{FF2B5EF4-FFF2-40B4-BE49-F238E27FC236}">
                <a16:creationId xmlns:a16="http://schemas.microsoft.com/office/drawing/2014/main" id="{64EC4D0E-EFAC-433D-9789-FAB86031E0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2388" y="4490920"/>
            <a:ext cx="397075" cy="397075"/>
          </a:xfrm>
          <a:prstGeom prst="rect">
            <a:avLst/>
          </a:prstGeom>
        </p:spPr>
      </p:pic>
      <p:pic>
        <p:nvPicPr>
          <p:cNvPr id="69" name="Graphic 68" descr="Fire with solid fill">
            <a:extLst>
              <a:ext uri="{FF2B5EF4-FFF2-40B4-BE49-F238E27FC236}">
                <a16:creationId xmlns:a16="http://schemas.microsoft.com/office/drawing/2014/main" id="{AECCFB18-5414-42E4-B5DB-A46D0F2DE1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50787" y="3919124"/>
            <a:ext cx="397075" cy="397075"/>
          </a:xfrm>
          <a:prstGeom prst="rect">
            <a:avLst/>
          </a:prstGeom>
        </p:spPr>
      </p:pic>
      <p:pic>
        <p:nvPicPr>
          <p:cNvPr id="70" name="Graphic 69" descr="Fire with solid fill">
            <a:extLst>
              <a:ext uri="{FF2B5EF4-FFF2-40B4-BE49-F238E27FC236}">
                <a16:creationId xmlns:a16="http://schemas.microsoft.com/office/drawing/2014/main" id="{40A7EC09-DA77-44CF-B674-551C5800AC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4807" y="1557781"/>
            <a:ext cx="397075" cy="397075"/>
          </a:xfrm>
          <a:prstGeom prst="rect">
            <a:avLst/>
          </a:prstGeom>
        </p:spPr>
      </p:pic>
      <p:pic>
        <p:nvPicPr>
          <p:cNvPr id="77" name="Graphic 76" descr="Water with solid fill">
            <a:extLst>
              <a:ext uri="{FF2B5EF4-FFF2-40B4-BE49-F238E27FC236}">
                <a16:creationId xmlns:a16="http://schemas.microsoft.com/office/drawing/2014/main" id="{1BA09FD7-152F-40CA-825B-9D700DA6E2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8239" y="2078368"/>
            <a:ext cx="361949" cy="361949"/>
          </a:xfrm>
          <a:prstGeom prst="rect">
            <a:avLst/>
          </a:prstGeom>
        </p:spPr>
      </p:pic>
      <p:grpSp>
        <p:nvGrpSpPr>
          <p:cNvPr id="84" name="Group 83">
            <a:extLst>
              <a:ext uri="{FF2B5EF4-FFF2-40B4-BE49-F238E27FC236}">
                <a16:creationId xmlns:a16="http://schemas.microsoft.com/office/drawing/2014/main" id="{071693BA-F8F2-45B9-8FEA-4AA1F34CE959}"/>
              </a:ext>
            </a:extLst>
          </p:cNvPr>
          <p:cNvGrpSpPr/>
          <p:nvPr/>
        </p:nvGrpSpPr>
        <p:grpSpPr>
          <a:xfrm>
            <a:off x="3484047" y="756835"/>
            <a:ext cx="2390774" cy="1754326"/>
            <a:chOff x="3798318" y="710064"/>
            <a:chExt cx="2390774" cy="1754326"/>
          </a:xfrm>
        </p:grpSpPr>
        <p:sp>
          <p:nvSpPr>
            <p:cNvPr id="64" name="TextBox 63">
              <a:extLst>
                <a:ext uri="{FF2B5EF4-FFF2-40B4-BE49-F238E27FC236}">
                  <a16:creationId xmlns:a16="http://schemas.microsoft.com/office/drawing/2014/main" id="{CC50E03A-DE52-4D44-A3A7-9D5C4051E4F5}"/>
                </a:ext>
              </a:extLst>
            </p:cNvPr>
            <p:cNvSpPr txBox="1"/>
            <p:nvPr/>
          </p:nvSpPr>
          <p:spPr>
            <a:xfrm>
              <a:off x="3872523" y="710064"/>
              <a:ext cx="2316569" cy="1754326"/>
            </a:xfrm>
            <a:prstGeom prst="rect">
              <a:avLst/>
            </a:prstGeom>
            <a:noFill/>
          </p:spPr>
          <p:txBody>
            <a:bodyPr wrap="square" rtlCol="0">
              <a:spAutoFit/>
            </a:bodyPr>
            <a:lstStyle/>
            <a:p>
              <a:r>
                <a:rPr lang="en-US" dirty="0"/>
                <a:t>     -  Rubble</a:t>
              </a:r>
            </a:p>
            <a:p>
              <a:r>
                <a:rPr lang="en-US" dirty="0"/>
                <a:t>     - Power Outage</a:t>
              </a:r>
            </a:p>
            <a:p>
              <a:r>
                <a:rPr lang="en-US" dirty="0"/>
                <a:t>     - Flooding</a:t>
              </a:r>
            </a:p>
            <a:p>
              <a:r>
                <a:rPr lang="en-US" dirty="0"/>
                <a:t>     - Fires</a:t>
              </a:r>
            </a:p>
            <a:p>
              <a:r>
                <a:rPr lang="en-US" dirty="0"/>
                <a:t>     - Facility Closed</a:t>
              </a:r>
            </a:p>
            <a:p>
              <a:endParaRPr lang="en-US" dirty="0"/>
            </a:p>
          </p:txBody>
        </p:sp>
        <p:grpSp>
          <p:nvGrpSpPr>
            <p:cNvPr id="83" name="Group 82">
              <a:extLst>
                <a:ext uri="{FF2B5EF4-FFF2-40B4-BE49-F238E27FC236}">
                  <a16:creationId xmlns:a16="http://schemas.microsoft.com/office/drawing/2014/main" id="{CE1F471B-7C33-4292-81BC-F3E5866A8668}"/>
                </a:ext>
              </a:extLst>
            </p:cNvPr>
            <p:cNvGrpSpPr/>
            <p:nvPr/>
          </p:nvGrpSpPr>
          <p:grpSpPr>
            <a:xfrm>
              <a:off x="3798318" y="782988"/>
              <a:ext cx="361949" cy="1343623"/>
              <a:chOff x="3798318" y="782988"/>
              <a:chExt cx="361949" cy="1343623"/>
            </a:xfrm>
          </p:grpSpPr>
          <p:grpSp>
            <p:nvGrpSpPr>
              <p:cNvPr id="82" name="Group 81">
                <a:extLst>
                  <a:ext uri="{FF2B5EF4-FFF2-40B4-BE49-F238E27FC236}">
                    <a16:creationId xmlns:a16="http://schemas.microsoft.com/office/drawing/2014/main" id="{C705A4D1-4662-4DBE-9BA8-20EBC4FFF7F2}"/>
                  </a:ext>
                </a:extLst>
              </p:cNvPr>
              <p:cNvGrpSpPr/>
              <p:nvPr/>
            </p:nvGrpSpPr>
            <p:grpSpPr>
              <a:xfrm>
                <a:off x="3830795" y="782988"/>
                <a:ext cx="307150" cy="1343623"/>
                <a:chOff x="3830795" y="782988"/>
                <a:chExt cx="307150" cy="1343623"/>
              </a:xfrm>
            </p:grpSpPr>
            <p:sp>
              <p:nvSpPr>
                <p:cNvPr id="63" name="Explosion: 8 Points 62">
                  <a:extLst>
                    <a:ext uri="{FF2B5EF4-FFF2-40B4-BE49-F238E27FC236}">
                      <a16:creationId xmlns:a16="http://schemas.microsoft.com/office/drawing/2014/main" id="{E581AC21-5FC5-4009-ABF2-0B794C1CA9EF}"/>
                    </a:ext>
                  </a:extLst>
                </p:cNvPr>
                <p:cNvSpPr/>
                <p:nvPr/>
              </p:nvSpPr>
              <p:spPr>
                <a:xfrm>
                  <a:off x="3872524" y="782988"/>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ightning Bolt 64">
                  <a:extLst>
                    <a:ext uri="{FF2B5EF4-FFF2-40B4-BE49-F238E27FC236}">
                      <a16:creationId xmlns:a16="http://schemas.microsoft.com/office/drawing/2014/main" id="{A1232352-DEE0-4F61-ABB5-113382886DE1}"/>
                    </a:ext>
                  </a:extLst>
                </p:cNvPr>
                <p:cNvSpPr/>
                <p:nvPr/>
              </p:nvSpPr>
              <p:spPr>
                <a:xfrm rot="18002973">
                  <a:off x="3844733" y="1040854"/>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quot;Not Allowed&quot; Symbol 65">
                  <a:extLst>
                    <a:ext uri="{FF2B5EF4-FFF2-40B4-BE49-F238E27FC236}">
                      <a16:creationId xmlns:a16="http://schemas.microsoft.com/office/drawing/2014/main" id="{590484C5-94C1-438E-9150-037C3C7216C3}"/>
                    </a:ext>
                  </a:extLst>
                </p:cNvPr>
                <p:cNvSpPr/>
                <p:nvPr/>
              </p:nvSpPr>
              <p:spPr>
                <a:xfrm>
                  <a:off x="3856298" y="1900791"/>
                  <a:ext cx="245990" cy="225820"/>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 name="Graphic 70" descr="Fire with solid fill">
                  <a:extLst>
                    <a:ext uri="{FF2B5EF4-FFF2-40B4-BE49-F238E27FC236}">
                      <a16:creationId xmlns:a16="http://schemas.microsoft.com/office/drawing/2014/main" id="{20D5B25A-C039-43DC-B644-818FBE803B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30795" y="1569551"/>
                  <a:ext cx="296996" cy="296996"/>
                </a:xfrm>
                <a:prstGeom prst="rect">
                  <a:avLst/>
                </a:prstGeom>
              </p:spPr>
            </p:pic>
          </p:grpSp>
          <p:pic>
            <p:nvPicPr>
              <p:cNvPr id="78" name="Graphic 77" descr="Water with solid fill">
                <a:extLst>
                  <a:ext uri="{FF2B5EF4-FFF2-40B4-BE49-F238E27FC236}">
                    <a16:creationId xmlns:a16="http://schemas.microsoft.com/office/drawing/2014/main" id="{1B60D34C-ABB1-4B8B-900B-8D2C733C1E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8318" y="1239694"/>
                <a:ext cx="361949" cy="361949"/>
              </a:xfrm>
              <a:prstGeom prst="rect">
                <a:avLst/>
              </a:prstGeom>
            </p:spPr>
          </p:pic>
        </p:grpSp>
      </p:grpSp>
      <p:pic>
        <p:nvPicPr>
          <p:cNvPr id="79" name="Graphic 78" descr="Water with solid fill">
            <a:extLst>
              <a:ext uri="{FF2B5EF4-FFF2-40B4-BE49-F238E27FC236}">
                <a16:creationId xmlns:a16="http://schemas.microsoft.com/office/drawing/2014/main" id="{5D6A1A1B-0111-4FBE-BDBA-7547C8B617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77253" y="1030042"/>
            <a:ext cx="361949" cy="361949"/>
          </a:xfrm>
          <a:prstGeom prst="rect">
            <a:avLst/>
          </a:prstGeom>
        </p:spPr>
      </p:pic>
      <p:pic>
        <p:nvPicPr>
          <p:cNvPr id="80" name="Graphic 79" descr="Water with solid fill">
            <a:extLst>
              <a:ext uri="{FF2B5EF4-FFF2-40B4-BE49-F238E27FC236}">
                <a16:creationId xmlns:a16="http://schemas.microsoft.com/office/drawing/2014/main" id="{C74EBBBB-D10D-4FB5-9C94-55AD7EA95E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63305" y="3560020"/>
            <a:ext cx="361949" cy="361949"/>
          </a:xfrm>
          <a:prstGeom prst="rect">
            <a:avLst/>
          </a:prstGeom>
        </p:spPr>
      </p:pic>
      <p:pic>
        <p:nvPicPr>
          <p:cNvPr id="81" name="Graphic 80" descr="Water with solid fill">
            <a:extLst>
              <a:ext uri="{FF2B5EF4-FFF2-40B4-BE49-F238E27FC236}">
                <a16:creationId xmlns:a16="http://schemas.microsoft.com/office/drawing/2014/main" id="{35F1820D-0F64-4C74-B3C4-9B8B3496F8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63790" y="4161992"/>
            <a:ext cx="361949" cy="361949"/>
          </a:xfrm>
          <a:prstGeom prst="rect">
            <a:avLst/>
          </a:prstGeom>
        </p:spPr>
      </p:pic>
      <p:sp>
        <p:nvSpPr>
          <p:cNvPr id="85" name="Explosion: 8 Points 84">
            <a:extLst>
              <a:ext uri="{FF2B5EF4-FFF2-40B4-BE49-F238E27FC236}">
                <a16:creationId xmlns:a16="http://schemas.microsoft.com/office/drawing/2014/main" id="{96D3E8CD-BFAF-44B4-A93B-84DC7D2E9685}"/>
              </a:ext>
            </a:extLst>
          </p:cNvPr>
          <p:cNvSpPr/>
          <p:nvPr/>
        </p:nvSpPr>
        <p:spPr>
          <a:xfrm>
            <a:off x="7080423" y="1983756"/>
            <a:ext cx="258053" cy="269839"/>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Explosion: 8 Points 85">
            <a:extLst>
              <a:ext uri="{FF2B5EF4-FFF2-40B4-BE49-F238E27FC236}">
                <a16:creationId xmlns:a16="http://schemas.microsoft.com/office/drawing/2014/main" id="{9DCE23F9-63F8-4465-B05F-C5B9EF6A96A5}"/>
              </a:ext>
            </a:extLst>
          </p:cNvPr>
          <p:cNvSpPr/>
          <p:nvPr/>
        </p:nvSpPr>
        <p:spPr>
          <a:xfrm>
            <a:off x="11527687" y="3740994"/>
            <a:ext cx="258053" cy="269839"/>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quot;Not Allowed&quot; Symbol 86">
            <a:extLst>
              <a:ext uri="{FF2B5EF4-FFF2-40B4-BE49-F238E27FC236}">
                <a16:creationId xmlns:a16="http://schemas.microsoft.com/office/drawing/2014/main" id="{EA88D03E-7FE2-4C8C-90B0-7DA64B757DC4}"/>
              </a:ext>
            </a:extLst>
          </p:cNvPr>
          <p:cNvSpPr/>
          <p:nvPr/>
        </p:nvSpPr>
        <p:spPr>
          <a:xfrm>
            <a:off x="5775861" y="2851814"/>
            <a:ext cx="298064" cy="280396"/>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quot;Not Allowed&quot; Symbol 87">
            <a:extLst>
              <a:ext uri="{FF2B5EF4-FFF2-40B4-BE49-F238E27FC236}">
                <a16:creationId xmlns:a16="http://schemas.microsoft.com/office/drawing/2014/main" id="{CFDB28E1-3BEE-4C9A-89F3-F9C9F9B7BD2A}"/>
              </a:ext>
            </a:extLst>
          </p:cNvPr>
          <p:cNvSpPr/>
          <p:nvPr/>
        </p:nvSpPr>
        <p:spPr>
          <a:xfrm>
            <a:off x="5708374" y="2141936"/>
            <a:ext cx="298064" cy="280396"/>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quot;Not Allowed&quot; Symbol 88">
            <a:extLst>
              <a:ext uri="{FF2B5EF4-FFF2-40B4-BE49-F238E27FC236}">
                <a16:creationId xmlns:a16="http://schemas.microsoft.com/office/drawing/2014/main" id="{6FB0728F-A0F8-456C-90FC-EFCCFB6AB868}"/>
              </a:ext>
            </a:extLst>
          </p:cNvPr>
          <p:cNvSpPr/>
          <p:nvPr/>
        </p:nvSpPr>
        <p:spPr>
          <a:xfrm>
            <a:off x="9642656" y="707987"/>
            <a:ext cx="298064" cy="280396"/>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quot;Not Allowed&quot; Symbol 89">
            <a:extLst>
              <a:ext uri="{FF2B5EF4-FFF2-40B4-BE49-F238E27FC236}">
                <a16:creationId xmlns:a16="http://schemas.microsoft.com/office/drawing/2014/main" id="{D2E82851-4FB1-48BB-A6EB-FE1ED790D419}"/>
              </a:ext>
            </a:extLst>
          </p:cNvPr>
          <p:cNvSpPr/>
          <p:nvPr/>
        </p:nvSpPr>
        <p:spPr>
          <a:xfrm>
            <a:off x="10480925" y="1052353"/>
            <a:ext cx="298064" cy="280396"/>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quot;Not Allowed&quot; Symbol 90">
            <a:extLst>
              <a:ext uri="{FF2B5EF4-FFF2-40B4-BE49-F238E27FC236}">
                <a16:creationId xmlns:a16="http://schemas.microsoft.com/office/drawing/2014/main" id="{E8152628-AB60-431A-A3EF-8D46D9E6B6D6}"/>
              </a:ext>
            </a:extLst>
          </p:cNvPr>
          <p:cNvSpPr/>
          <p:nvPr/>
        </p:nvSpPr>
        <p:spPr>
          <a:xfrm>
            <a:off x="11462773" y="1877109"/>
            <a:ext cx="298064" cy="280396"/>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6" name="Graphic 95" descr="Water with solid fill">
            <a:extLst>
              <a:ext uri="{FF2B5EF4-FFF2-40B4-BE49-F238E27FC236}">
                <a16:creationId xmlns:a16="http://schemas.microsoft.com/office/drawing/2014/main" id="{A52CB924-EE4B-410B-8948-B6998A9AF7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0733" y="3195967"/>
            <a:ext cx="361949" cy="361949"/>
          </a:xfrm>
          <a:prstGeom prst="rect">
            <a:avLst/>
          </a:prstGeom>
        </p:spPr>
      </p:pic>
    </p:spTree>
    <p:extLst>
      <p:ext uri="{BB962C8B-B14F-4D97-AF65-F5344CB8AC3E}">
        <p14:creationId xmlns:p14="http://schemas.microsoft.com/office/powerpoint/2010/main" val="406366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9F0A866-1B0A-4CE3-9969-C051A2D2EC4E}"/>
              </a:ext>
            </a:extLst>
          </p:cNvPr>
          <p:cNvSpPr txBox="1"/>
          <p:nvPr/>
        </p:nvSpPr>
        <p:spPr>
          <a:xfrm>
            <a:off x="3343923" y="361950"/>
            <a:ext cx="4989284" cy="584775"/>
          </a:xfrm>
          <a:prstGeom prst="rect">
            <a:avLst/>
          </a:prstGeom>
          <a:noFill/>
        </p:spPr>
        <p:txBody>
          <a:bodyPr wrap="square" rtlCol="0">
            <a:spAutoFit/>
          </a:bodyPr>
          <a:lstStyle/>
          <a:p>
            <a:pPr algn="ctr"/>
            <a:r>
              <a:rPr lang="en-US" sz="3200" dirty="0"/>
              <a:t>Timeline: 5 Hour Later</a:t>
            </a:r>
          </a:p>
        </p:txBody>
      </p:sp>
      <p:cxnSp>
        <p:nvCxnSpPr>
          <p:cNvPr id="22" name="Straight Arrow Connector 21">
            <a:extLst>
              <a:ext uri="{FF2B5EF4-FFF2-40B4-BE49-F238E27FC236}">
                <a16:creationId xmlns:a16="http://schemas.microsoft.com/office/drawing/2014/main" id="{D932BFA7-4ECF-4374-BC06-78B5767CC2C8}"/>
              </a:ext>
            </a:extLst>
          </p:cNvPr>
          <p:cNvCxnSpPr/>
          <p:nvPr/>
        </p:nvCxnSpPr>
        <p:spPr>
          <a:xfrm flipV="1">
            <a:off x="3903380" y="3153413"/>
            <a:ext cx="0" cy="828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Slide Number Placeholder 24">
            <a:extLst>
              <a:ext uri="{FF2B5EF4-FFF2-40B4-BE49-F238E27FC236}">
                <a16:creationId xmlns:a16="http://schemas.microsoft.com/office/drawing/2014/main" id="{B26FC1D5-43BD-45FF-869F-D067D3F80505}"/>
              </a:ext>
            </a:extLst>
          </p:cNvPr>
          <p:cNvSpPr>
            <a:spLocks noGrp="1"/>
          </p:cNvSpPr>
          <p:nvPr>
            <p:ph type="sldNum" sz="quarter" idx="12"/>
          </p:nvPr>
        </p:nvSpPr>
        <p:spPr/>
        <p:txBody>
          <a:bodyPr/>
          <a:lstStyle/>
          <a:p>
            <a:fld id="{DC6D1CB0-62B0-4850-A2CE-FAC44BE94807}" type="slidenum">
              <a:rPr lang="en-US" smtClean="0"/>
              <a:t>11</a:t>
            </a:fld>
            <a:endParaRPr lang="en-US"/>
          </a:p>
        </p:txBody>
      </p:sp>
      <p:cxnSp>
        <p:nvCxnSpPr>
          <p:cNvPr id="26" name="Straight Arrow Connector 25">
            <a:extLst>
              <a:ext uri="{FF2B5EF4-FFF2-40B4-BE49-F238E27FC236}">
                <a16:creationId xmlns:a16="http://schemas.microsoft.com/office/drawing/2014/main" id="{C87DCA7B-BCE0-45C2-83D5-3CD45B663495}"/>
              </a:ext>
            </a:extLst>
          </p:cNvPr>
          <p:cNvCxnSpPr>
            <a:cxnSpLocks/>
          </p:cNvCxnSpPr>
          <p:nvPr/>
        </p:nvCxnSpPr>
        <p:spPr>
          <a:xfrm>
            <a:off x="3351760" y="1829656"/>
            <a:ext cx="0" cy="775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615D7068-FB43-4D2E-9801-1AA021803D6A}"/>
              </a:ext>
            </a:extLst>
          </p:cNvPr>
          <p:cNvSpPr txBox="1"/>
          <p:nvPr/>
        </p:nvSpPr>
        <p:spPr>
          <a:xfrm>
            <a:off x="2499008" y="3982088"/>
            <a:ext cx="3795259" cy="1200329"/>
          </a:xfrm>
          <a:prstGeom prst="rect">
            <a:avLst/>
          </a:prstGeom>
          <a:noFill/>
        </p:spPr>
        <p:txBody>
          <a:bodyPr wrap="square" rtlCol="0">
            <a:spAutoFit/>
          </a:bodyPr>
          <a:lstStyle/>
          <a:p>
            <a:r>
              <a:rPr lang="en-US" dirty="0"/>
              <a:t>10/08 1:00pm:</a:t>
            </a:r>
          </a:p>
          <a:p>
            <a:r>
              <a:rPr lang="en-US" dirty="0"/>
              <a:t>Announced that drinking water is contaminated in most damaged areas (Old Town, Safe Town, Scenic Vista).</a:t>
            </a:r>
          </a:p>
        </p:txBody>
      </p:sp>
      <p:sp>
        <p:nvSpPr>
          <p:cNvPr id="28" name="TextBox 27">
            <a:extLst>
              <a:ext uri="{FF2B5EF4-FFF2-40B4-BE49-F238E27FC236}">
                <a16:creationId xmlns:a16="http://schemas.microsoft.com/office/drawing/2014/main" id="{34F81686-7F05-4662-BB90-C1E6EEF3542F}"/>
              </a:ext>
            </a:extLst>
          </p:cNvPr>
          <p:cNvSpPr txBox="1"/>
          <p:nvPr/>
        </p:nvSpPr>
        <p:spPr>
          <a:xfrm>
            <a:off x="1939552" y="919190"/>
            <a:ext cx="2808742" cy="923330"/>
          </a:xfrm>
          <a:prstGeom prst="rect">
            <a:avLst/>
          </a:prstGeom>
          <a:noFill/>
        </p:spPr>
        <p:txBody>
          <a:bodyPr wrap="square" rtlCol="0">
            <a:spAutoFit/>
          </a:bodyPr>
          <a:lstStyle/>
          <a:p>
            <a:r>
              <a:rPr lang="en-US" dirty="0"/>
              <a:t>10/08 9:00am:</a:t>
            </a:r>
          </a:p>
          <a:p>
            <a:r>
              <a:rPr lang="en-US" dirty="0"/>
              <a:t>Power Plant and Bridges are closed.</a:t>
            </a:r>
          </a:p>
        </p:txBody>
      </p:sp>
      <p:grpSp>
        <p:nvGrpSpPr>
          <p:cNvPr id="32" name="Group 31">
            <a:extLst>
              <a:ext uri="{FF2B5EF4-FFF2-40B4-BE49-F238E27FC236}">
                <a16:creationId xmlns:a16="http://schemas.microsoft.com/office/drawing/2014/main" id="{8620F00A-596B-4C16-812B-883052B38A85}"/>
              </a:ext>
            </a:extLst>
          </p:cNvPr>
          <p:cNvGrpSpPr/>
          <p:nvPr/>
        </p:nvGrpSpPr>
        <p:grpSpPr>
          <a:xfrm>
            <a:off x="598711" y="2515443"/>
            <a:ext cx="11593289" cy="1018497"/>
            <a:chOff x="5838565" y="2515443"/>
            <a:chExt cx="6061106" cy="1018497"/>
          </a:xfrm>
        </p:grpSpPr>
        <p:grpSp>
          <p:nvGrpSpPr>
            <p:cNvPr id="33" name="Group 32">
              <a:extLst>
                <a:ext uri="{FF2B5EF4-FFF2-40B4-BE49-F238E27FC236}">
                  <a16:creationId xmlns:a16="http://schemas.microsoft.com/office/drawing/2014/main" id="{B7C5516F-33F6-426E-88A8-535DE44F1C0B}"/>
                </a:ext>
              </a:extLst>
            </p:cNvPr>
            <p:cNvGrpSpPr/>
            <p:nvPr/>
          </p:nvGrpSpPr>
          <p:grpSpPr>
            <a:xfrm>
              <a:off x="5838565" y="2515443"/>
              <a:ext cx="6061106" cy="1018497"/>
              <a:chOff x="5838565" y="2515443"/>
              <a:chExt cx="6061106" cy="1018497"/>
            </a:xfrm>
          </p:grpSpPr>
          <p:grpSp>
            <p:nvGrpSpPr>
              <p:cNvPr id="36" name="Group 35">
                <a:extLst>
                  <a:ext uri="{FF2B5EF4-FFF2-40B4-BE49-F238E27FC236}">
                    <a16:creationId xmlns:a16="http://schemas.microsoft.com/office/drawing/2014/main" id="{CCEBD13E-8A39-41C9-A35E-8BBD36FF847B}"/>
                  </a:ext>
                </a:extLst>
              </p:cNvPr>
              <p:cNvGrpSpPr/>
              <p:nvPr/>
            </p:nvGrpSpPr>
            <p:grpSpPr>
              <a:xfrm>
                <a:off x="5838565" y="2515443"/>
                <a:ext cx="6061106" cy="1018497"/>
                <a:chOff x="5838565" y="2515443"/>
                <a:chExt cx="6061106" cy="1018497"/>
              </a:xfrm>
            </p:grpSpPr>
            <p:cxnSp>
              <p:nvCxnSpPr>
                <p:cNvPr id="38" name="Straight Connector 37">
                  <a:extLst>
                    <a:ext uri="{FF2B5EF4-FFF2-40B4-BE49-F238E27FC236}">
                      <a16:creationId xmlns:a16="http://schemas.microsoft.com/office/drawing/2014/main" id="{4DF4A313-9627-498A-BEA8-E88E282676CF}"/>
                    </a:ext>
                  </a:extLst>
                </p:cNvPr>
                <p:cNvCxnSpPr>
                  <a:cxnSpLocks/>
                </p:cNvCxnSpPr>
                <p:nvPr/>
              </p:nvCxnSpPr>
              <p:spPr>
                <a:xfrm>
                  <a:off x="5838565" y="2867487"/>
                  <a:ext cx="579500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72C997B-B3D0-4D61-BD26-0E4B5E86D811}"/>
                    </a:ext>
                  </a:extLst>
                </p:cNvPr>
                <p:cNvCxnSpPr/>
                <p:nvPr/>
              </p:nvCxnSpPr>
              <p:spPr>
                <a:xfrm>
                  <a:off x="8680882" y="2515443"/>
                  <a:ext cx="0" cy="7040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515CBC2-795F-4440-9474-1FE79A6287FA}"/>
                    </a:ext>
                  </a:extLst>
                </p:cNvPr>
                <p:cNvCxnSpPr/>
                <p:nvPr/>
              </p:nvCxnSpPr>
              <p:spPr>
                <a:xfrm>
                  <a:off x="6096000" y="2515443"/>
                  <a:ext cx="0" cy="7040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A132214-02BA-4BC9-AD80-234F54A83FE1}"/>
                    </a:ext>
                  </a:extLst>
                </p:cNvPr>
                <p:cNvCxnSpPr/>
                <p:nvPr/>
              </p:nvCxnSpPr>
              <p:spPr>
                <a:xfrm>
                  <a:off x="11231732" y="2515443"/>
                  <a:ext cx="0" cy="704088"/>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DDBBD22-EEBB-4934-85D5-4732E1DE9182}"/>
                    </a:ext>
                  </a:extLst>
                </p:cNvPr>
                <p:cNvSpPr txBox="1"/>
                <p:nvPr/>
              </p:nvSpPr>
              <p:spPr>
                <a:xfrm>
                  <a:off x="6053610" y="3219531"/>
                  <a:ext cx="321223" cy="307777"/>
                </a:xfrm>
                <a:prstGeom prst="rect">
                  <a:avLst/>
                </a:prstGeom>
                <a:noFill/>
              </p:spPr>
              <p:txBody>
                <a:bodyPr wrap="square" rtlCol="0">
                  <a:spAutoFit/>
                </a:bodyPr>
                <a:lstStyle/>
                <a:p>
                  <a:r>
                    <a:rPr lang="en-US" sz="1400" dirty="0"/>
                    <a:t>10/08</a:t>
                  </a:r>
                </a:p>
              </p:txBody>
            </p:sp>
            <p:sp>
              <p:nvSpPr>
                <p:cNvPr id="43" name="TextBox 42">
                  <a:extLst>
                    <a:ext uri="{FF2B5EF4-FFF2-40B4-BE49-F238E27FC236}">
                      <a16:creationId xmlns:a16="http://schemas.microsoft.com/office/drawing/2014/main" id="{738E6EE4-96FC-4DF9-A356-0C4E9F5F942B}"/>
                    </a:ext>
                  </a:extLst>
                </p:cNvPr>
                <p:cNvSpPr txBox="1"/>
                <p:nvPr/>
              </p:nvSpPr>
              <p:spPr>
                <a:xfrm>
                  <a:off x="8620412" y="3226163"/>
                  <a:ext cx="379392" cy="307777"/>
                </a:xfrm>
                <a:prstGeom prst="rect">
                  <a:avLst/>
                </a:prstGeom>
                <a:noFill/>
              </p:spPr>
              <p:txBody>
                <a:bodyPr wrap="square" rtlCol="0">
                  <a:spAutoFit/>
                </a:bodyPr>
                <a:lstStyle/>
                <a:p>
                  <a:r>
                    <a:rPr lang="en-US" sz="1400" dirty="0"/>
                    <a:t>10/09</a:t>
                  </a:r>
                </a:p>
              </p:txBody>
            </p:sp>
            <p:sp>
              <p:nvSpPr>
                <p:cNvPr id="44" name="TextBox 43">
                  <a:extLst>
                    <a:ext uri="{FF2B5EF4-FFF2-40B4-BE49-F238E27FC236}">
                      <a16:creationId xmlns:a16="http://schemas.microsoft.com/office/drawing/2014/main" id="{8A7CA5EA-21C0-4868-A90C-D9FE4914C9C2}"/>
                    </a:ext>
                  </a:extLst>
                </p:cNvPr>
                <p:cNvSpPr txBox="1"/>
                <p:nvPr/>
              </p:nvSpPr>
              <p:spPr>
                <a:xfrm>
                  <a:off x="11204347" y="3226163"/>
                  <a:ext cx="695324" cy="307777"/>
                </a:xfrm>
                <a:prstGeom prst="rect">
                  <a:avLst/>
                </a:prstGeom>
                <a:noFill/>
              </p:spPr>
              <p:txBody>
                <a:bodyPr wrap="square" rtlCol="0">
                  <a:spAutoFit/>
                </a:bodyPr>
                <a:lstStyle/>
                <a:p>
                  <a:r>
                    <a:rPr lang="en-US" sz="1400" dirty="0"/>
                    <a:t>10/10</a:t>
                  </a:r>
                </a:p>
              </p:txBody>
            </p:sp>
          </p:grpSp>
          <p:sp>
            <p:nvSpPr>
              <p:cNvPr id="37" name="Explosion: 8 Points 36">
                <a:extLst>
                  <a:ext uri="{FF2B5EF4-FFF2-40B4-BE49-F238E27FC236}">
                    <a16:creationId xmlns:a16="http://schemas.microsoft.com/office/drawing/2014/main" id="{8CA6F639-A9E3-495A-8646-6EEDE3FDDFB3}"/>
                  </a:ext>
                </a:extLst>
              </p:cNvPr>
              <p:cNvSpPr/>
              <p:nvPr/>
            </p:nvSpPr>
            <p:spPr>
              <a:xfrm>
                <a:off x="6940421" y="2662699"/>
                <a:ext cx="213062" cy="40957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34" name="&quot;Not Allowed&quot; Symbol 33">
              <a:extLst>
                <a:ext uri="{FF2B5EF4-FFF2-40B4-BE49-F238E27FC236}">
                  <a16:creationId xmlns:a16="http://schemas.microsoft.com/office/drawing/2014/main" id="{29FC453C-B846-466A-A659-241894C3A1B5}"/>
                </a:ext>
              </a:extLst>
            </p:cNvPr>
            <p:cNvSpPr/>
            <p:nvPr/>
          </p:nvSpPr>
          <p:spPr>
            <a:xfrm>
              <a:off x="7160881" y="2713598"/>
              <a:ext cx="206024" cy="30777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5" name="Graphic 34" descr="Leaky Tap with solid fill">
              <a:extLst>
                <a:ext uri="{FF2B5EF4-FFF2-40B4-BE49-F238E27FC236}">
                  <a16:creationId xmlns:a16="http://schemas.microsoft.com/office/drawing/2014/main" id="{F0F13651-DABF-4576-A1D0-231A0219D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8250" y="2662699"/>
              <a:ext cx="257172" cy="490988"/>
            </a:xfrm>
            <a:prstGeom prst="rect">
              <a:avLst/>
            </a:prstGeom>
          </p:spPr>
        </p:pic>
      </p:grpSp>
    </p:spTree>
    <p:extLst>
      <p:ext uri="{BB962C8B-B14F-4D97-AF65-F5344CB8AC3E}">
        <p14:creationId xmlns:p14="http://schemas.microsoft.com/office/powerpoint/2010/main" val="67685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FFB6CC-E9E2-4DA5-B927-67793724EAF7}"/>
              </a:ext>
            </a:extLst>
          </p:cNvPr>
          <p:cNvSpPr>
            <a:spLocks noGrp="1"/>
          </p:cNvSpPr>
          <p:nvPr>
            <p:ph type="sldNum" sz="quarter" idx="12"/>
          </p:nvPr>
        </p:nvSpPr>
        <p:spPr/>
        <p:txBody>
          <a:bodyPr/>
          <a:lstStyle/>
          <a:p>
            <a:fld id="{DC6D1CB0-62B0-4850-A2CE-FAC44BE94807}" type="slidenum">
              <a:rPr lang="en-US" smtClean="0"/>
              <a:t>12</a:t>
            </a:fld>
            <a:endParaRPr lang="en-US"/>
          </a:p>
        </p:txBody>
      </p:sp>
      <p:sp>
        <p:nvSpPr>
          <p:cNvPr id="4" name="TextBox 3">
            <a:extLst>
              <a:ext uri="{FF2B5EF4-FFF2-40B4-BE49-F238E27FC236}">
                <a16:creationId xmlns:a16="http://schemas.microsoft.com/office/drawing/2014/main" id="{AA9A4DC1-6D67-423E-BCAE-BF0732118502}"/>
              </a:ext>
            </a:extLst>
          </p:cNvPr>
          <p:cNvSpPr txBox="1"/>
          <p:nvPr/>
        </p:nvSpPr>
        <p:spPr>
          <a:xfrm>
            <a:off x="594804" y="213064"/>
            <a:ext cx="8345010" cy="584775"/>
          </a:xfrm>
          <a:prstGeom prst="rect">
            <a:avLst/>
          </a:prstGeom>
          <a:noFill/>
        </p:spPr>
        <p:txBody>
          <a:bodyPr wrap="square" rtlCol="0">
            <a:spAutoFit/>
          </a:bodyPr>
          <a:lstStyle/>
          <a:p>
            <a:r>
              <a:rPr lang="en-US" sz="3200" dirty="0"/>
              <a:t>Population Movement After Earthquake</a:t>
            </a:r>
          </a:p>
        </p:txBody>
      </p:sp>
      <p:sp>
        <p:nvSpPr>
          <p:cNvPr id="5" name="TextBox 4">
            <a:extLst>
              <a:ext uri="{FF2B5EF4-FFF2-40B4-BE49-F238E27FC236}">
                <a16:creationId xmlns:a16="http://schemas.microsoft.com/office/drawing/2014/main" id="{43B9C2B7-F430-4455-B730-F60650A843B4}"/>
              </a:ext>
            </a:extLst>
          </p:cNvPr>
          <p:cNvSpPr txBox="1"/>
          <p:nvPr/>
        </p:nvSpPr>
        <p:spPr>
          <a:xfrm>
            <a:off x="6409676" y="1013698"/>
            <a:ext cx="5299969"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Heavily damaged areas (Safe Town, Scenic Vista, Oak Willow, etc.) have fewer accounts, and less damaged areas have more accounts.</a:t>
            </a:r>
          </a:p>
          <a:p>
            <a:pPr marL="285750" indent="-285750">
              <a:buFont typeface="Arial" panose="020B0604020202020204" pitchFamily="34" charset="0"/>
              <a:buChar char="•"/>
            </a:pPr>
            <a:r>
              <a:rPr lang="en-US" sz="2000" dirty="0"/>
              <a:t>We can infer that people moved from more damaged areas towards the less damaged areas.</a:t>
            </a:r>
          </a:p>
        </p:txBody>
      </p:sp>
      <p:grpSp>
        <p:nvGrpSpPr>
          <p:cNvPr id="8" name="Group 7">
            <a:extLst>
              <a:ext uri="{FF2B5EF4-FFF2-40B4-BE49-F238E27FC236}">
                <a16:creationId xmlns:a16="http://schemas.microsoft.com/office/drawing/2014/main" id="{74067747-7973-42CD-956B-486642A59FB0}"/>
              </a:ext>
            </a:extLst>
          </p:cNvPr>
          <p:cNvGrpSpPr/>
          <p:nvPr/>
        </p:nvGrpSpPr>
        <p:grpSpPr>
          <a:xfrm>
            <a:off x="7519405" y="2695307"/>
            <a:ext cx="4128076" cy="3219254"/>
            <a:chOff x="6995622" y="2952690"/>
            <a:chExt cx="4128076" cy="3219254"/>
          </a:xfrm>
        </p:grpSpPr>
        <p:pic>
          <p:nvPicPr>
            <p:cNvPr id="7" name="Picture 6" descr="Map&#10;&#10;Description automatically generated">
              <a:extLst>
                <a:ext uri="{FF2B5EF4-FFF2-40B4-BE49-F238E27FC236}">
                  <a16:creationId xmlns:a16="http://schemas.microsoft.com/office/drawing/2014/main" id="{E7681B50-7D10-4BC9-A36F-8F62D008E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622" y="2952690"/>
              <a:ext cx="4128076" cy="3219254"/>
            </a:xfrm>
            <a:prstGeom prst="rect">
              <a:avLst/>
            </a:prstGeom>
          </p:spPr>
        </p:pic>
        <p:sp>
          <p:nvSpPr>
            <p:cNvPr id="9" name="Arrow: Right 8">
              <a:extLst>
                <a:ext uri="{FF2B5EF4-FFF2-40B4-BE49-F238E27FC236}">
                  <a16:creationId xmlns:a16="http://schemas.microsoft.com/office/drawing/2014/main" id="{3B050AEB-D0AC-4EE4-86BC-1684004C9940}"/>
                </a:ext>
              </a:extLst>
            </p:cNvPr>
            <p:cNvSpPr/>
            <p:nvPr/>
          </p:nvSpPr>
          <p:spPr>
            <a:xfrm rot="13616050">
              <a:off x="9751332" y="4967734"/>
              <a:ext cx="298251" cy="20742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1A1A7CAC-09B5-451F-966D-E0EFFB3F18EB}"/>
                </a:ext>
              </a:extLst>
            </p:cNvPr>
            <p:cNvSpPr/>
            <p:nvPr/>
          </p:nvSpPr>
          <p:spPr>
            <a:xfrm rot="13616050">
              <a:off x="8721097" y="4913000"/>
              <a:ext cx="298251" cy="20742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AB586435-7A62-4C99-AD8C-4ABD9561C992}"/>
                </a:ext>
              </a:extLst>
            </p:cNvPr>
            <p:cNvSpPr/>
            <p:nvPr/>
          </p:nvSpPr>
          <p:spPr>
            <a:xfrm rot="6596714">
              <a:off x="9578179" y="4206681"/>
              <a:ext cx="298251" cy="20742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BD38E8D7-257D-400E-B1D0-505D9C02DAAA}"/>
                </a:ext>
              </a:extLst>
            </p:cNvPr>
            <p:cNvSpPr/>
            <p:nvPr/>
          </p:nvSpPr>
          <p:spPr>
            <a:xfrm rot="9475257">
              <a:off x="9181773" y="3818470"/>
              <a:ext cx="298251" cy="20742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124" name="Picture 4">
            <a:extLst>
              <a:ext uri="{FF2B5EF4-FFF2-40B4-BE49-F238E27FC236}">
                <a16:creationId xmlns:a16="http://schemas.microsoft.com/office/drawing/2014/main" id="{09AB42FF-5364-4619-9227-9815BC73E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04" y="702248"/>
            <a:ext cx="5625080" cy="4961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2E9DC9-C441-43E7-809E-9A4C16376C1F}"/>
              </a:ext>
            </a:extLst>
          </p:cNvPr>
          <p:cNvSpPr txBox="1"/>
          <p:nvPr/>
        </p:nvSpPr>
        <p:spPr>
          <a:xfrm>
            <a:off x="6111261" y="4988191"/>
            <a:ext cx="1423405" cy="923330"/>
          </a:xfrm>
          <a:prstGeom prst="rect">
            <a:avLst/>
          </a:prstGeom>
          <a:noFill/>
        </p:spPr>
        <p:txBody>
          <a:bodyPr wrap="square" rtlCol="0">
            <a:spAutoFit/>
          </a:bodyPr>
          <a:lstStyle/>
          <a:p>
            <a:r>
              <a:rPr lang="en-US" dirty="0"/>
              <a:t>    = direction of citizen’s movement </a:t>
            </a:r>
          </a:p>
        </p:txBody>
      </p:sp>
      <p:sp>
        <p:nvSpPr>
          <p:cNvPr id="13" name="Arrow: Right 12">
            <a:extLst>
              <a:ext uri="{FF2B5EF4-FFF2-40B4-BE49-F238E27FC236}">
                <a16:creationId xmlns:a16="http://schemas.microsoft.com/office/drawing/2014/main" id="{6FA7031F-AEC4-456E-A21A-1BD7E08F497A}"/>
              </a:ext>
            </a:extLst>
          </p:cNvPr>
          <p:cNvSpPr/>
          <p:nvPr/>
        </p:nvSpPr>
        <p:spPr>
          <a:xfrm rot="10800000">
            <a:off x="6080740" y="5074914"/>
            <a:ext cx="298251" cy="20742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701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9F0A866-1B0A-4CE3-9969-C051A2D2EC4E}"/>
              </a:ext>
            </a:extLst>
          </p:cNvPr>
          <p:cNvSpPr txBox="1"/>
          <p:nvPr/>
        </p:nvSpPr>
        <p:spPr>
          <a:xfrm>
            <a:off x="3343922" y="361950"/>
            <a:ext cx="5631397" cy="584775"/>
          </a:xfrm>
          <a:prstGeom prst="rect">
            <a:avLst/>
          </a:prstGeom>
          <a:noFill/>
        </p:spPr>
        <p:txBody>
          <a:bodyPr wrap="square" rtlCol="0">
            <a:spAutoFit/>
          </a:bodyPr>
          <a:lstStyle/>
          <a:p>
            <a:pPr algn="ctr"/>
            <a:r>
              <a:rPr lang="en-US" sz="3200" dirty="0"/>
              <a:t>Timeline: What Happened next?</a:t>
            </a:r>
          </a:p>
        </p:txBody>
      </p:sp>
      <p:cxnSp>
        <p:nvCxnSpPr>
          <p:cNvPr id="22" name="Straight Arrow Connector 21">
            <a:extLst>
              <a:ext uri="{FF2B5EF4-FFF2-40B4-BE49-F238E27FC236}">
                <a16:creationId xmlns:a16="http://schemas.microsoft.com/office/drawing/2014/main" id="{D932BFA7-4ECF-4374-BC06-78B5767CC2C8}"/>
              </a:ext>
            </a:extLst>
          </p:cNvPr>
          <p:cNvCxnSpPr/>
          <p:nvPr/>
        </p:nvCxnSpPr>
        <p:spPr>
          <a:xfrm flipV="1">
            <a:off x="4616316" y="3161838"/>
            <a:ext cx="0" cy="828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Slide Number Placeholder 24">
            <a:extLst>
              <a:ext uri="{FF2B5EF4-FFF2-40B4-BE49-F238E27FC236}">
                <a16:creationId xmlns:a16="http://schemas.microsoft.com/office/drawing/2014/main" id="{B26FC1D5-43BD-45FF-869F-D067D3F80505}"/>
              </a:ext>
            </a:extLst>
          </p:cNvPr>
          <p:cNvSpPr>
            <a:spLocks noGrp="1"/>
          </p:cNvSpPr>
          <p:nvPr>
            <p:ph type="sldNum" sz="quarter" idx="12"/>
          </p:nvPr>
        </p:nvSpPr>
        <p:spPr/>
        <p:txBody>
          <a:bodyPr/>
          <a:lstStyle/>
          <a:p>
            <a:fld id="{DC6D1CB0-62B0-4850-A2CE-FAC44BE94807}" type="slidenum">
              <a:rPr lang="en-US" smtClean="0"/>
              <a:t>13</a:t>
            </a:fld>
            <a:endParaRPr lang="en-US"/>
          </a:p>
        </p:txBody>
      </p:sp>
      <p:sp>
        <p:nvSpPr>
          <p:cNvPr id="20" name="TextBox 19">
            <a:extLst>
              <a:ext uri="{FF2B5EF4-FFF2-40B4-BE49-F238E27FC236}">
                <a16:creationId xmlns:a16="http://schemas.microsoft.com/office/drawing/2014/main" id="{EA68C8BD-04E0-4476-B6E2-21B634D4F774}"/>
              </a:ext>
            </a:extLst>
          </p:cNvPr>
          <p:cNvSpPr txBox="1"/>
          <p:nvPr/>
        </p:nvSpPr>
        <p:spPr>
          <a:xfrm>
            <a:off x="3906060" y="3990513"/>
            <a:ext cx="3764232" cy="923330"/>
          </a:xfrm>
          <a:prstGeom prst="rect">
            <a:avLst/>
          </a:prstGeom>
          <a:noFill/>
        </p:spPr>
        <p:txBody>
          <a:bodyPr wrap="square" rtlCol="0">
            <a:spAutoFit/>
          </a:bodyPr>
          <a:lstStyle/>
          <a:p>
            <a:r>
              <a:rPr lang="en-US" dirty="0"/>
              <a:t>10/08 5:00pm:</a:t>
            </a:r>
          </a:p>
          <a:p>
            <a:r>
              <a:rPr lang="en-US" dirty="0"/>
              <a:t>People evacuate from damaged areas to central areas. </a:t>
            </a:r>
          </a:p>
        </p:txBody>
      </p:sp>
      <p:grpSp>
        <p:nvGrpSpPr>
          <p:cNvPr id="30" name="Group 29">
            <a:extLst>
              <a:ext uri="{FF2B5EF4-FFF2-40B4-BE49-F238E27FC236}">
                <a16:creationId xmlns:a16="http://schemas.microsoft.com/office/drawing/2014/main" id="{FF624468-0FA3-48B2-8132-7C8AA6C3ED75}"/>
              </a:ext>
            </a:extLst>
          </p:cNvPr>
          <p:cNvGrpSpPr/>
          <p:nvPr/>
        </p:nvGrpSpPr>
        <p:grpSpPr>
          <a:xfrm>
            <a:off x="598711" y="2515443"/>
            <a:ext cx="11593289" cy="1018497"/>
            <a:chOff x="598711" y="2515443"/>
            <a:chExt cx="11593289" cy="1018497"/>
          </a:xfrm>
        </p:grpSpPr>
        <p:pic>
          <p:nvPicPr>
            <p:cNvPr id="31" name="Graphic 30" descr="Walk with solid fill">
              <a:extLst>
                <a:ext uri="{FF2B5EF4-FFF2-40B4-BE49-F238E27FC236}">
                  <a16:creationId xmlns:a16="http://schemas.microsoft.com/office/drawing/2014/main" id="{C7EFC210-C5BA-41A2-8164-D10317C11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00453" y="2610393"/>
              <a:ext cx="461881" cy="461881"/>
            </a:xfrm>
            <a:prstGeom prst="rect">
              <a:avLst/>
            </a:prstGeom>
          </p:spPr>
        </p:pic>
        <p:grpSp>
          <p:nvGrpSpPr>
            <p:cNvPr id="33" name="Group 32">
              <a:extLst>
                <a:ext uri="{FF2B5EF4-FFF2-40B4-BE49-F238E27FC236}">
                  <a16:creationId xmlns:a16="http://schemas.microsoft.com/office/drawing/2014/main" id="{9895791A-5F7C-4591-AE50-52AABCC7BB99}"/>
                </a:ext>
              </a:extLst>
            </p:cNvPr>
            <p:cNvGrpSpPr/>
            <p:nvPr/>
          </p:nvGrpSpPr>
          <p:grpSpPr>
            <a:xfrm>
              <a:off x="598711" y="2515443"/>
              <a:ext cx="11593289" cy="1018497"/>
              <a:chOff x="5838565" y="2515443"/>
              <a:chExt cx="6061106" cy="1018497"/>
            </a:xfrm>
          </p:grpSpPr>
          <p:grpSp>
            <p:nvGrpSpPr>
              <p:cNvPr id="35" name="Group 34">
                <a:extLst>
                  <a:ext uri="{FF2B5EF4-FFF2-40B4-BE49-F238E27FC236}">
                    <a16:creationId xmlns:a16="http://schemas.microsoft.com/office/drawing/2014/main" id="{2DDDAD82-EE30-4C64-A822-15ADADF6EF6C}"/>
                  </a:ext>
                </a:extLst>
              </p:cNvPr>
              <p:cNvGrpSpPr/>
              <p:nvPr/>
            </p:nvGrpSpPr>
            <p:grpSpPr>
              <a:xfrm>
                <a:off x="5838565" y="2515443"/>
                <a:ext cx="6061106" cy="1018497"/>
                <a:chOff x="5838565" y="2515443"/>
                <a:chExt cx="6061106" cy="1018497"/>
              </a:xfrm>
            </p:grpSpPr>
            <p:grpSp>
              <p:nvGrpSpPr>
                <p:cNvPr id="38" name="Group 37">
                  <a:extLst>
                    <a:ext uri="{FF2B5EF4-FFF2-40B4-BE49-F238E27FC236}">
                      <a16:creationId xmlns:a16="http://schemas.microsoft.com/office/drawing/2014/main" id="{1F574748-C591-4614-9C89-5BE0C5DAF9CE}"/>
                    </a:ext>
                  </a:extLst>
                </p:cNvPr>
                <p:cNvGrpSpPr/>
                <p:nvPr/>
              </p:nvGrpSpPr>
              <p:grpSpPr>
                <a:xfrm>
                  <a:off x="5838565" y="2515443"/>
                  <a:ext cx="6061106" cy="1018497"/>
                  <a:chOff x="5838565" y="2515443"/>
                  <a:chExt cx="6061106" cy="1018497"/>
                </a:xfrm>
              </p:grpSpPr>
              <p:cxnSp>
                <p:nvCxnSpPr>
                  <p:cNvPr id="40" name="Straight Connector 39">
                    <a:extLst>
                      <a:ext uri="{FF2B5EF4-FFF2-40B4-BE49-F238E27FC236}">
                        <a16:creationId xmlns:a16="http://schemas.microsoft.com/office/drawing/2014/main" id="{2A4FC6CE-52B8-48D2-AF99-01BA710A18CC}"/>
                      </a:ext>
                    </a:extLst>
                  </p:cNvPr>
                  <p:cNvCxnSpPr>
                    <a:cxnSpLocks/>
                  </p:cNvCxnSpPr>
                  <p:nvPr/>
                </p:nvCxnSpPr>
                <p:spPr>
                  <a:xfrm>
                    <a:off x="5838565" y="2867487"/>
                    <a:ext cx="573002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A975258-35D1-4730-82E4-601A1BC9D07A}"/>
                      </a:ext>
                    </a:extLst>
                  </p:cNvPr>
                  <p:cNvCxnSpPr/>
                  <p:nvPr/>
                </p:nvCxnSpPr>
                <p:spPr>
                  <a:xfrm>
                    <a:off x="8680882" y="2515443"/>
                    <a:ext cx="0" cy="7040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4179A88-91EB-4D33-8A1A-8B3DD27F37FD}"/>
                      </a:ext>
                    </a:extLst>
                  </p:cNvPr>
                  <p:cNvCxnSpPr/>
                  <p:nvPr/>
                </p:nvCxnSpPr>
                <p:spPr>
                  <a:xfrm>
                    <a:off x="6096000" y="2515443"/>
                    <a:ext cx="0" cy="7040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51613E9-0F43-47A7-8B84-F9F7B4C8375C}"/>
                      </a:ext>
                    </a:extLst>
                  </p:cNvPr>
                  <p:cNvCxnSpPr/>
                  <p:nvPr/>
                </p:nvCxnSpPr>
                <p:spPr>
                  <a:xfrm>
                    <a:off x="11231732" y="2515443"/>
                    <a:ext cx="0" cy="704088"/>
                  </a:xfrm>
                  <a:prstGeom prst="line">
                    <a:avLst/>
                  </a:prstGeom>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89F34E45-45E1-4E39-B59C-4B1D17873C7F}"/>
                      </a:ext>
                    </a:extLst>
                  </p:cNvPr>
                  <p:cNvSpPr txBox="1"/>
                  <p:nvPr/>
                </p:nvSpPr>
                <p:spPr>
                  <a:xfrm>
                    <a:off x="6053610" y="3219531"/>
                    <a:ext cx="321223" cy="307777"/>
                  </a:xfrm>
                  <a:prstGeom prst="rect">
                    <a:avLst/>
                  </a:prstGeom>
                  <a:noFill/>
                </p:spPr>
                <p:txBody>
                  <a:bodyPr wrap="square" rtlCol="0">
                    <a:spAutoFit/>
                  </a:bodyPr>
                  <a:lstStyle/>
                  <a:p>
                    <a:r>
                      <a:rPr lang="en-US" sz="1400" dirty="0"/>
                      <a:t>10/08</a:t>
                    </a:r>
                  </a:p>
                </p:txBody>
              </p:sp>
              <p:sp>
                <p:nvSpPr>
                  <p:cNvPr id="45" name="TextBox 44">
                    <a:extLst>
                      <a:ext uri="{FF2B5EF4-FFF2-40B4-BE49-F238E27FC236}">
                        <a16:creationId xmlns:a16="http://schemas.microsoft.com/office/drawing/2014/main" id="{2BFE47FB-E7AA-41E3-B60F-ACC52DE2CCEA}"/>
                      </a:ext>
                    </a:extLst>
                  </p:cNvPr>
                  <p:cNvSpPr txBox="1"/>
                  <p:nvPr/>
                </p:nvSpPr>
                <p:spPr>
                  <a:xfrm>
                    <a:off x="8620412" y="3226163"/>
                    <a:ext cx="379392" cy="307777"/>
                  </a:xfrm>
                  <a:prstGeom prst="rect">
                    <a:avLst/>
                  </a:prstGeom>
                  <a:noFill/>
                </p:spPr>
                <p:txBody>
                  <a:bodyPr wrap="square" rtlCol="0">
                    <a:spAutoFit/>
                  </a:bodyPr>
                  <a:lstStyle/>
                  <a:p>
                    <a:r>
                      <a:rPr lang="en-US" sz="1400" dirty="0"/>
                      <a:t>10/09</a:t>
                    </a:r>
                  </a:p>
                </p:txBody>
              </p:sp>
              <p:sp>
                <p:nvSpPr>
                  <p:cNvPr id="46" name="TextBox 45">
                    <a:extLst>
                      <a:ext uri="{FF2B5EF4-FFF2-40B4-BE49-F238E27FC236}">
                        <a16:creationId xmlns:a16="http://schemas.microsoft.com/office/drawing/2014/main" id="{0F2EF262-8293-4AFE-82E2-CBDBA9A3F259}"/>
                      </a:ext>
                    </a:extLst>
                  </p:cNvPr>
                  <p:cNvSpPr txBox="1"/>
                  <p:nvPr/>
                </p:nvSpPr>
                <p:spPr>
                  <a:xfrm>
                    <a:off x="11204347" y="3226163"/>
                    <a:ext cx="695324" cy="307777"/>
                  </a:xfrm>
                  <a:prstGeom prst="rect">
                    <a:avLst/>
                  </a:prstGeom>
                  <a:noFill/>
                </p:spPr>
                <p:txBody>
                  <a:bodyPr wrap="square" rtlCol="0">
                    <a:spAutoFit/>
                  </a:bodyPr>
                  <a:lstStyle/>
                  <a:p>
                    <a:r>
                      <a:rPr lang="en-US" sz="1400" dirty="0"/>
                      <a:t>10/10</a:t>
                    </a:r>
                  </a:p>
                </p:txBody>
              </p:sp>
            </p:grpSp>
            <p:sp>
              <p:nvSpPr>
                <p:cNvPr id="39" name="Explosion: 8 Points 38">
                  <a:extLst>
                    <a:ext uri="{FF2B5EF4-FFF2-40B4-BE49-F238E27FC236}">
                      <a16:creationId xmlns:a16="http://schemas.microsoft.com/office/drawing/2014/main" id="{51C5CC1A-5659-45A0-81EA-CD34B12B6345}"/>
                    </a:ext>
                  </a:extLst>
                </p:cNvPr>
                <p:cNvSpPr/>
                <p:nvPr/>
              </p:nvSpPr>
              <p:spPr>
                <a:xfrm>
                  <a:off x="6940421" y="2662699"/>
                  <a:ext cx="213062" cy="40957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36" name="&quot;Not Allowed&quot; Symbol 35">
                <a:extLst>
                  <a:ext uri="{FF2B5EF4-FFF2-40B4-BE49-F238E27FC236}">
                    <a16:creationId xmlns:a16="http://schemas.microsoft.com/office/drawing/2014/main" id="{9059794A-08B2-424F-8D60-C72DDD2C374A}"/>
                  </a:ext>
                </a:extLst>
              </p:cNvPr>
              <p:cNvSpPr/>
              <p:nvPr/>
            </p:nvSpPr>
            <p:spPr>
              <a:xfrm>
                <a:off x="7160881" y="2713598"/>
                <a:ext cx="206024" cy="30777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Graphic 36" descr="Leaky Tap with solid fill">
                <a:extLst>
                  <a:ext uri="{FF2B5EF4-FFF2-40B4-BE49-F238E27FC236}">
                    <a16:creationId xmlns:a16="http://schemas.microsoft.com/office/drawing/2014/main" id="{5B0DF48C-7D59-40C4-A8D0-5BDE7ED054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48250" y="2662699"/>
                <a:ext cx="257172" cy="490988"/>
              </a:xfrm>
              <a:prstGeom prst="rect">
                <a:avLst/>
              </a:prstGeom>
            </p:spPr>
          </p:pic>
        </p:grpSp>
      </p:grpSp>
    </p:spTree>
    <p:extLst>
      <p:ext uri="{BB962C8B-B14F-4D97-AF65-F5344CB8AC3E}">
        <p14:creationId xmlns:p14="http://schemas.microsoft.com/office/powerpoint/2010/main" val="199460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41BABC-B888-4169-AB31-C3B1403B7649}"/>
              </a:ext>
            </a:extLst>
          </p:cNvPr>
          <p:cNvSpPr>
            <a:spLocks noGrp="1"/>
          </p:cNvSpPr>
          <p:nvPr>
            <p:ph type="sldNum" sz="quarter" idx="12"/>
          </p:nvPr>
        </p:nvSpPr>
        <p:spPr/>
        <p:txBody>
          <a:bodyPr/>
          <a:lstStyle/>
          <a:p>
            <a:fld id="{DC6D1CB0-62B0-4850-A2CE-FAC44BE94807}" type="slidenum">
              <a:rPr lang="en-US" smtClean="0"/>
              <a:t>14</a:t>
            </a:fld>
            <a:endParaRPr lang="en-US"/>
          </a:p>
        </p:txBody>
      </p:sp>
      <p:sp>
        <p:nvSpPr>
          <p:cNvPr id="3" name="TextBox 2">
            <a:extLst>
              <a:ext uri="{FF2B5EF4-FFF2-40B4-BE49-F238E27FC236}">
                <a16:creationId xmlns:a16="http://schemas.microsoft.com/office/drawing/2014/main" id="{24608B29-5AC2-4736-A149-4041EB1C7DF5}"/>
              </a:ext>
            </a:extLst>
          </p:cNvPr>
          <p:cNvSpPr txBox="1"/>
          <p:nvPr/>
        </p:nvSpPr>
        <p:spPr>
          <a:xfrm>
            <a:off x="108389" y="64278"/>
            <a:ext cx="9792069" cy="584775"/>
          </a:xfrm>
          <a:prstGeom prst="rect">
            <a:avLst/>
          </a:prstGeom>
          <a:noFill/>
        </p:spPr>
        <p:txBody>
          <a:bodyPr wrap="square" rtlCol="0">
            <a:spAutoFit/>
          </a:bodyPr>
          <a:lstStyle/>
          <a:p>
            <a:r>
              <a:rPr lang="en-US" sz="3200" dirty="0"/>
              <a:t>Timeline: The Following Days</a:t>
            </a:r>
          </a:p>
        </p:txBody>
      </p:sp>
      <p:grpSp>
        <p:nvGrpSpPr>
          <p:cNvPr id="34" name="Group 33">
            <a:extLst>
              <a:ext uri="{FF2B5EF4-FFF2-40B4-BE49-F238E27FC236}">
                <a16:creationId xmlns:a16="http://schemas.microsoft.com/office/drawing/2014/main" id="{A03DD202-437D-4C73-859F-018C0EB54F8D}"/>
              </a:ext>
            </a:extLst>
          </p:cNvPr>
          <p:cNvGrpSpPr/>
          <p:nvPr/>
        </p:nvGrpSpPr>
        <p:grpSpPr>
          <a:xfrm>
            <a:off x="5757588" y="622623"/>
            <a:ext cx="6267393" cy="4994503"/>
            <a:chOff x="5733393" y="1008222"/>
            <a:chExt cx="6291588" cy="4841555"/>
          </a:xfrm>
        </p:grpSpPr>
        <p:grpSp>
          <p:nvGrpSpPr>
            <p:cNvPr id="5" name="Group 4">
              <a:extLst>
                <a:ext uri="{FF2B5EF4-FFF2-40B4-BE49-F238E27FC236}">
                  <a16:creationId xmlns:a16="http://schemas.microsoft.com/office/drawing/2014/main" id="{3BC238F8-576C-4EF1-8A8B-BF51FB392E84}"/>
                </a:ext>
              </a:extLst>
            </p:cNvPr>
            <p:cNvGrpSpPr/>
            <p:nvPr/>
          </p:nvGrpSpPr>
          <p:grpSpPr>
            <a:xfrm>
              <a:off x="5733393" y="1008222"/>
              <a:ext cx="6208366" cy="4841555"/>
              <a:chOff x="5604735" y="184587"/>
              <a:chExt cx="6301513" cy="5228468"/>
            </a:xfrm>
          </p:grpSpPr>
          <p:pic>
            <p:nvPicPr>
              <p:cNvPr id="9" name="Picture 8" descr="Map&#10;&#10;Description automatically generated">
                <a:extLst>
                  <a:ext uri="{FF2B5EF4-FFF2-40B4-BE49-F238E27FC236}">
                    <a16:creationId xmlns:a16="http://schemas.microsoft.com/office/drawing/2014/main" id="{C1C026C4-E385-4A9B-AE6F-17FAA7721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735" y="184587"/>
                <a:ext cx="6301513" cy="5228468"/>
              </a:xfrm>
              <a:prstGeom prst="rect">
                <a:avLst/>
              </a:prstGeom>
            </p:spPr>
          </p:pic>
          <p:sp>
            <p:nvSpPr>
              <p:cNvPr id="10" name="Oval 9">
                <a:extLst>
                  <a:ext uri="{FF2B5EF4-FFF2-40B4-BE49-F238E27FC236}">
                    <a16:creationId xmlns:a16="http://schemas.microsoft.com/office/drawing/2014/main" id="{BF9C645C-C6E7-4AC7-8409-B46B3C777E14}"/>
                  </a:ext>
                </a:extLst>
              </p:cNvPr>
              <p:cNvSpPr/>
              <p:nvPr/>
            </p:nvSpPr>
            <p:spPr>
              <a:xfrm rot="1451830">
                <a:off x="7847873" y="383583"/>
                <a:ext cx="1685950" cy="1480202"/>
              </a:xfrm>
              <a:prstGeom prst="ellipse">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A3908A4-CC23-4C83-9BCD-950BEC59CE2F}"/>
                  </a:ext>
                </a:extLst>
              </p:cNvPr>
              <p:cNvSpPr/>
              <p:nvPr/>
            </p:nvSpPr>
            <p:spPr>
              <a:xfrm>
                <a:off x="8255535" y="3966054"/>
                <a:ext cx="3041238" cy="965851"/>
              </a:xfrm>
              <a:prstGeom prst="ellipse">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Oval 11">
              <a:extLst>
                <a:ext uri="{FF2B5EF4-FFF2-40B4-BE49-F238E27FC236}">
                  <a16:creationId xmlns:a16="http://schemas.microsoft.com/office/drawing/2014/main" id="{B5251021-F556-46B3-95AA-8BC8680E38FD}"/>
                </a:ext>
              </a:extLst>
            </p:cNvPr>
            <p:cNvSpPr/>
            <p:nvPr/>
          </p:nvSpPr>
          <p:spPr>
            <a:xfrm rot="21330377">
              <a:off x="8705466" y="2060263"/>
              <a:ext cx="2249127" cy="2601662"/>
            </a:xfrm>
            <a:prstGeom prst="ellipse">
              <a:avLst/>
            </a:prstGeom>
            <a:solidFill>
              <a:srgbClr val="FFC00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14C9E56-EEFE-4095-BCC8-48CFC7CEFAF1}"/>
                </a:ext>
              </a:extLst>
            </p:cNvPr>
            <p:cNvSpPr/>
            <p:nvPr/>
          </p:nvSpPr>
          <p:spPr>
            <a:xfrm rot="1451830">
              <a:off x="7140655" y="2463027"/>
              <a:ext cx="1661029" cy="1370665"/>
            </a:xfrm>
            <a:prstGeom prst="ellipse">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6A474BEA-CF75-4430-9B82-5ED2D9C16518}"/>
                </a:ext>
              </a:extLst>
            </p:cNvPr>
            <p:cNvSpPr/>
            <p:nvPr/>
          </p:nvSpPr>
          <p:spPr>
            <a:xfrm rot="20583629">
              <a:off x="6047012" y="1719661"/>
              <a:ext cx="2102681" cy="1147263"/>
            </a:xfrm>
            <a:prstGeom prst="ellipse">
              <a:avLst/>
            </a:prstGeom>
            <a:solidFill>
              <a:srgbClr val="92D050">
                <a:alpha val="50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E4CB5F31-8339-4F2D-840A-70DE17F4DE8D}"/>
                </a:ext>
              </a:extLst>
            </p:cNvPr>
            <p:cNvSpPr/>
            <p:nvPr/>
          </p:nvSpPr>
          <p:spPr>
            <a:xfrm rot="15408107">
              <a:off x="10653478" y="3665445"/>
              <a:ext cx="1595744" cy="1147263"/>
            </a:xfrm>
            <a:prstGeom prst="ellipse">
              <a:avLst/>
            </a:prstGeom>
            <a:solidFill>
              <a:srgbClr val="92D050">
                <a:alpha val="50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338FC4C5-82BA-4116-A9DB-4DEE58719597}"/>
              </a:ext>
            </a:extLst>
          </p:cNvPr>
          <p:cNvGrpSpPr/>
          <p:nvPr/>
        </p:nvGrpSpPr>
        <p:grpSpPr>
          <a:xfrm>
            <a:off x="10327603" y="211783"/>
            <a:ext cx="1769760" cy="338554"/>
            <a:chOff x="5810250" y="126593"/>
            <a:chExt cx="1769760" cy="338554"/>
          </a:xfrm>
        </p:grpSpPr>
        <p:sp>
          <p:nvSpPr>
            <p:cNvPr id="26" name="Oval 25">
              <a:extLst>
                <a:ext uri="{FF2B5EF4-FFF2-40B4-BE49-F238E27FC236}">
                  <a16:creationId xmlns:a16="http://schemas.microsoft.com/office/drawing/2014/main" id="{AB5B8818-94C6-41F1-B1AA-A776BE5101EF}"/>
                </a:ext>
              </a:extLst>
            </p:cNvPr>
            <p:cNvSpPr/>
            <p:nvPr/>
          </p:nvSpPr>
          <p:spPr>
            <a:xfrm>
              <a:off x="5810250" y="190500"/>
              <a:ext cx="219075" cy="2107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578AF57-46B3-4FF6-8229-3D3741158093}"/>
                </a:ext>
              </a:extLst>
            </p:cNvPr>
            <p:cNvSpPr txBox="1"/>
            <p:nvPr/>
          </p:nvSpPr>
          <p:spPr>
            <a:xfrm>
              <a:off x="5993737" y="126593"/>
              <a:ext cx="1586273" cy="338554"/>
            </a:xfrm>
            <a:prstGeom prst="rect">
              <a:avLst/>
            </a:prstGeom>
            <a:noFill/>
          </p:spPr>
          <p:txBody>
            <a:bodyPr wrap="square" rtlCol="0">
              <a:spAutoFit/>
            </a:bodyPr>
            <a:lstStyle/>
            <a:p>
              <a:r>
                <a:rPr lang="en-US" sz="1600" dirty="0"/>
                <a:t>= High Priority</a:t>
              </a:r>
            </a:p>
          </p:txBody>
        </p:sp>
      </p:grpSp>
      <p:grpSp>
        <p:nvGrpSpPr>
          <p:cNvPr id="28" name="Group 27">
            <a:extLst>
              <a:ext uri="{FF2B5EF4-FFF2-40B4-BE49-F238E27FC236}">
                <a16:creationId xmlns:a16="http://schemas.microsoft.com/office/drawing/2014/main" id="{A172E9AC-1777-49CC-A741-AA9F27C8B24E}"/>
              </a:ext>
            </a:extLst>
          </p:cNvPr>
          <p:cNvGrpSpPr/>
          <p:nvPr/>
        </p:nvGrpSpPr>
        <p:grpSpPr>
          <a:xfrm>
            <a:off x="5757588" y="200221"/>
            <a:ext cx="1769760" cy="338554"/>
            <a:chOff x="5810250" y="126593"/>
            <a:chExt cx="1769760" cy="338554"/>
          </a:xfrm>
        </p:grpSpPr>
        <p:sp>
          <p:nvSpPr>
            <p:cNvPr id="29" name="Oval 28">
              <a:extLst>
                <a:ext uri="{FF2B5EF4-FFF2-40B4-BE49-F238E27FC236}">
                  <a16:creationId xmlns:a16="http://schemas.microsoft.com/office/drawing/2014/main" id="{B488E497-C6AB-4DC3-92C4-738A4D085D1E}"/>
                </a:ext>
              </a:extLst>
            </p:cNvPr>
            <p:cNvSpPr/>
            <p:nvPr/>
          </p:nvSpPr>
          <p:spPr>
            <a:xfrm>
              <a:off x="5810250" y="190500"/>
              <a:ext cx="219075" cy="21074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8B0413F-76D3-492D-8AC1-937B02D3ED05}"/>
                </a:ext>
              </a:extLst>
            </p:cNvPr>
            <p:cNvSpPr txBox="1"/>
            <p:nvPr/>
          </p:nvSpPr>
          <p:spPr>
            <a:xfrm>
              <a:off x="5993737" y="126593"/>
              <a:ext cx="1586273" cy="338554"/>
            </a:xfrm>
            <a:prstGeom prst="rect">
              <a:avLst/>
            </a:prstGeom>
            <a:noFill/>
          </p:spPr>
          <p:txBody>
            <a:bodyPr wrap="square" rtlCol="0">
              <a:spAutoFit/>
            </a:bodyPr>
            <a:lstStyle/>
            <a:p>
              <a:r>
                <a:rPr lang="en-US" sz="1600" dirty="0"/>
                <a:t>= Low Priority</a:t>
              </a:r>
            </a:p>
          </p:txBody>
        </p:sp>
      </p:grpSp>
      <p:grpSp>
        <p:nvGrpSpPr>
          <p:cNvPr id="31" name="Group 30">
            <a:extLst>
              <a:ext uri="{FF2B5EF4-FFF2-40B4-BE49-F238E27FC236}">
                <a16:creationId xmlns:a16="http://schemas.microsoft.com/office/drawing/2014/main" id="{802D4EFF-D976-4542-B673-5AE98454E225}"/>
              </a:ext>
            </a:extLst>
          </p:cNvPr>
          <p:cNvGrpSpPr/>
          <p:nvPr/>
        </p:nvGrpSpPr>
        <p:grpSpPr>
          <a:xfrm>
            <a:off x="7835020" y="198213"/>
            <a:ext cx="2065438" cy="584775"/>
            <a:chOff x="5853162" y="126593"/>
            <a:chExt cx="1726848" cy="584775"/>
          </a:xfrm>
        </p:grpSpPr>
        <p:sp>
          <p:nvSpPr>
            <p:cNvPr id="32" name="Oval 31">
              <a:extLst>
                <a:ext uri="{FF2B5EF4-FFF2-40B4-BE49-F238E27FC236}">
                  <a16:creationId xmlns:a16="http://schemas.microsoft.com/office/drawing/2014/main" id="{3EEC0DD3-1E8B-4710-9830-99E57D0DC27F}"/>
                </a:ext>
              </a:extLst>
            </p:cNvPr>
            <p:cNvSpPr/>
            <p:nvPr/>
          </p:nvSpPr>
          <p:spPr>
            <a:xfrm>
              <a:off x="5853162" y="198879"/>
              <a:ext cx="183487" cy="20255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929699AD-C122-42B5-8D6F-6036D73AB8E1}"/>
                </a:ext>
              </a:extLst>
            </p:cNvPr>
            <p:cNvSpPr txBox="1"/>
            <p:nvPr/>
          </p:nvSpPr>
          <p:spPr>
            <a:xfrm>
              <a:off x="5993737" y="126593"/>
              <a:ext cx="1586273" cy="584775"/>
            </a:xfrm>
            <a:prstGeom prst="rect">
              <a:avLst/>
            </a:prstGeom>
            <a:noFill/>
          </p:spPr>
          <p:txBody>
            <a:bodyPr wrap="square" rtlCol="0">
              <a:spAutoFit/>
            </a:bodyPr>
            <a:lstStyle/>
            <a:p>
              <a:r>
                <a:rPr lang="en-US" sz="1600" dirty="0"/>
                <a:t>= Moderate Priority</a:t>
              </a:r>
            </a:p>
          </p:txBody>
        </p:sp>
      </p:grpSp>
      <p:sp>
        <p:nvSpPr>
          <p:cNvPr id="36" name="Rectangle 35">
            <a:extLst>
              <a:ext uri="{FF2B5EF4-FFF2-40B4-BE49-F238E27FC236}">
                <a16:creationId xmlns:a16="http://schemas.microsoft.com/office/drawing/2014/main" id="{54990724-05E2-4AAD-ADBD-A94E15BB0AE4}"/>
              </a:ext>
            </a:extLst>
          </p:cNvPr>
          <p:cNvSpPr/>
          <p:nvPr/>
        </p:nvSpPr>
        <p:spPr>
          <a:xfrm>
            <a:off x="5976663" y="4475395"/>
            <a:ext cx="1374048" cy="92263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20B47F5-D5CF-411D-B175-21BF322E182D}"/>
              </a:ext>
            </a:extLst>
          </p:cNvPr>
          <p:cNvGrpSpPr/>
          <p:nvPr/>
        </p:nvGrpSpPr>
        <p:grpSpPr>
          <a:xfrm>
            <a:off x="6051590" y="4026606"/>
            <a:ext cx="2390774" cy="1754326"/>
            <a:chOff x="3798318" y="710064"/>
            <a:chExt cx="2390774" cy="1754326"/>
          </a:xfrm>
        </p:grpSpPr>
        <p:sp>
          <p:nvSpPr>
            <p:cNvPr id="17" name="TextBox 16">
              <a:extLst>
                <a:ext uri="{FF2B5EF4-FFF2-40B4-BE49-F238E27FC236}">
                  <a16:creationId xmlns:a16="http://schemas.microsoft.com/office/drawing/2014/main" id="{F4E84B93-4A64-4625-96A5-755F9E0D0009}"/>
                </a:ext>
              </a:extLst>
            </p:cNvPr>
            <p:cNvSpPr txBox="1"/>
            <p:nvPr/>
          </p:nvSpPr>
          <p:spPr>
            <a:xfrm>
              <a:off x="3872523" y="710064"/>
              <a:ext cx="2316569" cy="1754326"/>
            </a:xfrm>
            <a:prstGeom prst="rect">
              <a:avLst/>
            </a:prstGeom>
            <a:noFill/>
          </p:spPr>
          <p:txBody>
            <a:bodyPr wrap="square" rtlCol="0">
              <a:spAutoFit/>
            </a:bodyPr>
            <a:lstStyle/>
            <a:p>
              <a:r>
                <a:rPr lang="en-US" dirty="0"/>
                <a:t>     -  Rubble</a:t>
              </a:r>
            </a:p>
            <a:p>
              <a:r>
                <a:rPr lang="en-US" dirty="0"/>
                <a:t>     - Power Outage</a:t>
              </a:r>
            </a:p>
            <a:p>
              <a:r>
                <a:rPr lang="en-US" dirty="0"/>
                <a:t>     - Flooding</a:t>
              </a:r>
            </a:p>
            <a:p>
              <a:r>
                <a:rPr lang="en-US" dirty="0"/>
                <a:t>     - Fires</a:t>
              </a:r>
            </a:p>
            <a:p>
              <a:r>
                <a:rPr lang="en-US" dirty="0"/>
                <a:t>     - Facility Closed</a:t>
              </a:r>
            </a:p>
            <a:p>
              <a:endParaRPr lang="en-US" dirty="0"/>
            </a:p>
          </p:txBody>
        </p:sp>
        <p:grpSp>
          <p:nvGrpSpPr>
            <p:cNvPr id="18" name="Group 17">
              <a:extLst>
                <a:ext uri="{FF2B5EF4-FFF2-40B4-BE49-F238E27FC236}">
                  <a16:creationId xmlns:a16="http://schemas.microsoft.com/office/drawing/2014/main" id="{C2B344E8-ED66-4955-A6C4-547ECB699B47}"/>
                </a:ext>
              </a:extLst>
            </p:cNvPr>
            <p:cNvGrpSpPr/>
            <p:nvPr/>
          </p:nvGrpSpPr>
          <p:grpSpPr>
            <a:xfrm>
              <a:off x="3798318" y="782988"/>
              <a:ext cx="361949" cy="1343623"/>
              <a:chOff x="3798318" y="782988"/>
              <a:chExt cx="361949" cy="1343623"/>
            </a:xfrm>
          </p:grpSpPr>
          <p:grpSp>
            <p:nvGrpSpPr>
              <p:cNvPr id="19" name="Group 18">
                <a:extLst>
                  <a:ext uri="{FF2B5EF4-FFF2-40B4-BE49-F238E27FC236}">
                    <a16:creationId xmlns:a16="http://schemas.microsoft.com/office/drawing/2014/main" id="{10BF321D-AFBC-404B-B6DA-741F7A40311B}"/>
                  </a:ext>
                </a:extLst>
              </p:cNvPr>
              <p:cNvGrpSpPr/>
              <p:nvPr/>
            </p:nvGrpSpPr>
            <p:grpSpPr>
              <a:xfrm>
                <a:off x="3830795" y="782988"/>
                <a:ext cx="307150" cy="1343623"/>
                <a:chOff x="3830795" y="782988"/>
                <a:chExt cx="307150" cy="1343623"/>
              </a:xfrm>
            </p:grpSpPr>
            <p:sp>
              <p:nvSpPr>
                <p:cNvPr id="21" name="Explosion: 8 Points 20">
                  <a:extLst>
                    <a:ext uri="{FF2B5EF4-FFF2-40B4-BE49-F238E27FC236}">
                      <a16:creationId xmlns:a16="http://schemas.microsoft.com/office/drawing/2014/main" id="{899491C7-D41B-4B62-9AD6-A154D3E7D48B}"/>
                    </a:ext>
                  </a:extLst>
                </p:cNvPr>
                <p:cNvSpPr/>
                <p:nvPr/>
              </p:nvSpPr>
              <p:spPr>
                <a:xfrm>
                  <a:off x="3872524" y="782988"/>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ightning Bolt 21">
                  <a:extLst>
                    <a:ext uri="{FF2B5EF4-FFF2-40B4-BE49-F238E27FC236}">
                      <a16:creationId xmlns:a16="http://schemas.microsoft.com/office/drawing/2014/main" id="{470DBE95-7A07-4A35-8027-0E808B35F530}"/>
                    </a:ext>
                  </a:extLst>
                </p:cNvPr>
                <p:cNvSpPr/>
                <p:nvPr/>
              </p:nvSpPr>
              <p:spPr>
                <a:xfrm rot="18002973">
                  <a:off x="3844733" y="1040854"/>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quot;Not Allowed&quot; Symbol 22">
                  <a:extLst>
                    <a:ext uri="{FF2B5EF4-FFF2-40B4-BE49-F238E27FC236}">
                      <a16:creationId xmlns:a16="http://schemas.microsoft.com/office/drawing/2014/main" id="{5B72EE29-4934-48EE-BB56-F81B61357851}"/>
                    </a:ext>
                  </a:extLst>
                </p:cNvPr>
                <p:cNvSpPr/>
                <p:nvPr/>
              </p:nvSpPr>
              <p:spPr>
                <a:xfrm>
                  <a:off x="3856298" y="1900791"/>
                  <a:ext cx="245990" cy="225820"/>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Graphic 23" descr="Fire with solid fill">
                  <a:extLst>
                    <a:ext uri="{FF2B5EF4-FFF2-40B4-BE49-F238E27FC236}">
                      <a16:creationId xmlns:a16="http://schemas.microsoft.com/office/drawing/2014/main" id="{107D9ACA-9A4A-4566-8AA7-59D01F3DE0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30795" y="1569551"/>
                  <a:ext cx="296996" cy="296996"/>
                </a:xfrm>
                <a:prstGeom prst="rect">
                  <a:avLst/>
                </a:prstGeom>
              </p:spPr>
            </p:pic>
          </p:grpSp>
          <p:pic>
            <p:nvPicPr>
              <p:cNvPr id="20" name="Graphic 19" descr="Water with solid fill">
                <a:extLst>
                  <a:ext uri="{FF2B5EF4-FFF2-40B4-BE49-F238E27FC236}">
                    <a16:creationId xmlns:a16="http://schemas.microsoft.com/office/drawing/2014/main" id="{57A1B585-DF02-47EB-890B-6F771F0806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8318" y="1239694"/>
                <a:ext cx="361949" cy="361949"/>
              </a:xfrm>
              <a:prstGeom prst="rect">
                <a:avLst/>
              </a:prstGeom>
            </p:spPr>
          </p:pic>
        </p:grpSp>
      </p:grpSp>
      <p:sp>
        <p:nvSpPr>
          <p:cNvPr id="37" name="TextBox 36">
            <a:extLst>
              <a:ext uri="{FF2B5EF4-FFF2-40B4-BE49-F238E27FC236}">
                <a16:creationId xmlns:a16="http://schemas.microsoft.com/office/drawing/2014/main" id="{ED591BE1-0E48-4A37-8475-914477A3ADED}"/>
              </a:ext>
            </a:extLst>
          </p:cNvPr>
          <p:cNvSpPr txBox="1"/>
          <p:nvPr/>
        </p:nvSpPr>
        <p:spPr>
          <a:xfrm>
            <a:off x="220648" y="543455"/>
            <a:ext cx="5327576" cy="6217087"/>
          </a:xfrm>
          <a:prstGeom prst="rect">
            <a:avLst/>
          </a:prstGeom>
          <a:noFill/>
        </p:spPr>
        <p:txBody>
          <a:bodyPr wrap="square" rtlCol="0">
            <a:spAutoFit/>
          </a:bodyPr>
          <a:lstStyle/>
          <a:p>
            <a:pPr marL="285750" indent="-285750">
              <a:buFont typeface="Arial" panose="020B0604020202020204" pitchFamily="34" charset="0"/>
              <a:buChar char="•"/>
            </a:pPr>
            <a:r>
              <a:rPr lang="en-US" dirty="0"/>
              <a:t>Same methods as before, now over following days.</a:t>
            </a:r>
          </a:p>
          <a:p>
            <a:pPr marL="285750" indent="-285750">
              <a:buFont typeface="Arial" panose="020B0604020202020204" pitchFamily="34" charset="0"/>
              <a:buChar char="•"/>
            </a:pPr>
            <a:r>
              <a:rPr lang="en-US" dirty="0"/>
              <a:t>For most citizens, focus moves from immediate danger to stabilizing and shelter.</a:t>
            </a:r>
          </a:p>
          <a:p>
            <a:pPr marL="285750" indent="-285750">
              <a:buFont typeface="Arial" panose="020B0604020202020204" pitchFamily="34" charset="0"/>
              <a:buChar char="•"/>
            </a:pPr>
            <a:r>
              <a:rPr lang="en-US" dirty="0"/>
              <a:t>Still serious damage in Northern and Southern areas, particularly Old Town and Scenic Vista.</a:t>
            </a:r>
          </a:p>
          <a:p>
            <a:pPr marL="285750" indent="-285750">
              <a:buFont typeface="Arial" panose="020B0604020202020204" pitchFamily="34" charset="0"/>
              <a:buChar char="•"/>
            </a:pPr>
            <a:r>
              <a:rPr lang="en-US" dirty="0"/>
              <a:t>With Downtown, </a:t>
            </a:r>
            <a:r>
              <a:rPr lang="en-US" dirty="0" err="1"/>
              <a:t>Southton</a:t>
            </a:r>
            <a:r>
              <a:rPr lang="en-US" dirty="0"/>
              <a:t> and Southwest become high priority, as they have the main functioning hospitals for most of the city.</a:t>
            </a:r>
          </a:p>
          <a:p>
            <a:pPr marL="742950" lvl="1" indent="-285750">
              <a:buFont typeface="Arial" panose="020B0604020202020204" pitchFamily="34" charset="0"/>
              <a:buChar char="•"/>
            </a:pPr>
            <a:r>
              <a:rPr lang="en-US" sz="1400" b="0" i="0" dirty="0">
                <a:effectLst/>
                <a:latin typeface="Courier New" panose="02070309020205020404" pitchFamily="49" charset="0"/>
              </a:rPr>
              <a:t>We are running out of critical medical supplies, </a:t>
            </a:r>
            <a:r>
              <a:rPr lang="en-US" sz="1400" b="0" i="0" dirty="0" err="1">
                <a:effectLst/>
                <a:latin typeface="Courier New" panose="02070309020205020404" pitchFamily="49" charset="0"/>
              </a:rPr>
              <a:t>hosptials</a:t>
            </a:r>
            <a:r>
              <a:rPr lang="en-US" sz="1400" b="0" i="0" dirty="0">
                <a:effectLst/>
                <a:latin typeface="Courier New" panose="02070309020205020404" pitchFamily="49" charset="0"/>
              </a:rPr>
              <a:t> are burning through IV solutions, medicines, and much more. The roads are making it difficult to supply the hospitals and trucks can't get to our warehouse to keep us supplied. Road clearing from our warehouse in 16 to hospitals should be a priority.</a:t>
            </a:r>
          </a:p>
          <a:p>
            <a:pPr marL="285750" indent="-285750">
              <a:buFont typeface="Arial" panose="020B0604020202020204" pitchFamily="34" charset="0"/>
              <a:buChar char="•"/>
            </a:pPr>
            <a:r>
              <a:rPr lang="en-US" b="0" i="0" dirty="0">
                <a:effectLst/>
              </a:rPr>
              <a:t>The sewer system continued to decline. There is no potable water across the city.</a:t>
            </a:r>
          </a:p>
          <a:p>
            <a:pPr marL="285750" indent="-285750">
              <a:buFont typeface="Arial" panose="020B0604020202020204" pitchFamily="34" charset="0"/>
              <a:buChar char="•"/>
            </a:pPr>
            <a:r>
              <a:rPr lang="en-US" dirty="0"/>
              <a:t>Power was returned to most of the city, primarily to the Downtown areas and around Safe Town.</a:t>
            </a:r>
          </a:p>
          <a:p>
            <a:pPr marL="285750" indent="-285750">
              <a:buFont typeface="Arial" panose="020B0604020202020204" pitchFamily="34" charset="0"/>
              <a:buChar char="•"/>
            </a:pPr>
            <a:r>
              <a:rPr lang="en-US" dirty="0"/>
              <a:t>Some b</a:t>
            </a:r>
            <a:r>
              <a:rPr lang="en-US" b="0" i="0" dirty="0">
                <a:effectLst/>
              </a:rPr>
              <a:t>ridges have reopened, allowing evac</a:t>
            </a:r>
            <a:r>
              <a:rPr lang="en-US" dirty="0"/>
              <a:t>uation out of the city.</a:t>
            </a:r>
            <a:endParaRPr lang="en-US" b="0" i="0" dirty="0">
              <a:effectLst/>
            </a:endParaRPr>
          </a:p>
          <a:p>
            <a:pPr marL="285750" indent="-285750">
              <a:buFont typeface="Arial" panose="020B0604020202020204" pitchFamily="34" charset="0"/>
              <a:buChar char="•"/>
            </a:pPr>
            <a:endParaRPr lang="en-US" sz="2000" b="0" i="0" dirty="0">
              <a:effectLst/>
            </a:endParaRPr>
          </a:p>
        </p:txBody>
      </p:sp>
      <p:sp>
        <p:nvSpPr>
          <p:cNvPr id="38" name="Explosion: 8 Points 37">
            <a:extLst>
              <a:ext uri="{FF2B5EF4-FFF2-40B4-BE49-F238E27FC236}">
                <a16:creationId xmlns:a16="http://schemas.microsoft.com/office/drawing/2014/main" id="{A3E7A5A6-0E2F-4427-8605-4CECB4763806}"/>
              </a:ext>
            </a:extLst>
          </p:cNvPr>
          <p:cNvSpPr/>
          <p:nvPr/>
        </p:nvSpPr>
        <p:spPr>
          <a:xfrm>
            <a:off x="10339843" y="3363458"/>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Explosion: 8 Points 38">
            <a:extLst>
              <a:ext uri="{FF2B5EF4-FFF2-40B4-BE49-F238E27FC236}">
                <a16:creationId xmlns:a16="http://schemas.microsoft.com/office/drawing/2014/main" id="{9AB784FA-1786-4E1D-AF59-E6D509ACB77A}"/>
              </a:ext>
            </a:extLst>
          </p:cNvPr>
          <p:cNvSpPr/>
          <p:nvPr/>
        </p:nvSpPr>
        <p:spPr>
          <a:xfrm>
            <a:off x="7304733" y="2797973"/>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Explosion: 8 Points 39">
            <a:extLst>
              <a:ext uri="{FF2B5EF4-FFF2-40B4-BE49-F238E27FC236}">
                <a16:creationId xmlns:a16="http://schemas.microsoft.com/office/drawing/2014/main" id="{22012E59-4787-4FF6-9E9B-5848E49EBB1A}"/>
              </a:ext>
            </a:extLst>
          </p:cNvPr>
          <p:cNvSpPr/>
          <p:nvPr/>
        </p:nvSpPr>
        <p:spPr>
          <a:xfrm>
            <a:off x="9972797" y="4928623"/>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xplosion: 8 Points 40">
            <a:extLst>
              <a:ext uri="{FF2B5EF4-FFF2-40B4-BE49-F238E27FC236}">
                <a16:creationId xmlns:a16="http://schemas.microsoft.com/office/drawing/2014/main" id="{EC89560A-8A5D-4108-8AA2-8DAD71093CA5}"/>
              </a:ext>
            </a:extLst>
          </p:cNvPr>
          <p:cNvSpPr/>
          <p:nvPr/>
        </p:nvSpPr>
        <p:spPr>
          <a:xfrm>
            <a:off x="9041119" y="1377958"/>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Explosion: 8 Points 41">
            <a:extLst>
              <a:ext uri="{FF2B5EF4-FFF2-40B4-BE49-F238E27FC236}">
                <a16:creationId xmlns:a16="http://schemas.microsoft.com/office/drawing/2014/main" id="{7166868D-D33C-4634-8724-FB17FB6D2792}"/>
              </a:ext>
            </a:extLst>
          </p:cNvPr>
          <p:cNvSpPr/>
          <p:nvPr/>
        </p:nvSpPr>
        <p:spPr>
          <a:xfrm>
            <a:off x="8264029" y="2484651"/>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Explosion: 8 Points 42">
            <a:extLst>
              <a:ext uri="{FF2B5EF4-FFF2-40B4-BE49-F238E27FC236}">
                <a16:creationId xmlns:a16="http://schemas.microsoft.com/office/drawing/2014/main" id="{04177D6F-FAC9-4927-8F86-34B21C20BCC0}"/>
              </a:ext>
            </a:extLst>
          </p:cNvPr>
          <p:cNvSpPr/>
          <p:nvPr/>
        </p:nvSpPr>
        <p:spPr>
          <a:xfrm>
            <a:off x="8711755" y="4424281"/>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quot;Not Allowed&quot; Symbol 43">
            <a:extLst>
              <a:ext uri="{FF2B5EF4-FFF2-40B4-BE49-F238E27FC236}">
                <a16:creationId xmlns:a16="http://schemas.microsoft.com/office/drawing/2014/main" id="{8DF07130-88E3-4B94-B504-68923C0947C9}"/>
              </a:ext>
            </a:extLst>
          </p:cNvPr>
          <p:cNvSpPr/>
          <p:nvPr/>
        </p:nvSpPr>
        <p:spPr>
          <a:xfrm>
            <a:off x="8696062" y="1653828"/>
            <a:ext cx="245990" cy="225820"/>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pic>
        <p:nvPicPr>
          <p:cNvPr id="45" name="Graphic 44" descr="Water with solid fill">
            <a:extLst>
              <a:ext uri="{FF2B5EF4-FFF2-40B4-BE49-F238E27FC236}">
                <a16:creationId xmlns:a16="http://schemas.microsoft.com/office/drawing/2014/main" id="{A32CB772-4874-4971-994C-9B062A3CD4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5764" y="1096295"/>
            <a:ext cx="361949" cy="361949"/>
          </a:xfrm>
          <a:prstGeom prst="rect">
            <a:avLst/>
          </a:prstGeom>
        </p:spPr>
      </p:pic>
      <p:pic>
        <p:nvPicPr>
          <p:cNvPr id="46" name="Graphic 45" descr="Water with solid fill">
            <a:extLst>
              <a:ext uri="{FF2B5EF4-FFF2-40B4-BE49-F238E27FC236}">
                <a16:creationId xmlns:a16="http://schemas.microsoft.com/office/drawing/2014/main" id="{E6B13864-BE3E-449E-BA83-7638E3D297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07985" y="2796706"/>
            <a:ext cx="361949" cy="361949"/>
          </a:xfrm>
          <a:prstGeom prst="rect">
            <a:avLst/>
          </a:prstGeom>
        </p:spPr>
      </p:pic>
      <p:pic>
        <p:nvPicPr>
          <p:cNvPr id="47" name="Graphic 46" descr="Water with solid fill">
            <a:extLst>
              <a:ext uri="{FF2B5EF4-FFF2-40B4-BE49-F238E27FC236}">
                <a16:creationId xmlns:a16="http://schemas.microsoft.com/office/drawing/2014/main" id="{98E3816A-67D8-442A-BBBB-69E5F7DC50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45350" y="4454501"/>
            <a:ext cx="361949" cy="361949"/>
          </a:xfrm>
          <a:prstGeom prst="rect">
            <a:avLst/>
          </a:prstGeom>
        </p:spPr>
      </p:pic>
      <p:pic>
        <p:nvPicPr>
          <p:cNvPr id="48" name="Graphic 47" descr="Water with solid fill">
            <a:extLst>
              <a:ext uri="{FF2B5EF4-FFF2-40B4-BE49-F238E27FC236}">
                <a16:creationId xmlns:a16="http://schemas.microsoft.com/office/drawing/2014/main" id="{E3A228F6-6000-4AFE-A915-49A6F0D5FE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65332" y="4752339"/>
            <a:ext cx="361949" cy="361949"/>
          </a:xfrm>
          <a:prstGeom prst="rect">
            <a:avLst/>
          </a:prstGeom>
        </p:spPr>
      </p:pic>
      <p:sp>
        <p:nvSpPr>
          <p:cNvPr id="49" name="Lightning Bolt 48">
            <a:extLst>
              <a:ext uri="{FF2B5EF4-FFF2-40B4-BE49-F238E27FC236}">
                <a16:creationId xmlns:a16="http://schemas.microsoft.com/office/drawing/2014/main" id="{B22147DD-A75A-463C-A041-C8F8C849D2E2}"/>
              </a:ext>
            </a:extLst>
          </p:cNvPr>
          <p:cNvSpPr/>
          <p:nvPr/>
        </p:nvSpPr>
        <p:spPr>
          <a:xfrm rot="1722609">
            <a:off x="11423243" y="3720268"/>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ghtning Bolt 49">
            <a:extLst>
              <a:ext uri="{FF2B5EF4-FFF2-40B4-BE49-F238E27FC236}">
                <a16:creationId xmlns:a16="http://schemas.microsoft.com/office/drawing/2014/main" id="{5E70C5FE-CF53-4966-BBFA-37F50C579F05}"/>
              </a:ext>
            </a:extLst>
          </p:cNvPr>
          <p:cNvSpPr/>
          <p:nvPr/>
        </p:nvSpPr>
        <p:spPr>
          <a:xfrm rot="1722609">
            <a:off x="9577122" y="3604366"/>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ghtning Bolt 50">
            <a:extLst>
              <a:ext uri="{FF2B5EF4-FFF2-40B4-BE49-F238E27FC236}">
                <a16:creationId xmlns:a16="http://schemas.microsoft.com/office/drawing/2014/main" id="{289DE8A1-3B3D-4507-B8E5-0668EA637707}"/>
              </a:ext>
            </a:extLst>
          </p:cNvPr>
          <p:cNvSpPr/>
          <p:nvPr/>
        </p:nvSpPr>
        <p:spPr>
          <a:xfrm rot="1722609">
            <a:off x="8329399" y="1820083"/>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ightning Bolt 51">
            <a:extLst>
              <a:ext uri="{FF2B5EF4-FFF2-40B4-BE49-F238E27FC236}">
                <a16:creationId xmlns:a16="http://schemas.microsoft.com/office/drawing/2014/main" id="{F71772F1-C7D5-4D25-8DE6-E2E68A7FEF47}"/>
              </a:ext>
            </a:extLst>
          </p:cNvPr>
          <p:cNvSpPr/>
          <p:nvPr/>
        </p:nvSpPr>
        <p:spPr>
          <a:xfrm rot="1722609">
            <a:off x="10520894" y="4113044"/>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ightning Bolt 52">
            <a:extLst>
              <a:ext uri="{FF2B5EF4-FFF2-40B4-BE49-F238E27FC236}">
                <a16:creationId xmlns:a16="http://schemas.microsoft.com/office/drawing/2014/main" id="{C34CF209-09F0-4F34-9040-88A41CD0F5B4}"/>
              </a:ext>
            </a:extLst>
          </p:cNvPr>
          <p:cNvSpPr/>
          <p:nvPr/>
        </p:nvSpPr>
        <p:spPr>
          <a:xfrm rot="1722609">
            <a:off x="9581624" y="4764562"/>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ightning Bolt 53">
            <a:extLst>
              <a:ext uri="{FF2B5EF4-FFF2-40B4-BE49-F238E27FC236}">
                <a16:creationId xmlns:a16="http://schemas.microsoft.com/office/drawing/2014/main" id="{F360E67A-3FBD-4A5A-A804-278AB807595C}"/>
              </a:ext>
            </a:extLst>
          </p:cNvPr>
          <p:cNvSpPr/>
          <p:nvPr/>
        </p:nvSpPr>
        <p:spPr>
          <a:xfrm rot="1722609">
            <a:off x="7990747" y="3415438"/>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Lightning Bolt 54">
            <a:extLst>
              <a:ext uri="{FF2B5EF4-FFF2-40B4-BE49-F238E27FC236}">
                <a16:creationId xmlns:a16="http://schemas.microsoft.com/office/drawing/2014/main" id="{D42D3C45-6D38-4D79-B9F6-20B0DBF6DBD0}"/>
              </a:ext>
            </a:extLst>
          </p:cNvPr>
          <p:cNvSpPr/>
          <p:nvPr/>
        </p:nvSpPr>
        <p:spPr>
          <a:xfrm rot="1722609">
            <a:off x="8622294" y="3961699"/>
            <a:ext cx="238298" cy="264325"/>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Explosion: 8 Points 55">
            <a:extLst>
              <a:ext uri="{FF2B5EF4-FFF2-40B4-BE49-F238E27FC236}">
                <a16:creationId xmlns:a16="http://schemas.microsoft.com/office/drawing/2014/main" id="{958AAC24-9E3F-4EFA-98D1-03E268FC3E6A}"/>
              </a:ext>
            </a:extLst>
          </p:cNvPr>
          <p:cNvSpPr/>
          <p:nvPr/>
        </p:nvSpPr>
        <p:spPr>
          <a:xfrm>
            <a:off x="6913218" y="1572053"/>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Explosion: 8 Points 56">
            <a:extLst>
              <a:ext uri="{FF2B5EF4-FFF2-40B4-BE49-F238E27FC236}">
                <a16:creationId xmlns:a16="http://schemas.microsoft.com/office/drawing/2014/main" id="{B6B4E755-FF50-4AAE-B7AF-CDDD44B9EA9B}"/>
              </a:ext>
            </a:extLst>
          </p:cNvPr>
          <p:cNvSpPr/>
          <p:nvPr/>
        </p:nvSpPr>
        <p:spPr>
          <a:xfrm>
            <a:off x="9878572" y="2431396"/>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Explosion: 8 Points 57">
            <a:extLst>
              <a:ext uri="{FF2B5EF4-FFF2-40B4-BE49-F238E27FC236}">
                <a16:creationId xmlns:a16="http://schemas.microsoft.com/office/drawing/2014/main" id="{9C1DFFBD-7E85-4CCB-A91B-2B4FD3DE58AB}"/>
              </a:ext>
            </a:extLst>
          </p:cNvPr>
          <p:cNvSpPr/>
          <p:nvPr/>
        </p:nvSpPr>
        <p:spPr>
          <a:xfrm>
            <a:off x="9739563" y="3836089"/>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Explosion: 8 Points 58">
            <a:extLst>
              <a:ext uri="{FF2B5EF4-FFF2-40B4-BE49-F238E27FC236}">
                <a16:creationId xmlns:a16="http://schemas.microsoft.com/office/drawing/2014/main" id="{1B89383F-C1A2-46A0-BFA2-C199364FBE2D}"/>
              </a:ext>
            </a:extLst>
          </p:cNvPr>
          <p:cNvSpPr/>
          <p:nvPr/>
        </p:nvSpPr>
        <p:spPr>
          <a:xfrm>
            <a:off x="11363383" y="4145170"/>
            <a:ext cx="265421" cy="243686"/>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quot;Not Allowed&quot; Symbol 59">
            <a:extLst>
              <a:ext uri="{FF2B5EF4-FFF2-40B4-BE49-F238E27FC236}">
                <a16:creationId xmlns:a16="http://schemas.microsoft.com/office/drawing/2014/main" id="{8FA448F4-149B-43D8-A92E-F6991B586DCC}"/>
              </a:ext>
            </a:extLst>
          </p:cNvPr>
          <p:cNvSpPr/>
          <p:nvPr/>
        </p:nvSpPr>
        <p:spPr>
          <a:xfrm>
            <a:off x="5838799" y="2258831"/>
            <a:ext cx="245990" cy="225820"/>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quot;Not Allowed&quot; Symbol 60">
            <a:extLst>
              <a:ext uri="{FF2B5EF4-FFF2-40B4-BE49-F238E27FC236}">
                <a16:creationId xmlns:a16="http://schemas.microsoft.com/office/drawing/2014/main" id="{5AB59310-5AF9-4456-A293-568870CFF0E1}"/>
              </a:ext>
            </a:extLst>
          </p:cNvPr>
          <p:cNvSpPr/>
          <p:nvPr/>
        </p:nvSpPr>
        <p:spPr>
          <a:xfrm>
            <a:off x="9697204" y="750096"/>
            <a:ext cx="245990" cy="225820"/>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quot;Not Allowed&quot; Symbol 61">
            <a:extLst>
              <a:ext uri="{FF2B5EF4-FFF2-40B4-BE49-F238E27FC236}">
                <a16:creationId xmlns:a16="http://schemas.microsoft.com/office/drawing/2014/main" id="{212D82E5-E855-4C74-A8B2-1372EB0DDA6C}"/>
              </a:ext>
            </a:extLst>
          </p:cNvPr>
          <p:cNvSpPr/>
          <p:nvPr/>
        </p:nvSpPr>
        <p:spPr>
          <a:xfrm>
            <a:off x="10606197" y="1031917"/>
            <a:ext cx="245990" cy="225820"/>
          </a:xfrm>
          <a:prstGeom prst="noSmoking">
            <a:avLst/>
          </a:prstGeom>
          <a:solidFill>
            <a:srgbClr val="FF00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6060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9F0A866-1B0A-4CE3-9969-C051A2D2EC4E}"/>
              </a:ext>
            </a:extLst>
          </p:cNvPr>
          <p:cNvSpPr txBox="1"/>
          <p:nvPr/>
        </p:nvSpPr>
        <p:spPr>
          <a:xfrm>
            <a:off x="3338194" y="191730"/>
            <a:ext cx="4989284" cy="584775"/>
          </a:xfrm>
          <a:prstGeom prst="rect">
            <a:avLst/>
          </a:prstGeom>
          <a:noFill/>
        </p:spPr>
        <p:txBody>
          <a:bodyPr wrap="square" rtlCol="0">
            <a:spAutoFit/>
          </a:bodyPr>
          <a:lstStyle/>
          <a:p>
            <a:pPr algn="ctr"/>
            <a:r>
              <a:rPr lang="en-US" sz="3200" dirty="0"/>
              <a:t>Timeline: The Following Days</a:t>
            </a:r>
          </a:p>
        </p:txBody>
      </p:sp>
      <p:cxnSp>
        <p:nvCxnSpPr>
          <p:cNvPr id="22" name="Straight Arrow Connector 21">
            <a:extLst>
              <a:ext uri="{FF2B5EF4-FFF2-40B4-BE49-F238E27FC236}">
                <a16:creationId xmlns:a16="http://schemas.microsoft.com/office/drawing/2014/main" id="{D932BFA7-4ECF-4374-BC06-78B5767CC2C8}"/>
              </a:ext>
            </a:extLst>
          </p:cNvPr>
          <p:cNvCxnSpPr>
            <a:cxnSpLocks/>
          </p:cNvCxnSpPr>
          <p:nvPr/>
        </p:nvCxnSpPr>
        <p:spPr>
          <a:xfrm flipV="1">
            <a:off x="5237713" y="3158617"/>
            <a:ext cx="0" cy="728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Slide Number Placeholder 24">
            <a:extLst>
              <a:ext uri="{FF2B5EF4-FFF2-40B4-BE49-F238E27FC236}">
                <a16:creationId xmlns:a16="http://schemas.microsoft.com/office/drawing/2014/main" id="{B26FC1D5-43BD-45FF-869F-D067D3F80505}"/>
              </a:ext>
            </a:extLst>
          </p:cNvPr>
          <p:cNvSpPr>
            <a:spLocks noGrp="1"/>
          </p:cNvSpPr>
          <p:nvPr>
            <p:ph type="sldNum" sz="quarter" idx="12"/>
          </p:nvPr>
        </p:nvSpPr>
        <p:spPr/>
        <p:txBody>
          <a:bodyPr/>
          <a:lstStyle/>
          <a:p>
            <a:fld id="{DC6D1CB0-62B0-4850-A2CE-FAC44BE94807}" type="slidenum">
              <a:rPr lang="en-US" smtClean="0"/>
              <a:t>15</a:t>
            </a:fld>
            <a:endParaRPr lang="en-US"/>
          </a:p>
        </p:txBody>
      </p:sp>
      <p:grpSp>
        <p:nvGrpSpPr>
          <p:cNvPr id="33" name="Group 32">
            <a:extLst>
              <a:ext uri="{FF2B5EF4-FFF2-40B4-BE49-F238E27FC236}">
                <a16:creationId xmlns:a16="http://schemas.microsoft.com/office/drawing/2014/main" id="{A40E64B7-5D71-452D-BA46-C68F33419C61}"/>
              </a:ext>
            </a:extLst>
          </p:cNvPr>
          <p:cNvGrpSpPr/>
          <p:nvPr/>
        </p:nvGrpSpPr>
        <p:grpSpPr>
          <a:xfrm>
            <a:off x="456656" y="2515443"/>
            <a:ext cx="10897883" cy="1018497"/>
            <a:chOff x="397847" y="2515443"/>
            <a:chExt cx="15409365" cy="1018497"/>
          </a:xfrm>
        </p:grpSpPr>
        <p:grpSp>
          <p:nvGrpSpPr>
            <p:cNvPr id="29" name="Group 28">
              <a:extLst>
                <a:ext uri="{FF2B5EF4-FFF2-40B4-BE49-F238E27FC236}">
                  <a16:creationId xmlns:a16="http://schemas.microsoft.com/office/drawing/2014/main" id="{FBE2BC0E-7E7F-42BA-B14A-4F2AF5C8467B}"/>
                </a:ext>
              </a:extLst>
            </p:cNvPr>
            <p:cNvGrpSpPr/>
            <p:nvPr/>
          </p:nvGrpSpPr>
          <p:grpSpPr>
            <a:xfrm>
              <a:off x="397847" y="2515443"/>
              <a:ext cx="15409365" cy="1018497"/>
              <a:chOff x="5733551" y="2515443"/>
              <a:chExt cx="8056195" cy="1018497"/>
            </a:xfrm>
          </p:grpSpPr>
          <p:grpSp>
            <p:nvGrpSpPr>
              <p:cNvPr id="24" name="Group 23">
                <a:extLst>
                  <a:ext uri="{FF2B5EF4-FFF2-40B4-BE49-F238E27FC236}">
                    <a16:creationId xmlns:a16="http://schemas.microsoft.com/office/drawing/2014/main" id="{4318ABE2-D689-43B5-8DB6-863DDC7D1459}"/>
                  </a:ext>
                </a:extLst>
              </p:cNvPr>
              <p:cNvGrpSpPr/>
              <p:nvPr/>
            </p:nvGrpSpPr>
            <p:grpSpPr>
              <a:xfrm>
                <a:off x="5733551" y="2515443"/>
                <a:ext cx="8056195" cy="1018497"/>
                <a:chOff x="5733551" y="2515443"/>
                <a:chExt cx="8056195" cy="1018497"/>
              </a:xfrm>
            </p:grpSpPr>
            <p:grpSp>
              <p:nvGrpSpPr>
                <p:cNvPr id="16" name="Group 15">
                  <a:extLst>
                    <a:ext uri="{FF2B5EF4-FFF2-40B4-BE49-F238E27FC236}">
                      <a16:creationId xmlns:a16="http://schemas.microsoft.com/office/drawing/2014/main" id="{AE603423-8FCF-40DE-9A39-AF64BA4A0909}"/>
                    </a:ext>
                  </a:extLst>
                </p:cNvPr>
                <p:cNvGrpSpPr/>
                <p:nvPr/>
              </p:nvGrpSpPr>
              <p:grpSpPr>
                <a:xfrm>
                  <a:off x="5733551" y="2515443"/>
                  <a:ext cx="8056195" cy="1018497"/>
                  <a:chOff x="5733551" y="2515443"/>
                  <a:chExt cx="8056195" cy="1018497"/>
                </a:xfrm>
              </p:grpSpPr>
              <p:cxnSp>
                <p:nvCxnSpPr>
                  <p:cNvPr id="3" name="Straight Connector 2">
                    <a:extLst>
                      <a:ext uri="{FF2B5EF4-FFF2-40B4-BE49-F238E27FC236}">
                        <a16:creationId xmlns:a16="http://schemas.microsoft.com/office/drawing/2014/main" id="{A8CA1913-1569-4A57-A83D-71706BBD0F17}"/>
                      </a:ext>
                    </a:extLst>
                  </p:cNvPr>
                  <p:cNvCxnSpPr>
                    <a:cxnSpLocks/>
                  </p:cNvCxnSpPr>
                  <p:nvPr/>
                </p:nvCxnSpPr>
                <p:spPr>
                  <a:xfrm>
                    <a:off x="5733551" y="2867487"/>
                    <a:ext cx="805619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AD645F0-A62F-4E02-8C6B-FB72F21CB07C}"/>
                      </a:ext>
                    </a:extLst>
                  </p:cNvPr>
                  <p:cNvCxnSpPr/>
                  <p:nvPr/>
                </p:nvCxnSpPr>
                <p:spPr>
                  <a:xfrm>
                    <a:off x="8680882" y="2515443"/>
                    <a:ext cx="0" cy="7040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DEB11D5-222D-4859-A0C9-7CC4FAD7BB54}"/>
                      </a:ext>
                    </a:extLst>
                  </p:cNvPr>
                  <p:cNvCxnSpPr/>
                  <p:nvPr/>
                </p:nvCxnSpPr>
                <p:spPr>
                  <a:xfrm>
                    <a:off x="6096000" y="2515443"/>
                    <a:ext cx="0" cy="7040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B949B32-1F5B-45CD-B49E-F1029559E396}"/>
                      </a:ext>
                    </a:extLst>
                  </p:cNvPr>
                  <p:cNvCxnSpPr/>
                  <p:nvPr/>
                </p:nvCxnSpPr>
                <p:spPr>
                  <a:xfrm>
                    <a:off x="11231732" y="2515443"/>
                    <a:ext cx="0" cy="704088"/>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74584E8-8CE4-477B-B03A-65A3406436D7}"/>
                      </a:ext>
                    </a:extLst>
                  </p:cNvPr>
                  <p:cNvSpPr txBox="1"/>
                  <p:nvPr/>
                </p:nvSpPr>
                <p:spPr>
                  <a:xfrm>
                    <a:off x="6096000" y="3219531"/>
                    <a:ext cx="505535" cy="307777"/>
                  </a:xfrm>
                  <a:prstGeom prst="rect">
                    <a:avLst/>
                  </a:prstGeom>
                  <a:noFill/>
                </p:spPr>
                <p:txBody>
                  <a:bodyPr wrap="square" rtlCol="0">
                    <a:spAutoFit/>
                  </a:bodyPr>
                  <a:lstStyle/>
                  <a:p>
                    <a:r>
                      <a:rPr lang="en-US" sz="1400" dirty="0"/>
                      <a:t>10/08</a:t>
                    </a:r>
                  </a:p>
                </p:txBody>
              </p:sp>
              <p:sp>
                <p:nvSpPr>
                  <p:cNvPr id="14" name="TextBox 13">
                    <a:extLst>
                      <a:ext uri="{FF2B5EF4-FFF2-40B4-BE49-F238E27FC236}">
                        <a16:creationId xmlns:a16="http://schemas.microsoft.com/office/drawing/2014/main" id="{D8F7F5A1-46C1-4E3E-93EF-C38F479C6BAD}"/>
                      </a:ext>
                    </a:extLst>
                  </p:cNvPr>
                  <p:cNvSpPr txBox="1"/>
                  <p:nvPr/>
                </p:nvSpPr>
                <p:spPr>
                  <a:xfrm>
                    <a:off x="8680882" y="3226163"/>
                    <a:ext cx="481383" cy="307777"/>
                  </a:xfrm>
                  <a:prstGeom prst="rect">
                    <a:avLst/>
                  </a:prstGeom>
                  <a:noFill/>
                </p:spPr>
                <p:txBody>
                  <a:bodyPr wrap="square" rtlCol="0">
                    <a:spAutoFit/>
                  </a:bodyPr>
                  <a:lstStyle/>
                  <a:p>
                    <a:r>
                      <a:rPr lang="en-US" sz="1400" dirty="0"/>
                      <a:t>10/09</a:t>
                    </a:r>
                  </a:p>
                </p:txBody>
              </p:sp>
              <p:sp>
                <p:nvSpPr>
                  <p:cNvPr id="15" name="TextBox 14">
                    <a:extLst>
                      <a:ext uri="{FF2B5EF4-FFF2-40B4-BE49-F238E27FC236}">
                        <a16:creationId xmlns:a16="http://schemas.microsoft.com/office/drawing/2014/main" id="{C41A9912-B6C0-466F-BB86-E0D943A18F8E}"/>
                      </a:ext>
                    </a:extLst>
                  </p:cNvPr>
                  <p:cNvSpPr txBox="1"/>
                  <p:nvPr/>
                </p:nvSpPr>
                <p:spPr>
                  <a:xfrm>
                    <a:off x="11204347" y="3226163"/>
                    <a:ext cx="695324" cy="307777"/>
                  </a:xfrm>
                  <a:prstGeom prst="rect">
                    <a:avLst/>
                  </a:prstGeom>
                  <a:noFill/>
                </p:spPr>
                <p:txBody>
                  <a:bodyPr wrap="square" rtlCol="0">
                    <a:spAutoFit/>
                  </a:bodyPr>
                  <a:lstStyle/>
                  <a:p>
                    <a:r>
                      <a:rPr lang="en-US" sz="1400" dirty="0"/>
                      <a:t>10/10</a:t>
                    </a:r>
                  </a:p>
                </p:txBody>
              </p:sp>
            </p:grpSp>
            <p:sp>
              <p:nvSpPr>
                <p:cNvPr id="17" name="Explosion: 8 Points 16">
                  <a:extLst>
                    <a:ext uri="{FF2B5EF4-FFF2-40B4-BE49-F238E27FC236}">
                      <a16:creationId xmlns:a16="http://schemas.microsoft.com/office/drawing/2014/main" id="{CD8AE3D8-E498-4095-8A7A-457C314862B0}"/>
                    </a:ext>
                  </a:extLst>
                </p:cNvPr>
                <p:cNvSpPr/>
                <p:nvPr/>
              </p:nvSpPr>
              <p:spPr>
                <a:xfrm>
                  <a:off x="6693924" y="2653821"/>
                  <a:ext cx="213062" cy="40957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 name="&quot;Not Allowed&quot; Symbol 5">
                <a:extLst>
                  <a:ext uri="{FF2B5EF4-FFF2-40B4-BE49-F238E27FC236}">
                    <a16:creationId xmlns:a16="http://schemas.microsoft.com/office/drawing/2014/main" id="{B570EBB7-C63A-4A49-B0F8-4CFC42313364}"/>
                  </a:ext>
                </a:extLst>
              </p:cNvPr>
              <p:cNvSpPr/>
              <p:nvPr/>
            </p:nvSpPr>
            <p:spPr>
              <a:xfrm>
                <a:off x="6914384" y="2704720"/>
                <a:ext cx="206024" cy="30777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Graphic 3" descr="Leaky Tap with solid fill">
                <a:extLst>
                  <a:ext uri="{FF2B5EF4-FFF2-40B4-BE49-F238E27FC236}">
                    <a16:creationId xmlns:a16="http://schemas.microsoft.com/office/drawing/2014/main" id="{2AB64A37-5A5A-4561-B73C-3C33A48227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84330" y="2665524"/>
                <a:ext cx="377908" cy="490988"/>
              </a:xfrm>
              <a:prstGeom prst="rect">
                <a:avLst/>
              </a:prstGeom>
            </p:spPr>
          </p:pic>
        </p:grpSp>
        <p:pic>
          <p:nvPicPr>
            <p:cNvPr id="19" name="Graphic 18" descr="Walk with solid fill">
              <a:extLst>
                <a:ext uri="{FF2B5EF4-FFF2-40B4-BE49-F238E27FC236}">
                  <a16:creationId xmlns:a16="http://schemas.microsoft.com/office/drawing/2014/main" id="{43334571-A187-41E2-B33F-7AD1C506F7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48889" y="2627667"/>
              <a:ext cx="598480" cy="461881"/>
            </a:xfrm>
            <a:prstGeom prst="rect">
              <a:avLst/>
            </a:prstGeom>
          </p:spPr>
        </p:pic>
      </p:grpSp>
      <p:pic>
        <p:nvPicPr>
          <p:cNvPr id="11" name="Graphic 10" descr="Bridge scene with solid fill">
            <a:extLst>
              <a:ext uri="{FF2B5EF4-FFF2-40B4-BE49-F238E27FC236}">
                <a16:creationId xmlns:a16="http://schemas.microsoft.com/office/drawing/2014/main" id="{53025B0B-668D-4F22-991E-F20230C910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59298" y="2515443"/>
            <a:ext cx="556831" cy="556831"/>
          </a:xfrm>
          <a:prstGeom prst="rect">
            <a:avLst/>
          </a:prstGeom>
        </p:spPr>
      </p:pic>
      <p:sp>
        <p:nvSpPr>
          <p:cNvPr id="12" name="TextBox 11">
            <a:extLst>
              <a:ext uri="{FF2B5EF4-FFF2-40B4-BE49-F238E27FC236}">
                <a16:creationId xmlns:a16="http://schemas.microsoft.com/office/drawing/2014/main" id="{44CE5C5E-B680-4C2F-B8CD-A933B0012475}"/>
              </a:ext>
            </a:extLst>
          </p:cNvPr>
          <p:cNvSpPr txBox="1"/>
          <p:nvPr/>
        </p:nvSpPr>
        <p:spPr>
          <a:xfrm>
            <a:off x="4804153" y="3886777"/>
            <a:ext cx="2333626" cy="2031325"/>
          </a:xfrm>
          <a:prstGeom prst="rect">
            <a:avLst/>
          </a:prstGeom>
          <a:noFill/>
        </p:spPr>
        <p:txBody>
          <a:bodyPr wrap="square" rtlCol="0">
            <a:spAutoFit/>
          </a:bodyPr>
          <a:lstStyle/>
          <a:p>
            <a:r>
              <a:rPr lang="en-US" dirty="0"/>
              <a:t>10/09 6:30am:</a:t>
            </a:r>
          </a:p>
          <a:p>
            <a:r>
              <a:rPr lang="en-US" dirty="0"/>
              <a:t>Bridges open, allowing people to evacuate from the city. Some bridges close again at 3:00pm because of risk of collapse.</a:t>
            </a:r>
          </a:p>
        </p:txBody>
      </p:sp>
      <p:cxnSp>
        <p:nvCxnSpPr>
          <p:cNvPr id="30" name="Straight Connector 29">
            <a:extLst>
              <a:ext uri="{FF2B5EF4-FFF2-40B4-BE49-F238E27FC236}">
                <a16:creationId xmlns:a16="http://schemas.microsoft.com/office/drawing/2014/main" id="{68FDE395-3551-40D2-9FE5-C60E1A5527CC}"/>
              </a:ext>
            </a:extLst>
          </p:cNvPr>
          <p:cNvCxnSpPr/>
          <p:nvPr/>
        </p:nvCxnSpPr>
        <p:spPr>
          <a:xfrm>
            <a:off x="11354539" y="2515443"/>
            <a:ext cx="0" cy="704088"/>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A471CF8D-E1E5-45F2-91BB-42A4F6BE4B4D}"/>
              </a:ext>
            </a:extLst>
          </p:cNvPr>
          <p:cNvSpPr txBox="1"/>
          <p:nvPr/>
        </p:nvSpPr>
        <p:spPr>
          <a:xfrm>
            <a:off x="11302389" y="3156512"/>
            <a:ext cx="940588" cy="307777"/>
          </a:xfrm>
          <a:prstGeom prst="rect">
            <a:avLst/>
          </a:prstGeom>
          <a:noFill/>
        </p:spPr>
        <p:txBody>
          <a:bodyPr wrap="square" rtlCol="0">
            <a:spAutoFit/>
          </a:bodyPr>
          <a:lstStyle/>
          <a:p>
            <a:r>
              <a:rPr lang="en-US" sz="1400" dirty="0"/>
              <a:t>10/11</a:t>
            </a:r>
          </a:p>
        </p:txBody>
      </p:sp>
      <p:cxnSp>
        <p:nvCxnSpPr>
          <p:cNvPr id="34" name="Straight Arrow Connector 33">
            <a:extLst>
              <a:ext uri="{FF2B5EF4-FFF2-40B4-BE49-F238E27FC236}">
                <a16:creationId xmlns:a16="http://schemas.microsoft.com/office/drawing/2014/main" id="{3CF04D96-FCB3-42E0-ACB2-98C1C3D145A7}"/>
              </a:ext>
            </a:extLst>
          </p:cNvPr>
          <p:cNvCxnSpPr>
            <a:cxnSpLocks/>
          </p:cNvCxnSpPr>
          <p:nvPr/>
        </p:nvCxnSpPr>
        <p:spPr>
          <a:xfrm>
            <a:off x="6943489" y="2126136"/>
            <a:ext cx="0" cy="390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1" name="Graphic 40" descr="Leaky Tap with solid fill">
            <a:extLst>
              <a:ext uri="{FF2B5EF4-FFF2-40B4-BE49-F238E27FC236}">
                <a16:creationId xmlns:a16="http://schemas.microsoft.com/office/drawing/2014/main" id="{3E075B70-FDA6-40AC-86ED-1B467CCC3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7992" y="2657473"/>
            <a:ext cx="511209" cy="490988"/>
          </a:xfrm>
          <a:prstGeom prst="rect">
            <a:avLst/>
          </a:prstGeom>
        </p:spPr>
      </p:pic>
      <p:sp>
        <p:nvSpPr>
          <p:cNvPr id="39" name="TextBox 38">
            <a:extLst>
              <a:ext uri="{FF2B5EF4-FFF2-40B4-BE49-F238E27FC236}">
                <a16:creationId xmlns:a16="http://schemas.microsoft.com/office/drawing/2014/main" id="{74B7BABB-D975-4D46-A48C-3BA24B692C9D}"/>
              </a:ext>
            </a:extLst>
          </p:cNvPr>
          <p:cNvSpPr txBox="1"/>
          <p:nvPr/>
        </p:nvSpPr>
        <p:spPr>
          <a:xfrm>
            <a:off x="5593155" y="925807"/>
            <a:ext cx="2734323" cy="1200329"/>
          </a:xfrm>
          <a:prstGeom prst="rect">
            <a:avLst/>
          </a:prstGeom>
          <a:noFill/>
        </p:spPr>
        <p:txBody>
          <a:bodyPr wrap="square" rtlCol="0">
            <a:spAutoFit/>
          </a:bodyPr>
          <a:lstStyle/>
          <a:p>
            <a:r>
              <a:rPr lang="en-US" dirty="0"/>
              <a:t>10/09 7:00pm:</a:t>
            </a:r>
          </a:p>
          <a:p>
            <a:r>
              <a:rPr lang="en-US" dirty="0"/>
              <a:t>80% of city’s power restored. Primarily in Downtown areas.</a:t>
            </a:r>
          </a:p>
        </p:txBody>
      </p:sp>
      <p:sp>
        <p:nvSpPr>
          <p:cNvPr id="26" name="Lightning Bolt 25">
            <a:extLst>
              <a:ext uri="{FF2B5EF4-FFF2-40B4-BE49-F238E27FC236}">
                <a16:creationId xmlns:a16="http://schemas.microsoft.com/office/drawing/2014/main" id="{DDE55878-BFCA-40F2-BA4D-26B7A3A5C5D8}"/>
              </a:ext>
            </a:extLst>
          </p:cNvPr>
          <p:cNvSpPr/>
          <p:nvPr/>
        </p:nvSpPr>
        <p:spPr>
          <a:xfrm rot="1477910">
            <a:off x="6798064" y="2614743"/>
            <a:ext cx="251929" cy="502691"/>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169ECB49-A5AF-491E-8AD1-5C2442A5C884}"/>
              </a:ext>
            </a:extLst>
          </p:cNvPr>
          <p:cNvCxnSpPr>
            <a:cxnSpLocks/>
          </p:cNvCxnSpPr>
          <p:nvPr/>
        </p:nvCxnSpPr>
        <p:spPr>
          <a:xfrm flipV="1">
            <a:off x="7137779" y="3147063"/>
            <a:ext cx="0" cy="728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9A37559-2B1D-4734-92DB-2236AB3D371C}"/>
              </a:ext>
            </a:extLst>
          </p:cNvPr>
          <p:cNvSpPr txBox="1"/>
          <p:nvPr/>
        </p:nvSpPr>
        <p:spPr>
          <a:xfrm>
            <a:off x="7075468" y="3920653"/>
            <a:ext cx="2734323" cy="1477328"/>
          </a:xfrm>
          <a:prstGeom prst="rect">
            <a:avLst/>
          </a:prstGeom>
          <a:noFill/>
        </p:spPr>
        <p:txBody>
          <a:bodyPr wrap="square" rtlCol="0">
            <a:spAutoFit/>
          </a:bodyPr>
          <a:lstStyle/>
          <a:p>
            <a:r>
              <a:rPr lang="en-US" dirty="0"/>
              <a:t>10/09 8:30pm:</a:t>
            </a:r>
          </a:p>
          <a:p>
            <a:r>
              <a:rPr lang="en-US" dirty="0"/>
              <a:t>Report posted saying sewers will take months to repair. All citizens should boil water.</a:t>
            </a:r>
          </a:p>
        </p:txBody>
      </p:sp>
      <p:pic>
        <p:nvPicPr>
          <p:cNvPr id="45" name="Graphic 44" descr="Bridge scene with solid fill">
            <a:extLst>
              <a:ext uri="{FF2B5EF4-FFF2-40B4-BE49-F238E27FC236}">
                <a16:creationId xmlns:a16="http://schemas.microsoft.com/office/drawing/2014/main" id="{F938D06A-0AA6-4762-BA67-EF662AD88A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48347" y="2521524"/>
            <a:ext cx="556831" cy="556831"/>
          </a:xfrm>
          <a:prstGeom prst="rect">
            <a:avLst/>
          </a:prstGeom>
        </p:spPr>
      </p:pic>
      <p:cxnSp>
        <p:nvCxnSpPr>
          <p:cNvPr id="46" name="Straight Arrow Connector 45">
            <a:extLst>
              <a:ext uri="{FF2B5EF4-FFF2-40B4-BE49-F238E27FC236}">
                <a16:creationId xmlns:a16="http://schemas.microsoft.com/office/drawing/2014/main" id="{20F11E90-2C54-4C30-AD6A-333DBDF16B60}"/>
              </a:ext>
            </a:extLst>
          </p:cNvPr>
          <p:cNvCxnSpPr>
            <a:cxnSpLocks/>
          </p:cNvCxnSpPr>
          <p:nvPr/>
        </p:nvCxnSpPr>
        <p:spPr>
          <a:xfrm flipV="1">
            <a:off x="6437007" y="3147063"/>
            <a:ext cx="0" cy="728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Graphic 48" descr="Water with solid fill">
            <a:extLst>
              <a:ext uri="{FF2B5EF4-FFF2-40B4-BE49-F238E27FC236}">
                <a16:creationId xmlns:a16="http://schemas.microsoft.com/office/drawing/2014/main" id="{2AE2FAE0-FB40-4F7E-88E9-A492AA4FD7B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80554" y="2650547"/>
            <a:ext cx="361949" cy="361949"/>
          </a:xfrm>
          <a:prstGeom prst="rect">
            <a:avLst/>
          </a:prstGeom>
        </p:spPr>
      </p:pic>
      <p:cxnSp>
        <p:nvCxnSpPr>
          <p:cNvPr id="50" name="Straight Arrow Connector 49">
            <a:extLst>
              <a:ext uri="{FF2B5EF4-FFF2-40B4-BE49-F238E27FC236}">
                <a16:creationId xmlns:a16="http://schemas.microsoft.com/office/drawing/2014/main" id="{02777753-5A40-4EF2-9456-F4FD05908BE5}"/>
              </a:ext>
            </a:extLst>
          </p:cNvPr>
          <p:cNvCxnSpPr>
            <a:cxnSpLocks/>
          </p:cNvCxnSpPr>
          <p:nvPr/>
        </p:nvCxnSpPr>
        <p:spPr>
          <a:xfrm>
            <a:off x="8461528" y="2126136"/>
            <a:ext cx="0" cy="390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F278155-BB65-47AC-9A04-DC3DEBF9287B}"/>
              </a:ext>
            </a:extLst>
          </p:cNvPr>
          <p:cNvSpPr txBox="1"/>
          <p:nvPr/>
        </p:nvSpPr>
        <p:spPr>
          <a:xfrm>
            <a:off x="8096250" y="1038225"/>
            <a:ext cx="2533650" cy="923330"/>
          </a:xfrm>
          <a:prstGeom prst="rect">
            <a:avLst/>
          </a:prstGeom>
          <a:noFill/>
        </p:spPr>
        <p:txBody>
          <a:bodyPr wrap="square" rtlCol="0">
            <a:spAutoFit/>
          </a:bodyPr>
          <a:lstStyle/>
          <a:p>
            <a:r>
              <a:rPr lang="en-US" dirty="0"/>
              <a:t>10/10 4:00am:</a:t>
            </a:r>
          </a:p>
          <a:p>
            <a:r>
              <a:rPr lang="en-US" dirty="0"/>
              <a:t>Begins to rain heavily. High risk of landslides.</a:t>
            </a:r>
          </a:p>
        </p:txBody>
      </p:sp>
    </p:spTree>
    <p:extLst>
      <p:ext uri="{BB962C8B-B14F-4D97-AF65-F5344CB8AC3E}">
        <p14:creationId xmlns:p14="http://schemas.microsoft.com/office/powerpoint/2010/main" val="187296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081BAB-F574-4958-B4A8-59CD3EAC1349}"/>
              </a:ext>
            </a:extLst>
          </p:cNvPr>
          <p:cNvSpPr>
            <a:spLocks noGrp="1"/>
          </p:cNvSpPr>
          <p:nvPr>
            <p:ph type="sldNum" sz="quarter" idx="12"/>
          </p:nvPr>
        </p:nvSpPr>
        <p:spPr/>
        <p:txBody>
          <a:bodyPr/>
          <a:lstStyle/>
          <a:p>
            <a:fld id="{DC6D1CB0-62B0-4850-A2CE-FAC44BE94807}" type="slidenum">
              <a:rPr lang="en-US" smtClean="0"/>
              <a:t>16</a:t>
            </a:fld>
            <a:endParaRPr lang="en-US"/>
          </a:p>
        </p:txBody>
      </p:sp>
      <p:sp>
        <p:nvSpPr>
          <p:cNvPr id="3" name="TextBox 2">
            <a:extLst>
              <a:ext uri="{FF2B5EF4-FFF2-40B4-BE49-F238E27FC236}">
                <a16:creationId xmlns:a16="http://schemas.microsoft.com/office/drawing/2014/main" id="{ED53017B-CD7F-4272-B0E2-B8E547172E43}"/>
              </a:ext>
            </a:extLst>
          </p:cNvPr>
          <p:cNvSpPr txBox="1"/>
          <p:nvPr/>
        </p:nvSpPr>
        <p:spPr>
          <a:xfrm>
            <a:off x="781234" y="33090"/>
            <a:ext cx="10200429" cy="5632311"/>
          </a:xfrm>
          <a:prstGeom prst="rect">
            <a:avLst/>
          </a:prstGeom>
          <a:noFill/>
        </p:spPr>
        <p:txBody>
          <a:bodyPr wrap="square" rtlCol="0">
            <a:spAutoFit/>
          </a:bodyPr>
          <a:lstStyle/>
          <a:p>
            <a:r>
              <a:rPr lang="en-US" sz="4000" dirty="0"/>
              <a:t>Actionable Insights:</a:t>
            </a:r>
          </a:p>
          <a:p>
            <a:pPr marL="342900" indent="-342900">
              <a:buFont typeface="Arial" panose="020B0604020202020204" pitchFamily="34" charset="0"/>
              <a:buChar char="•"/>
            </a:pPr>
            <a:r>
              <a:rPr lang="en-US" sz="2000" dirty="0"/>
              <a:t>Immediately after earthquake:</a:t>
            </a:r>
          </a:p>
          <a:p>
            <a:pPr marL="800100" lvl="1" indent="-342900">
              <a:buFont typeface="Arial" panose="020B0604020202020204" pitchFamily="34" charset="0"/>
              <a:buChar char="•"/>
            </a:pPr>
            <a:r>
              <a:rPr lang="en-US" sz="2000" dirty="0"/>
              <a:t>Send road repair and rescue teams to the northern and southern coasts.</a:t>
            </a:r>
          </a:p>
          <a:p>
            <a:pPr marL="800100" lvl="1" indent="-342900">
              <a:buFont typeface="Arial" panose="020B0604020202020204" pitchFamily="34" charset="0"/>
              <a:buChar char="•"/>
            </a:pPr>
            <a:r>
              <a:rPr lang="en-US" sz="2000" dirty="0"/>
              <a:t>Always Safe Nuclear Power Plant (Safe Town) needs power and reconstruction crews to prevent further damage.</a:t>
            </a:r>
          </a:p>
          <a:p>
            <a:pPr marL="800100" lvl="1" indent="-342900">
              <a:buFont typeface="Arial" panose="020B0604020202020204" pitchFamily="34" charset="0"/>
              <a:buChar char="•"/>
            </a:pPr>
            <a:r>
              <a:rPr lang="en-US" sz="2000" dirty="0"/>
              <a:t>Send road crews to clear bridges to allow people to evacuate the city.</a:t>
            </a:r>
          </a:p>
          <a:p>
            <a:pPr marL="342900" indent="-342900">
              <a:buFont typeface="Arial" panose="020B0604020202020204" pitchFamily="34" charset="0"/>
              <a:buChar char="•"/>
            </a:pPr>
            <a:r>
              <a:rPr lang="en-US" sz="2000" dirty="0"/>
              <a:t>After immediate danger has passed:</a:t>
            </a:r>
          </a:p>
          <a:p>
            <a:pPr marL="800100" lvl="1" indent="-342900">
              <a:buFont typeface="Arial" panose="020B0604020202020204" pitchFamily="34" charset="0"/>
              <a:buChar char="•"/>
            </a:pPr>
            <a:r>
              <a:rPr lang="en-US" sz="2000" dirty="0"/>
              <a:t>Shift focus to central locations, as many citizens have evacuated towards those locations.</a:t>
            </a:r>
          </a:p>
          <a:p>
            <a:pPr marL="800100" lvl="1" indent="-342900">
              <a:buFont typeface="Arial" panose="020B0604020202020204" pitchFamily="34" charset="0"/>
              <a:buChar char="•"/>
            </a:pPr>
            <a:r>
              <a:rPr lang="en-US" sz="2000" dirty="0"/>
              <a:t>Send road teams to clear streets to/from functioning hospitals, particularly in Downtown, </a:t>
            </a:r>
            <a:r>
              <a:rPr lang="en-US" sz="2000" dirty="0" err="1"/>
              <a:t>Southton</a:t>
            </a:r>
            <a:r>
              <a:rPr lang="en-US" sz="2000" dirty="0"/>
              <a:t> and South West, as those have a high population of people.</a:t>
            </a:r>
          </a:p>
          <a:p>
            <a:pPr marL="800100" lvl="1" indent="-342900">
              <a:buFont typeface="Arial" panose="020B0604020202020204" pitchFamily="34" charset="0"/>
              <a:buChar char="•"/>
            </a:pPr>
            <a:r>
              <a:rPr lang="en-US" sz="2000" dirty="0"/>
              <a:t>The sewer system has been greatly damaged. Need to provide clean water across the city.</a:t>
            </a:r>
          </a:p>
          <a:p>
            <a:r>
              <a:rPr lang="en-US" sz="4000" dirty="0"/>
              <a:t>What I Learned:</a:t>
            </a:r>
          </a:p>
          <a:p>
            <a:pPr marL="342900" indent="-342900">
              <a:buFont typeface="Arial" panose="020B0604020202020204" pitchFamily="34" charset="0"/>
              <a:buChar char="•"/>
            </a:pPr>
            <a:r>
              <a:rPr lang="en-US" sz="2000" dirty="0"/>
              <a:t>Natural Language Processing is HARD.</a:t>
            </a:r>
          </a:p>
          <a:p>
            <a:pPr marL="342900" indent="-342900">
              <a:buFont typeface="Arial" panose="020B0604020202020204" pitchFamily="34" charset="0"/>
              <a:buChar char="•"/>
            </a:pPr>
            <a:r>
              <a:rPr lang="en-US" sz="2000" dirty="0"/>
              <a:t>Geospatial plotting and relative positions are hard.</a:t>
            </a:r>
          </a:p>
          <a:p>
            <a:pPr marL="342900" indent="-342900">
              <a:buFont typeface="Arial" panose="020B0604020202020204" pitchFamily="34" charset="0"/>
              <a:buChar char="•"/>
            </a:pPr>
            <a:r>
              <a:rPr lang="en-US" sz="2000" dirty="0"/>
              <a:t>Plots aren’t everything, you also need to go through the messages.</a:t>
            </a:r>
          </a:p>
        </p:txBody>
      </p:sp>
    </p:spTree>
    <p:extLst>
      <p:ext uri="{BB962C8B-B14F-4D97-AF65-F5344CB8AC3E}">
        <p14:creationId xmlns:p14="http://schemas.microsoft.com/office/powerpoint/2010/main" val="294965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D5A2-7648-47F5-AC20-C1F38BED037A}"/>
              </a:ext>
            </a:extLst>
          </p:cNvPr>
          <p:cNvSpPr>
            <a:spLocks noGrp="1"/>
          </p:cNvSpPr>
          <p:nvPr>
            <p:ph type="title"/>
          </p:nvPr>
        </p:nvSpPr>
        <p:spPr/>
        <p:txBody>
          <a:bodyPr/>
          <a:lstStyle/>
          <a:p>
            <a:pPr algn="ctr"/>
            <a:r>
              <a:rPr lang="en-US" dirty="0"/>
              <a:t>Questions?</a:t>
            </a:r>
          </a:p>
        </p:txBody>
      </p:sp>
      <p:sp>
        <p:nvSpPr>
          <p:cNvPr id="3" name="Slide Number Placeholder 2">
            <a:extLst>
              <a:ext uri="{FF2B5EF4-FFF2-40B4-BE49-F238E27FC236}">
                <a16:creationId xmlns:a16="http://schemas.microsoft.com/office/drawing/2014/main" id="{DC56B05A-2D63-4E7B-9182-0DDB60CA0433}"/>
              </a:ext>
            </a:extLst>
          </p:cNvPr>
          <p:cNvSpPr>
            <a:spLocks noGrp="1"/>
          </p:cNvSpPr>
          <p:nvPr>
            <p:ph type="sldNum" sz="quarter" idx="12"/>
          </p:nvPr>
        </p:nvSpPr>
        <p:spPr/>
        <p:txBody>
          <a:bodyPr/>
          <a:lstStyle/>
          <a:p>
            <a:fld id="{DC6D1CB0-62B0-4850-A2CE-FAC44BE94807}" type="slidenum">
              <a:rPr lang="en-US" smtClean="0"/>
              <a:t>17</a:t>
            </a:fld>
            <a:endParaRPr lang="en-US"/>
          </a:p>
        </p:txBody>
      </p:sp>
      <p:sp>
        <p:nvSpPr>
          <p:cNvPr id="4" name="TextBox 3">
            <a:extLst>
              <a:ext uri="{FF2B5EF4-FFF2-40B4-BE49-F238E27FC236}">
                <a16:creationId xmlns:a16="http://schemas.microsoft.com/office/drawing/2014/main" id="{A40E9FAE-33A2-496C-AC52-C909C415320C}"/>
              </a:ext>
            </a:extLst>
          </p:cNvPr>
          <p:cNvSpPr txBox="1"/>
          <p:nvPr/>
        </p:nvSpPr>
        <p:spPr>
          <a:xfrm>
            <a:off x="1097281" y="1926454"/>
            <a:ext cx="10058400" cy="2985433"/>
          </a:xfrm>
          <a:prstGeom prst="rect">
            <a:avLst/>
          </a:prstGeom>
          <a:noFill/>
        </p:spPr>
        <p:txBody>
          <a:bodyPr wrap="square" rtlCol="0">
            <a:spAutoFit/>
          </a:bodyPr>
          <a:lstStyle/>
          <a:p>
            <a:r>
              <a:rPr lang="en-US" sz="2800" dirty="0"/>
              <a:t>Some fun messages:</a:t>
            </a:r>
          </a:p>
          <a:p>
            <a:pPr marL="342900" indent="-342900">
              <a:buFont typeface="Arial" panose="020B0604020202020204" pitchFamily="34" charset="0"/>
              <a:buChar char="•"/>
            </a:pPr>
            <a:r>
              <a:rPr lang="en-US" sz="2000" b="0" i="0" dirty="0">
                <a:effectLst/>
                <a:latin typeface="Courier New" panose="02070309020205020404" pitchFamily="49" charset="0"/>
              </a:rPr>
              <a:t>does anyone need any candles, </a:t>
            </a:r>
            <a:r>
              <a:rPr lang="en-US" sz="2000" b="0" i="0" dirty="0" err="1">
                <a:effectLst/>
                <a:latin typeface="Courier New" panose="02070309020205020404" pitchFamily="49" charset="0"/>
              </a:rPr>
              <a:t>i</a:t>
            </a:r>
            <a:r>
              <a:rPr lang="en-US" sz="2000" b="0" i="0" dirty="0">
                <a:effectLst/>
                <a:latin typeface="Courier New" panose="02070309020205020404" pitchFamily="49" charset="0"/>
              </a:rPr>
              <a:t> used to date a witch and have some to spare </a:t>
            </a:r>
          </a:p>
          <a:p>
            <a:pPr marL="342900" indent="-342900">
              <a:buFont typeface="Arial" panose="020B0604020202020204" pitchFamily="34" charset="0"/>
              <a:buChar char="•"/>
            </a:pPr>
            <a:r>
              <a:rPr lang="en-US" sz="2000" b="0" i="0" dirty="0">
                <a:effectLst/>
                <a:latin typeface="Courier New" panose="02070309020205020404" pitchFamily="49" charset="0"/>
              </a:rPr>
              <a:t>They clone bunnies </a:t>
            </a:r>
          </a:p>
          <a:p>
            <a:pPr marL="342900" indent="-342900">
              <a:buFont typeface="Arial" panose="020B0604020202020204" pitchFamily="34" charset="0"/>
              <a:buChar char="•"/>
            </a:pPr>
            <a:r>
              <a:rPr lang="en-US" sz="2000" b="0" i="0" dirty="0">
                <a:effectLst/>
                <a:latin typeface="Courier New" panose="02070309020205020404" pitchFamily="49" charset="0"/>
              </a:rPr>
              <a:t>Can't find my fish, Susan. It's been 30 minutes! </a:t>
            </a:r>
          </a:p>
          <a:p>
            <a:pPr marL="342900" indent="-342900">
              <a:buFont typeface="Arial" panose="020B0604020202020204" pitchFamily="34" charset="0"/>
              <a:buChar char="•"/>
            </a:pPr>
            <a:r>
              <a:rPr lang="en-US" sz="2000" b="0" i="0" dirty="0">
                <a:effectLst/>
                <a:latin typeface="Courier New" panose="02070309020205020404" pitchFamily="49" charset="0"/>
              </a:rPr>
              <a:t>You ruttish plume-plucked bum-</a:t>
            </a:r>
            <a:r>
              <a:rPr lang="en-US" sz="2000" b="0" i="0" dirty="0" err="1">
                <a:effectLst/>
                <a:latin typeface="Courier New" panose="02070309020205020404" pitchFamily="49" charset="0"/>
              </a:rPr>
              <a:t>baileyy</a:t>
            </a:r>
            <a:r>
              <a:rPr lang="en-US" sz="2000" b="0" i="0" dirty="0">
                <a:effectLst/>
                <a:latin typeface="Courier New" panose="02070309020205020404" pitchFamily="49" charset="0"/>
              </a:rPr>
              <a:t>! </a:t>
            </a:r>
          </a:p>
          <a:p>
            <a:pPr marL="342900" indent="-342900">
              <a:buFont typeface="Arial" panose="020B0604020202020204" pitchFamily="34" charset="0"/>
              <a:buChar char="•"/>
            </a:pPr>
            <a:r>
              <a:rPr lang="en-US" sz="2000" b="0" i="0" dirty="0">
                <a:effectLst/>
                <a:latin typeface="Courier New" panose="02070309020205020404" pitchFamily="49" charset="0"/>
              </a:rPr>
              <a:t>The vegetables are so friendly.</a:t>
            </a:r>
          </a:p>
          <a:p>
            <a:pPr marL="342900" indent="-342900">
              <a:buFont typeface="Arial" panose="020B0604020202020204" pitchFamily="34" charset="0"/>
              <a:buChar char="•"/>
            </a:pPr>
            <a:r>
              <a:rPr lang="en-US" sz="2000" b="0" i="0" dirty="0">
                <a:effectLst/>
                <a:latin typeface="Courier New" panose="02070309020205020404" pitchFamily="49" charset="0"/>
              </a:rPr>
              <a:t>ferrets and Heroes of St. </a:t>
            </a:r>
            <a:r>
              <a:rPr lang="en-US" sz="2000" b="0" i="0" dirty="0" err="1">
                <a:effectLst/>
                <a:latin typeface="Courier New" panose="02070309020205020404" pitchFamily="49" charset="0"/>
              </a:rPr>
              <a:t>Himark</a:t>
            </a:r>
            <a:r>
              <a:rPr lang="en-US" sz="2000" b="0" i="0" dirty="0">
                <a:effectLst/>
                <a:latin typeface="Courier New" panose="02070309020205020404" pitchFamily="49" charset="0"/>
              </a:rPr>
              <a:t> are natural enemies </a:t>
            </a:r>
            <a:br>
              <a:rPr lang="en-US" sz="2000" dirty="0"/>
            </a:br>
            <a:endParaRPr lang="en-US" sz="2000" dirty="0"/>
          </a:p>
        </p:txBody>
      </p:sp>
    </p:spTree>
    <p:extLst>
      <p:ext uri="{BB962C8B-B14F-4D97-AF65-F5344CB8AC3E}">
        <p14:creationId xmlns:p14="http://schemas.microsoft.com/office/powerpoint/2010/main" val="265387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331314-89C3-4600-BD95-D87E7B5F2424}"/>
              </a:ext>
            </a:extLst>
          </p:cNvPr>
          <p:cNvSpPr txBox="1"/>
          <p:nvPr/>
        </p:nvSpPr>
        <p:spPr>
          <a:xfrm>
            <a:off x="676275" y="381000"/>
            <a:ext cx="10658475" cy="830997"/>
          </a:xfrm>
          <a:prstGeom prst="rect">
            <a:avLst/>
          </a:prstGeom>
          <a:noFill/>
        </p:spPr>
        <p:txBody>
          <a:bodyPr wrap="square" rtlCol="0">
            <a:spAutoFit/>
          </a:bodyPr>
          <a:lstStyle/>
          <a:p>
            <a:r>
              <a:rPr lang="en-US" sz="4800" dirty="0"/>
              <a:t>Introduction</a:t>
            </a:r>
          </a:p>
        </p:txBody>
      </p:sp>
      <p:sp>
        <p:nvSpPr>
          <p:cNvPr id="3" name="TextBox 2">
            <a:extLst>
              <a:ext uri="{FF2B5EF4-FFF2-40B4-BE49-F238E27FC236}">
                <a16:creationId xmlns:a16="http://schemas.microsoft.com/office/drawing/2014/main" id="{3FAD6BAB-B777-4D37-8D74-35E98F6DBC09}"/>
              </a:ext>
            </a:extLst>
          </p:cNvPr>
          <p:cNvSpPr txBox="1"/>
          <p:nvPr/>
        </p:nvSpPr>
        <p:spPr>
          <a:xfrm>
            <a:off x="781049" y="1581150"/>
            <a:ext cx="1088707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city of St. </a:t>
            </a:r>
            <a:r>
              <a:rPr lang="en-US" sz="2400" dirty="0" err="1"/>
              <a:t>Himark</a:t>
            </a:r>
            <a:r>
              <a:rPr lang="en-US" sz="2400" dirty="0"/>
              <a:t> has recently been hit by a severe earthquake.</a:t>
            </a:r>
          </a:p>
          <a:p>
            <a:pPr marL="285750" indent="-285750">
              <a:buFont typeface="Arial" panose="020B0604020202020204" pitchFamily="34" charset="0"/>
              <a:buChar char="•"/>
            </a:pPr>
            <a:r>
              <a:rPr lang="en-US" sz="2400" dirty="0"/>
              <a:t>The city has created a social media app to allow citizens to communicate with each other. We will use this app’s messages to investigate what is happening around town.</a:t>
            </a:r>
          </a:p>
          <a:p>
            <a:pPr marL="285750" indent="-285750">
              <a:buFont typeface="Arial" panose="020B0604020202020204" pitchFamily="34" charset="0"/>
              <a:buChar char="•"/>
            </a:pPr>
            <a:r>
              <a:rPr lang="en-US" sz="2400" b="1" dirty="0"/>
              <a:t>Question: </a:t>
            </a:r>
            <a:r>
              <a:rPr lang="en-US" sz="2400" dirty="0"/>
              <a:t>Can we use the social media messages to:</a:t>
            </a:r>
          </a:p>
          <a:p>
            <a:pPr marL="742950" lvl="1" indent="-285750">
              <a:buFont typeface="Arial" panose="020B0604020202020204" pitchFamily="34" charset="0"/>
              <a:buChar char="•"/>
            </a:pPr>
            <a:r>
              <a:rPr lang="en-US" sz="2400" dirty="0"/>
              <a:t>Understand how the earthquake affected the citizens of St. </a:t>
            </a:r>
            <a:r>
              <a:rPr lang="en-US" sz="2400" dirty="0" err="1"/>
              <a:t>Himark</a:t>
            </a:r>
            <a:r>
              <a:rPr lang="en-US" sz="2400" dirty="0"/>
              <a:t>.</a:t>
            </a:r>
          </a:p>
          <a:p>
            <a:pPr marL="742950" lvl="1" indent="-285750">
              <a:buFont typeface="Arial" panose="020B0604020202020204" pitchFamily="34" charset="0"/>
              <a:buChar char="•"/>
            </a:pPr>
            <a:r>
              <a:rPr lang="en-US" sz="2400" dirty="0"/>
              <a:t>Determine which emergency resources should be distributed to which neighborhoods, and whether those resources change as time goes on.</a:t>
            </a:r>
          </a:p>
          <a:p>
            <a:pPr marL="285750" indent="-28575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11C41A69-743E-4D69-BB30-F8B12196AE71}"/>
              </a:ext>
            </a:extLst>
          </p:cNvPr>
          <p:cNvSpPr>
            <a:spLocks noGrp="1"/>
          </p:cNvSpPr>
          <p:nvPr>
            <p:ph type="sldNum" sz="quarter" idx="12"/>
          </p:nvPr>
        </p:nvSpPr>
        <p:spPr/>
        <p:txBody>
          <a:bodyPr/>
          <a:lstStyle/>
          <a:p>
            <a:fld id="{DC6D1CB0-62B0-4850-A2CE-FAC44BE94807}" type="slidenum">
              <a:rPr lang="en-US" smtClean="0"/>
              <a:t>2</a:t>
            </a:fld>
            <a:endParaRPr lang="en-US"/>
          </a:p>
        </p:txBody>
      </p:sp>
    </p:spTree>
    <p:extLst>
      <p:ext uri="{BB962C8B-B14F-4D97-AF65-F5344CB8AC3E}">
        <p14:creationId xmlns:p14="http://schemas.microsoft.com/office/powerpoint/2010/main" val="4423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EFF6B-6D1A-4154-986E-B184A8740EDA}"/>
              </a:ext>
            </a:extLst>
          </p:cNvPr>
          <p:cNvSpPr>
            <a:spLocks noGrp="1"/>
          </p:cNvSpPr>
          <p:nvPr>
            <p:ph type="title"/>
          </p:nvPr>
        </p:nvSpPr>
        <p:spPr>
          <a:xfrm>
            <a:off x="7859485" y="634946"/>
            <a:ext cx="3690257" cy="1450757"/>
          </a:xfrm>
        </p:spPr>
        <p:txBody>
          <a:bodyPr>
            <a:normAutofit/>
          </a:bodyPr>
          <a:lstStyle/>
          <a:p>
            <a:r>
              <a:rPr lang="en-US" dirty="0"/>
              <a:t>St. </a:t>
            </a:r>
            <a:r>
              <a:rPr lang="en-US" dirty="0" err="1"/>
              <a:t>Himark</a:t>
            </a:r>
            <a:endParaRPr lang="en-US" dirty="0"/>
          </a:p>
        </p:txBody>
      </p:sp>
      <p:pic>
        <p:nvPicPr>
          <p:cNvPr id="1026" name="Picture 2">
            <a:extLst>
              <a:ext uri="{FF2B5EF4-FFF2-40B4-BE49-F238E27FC236}">
                <a16:creationId xmlns:a16="http://schemas.microsoft.com/office/drawing/2014/main" id="{025960FC-DC13-429B-8578-9CDDA87B89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7450" y="640081"/>
            <a:ext cx="6402899"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4B943E-416E-4A2D-BF52-B40E807F2F94}"/>
              </a:ext>
            </a:extLst>
          </p:cNvPr>
          <p:cNvSpPr>
            <a:spLocks noGrp="1"/>
          </p:cNvSpPr>
          <p:nvPr>
            <p:ph idx="1"/>
          </p:nvPr>
        </p:nvSpPr>
        <p:spPr>
          <a:xfrm>
            <a:off x="7859485" y="2198914"/>
            <a:ext cx="3690257" cy="3670180"/>
          </a:xfrm>
        </p:spPr>
        <p:txBody>
          <a:bodyPr>
            <a:normAutofit/>
          </a:bodyPr>
          <a:lstStyle/>
          <a:p>
            <a:pPr>
              <a:buFont typeface="Arial" panose="020B0604020202020204" pitchFamily="34" charset="0"/>
              <a:buChar char="•"/>
            </a:pPr>
            <a:r>
              <a:rPr lang="en-US" dirty="0"/>
              <a:t> A city built into a peninsula.</a:t>
            </a:r>
          </a:p>
          <a:p>
            <a:pPr>
              <a:buFont typeface="Arial" panose="020B0604020202020204" pitchFamily="34" charset="0"/>
              <a:buChar char="•"/>
            </a:pPr>
            <a:r>
              <a:rPr lang="en-US" dirty="0"/>
              <a:t> 19 neighborhoods with unique geography and lifestyle.</a:t>
            </a:r>
          </a:p>
          <a:p>
            <a:pPr>
              <a:buFont typeface="Arial" panose="020B0604020202020204" pitchFamily="34" charset="0"/>
              <a:buChar char="•"/>
            </a:pPr>
            <a:r>
              <a:rPr lang="en-US" dirty="0"/>
              <a:t> There are 8 hospitals spread across the region.</a:t>
            </a:r>
          </a:p>
          <a:p>
            <a:pPr>
              <a:buFont typeface="Arial" panose="020B0604020202020204" pitchFamily="34" charset="0"/>
              <a:buChar char="•"/>
            </a:pPr>
            <a:r>
              <a:rPr lang="en-US" dirty="0"/>
              <a:t> Safe Town (region 4) is home to the Always Safe nuclear power plant.</a:t>
            </a:r>
          </a:p>
        </p:txBody>
      </p:sp>
      <p:sp>
        <p:nvSpPr>
          <p:cNvPr id="139" name="Rectangle 1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74FC589-ED3F-410A-A985-DF7EF5AA7B15}"/>
              </a:ext>
            </a:extLst>
          </p:cNvPr>
          <p:cNvSpPr>
            <a:spLocks noGrp="1"/>
          </p:cNvSpPr>
          <p:nvPr>
            <p:ph type="sldNum" sz="quarter" idx="12"/>
          </p:nvPr>
        </p:nvSpPr>
        <p:spPr/>
        <p:txBody>
          <a:bodyPr/>
          <a:lstStyle/>
          <a:p>
            <a:fld id="{DC6D1CB0-62B0-4850-A2CE-FAC44BE94807}" type="slidenum">
              <a:rPr lang="en-US" smtClean="0"/>
              <a:t>3</a:t>
            </a:fld>
            <a:endParaRPr lang="en-US"/>
          </a:p>
        </p:txBody>
      </p:sp>
    </p:spTree>
    <p:extLst>
      <p:ext uri="{BB962C8B-B14F-4D97-AF65-F5344CB8AC3E}">
        <p14:creationId xmlns:p14="http://schemas.microsoft.com/office/powerpoint/2010/main" val="126765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E539E-8488-49E2-8D90-E5F66E1A2C23}"/>
              </a:ext>
            </a:extLst>
          </p:cNvPr>
          <p:cNvSpPr txBox="1"/>
          <p:nvPr/>
        </p:nvSpPr>
        <p:spPr>
          <a:xfrm>
            <a:off x="295274" y="219536"/>
            <a:ext cx="10887075" cy="707886"/>
          </a:xfrm>
          <a:prstGeom prst="rect">
            <a:avLst/>
          </a:prstGeom>
          <a:noFill/>
        </p:spPr>
        <p:txBody>
          <a:bodyPr wrap="square" rtlCol="0">
            <a:spAutoFit/>
          </a:bodyPr>
          <a:lstStyle/>
          <a:p>
            <a:r>
              <a:rPr lang="en-US" sz="4000" dirty="0"/>
              <a:t>The Data</a:t>
            </a:r>
          </a:p>
        </p:txBody>
      </p:sp>
      <p:sp>
        <p:nvSpPr>
          <p:cNvPr id="3" name="TextBox 2">
            <a:extLst>
              <a:ext uri="{FF2B5EF4-FFF2-40B4-BE49-F238E27FC236}">
                <a16:creationId xmlns:a16="http://schemas.microsoft.com/office/drawing/2014/main" id="{001D44BB-4B7A-40C7-844E-1420361090AD}"/>
              </a:ext>
            </a:extLst>
          </p:cNvPr>
          <p:cNvSpPr txBox="1"/>
          <p:nvPr/>
        </p:nvSpPr>
        <p:spPr>
          <a:xfrm>
            <a:off x="295274" y="851910"/>
            <a:ext cx="6602676"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1 CSV file with 41,941 rows and 4 columns:</a:t>
            </a:r>
          </a:p>
          <a:p>
            <a:pPr marL="742950" lvl="1" indent="-285750">
              <a:buFont typeface="Arial" panose="020B0604020202020204" pitchFamily="34" charset="0"/>
              <a:buChar char="•"/>
            </a:pPr>
            <a:r>
              <a:rPr lang="en-US" sz="2000" dirty="0"/>
              <a:t>Account: Which user sent the message.</a:t>
            </a:r>
          </a:p>
          <a:p>
            <a:pPr marL="742950" lvl="1" indent="-285750">
              <a:buFont typeface="Arial" panose="020B0604020202020204" pitchFamily="34" charset="0"/>
              <a:buChar char="•"/>
            </a:pPr>
            <a:r>
              <a:rPr lang="en-US" sz="2000" dirty="0"/>
              <a:t>Message: The social media post.</a:t>
            </a:r>
          </a:p>
          <a:p>
            <a:pPr marL="742950" lvl="1" indent="-285750">
              <a:buFont typeface="Arial" panose="020B0604020202020204" pitchFamily="34" charset="0"/>
              <a:buChar char="•"/>
            </a:pPr>
            <a:r>
              <a:rPr lang="en-US" sz="2000" dirty="0"/>
              <a:t>Time: The time the message was sent.</a:t>
            </a:r>
          </a:p>
          <a:p>
            <a:pPr marL="742950" lvl="1" indent="-285750">
              <a:buFont typeface="Arial" panose="020B0604020202020204" pitchFamily="34" charset="0"/>
              <a:buChar char="•"/>
            </a:pPr>
            <a:r>
              <a:rPr lang="en-US" sz="2000" dirty="0"/>
              <a:t>Location: Which district the message was sent from.</a:t>
            </a:r>
          </a:p>
          <a:p>
            <a:pPr marL="285750" indent="-285750">
              <a:buFont typeface="Arial" panose="020B0604020202020204" pitchFamily="34" charset="0"/>
              <a:buChar char="•"/>
            </a:pPr>
            <a:r>
              <a:rPr lang="en-US" sz="2000" dirty="0"/>
              <a:t>Times range over 5 days: 12:01am 04/06/2020 – 11:59pm 04/10/2020</a:t>
            </a:r>
          </a:p>
          <a:p>
            <a:pPr marL="285750" indent="-285750">
              <a:buFont typeface="Arial" panose="020B0604020202020204" pitchFamily="34" charset="0"/>
              <a:buChar char="•"/>
            </a:pPr>
            <a:r>
              <a:rPr lang="en-US" sz="2000" dirty="0"/>
              <a:t>12,047 original messages, 29,163 reposts (post cleaning)</a:t>
            </a:r>
          </a:p>
        </p:txBody>
      </p:sp>
      <p:pic>
        <p:nvPicPr>
          <p:cNvPr id="2053" name="Picture 5">
            <a:extLst>
              <a:ext uri="{FF2B5EF4-FFF2-40B4-BE49-F238E27FC236}">
                <a16:creationId xmlns:a16="http://schemas.microsoft.com/office/drawing/2014/main" id="{5EC53A79-EA9D-42DD-8ABC-F8B43C4C6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479" y="0"/>
            <a:ext cx="4570446" cy="35051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85ADB9D-9CAE-45C7-BA14-1F0D86B58EEA}"/>
              </a:ext>
            </a:extLst>
          </p:cNvPr>
          <p:cNvSpPr txBox="1"/>
          <p:nvPr/>
        </p:nvSpPr>
        <p:spPr>
          <a:xfrm>
            <a:off x="608654" y="3439269"/>
            <a:ext cx="3497802" cy="1846659"/>
          </a:xfrm>
          <a:prstGeom prst="rect">
            <a:avLst/>
          </a:prstGeom>
          <a:noFill/>
        </p:spPr>
        <p:txBody>
          <a:bodyPr wrap="square" rtlCol="0">
            <a:spAutoFit/>
          </a:bodyPr>
          <a:lstStyle/>
          <a:p>
            <a:r>
              <a:rPr lang="en-US" sz="2400" dirty="0"/>
              <a:t>The Good:</a:t>
            </a:r>
          </a:p>
          <a:p>
            <a:pPr marL="342900" indent="-342900">
              <a:buFont typeface="Arial" panose="020B0604020202020204" pitchFamily="34" charset="0"/>
              <a:buChar char="•"/>
            </a:pPr>
            <a:r>
              <a:rPr lang="en-US" sz="1800" b="0" i="0" dirty="0">
                <a:effectLst/>
                <a:latin typeface="Courier New" panose="02070309020205020404" pitchFamily="49" charset="0"/>
              </a:rPr>
              <a:t>Disaster shelters are packed, I can't sleep there.</a:t>
            </a:r>
          </a:p>
          <a:p>
            <a:pPr marL="342900" indent="-342900">
              <a:buFont typeface="Arial" panose="020B0604020202020204" pitchFamily="34" charset="0"/>
              <a:buChar char="•"/>
            </a:pPr>
            <a:r>
              <a:rPr lang="en-US" sz="1800" b="0" i="0" dirty="0">
                <a:effectLst/>
                <a:latin typeface="Courier New" panose="02070309020205020404" pitchFamily="49" charset="0"/>
              </a:rPr>
              <a:t>Old Town hospital is heavily damaged! </a:t>
            </a:r>
            <a:endParaRPr lang="en-US" sz="2400" dirty="0"/>
          </a:p>
        </p:txBody>
      </p:sp>
      <p:sp>
        <p:nvSpPr>
          <p:cNvPr id="12" name="TextBox 11">
            <a:extLst>
              <a:ext uri="{FF2B5EF4-FFF2-40B4-BE49-F238E27FC236}">
                <a16:creationId xmlns:a16="http://schemas.microsoft.com/office/drawing/2014/main" id="{166644CE-09E7-487C-AE55-A1D8C62AA6F2}"/>
              </a:ext>
            </a:extLst>
          </p:cNvPr>
          <p:cNvSpPr txBox="1"/>
          <p:nvPr/>
        </p:nvSpPr>
        <p:spPr>
          <a:xfrm>
            <a:off x="4106456" y="3439269"/>
            <a:ext cx="3497802" cy="2185214"/>
          </a:xfrm>
          <a:prstGeom prst="rect">
            <a:avLst/>
          </a:prstGeom>
          <a:noFill/>
        </p:spPr>
        <p:txBody>
          <a:bodyPr wrap="square" rtlCol="0">
            <a:spAutoFit/>
          </a:bodyPr>
          <a:lstStyle/>
          <a:p>
            <a:r>
              <a:rPr lang="en-US" sz="2400" dirty="0"/>
              <a:t>The Bad:</a:t>
            </a:r>
          </a:p>
          <a:p>
            <a:pPr marL="342900" indent="-342900">
              <a:buFont typeface="Arial" panose="020B0604020202020204" pitchFamily="34" charset="0"/>
              <a:buChar char="•"/>
            </a:pPr>
            <a:r>
              <a:rPr lang="en-US" sz="1600" b="0" i="0" dirty="0">
                <a:effectLst/>
                <a:latin typeface="Courier New" panose="02070309020205020404" pitchFamily="49" charset="0"/>
              </a:rPr>
              <a:t>Take advantage of these Ten, quaking sales!</a:t>
            </a:r>
          </a:p>
          <a:p>
            <a:pPr marL="342900" indent="-342900">
              <a:buFont typeface="Arial" panose="020B0604020202020204" pitchFamily="34" charset="0"/>
              <a:buChar char="•"/>
            </a:pPr>
            <a:r>
              <a:rPr lang="en-US" sz="1600" b="0" i="0" dirty="0" err="1">
                <a:effectLst/>
                <a:latin typeface="Courier New" panose="02070309020205020404" pitchFamily="49" charset="0"/>
              </a:rPr>
              <a:t>theyre</a:t>
            </a:r>
            <a:r>
              <a:rPr lang="en-US" sz="1600" b="0" i="0" dirty="0">
                <a:effectLst/>
                <a:latin typeface="Courier New" panose="02070309020205020404" pitchFamily="49" charset="0"/>
              </a:rPr>
              <a:t> trying to keep us from eating so that they can pick us up for there illegal organ harvesting programs</a:t>
            </a:r>
            <a:endParaRPr lang="en-US" sz="1600" dirty="0"/>
          </a:p>
        </p:txBody>
      </p:sp>
      <p:sp>
        <p:nvSpPr>
          <p:cNvPr id="15" name="TextBox 14">
            <a:extLst>
              <a:ext uri="{FF2B5EF4-FFF2-40B4-BE49-F238E27FC236}">
                <a16:creationId xmlns:a16="http://schemas.microsoft.com/office/drawing/2014/main" id="{BB9FDEDE-4319-4916-AC30-B71D46C6F169}"/>
              </a:ext>
            </a:extLst>
          </p:cNvPr>
          <p:cNvSpPr txBox="1"/>
          <p:nvPr/>
        </p:nvSpPr>
        <p:spPr>
          <a:xfrm>
            <a:off x="7604258" y="3179597"/>
            <a:ext cx="3497802" cy="2923877"/>
          </a:xfrm>
          <a:prstGeom prst="rect">
            <a:avLst/>
          </a:prstGeom>
          <a:noFill/>
        </p:spPr>
        <p:txBody>
          <a:bodyPr wrap="square" rtlCol="0">
            <a:spAutoFit/>
          </a:bodyPr>
          <a:lstStyle/>
          <a:p>
            <a:r>
              <a:rPr lang="en-US" sz="2400" dirty="0"/>
              <a:t>The Ugly:</a:t>
            </a:r>
          </a:p>
          <a:p>
            <a:pPr marL="342900" indent="-342900">
              <a:buFont typeface="Arial" panose="020B0604020202020204" pitchFamily="34" charset="0"/>
              <a:buChar char="•"/>
            </a:pPr>
            <a:r>
              <a:rPr lang="en-US" sz="1600" b="0" i="0" dirty="0">
                <a:effectLst/>
                <a:latin typeface="Courier New" panose="02070309020205020404" pitchFamily="49" charset="0"/>
              </a:rPr>
              <a:t>Oh </a:t>
            </a:r>
            <a:r>
              <a:rPr lang="en-US" sz="1600" b="0" i="0" dirty="0" err="1">
                <a:effectLst/>
                <a:latin typeface="Courier New" panose="02070309020205020404" pitchFamily="49" charset="0"/>
              </a:rPr>
              <a:t>htishis</a:t>
            </a:r>
            <a:r>
              <a:rPr lang="en-US" sz="1600" b="0" i="0" dirty="0">
                <a:effectLst/>
                <a:latin typeface="Courier New" panose="02070309020205020404" pitchFamily="49" charset="0"/>
              </a:rPr>
              <a:t> is </a:t>
            </a:r>
            <a:r>
              <a:rPr lang="en-US" sz="1600" b="0" i="0" dirty="0" err="1">
                <a:effectLst/>
                <a:latin typeface="Courier New" panose="02070309020205020404" pitchFamily="49" charset="0"/>
              </a:rPr>
              <a:t>htishe</a:t>
            </a:r>
            <a:r>
              <a:rPr lang="en-US" sz="1600" b="0" i="0" dirty="0">
                <a:effectLst/>
                <a:latin typeface="Courier New" panose="02070309020205020404" pitchFamily="49" charset="0"/>
              </a:rPr>
              <a:t> place </a:t>
            </a:r>
            <a:r>
              <a:rPr lang="en-US" sz="1600" b="0" i="0" dirty="0" err="1">
                <a:effectLst/>
                <a:latin typeface="Courier New" panose="02070309020205020404" pitchFamily="49" charset="0"/>
              </a:rPr>
              <a:t>ihtisself</a:t>
            </a:r>
            <a:r>
              <a:rPr lang="en-US" sz="1600" b="0" i="0" dirty="0">
                <a:effectLst/>
                <a:latin typeface="Courier New" panose="02070309020205020404" pitchFamily="49" charset="0"/>
              </a:rPr>
              <a:t> is well </a:t>
            </a:r>
            <a:r>
              <a:rPr lang="en-US" sz="1600" b="0" i="0" dirty="0" err="1">
                <a:effectLst/>
                <a:latin typeface="Courier New" panose="02070309020205020404" pitchFamily="49" charset="0"/>
              </a:rPr>
              <a:t>mroeade</a:t>
            </a:r>
            <a:r>
              <a:rPr lang="en-US" sz="1600" b="0" i="0" dirty="0">
                <a:effectLst/>
                <a:latin typeface="Courier New" panose="02070309020205020404" pitchFamily="49" charset="0"/>
              </a:rPr>
              <a:t>, easy </a:t>
            </a:r>
            <a:r>
              <a:rPr lang="en-US" sz="1600" b="0" i="0" dirty="0" err="1">
                <a:effectLst/>
                <a:latin typeface="Courier New" panose="02070309020205020404" pitchFamily="49" charset="0"/>
              </a:rPr>
              <a:t>htiso</a:t>
            </a:r>
            <a:r>
              <a:rPr lang="en-US" sz="1600" b="0" i="0" dirty="0">
                <a:effectLst/>
                <a:latin typeface="Courier New" panose="02070309020205020404" pitchFamily="49" charset="0"/>
              </a:rPr>
              <a:t> love, </a:t>
            </a:r>
            <a:r>
              <a:rPr lang="en-US" sz="1600" b="0" i="0" dirty="0" err="1">
                <a:effectLst/>
                <a:latin typeface="Courier New" panose="02070309020205020404" pitchFamily="49" charset="0"/>
              </a:rPr>
              <a:t>buhtis</a:t>
            </a:r>
            <a:r>
              <a:rPr lang="en-US" sz="1600" b="0" i="0" dirty="0">
                <a:effectLst/>
                <a:latin typeface="Courier New" panose="02070309020205020404" pitchFamily="49" charset="0"/>
              </a:rPr>
              <a:t> even </a:t>
            </a:r>
            <a:r>
              <a:rPr lang="en-US" sz="1600" b="0" i="0" dirty="0" err="1">
                <a:effectLst/>
                <a:latin typeface="Courier New" panose="02070309020205020404" pitchFamily="49" charset="0"/>
              </a:rPr>
              <a:t>mroeore</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htishan</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jushtis</a:t>
            </a:r>
            <a:r>
              <a:rPr lang="en-US" sz="1600" b="0" i="0" dirty="0">
                <a:effectLst/>
                <a:latin typeface="Courier New" panose="02070309020205020404" pitchFamily="49" charset="0"/>
              </a:rPr>
              <a:t> a </a:t>
            </a:r>
            <a:r>
              <a:rPr lang="en-US" sz="1600" b="0" i="0" dirty="0" err="1">
                <a:effectLst/>
                <a:latin typeface="Courier New" panose="02070309020205020404" pitchFamily="49" charset="0"/>
              </a:rPr>
              <a:t>neahtis</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gadgehtis</a:t>
            </a:r>
            <a:r>
              <a:rPr lang="en-US" sz="1600" b="0" i="0" dirty="0">
                <a:effectLst/>
                <a:latin typeface="Courier New" panose="02070309020205020404" pitchFamily="49" charset="0"/>
              </a:rPr>
              <a:t>.</a:t>
            </a:r>
          </a:p>
          <a:p>
            <a:pPr marL="342900" indent="-342900">
              <a:buFont typeface="Arial" panose="020B0604020202020204" pitchFamily="34" charset="0"/>
              <a:buChar char="•"/>
            </a:pPr>
            <a:r>
              <a:rPr lang="en-US" sz="1600" b="0" i="0" dirty="0">
                <a:effectLst/>
                <a:latin typeface="Courier New" panose="02070309020205020404" pitchFamily="49" charset="0"/>
              </a:rPr>
              <a:t>Ã\x83Â </a:t>
            </a:r>
            <a:r>
              <a:rPr lang="en-US" sz="1600" b="0" i="0" dirty="0" err="1">
                <a:effectLst/>
                <a:latin typeface="Courier New" panose="02070309020205020404" pitchFamily="49" charset="0"/>
              </a:rPr>
              <a:t>itÂ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theyÂ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itÂ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itÂ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theyÂ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heÂ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theyÂ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sheÂ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theyÂ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anythingÂ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theyÂ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heÂ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theyÂ</a:t>
            </a:r>
            <a:r>
              <a:rPr lang="en-US" sz="1600" b="0" i="0" dirty="0">
                <a:effectLst/>
                <a:latin typeface="Courier New" panose="02070309020205020404" pitchFamily="49" charset="0"/>
              </a:rPr>
              <a:t> </a:t>
            </a:r>
            <a:r>
              <a:rPr lang="en-US" sz="1600" b="0" i="0" dirty="0" err="1">
                <a:effectLst/>
                <a:latin typeface="Courier New" panose="02070309020205020404" pitchFamily="49" charset="0"/>
              </a:rPr>
              <a:t>someoneÂ</a:t>
            </a:r>
            <a:endParaRPr lang="en-US" sz="1600" b="0" i="0" dirty="0">
              <a:effectLst/>
              <a:latin typeface="Courier New" panose="02070309020205020404" pitchFamily="49" charset="0"/>
            </a:endParaRPr>
          </a:p>
        </p:txBody>
      </p:sp>
      <p:sp>
        <p:nvSpPr>
          <p:cNvPr id="9" name="Slide Number Placeholder 8">
            <a:extLst>
              <a:ext uri="{FF2B5EF4-FFF2-40B4-BE49-F238E27FC236}">
                <a16:creationId xmlns:a16="http://schemas.microsoft.com/office/drawing/2014/main" id="{76F0F6E1-65C0-409C-A21D-7DBD8F4B946A}"/>
              </a:ext>
            </a:extLst>
          </p:cNvPr>
          <p:cNvSpPr>
            <a:spLocks noGrp="1"/>
          </p:cNvSpPr>
          <p:nvPr>
            <p:ph type="sldNum" sz="quarter" idx="12"/>
          </p:nvPr>
        </p:nvSpPr>
        <p:spPr/>
        <p:txBody>
          <a:bodyPr/>
          <a:lstStyle/>
          <a:p>
            <a:fld id="{DC6D1CB0-62B0-4850-A2CE-FAC44BE94807}" type="slidenum">
              <a:rPr lang="en-US" smtClean="0"/>
              <a:t>4</a:t>
            </a:fld>
            <a:endParaRPr lang="en-US" dirty="0"/>
          </a:p>
        </p:txBody>
      </p:sp>
    </p:spTree>
    <p:extLst>
      <p:ext uri="{BB962C8B-B14F-4D97-AF65-F5344CB8AC3E}">
        <p14:creationId xmlns:p14="http://schemas.microsoft.com/office/powerpoint/2010/main" val="28949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A49E0B-9987-413A-8BA9-FA786B31F07A}"/>
              </a:ext>
            </a:extLst>
          </p:cNvPr>
          <p:cNvSpPr>
            <a:spLocks noGrp="1"/>
          </p:cNvSpPr>
          <p:nvPr>
            <p:ph type="sldNum" sz="quarter" idx="12"/>
          </p:nvPr>
        </p:nvSpPr>
        <p:spPr/>
        <p:txBody>
          <a:bodyPr/>
          <a:lstStyle/>
          <a:p>
            <a:fld id="{DC6D1CB0-62B0-4850-A2CE-FAC44BE94807}" type="slidenum">
              <a:rPr lang="en-US" smtClean="0"/>
              <a:t>5</a:t>
            </a:fld>
            <a:endParaRPr lang="en-US"/>
          </a:p>
        </p:txBody>
      </p:sp>
      <p:sp>
        <p:nvSpPr>
          <p:cNvPr id="4" name="TextBox 3">
            <a:extLst>
              <a:ext uri="{FF2B5EF4-FFF2-40B4-BE49-F238E27FC236}">
                <a16:creationId xmlns:a16="http://schemas.microsoft.com/office/drawing/2014/main" id="{376837A9-31C4-4B23-BA4E-5D89DEBD0742}"/>
              </a:ext>
            </a:extLst>
          </p:cNvPr>
          <p:cNvSpPr txBox="1"/>
          <p:nvPr/>
        </p:nvSpPr>
        <p:spPr>
          <a:xfrm>
            <a:off x="192342" y="33090"/>
            <a:ext cx="10830743" cy="646331"/>
          </a:xfrm>
          <a:prstGeom prst="rect">
            <a:avLst/>
          </a:prstGeom>
          <a:noFill/>
        </p:spPr>
        <p:txBody>
          <a:bodyPr wrap="square" rtlCol="0">
            <a:spAutoFit/>
          </a:bodyPr>
          <a:lstStyle/>
          <a:p>
            <a:r>
              <a:rPr lang="en-US" sz="3600" dirty="0"/>
              <a:t>Data Cleaning and Transformation with NLP</a:t>
            </a:r>
          </a:p>
        </p:txBody>
      </p:sp>
      <p:sp>
        <p:nvSpPr>
          <p:cNvPr id="5" name="TextBox 4">
            <a:extLst>
              <a:ext uri="{FF2B5EF4-FFF2-40B4-BE49-F238E27FC236}">
                <a16:creationId xmlns:a16="http://schemas.microsoft.com/office/drawing/2014/main" id="{13ADD3EA-FBDB-405B-A214-696596B72800}"/>
              </a:ext>
            </a:extLst>
          </p:cNvPr>
          <p:cNvSpPr txBox="1"/>
          <p:nvPr/>
        </p:nvSpPr>
        <p:spPr>
          <a:xfrm>
            <a:off x="6096000" y="566678"/>
            <a:ext cx="5515992" cy="5724644"/>
          </a:xfrm>
          <a:prstGeom prst="rect">
            <a:avLst/>
          </a:prstGeom>
          <a:noFill/>
        </p:spPr>
        <p:txBody>
          <a:bodyPr wrap="square" rtlCol="0">
            <a:spAutoFit/>
          </a:bodyPr>
          <a:lstStyle/>
          <a:p>
            <a:r>
              <a:rPr lang="en-US" sz="2400" dirty="0"/>
              <a:t>“Intended Location” and Reposts</a:t>
            </a:r>
          </a:p>
          <a:p>
            <a:pPr marL="285750" indent="-285750">
              <a:buFont typeface="Arial" panose="020B0604020202020204" pitchFamily="34" charset="0"/>
              <a:buChar char="•"/>
            </a:pPr>
            <a:r>
              <a:rPr lang="en-US" dirty="0"/>
              <a:t>Some messages are sent from one place but are actually about another place. For example, a message sent from Downtown: </a:t>
            </a:r>
            <a:r>
              <a:rPr lang="en-US" b="0" i="0" dirty="0">
                <a:effectLst/>
                <a:latin typeface="Courier New" panose="02070309020205020404" pitchFamily="49" charset="0"/>
              </a:rPr>
              <a:t>”Lot of cracks on North St going from Old Town to Northwest!”</a:t>
            </a:r>
            <a:endParaRPr lang="en-US" dirty="0"/>
          </a:p>
          <a:p>
            <a:pPr marL="285750" indent="-285750">
              <a:buFont typeface="Arial" panose="020B0604020202020204" pitchFamily="34" charset="0"/>
              <a:buChar char="•"/>
            </a:pPr>
            <a:r>
              <a:rPr lang="en-US" dirty="0"/>
              <a:t>Another issue is Reposts. If a person in district A posts the message “The building across from me just collapsed!” and then a person in District B reposts it, which district is the second person talking about?</a:t>
            </a:r>
          </a:p>
          <a:p>
            <a:pPr marL="285750" indent="-285750">
              <a:buFont typeface="Arial" panose="020B0604020202020204" pitchFamily="34" charset="0"/>
              <a:buChar char="•"/>
            </a:pPr>
            <a:r>
              <a:rPr lang="en-US" dirty="0"/>
              <a:t>Decided on three rules to select the </a:t>
            </a:r>
            <a:r>
              <a:rPr lang="en-US" i="1" dirty="0"/>
              <a:t>likeliest</a:t>
            </a:r>
            <a:r>
              <a:rPr lang="en-US" dirty="0"/>
              <a:t> location:</a:t>
            </a:r>
          </a:p>
          <a:p>
            <a:pPr marL="342900" marR="0" lvl="0" indent="-342900">
              <a:spcBef>
                <a:spcPts val="0"/>
              </a:spcBef>
              <a:spcAft>
                <a:spcPts val="0"/>
              </a:spcAft>
              <a:buFont typeface="+mj-lt"/>
              <a:buAutoNum type="arabicPeriod"/>
            </a:pPr>
            <a:r>
              <a:rPr lang="en-US" sz="1800" dirty="0">
                <a:effectLst/>
                <a:ea typeface="Calibri" panose="020F0502020204030204" pitchFamily="34" charset="0"/>
                <a:cs typeface="Times New Roman" panose="02020603050405020304" pitchFamily="18" charset="0"/>
              </a:rPr>
              <a:t>If a message mentions a location, then that location is the “intended location” and not the location that the message was sent from.</a:t>
            </a:r>
          </a:p>
          <a:p>
            <a:pPr marL="342900" marR="0" lvl="0" indent="-342900">
              <a:spcBef>
                <a:spcPts val="0"/>
              </a:spcBef>
              <a:spcAft>
                <a:spcPts val="0"/>
              </a:spcAft>
              <a:buFont typeface="+mj-lt"/>
              <a:buAutoNum type="arabicPeriod"/>
            </a:pPr>
            <a:r>
              <a:rPr lang="en-US" sz="1800" dirty="0">
                <a:effectLst/>
                <a:ea typeface="Calibri" panose="020F0502020204030204" pitchFamily="34" charset="0"/>
                <a:cs typeface="Times New Roman" panose="02020603050405020304" pitchFamily="18" charset="0"/>
              </a:rPr>
              <a:t>If a message does not mention a location, then the location that the message was sent from is the “intended location.”</a:t>
            </a:r>
          </a:p>
          <a:p>
            <a:pPr marL="342900" marR="0" lvl="0" indent="-342900">
              <a:spcBef>
                <a:spcPts val="0"/>
              </a:spcBef>
              <a:spcAft>
                <a:spcPts val="800"/>
              </a:spcAft>
              <a:buFont typeface="+mj-lt"/>
              <a:buAutoNum type="arabicPeriod"/>
            </a:pPr>
            <a:r>
              <a:rPr lang="en-US" sz="1800" dirty="0">
                <a:effectLst/>
                <a:ea typeface="Calibri" panose="020F0502020204030204" pitchFamily="34" charset="0"/>
                <a:cs typeface="Times New Roman" panose="02020603050405020304" pitchFamily="18" charset="0"/>
              </a:rPr>
              <a:t>If a message is a repost, then the “intended location” of the original message is the intended location of the repost as well.</a:t>
            </a:r>
          </a:p>
        </p:txBody>
      </p:sp>
      <p:sp>
        <p:nvSpPr>
          <p:cNvPr id="6" name="TextBox 5">
            <a:extLst>
              <a:ext uri="{FF2B5EF4-FFF2-40B4-BE49-F238E27FC236}">
                <a16:creationId xmlns:a16="http://schemas.microsoft.com/office/drawing/2014/main" id="{2C26BCEE-B5E6-4AD3-A721-7689FB0CA0D3}"/>
              </a:ext>
            </a:extLst>
          </p:cNvPr>
          <p:cNvSpPr txBox="1"/>
          <p:nvPr/>
        </p:nvSpPr>
        <p:spPr>
          <a:xfrm>
            <a:off x="192342" y="566678"/>
            <a:ext cx="5515992" cy="5170646"/>
          </a:xfrm>
          <a:prstGeom prst="rect">
            <a:avLst/>
          </a:prstGeom>
          <a:noFill/>
        </p:spPr>
        <p:txBody>
          <a:bodyPr wrap="square" rtlCol="0">
            <a:spAutoFit/>
          </a:bodyPr>
          <a:lstStyle/>
          <a:p>
            <a:r>
              <a:rPr lang="en-US" sz="2400" dirty="0"/>
              <a:t>How to clean language?</a:t>
            </a:r>
          </a:p>
          <a:p>
            <a:pPr marL="285750" indent="-285750">
              <a:buFont typeface="Arial" panose="020B0604020202020204" pitchFamily="34" charset="0"/>
              <a:buChar char="•"/>
            </a:pPr>
            <a:r>
              <a:rPr lang="en-US" dirty="0"/>
              <a:t>Working with human language (or, at least English) is tricky.</a:t>
            </a:r>
          </a:p>
          <a:p>
            <a:pPr marL="742950" lvl="1" indent="-285750">
              <a:buFont typeface="Arial" panose="020B0604020202020204" pitchFamily="34" charset="0"/>
              <a:buChar char="•"/>
            </a:pPr>
            <a:r>
              <a:rPr lang="en-US" dirty="0"/>
              <a:t>Many words that don’t matter.</a:t>
            </a:r>
          </a:p>
          <a:p>
            <a:pPr marL="742950" lvl="1" indent="-285750">
              <a:buFont typeface="Arial" panose="020B0604020202020204" pitchFamily="34" charset="0"/>
              <a:buChar char="•"/>
            </a:pPr>
            <a:r>
              <a:rPr lang="en-US" dirty="0"/>
              <a:t>Many endings, tenses, and meanings.</a:t>
            </a:r>
          </a:p>
          <a:p>
            <a:pPr marL="285750" indent="-285750">
              <a:buFont typeface="Arial" panose="020B0604020202020204" pitchFamily="34" charset="0"/>
              <a:buChar char="•"/>
            </a:pPr>
            <a:r>
              <a:rPr lang="en-US" dirty="0"/>
              <a:t>Remove messages from obvious bad actors.</a:t>
            </a:r>
          </a:p>
          <a:p>
            <a:pPr marL="285750" indent="-285750">
              <a:buFont typeface="Arial" panose="020B0604020202020204" pitchFamily="34" charset="0"/>
              <a:buChar char="•"/>
            </a:pPr>
            <a:r>
              <a:rPr lang="en-US" dirty="0"/>
              <a:t>Remove stop words.</a:t>
            </a:r>
          </a:p>
          <a:p>
            <a:pPr marL="285750" indent="-285750">
              <a:buFont typeface="Arial" panose="020B0604020202020204" pitchFamily="34" charset="0"/>
              <a:buChar char="•"/>
            </a:pPr>
            <a:r>
              <a:rPr lang="en-US" dirty="0"/>
              <a:t>Remove punctuation, capitalization, special characters, etc.</a:t>
            </a:r>
          </a:p>
          <a:p>
            <a:pPr marL="285750" indent="-285750">
              <a:buFont typeface="Arial" panose="020B0604020202020204" pitchFamily="34" charset="0"/>
              <a:buChar char="•"/>
            </a:pPr>
            <a:r>
              <a:rPr lang="en-US" dirty="0"/>
              <a:t>Lemmatization: drives, drove, driven -&gt; drive</a:t>
            </a:r>
          </a:p>
          <a:p>
            <a:pPr marL="285750" indent="-285750">
              <a:buFont typeface="Arial" panose="020B0604020202020204" pitchFamily="34" charset="0"/>
              <a:buChar char="•"/>
            </a:pPr>
            <a:r>
              <a:rPr lang="en-US" dirty="0"/>
              <a:t>Example:</a:t>
            </a:r>
          </a:p>
          <a:p>
            <a:pPr marL="742950" lvl="1" indent="-285750">
              <a:buFont typeface="Arial" panose="020B0604020202020204" pitchFamily="34" charset="0"/>
              <a:buChar char="•"/>
            </a:pPr>
            <a:r>
              <a:rPr lang="en-US" b="0" i="0" dirty="0">
                <a:effectLst/>
                <a:latin typeface="Courier New" panose="02070309020205020404" pitchFamily="49" charset="0"/>
                <a:ea typeface="Roboto" panose="02000000000000000000" pitchFamily="2" charset="0"/>
                <a:cs typeface="Courier New" panose="02070309020205020404" pitchFamily="49" charset="0"/>
              </a:rPr>
              <a:t>A lot of people are leaving. But my papa is planning on staying. Think I will, too.</a:t>
            </a:r>
          </a:p>
          <a:p>
            <a:pPr marL="742950" lvl="1" indent="-285750">
              <a:buFont typeface="Arial" panose="020B0604020202020204" pitchFamily="34" charset="0"/>
              <a:buChar char="•"/>
            </a:pPr>
            <a:r>
              <a:rPr lang="en-US" b="0" i="0" dirty="0">
                <a:effectLst/>
                <a:latin typeface="Courier New" panose="02070309020205020404" pitchFamily="49" charset="0"/>
                <a:ea typeface="Roboto" panose="02000000000000000000" pitchFamily="2" charset="0"/>
                <a:cs typeface="Courier New" panose="02070309020205020404" pitchFamily="49" charset="0"/>
              </a:rPr>
              <a:t>lot people leaving papa planning staying think</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Autocorrect spelling?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4253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9E057A-A2C6-4A87-89CF-B7C7345AA735}"/>
              </a:ext>
            </a:extLst>
          </p:cNvPr>
          <p:cNvSpPr txBox="1"/>
          <p:nvPr/>
        </p:nvSpPr>
        <p:spPr>
          <a:xfrm>
            <a:off x="426128" y="355107"/>
            <a:ext cx="10937289" cy="707886"/>
          </a:xfrm>
          <a:prstGeom prst="rect">
            <a:avLst/>
          </a:prstGeom>
          <a:noFill/>
        </p:spPr>
        <p:txBody>
          <a:bodyPr wrap="square" rtlCol="0">
            <a:spAutoFit/>
          </a:bodyPr>
          <a:lstStyle/>
          <a:p>
            <a:r>
              <a:rPr lang="en-US" sz="4000" dirty="0"/>
              <a:t>When did the earthquake occur?</a:t>
            </a:r>
          </a:p>
        </p:txBody>
      </p:sp>
      <p:grpSp>
        <p:nvGrpSpPr>
          <p:cNvPr id="7" name="Group 6">
            <a:extLst>
              <a:ext uri="{FF2B5EF4-FFF2-40B4-BE49-F238E27FC236}">
                <a16:creationId xmlns:a16="http://schemas.microsoft.com/office/drawing/2014/main" id="{7C500184-6991-4200-A52A-0291EEF41F3B}"/>
              </a:ext>
            </a:extLst>
          </p:cNvPr>
          <p:cNvGrpSpPr/>
          <p:nvPr/>
        </p:nvGrpSpPr>
        <p:grpSpPr>
          <a:xfrm>
            <a:off x="426127" y="1207363"/>
            <a:ext cx="5392163" cy="4543847"/>
            <a:chOff x="426127" y="1385655"/>
            <a:chExt cx="5184097" cy="4365555"/>
          </a:xfrm>
        </p:grpSpPr>
        <p:pic>
          <p:nvPicPr>
            <p:cNvPr id="3074" name="Picture 2">
              <a:extLst>
                <a:ext uri="{FF2B5EF4-FFF2-40B4-BE49-F238E27FC236}">
                  <a16:creationId xmlns:a16="http://schemas.microsoft.com/office/drawing/2014/main" id="{8F41113C-1494-4CEC-B367-686588049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27" y="1385655"/>
              <a:ext cx="5184097" cy="436555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F8DD19BF-FCB6-4AAA-BC00-D7343C517C00}"/>
                </a:ext>
              </a:extLst>
            </p:cNvPr>
            <p:cNvSpPr/>
            <p:nvPr/>
          </p:nvSpPr>
          <p:spPr>
            <a:xfrm rot="1974830">
              <a:off x="2882099" y="2940087"/>
              <a:ext cx="296643" cy="219484"/>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CA361965-F5B9-4895-A655-00AF74628030}"/>
                </a:ext>
              </a:extLst>
            </p:cNvPr>
            <p:cNvSpPr/>
            <p:nvPr/>
          </p:nvSpPr>
          <p:spPr>
            <a:xfrm rot="1507943">
              <a:off x="1189576" y="1897655"/>
              <a:ext cx="286742" cy="19929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Arrow: Right 5">
            <a:extLst>
              <a:ext uri="{FF2B5EF4-FFF2-40B4-BE49-F238E27FC236}">
                <a16:creationId xmlns:a16="http://schemas.microsoft.com/office/drawing/2014/main" id="{12AEF419-E8EE-489E-BF3E-76AECECACC6E}"/>
              </a:ext>
            </a:extLst>
          </p:cNvPr>
          <p:cNvSpPr/>
          <p:nvPr/>
        </p:nvSpPr>
        <p:spPr>
          <a:xfrm>
            <a:off x="6065732" y="2461723"/>
            <a:ext cx="567100" cy="280384"/>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706E593-56E0-4B30-A0D7-2DDEF08570AD}"/>
              </a:ext>
            </a:extLst>
          </p:cNvPr>
          <p:cNvSpPr txBox="1"/>
          <p:nvPr/>
        </p:nvSpPr>
        <p:spPr>
          <a:xfrm>
            <a:off x="7222044" y="1070707"/>
            <a:ext cx="4021543" cy="369332"/>
          </a:xfrm>
          <a:prstGeom prst="rect">
            <a:avLst/>
          </a:prstGeom>
          <a:noFill/>
        </p:spPr>
        <p:txBody>
          <a:bodyPr wrap="square" rtlCol="0">
            <a:spAutoFit/>
          </a:bodyPr>
          <a:lstStyle/>
          <a:p>
            <a:r>
              <a:rPr lang="en-US" dirty="0"/>
              <a:t>Most Reposted Messages From Time:</a:t>
            </a:r>
          </a:p>
        </p:txBody>
      </p:sp>
      <p:sp>
        <p:nvSpPr>
          <p:cNvPr id="8" name="TextBox 7">
            <a:extLst>
              <a:ext uri="{FF2B5EF4-FFF2-40B4-BE49-F238E27FC236}">
                <a16:creationId xmlns:a16="http://schemas.microsoft.com/office/drawing/2014/main" id="{299814B8-2379-4B63-A85F-124FFE85C901}"/>
              </a:ext>
            </a:extLst>
          </p:cNvPr>
          <p:cNvSpPr txBox="1"/>
          <p:nvPr/>
        </p:nvSpPr>
        <p:spPr>
          <a:xfrm>
            <a:off x="6880274" y="1447753"/>
            <a:ext cx="4705085" cy="230832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b="0" i="0" dirty="0">
                <a:effectLst/>
                <a:latin typeface="Courier New" panose="02070309020205020404" pitchFamily="49" charset="0"/>
              </a:rPr>
              <a:t>We </a:t>
            </a:r>
            <a:r>
              <a:rPr lang="en-US" sz="1600" b="0" i="0" dirty="0" err="1">
                <a:effectLst/>
                <a:latin typeface="Courier New" panose="02070309020205020404" pitchFamily="49" charset="0"/>
              </a:rPr>
              <a:t>jsutust</a:t>
            </a:r>
            <a:r>
              <a:rPr lang="en-US" sz="1600" b="0" i="0" dirty="0">
                <a:effectLst/>
                <a:latin typeface="Courier New" panose="02070309020205020404" pitchFamily="49" charset="0"/>
              </a:rPr>
              <a:t> recorded a </a:t>
            </a:r>
            <a:r>
              <a:rPr lang="en-US" sz="1600" b="0" i="0" dirty="0" err="1">
                <a:effectLst/>
                <a:latin typeface="Courier New" panose="02070309020205020404" pitchFamily="49" charset="0"/>
              </a:rPr>
              <a:t>Northwest.Old</a:t>
            </a:r>
            <a:r>
              <a:rPr lang="en-US" sz="1600" b="0" i="0" dirty="0">
                <a:effectLst/>
                <a:latin typeface="Courier New" panose="02070309020205020404" pitchFamily="49" charset="0"/>
              </a:rPr>
              <a:t> Town mild earthquake </a:t>
            </a:r>
            <a:r>
              <a:rPr lang="en-US" sz="1600" b="0" i="0" dirty="0" err="1">
                <a:effectLst/>
                <a:latin typeface="Courier New" panose="02070309020205020404" pitchFamily="49" charset="0"/>
              </a:rPr>
              <a:t>jsutust</a:t>
            </a:r>
            <a:r>
              <a:rPr lang="en-US" sz="1600" b="0" i="0" dirty="0">
                <a:effectLst/>
                <a:latin typeface="Courier New" panose="02070309020205020404" pitchFamily="49" charset="0"/>
              </a:rPr>
              <a:t> northeast of </a:t>
            </a:r>
            <a:r>
              <a:rPr lang="en-US" sz="1600" b="0" i="0" dirty="0" err="1">
                <a:effectLst/>
                <a:latin typeface="Courier New" panose="02070309020205020404" pitchFamily="49" charset="0"/>
              </a:rPr>
              <a:t>St.Himark</a:t>
            </a:r>
            <a:r>
              <a:rPr lang="en-US" sz="1600" b="0" i="0" dirty="0">
                <a:effectLst/>
                <a:latin typeface="Courier New" panose="02070309020205020404" pitchFamily="49" charset="0"/>
              </a:rPr>
              <a:t> town. Did you feel it? Probably no damage #HateDidWonder </a:t>
            </a:r>
          </a:p>
          <a:p>
            <a:pPr marL="285750" indent="-285750">
              <a:buFont typeface="Arial" panose="020B0604020202020204" pitchFamily="34" charset="0"/>
              <a:buChar char="•"/>
            </a:pPr>
            <a:r>
              <a:rPr lang="en-US" sz="1600" b="0" i="0" dirty="0">
                <a:effectLst/>
                <a:latin typeface="Courier New" panose="02070309020205020404" pitchFamily="49" charset="0"/>
              </a:rPr>
              <a:t>What earthquake??? I </a:t>
            </a:r>
            <a:r>
              <a:rPr lang="en-US" sz="1600" b="0" i="0" dirty="0" err="1">
                <a:effectLst/>
                <a:latin typeface="Courier New" panose="02070309020205020404" pitchFamily="49" charset="0"/>
              </a:rPr>
              <a:t>didntididntn't</a:t>
            </a:r>
            <a:r>
              <a:rPr lang="en-US" sz="1600" b="0" i="0" dirty="0">
                <a:effectLst/>
                <a:latin typeface="Courier New" panose="02070309020205020404" pitchFamily="49" charset="0"/>
              </a:rPr>
              <a:t> feel anything!</a:t>
            </a:r>
          </a:p>
          <a:p>
            <a:pPr marL="285750" indent="-285750">
              <a:buFont typeface="Arial" panose="020B0604020202020204" pitchFamily="34" charset="0"/>
              <a:buChar char="•"/>
            </a:pPr>
            <a:r>
              <a:rPr lang="en-US" sz="1600" b="0" i="0" dirty="0">
                <a:effectLst/>
                <a:latin typeface="Courier New" panose="02070309020205020404" pitchFamily="49" charset="0"/>
              </a:rPr>
              <a:t>Earthquake or not I still have to teach</a:t>
            </a:r>
          </a:p>
        </p:txBody>
      </p:sp>
      <p:sp>
        <p:nvSpPr>
          <p:cNvPr id="10" name="TextBox 9">
            <a:extLst>
              <a:ext uri="{FF2B5EF4-FFF2-40B4-BE49-F238E27FC236}">
                <a16:creationId xmlns:a16="http://schemas.microsoft.com/office/drawing/2014/main" id="{BAD1046D-E9B6-4633-AA96-89A27F4657E1}"/>
              </a:ext>
            </a:extLst>
          </p:cNvPr>
          <p:cNvSpPr txBox="1"/>
          <p:nvPr/>
        </p:nvSpPr>
        <p:spPr>
          <a:xfrm>
            <a:off x="6880274" y="3899469"/>
            <a:ext cx="4705085" cy="206210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b="0" i="0" dirty="0">
                <a:effectLst/>
                <a:latin typeface="Courier New" panose="02070309020205020404" pitchFamily="49" charset="0"/>
              </a:rPr>
              <a:t>ALERT: A 6.7 earthquake just occurred off the NE shore of the town of St. </a:t>
            </a:r>
            <a:r>
              <a:rPr lang="en-US" sz="1600" b="0" i="0" dirty="0" err="1">
                <a:effectLst/>
                <a:latin typeface="Courier New" panose="02070309020205020404" pitchFamily="49" charset="0"/>
              </a:rPr>
              <a:t>Himark</a:t>
            </a:r>
            <a:r>
              <a:rPr lang="en-US" sz="1600" b="0" i="0" dirty="0">
                <a:effectLst/>
                <a:latin typeface="Courier New" panose="02070309020205020404" pitchFamily="49" charset="0"/>
              </a:rPr>
              <a:t>. This could be severe. Expect heavy damage. </a:t>
            </a:r>
          </a:p>
          <a:p>
            <a:pPr marL="285750" indent="-285750">
              <a:buFont typeface="Arial" panose="020B0604020202020204" pitchFamily="34" charset="0"/>
              <a:buChar char="•"/>
            </a:pPr>
            <a:r>
              <a:rPr lang="en-US" sz="1600" b="0" i="0" dirty="0">
                <a:effectLst/>
                <a:latin typeface="Courier New" panose="02070309020205020404" pitchFamily="49" charset="0"/>
              </a:rPr>
              <a:t>My building collapsed around me!</a:t>
            </a:r>
          </a:p>
          <a:p>
            <a:pPr marL="285750" indent="-285750">
              <a:buFont typeface="Arial" panose="020B0604020202020204" pitchFamily="34" charset="0"/>
              <a:buChar char="•"/>
            </a:pPr>
            <a:r>
              <a:rPr lang="en-US" sz="1600" b="0" i="0" dirty="0">
                <a:effectLst/>
                <a:latin typeface="Courier New" panose="02070309020205020404" pitchFamily="49" charset="0"/>
              </a:rPr>
              <a:t>National Earthquake Center reports a major earthquake with an epicenter near town.</a:t>
            </a:r>
            <a:endParaRPr lang="en-US" sz="1600" dirty="0"/>
          </a:p>
        </p:txBody>
      </p:sp>
      <p:sp>
        <p:nvSpPr>
          <p:cNvPr id="12" name="Arrow: Right 11">
            <a:extLst>
              <a:ext uri="{FF2B5EF4-FFF2-40B4-BE49-F238E27FC236}">
                <a16:creationId xmlns:a16="http://schemas.microsoft.com/office/drawing/2014/main" id="{0748F3FE-ECF3-440A-9E3E-2203AA8E14D1}"/>
              </a:ext>
            </a:extLst>
          </p:cNvPr>
          <p:cNvSpPr/>
          <p:nvPr/>
        </p:nvSpPr>
        <p:spPr>
          <a:xfrm>
            <a:off x="6065732" y="4650136"/>
            <a:ext cx="567100" cy="280384"/>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3F221823-32AB-4E65-B2BA-2CA81859DDEE}"/>
              </a:ext>
            </a:extLst>
          </p:cNvPr>
          <p:cNvSpPr>
            <a:spLocks noGrp="1"/>
          </p:cNvSpPr>
          <p:nvPr>
            <p:ph type="sldNum" sz="quarter" idx="12"/>
          </p:nvPr>
        </p:nvSpPr>
        <p:spPr/>
        <p:txBody>
          <a:bodyPr/>
          <a:lstStyle/>
          <a:p>
            <a:fld id="{DC6D1CB0-62B0-4850-A2CE-FAC44BE94807}" type="slidenum">
              <a:rPr lang="en-US" smtClean="0"/>
              <a:t>6</a:t>
            </a:fld>
            <a:endParaRPr lang="en-US"/>
          </a:p>
        </p:txBody>
      </p:sp>
    </p:spTree>
    <p:extLst>
      <p:ext uri="{BB962C8B-B14F-4D97-AF65-F5344CB8AC3E}">
        <p14:creationId xmlns:p14="http://schemas.microsoft.com/office/powerpoint/2010/main" val="42084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4318ABE2-D689-43B5-8DB6-863DDC7D1459}"/>
              </a:ext>
            </a:extLst>
          </p:cNvPr>
          <p:cNvGrpSpPr/>
          <p:nvPr/>
        </p:nvGrpSpPr>
        <p:grpSpPr>
          <a:xfrm>
            <a:off x="312245" y="2484542"/>
            <a:ext cx="11308625" cy="1052958"/>
            <a:chOff x="312244" y="2484542"/>
            <a:chExt cx="13303707" cy="1052958"/>
          </a:xfrm>
        </p:grpSpPr>
        <p:grpSp>
          <p:nvGrpSpPr>
            <p:cNvPr id="16" name="Group 15">
              <a:extLst>
                <a:ext uri="{FF2B5EF4-FFF2-40B4-BE49-F238E27FC236}">
                  <a16:creationId xmlns:a16="http://schemas.microsoft.com/office/drawing/2014/main" id="{AE603423-8FCF-40DE-9A39-AF64BA4A0909}"/>
                </a:ext>
              </a:extLst>
            </p:cNvPr>
            <p:cNvGrpSpPr/>
            <p:nvPr/>
          </p:nvGrpSpPr>
          <p:grpSpPr>
            <a:xfrm>
              <a:off x="312244" y="2484542"/>
              <a:ext cx="13303707" cy="1052958"/>
              <a:chOff x="312244" y="2484542"/>
              <a:chExt cx="13303707" cy="1052958"/>
            </a:xfrm>
          </p:grpSpPr>
          <p:cxnSp>
            <p:nvCxnSpPr>
              <p:cNvPr id="3" name="Straight Connector 2">
                <a:extLst>
                  <a:ext uri="{FF2B5EF4-FFF2-40B4-BE49-F238E27FC236}">
                    <a16:creationId xmlns:a16="http://schemas.microsoft.com/office/drawing/2014/main" id="{A8CA1913-1569-4A57-A83D-71706BBD0F17}"/>
                  </a:ext>
                </a:extLst>
              </p:cNvPr>
              <p:cNvCxnSpPr>
                <a:cxnSpLocks/>
              </p:cNvCxnSpPr>
              <p:nvPr/>
            </p:nvCxnSpPr>
            <p:spPr>
              <a:xfrm>
                <a:off x="665825" y="2867487"/>
                <a:ext cx="1295012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7ACF1F37-0699-4B37-B3AF-7C08B31B5312}"/>
                  </a:ext>
                </a:extLst>
              </p:cNvPr>
              <p:cNvCxnSpPr/>
              <p:nvPr/>
            </p:nvCxnSpPr>
            <p:spPr>
              <a:xfrm>
                <a:off x="659907" y="2515443"/>
                <a:ext cx="0" cy="7040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9601C4D7-629F-46B4-9DB0-898D64973D1A}"/>
                  </a:ext>
                </a:extLst>
              </p:cNvPr>
              <p:cNvCxnSpPr/>
              <p:nvPr/>
            </p:nvCxnSpPr>
            <p:spPr>
              <a:xfrm>
                <a:off x="3145489" y="2515443"/>
                <a:ext cx="0" cy="7040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AD645F0-A62F-4E02-8C6B-FB72F21CB07C}"/>
                  </a:ext>
                </a:extLst>
              </p:cNvPr>
              <p:cNvCxnSpPr/>
              <p:nvPr/>
            </p:nvCxnSpPr>
            <p:spPr>
              <a:xfrm>
                <a:off x="8236918" y="2515443"/>
                <a:ext cx="0" cy="7040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DEB11D5-222D-4859-A0C9-7CC4FAD7BB54}"/>
                  </a:ext>
                </a:extLst>
              </p:cNvPr>
              <p:cNvCxnSpPr/>
              <p:nvPr/>
            </p:nvCxnSpPr>
            <p:spPr>
              <a:xfrm>
                <a:off x="5636469" y="2515443"/>
                <a:ext cx="0" cy="7040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B949B32-1F5B-45CD-B49E-F1029559E396}"/>
                  </a:ext>
                </a:extLst>
              </p:cNvPr>
              <p:cNvCxnSpPr/>
              <p:nvPr/>
            </p:nvCxnSpPr>
            <p:spPr>
              <a:xfrm>
                <a:off x="11172308" y="2484542"/>
                <a:ext cx="0" cy="704088"/>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5510D26-2ADA-4F00-9E90-D80C927B7D36}"/>
                  </a:ext>
                </a:extLst>
              </p:cNvPr>
              <p:cNvSpPr txBox="1"/>
              <p:nvPr/>
            </p:nvSpPr>
            <p:spPr>
              <a:xfrm>
                <a:off x="312244" y="3219531"/>
                <a:ext cx="828484" cy="307777"/>
              </a:xfrm>
              <a:prstGeom prst="rect">
                <a:avLst/>
              </a:prstGeom>
              <a:noFill/>
            </p:spPr>
            <p:txBody>
              <a:bodyPr wrap="square" rtlCol="0">
                <a:spAutoFit/>
              </a:bodyPr>
              <a:lstStyle/>
              <a:p>
                <a:r>
                  <a:rPr lang="en-US" sz="1400" dirty="0"/>
                  <a:t>10/06</a:t>
                </a:r>
              </a:p>
            </p:txBody>
          </p:sp>
          <p:sp>
            <p:nvSpPr>
              <p:cNvPr id="12" name="TextBox 11">
                <a:extLst>
                  <a:ext uri="{FF2B5EF4-FFF2-40B4-BE49-F238E27FC236}">
                    <a16:creationId xmlns:a16="http://schemas.microsoft.com/office/drawing/2014/main" id="{7BF5CDF1-0DF4-42E9-902D-1FE136551D02}"/>
                  </a:ext>
                </a:extLst>
              </p:cNvPr>
              <p:cNvSpPr txBox="1"/>
              <p:nvPr/>
            </p:nvSpPr>
            <p:spPr>
              <a:xfrm>
                <a:off x="2996260" y="3219531"/>
                <a:ext cx="956396" cy="307777"/>
              </a:xfrm>
              <a:prstGeom prst="rect">
                <a:avLst/>
              </a:prstGeom>
              <a:noFill/>
            </p:spPr>
            <p:txBody>
              <a:bodyPr wrap="square" rtlCol="0">
                <a:spAutoFit/>
              </a:bodyPr>
              <a:lstStyle/>
              <a:p>
                <a:r>
                  <a:rPr lang="en-US" sz="1400" dirty="0"/>
                  <a:t>10/07</a:t>
                </a:r>
              </a:p>
            </p:txBody>
          </p:sp>
          <p:sp>
            <p:nvSpPr>
              <p:cNvPr id="13" name="TextBox 12">
                <a:extLst>
                  <a:ext uri="{FF2B5EF4-FFF2-40B4-BE49-F238E27FC236}">
                    <a16:creationId xmlns:a16="http://schemas.microsoft.com/office/drawing/2014/main" id="{F74584E8-8CE4-477B-B03A-65A3406436D7}"/>
                  </a:ext>
                </a:extLst>
              </p:cNvPr>
              <p:cNvSpPr txBox="1"/>
              <p:nvPr/>
            </p:nvSpPr>
            <p:spPr>
              <a:xfrm>
                <a:off x="5552237" y="3219531"/>
                <a:ext cx="735253" cy="307777"/>
              </a:xfrm>
              <a:prstGeom prst="rect">
                <a:avLst/>
              </a:prstGeom>
              <a:noFill/>
            </p:spPr>
            <p:txBody>
              <a:bodyPr wrap="square" rtlCol="0">
                <a:spAutoFit/>
              </a:bodyPr>
              <a:lstStyle/>
              <a:p>
                <a:r>
                  <a:rPr lang="en-US" sz="1400" dirty="0"/>
                  <a:t>10/08</a:t>
                </a:r>
              </a:p>
            </p:txBody>
          </p:sp>
          <p:sp>
            <p:nvSpPr>
              <p:cNvPr id="14" name="TextBox 13">
                <a:extLst>
                  <a:ext uri="{FF2B5EF4-FFF2-40B4-BE49-F238E27FC236}">
                    <a16:creationId xmlns:a16="http://schemas.microsoft.com/office/drawing/2014/main" id="{D8F7F5A1-46C1-4E3E-93EF-C38F479C6BAD}"/>
                  </a:ext>
                </a:extLst>
              </p:cNvPr>
              <p:cNvSpPr txBox="1"/>
              <p:nvPr/>
            </p:nvSpPr>
            <p:spPr>
              <a:xfrm>
                <a:off x="8143018" y="3229723"/>
                <a:ext cx="791622" cy="307777"/>
              </a:xfrm>
              <a:prstGeom prst="rect">
                <a:avLst/>
              </a:prstGeom>
              <a:noFill/>
            </p:spPr>
            <p:txBody>
              <a:bodyPr wrap="square" rtlCol="0">
                <a:spAutoFit/>
              </a:bodyPr>
              <a:lstStyle/>
              <a:p>
                <a:r>
                  <a:rPr lang="en-US" sz="1400" dirty="0"/>
                  <a:t>10/09</a:t>
                </a:r>
              </a:p>
            </p:txBody>
          </p:sp>
          <p:sp>
            <p:nvSpPr>
              <p:cNvPr id="15" name="TextBox 14">
                <a:extLst>
                  <a:ext uri="{FF2B5EF4-FFF2-40B4-BE49-F238E27FC236}">
                    <a16:creationId xmlns:a16="http://schemas.microsoft.com/office/drawing/2014/main" id="{C41A9912-B6C0-466F-BB86-E0D943A18F8E}"/>
                  </a:ext>
                </a:extLst>
              </p:cNvPr>
              <p:cNvSpPr txBox="1"/>
              <p:nvPr/>
            </p:nvSpPr>
            <p:spPr>
              <a:xfrm>
                <a:off x="11036983" y="3219531"/>
                <a:ext cx="791622" cy="307777"/>
              </a:xfrm>
              <a:prstGeom prst="rect">
                <a:avLst/>
              </a:prstGeom>
              <a:noFill/>
            </p:spPr>
            <p:txBody>
              <a:bodyPr wrap="square" rtlCol="0">
                <a:spAutoFit/>
              </a:bodyPr>
              <a:lstStyle/>
              <a:p>
                <a:r>
                  <a:rPr lang="en-US" sz="1400" dirty="0"/>
                  <a:t>10/10</a:t>
                </a:r>
              </a:p>
            </p:txBody>
          </p:sp>
        </p:grpSp>
        <p:sp>
          <p:nvSpPr>
            <p:cNvPr id="17" name="Explosion: 8 Points 16">
              <a:extLst>
                <a:ext uri="{FF2B5EF4-FFF2-40B4-BE49-F238E27FC236}">
                  <a16:creationId xmlns:a16="http://schemas.microsoft.com/office/drawing/2014/main" id="{CD8AE3D8-E498-4095-8A7A-457C314862B0}"/>
                </a:ext>
              </a:extLst>
            </p:cNvPr>
            <p:cNvSpPr/>
            <p:nvPr/>
          </p:nvSpPr>
          <p:spPr>
            <a:xfrm>
              <a:off x="6443661" y="2636669"/>
              <a:ext cx="331545" cy="435606"/>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69F0A866-1B0A-4CE3-9969-C051A2D2EC4E}"/>
              </a:ext>
            </a:extLst>
          </p:cNvPr>
          <p:cNvSpPr txBox="1"/>
          <p:nvPr/>
        </p:nvSpPr>
        <p:spPr>
          <a:xfrm>
            <a:off x="3343923" y="361950"/>
            <a:ext cx="4989284" cy="1077218"/>
          </a:xfrm>
          <a:prstGeom prst="rect">
            <a:avLst/>
          </a:prstGeom>
          <a:noFill/>
        </p:spPr>
        <p:txBody>
          <a:bodyPr wrap="square" rtlCol="0">
            <a:spAutoFit/>
          </a:bodyPr>
          <a:lstStyle/>
          <a:p>
            <a:pPr algn="ctr"/>
            <a:r>
              <a:rPr lang="en-US" sz="3200" dirty="0"/>
              <a:t>Timeline: When Did the Earthquake Happen?</a:t>
            </a:r>
          </a:p>
        </p:txBody>
      </p:sp>
      <p:cxnSp>
        <p:nvCxnSpPr>
          <p:cNvPr id="22" name="Straight Arrow Connector 21">
            <a:extLst>
              <a:ext uri="{FF2B5EF4-FFF2-40B4-BE49-F238E27FC236}">
                <a16:creationId xmlns:a16="http://schemas.microsoft.com/office/drawing/2014/main" id="{D932BFA7-4ECF-4374-BC06-78B5767CC2C8}"/>
              </a:ext>
            </a:extLst>
          </p:cNvPr>
          <p:cNvCxnSpPr/>
          <p:nvPr/>
        </p:nvCxnSpPr>
        <p:spPr>
          <a:xfrm flipV="1">
            <a:off x="5656899" y="3188630"/>
            <a:ext cx="0" cy="828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8A1BBC2-1384-487F-8834-8D1E69654CE2}"/>
              </a:ext>
            </a:extLst>
          </p:cNvPr>
          <p:cNvSpPr txBox="1"/>
          <p:nvPr/>
        </p:nvSpPr>
        <p:spPr>
          <a:xfrm>
            <a:off x="4696330" y="4017305"/>
            <a:ext cx="2219325" cy="646331"/>
          </a:xfrm>
          <a:prstGeom prst="rect">
            <a:avLst/>
          </a:prstGeom>
          <a:noFill/>
        </p:spPr>
        <p:txBody>
          <a:bodyPr wrap="square" rtlCol="0">
            <a:spAutoFit/>
          </a:bodyPr>
          <a:lstStyle/>
          <a:p>
            <a:r>
              <a:rPr lang="en-US" dirty="0"/>
              <a:t>Time of Earthquake:</a:t>
            </a:r>
          </a:p>
          <a:p>
            <a:r>
              <a:rPr lang="en-US" dirty="0"/>
              <a:t>10/08 at 8:30am</a:t>
            </a:r>
          </a:p>
        </p:txBody>
      </p:sp>
      <p:sp>
        <p:nvSpPr>
          <p:cNvPr id="25" name="Slide Number Placeholder 24">
            <a:extLst>
              <a:ext uri="{FF2B5EF4-FFF2-40B4-BE49-F238E27FC236}">
                <a16:creationId xmlns:a16="http://schemas.microsoft.com/office/drawing/2014/main" id="{B26FC1D5-43BD-45FF-869F-D067D3F80505}"/>
              </a:ext>
            </a:extLst>
          </p:cNvPr>
          <p:cNvSpPr>
            <a:spLocks noGrp="1"/>
          </p:cNvSpPr>
          <p:nvPr>
            <p:ph type="sldNum" sz="quarter" idx="12"/>
          </p:nvPr>
        </p:nvSpPr>
        <p:spPr/>
        <p:txBody>
          <a:bodyPr/>
          <a:lstStyle/>
          <a:p>
            <a:fld id="{DC6D1CB0-62B0-4850-A2CE-FAC44BE94807}" type="slidenum">
              <a:rPr lang="en-US" smtClean="0"/>
              <a:t>7</a:t>
            </a:fld>
            <a:endParaRPr lang="en-US"/>
          </a:p>
        </p:txBody>
      </p:sp>
      <p:cxnSp>
        <p:nvCxnSpPr>
          <p:cNvPr id="27" name="Straight Connector 26">
            <a:extLst>
              <a:ext uri="{FF2B5EF4-FFF2-40B4-BE49-F238E27FC236}">
                <a16:creationId xmlns:a16="http://schemas.microsoft.com/office/drawing/2014/main" id="{B23BFEEE-92B6-4C1F-A030-7C50E79E9F8F}"/>
              </a:ext>
            </a:extLst>
          </p:cNvPr>
          <p:cNvCxnSpPr/>
          <p:nvPr/>
        </p:nvCxnSpPr>
        <p:spPr>
          <a:xfrm>
            <a:off x="11628665" y="2543555"/>
            <a:ext cx="0" cy="704088"/>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19B5C714-9C70-4790-8071-99DEC6DD1D7C}"/>
              </a:ext>
            </a:extLst>
          </p:cNvPr>
          <p:cNvSpPr txBox="1"/>
          <p:nvPr/>
        </p:nvSpPr>
        <p:spPr>
          <a:xfrm>
            <a:off x="11531895" y="3229723"/>
            <a:ext cx="672907" cy="307777"/>
          </a:xfrm>
          <a:prstGeom prst="rect">
            <a:avLst/>
          </a:prstGeom>
          <a:noFill/>
        </p:spPr>
        <p:txBody>
          <a:bodyPr wrap="square" rtlCol="0">
            <a:spAutoFit/>
          </a:bodyPr>
          <a:lstStyle/>
          <a:p>
            <a:r>
              <a:rPr lang="en-US" sz="1400" dirty="0"/>
              <a:t>10/11</a:t>
            </a:r>
          </a:p>
        </p:txBody>
      </p:sp>
    </p:spTree>
    <p:extLst>
      <p:ext uri="{BB962C8B-B14F-4D97-AF65-F5344CB8AC3E}">
        <p14:creationId xmlns:p14="http://schemas.microsoft.com/office/powerpoint/2010/main" val="201294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AE0319-6707-49AF-B562-9EA19978E6D2}"/>
              </a:ext>
            </a:extLst>
          </p:cNvPr>
          <p:cNvSpPr>
            <a:spLocks noGrp="1"/>
          </p:cNvSpPr>
          <p:nvPr>
            <p:ph type="sldNum" sz="quarter" idx="12"/>
          </p:nvPr>
        </p:nvSpPr>
        <p:spPr/>
        <p:txBody>
          <a:bodyPr/>
          <a:lstStyle/>
          <a:p>
            <a:fld id="{DC6D1CB0-62B0-4850-A2CE-FAC44BE94807}" type="slidenum">
              <a:rPr lang="en-US" smtClean="0"/>
              <a:t>8</a:t>
            </a:fld>
            <a:endParaRPr lang="en-US"/>
          </a:p>
        </p:txBody>
      </p:sp>
      <p:sp>
        <p:nvSpPr>
          <p:cNvPr id="18" name="TextBox 17">
            <a:extLst>
              <a:ext uri="{FF2B5EF4-FFF2-40B4-BE49-F238E27FC236}">
                <a16:creationId xmlns:a16="http://schemas.microsoft.com/office/drawing/2014/main" id="{B2B17761-3FCD-4ADE-9589-93F271C2D055}"/>
              </a:ext>
            </a:extLst>
          </p:cNvPr>
          <p:cNvSpPr txBox="1"/>
          <p:nvPr/>
        </p:nvSpPr>
        <p:spPr>
          <a:xfrm>
            <a:off x="470517" y="255956"/>
            <a:ext cx="11540970" cy="1200329"/>
          </a:xfrm>
          <a:prstGeom prst="rect">
            <a:avLst/>
          </a:prstGeom>
          <a:noFill/>
        </p:spPr>
        <p:txBody>
          <a:bodyPr wrap="square" rtlCol="0">
            <a:spAutoFit/>
          </a:bodyPr>
          <a:lstStyle/>
          <a:p>
            <a:r>
              <a:rPr lang="en-US" sz="2400" dirty="0"/>
              <a:t>5 Hours After the Earthquake:</a:t>
            </a:r>
          </a:p>
          <a:p>
            <a:pPr marL="342900" indent="-342900">
              <a:buFont typeface="Arial" panose="020B0604020202020204" pitchFamily="34" charset="0"/>
              <a:buChar char="•"/>
            </a:pPr>
            <a:r>
              <a:rPr lang="en-US" sz="2400" dirty="0"/>
              <a:t>Need to start sending out resources: Road Crews, Sewer Repair Teams, Rescue, etc.</a:t>
            </a:r>
          </a:p>
          <a:p>
            <a:pPr marL="342900" indent="-342900">
              <a:buFont typeface="Arial" panose="020B0604020202020204" pitchFamily="34" charset="0"/>
              <a:buChar char="•"/>
            </a:pPr>
            <a:r>
              <a:rPr lang="en-US" sz="2400" dirty="0"/>
              <a:t>How do we go about doing that? We will go through the process for road crews.</a:t>
            </a:r>
          </a:p>
        </p:txBody>
      </p:sp>
      <p:pic>
        <p:nvPicPr>
          <p:cNvPr id="4098" name="Picture 2">
            <a:extLst>
              <a:ext uri="{FF2B5EF4-FFF2-40B4-BE49-F238E27FC236}">
                <a16:creationId xmlns:a16="http://schemas.microsoft.com/office/drawing/2014/main" id="{64F10FB5-7678-4DCE-9A7E-9790B615F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15" y="1713981"/>
            <a:ext cx="6210714" cy="395644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8196F38-3420-477B-AF22-D40474D51463}"/>
              </a:ext>
            </a:extLst>
          </p:cNvPr>
          <p:cNvSpPr txBox="1"/>
          <p:nvPr/>
        </p:nvSpPr>
        <p:spPr>
          <a:xfrm>
            <a:off x="6408429" y="1713981"/>
            <a:ext cx="5603058"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Can see that Old Town, Safe Town, Oak Willow, Scenic Vista and Chapparal were the locations that sent the most messages about road issues in the 5 hours.</a:t>
            </a:r>
          </a:p>
          <a:p>
            <a:pPr marL="742950" lvl="1" indent="-285750">
              <a:buFont typeface="Arial" panose="020B0604020202020204" pitchFamily="34" charset="0"/>
              <a:buChar char="•"/>
            </a:pPr>
            <a:r>
              <a:rPr lang="en-US" sz="2000" dirty="0"/>
              <a:t>These are locations on the Northern and Southern borders of the city.</a:t>
            </a:r>
          </a:p>
          <a:p>
            <a:pPr marL="742950" lvl="1" indent="-285750">
              <a:buFont typeface="Arial" panose="020B0604020202020204" pitchFamily="34" charset="0"/>
              <a:buChar char="•"/>
            </a:pPr>
            <a:r>
              <a:rPr lang="en-US" sz="2000" dirty="0"/>
              <a:t>Gives us a clue into what areas have been hit the hardest.</a:t>
            </a:r>
          </a:p>
          <a:p>
            <a:pPr marL="285750" indent="-285750">
              <a:buFont typeface="Arial" panose="020B0604020202020204" pitchFamily="34" charset="0"/>
              <a:buChar char="•"/>
            </a:pPr>
            <a:r>
              <a:rPr lang="en-US" sz="2000" dirty="0"/>
              <a:t>Next, we can check the messages themselves. That we can be sure that these areas are being affected by road issues.</a:t>
            </a:r>
          </a:p>
        </p:txBody>
      </p:sp>
    </p:spTree>
    <p:extLst>
      <p:ext uri="{BB962C8B-B14F-4D97-AF65-F5344CB8AC3E}">
        <p14:creationId xmlns:p14="http://schemas.microsoft.com/office/powerpoint/2010/main" val="415577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F0EEB4-2B28-4E95-AF5F-113861AE2A3A}"/>
              </a:ext>
            </a:extLst>
          </p:cNvPr>
          <p:cNvSpPr>
            <a:spLocks noGrp="1"/>
          </p:cNvSpPr>
          <p:nvPr>
            <p:ph type="sldNum" sz="quarter" idx="12"/>
          </p:nvPr>
        </p:nvSpPr>
        <p:spPr/>
        <p:txBody>
          <a:bodyPr/>
          <a:lstStyle/>
          <a:p>
            <a:fld id="{DC6D1CB0-62B0-4850-A2CE-FAC44BE94807}" type="slidenum">
              <a:rPr lang="en-US" smtClean="0"/>
              <a:t>9</a:t>
            </a:fld>
            <a:endParaRPr lang="en-US"/>
          </a:p>
        </p:txBody>
      </p:sp>
      <p:sp>
        <p:nvSpPr>
          <p:cNvPr id="4" name="TextBox 3">
            <a:extLst>
              <a:ext uri="{FF2B5EF4-FFF2-40B4-BE49-F238E27FC236}">
                <a16:creationId xmlns:a16="http://schemas.microsoft.com/office/drawing/2014/main" id="{52F298EA-EFF2-4027-B28F-FD3E34F75198}"/>
              </a:ext>
            </a:extLst>
          </p:cNvPr>
          <p:cNvSpPr txBox="1"/>
          <p:nvPr/>
        </p:nvSpPr>
        <p:spPr>
          <a:xfrm>
            <a:off x="276257" y="144789"/>
            <a:ext cx="10258503" cy="1692771"/>
          </a:xfrm>
          <a:prstGeom prst="rect">
            <a:avLst/>
          </a:prstGeom>
          <a:noFill/>
        </p:spPr>
        <p:txBody>
          <a:bodyPr wrap="square" rtlCol="0">
            <a:spAutoFit/>
          </a:bodyPr>
          <a:lstStyle/>
          <a:p>
            <a:r>
              <a:rPr lang="en-US" sz="2400" dirty="0"/>
              <a:t>Resource: Road Crews 5 Hours After Earthquake, Cont.</a:t>
            </a:r>
          </a:p>
          <a:p>
            <a:pPr marL="285750" indent="-285750">
              <a:buFont typeface="Arial" panose="020B0604020202020204" pitchFamily="34" charset="0"/>
              <a:buChar char="•"/>
            </a:pPr>
            <a:r>
              <a:rPr lang="en-US" sz="2000" dirty="0"/>
              <a:t>Look at the most reposted messages from those locations.</a:t>
            </a:r>
          </a:p>
          <a:p>
            <a:pPr marL="285750" indent="-285750">
              <a:buFont typeface="Arial" panose="020B0604020202020204" pitchFamily="34" charset="0"/>
              <a:buChar char="•"/>
            </a:pPr>
            <a:r>
              <a:rPr lang="en-US" sz="2000" dirty="0"/>
              <a:t>Use those messages to determine what happened in those areas.</a:t>
            </a:r>
          </a:p>
          <a:p>
            <a:pPr marL="285750" indent="-285750">
              <a:buFont typeface="Arial" panose="020B0604020202020204" pitchFamily="34" charset="0"/>
              <a:buChar char="•"/>
            </a:pPr>
            <a:r>
              <a:rPr lang="en-US" sz="2000" dirty="0"/>
              <a:t>Goes off the assumption that an issue will be mentioned more (i.e., many reposts) if it is of a great concern to an area and mentioned less (i.e., fewer reposts) if it is not of a great concern.</a:t>
            </a:r>
          </a:p>
        </p:txBody>
      </p:sp>
      <p:sp>
        <p:nvSpPr>
          <p:cNvPr id="6" name="TextBox 5">
            <a:extLst>
              <a:ext uri="{FF2B5EF4-FFF2-40B4-BE49-F238E27FC236}">
                <a16:creationId xmlns:a16="http://schemas.microsoft.com/office/drawing/2014/main" id="{14EAC5A3-FA3E-46D3-84C0-BE2B12CCC9D8}"/>
              </a:ext>
            </a:extLst>
          </p:cNvPr>
          <p:cNvSpPr txBox="1"/>
          <p:nvPr/>
        </p:nvSpPr>
        <p:spPr>
          <a:xfrm>
            <a:off x="14366" y="2047944"/>
            <a:ext cx="4021892" cy="3570208"/>
          </a:xfrm>
          <a:prstGeom prst="rect">
            <a:avLst/>
          </a:prstGeom>
          <a:noFill/>
        </p:spPr>
        <p:txBody>
          <a:bodyPr wrap="square" rtlCol="0">
            <a:spAutoFit/>
          </a:bodyPr>
          <a:lstStyle/>
          <a:p>
            <a:r>
              <a:rPr lang="en-US" dirty="0"/>
              <a:t>Old Town:</a:t>
            </a:r>
          </a:p>
          <a:p>
            <a:pPr marL="285750" indent="-285750">
              <a:buFont typeface="Arial" panose="020B0604020202020204" pitchFamily="34" charset="0"/>
              <a:buChar char="•"/>
            </a:pPr>
            <a:r>
              <a:rPr lang="en-US" sz="1600" b="0" i="0" dirty="0">
                <a:effectLst/>
                <a:latin typeface="Courier New" panose="02070309020205020404" pitchFamily="49" charset="0"/>
              </a:rPr>
              <a:t>Extensive damage on the north and south sides. Although no neighborhood has escaped damage. </a:t>
            </a:r>
            <a:r>
              <a:rPr lang="en-US" sz="1600" b="0" i="0" dirty="0" err="1">
                <a:effectLst/>
                <a:latin typeface="Courier New" panose="02070309020205020404" pitchFamily="49" charset="0"/>
              </a:rPr>
              <a:t>Severals</a:t>
            </a:r>
            <a:r>
              <a:rPr lang="en-US" sz="1600" b="0" i="0" dirty="0">
                <a:effectLst/>
                <a:latin typeface="Courier New" panose="02070309020205020404" pitchFamily="49" charset="0"/>
              </a:rPr>
              <a:t> fires throughout City. </a:t>
            </a:r>
          </a:p>
          <a:p>
            <a:pPr marL="285750" indent="-285750">
              <a:buFont typeface="Arial" panose="020B0604020202020204" pitchFamily="34" charset="0"/>
              <a:buChar char="•"/>
            </a:pPr>
            <a:r>
              <a:rPr lang="en-US" sz="1600" b="0" i="0" dirty="0">
                <a:effectLst/>
                <a:latin typeface="Courier New" panose="02070309020205020404" pitchFamily="49" charset="0"/>
              </a:rPr>
              <a:t>Our neighborhood has been hit hard. All the old brick buildings have collapsed or are heavily damaged. #neighborhood </a:t>
            </a:r>
          </a:p>
          <a:p>
            <a:pPr marL="285750" indent="-285750">
              <a:buFont typeface="Arial" panose="020B0604020202020204" pitchFamily="34" charset="0"/>
              <a:buChar char="•"/>
            </a:pPr>
            <a:r>
              <a:rPr lang="en-US" sz="1600" b="0" i="0" dirty="0">
                <a:effectLst/>
                <a:latin typeface="Courier New" panose="02070309020205020404" pitchFamily="49" charset="0"/>
              </a:rPr>
              <a:t>Lot of cracks on North St going from Old Town to Northwest! </a:t>
            </a:r>
            <a:endParaRPr lang="en-US" sz="1600" dirty="0"/>
          </a:p>
        </p:txBody>
      </p:sp>
      <p:sp>
        <p:nvSpPr>
          <p:cNvPr id="7" name="TextBox 6">
            <a:extLst>
              <a:ext uri="{FF2B5EF4-FFF2-40B4-BE49-F238E27FC236}">
                <a16:creationId xmlns:a16="http://schemas.microsoft.com/office/drawing/2014/main" id="{A0C60231-24A5-401A-B46E-9CF1E5656F9E}"/>
              </a:ext>
            </a:extLst>
          </p:cNvPr>
          <p:cNvSpPr txBox="1"/>
          <p:nvPr/>
        </p:nvSpPr>
        <p:spPr>
          <a:xfrm>
            <a:off x="4036258" y="2047944"/>
            <a:ext cx="4133850" cy="4062651"/>
          </a:xfrm>
          <a:prstGeom prst="rect">
            <a:avLst/>
          </a:prstGeom>
          <a:noFill/>
        </p:spPr>
        <p:txBody>
          <a:bodyPr wrap="square" rtlCol="0">
            <a:spAutoFit/>
          </a:bodyPr>
          <a:lstStyle/>
          <a:p>
            <a:r>
              <a:rPr lang="en-US" dirty="0"/>
              <a:t>Safe Town:</a:t>
            </a:r>
          </a:p>
          <a:p>
            <a:pPr marL="285750" indent="-285750">
              <a:buFont typeface="Arial" panose="020B0604020202020204" pitchFamily="34" charset="0"/>
              <a:buChar char="•"/>
            </a:pPr>
            <a:r>
              <a:rPr lang="en-US" sz="1600" b="0" i="0" dirty="0">
                <a:effectLst/>
                <a:latin typeface="Courier New" panose="02070309020205020404" pitchFamily="49" charset="0"/>
              </a:rPr>
              <a:t>Always Safe security fence is down and one their buildings has partially collapsed. You can walk right in! We need some cops out here right away </a:t>
            </a:r>
          </a:p>
          <a:p>
            <a:pPr marL="285750" indent="-285750">
              <a:buFont typeface="Arial" panose="020B0604020202020204" pitchFamily="34" charset="0"/>
              <a:buChar char="•"/>
            </a:pPr>
            <a:r>
              <a:rPr lang="en-US" sz="1600" b="0" i="0" dirty="0">
                <a:effectLst/>
                <a:latin typeface="Courier New" panose="02070309020205020404" pitchFamily="49" charset="0"/>
              </a:rPr>
              <a:t>Extensive damage on the north and south sides. Although no neighborhood has escaped damage. </a:t>
            </a:r>
            <a:r>
              <a:rPr lang="en-US" sz="1600" b="0" i="0" dirty="0" err="1">
                <a:effectLst/>
                <a:latin typeface="Courier New" panose="02070309020205020404" pitchFamily="49" charset="0"/>
              </a:rPr>
              <a:t>Severals</a:t>
            </a:r>
            <a:r>
              <a:rPr lang="en-US" sz="1600" b="0" i="0" dirty="0">
                <a:effectLst/>
                <a:latin typeface="Courier New" panose="02070309020205020404" pitchFamily="49" charset="0"/>
              </a:rPr>
              <a:t> fires throughout City. </a:t>
            </a:r>
          </a:p>
          <a:p>
            <a:pPr marL="285750" indent="-285750">
              <a:buFont typeface="Arial" panose="020B0604020202020204" pitchFamily="34" charset="0"/>
              <a:buChar char="•"/>
            </a:pPr>
            <a:r>
              <a:rPr lang="en-US" sz="1600" b="0" i="0" dirty="0">
                <a:effectLst/>
                <a:latin typeface="Courier New" panose="02070309020205020404" pitchFamily="49" charset="0"/>
              </a:rPr>
              <a:t>A janitor at Always Safe says the plant is damaged but cant give any details. He said he just ran out and drove away.</a:t>
            </a:r>
            <a:endParaRPr lang="en-US" sz="1600" dirty="0">
              <a:latin typeface="Courier New" panose="02070309020205020404" pitchFamily="49" charset="0"/>
            </a:endParaRPr>
          </a:p>
        </p:txBody>
      </p:sp>
      <p:sp>
        <p:nvSpPr>
          <p:cNvPr id="8" name="TextBox 7">
            <a:extLst>
              <a:ext uri="{FF2B5EF4-FFF2-40B4-BE49-F238E27FC236}">
                <a16:creationId xmlns:a16="http://schemas.microsoft.com/office/drawing/2014/main" id="{7A68117A-97C3-42E8-80BF-C437452A2506}"/>
              </a:ext>
            </a:extLst>
          </p:cNvPr>
          <p:cNvSpPr txBox="1"/>
          <p:nvPr/>
        </p:nvSpPr>
        <p:spPr>
          <a:xfrm>
            <a:off x="8170108" y="2047943"/>
            <a:ext cx="4021892" cy="3570208"/>
          </a:xfrm>
          <a:prstGeom prst="rect">
            <a:avLst/>
          </a:prstGeom>
          <a:noFill/>
        </p:spPr>
        <p:txBody>
          <a:bodyPr wrap="square" rtlCol="0">
            <a:spAutoFit/>
          </a:bodyPr>
          <a:lstStyle/>
          <a:p>
            <a:r>
              <a:rPr lang="en-US" dirty="0"/>
              <a:t>Scenic Vista:</a:t>
            </a:r>
          </a:p>
          <a:p>
            <a:pPr marL="285750" indent="-285750">
              <a:buFont typeface="Arial" panose="020B0604020202020204" pitchFamily="34" charset="0"/>
              <a:buChar char="•"/>
            </a:pPr>
            <a:r>
              <a:rPr lang="en-US" sz="1600" b="0" i="0" dirty="0">
                <a:effectLst/>
                <a:latin typeface="Courier New" panose="02070309020205020404" pitchFamily="49" charset="0"/>
              </a:rPr>
              <a:t>Extensive damage on the north and south sides. Although no neighborhood has escaped damage. </a:t>
            </a:r>
            <a:r>
              <a:rPr lang="en-US" sz="1600" b="0" i="0" dirty="0" err="1">
                <a:effectLst/>
                <a:latin typeface="Courier New" panose="02070309020205020404" pitchFamily="49" charset="0"/>
              </a:rPr>
              <a:t>Severals</a:t>
            </a:r>
            <a:r>
              <a:rPr lang="en-US" sz="1600" b="0" i="0" dirty="0">
                <a:effectLst/>
                <a:latin typeface="Courier New" panose="02070309020205020404" pitchFamily="49" charset="0"/>
              </a:rPr>
              <a:t> fires throughout City. </a:t>
            </a:r>
          </a:p>
          <a:p>
            <a:pPr marL="285750" indent="-285750">
              <a:buFont typeface="Arial" panose="020B0604020202020204" pitchFamily="34" charset="0"/>
              <a:buChar char="•"/>
            </a:pPr>
            <a:r>
              <a:rPr lang="en-US" sz="1600" b="0" i="0" dirty="0">
                <a:effectLst/>
                <a:latin typeface="Courier New" panose="02070309020205020404" pitchFamily="49" charset="0"/>
              </a:rPr>
              <a:t>We @RunsFrancis_HowardOctopus are trying to evacuate but the roads are jammed. Will there be a tsunami? Does anyone know? </a:t>
            </a:r>
          </a:p>
          <a:p>
            <a:pPr marL="285750" indent="-285750">
              <a:buFont typeface="Arial" panose="020B0604020202020204" pitchFamily="34" charset="0"/>
              <a:buChar char="•"/>
            </a:pPr>
            <a:r>
              <a:rPr lang="en-US" sz="1600" b="0" i="0" dirty="0">
                <a:effectLst/>
                <a:latin typeface="Courier New" panose="02070309020205020404" pitchFamily="49" charset="0"/>
              </a:rPr>
              <a:t>Look at that damage - this was a 4 story apartment building - help needed. </a:t>
            </a:r>
            <a:endParaRPr lang="en-US" sz="1600" dirty="0">
              <a:latin typeface="Courier New" panose="02070309020205020404" pitchFamily="49" charset="0"/>
            </a:endParaRPr>
          </a:p>
        </p:txBody>
      </p:sp>
    </p:spTree>
    <p:extLst>
      <p:ext uri="{BB962C8B-B14F-4D97-AF65-F5344CB8AC3E}">
        <p14:creationId xmlns:p14="http://schemas.microsoft.com/office/powerpoint/2010/main" val="32853096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3699</TotalTime>
  <Words>1869</Words>
  <Application>Microsoft Office PowerPoint</Application>
  <PresentationFormat>Widescreen</PresentationFormat>
  <Paragraphs>201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Roboto</vt:lpstr>
      <vt:lpstr>Retrospect</vt:lpstr>
      <vt:lpstr>Earthquake Disaster Analysis Using NLP</vt:lpstr>
      <vt:lpstr>PowerPoint Presentation</vt:lpstr>
      <vt:lpstr>St. Himark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Ten Hoeve</dc:creator>
  <cp:lastModifiedBy>Adam Ten Hoeve</cp:lastModifiedBy>
  <cp:revision>25</cp:revision>
  <dcterms:created xsi:type="dcterms:W3CDTF">2021-11-15T06:15:00Z</dcterms:created>
  <dcterms:modified xsi:type="dcterms:W3CDTF">2021-11-19T07:32:12Z</dcterms:modified>
</cp:coreProperties>
</file>