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ppt/tags/tag8.xml" ContentType="application/vnd.openxmlformats-officedocument.presentationml.tags+xml"/>
  <Override PartName="/ppt/notesSlides/notesSlide8.xml" ContentType="application/vnd.openxmlformats-officedocument.presentationml.notesSlide+xml"/>
  <Override PartName="/ppt/tags/tag9.xml" ContentType="application/vnd.openxmlformats-officedocument.presentationml.tags+xml"/>
  <Override PartName="/ppt/notesSlides/notesSlide9.xml" ContentType="application/vnd.openxmlformats-officedocument.presentationml.notesSlide+xml"/>
  <Override PartName="/ppt/tags/tag10.xml" ContentType="application/vnd.openxmlformats-officedocument.presentationml.tags+xml"/>
  <Override PartName="/ppt/notesSlides/notesSlide10.xml" ContentType="application/vnd.openxmlformats-officedocument.presentationml.notesSlide+xml"/>
  <Override PartName="/ppt/tags/tag11.xml" ContentType="application/vnd.openxmlformats-officedocument.presentationml.tags+xml"/>
  <Override PartName="/ppt/notesSlides/notesSlide11.xml" ContentType="application/vnd.openxmlformats-officedocument.presentationml.notesSlide+xml"/>
  <Override PartName="/ppt/tags/tag12.xml" ContentType="application/vnd.openxmlformats-officedocument.presentationml.tags+xml"/>
  <Override PartName="/ppt/notesSlides/notesSlide12.xml" ContentType="application/vnd.openxmlformats-officedocument.presentationml.notesSlide+xml"/>
  <Override PartName="/ppt/tags/tag13.xml" ContentType="application/vnd.openxmlformats-officedocument.presentationml.tags+xml"/>
  <Override PartName="/ppt/notesSlides/notesSlide13.xml" ContentType="application/vnd.openxmlformats-officedocument.presentationml.notesSlide+xml"/>
  <Override PartName="/ppt/tags/tag14.xml" ContentType="application/vnd.openxmlformats-officedocument.presentationml.tags+xml"/>
  <Override PartName="/ppt/notesSlides/notesSlide14.xml" ContentType="application/vnd.openxmlformats-officedocument.presentationml.notesSlide+xml"/>
  <Override PartName="/ppt/tags/tag15.xml" ContentType="application/vnd.openxmlformats-officedocument.presentationml.tags+xml"/>
  <Override PartName="/ppt/notesSlides/notesSlide15.xml" ContentType="application/vnd.openxmlformats-officedocument.presentationml.notesSlide+xml"/>
  <Override PartName="/ppt/tags/tag16.xml" ContentType="application/vnd.openxmlformats-officedocument.presentationml.tags+xml"/>
  <Override PartName="/ppt/notesSlides/notesSlide16.xml" ContentType="application/vnd.openxmlformats-officedocument.presentationml.notesSlide+xml"/>
  <Override PartName="/ppt/tags/tag17.xml" ContentType="application/vnd.openxmlformats-officedocument.presentationml.tags+xml"/>
  <Override PartName="/ppt/notesSlides/notesSlide17.xml" ContentType="application/vnd.openxmlformats-officedocument.presentationml.notesSlide+xml"/>
  <Override PartName="/ppt/tags/tag18.xml" ContentType="application/vnd.openxmlformats-officedocument.presentationml.tags+xml"/>
  <Override PartName="/ppt/notesSlides/notesSlide18.xml" ContentType="application/vnd.openxmlformats-officedocument.presentationml.notesSlide+xml"/>
  <Override PartName="/ppt/tags/tag19.xml" ContentType="application/vnd.openxmlformats-officedocument.presentationml.tags+xml"/>
  <Override PartName="/ppt/notesSlides/notesSlide19.xml" ContentType="application/vnd.openxmlformats-officedocument.presentationml.notesSlide+xml"/>
  <Override PartName="/ppt/tags/tag20.xml" ContentType="application/vnd.openxmlformats-officedocument.presentationml.tags+xml"/>
  <Override PartName="/ppt/notesSlides/notesSlide20.xml" ContentType="application/vnd.openxmlformats-officedocument.presentationml.notesSlide+xml"/>
  <Override PartName="/ppt/tags/tag21.xml" ContentType="application/vnd.openxmlformats-officedocument.presentationml.tags+xml"/>
  <Override PartName="/ppt/notesSlides/notesSlide21.xml" ContentType="application/vnd.openxmlformats-officedocument.presentationml.notesSlide+xml"/>
  <Override PartName="/ppt/tags/tag22.xml" ContentType="application/vnd.openxmlformats-officedocument.presentationml.tags+xml"/>
  <Override PartName="/ppt/notesSlides/notesSlide22.xml" ContentType="application/vnd.openxmlformats-officedocument.presentationml.notesSlide+xml"/>
  <Override PartName="/ppt/tags/tag23.xml" ContentType="application/vnd.openxmlformats-officedocument.presentationml.tags+xml"/>
  <Override PartName="/ppt/notesSlides/notesSlide23.xml" ContentType="application/vnd.openxmlformats-officedocument.presentationml.notesSlide+xml"/>
  <Override PartName="/ppt/tags/tag24.xml" ContentType="application/vnd.openxmlformats-officedocument.presentationml.tags+xml"/>
  <Override PartName="/ppt/notesSlides/notesSlide24.xml" ContentType="application/vnd.openxmlformats-officedocument.presentationml.notesSlide+xml"/>
  <Override PartName="/ppt/tags/tag25.xml" ContentType="application/vnd.openxmlformats-officedocument.presentationml.tags+xml"/>
  <Override PartName="/ppt/notesSlides/notesSlide25.xml" ContentType="application/vnd.openxmlformats-officedocument.presentationml.notesSlide+xml"/>
  <Override PartName="/ppt/tags/tag26.xml" ContentType="application/vnd.openxmlformats-officedocument.presentationml.tags+xml"/>
  <Override PartName="/ppt/notesSlides/notesSlide26.xml" ContentType="application/vnd.openxmlformats-officedocument.presentationml.notesSlide+xml"/>
  <Override PartName="/ppt/tags/tag27.xml" ContentType="application/vnd.openxmlformats-officedocument.presentationml.tags+xml"/>
  <Override PartName="/ppt/notesSlides/notesSlide27.xml" ContentType="application/vnd.openxmlformats-officedocument.presentationml.notesSlide+xml"/>
  <Override PartName="/ppt/tags/tag28.xml" ContentType="application/vnd.openxmlformats-officedocument.presentationml.tags+xml"/>
  <Override PartName="/ppt/notesSlides/notesSlide28.xml" ContentType="application/vnd.openxmlformats-officedocument.presentationml.notesSlide+xml"/>
  <Override PartName="/ppt/tags/tag29.xml" ContentType="application/vnd.openxmlformats-officedocument.presentationml.tags+xml"/>
  <Override PartName="/ppt/notesSlides/notesSlide29.xml" ContentType="application/vnd.openxmlformats-officedocument.presentationml.notesSlide+xml"/>
  <Override PartName="/ppt/tags/tag30.xml" ContentType="application/vnd.openxmlformats-officedocument.presentationml.tags+xml"/>
  <Override PartName="/ppt/notesSlides/notesSlide30.xml" ContentType="application/vnd.openxmlformats-officedocument.presentationml.notesSlide+xml"/>
  <Override PartName="/ppt/tags/tag31.xml" ContentType="application/vnd.openxmlformats-officedocument.presentationml.tags+xml"/>
  <Override PartName="/ppt/notesSlides/notesSlide31.xml" ContentType="application/vnd.openxmlformats-officedocument.presentationml.notesSlide+xml"/>
  <Override PartName="/ppt/tags/tag32.xml" ContentType="application/vnd.openxmlformats-officedocument.presentationml.tags+xml"/>
  <Override PartName="/ppt/notesSlides/notesSlide32.xml" ContentType="application/vnd.openxmlformats-officedocument.presentationml.notesSlide+xml"/>
  <Override PartName="/ppt/tags/tag33.xml" ContentType="application/vnd.openxmlformats-officedocument.presentationml.tags+xml"/>
  <Override PartName="/ppt/notesSlides/notesSlide33.xml" ContentType="application/vnd.openxmlformats-officedocument.presentationml.notesSlide+xml"/>
  <Override PartName="/ppt/tags/tag34.xml" ContentType="application/vnd.openxmlformats-officedocument.presentationml.tags+xml"/>
  <Override PartName="/ppt/notesSlides/notesSlide34.xml" ContentType="application/vnd.openxmlformats-officedocument.presentationml.notesSlide+xml"/>
  <Override PartName="/ppt/tags/tag35.xml" ContentType="application/vnd.openxmlformats-officedocument.presentationml.tags+xml"/>
  <Override PartName="/ppt/notesSlides/notesSlide35.xml" ContentType="application/vnd.openxmlformats-officedocument.presentationml.notesSlide+xml"/>
  <Override PartName="/ppt/tags/tag36.xml" ContentType="application/vnd.openxmlformats-officedocument.presentationml.tags+xml"/>
  <Override PartName="/ppt/notesSlides/notesSlide36.xml" ContentType="application/vnd.openxmlformats-officedocument.presentationml.notesSlide+xml"/>
  <Override PartName="/ppt/tags/tag37.xml" ContentType="application/vnd.openxmlformats-officedocument.presentationml.tags+xml"/>
  <Override PartName="/ppt/notesSlides/notesSlide37.xml" ContentType="application/vnd.openxmlformats-officedocument.presentationml.notesSlide+xml"/>
  <Override PartName="/ppt/tags/tag38.xml" ContentType="application/vnd.openxmlformats-officedocument.presentationml.tags+xml"/>
  <Override PartName="/ppt/notesSlides/notesSlide38.xml" ContentType="application/vnd.openxmlformats-officedocument.presentationml.notesSlide+xml"/>
  <Override PartName="/ppt/tags/tag39.xml" ContentType="application/vnd.openxmlformats-officedocument.presentationml.tags+xml"/>
  <Override PartName="/ppt/notesSlides/notesSlide39.xml" ContentType="application/vnd.openxmlformats-officedocument.presentationml.notesSlide+xml"/>
  <Override PartName="/ppt/tags/tag40.xml" ContentType="application/vnd.openxmlformats-officedocument.presentationml.tags+xml"/>
  <Override PartName="/ppt/notesSlides/notesSlide40.xml" ContentType="application/vnd.openxmlformats-officedocument.presentationml.notesSlide+xml"/>
  <Override PartName="/ppt/tags/tag41.xml" ContentType="application/vnd.openxmlformats-officedocument.presentationml.tags+xml"/>
  <Override PartName="/ppt/notesSlides/notesSlide41.xml" ContentType="application/vnd.openxmlformats-officedocument.presentationml.notesSlide+xml"/>
  <Override PartName="/ppt/tags/tag42.xml" ContentType="application/vnd.openxmlformats-officedocument.presentationml.tags+xml"/>
  <Override PartName="/ppt/notesSlides/notesSlide42.xml" ContentType="application/vnd.openxmlformats-officedocument.presentationml.notesSlide+xml"/>
  <Override PartName="/ppt/tags/tag43.xml" ContentType="application/vnd.openxmlformats-officedocument.presentationml.tags+xml"/>
  <Override PartName="/ppt/notesSlides/notesSlide43.xml" ContentType="application/vnd.openxmlformats-officedocument.presentationml.notesSlide+xml"/>
  <Override PartName="/ppt/tags/tag44.xml" ContentType="application/vnd.openxmlformats-officedocument.presentationml.tags+xml"/>
  <Override PartName="/ppt/notesSlides/notesSlide44.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51"/>
  </p:notesMasterIdLst>
  <p:handoutMasterIdLst>
    <p:handoutMasterId r:id="rId52"/>
  </p:handoutMasterIdLst>
  <p:sldIdLst>
    <p:sldId id="315" r:id="rId2"/>
    <p:sldId id="595" r:id="rId3"/>
    <p:sldId id="498" r:id="rId4"/>
    <p:sldId id="559" r:id="rId5"/>
    <p:sldId id="608" r:id="rId6"/>
    <p:sldId id="609" r:id="rId7"/>
    <p:sldId id="563" r:id="rId8"/>
    <p:sldId id="600" r:id="rId9"/>
    <p:sldId id="602" r:id="rId10"/>
    <p:sldId id="603" r:id="rId11"/>
    <p:sldId id="605" r:id="rId12"/>
    <p:sldId id="604" r:id="rId13"/>
    <p:sldId id="619" r:id="rId14"/>
    <p:sldId id="606" r:id="rId15"/>
    <p:sldId id="611" r:id="rId16"/>
    <p:sldId id="610" r:id="rId17"/>
    <p:sldId id="613" r:id="rId18"/>
    <p:sldId id="566" r:id="rId19"/>
    <p:sldId id="614" r:id="rId20"/>
    <p:sldId id="572" r:id="rId21"/>
    <p:sldId id="615" r:id="rId22"/>
    <p:sldId id="617" r:id="rId23"/>
    <p:sldId id="573" r:id="rId24"/>
    <p:sldId id="616" r:id="rId25"/>
    <p:sldId id="574" r:id="rId26"/>
    <p:sldId id="578" r:id="rId27"/>
    <p:sldId id="577" r:id="rId28"/>
    <p:sldId id="499" r:id="rId29"/>
    <p:sldId id="476" r:id="rId30"/>
    <p:sldId id="541" r:id="rId31"/>
    <p:sldId id="544" r:id="rId32"/>
    <p:sldId id="543" r:id="rId33"/>
    <p:sldId id="620" r:id="rId34"/>
    <p:sldId id="621" r:id="rId35"/>
    <p:sldId id="540" r:id="rId36"/>
    <p:sldId id="513" r:id="rId37"/>
    <p:sldId id="545" r:id="rId38"/>
    <p:sldId id="582" r:id="rId39"/>
    <p:sldId id="584" r:id="rId40"/>
    <p:sldId id="585" r:id="rId41"/>
    <p:sldId id="588" r:id="rId42"/>
    <p:sldId id="589" r:id="rId43"/>
    <p:sldId id="590" r:id="rId44"/>
    <p:sldId id="592" r:id="rId45"/>
    <p:sldId id="618" r:id="rId46"/>
    <p:sldId id="593" r:id="rId47"/>
    <p:sldId id="465" r:id="rId48"/>
    <p:sldId id="345" r:id="rId49"/>
    <p:sldId id="570"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0FEF91F-1E90-493F-958D-5DD030754175}">
          <p14:sldIdLst>
            <p14:sldId id="315"/>
            <p14:sldId id="595"/>
            <p14:sldId id="498"/>
            <p14:sldId id="559"/>
            <p14:sldId id="608"/>
            <p14:sldId id="609"/>
            <p14:sldId id="563"/>
            <p14:sldId id="600"/>
            <p14:sldId id="602"/>
            <p14:sldId id="603"/>
            <p14:sldId id="605"/>
            <p14:sldId id="604"/>
            <p14:sldId id="619"/>
            <p14:sldId id="606"/>
            <p14:sldId id="611"/>
            <p14:sldId id="610"/>
            <p14:sldId id="613"/>
            <p14:sldId id="566"/>
            <p14:sldId id="614"/>
            <p14:sldId id="572"/>
            <p14:sldId id="615"/>
            <p14:sldId id="617"/>
            <p14:sldId id="573"/>
            <p14:sldId id="616"/>
            <p14:sldId id="574"/>
            <p14:sldId id="578"/>
            <p14:sldId id="577"/>
            <p14:sldId id="499"/>
            <p14:sldId id="476"/>
            <p14:sldId id="541"/>
            <p14:sldId id="544"/>
            <p14:sldId id="543"/>
            <p14:sldId id="620"/>
            <p14:sldId id="621"/>
            <p14:sldId id="540"/>
            <p14:sldId id="513"/>
            <p14:sldId id="545"/>
            <p14:sldId id="582"/>
            <p14:sldId id="584"/>
            <p14:sldId id="585"/>
            <p14:sldId id="588"/>
            <p14:sldId id="589"/>
            <p14:sldId id="590"/>
            <p14:sldId id="592"/>
            <p14:sldId id="618"/>
            <p14:sldId id="593"/>
            <p14:sldId id="465"/>
            <p14:sldId id="345"/>
            <p14:sldId id="570"/>
          </p14:sldIdLst>
        </p14:section>
        <p14:section name="Store" id="{99F90279-42E7-411D-A27A-8C0A36389AB9}">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5FEBA090-0AE9-9F8E-40EE-5CC243E7E5EE}" name="Wes Austin" initials="WA" userId="Wes Austin" providerId="None"/>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Parthum, Bryan Michael" initials="PBM" lastIdx="3" clrIdx="0">
    <p:extLst>
      <p:ext uri="{19B8F6BF-5375-455C-9EA6-DF929625EA0E}">
        <p15:presenceInfo xmlns:p15="http://schemas.microsoft.com/office/powerpoint/2012/main" userId="S-1-5-21-2509641344-1052565914-3260824488-131797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3B1907"/>
    <a:srgbClr val="03F314"/>
    <a:srgbClr val="FF9900"/>
    <a:srgbClr val="DDDDDD"/>
    <a:srgbClr val="00B050"/>
    <a:srgbClr val="007033"/>
    <a:srgbClr val="C00000"/>
    <a:srgbClr val="2E6187"/>
    <a:srgbClr val="E0987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18" autoAdjust="0"/>
    <p:restoredTop sz="96247" autoAdjust="0"/>
  </p:normalViewPr>
  <p:slideViewPr>
    <p:cSldViewPr snapToGrid="0">
      <p:cViewPr varScale="1">
        <p:scale>
          <a:sx n="113" d="100"/>
          <a:sy n="113" d="100"/>
        </p:scale>
        <p:origin x="282" y="84"/>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commentAuthors" Target="commentAuthors.xml"/><Relationship Id="rId58" Type="http://schemas.microsoft.com/office/2016/11/relationships/changesInfo" Target="changesInfos/changesInfo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microsoft.com/office/2018/10/relationships/authors" Target="author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ustin, Wes" userId="af0a08d3-450a-44fe-af25-05348afc4137" providerId="ADAL" clId="{BA86E441-E21E-44C7-BE9B-917445371CB2}"/>
    <pc:docChg chg="undo custSel modSld">
      <pc:chgData name="Austin, Wes" userId="af0a08d3-450a-44fe-af25-05348afc4137" providerId="ADAL" clId="{BA86E441-E21E-44C7-BE9B-917445371CB2}" dt="2023-10-25T16:27:19.637" v="52" actId="20577"/>
      <pc:docMkLst>
        <pc:docMk/>
      </pc:docMkLst>
      <pc:sldChg chg="modSp mod">
        <pc:chgData name="Austin, Wes" userId="af0a08d3-450a-44fe-af25-05348afc4137" providerId="ADAL" clId="{BA86E441-E21E-44C7-BE9B-917445371CB2}" dt="2023-10-25T16:27:19.637" v="52" actId="20577"/>
        <pc:sldMkLst>
          <pc:docMk/>
          <pc:sldMk cId="3582081114" sldId="559"/>
        </pc:sldMkLst>
        <pc:spChg chg="mod">
          <ac:chgData name="Austin, Wes" userId="af0a08d3-450a-44fe-af25-05348afc4137" providerId="ADAL" clId="{BA86E441-E21E-44C7-BE9B-917445371CB2}" dt="2023-10-25T16:27:19.637" v="52" actId="20577"/>
          <ac:spMkLst>
            <pc:docMk/>
            <pc:sldMk cId="3582081114" sldId="559"/>
            <ac:spMk id="9" creationId="{9A8AE995-3761-4E8E-B676-D7F73B916651}"/>
          </ac:spMkLst>
        </pc:spChg>
        <pc:picChg chg="ord">
          <ac:chgData name="Austin, Wes" userId="af0a08d3-450a-44fe-af25-05348afc4137" providerId="ADAL" clId="{BA86E441-E21E-44C7-BE9B-917445371CB2}" dt="2023-10-25T16:26:51.137" v="1" actId="167"/>
          <ac:picMkLst>
            <pc:docMk/>
            <pc:sldMk cId="3582081114" sldId="559"/>
            <ac:picMk id="3" creationId="{8605D4D6-67D1-0320-A140-94CC8086E16C}"/>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F13A625-3A15-ACBE-8CBF-C2AAD8D30E6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FF10433B-45C8-E9C7-266E-286ED8395A7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17ABB0A-9B4A-4429-BD7A-E953AD02331E}" type="datetimeFigureOut">
              <a:rPr lang="en-US" smtClean="0"/>
              <a:t>10/25/2023</a:t>
            </a:fld>
            <a:endParaRPr lang="en-US"/>
          </a:p>
        </p:txBody>
      </p:sp>
      <p:sp>
        <p:nvSpPr>
          <p:cNvPr id="4" name="Footer Placeholder 3">
            <a:extLst>
              <a:ext uri="{FF2B5EF4-FFF2-40B4-BE49-F238E27FC236}">
                <a16:creationId xmlns:a16="http://schemas.microsoft.com/office/drawing/2014/main" id="{C69F3DAF-81C5-73CC-EF32-22C2A157AA0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60F4091C-2588-55AB-A9AC-84519A4CDAC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1104628-7E14-4689-A0F7-5C5F1B1FCBEF}" type="slidenum">
              <a:rPr lang="en-US" smtClean="0"/>
              <a:t>‹#›</a:t>
            </a:fld>
            <a:endParaRPr lang="en-US"/>
          </a:p>
        </p:txBody>
      </p:sp>
    </p:spTree>
    <p:extLst>
      <p:ext uri="{BB962C8B-B14F-4D97-AF65-F5344CB8AC3E}">
        <p14:creationId xmlns:p14="http://schemas.microsoft.com/office/powerpoint/2010/main" val="379543443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F51268-28D7-4A1D-B6E7-7FC724367079}" type="datetimeFigureOut">
              <a:rPr lang="en-US" smtClean="0"/>
              <a:t>10/25/2023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5CB739-FC4C-4CC2-B8DD-75C8DB48E189}" type="slidenum">
              <a:rPr lang="en-US" smtClean="0"/>
              <a:t>‹#›</a:t>
            </a:fld>
            <a:endParaRPr lang="en-US"/>
          </a:p>
        </p:txBody>
      </p:sp>
    </p:spTree>
    <p:extLst>
      <p:ext uri="{BB962C8B-B14F-4D97-AF65-F5344CB8AC3E}">
        <p14:creationId xmlns:p14="http://schemas.microsoft.com/office/powerpoint/2010/main" val="252089518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2</a:t>
            </a:fld>
            <a:endParaRPr lang="en-US"/>
          </a:p>
        </p:txBody>
      </p:sp>
    </p:spTree>
    <p:extLst>
      <p:ext uri="{BB962C8B-B14F-4D97-AF65-F5344CB8AC3E}">
        <p14:creationId xmlns:p14="http://schemas.microsoft.com/office/powerpoint/2010/main" val="32261898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12</a:t>
            </a:fld>
            <a:endParaRPr lang="en-US"/>
          </a:p>
        </p:txBody>
      </p:sp>
    </p:spTree>
    <p:extLst>
      <p:ext uri="{BB962C8B-B14F-4D97-AF65-F5344CB8AC3E}">
        <p14:creationId xmlns:p14="http://schemas.microsoft.com/office/powerpoint/2010/main" val="12305763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14</a:t>
            </a:fld>
            <a:endParaRPr lang="en-US"/>
          </a:p>
        </p:txBody>
      </p:sp>
    </p:spTree>
    <p:extLst>
      <p:ext uri="{BB962C8B-B14F-4D97-AF65-F5344CB8AC3E}">
        <p14:creationId xmlns:p14="http://schemas.microsoft.com/office/powerpoint/2010/main" val="7842000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15</a:t>
            </a:fld>
            <a:endParaRPr lang="en-US"/>
          </a:p>
        </p:txBody>
      </p:sp>
    </p:spTree>
    <p:extLst>
      <p:ext uri="{BB962C8B-B14F-4D97-AF65-F5344CB8AC3E}">
        <p14:creationId xmlns:p14="http://schemas.microsoft.com/office/powerpoint/2010/main" val="18762293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16</a:t>
            </a:fld>
            <a:endParaRPr lang="en-US"/>
          </a:p>
        </p:txBody>
      </p:sp>
    </p:spTree>
    <p:extLst>
      <p:ext uri="{BB962C8B-B14F-4D97-AF65-F5344CB8AC3E}">
        <p14:creationId xmlns:p14="http://schemas.microsoft.com/office/powerpoint/2010/main" val="40094159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17</a:t>
            </a:fld>
            <a:endParaRPr lang="en-US"/>
          </a:p>
        </p:txBody>
      </p:sp>
    </p:spTree>
    <p:extLst>
      <p:ext uri="{BB962C8B-B14F-4D97-AF65-F5344CB8AC3E}">
        <p14:creationId xmlns:p14="http://schemas.microsoft.com/office/powerpoint/2010/main" val="29371344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18</a:t>
            </a:fld>
            <a:endParaRPr lang="en-US"/>
          </a:p>
        </p:txBody>
      </p:sp>
    </p:spTree>
    <p:extLst>
      <p:ext uri="{BB962C8B-B14F-4D97-AF65-F5344CB8AC3E}">
        <p14:creationId xmlns:p14="http://schemas.microsoft.com/office/powerpoint/2010/main" val="34432086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19</a:t>
            </a:fld>
            <a:endParaRPr lang="en-US"/>
          </a:p>
        </p:txBody>
      </p:sp>
    </p:spTree>
    <p:extLst>
      <p:ext uri="{BB962C8B-B14F-4D97-AF65-F5344CB8AC3E}">
        <p14:creationId xmlns:p14="http://schemas.microsoft.com/office/powerpoint/2010/main" val="1196546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20</a:t>
            </a:fld>
            <a:endParaRPr lang="en-US"/>
          </a:p>
        </p:txBody>
      </p:sp>
    </p:spTree>
    <p:extLst>
      <p:ext uri="{BB962C8B-B14F-4D97-AF65-F5344CB8AC3E}">
        <p14:creationId xmlns:p14="http://schemas.microsoft.com/office/powerpoint/2010/main" val="8132392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21</a:t>
            </a:fld>
            <a:endParaRPr lang="en-US"/>
          </a:p>
        </p:txBody>
      </p:sp>
    </p:spTree>
    <p:extLst>
      <p:ext uri="{BB962C8B-B14F-4D97-AF65-F5344CB8AC3E}">
        <p14:creationId xmlns:p14="http://schemas.microsoft.com/office/powerpoint/2010/main" val="33455207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22</a:t>
            </a:fld>
            <a:endParaRPr lang="en-US"/>
          </a:p>
        </p:txBody>
      </p:sp>
    </p:spTree>
    <p:extLst>
      <p:ext uri="{BB962C8B-B14F-4D97-AF65-F5344CB8AC3E}">
        <p14:creationId xmlns:p14="http://schemas.microsoft.com/office/powerpoint/2010/main" val="34433425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4</a:t>
            </a:fld>
            <a:endParaRPr lang="en-US"/>
          </a:p>
        </p:txBody>
      </p:sp>
    </p:spTree>
    <p:extLst>
      <p:ext uri="{BB962C8B-B14F-4D97-AF65-F5344CB8AC3E}">
        <p14:creationId xmlns:p14="http://schemas.microsoft.com/office/powerpoint/2010/main" val="21949518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23</a:t>
            </a:fld>
            <a:endParaRPr lang="en-US"/>
          </a:p>
        </p:txBody>
      </p:sp>
    </p:spTree>
    <p:extLst>
      <p:ext uri="{BB962C8B-B14F-4D97-AF65-F5344CB8AC3E}">
        <p14:creationId xmlns:p14="http://schemas.microsoft.com/office/powerpoint/2010/main" val="22043051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24</a:t>
            </a:fld>
            <a:endParaRPr lang="en-US"/>
          </a:p>
        </p:txBody>
      </p:sp>
    </p:spTree>
    <p:extLst>
      <p:ext uri="{BB962C8B-B14F-4D97-AF65-F5344CB8AC3E}">
        <p14:creationId xmlns:p14="http://schemas.microsoft.com/office/powerpoint/2010/main" val="5085884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25</a:t>
            </a:fld>
            <a:endParaRPr lang="en-US"/>
          </a:p>
        </p:txBody>
      </p:sp>
    </p:spTree>
    <p:extLst>
      <p:ext uri="{BB962C8B-B14F-4D97-AF65-F5344CB8AC3E}">
        <p14:creationId xmlns:p14="http://schemas.microsoft.com/office/powerpoint/2010/main" val="29906193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26</a:t>
            </a:fld>
            <a:endParaRPr lang="en-US"/>
          </a:p>
        </p:txBody>
      </p:sp>
    </p:spTree>
    <p:extLst>
      <p:ext uri="{BB962C8B-B14F-4D97-AF65-F5344CB8AC3E}">
        <p14:creationId xmlns:p14="http://schemas.microsoft.com/office/powerpoint/2010/main" val="38113355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27</a:t>
            </a:fld>
            <a:endParaRPr lang="en-US"/>
          </a:p>
        </p:txBody>
      </p:sp>
    </p:spTree>
    <p:extLst>
      <p:ext uri="{BB962C8B-B14F-4D97-AF65-F5344CB8AC3E}">
        <p14:creationId xmlns:p14="http://schemas.microsoft.com/office/powerpoint/2010/main" val="26382379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29</a:t>
            </a:fld>
            <a:endParaRPr lang="en-US"/>
          </a:p>
        </p:txBody>
      </p:sp>
    </p:spTree>
    <p:extLst>
      <p:ext uri="{BB962C8B-B14F-4D97-AF65-F5344CB8AC3E}">
        <p14:creationId xmlns:p14="http://schemas.microsoft.com/office/powerpoint/2010/main" val="26039759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30</a:t>
            </a:fld>
            <a:endParaRPr lang="en-US"/>
          </a:p>
        </p:txBody>
      </p:sp>
    </p:spTree>
    <p:extLst>
      <p:ext uri="{BB962C8B-B14F-4D97-AF65-F5344CB8AC3E}">
        <p14:creationId xmlns:p14="http://schemas.microsoft.com/office/powerpoint/2010/main" val="85617316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31</a:t>
            </a:fld>
            <a:endParaRPr lang="en-US"/>
          </a:p>
        </p:txBody>
      </p:sp>
    </p:spTree>
    <p:extLst>
      <p:ext uri="{BB962C8B-B14F-4D97-AF65-F5344CB8AC3E}">
        <p14:creationId xmlns:p14="http://schemas.microsoft.com/office/powerpoint/2010/main" val="156541861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32</a:t>
            </a:fld>
            <a:endParaRPr lang="en-US"/>
          </a:p>
        </p:txBody>
      </p:sp>
    </p:spTree>
    <p:extLst>
      <p:ext uri="{BB962C8B-B14F-4D97-AF65-F5344CB8AC3E}">
        <p14:creationId xmlns:p14="http://schemas.microsoft.com/office/powerpoint/2010/main" val="327368985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33</a:t>
            </a:fld>
            <a:endParaRPr lang="en-US"/>
          </a:p>
        </p:txBody>
      </p:sp>
    </p:spTree>
    <p:extLst>
      <p:ext uri="{BB962C8B-B14F-4D97-AF65-F5344CB8AC3E}">
        <p14:creationId xmlns:p14="http://schemas.microsoft.com/office/powerpoint/2010/main" val="10464111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5</a:t>
            </a:fld>
            <a:endParaRPr lang="en-US"/>
          </a:p>
        </p:txBody>
      </p:sp>
    </p:spTree>
    <p:extLst>
      <p:ext uri="{BB962C8B-B14F-4D97-AF65-F5344CB8AC3E}">
        <p14:creationId xmlns:p14="http://schemas.microsoft.com/office/powerpoint/2010/main" val="92792768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34</a:t>
            </a:fld>
            <a:endParaRPr lang="en-US"/>
          </a:p>
        </p:txBody>
      </p:sp>
    </p:spTree>
    <p:extLst>
      <p:ext uri="{BB962C8B-B14F-4D97-AF65-F5344CB8AC3E}">
        <p14:creationId xmlns:p14="http://schemas.microsoft.com/office/powerpoint/2010/main" val="321735030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36</a:t>
            </a:fld>
            <a:endParaRPr lang="en-US"/>
          </a:p>
        </p:txBody>
      </p:sp>
    </p:spTree>
    <p:extLst>
      <p:ext uri="{BB962C8B-B14F-4D97-AF65-F5344CB8AC3E}">
        <p14:creationId xmlns:p14="http://schemas.microsoft.com/office/powerpoint/2010/main" val="245200750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37</a:t>
            </a:fld>
            <a:endParaRPr lang="en-US"/>
          </a:p>
        </p:txBody>
      </p:sp>
    </p:spTree>
    <p:extLst>
      <p:ext uri="{BB962C8B-B14F-4D97-AF65-F5344CB8AC3E}">
        <p14:creationId xmlns:p14="http://schemas.microsoft.com/office/powerpoint/2010/main" val="295276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38</a:t>
            </a:fld>
            <a:endParaRPr lang="en-US"/>
          </a:p>
        </p:txBody>
      </p:sp>
    </p:spTree>
    <p:extLst>
      <p:ext uri="{BB962C8B-B14F-4D97-AF65-F5344CB8AC3E}">
        <p14:creationId xmlns:p14="http://schemas.microsoft.com/office/powerpoint/2010/main" val="402415424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39</a:t>
            </a:fld>
            <a:endParaRPr lang="en-US"/>
          </a:p>
        </p:txBody>
      </p:sp>
    </p:spTree>
    <p:extLst>
      <p:ext uri="{BB962C8B-B14F-4D97-AF65-F5344CB8AC3E}">
        <p14:creationId xmlns:p14="http://schemas.microsoft.com/office/powerpoint/2010/main" val="279216250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40</a:t>
            </a:fld>
            <a:endParaRPr lang="en-US"/>
          </a:p>
        </p:txBody>
      </p:sp>
    </p:spTree>
    <p:extLst>
      <p:ext uri="{BB962C8B-B14F-4D97-AF65-F5344CB8AC3E}">
        <p14:creationId xmlns:p14="http://schemas.microsoft.com/office/powerpoint/2010/main" val="201896430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41</a:t>
            </a:fld>
            <a:endParaRPr lang="en-US"/>
          </a:p>
        </p:txBody>
      </p:sp>
    </p:spTree>
    <p:extLst>
      <p:ext uri="{BB962C8B-B14F-4D97-AF65-F5344CB8AC3E}">
        <p14:creationId xmlns:p14="http://schemas.microsoft.com/office/powerpoint/2010/main" val="410673385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42</a:t>
            </a:fld>
            <a:endParaRPr lang="en-US"/>
          </a:p>
        </p:txBody>
      </p:sp>
    </p:spTree>
    <p:extLst>
      <p:ext uri="{BB962C8B-B14F-4D97-AF65-F5344CB8AC3E}">
        <p14:creationId xmlns:p14="http://schemas.microsoft.com/office/powerpoint/2010/main" val="344253673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43</a:t>
            </a:fld>
            <a:endParaRPr lang="en-US"/>
          </a:p>
        </p:txBody>
      </p:sp>
    </p:spTree>
    <p:extLst>
      <p:ext uri="{BB962C8B-B14F-4D97-AF65-F5344CB8AC3E}">
        <p14:creationId xmlns:p14="http://schemas.microsoft.com/office/powerpoint/2010/main" val="206906608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44</a:t>
            </a:fld>
            <a:endParaRPr lang="en-US"/>
          </a:p>
        </p:txBody>
      </p:sp>
    </p:spTree>
    <p:extLst>
      <p:ext uri="{BB962C8B-B14F-4D97-AF65-F5344CB8AC3E}">
        <p14:creationId xmlns:p14="http://schemas.microsoft.com/office/powerpoint/2010/main" val="13530348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6</a:t>
            </a:fld>
            <a:endParaRPr lang="en-US"/>
          </a:p>
        </p:txBody>
      </p:sp>
    </p:spTree>
    <p:extLst>
      <p:ext uri="{BB962C8B-B14F-4D97-AF65-F5344CB8AC3E}">
        <p14:creationId xmlns:p14="http://schemas.microsoft.com/office/powerpoint/2010/main" val="217010872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45</a:t>
            </a:fld>
            <a:endParaRPr lang="en-US"/>
          </a:p>
        </p:txBody>
      </p:sp>
    </p:spTree>
    <p:extLst>
      <p:ext uri="{BB962C8B-B14F-4D97-AF65-F5344CB8AC3E}">
        <p14:creationId xmlns:p14="http://schemas.microsoft.com/office/powerpoint/2010/main" val="70651635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46</a:t>
            </a:fld>
            <a:endParaRPr lang="en-US"/>
          </a:p>
        </p:txBody>
      </p:sp>
    </p:spTree>
    <p:extLst>
      <p:ext uri="{BB962C8B-B14F-4D97-AF65-F5344CB8AC3E}">
        <p14:creationId xmlns:p14="http://schemas.microsoft.com/office/powerpoint/2010/main" val="30140258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47</a:t>
            </a:fld>
            <a:endParaRPr lang="en-US"/>
          </a:p>
        </p:txBody>
      </p:sp>
    </p:spTree>
    <p:extLst>
      <p:ext uri="{BB962C8B-B14F-4D97-AF65-F5344CB8AC3E}">
        <p14:creationId xmlns:p14="http://schemas.microsoft.com/office/powerpoint/2010/main" val="119450585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48</a:t>
            </a:fld>
            <a:endParaRPr lang="en-US"/>
          </a:p>
        </p:txBody>
      </p:sp>
    </p:spTree>
    <p:extLst>
      <p:ext uri="{BB962C8B-B14F-4D97-AF65-F5344CB8AC3E}">
        <p14:creationId xmlns:p14="http://schemas.microsoft.com/office/powerpoint/2010/main" val="264611186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49</a:t>
            </a:fld>
            <a:endParaRPr lang="en-US"/>
          </a:p>
        </p:txBody>
      </p:sp>
    </p:spTree>
    <p:extLst>
      <p:ext uri="{BB962C8B-B14F-4D97-AF65-F5344CB8AC3E}">
        <p14:creationId xmlns:p14="http://schemas.microsoft.com/office/powerpoint/2010/main" val="11802071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7</a:t>
            </a:fld>
            <a:endParaRPr lang="en-US"/>
          </a:p>
        </p:txBody>
      </p:sp>
    </p:spTree>
    <p:extLst>
      <p:ext uri="{BB962C8B-B14F-4D97-AF65-F5344CB8AC3E}">
        <p14:creationId xmlns:p14="http://schemas.microsoft.com/office/powerpoint/2010/main" val="21339965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8</a:t>
            </a:fld>
            <a:endParaRPr lang="en-US"/>
          </a:p>
        </p:txBody>
      </p:sp>
    </p:spTree>
    <p:extLst>
      <p:ext uri="{BB962C8B-B14F-4D97-AF65-F5344CB8AC3E}">
        <p14:creationId xmlns:p14="http://schemas.microsoft.com/office/powerpoint/2010/main" val="9266488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9</a:t>
            </a:fld>
            <a:endParaRPr lang="en-US"/>
          </a:p>
        </p:txBody>
      </p:sp>
    </p:spTree>
    <p:extLst>
      <p:ext uri="{BB962C8B-B14F-4D97-AF65-F5344CB8AC3E}">
        <p14:creationId xmlns:p14="http://schemas.microsoft.com/office/powerpoint/2010/main" val="22599949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10</a:t>
            </a:fld>
            <a:endParaRPr lang="en-US"/>
          </a:p>
        </p:txBody>
      </p:sp>
    </p:spTree>
    <p:extLst>
      <p:ext uri="{BB962C8B-B14F-4D97-AF65-F5344CB8AC3E}">
        <p14:creationId xmlns:p14="http://schemas.microsoft.com/office/powerpoint/2010/main" val="36578166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11</a:t>
            </a:fld>
            <a:endParaRPr lang="en-US"/>
          </a:p>
        </p:txBody>
      </p:sp>
    </p:spTree>
    <p:extLst>
      <p:ext uri="{BB962C8B-B14F-4D97-AF65-F5344CB8AC3E}">
        <p14:creationId xmlns:p14="http://schemas.microsoft.com/office/powerpoint/2010/main" val="4549979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cxnSp>
        <p:nvCxnSpPr>
          <p:cNvPr id="23" name="Straight Connector 22"/>
          <p:cNvCxnSpPr>
            <a:cxnSpLocks/>
          </p:cNvCxnSpPr>
          <p:nvPr userDrawn="1"/>
        </p:nvCxnSpPr>
        <p:spPr>
          <a:xfrm flipV="1">
            <a:off x="576573" y="3252524"/>
            <a:ext cx="8719827" cy="1"/>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9" name="TextBox 38"/>
          <p:cNvSpPr txBox="1"/>
          <p:nvPr userDrawn="1"/>
        </p:nvSpPr>
        <p:spPr>
          <a:xfrm>
            <a:off x="2895600" y="2336373"/>
            <a:ext cx="6400800" cy="369332"/>
          </a:xfrm>
          <a:prstGeom prst="rect">
            <a:avLst/>
          </a:prstGeom>
          <a:noFill/>
        </p:spPr>
        <p:txBody>
          <a:bodyPr wrap="square" rtlCol="0" anchor="ctr">
            <a:spAutoFit/>
          </a:bodyPr>
          <a:lstStyle/>
          <a:p>
            <a:pPr algn="ctr"/>
            <a:endParaRPr lang="en-US" dirty="0"/>
          </a:p>
        </p:txBody>
      </p:sp>
    </p:spTree>
    <p:extLst>
      <p:ext uri="{BB962C8B-B14F-4D97-AF65-F5344CB8AC3E}">
        <p14:creationId xmlns:p14="http://schemas.microsoft.com/office/powerpoint/2010/main" val="693858643"/>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general">
    <p:spTree>
      <p:nvGrpSpPr>
        <p:cNvPr id="1" name=""/>
        <p:cNvGrpSpPr/>
        <p:nvPr/>
      </p:nvGrpSpPr>
      <p:grpSpPr>
        <a:xfrm>
          <a:off x="0" y="0"/>
          <a:ext cx="0" cy="0"/>
          <a:chOff x="0" y="0"/>
          <a:chExt cx="0" cy="0"/>
        </a:xfrm>
      </p:grpSpPr>
      <p:sp>
        <p:nvSpPr>
          <p:cNvPr id="6" name="Text Placeholder 2"/>
          <p:cNvSpPr>
            <a:spLocks noGrp="1"/>
          </p:cNvSpPr>
          <p:nvPr>
            <p:ph idx="1"/>
          </p:nvPr>
        </p:nvSpPr>
        <p:spPr>
          <a:xfrm>
            <a:off x="1097280" y="1845734"/>
            <a:ext cx="10058400" cy="4023360"/>
          </a:xfrm>
          <a:prstGeom prst="rect">
            <a:avLst/>
          </a:prstGeom>
        </p:spPr>
        <p:txBody>
          <a:bodyPr vert="horz" lIns="0" tIns="45720" rIns="0" bIns="45720" rtlCol="0">
            <a:normAutofit/>
          </a:bodyPr>
          <a:lstStyle>
            <a:lvl1pPr>
              <a:defRPr sz="1400">
                <a:latin typeface="Times New Roman" panose="02020603050405020304" pitchFamily="18" charset="0"/>
                <a:cs typeface="Times New Roman" panose="02020603050405020304" pitchFamily="18" charset="0"/>
              </a:defRPr>
            </a:lvl1pPr>
            <a:lvl2pPr>
              <a:defRPr sz="1400">
                <a:latin typeface="Times New Roman" panose="02020603050405020304" pitchFamily="18" charset="0"/>
                <a:cs typeface="Times New Roman" panose="02020603050405020304" pitchFamily="18" charset="0"/>
              </a:defRPr>
            </a:lvl2pPr>
            <a:lvl3pPr>
              <a:defRPr sz="1400">
                <a:latin typeface="Times New Roman" panose="02020603050405020304" pitchFamily="18" charset="0"/>
                <a:cs typeface="Times New Roman" panose="02020603050405020304" pitchFamily="18" charset="0"/>
              </a:defRPr>
            </a:lvl3pPr>
            <a:lvl4pPr>
              <a:defRPr sz="1400">
                <a:latin typeface="Times New Roman" panose="02020603050405020304" pitchFamily="18" charset="0"/>
                <a:cs typeface="Times New Roman" panose="02020603050405020304" pitchFamily="18" charset="0"/>
              </a:defRPr>
            </a:lvl4pPr>
            <a:lvl5pPr>
              <a:defRPr sz="1400">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endParaRPr lang="en-US" dirty="0"/>
          </a:p>
        </p:txBody>
      </p:sp>
    </p:spTree>
    <p:extLst>
      <p:ext uri="{BB962C8B-B14F-4D97-AF65-F5344CB8AC3E}">
        <p14:creationId xmlns:p14="http://schemas.microsoft.com/office/powerpoint/2010/main" val="416198406"/>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general">
    <p:spTree>
      <p:nvGrpSpPr>
        <p:cNvPr id="1" name=""/>
        <p:cNvGrpSpPr/>
        <p:nvPr/>
      </p:nvGrpSpPr>
      <p:grpSpPr>
        <a:xfrm>
          <a:off x="0" y="0"/>
          <a:ext cx="0" cy="0"/>
          <a:chOff x="0" y="0"/>
          <a:chExt cx="0" cy="0"/>
        </a:xfrm>
      </p:grpSpPr>
    </p:spTree>
    <p:extLst>
      <p:ext uri="{BB962C8B-B14F-4D97-AF65-F5344CB8AC3E}">
        <p14:creationId xmlns:p14="http://schemas.microsoft.com/office/powerpoint/2010/main" val="726578818"/>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2_general">
    <p:spTree>
      <p:nvGrpSpPr>
        <p:cNvPr id="1" name=""/>
        <p:cNvGrpSpPr/>
        <p:nvPr/>
      </p:nvGrpSpPr>
      <p:grpSpPr>
        <a:xfrm>
          <a:off x="0" y="0"/>
          <a:ext cx="0" cy="0"/>
          <a:chOff x="0" y="0"/>
          <a:chExt cx="0" cy="0"/>
        </a:xfrm>
      </p:grpSpPr>
      <p:sp>
        <p:nvSpPr>
          <p:cNvPr id="2" name="Footer Placeholder 4"/>
          <p:cNvSpPr txBox="1">
            <a:spLocks/>
          </p:cNvSpPr>
          <p:nvPr userDrawn="1"/>
        </p:nvSpPr>
        <p:spPr>
          <a:xfrm>
            <a:off x="2251882" y="6506128"/>
            <a:ext cx="6587318" cy="288956"/>
          </a:xfrm>
          <a:prstGeom prst="rect">
            <a:avLst/>
          </a:prstGeom>
        </p:spPr>
        <p:txBody>
          <a:bodyPr vert="horz" lIns="91440" tIns="45720" rIns="91440" bIns="45720" rtlCol="0" anchor="ctr"/>
          <a:lstStyle>
            <a:defPPr>
              <a:defRPr lang="en-US"/>
            </a:defPPr>
            <a:lvl1pPr marL="0" algn="ctr" defTabSz="914400" rtl="0" eaLnBrk="1" latinLnBrk="0" hangingPunct="1">
              <a:defRPr sz="1200" kern="1200" cap="none" baseline="0">
                <a:solidFill>
                  <a:srgbClr val="FFFFFF"/>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dirty="0">
                <a:solidFill>
                  <a:schemeClr val="bg1"/>
                </a:solidFill>
                <a:latin typeface="Times New Roman" panose="02020603050405020304" pitchFamily="18" charset="0"/>
                <a:cs typeface="Times New Roman" panose="02020603050405020304" pitchFamily="18" charset="0"/>
              </a:rPr>
              <a:t>WTP for water quality, location information, and the rural-urban divide</a:t>
            </a:r>
          </a:p>
        </p:txBody>
      </p:sp>
    </p:spTree>
    <p:extLst>
      <p:ext uri="{BB962C8B-B14F-4D97-AF65-F5344CB8AC3E}">
        <p14:creationId xmlns:p14="http://schemas.microsoft.com/office/powerpoint/2010/main" val="621389552"/>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3" name="Rectangle 32"/>
          <p:cNvSpPr/>
          <p:nvPr userDrawn="1"/>
        </p:nvSpPr>
        <p:spPr>
          <a:xfrm>
            <a:off x="0" y="6453218"/>
            <a:ext cx="12192000" cy="418034"/>
          </a:xfrm>
          <a:prstGeom prst="rect">
            <a:avLst/>
          </a:prstGeom>
          <a:gradFill>
            <a:gsLst>
              <a:gs pos="100000">
                <a:schemeClr val="bg2">
                  <a:lumMod val="50000"/>
                  <a:shade val="67500"/>
                  <a:satMod val="115000"/>
                </a:schemeClr>
              </a:gs>
              <a:gs pos="100000">
                <a:schemeClr val="bg2">
                  <a:lumMod val="50000"/>
                  <a:shade val="100000"/>
                  <a:satMod val="11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ooter Placeholder 4"/>
          <p:cNvSpPr txBox="1">
            <a:spLocks/>
          </p:cNvSpPr>
          <p:nvPr userDrawn="1"/>
        </p:nvSpPr>
        <p:spPr>
          <a:xfrm>
            <a:off x="7906894" y="6514937"/>
            <a:ext cx="4285106" cy="294595"/>
          </a:xfrm>
          <a:prstGeom prst="rect">
            <a:avLst/>
          </a:prstGeom>
        </p:spPr>
        <p:txBody>
          <a:bodyPr vert="horz" lIns="91440" tIns="45720" rIns="91440" bIns="45720" rtlCol="0" anchor="ctr"/>
          <a:lstStyle>
            <a:defPPr>
              <a:defRPr lang="en-US"/>
            </a:defPPr>
            <a:lvl1pPr marL="0" algn="ctr" defTabSz="914400" rtl="0" eaLnBrk="1" latinLnBrk="0" hangingPunct="1">
              <a:defRPr sz="900" kern="1200" cap="none" baseline="0">
                <a:solidFill>
                  <a:srgbClr val="FFFFFF"/>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endParaRPr lang="en-US" sz="1800" dirty="0">
              <a:solidFill>
                <a:schemeClr val="bg1"/>
              </a:solidFill>
              <a:latin typeface="Calibri" panose="020F0502020204030204" pitchFamily="34" charset="0"/>
              <a:cs typeface="Calibri" panose="020F0502020204030204" pitchFamily="34" charset="0"/>
            </a:endParaRPr>
          </a:p>
        </p:txBody>
      </p:sp>
      <p:sp>
        <p:nvSpPr>
          <p:cNvPr id="49" name="Footer Placeholder 4"/>
          <p:cNvSpPr txBox="1">
            <a:spLocks/>
          </p:cNvSpPr>
          <p:nvPr userDrawn="1"/>
        </p:nvSpPr>
        <p:spPr>
          <a:xfrm>
            <a:off x="62778" y="6514936"/>
            <a:ext cx="6033221" cy="294596"/>
          </a:xfrm>
          <a:prstGeom prst="rect">
            <a:avLst/>
          </a:prstGeom>
        </p:spPr>
        <p:txBody>
          <a:bodyPr vert="horz" lIns="91440" tIns="45720" rIns="91440" bIns="45720" rtlCol="0" anchor="ctr"/>
          <a:lstStyle>
            <a:defPPr>
              <a:defRPr lang="en-US"/>
            </a:defPPr>
            <a:lvl1pPr marL="0" algn="ctr" defTabSz="914400" rtl="0" eaLnBrk="1" latinLnBrk="0" hangingPunct="1">
              <a:defRPr sz="1200" kern="1200" cap="none" baseline="0">
                <a:solidFill>
                  <a:srgbClr val="FFFFFF"/>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800" dirty="0">
                <a:solidFill>
                  <a:schemeClr val="bg1"/>
                </a:solidFill>
                <a:latin typeface="Calibri" panose="020F0502020204030204" pitchFamily="34" charset="0"/>
                <a:cs typeface="Calibri" panose="020F0502020204030204" pitchFamily="34" charset="0"/>
              </a:rPr>
              <a:t>Lecture 16: Market Instruments</a:t>
            </a:r>
          </a:p>
        </p:txBody>
      </p:sp>
      <p:sp>
        <p:nvSpPr>
          <p:cNvPr id="6" name="Footer Placeholder 4"/>
          <p:cNvSpPr txBox="1">
            <a:spLocks/>
          </p:cNvSpPr>
          <p:nvPr userDrawn="1"/>
        </p:nvSpPr>
        <p:spPr>
          <a:xfrm>
            <a:off x="2936995" y="6490212"/>
            <a:ext cx="6318010" cy="288956"/>
          </a:xfrm>
          <a:prstGeom prst="rect">
            <a:avLst/>
          </a:prstGeom>
        </p:spPr>
        <p:txBody>
          <a:bodyPr vert="horz" lIns="91440" tIns="45720" rIns="91440" bIns="45720" rtlCol="0" anchor="ctr"/>
          <a:lstStyle>
            <a:defPPr>
              <a:defRPr lang="en-US"/>
            </a:defPPr>
            <a:lvl1pPr marL="0" algn="ctr" defTabSz="914400" rtl="0" eaLnBrk="1" latinLnBrk="0" hangingPunct="1">
              <a:defRPr sz="1200" kern="1200" cap="none" baseline="0">
                <a:solidFill>
                  <a:srgbClr val="FFFFFF"/>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1200" baseline="0" dirty="0">
              <a:solidFill>
                <a:schemeClr val="bg1"/>
              </a:solidFill>
              <a:latin typeface="+mn-lt"/>
              <a:cs typeface="Times New Roman" panose="02020603050405020304" pitchFamily="18" charset="0"/>
            </a:endParaRPr>
          </a:p>
        </p:txBody>
      </p:sp>
    </p:spTree>
    <p:extLst>
      <p:ext uri="{BB962C8B-B14F-4D97-AF65-F5344CB8AC3E}">
        <p14:creationId xmlns:p14="http://schemas.microsoft.com/office/powerpoint/2010/main" val="2101269002"/>
      </p:ext>
    </p:extLst>
  </p:cSld>
  <p:clrMap bg1="lt1" tx1="dk1" bg2="lt2" tx2="dk2" accent1="accent1" accent2="accent2" accent3="accent3" accent4="accent4" accent5="accent5" accent6="accent6" hlink="hlink" folHlink="folHlink"/>
  <p:sldLayoutIdLst>
    <p:sldLayoutId id="2147483661" r:id="rId1"/>
    <p:sldLayoutId id="2147483674" r:id="rId2"/>
    <p:sldLayoutId id="2147483675" r:id="rId3"/>
    <p:sldLayoutId id="2147483676" r:id="rId4"/>
  </p:sldLayoutIdLst>
  <p:hf hdr="0" ftr="0" dt="0"/>
  <p:txStyles>
    <p:title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p:titleStyle>
    <p:bodyStyle>
      <a:lvl1pPr marL="91440" indent="-91440" algn="l" defTabSz="914400" rtl="0" eaLnBrk="1" latinLnBrk="0" hangingPunct="1">
        <a:lnSpc>
          <a:spcPct val="90000"/>
        </a:lnSpc>
        <a:spcBef>
          <a:spcPts val="1200"/>
        </a:spcBef>
        <a:spcAft>
          <a:spcPts val="200"/>
        </a:spcAft>
        <a:buClr>
          <a:schemeClr val="accent1"/>
        </a:buClr>
        <a:buSzPct val="90000"/>
        <a:buFont typeface="Arial" panose="020B0604020202020204" pitchFamily="34" charset="0"/>
        <a:buChar char="•"/>
        <a:defRPr sz="14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1pPr>
      <a:lvl2pPr marL="384048" indent="-182880" algn="l" defTabSz="914400" rtl="0" eaLnBrk="1" latinLnBrk="0" hangingPunct="1">
        <a:lnSpc>
          <a:spcPct val="90000"/>
        </a:lnSpc>
        <a:spcBef>
          <a:spcPts val="200"/>
        </a:spcBef>
        <a:spcAft>
          <a:spcPts val="400"/>
        </a:spcAft>
        <a:buClr>
          <a:schemeClr val="accent1"/>
        </a:buClr>
        <a:buSzPct val="90000"/>
        <a:buFont typeface="Arial" panose="020B0604020202020204" pitchFamily="34" charset="0"/>
        <a:buChar char="•"/>
        <a:defRPr sz="14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2pPr>
      <a:lvl3pPr marL="566928" indent="-182880" algn="l" defTabSz="914400" rtl="0" eaLnBrk="1" latinLnBrk="0" hangingPunct="1">
        <a:lnSpc>
          <a:spcPct val="90000"/>
        </a:lnSpc>
        <a:spcBef>
          <a:spcPts val="200"/>
        </a:spcBef>
        <a:spcAft>
          <a:spcPts val="400"/>
        </a:spcAft>
        <a:buClr>
          <a:schemeClr val="accent1"/>
        </a:buClr>
        <a:buSzPct val="90000"/>
        <a:buFont typeface="Arial" panose="020B0604020202020204" pitchFamily="34" charset="0"/>
        <a:buChar char="•"/>
        <a:defRPr sz="14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3pPr>
      <a:lvl4pPr marL="749808" indent="-182880" algn="l" defTabSz="914400" rtl="0" eaLnBrk="1" latinLnBrk="0" hangingPunct="1">
        <a:lnSpc>
          <a:spcPct val="90000"/>
        </a:lnSpc>
        <a:spcBef>
          <a:spcPts val="200"/>
        </a:spcBef>
        <a:spcAft>
          <a:spcPts val="400"/>
        </a:spcAft>
        <a:buClr>
          <a:schemeClr val="accent1"/>
        </a:buClr>
        <a:buSzPct val="90000"/>
        <a:buFont typeface="Arial" panose="020B0604020202020204" pitchFamily="34" charset="0"/>
        <a:buChar char="•"/>
        <a:defRPr sz="14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4pPr>
      <a:lvl5pPr marL="932688" indent="-182880" algn="l" defTabSz="914400" rtl="0" eaLnBrk="1" latinLnBrk="0" hangingPunct="1">
        <a:lnSpc>
          <a:spcPct val="90000"/>
        </a:lnSpc>
        <a:spcBef>
          <a:spcPts val="200"/>
        </a:spcBef>
        <a:spcAft>
          <a:spcPts val="400"/>
        </a:spcAft>
        <a:buClr>
          <a:schemeClr val="accent1"/>
        </a:buClr>
        <a:buSzPct val="90000"/>
        <a:buFont typeface="Arial" panose="020B0604020202020204" pitchFamily="34" charset="0"/>
        <a:buChar char="•"/>
        <a:defRPr sz="14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00.png"/><Relationship Id="rId13" Type="http://schemas.openxmlformats.org/officeDocument/2006/relationships/image" Target="../media/image22.png"/><Relationship Id="rId3" Type="http://schemas.openxmlformats.org/officeDocument/2006/relationships/notesSlide" Target="../notesSlides/notesSlide8.xml"/><Relationship Id="rId7" Type="http://schemas.openxmlformats.org/officeDocument/2006/relationships/image" Target="../media/image190.png"/><Relationship Id="rId2" Type="http://schemas.openxmlformats.org/officeDocument/2006/relationships/slideLayout" Target="../slideLayouts/slideLayout2.xml"/><Relationship Id="rId1" Type="http://schemas.openxmlformats.org/officeDocument/2006/relationships/tags" Target="../tags/tag8.xml"/><Relationship Id="rId6" Type="http://schemas.openxmlformats.org/officeDocument/2006/relationships/image" Target="../media/image20.png"/><Relationship Id="rId5" Type="http://schemas.openxmlformats.org/officeDocument/2006/relationships/image" Target="../media/image11.png"/><Relationship Id="rId10" Type="http://schemas.openxmlformats.org/officeDocument/2006/relationships/image" Target="../media/image24.png"/><Relationship Id="rId4" Type="http://schemas.openxmlformats.org/officeDocument/2006/relationships/image" Target="../media/image1.png"/><Relationship Id="rId9" Type="http://schemas.openxmlformats.org/officeDocument/2006/relationships/image" Target="../media/image23.png"/><Relationship Id="rId14" Type="http://schemas.openxmlformats.org/officeDocument/2006/relationships/image" Target="../media/image12.png"/></Relationships>
</file>

<file path=ppt/slides/_rels/slide11.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image" Target="../media/image30.png"/><Relationship Id="rId3" Type="http://schemas.openxmlformats.org/officeDocument/2006/relationships/notesSlide" Target="../notesSlides/notesSlide9.xml"/><Relationship Id="rId7" Type="http://schemas.openxmlformats.org/officeDocument/2006/relationships/image" Target="../media/image21.png"/><Relationship Id="rId12" Type="http://schemas.openxmlformats.org/officeDocument/2006/relationships/image" Target="../media/image29.png"/><Relationship Id="rId2" Type="http://schemas.openxmlformats.org/officeDocument/2006/relationships/slideLayout" Target="../slideLayouts/slideLayout2.xml"/><Relationship Id="rId1" Type="http://schemas.openxmlformats.org/officeDocument/2006/relationships/tags" Target="../tags/tag9.xml"/><Relationship Id="rId6" Type="http://schemas.openxmlformats.org/officeDocument/2006/relationships/slide" Target="slide49.xml"/><Relationship Id="rId11" Type="http://schemas.openxmlformats.org/officeDocument/2006/relationships/image" Target="../media/image28.png"/><Relationship Id="rId5" Type="http://schemas.openxmlformats.org/officeDocument/2006/relationships/image" Target="../media/image13.png"/><Relationship Id="rId10" Type="http://schemas.openxmlformats.org/officeDocument/2006/relationships/image" Target="../media/image27.png"/><Relationship Id="rId4" Type="http://schemas.openxmlformats.org/officeDocument/2006/relationships/image" Target="../media/image1.png"/><Relationship Id="rId9" Type="http://schemas.openxmlformats.org/officeDocument/2006/relationships/image" Target="../media/image26.png"/><Relationship Id="rId14" Type="http://schemas.openxmlformats.org/officeDocument/2006/relationships/image" Target="../media/image12.png"/></Relationships>
</file>

<file path=ppt/slides/_rels/slide12.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notesSlide" Target="../notesSlides/notesSlide10.xml"/><Relationship Id="rId7" Type="http://schemas.openxmlformats.org/officeDocument/2006/relationships/image" Target="../media/image21.png"/><Relationship Id="rId12"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image" Target="../media/image31.png"/><Relationship Id="rId11" Type="http://schemas.openxmlformats.org/officeDocument/2006/relationships/image" Target="../media/image28.png"/><Relationship Id="rId5" Type="http://schemas.openxmlformats.org/officeDocument/2006/relationships/image" Target="../media/image13.png"/><Relationship Id="rId10" Type="http://schemas.openxmlformats.org/officeDocument/2006/relationships/image" Target="../media/image27.png"/><Relationship Id="rId4" Type="http://schemas.openxmlformats.org/officeDocument/2006/relationships/image" Target="../media/image1.png"/><Relationship Id="rId9" Type="http://schemas.openxmlformats.org/officeDocument/2006/relationships/image" Target="../media/image2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notesSlide" Target="../notesSlides/notesSlide11.xml"/><Relationship Id="rId7" Type="http://schemas.openxmlformats.org/officeDocument/2006/relationships/image" Target="../media/image14.png"/><Relationship Id="rId2" Type="http://schemas.openxmlformats.org/officeDocument/2006/relationships/slideLayout" Target="../slideLayouts/slideLayout2.xml"/><Relationship Id="rId1" Type="http://schemas.openxmlformats.org/officeDocument/2006/relationships/tags" Target="../tags/tag11.xml"/><Relationship Id="rId6" Type="http://schemas.openxmlformats.org/officeDocument/2006/relationships/image" Target="../media/image32.png"/><Relationship Id="rId11" Type="http://schemas.openxmlformats.org/officeDocument/2006/relationships/image" Target="../media/image34.png"/><Relationship Id="rId5" Type="http://schemas.openxmlformats.org/officeDocument/2006/relationships/image" Target="../media/image13.png"/><Relationship Id="rId10" Type="http://schemas.openxmlformats.org/officeDocument/2006/relationships/image" Target="../media/image17.png"/><Relationship Id="rId4" Type="http://schemas.openxmlformats.org/officeDocument/2006/relationships/image" Target="../media/image1.png"/><Relationship Id="rId9" Type="http://schemas.openxmlformats.org/officeDocument/2006/relationships/image" Target="../media/image33.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2.xml"/><Relationship Id="rId7" Type="http://schemas.openxmlformats.org/officeDocument/2006/relationships/image" Target="../media/image37.png"/><Relationship Id="rId2" Type="http://schemas.openxmlformats.org/officeDocument/2006/relationships/slideLayout" Target="../slideLayouts/slideLayout2.xml"/><Relationship Id="rId1" Type="http://schemas.openxmlformats.org/officeDocument/2006/relationships/tags" Target="../tags/tag1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3.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notesSlide" Target="../notesSlides/notesSlide14.xml"/><Relationship Id="rId7" Type="http://schemas.openxmlformats.org/officeDocument/2006/relationships/image" Target="../media/image36.png"/><Relationship Id="rId2" Type="http://schemas.openxmlformats.org/officeDocument/2006/relationships/slideLayout" Target="../slideLayouts/slideLayout2.xml"/><Relationship Id="rId1" Type="http://schemas.openxmlformats.org/officeDocument/2006/relationships/tags" Target="../tags/tag14.xml"/><Relationship Id="rId6" Type="http://schemas.openxmlformats.org/officeDocument/2006/relationships/image" Target="../media/image38.png"/><Relationship Id="rId5" Type="http://schemas.openxmlformats.org/officeDocument/2006/relationships/image" Target="../media/image35.png"/><Relationship Id="rId4" Type="http://schemas.openxmlformats.org/officeDocument/2006/relationships/image" Target="../media/image1.png"/><Relationship Id="rId9" Type="http://schemas.openxmlformats.org/officeDocument/2006/relationships/image" Target="../media/image39.png"/></Relationships>
</file>

<file path=ppt/slides/_rels/slide18.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notesSlide" Target="../notesSlides/notesSlide15.xml"/><Relationship Id="rId7" Type="http://schemas.openxmlformats.org/officeDocument/2006/relationships/image" Target="../media/image41.png"/><Relationship Id="rId2" Type="http://schemas.openxmlformats.org/officeDocument/2006/relationships/slideLayout" Target="../slideLayouts/slideLayout2.xml"/><Relationship Id="rId1" Type="http://schemas.openxmlformats.org/officeDocument/2006/relationships/tags" Target="../tags/tag15.xml"/><Relationship Id="rId6" Type="http://schemas.openxmlformats.org/officeDocument/2006/relationships/image" Target="../media/image320.png"/><Relationship Id="rId5" Type="http://schemas.openxmlformats.org/officeDocument/2006/relationships/image" Target="../media/image310.png"/><Relationship Id="rId4" Type="http://schemas.openxmlformats.org/officeDocument/2006/relationships/image" Target="../media/image300.png"/></Relationships>
</file>

<file path=ppt/slides/_rels/slide19.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notesSlide" Target="../notesSlides/notesSlide16.xml"/><Relationship Id="rId7" Type="http://schemas.openxmlformats.org/officeDocument/2006/relationships/image" Target="../media/image46.png"/><Relationship Id="rId2" Type="http://schemas.openxmlformats.org/officeDocument/2006/relationships/slideLayout" Target="../slideLayouts/slideLayout2.xml"/><Relationship Id="rId1" Type="http://schemas.openxmlformats.org/officeDocument/2006/relationships/tags" Target="../tags/tag16.xml"/><Relationship Id="rId6" Type="http://schemas.openxmlformats.org/officeDocument/2006/relationships/image" Target="../media/image45.png"/><Relationship Id="rId11" Type="http://schemas.openxmlformats.org/officeDocument/2006/relationships/image" Target="../media/image48.png"/><Relationship Id="rId5" Type="http://schemas.openxmlformats.org/officeDocument/2006/relationships/image" Target="../media/image44.png"/><Relationship Id="rId10" Type="http://schemas.openxmlformats.org/officeDocument/2006/relationships/image" Target="../media/image47.png"/><Relationship Id="rId4" Type="http://schemas.openxmlformats.org/officeDocument/2006/relationships/image" Target="../media/image43.png"/><Relationship Id="rId9" Type="http://schemas.openxmlformats.org/officeDocument/2006/relationships/image" Target="../media/image42.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7.xml"/><Relationship Id="rId6" Type="http://schemas.openxmlformats.org/officeDocument/2006/relationships/image" Target="../media/image320.png"/><Relationship Id="rId5" Type="http://schemas.openxmlformats.org/officeDocument/2006/relationships/image" Target="../media/image310.png"/><Relationship Id="rId4" Type="http://schemas.openxmlformats.org/officeDocument/2006/relationships/image" Target="../media/image300.png"/></Relationships>
</file>

<file path=ppt/slides/_rels/slide21.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notesSlide" Target="../notesSlides/notesSlide18.xml"/><Relationship Id="rId7" Type="http://schemas.openxmlformats.org/officeDocument/2006/relationships/image" Target="../media/image49.png"/><Relationship Id="rId2" Type="http://schemas.openxmlformats.org/officeDocument/2006/relationships/slideLayout" Target="../slideLayouts/slideLayout2.xml"/><Relationship Id="rId1" Type="http://schemas.openxmlformats.org/officeDocument/2006/relationships/tags" Target="../tags/tag18.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22.xml.rels><?xml version="1.0" encoding="UTF-8" standalone="yes"?>
<Relationships xmlns="http://schemas.openxmlformats.org/package/2006/relationships"><Relationship Id="rId8" Type="http://schemas.openxmlformats.org/officeDocument/2006/relationships/image" Target="../media/image391.png"/><Relationship Id="rId3" Type="http://schemas.openxmlformats.org/officeDocument/2006/relationships/notesSlide" Target="../notesSlides/notesSlide19.xml"/><Relationship Id="rId7" Type="http://schemas.openxmlformats.org/officeDocument/2006/relationships/image" Target="../media/image331.png"/><Relationship Id="rId2" Type="http://schemas.openxmlformats.org/officeDocument/2006/relationships/slideLayout" Target="../slideLayouts/slideLayout2.xml"/><Relationship Id="rId1" Type="http://schemas.openxmlformats.org/officeDocument/2006/relationships/tags" Target="../tags/tag19.xml"/><Relationship Id="rId6" Type="http://schemas.openxmlformats.org/officeDocument/2006/relationships/image" Target="../media/image320.png"/><Relationship Id="rId5" Type="http://schemas.openxmlformats.org/officeDocument/2006/relationships/image" Target="../media/image310.png"/><Relationship Id="rId4" Type="http://schemas.openxmlformats.org/officeDocument/2006/relationships/image" Target="../media/image300.png"/></Relationships>
</file>

<file path=ppt/slides/_rels/slide23.xml.rels><?xml version="1.0" encoding="UTF-8" standalone="yes"?>
<Relationships xmlns="http://schemas.openxmlformats.org/package/2006/relationships"><Relationship Id="rId8" Type="http://schemas.openxmlformats.org/officeDocument/2006/relationships/image" Target="../media/image331.png"/><Relationship Id="rId3" Type="http://schemas.openxmlformats.org/officeDocument/2006/relationships/notesSlide" Target="../notesSlides/notesSlide20.xml"/><Relationship Id="rId7" Type="http://schemas.openxmlformats.org/officeDocument/2006/relationships/image" Target="../media/image51.png"/><Relationship Id="rId2" Type="http://schemas.openxmlformats.org/officeDocument/2006/relationships/slideLayout" Target="../slideLayouts/slideLayout2.xml"/><Relationship Id="rId1" Type="http://schemas.openxmlformats.org/officeDocument/2006/relationships/tags" Target="../tags/tag20.xml"/><Relationship Id="rId6" Type="http://schemas.openxmlformats.org/officeDocument/2006/relationships/image" Target="../media/image320.png"/><Relationship Id="rId5" Type="http://schemas.openxmlformats.org/officeDocument/2006/relationships/image" Target="../media/image310.png"/><Relationship Id="rId4" Type="http://schemas.openxmlformats.org/officeDocument/2006/relationships/image" Target="../media/image300.png"/><Relationship Id="rId9" Type="http://schemas.openxmlformats.org/officeDocument/2006/relationships/image" Target="../media/image391.png"/></Relationships>
</file>

<file path=ppt/slides/_rels/slide24.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notesSlide" Target="../notesSlides/notesSlide21.xml"/><Relationship Id="rId7" Type="http://schemas.openxmlformats.org/officeDocument/2006/relationships/image" Target="../media/image52.png"/><Relationship Id="rId2" Type="http://schemas.openxmlformats.org/officeDocument/2006/relationships/slideLayout" Target="../slideLayouts/slideLayout2.xml"/><Relationship Id="rId1" Type="http://schemas.openxmlformats.org/officeDocument/2006/relationships/tags" Target="../tags/tag21.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 Id="rId9" Type="http://schemas.openxmlformats.org/officeDocument/2006/relationships/image" Target="../media/image50.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2.xml"/><Relationship Id="rId7" Type="http://schemas.openxmlformats.org/officeDocument/2006/relationships/image" Target="../media/image401.png"/><Relationship Id="rId2" Type="http://schemas.openxmlformats.org/officeDocument/2006/relationships/slideLayout" Target="../slideLayouts/slideLayout2.xml"/><Relationship Id="rId1" Type="http://schemas.openxmlformats.org/officeDocument/2006/relationships/tags" Target="../tags/tag22.xml"/><Relationship Id="rId6" Type="http://schemas.openxmlformats.org/officeDocument/2006/relationships/image" Target="../media/image350.png"/><Relationship Id="rId5" Type="http://schemas.openxmlformats.org/officeDocument/2006/relationships/image" Target="../media/image340.png"/><Relationship Id="rId4" Type="http://schemas.openxmlformats.org/officeDocument/2006/relationships/image" Target="../media/image330.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23.xml"/><Relationship Id="rId4" Type="http://schemas.openxmlformats.org/officeDocument/2006/relationships/image" Target="../media/image53.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24.xml"/><Relationship Id="rId6" Type="http://schemas.openxmlformats.org/officeDocument/2006/relationships/image" Target="../media/image350.png"/><Relationship Id="rId5" Type="http://schemas.openxmlformats.org/officeDocument/2006/relationships/image" Target="../media/image340.png"/><Relationship Id="rId4" Type="http://schemas.openxmlformats.org/officeDocument/2006/relationships/image" Target="../media/image33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25.xml"/><Relationship Id="rId5" Type="http://schemas.openxmlformats.org/officeDocument/2006/relationships/image" Target="../media/image4.png"/><Relationship Id="rId4" Type="http://schemas.openxmlformats.org/officeDocument/2006/relationships/hyperlink" Target="https://classex.uni-passau.d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27.xml"/><Relationship Id="rId4" Type="http://schemas.openxmlformats.org/officeDocument/2006/relationships/image" Target="../media/image54.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28.xml"/><Relationship Id="rId4" Type="http://schemas.openxmlformats.org/officeDocument/2006/relationships/image" Target="../media/image55.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29.xml"/><Relationship Id="rId5" Type="http://schemas.openxmlformats.org/officeDocument/2006/relationships/image" Target="../media/image57.png"/><Relationship Id="rId4" Type="http://schemas.openxmlformats.org/officeDocument/2006/relationships/image" Target="../media/image56.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30.xml"/><Relationship Id="rId4" Type="http://schemas.openxmlformats.org/officeDocument/2006/relationships/image" Target="../media/image5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3.xml"/><Relationship Id="rId7" Type="http://schemas.openxmlformats.org/officeDocument/2006/relationships/image" Target="../media/image420.png"/><Relationship Id="rId2" Type="http://schemas.openxmlformats.org/officeDocument/2006/relationships/slideLayout" Target="../slideLayouts/slideLayout2.xml"/><Relationship Id="rId1" Type="http://schemas.openxmlformats.org/officeDocument/2006/relationships/tags" Target="../tags/tag33.xml"/><Relationship Id="rId6" Type="http://schemas.openxmlformats.org/officeDocument/2006/relationships/image" Target="../media/image60.png"/><Relationship Id="rId5" Type="http://schemas.openxmlformats.org/officeDocument/2006/relationships/image" Target="../media/image400.png"/><Relationship Id="rId4" Type="http://schemas.openxmlformats.org/officeDocument/2006/relationships/image" Target="../media/image390.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4.xml"/><Relationship Id="rId7" Type="http://schemas.openxmlformats.org/officeDocument/2006/relationships/image" Target="../media/image420.png"/><Relationship Id="rId2" Type="http://schemas.openxmlformats.org/officeDocument/2006/relationships/slideLayout" Target="../slideLayouts/slideLayout2.xml"/><Relationship Id="rId1" Type="http://schemas.openxmlformats.org/officeDocument/2006/relationships/tags" Target="../tags/tag34.xml"/><Relationship Id="rId5" Type="http://schemas.openxmlformats.org/officeDocument/2006/relationships/image" Target="../media/image400.png"/><Relationship Id="rId4" Type="http://schemas.openxmlformats.org/officeDocument/2006/relationships/image" Target="../media/image390.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7"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image" Target="../media/image40.png"/><Relationship Id="rId5" Type="http://schemas.openxmlformats.org/officeDocument/2006/relationships/image" Target="../media/image2.png"/><Relationship Id="rId4" Type="http://schemas.openxmlformats.org/officeDocument/2006/relationships/image" Target="../media/image1.png"/></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tags" Target="../tags/tag35.xml"/></Relationships>
</file>

<file path=ppt/slides/_rels/slide41.xml.rels><?xml version="1.0" encoding="UTF-8" standalone="yes"?>
<Relationships xmlns="http://schemas.openxmlformats.org/package/2006/relationships"><Relationship Id="rId8" Type="http://schemas.openxmlformats.org/officeDocument/2006/relationships/image" Target="../media/image470.png"/><Relationship Id="rId3" Type="http://schemas.openxmlformats.org/officeDocument/2006/relationships/notesSlide" Target="../notesSlides/notesSlide36.xml"/><Relationship Id="rId7" Type="http://schemas.openxmlformats.org/officeDocument/2006/relationships/image" Target="../media/image460.png"/><Relationship Id="rId2" Type="http://schemas.openxmlformats.org/officeDocument/2006/relationships/slideLayout" Target="../slideLayouts/slideLayout2.xml"/><Relationship Id="rId1" Type="http://schemas.openxmlformats.org/officeDocument/2006/relationships/tags" Target="../tags/tag36.xml"/><Relationship Id="rId6" Type="http://schemas.openxmlformats.org/officeDocument/2006/relationships/image" Target="../media/image450.png"/><Relationship Id="rId5" Type="http://schemas.openxmlformats.org/officeDocument/2006/relationships/image" Target="../media/image440.png"/><Relationship Id="rId10" Type="http://schemas.openxmlformats.org/officeDocument/2006/relationships/image" Target="../media/image490.png"/><Relationship Id="rId4" Type="http://schemas.openxmlformats.org/officeDocument/2006/relationships/image" Target="../media/image1.png"/><Relationship Id="rId9" Type="http://schemas.openxmlformats.org/officeDocument/2006/relationships/image" Target="../media/image480.png"/></Relationships>
</file>

<file path=ppt/slides/_rels/slide42.xml.rels><?xml version="1.0" encoding="UTF-8" standalone="yes"?>
<Relationships xmlns="http://schemas.openxmlformats.org/package/2006/relationships"><Relationship Id="rId8" Type="http://schemas.openxmlformats.org/officeDocument/2006/relationships/image" Target="../media/image470.png"/><Relationship Id="rId3" Type="http://schemas.openxmlformats.org/officeDocument/2006/relationships/notesSlide" Target="../notesSlides/notesSlide37.xml"/><Relationship Id="rId7" Type="http://schemas.openxmlformats.org/officeDocument/2006/relationships/image" Target="../media/image460.png"/><Relationship Id="rId2" Type="http://schemas.openxmlformats.org/officeDocument/2006/relationships/slideLayout" Target="../slideLayouts/slideLayout2.xml"/><Relationship Id="rId1" Type="http://schemas.openxmlformats.org/officeDocument/2006/relationships/tags" Target="../tags/tag37.xml"/><Relationship Id="rId6" Type="http://schemas.openxmlformats.org/officeDocument/2006/relationships/image" Target="../media/image500.png"/><Relationship Id="rId11" Type="http://schemas.openxmlformats.org/officeDocument/2006/relationships/image" Target="../media/image511.png"/><Relationship Id="rId5" Type="http://schemas.openxmlformats.org/officeDocument/2006/relationships/image" Target="../media/image440.png"/><Relationship Id="rId10" Type="http://schemas.openxmlformats.org/officeDocument/2006/relationships/image" Target="../media/image490.png"/><Relationship Id="rId4" Type="http://schemas.openxmlformats.org/officeDocument/2006/relationships/image" Target="../media/image1.png"/><Relationship Id="rId9" Type="http://schemas.openxmlformats.org/officeDocument/2006/relationships/image" Target="../media/image480.png"/></Relationships>
</file>

<file path=ppt/slides/_rels/slide43.xml.rels><?xml version="1.0" encoding="UTF-8" standalone="yes"?>
<Relationships xmlns="http://schemas.openxmlformats.org/package/2006/relationships"><Relationship Id="rId8" Type="http://schemas.openxmlformats.org/officeDocument/2006/relationships/image" Target="../media/image470.png"/><Relationship Id="rId3" Type="http://schemas.openxmlformats.org/officeDocument/2006/relationships/notesSlide" Target="../notesSlides/notesSlide38.xml"/><Relationship Id="rId7" Type="http://schemas.openxmlformats.org/officeDocument/2006/relationships/image" Target="../media/image460.png"/><Relationship Id="rId12" Type="http://schemas.openxmlformats.org/officeDocument/2006/relationships/image" Target="../media/image530.png"/><Relationship Id="rId2" Type="http://schemas.openxmlformats.org/officeDocument/2006/relationships/slideLayout" Target="../slideLayouts/slideLayout2.xml"/><Relationship Id="rId1" Type="http://schemas.openxmlformats.org/officeDocument/2006/relationships/tags" Target="../tags/tag38.xml"/><Relationship Id="rId6" Type="http://schemas.openxmlformats.org/officeDocument/2006/relationships/image" Target="../media/image520.png"/><Relationship Id="rId11" Type="http://schemas.openxmlformats.org/officeDocument/2006/relationships/image" Target="../media/image511.png"/><Relationship Id="rId5" Type="http://schemas.openxmlformats.org/officeDocument/2006/relationships/image" Target="../media/image440.png"/><Relationship Id="rId10" Type="http://schemas.openxmlformats.org/officeDocument/2006/relationships/image" Target="../media/image490.png"/><Relationship Id="rId4" Type="http://schemas.openxmlformats.org/officeDocument/2006/relationships/image" Target="../media/image1.png"/><Relationship Id="rId9" Type="http://schemas.openxmlformats.org/officeDocument/2006/relationships/image" Target="../media/image480.png"/></Relationships>
</file>

<file path=ppt/slides/_rels/slide44.xml.rels><?xml version="1.0" encoding="UTF-8" standalone="yes"?>
<Relationships xmlns="http://schemas.openxmlformats.org/package/2006/relationships"><Relationship Id="rId8" Type="http://schemas.openxmlformats.org/officeDocument/2006/relationships/image" Target="../media/image470.png"/><Relationship Id="rId3" Type="http://schemas.openxmlformats.org/officeDocument/2006/relationships/notesSlide" Target="../notesSlides/notesSlide39.xml"/><Relationship Id="rId7" Type="http://schemas.openxmlformats.org/officeDocument/2006/relationships/image" Target="../media/image460.png"/><Relationship Id="rId12" Type="http://schemas.openxmlformats.org/officeDocument/2006/relationships/image" Target="../media/image530.png"/><Relationship Id="rId2" Type="http://schemas.openxmlformats.org/officeDocument/2006/relationships/slideLayout" Target="../slideLayouts/slideLayout2.xml"/><Relationship Id="rId1" Type="http://schemas.openxmlformats.org/officeDocument/2006/relationships/tags" Target="../tags/tag39.xml"/><Relationship Id="rId6" Type="http://schemas.openxmlformats.org/officeDocument/2006/relationships/image" Target="../media/image540.png"/><Relationship Id="rId11" Type="http://schemas.openxmlformats.org/officeDocument/2006/relationships/image" Target="../media/image61.png"/><Relationship Id="rId5" Type="http://schemas.openxmlformats.org/officeDocument/2006/relationships/image" Target="../media/image440.png"/><Relationship Id="rId10" Type="http://schemas.openxmlformats.org/officeDocument/2006/relationships/image" Target="../media/image490.png"/><Relationship Id="rId4" Type="http://schemas.openxmlformats.org/officeDocument/2006/relationships/image" Target="../media/image1.png"/><Relationship Id="rId9" Type="http://schemas.openxmlformats.org/officeDocument/2006/relationships/image" Target="../media/image480.png"/></Relationships>
</file>

<file path=ppt/slides/_rels/slide45.xml.rels><?xml version="1.0" encoding="UTF-8" standalone="yes"?>
<Relationships xmlns="http://schemas.openxmlformats.org/package/2006/relationships"><Relationship Id="rId8" Type="http://schemas.openxmlformats.org/officeDocument/2006/relationships/image" Target="../media/image65.png"/><Relationship Id="rId3" Type="http://schemas.openxmlformats.org/officeDocument/2006/relationships/notesSlide" Target="../notesSlides/notesSlide40.xml"/><Relationship Id="rId7" Type="http://schemas.openxmlformats.org/officeDocument/2006/relationships/image" Target="../media/image64.png"/><Relationship Id="rId2" Type="http://schemas.openxmlformats.org/officeDocument/2006/relationships/slideLayout" Target="../slideLayouts/slideLayout2.xml"/><Relationship Id="rId1" Type="http://schemas.openxmlformats.org/officeDocument/2006/relationships/tags" Target="../tags/tag40.xml"/><Relationship Id="rId6" Type="http://schemas.openxmlformats.org/officeDocument/2006/relationships/image" Target="../media/image63.png"/><Relationship Id="rId11" Type="http://schemas.openxmlformats.org/officeDocument/2006/relationships/image" Target="../media/image68.png"/><Relationship Id="rId5" Type="http://schemas.openxmlformats.org/officeDocument/2006/relationships/image" Target="../media/image62.png"/><Relationship Id="rId10" Type="http://schemas.openxmlformats.org/officeDocument/2006/relationships/image" Target="../media/image67.png"/><Relationship Id="rId4" Type="http://schemas.openxmlformats.org/officeDocument/2006/relationships/image" Target="../media/image1.png"/><Relationship Id="rId9" Type="http://schemas.openxmlformats.org/officeDocument/2006/relationships/image" Target="../media/image66.png"/></Relationships>
</file>

<file path=ppt/slides/_rels/slide46.xml.rels><?xml version="1.0" encoding="UTF-8" standalone="yes"?>
<Relationships xmlns="http://schemas.openxmlformats.org/package/2006/relationships"><Relationship Id="rId8" Type="http://schemas.openxmlformats.org/officeDocument/2006/relationships/image" Target="../media/image480.png"/><Relationship Id="rId3" Type="http://schemas.openxmlformats.org/officeDocument/2006/relationships/notesSlide" Target="../notesSlides/notesSlide41.xml"/><Relationship Id="rId7" Type="http://schemas.openxmlformats.org/officeDocument/2006/relationships/image" Target="../media/image470.png"/><Relationship Id="rId2" Type="http://schemas.openxmlformats.org/officeDocument/2006/relationships/slideLayout" Target="../slideLayouts/slideLayout2.xml"/><Relationship Id="rId1" Type="http://schemas.openxmlformats.org/officeDocument/2006/relationships/tags" Target="../tags/tag41.xml"/><Relationship Id="rId6" Type="http://schemas.openxmlformats.org/officeDocument/2006/relationships/image" Target="../media/image460.png"/><Relationship Id="rId11" Type="http://schemas.openxmlformats.org/officeDocument/2006/relationships/image" Target="../media/image530.png"/><Relationship Id="rId5" Type="http://schemas.openxmlformats.org/officeDocument/2006/relationships/image" Target="../media/image440.png"/><Relationship Id="rId10" Type="http://schemas.openxmlformats.org/officeDocument/2006/relationships/image" Target="../media/image510.png"/><Relationship Id="rId4" Type="http://schemas.openxmlformats.org/officeDocument/2006/relationships/image" Target="../media/image1.png"/><Relationship Id="rId9" Type="http://schemas.openxmlformats.org/officeDocument/2006/relationships/image" Target="../media/image490.png"/></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tags" Target="../tags/tag42.xml"/><Relationship Id="rId5" Type="http://schemas.openxmlformats.org/officeDocument/2006/relationships/hyperlink" Target="https://www.jstor.org/stable/10.1086/427462" TargetMode="External"/><Relationship Id="rId4" Type="http://schemas.openxmlformats.org/officeDocument/2006/relationships/hyperlink" Target="https://www.nber.org/papers/w30198" TargetMode="Externa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xml"/><Relationship Id="rId1" Type="http://schemas.openxmlformats.org/officeDocument/2006/relationships/tags" Target="../tags/tag43.xml"/><Relationship Id="rId6" Type="http://schemas.openxmlformats.org/officeDocument/2006/relationships/image" Target="../media/image150.png"/><Relationship Id="rId5" Type="http://schemas.openxmlformats.org/officeDocument/2006/relationships/image" Target="../media/image140.png"/><Relationship Id="rId4" Type="http://schemas.openxmlformats.org/officeDocument/2006/relationships/image" Target="../media/image3.jpeg"/></Relationships>
</file>

<file path=ppt/slides/_rels/slide49.xml.rels><?xml version="1.0" encoding="UTF-8" standalone="yes"?>
<Relationships xmlns="http://schemas.openxmlformats.org/package/2006/relationships"><Relationship Id="rId8" Type="http://schemas.openxmlformats.org/officeDocument/2006/relationships/image" Target="../media/image190.png"/><Relationship Id="rId13" Type="http://schemas.openxmlformats.org/officeDocument/2006/relationships/image" Target="../media/image22.png"/><Relationship Id="rId3" Type="http://schemas.openxmlformats.org/officeDocument/2006/relationships/notesSlide" Target="../notesSlides/notesSlide44.xml"/><Relationship Id="rId7" Type="http://schemas.openxmlformats.org/officeDocument/2006/relationships/image" Target="../media/image560.png"/><Relationship Id="rId12" Type="http://schemas.openxmlformats.org/officeDocument/2006/relationships/image" Target="../media/image170.png"/><Relationship Id="rId2" Type="http://schemas.openxmlformats.org/officeDocument/2006/relationships/slideLayout" Target="../slideLayouts/slideLayout2.xml"/><Relationship Id="rId1" Type="http://schemas.openxmlformats.org/officeDocument/2006/relationships/tags" Target="../tags/tag44.xml"/><Relationship Id="rId6" Type="http://schemas.openxmlformats.org/officeDocument/2006/relationships/image" Target="../media/image11.png"/><Relationship Id="rId11" Type="http://schemas.openxmlformats.org/officeDocument/2006/relationships/image" Target="../media/image24.png"/><Relationship Id="rId5" Type="http://schemas.openxmlformats.org/officeDocument/2006/relationships/image" Target="../media/image69.png"/><Relationship Id="rId10" Type="http://schemas.openxmlformats.org/officeDocument/2006/relationships/image" Target="../media/image23.png"/><Relationship Id="rId4" Type="http://schemas.openxmlformats.org/officeDocument/2006/relationships/image" Target="../media/image1.png"/><Relationship Id="rId9" Type="http://schemas.openxmlformats.org/officeDocument/2006/relationships/image" Target="../media/image200.png"/><Relationship Id="rId14" Type="http://schemas.openxmlformats.org/officeDocument/2006/relationships/image" Target="../media/image570.png"/></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notesSlide" Target="../notesSlides/notesSlide3.xml"/><Relationship Id="rId7"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ags" Target="../tags/tag3.xml"/><Relationship Id="rId6" Type="http://schemas.openxmlformats.org/officeDocument/2006/relationships/slide" Target="slide48.xml"/><Relationship Id="rId5" Type="http://schemas.openxmlformats.org/officeDocument/2006/relationships/image" Target="../media/image5.png"/><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notesSlide" Target="../notesSlides/notesSlide4.xml"/><Relationship Id="rId7"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slide" Target="slide48.xml"/><Relationship Id="rId5" Type="http://schemas.openxmlformats.org/officeDocument/2006/relationships/image" Target="../media/image8.png"/><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5.xml"/><Relationship Id="rId11" Type="http://schemas.openxmlformats.org/officeDocument/2006/relationships/image" Target="../media/image12.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notesSlide" Target="../notesSlides/notesSlide6.xml"/><Relationship Id="rId7" Type="http://schemas.openxmlformats.org/officeDocument/2006/relationships/image" Target="../media/image15.png"/><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image" Target="../media/image14.png"/><Relationship Id="rId5" Type="http://schemas.openxmlformats.org/officeDocument/2006/relationships/image" Target="../media/image13.png"/><Relationship Id="rId10" Type="http://schemas.openxmlformats.org/officeDocument/2006/relationships/image" Target="../media/image12.png"/><Relationship Id="rId4" Type="http://schemas.openxmlformats.org/officeDocument/2006/relationships/image" Target="../media/image1.png"/><Relationship Id="rId9" Type="http://schemas.openxmlformats.org/officeDocument/2006/relationships/image" Target="../media/image18.png"/></Relationships>
</file>

<file path=ppt/slides/_rels/slide9.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notesSlide" Target="../notesSlides/notesSlide7.xml"/><Relationship Id="rId7" Type="http://schemas.openxmlformats.org/officeDocument/2006/relationships/image" Target="../media/image15.png"/><Relationship Id="rId2" Type="http://schemas.openxmlformats.org/officeDocument/2006/relationships/slideLayout" Target="../slideLayouts/slideLayout2.xml"/><Relationship Id="rId1" Type="http://schemas.openxmlformats.org/officeDocument/2006/relationships/tags" Target="../tags/tag7.xml"/><Relationship Id="rId6" Type="http://schemas.openxmlformats.org/officeDocument/2006/relationships/image" Target="../media/image14.png"/><Relationship Id="rId5" Type="http://schemas.openxmlformats.org/officeDocument/2006/relationships/image" Target="../media/image13.png"/><Relationship Id="rId10" Type="http://schemas.openxmlformats.org/officeDocument/2006/relationships/image" Target="../media/image12.png"/><Relationship Id="rId4" Type="http://schemas.openxmlformats.org/officeDocument/2006/relationships/image" Target="../media/image1.png"/><Relationship Id="rId9"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84632" y="4471423"/>
            <a:ext cx="6709303" cy="1292662"/>
          </a:xfrm>
          <a:prstGeom prst="rect">
            <a:avLst/>
          </a:prstGeom>
          <a:noFill/>
        </p:spPr>
        <p:txBody>
          <a:bodyPr wrap="square" rtlCol="0">
            <a:spAutoFit/>
          </a:bodyPr>
          <a:lstStyle/>
          <a:p>
            <a:r>
              <a:rPr lang="en-US" sz="2600" dirty="0">
                <a:latin typeface="+mj-lt"/>
                <a:cs typeface="Calibri Light" panose="020F0302020204030204" pitchFamily="34" charset="0"/>
              </a:rPr>
              <a:t>Prof. Austin</a:t>
            </a:r>
          </a:p>
          <a:p>
            <a:r>
              <a:rPr lang="en-US" sz="2600" dirty="0">
                <a:latin typeface="+mj-lt"/>
                <a:cs typeface="Calibri Light" panose="020F0302020204030204" pitchFamily="34" charset="0"/>
              </a:rPr>
              <a:t>Environmental Economics</a:t>
            </a:r>
            <a:br>
              <a:rPr lang="en-US" sz="2600" dirty="0">
                <a:latin typeface="+mj-lt"/>
                <a:cs typeface="Calibri Light" panose="020F0302020204030204" pitchFamily="34" charset="0"/>
              </a:rPr>
            </a:br>
            <a:r>
              <a:rPr lang="en-US" sz="2600" dirty="0">
                <a:latin typeface="+mj-lt"/>
                <a:cs typeface="Calibri Light" panose="020F0302020204030204" pitchFamily="34" charset="0"/>
              </a:rPr>
              <a:t>Econ 4075</a:t>
            </a:r>
          </a:p>
        </p:txBody>
      </p:sp>
      <p:sp>
        <p:nvSpPr>
          <p:cNvPr id="7" name="Title 1"/>
          <p:cNvSpPr txBox="1">
            <a:spLocks/>
          </p:cNvSpPr>
          <p:nvPr/>
        </p:nvSpPr>
        <p:spPr>
          <a:xfrm>
            <a:off x="584632" y="2603768"/>
            <a:ext cx="11022736" cy="707886"/>
          </a:xfrm>
          <a:prstGeom prst="rect">
            <a:avLst/>
          </a:prstGeom>
        </p:spPr>
        <p:txBody>
          <a:bodyPr anchor="ct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r>
              <a:rPr lang="en-US" sz="2800" b="1" dirty="0">
                <a:solidFill>
                  <a:srgbClr val="0070C0"/>
                </a:solidFill>
                <a:latin typeface="+mj-lt"/>
                <a:cs typeface="Calibri Light" panose="020F0302020204030204" pitchFamily="34" charset="0"/>
              </a:rPr>
              <a:t>Lecture 16: Market Instruments in Practice </a:t>
            </a:r>
          </a:p>
        </p:txBody>
      </p:sp>
    </p:spTree>
    <p:extLst>
      <p:ext uri="{BB962C8B-B14F-4D97-AF65-F5344CB8AC3E}">
        <p14:creationId xmlns:p14="http://schemas.microsoft.com/office/powerpoint/2010/main" val="27684703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605D4D6-67D1-0320-A140-94CC8086E16C}"/>
              </a:ext>
            </a:extLst>
          </p:cNvPr>
          <p:cNvPicPr>
            <a:picLocks noChangeAspect="1"/>
          </p:cNvPicPr>
          <p:nvPr/>
        </p:nvPicPr>
        <p:blipFill>
          <a:blip r:embed="rId4"/>
          <a:stretch>
            <a:fillRect/>
          </a:stretch>
        </p:blipFill>
        <p:spPr>
          <a:xfrm>
            <a:off x="6834957" y="1932371"/>
            <a:ext cx="4619625" cy="4105275"/>
          </a:xfrm>
          <a:prstGeom prst="rect">
            <a:avLst/>
          </a:prstGeom>
        </p:spPr>
      </p:pic>
      <p:sp>
        <p:nvSpPr>
          <p:cNvPr id="11" name="Title 2">
            <a:extLst>
              <a:ext uri="{FF2B5EF4-FFF2-40B4-BE49-F238E27FC236}">
                <a16:creationId xmlns:a16="http://schemas.microsoft.com/office/drawing/2014/main" id="{462E9AFE-FCE3-4594-A4DB-141C6B7644D4}"/>
              </a:ext>
            </a:extLst>
          </p:cNvPr>
          <p:cNvSpPr txBox="1">
            <a:spLocks/>
          </p:cNvSpPr>
          <p:nvPr/>
        </p:nvSpPr>
        <p:spPr>
          <a:xfrm>
            <a:off x="2398804" y="-423710"/>
            <a:ext cx="7225748" cy="1775218"/>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endParaRPr lang="en-US" sz="4000" dirty="0">
              <a:solidFill>
                <a:schemeClr val="tx1"/>
              </a:solidFill>
              <a:latin typeface="+mj-lt"/>
            </a:endParaRPr>
          </a:p>
        </p:txBody>
      </p:sp>
      <p:sp>
        <p:nvSpPr>
          <p:cNvPr id="22" name="Rectangle 21">
            <a:extLst>
              <a:ext uri="{FF2B5EF4-FFF2-40B4-BE49-F238E27FC236}">
                <a16:creationId xmlns:a16="http://schemas.microsoft.com/office/drawing/2014/main" id="{4FF48E2B-8939-43FE-286B-088453766F58}"/>
              </a:ext>
            </a:extLst>
          </p:cNvPr>
          <p:cNvSpPr/>
          <p:nvPr/>
        </p:nvSpPr>
        <p:spPr>
          <a:xfrm>
            <a:off x="5665509" y="1932371"/>
            <a:ext cx="1234312" cy="646331"/>
          </a:xfrm>
          <a:prstGeom prst="rect">
            <a:avLst/>
          </a:prstGeom>
        </p:spPr>
        <p:txBody>
          <a:bodyPr wrap="none">
            <a:spAutoFit/>
          </a:bodyPr>
          <a:lstStyle/>
          <a:p>
            <a:pPr algn="ctr"/>
            <a:r>
              <a:rPr lang="en-US" dirty="0">
                <a:cs typeface="Calibri Light" panose="020F0302020204030204" pitchFamily="34" charset="0"/>
              </a:rPr>
              <a:t>Cost of </a:t>
            </a:r>
          </a:p>
          <a:p>
            <a:pPr algn="ctr"/>
            <a:r>
              <a:rPr lang="en-US" dirty="0">
                <a:cs typeface="Calibri Light" panose="020F0302020204030204" pitchFamily="34" charset="0"/>
              </a:rPr>
              <a:t>Abatement</a:t>
            </a:r>
          </a:p>
        </p:txBody>
      </p:sp>
      <p:cxnSp>
        <p:nvCxnSpPr>
          <p:cNvPr id="5" name="Straight Connector 4">
            <a:extLst>
              <a:ext uri="{FF2B5EF4-FFF2-40B4-BE49-F238E27FC236}">
                <a16:creationId xmlns:a16="http://schemas.microsoft.com/office/drawing/2014/main" id="{BC62BD8F-380A-5581-2B95-406E6B2B47B2}"/>
              </a:ext>
            </a:extLst>
          </p:cNvPr>
          <p:cNvCxnSpPr>
            <a:cxnSpLocks/>
          </p:cNvCxnSpPr>
          <p:nvPr/>
        </p:nvCxnSpPr>
        <p:spPr>
          <a:xfrm flipV="1">
            <a:off x="7023793" y="3452809"/>
            <a:ext cx="3975640" cy="2138395"/>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BEFD4993-CB9C-A633-7FCE-D295F3550655}"/>
                  </a:ext>
                </a:extLst>
              </p:cNvPr>
              <p:cNvSpPr/>
              <p:nvPr/>
            </p:nvSpPr>
            <p:spPr>
              <a:xfrm>
                <a:off x="9311868" y="5692808"/>
                <a:ext cx="2165618" cy="707886"/>
              </a:xfrm>
              <a:prstGeom prst="rect">
                <a:avLst/>
              </a:prstGeom>
            </p:spPr>
            <p:txBody>
              <a:bodyPr wrap="square">
                <a:spAutoFit/>
              </a:bodyPr>
              <a:lstStyle/>
              <a:p>
                <a:pPr algn="ctr"/>
                <a14:m>
                  <m:oMath xmlns:m="http://schemas.openxmlformats.org/officeDocument/2006/math">
                    <m:sSup>
                      <m:sSupPr>
                        <m:ctrlPr>
                          <a:rPr lang="en-US" sz="2000" i="1" dirty="0" smtClean="0">
                            <a:solidFill>
                              <a:schemeClr val="tx1"/>
                            </a:solidFill>
                            <a:latin typeface="Cambria Math" panose="02040503050406030204" pitchFamily="18" charset="0"/>
                            <a:cs typeface="Calibri Light" panose="020F0302020204030204" pitchFamily="34" charset="0"/>
                          </a:rPr>
                        </m:ctrlPr>
                      </m:sSupPr>
                      <m:e>
                        <m:r>
                          <a:rPr lang="en-US" sz="2000" b="0" i="1" dirty="0" smtClean="0">
                            <a:solidFill>
                              <a:schemeClr val="tx1"/>
                            </a:solidFill>
                            <a:latin typeface="Cambria Math" panose="02040503050406030204" pitchFamily="18" charset="0"/>
                            <a:cs typeface="Calibri Light" panose="020F0302020204030204" pitchFamily="34" charset="0"/>
                          </a:rPr>
                          <m:t>𝑞</m:t>
                        </m:r>
                      </m:e>
                      <m:sup>
                        <m:r>
                          <a:rPr lang="en-US" sz="2000" i="1" dirty="0">
                            <a:solidFill>
                              <a:schemeClr val="tx1"/>
                            </a:solidFill>
                            <a:latin typeface="Cambria Math" panose="02040503050406030204" pitchFamily="18" charset="0"/>
                            <a:cs typeface="Calibri Light" panose="020F0302020204030204" pitchFamily="34" charset="0"/>
                          </a:rPr>
                          <m:t>∗</m:t>
                        </m:r>
                      </m:sup>
                    </m:sSup>
                  </m:oMath>
                </a14:m>
                <a:r>
                  <a:rPr lang="en-US" sz="2000" dirty="0">
                    <a:solidFill>
                      <a:schemeClr val="tx1"/>
                    </a:solidFill>
                    <a:cs typeface="Calibri Light" panose="020F0302020204030204" pitchFamily="34" charset="0"/>
                  </a:rPr>
                  <a:t>= 100 tons of abatement</a:t>
                </a:r>
              </a:p>
            </p:txBody>
          </p:sp>
        </mc:Choice>
        <mc:Fallback xmlns="">
          <p:sp>
            <p:nvSpPr>
              <p:cNvPr id="4" name="Rectangle 3">
                <a:extLst>
                  <a:ext uri="{FF2B5EF4-FFF2-40B4-BE49-F238E27FC236}">
                    <a16:creationId xmlns:a16="http://schemas.microsoft.com/office/drawing/2014/main" id="{BEFD4993-CB9C-A633-7FCE-D295F3550655}"/>
                  </a:ext>
                </a:extLst>
              </p:cNvPr>
              <p:cNvSpPr>
                <a:spLocks noRot="1" noChangeAspect="1" noMove="1" noResize="1" noEditPoints="1" noAdjustHandles="1" noChangeArrowheads="1" noChangeShapeType="1" noTextEdit="1"/>
              </p:cNvSpPr>
              <p:nvPr/>
            </p:nvSpPr>
            <p:spPr>
              <a:xfrm>
                <a:off x="9311868" y="5692808"/>
                <a:ext cx="2165618" cy="707886"/>
              </a:xfrm>
              <a:prstGeom prst="rect">
                <a:avLst/>
              </a:prstGeom>
              <a:blipFill>
                <a:blip r:embed="rId5"/>
                <a:stretch>
                  <a:fillRect t="-5172" b="-146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01B6BE1D-B135-54A2-29BF-BF3B32F73783}"/>
                  </a:ext>
                </a:extLst>
              </p:cNvPr>
              <p:cNvSpPr txBox="1"/>
              <p:nvPr/>
            </p:nvSpPr>
            <p:spPr>
              <a:xfrm>
                <a:off x="654974" y="2397124"/>
                <a:ext cx="4702070" cy="3263650"/>
              </a:xfrm>
              <a:prstGeom prst="rect">
                <a:avLst/>
              </a:prstGeom>
              <a:noFill/>
              <a:effectLst/>
            </p:spPr>
            <p:txBody>
              <a:bodyPr wrap="square" rtlCol="0">
                <a:spAutoFit/>
              </a:bodyPr>
              <a:lstStyle/>
              <a:p>
                <a:pPr>
                  <a:lnSpc>
                    <a:spcPct val="125000"/>
                  </a:lnSpc>
                </a:pPr>
                <a:r>
                  <a:rPr lang="en-US" sz="1900" dirty="0">
                    <a:cs typeface="Calibri Light" panose="020F0302020204030204" pitchFamily="34" charset="0"/>
                  </a:rPr>
                  <a:t>How much would each firm abate with a Pigouvian tax of $10 per ton? </a:t>
                </a:r>
              </a:p>
              <a:p>
                <a:pPr>
                  <a:lnSpc>
                    <a:spcPct val="125000"/>
                  </a:lnSpc>
                </a:pPr>
                <a14:m>
                  <m:oMathPara xmlns:m="http://schemas.openxmlformats.org/officeDocument/2006/math">
                    <m:oMathParaPr>
                      <m:jc m:val="centerGroup"/>
                    </m:oMathParaPr>
                    <m:oMath xmlns:m="http://schemas.openxmlformats.org/officeDocument/2006/math">
                      <m:r>
                        <a:rPr lang="en-US" sz="1900" b="0" i="1" smtClean="0">
                          <a:solidFill>
                            <a:srgbClr val="FF0000"/>
                          </a:solidFill>
                          <a:latin typeface="Cambria Math" panose="02040503050406030204" pitchFamily="18" charset="0"/>
                        </a:rPr>
                        <m:t>𝑀</m:t>
                      </m:r>
                      <m:sSub>
                        <m:sSubPr>
                          <m:ctrlPr>
                            <a:rPr lang="en-US" sz="1900" b="0" i="1" smtClean="0">
                              <a:solidFill>
                                <a:srgbClr val="FF0000"/>
                              </a:solidFill>
                              <a:latin typeface="Cambria Math" panose="02040503050406030204" pitchFamily="18" charset="0"/>
                            </a:rPr>
                          </m:ctrlPr>
                        </m:sSubPr>
                        <m:e>
                          <m:r>
                            <a:rPr lang="en-US" sz="1900" b="0" i="1" smtClean="0">
                              <a:solidFill>
                                <a:srgbClr val="FF0000"/>
                              </a:solidFill>
                              <a:latin typeface="Cambria Math" panose="02040503050406030204" pitchFamily="18" charset="0"/>
                            </a:rPr>
                            <m:t>𝐶</m:t>
                          </m:r>
                        </m:e>
                        <m:sub>
                          <m:r>
                            <a:rPr lang="en-US" sz="1900" b="0" i="1" smtClean="0">
                              <a:solidFill>
                                <a:srgbClr val="FF0000"/>
                              </a:solidFill>
                              <a:latin typeface="Cambria Math" panose="02040503050406030204" pitchFamily="18" charset="0"/>
                            </a:rPr>
                            <m:t>𝑎</m:t>
                          </m:r>
                        </m:sub>
                      </m:sSub>
                      <m:r>
                        <a:rPr lang="en-US" sz="1900" b="0" i="1" smtClean="0">
                          <a:solidFill>
                            <a:srgbClr val="FF0000"/>
                          </a:solidFill>
                          <a:latin typeface="Cambria Math" panose="02040503050406030204" pitchFamily="18" charset="0"/>
                        </a:rPr>
                        <m:t>=</m:t>
                      </m:r>
                      <m:f>
                        <m:fPr>
                          <m:ctrlPr>
                            <a:rPr lang="en-US" sz="1900" b="0" i="1" smtClean="0">
                              <a:solidFill>
                                <a:srgbClr val="FF0000"/>
                              </a:solidFill>
                              <a:latin typeface="Cambria Math" panose="02040503050406030204" pitchFamily="18" charset="0"/>
                            </a:rPr>
                          </m:ctrlPr>
                        </m:fPr>
                        <m:num>
                          <m:r>
                            <a:rPr lang="en-US" sz="1900" b="0" i="1" smtClean="0">
                              <a:solidFill>
                                <a:srgbClr val="FF0000"/>
                              </a:solidFill>
                              <a:latin typeface="Cambria Math" panose="02040503050406030204" pitchFamily="18" charset="0"/>
                            </a:rPr>
                            <m:t>1</m:t>
                          </m:r>
                        </m:num>
                        <m:den>
                          <m:r>
                            <a:rPr lang="en-US" sz="1900" b="0" i="1" smtClean="0">
                              <a:solidFill>
                                <a:srgbClr val="FF0000"/>
                              </a:solidFill>
                              <a:latin typeface="Cambria Math" panose="02040503050406030204" pitchFamily="18" charset="0"/>
                            </a:rPr>
                            <m:t>4</m:t>
                          </m:r>
                        </m:den>
                      </m:f>
                      <m:r>
                        <a:rPr lang="en-US" sz="1900" b="0" i="1" smtClean="0">
                          <a:solidFill>
                            <a:srgbClr val="FF0000"/>
                          </a:solidFill>
                          <a:latin typeface="Cambria Math" panose="02040503050406030204" pitchFamily="18" charset="0"/>
                        </a:rPr>
                        <m:t>∗</m:t>
                      </m:r>
                      <m:sSub>
                        <m:sSubPr>
                          <m:ctrlPr>
                            <a:rPr lang="en-US" sz="1900" b="0" i="1" smtClean="0">
                              <a:solidFill>
                                <a:srgbClr val="FF0000"/>
                              </a:solidFill>
                              <a:latin typeface="Cambria Math" panose="02040503050406030204" pitchFamily="18" charset="0"/>
                            </a:rPr>
                          </m:ctrlPr>
                        </m:sSubPr>
                        <m:e>
                          <m:r>
                            <a:rPr lang="en-US" sz="1900" b="0" i="1" smtClean="0">
                              <a:solidFill>
                                <a:srgbClr val="FF0000"/>
                              </a:solidFill>
                              <a:latin typeface="Cambria Math" panose="02040503050406030204" pitchFamily="18" charset="0"/>
                            </a:rPr>
                            <m:t>𝑞</m:t>
                          </m:r>
                        </m:e>
                        <m:sub>
                          <m:r>
                            <a:rPr lang="en-US" sz="1900" b="0" i="1" smtClean="0">
                              <a:solidFill>
                                <a:srgbClr val="FF0000"/>
                              </a:solidFill>
                              <a:latin typeface="Cambria Math" panose="02040503050406030204" pitchFamily="18" charset="0"/>
                            </a:rPr>
                            <m:t>𝑎</m:t>
                          </m:r>
                        </m:sub>
                      </m:sSub>
                    </m:oMath>
                  </m:oMathPara>
                </a14:m>
                <a:endParaRPr lang="en-US" sz="1900" dirty="0">
                  <a:solidFill>
                    <a:srgbClr val="FF0000"/>
                  </a:solidFill>
                  <a:cs typeface="Calibri Light" panose="020F0302020204030204" pitchFamily="34" charset="0"/>
                </a:endParaRPr>
              </a:p>
              <a:p>
                <a:pPr>
                  <a:lnSpc>
                    <a:spcPct val="125000"/>
                  </a:lnSpc>
                </a:pPr>
                <a14:m>
                  <m:oMathPara xmlns:m="http://schemas.openxmlformats.org/officeDocument/2006/math">
                    <m:oMathParaPr>
                      <m:jc m:val="centerGroup"/>
                    </m:oMathParaPr>
                    <m:oMath xmlns:m="http://schemas.openxmlformats.org/officeDocument/2006/math">
                      <m:r>
                        <a:rPr lang="en-US" sz="1900" b="0" i="1" smtClean="0">
                          <a:solidFill>
                            <a:srgbClr val="0070C0"/>
                          </a:solidFill>
                          <a:latin typeface="Cambria Math" panose="02040503050406030204" pitchFamily="18" charset="0"/>
                        </a:rPr>
                        <m:t>𝑀</m:t>
                      </m:r>
                      <m:sSub>
                        <m:sSubPr>
                          <m:ctrlPr>
                            <a:rPr lang="en-US" sz="1900" b="0" i="1" smtClean="0">
                              <a:solidFill>
                                <a:srgbClr val="0070C0"/>
                              </a:solidFill>
                              <a:latin typeface="Cambria Math" panose="02040503050406030204" pitchFamily="18" charset="0"/>
                            </a:rPr>
                          </m:ctrlPr>
                        </m:sSubPr>
                        <m:e>
                          <m:r>
                            <a:rPr lang="en-US" sz="1900" b="0" i="1" smtClean="0">
                              <a:solidFill>
                                <a:srgbClr val="0070C0"/>
                              </a:solidFill>
                              <a:latin typeface="Cambria Math" panose="02040503050406030204" pitchFamily="18" charset="0"/>
                            </a:rPr>
                            <m:t>𝐶</m:t>
                          </m:r>
                        </m:e>
                        <m:sub>
                          <m:r>
                            <a:rPr lang="en-US" sz="1900" b="0" i="1" smtClean="0">
                              <a:solidFill>
                                <a:srgbClr val="0070C0"/>
                              </a:solidFill>
                              <a:latin typeface="Cambria Math" panose="02040503050406030204" pitchFamily="18" charset="0"/>
                            </a:rPr>
                            <m:t>𝑏</m:t>
                          </m:r>
                        </m:sub>
                      </m:sSub>
                      <m:r>
                        <a:rPr lang="en-US" sz="1900" b="0" i="1" smtClean="0">
                          <a:solidFill>
                            <a:srgbClr val="0070C0"/>
                          </a:solidFill>
                          <a:latin typeface="Cambria Math" panose="02040503050406030204" pitchFamily="18" charset="0"/>
                        </a:rPr>
                        <m:t>=</m:t>
                      </m:r>
                      <m:f>
                        <m:fPr>
                          <m:ctrlPr>
                            <a:rPr lang="en-US" sz="1900" b="0" i="1" smtClean="0">
                              <a:solidFill>
                                <a:srgbClr val="0070C0"/>
                              </a:solidFill>
                              <a:latin typeface="Cambria Math" panose="02040503050406030204" pitchFamily="18" charset="0"/>
                            </a:rPr>
                          </m:ctrlPr>
                        </m:fPr>
                        <m:num>
                          <m:r>
                            <a:rPr lang="en-US" sz="1900" b="0" i="1" smtClean="0">
                              <a:solidFill>
                                <a:srgbClr val="0070C0"/>
                              </a:solidFill>
                              <a:latin typeface="Cambria Math" panose="02040503050406030204" pitchFamily="18" charset="0"/>
                            </a:rPr>
                            <m:t>1</m:t>
                          </m:r>
                        </m:num>
                        <m:den>
                          <m:r>
                            <a:rPr lang="en-US" sz="1900" b="0" i="1" smtClean="0">
                              <a:solidFill>
                                <a:srgbClr val="0070C0"/>
                              </a:solidFill>
                              <a:latin typeface="Cambria Math" panose="02040503050406030204" pitchFamily="18" charset="0"/>
                            </a:rPr>
                            <m:t>6</m:t>
                          </m:r>
                        </m:den>
                      </m:f>
                      <m:r>
                        <a:rPr lang="en-US" sz="1900" b="0" i="1" smtClean="0">
                          <a:solidFill>
                            <a:srgbClr val="0070C0"/>
                          </a:solidFill>
                          <a:latin typeface="Cambria Math" panose="02040503050406030204" pitchFamily="18" charset="0"/>
                        </a:rPr>
                        <m:t>∗</m:t>
                      </m:r>
                      <m:sSub>
                        <m:sSubPr>
                          <m:ctrlPr>
                            <a:rPr lang="en-US" sz="1900" b="0" i="1" smtClean="0">
                              <a:solidFill>
                                <a:srgbClr val="0070C0"/>
                              </a:solidFill>
                              <a:latin typeface="Cambria Math" panose="02040503050406030204" pitchFamily="18" charset="0"/>
                            </a:rPr>
                          </m:ctrlPr>
                        </m:sSubPr>
                        <m:e>
                          <m:r>
                            <a:rPr lang="en-US" sz="1900" b="0" i="1" smtClean="0">
                              <a:solidFill>
                                <a:srgbClr val="0070C0"/>
                              </a:solidFill>
                              <a:latin typeface="Cambria Math" panose="02040503050406030204" pitchFamily="18" charset="0"/>
                            </a:rPr>
                            <m:t>𝑞</m:t>
                          </m:r>
                        </m:e>
                        <m:sub>
                          <m:r>
                            <a:rPr lang="en-US" sz="1900" b="0" i="1" smtClean="0">
                              <a:solidFill>
                                <a:srgbClr val="0070C0"/>
                              </a:solidFill>
                              <a:latin typeface="Cambria Math" panose="02040503050406030204" pitchFamily="18" charset="0"/>
                            </a:rPr>
                            <m:t>𝑏</m:t>
                          </m:r>
                        </m:sub>
                      </m:sSub>
                    </m:oMath>
                  </m:oMathPara>
                </a14:m>
                <a:endParaRPr lang="en-US" sz="1900" dirty="0">
                  <a:solidFill>
                    <a:srgbClr val="0070C0"/>
                  </a:solidFill>
                </a:endParaRPr>
              </a:p>
              <a:p>
                <a:pPr>
                  <a:lnSpc>
                    <a:spcPct val="125000"/>
                  </a:lnSpc>
                </a:pPr>
                <a:endParaRPr lang="en-US" sz="1900" dirty="0">
                  <a:solidFill>
                    <a:srgbClr val="0070C0"/>
                  </a:solidFill>
                </a:endParaRPr>
              </a:p>
              <a:p>
                <a:pPr>
                  <a:lnSpc>
                    <a:spcPct val="125000"/>
                  </a:lnSpc>
                </a:pPr>
                <a:r>
                  <a:rPr lang="en-US" sz="1900" dirty="0">
                    <a:solidFill>
                      <a:srgbClr val="FF0000"/>
                    </a:solidFill>
                  </a:rPr>
                  <a:t>10*4 = 40</a:t>
                </a:r>
              </a:p>
              <a:p>
                <a:pPr>
                  <a:lnSpc>
                    <a:spcPct val="125000"/>
                  </a:lnSpc>
                </a:pPr>
                <a:r>
                  <a:rPr lang="en-US" sz="1900" dirty="0">
                    <a:solidFill>
                      <a:srgbClr val="0070C0"/>
                    </a:solidFill>
                  </a:rPr>
                  <a:t>10*6 = 60</a:t>
                </a:r>
              </a:p>
            </p:txBody>
          </p:sp>
        </mc:Choice>
        <mc:Fallback xmlns="">
          <p:sp>
            <p:nvSpPr>
              <p:cNvPr id="17" name="TextBox 16">
                <a:extLst>
                  <a:ext uri="{FF2B5EF4-FFF2-40B4-BE49-F238E27FC236}">
                    <a16:creationId xmlns:a16="http://schemas.microsoft.com/office/drawing/2014/main" id="{01B6BE1D-B135-54A2-29BF-BF3B32F73783}"/>
                  </a:ext>
                </a:extLst>
              </p:cNvPr>
              <p:cNvSpPr txBox="1">
                <a:spLocks noRot="1" noChangeAspect="1" noMove="1" noResize="1" noEditPoints="1" noAdjustHandles="1" noChangeArrowheads="1" noChangeShapeType="1" noTextEdit="1"/>
              </p:cNvSpPr>
              <p:nvPr/>
            </p:nvSpPr>
            <p:spPr>
              <a:xfrm>
                <a:off x="654974" y="2397124"/>
                <a:ext cx="4702070" cy="3263650"/>
              </a:xfrm>
              <a:prstGeom prst="rect">
                <a:avLst/>
              </a:prstGeom>
              <a:blipFill>
                <a:blip r:embed="rId6"/>
                <a:stretch>
                  <a:fillRect l="-1166" b="-2239"/>
                </a:stretch>
              </a:blipFill>
              <a:effectLst/>
            </p:spPr>
            <p:txBody>
              <a:bodyPr/>
              <a:lstStyle/>
              <a:p>
                <a:r>
                  <a:rPr lang="en-US">
                    <a:noFill/>
                  </a:rPr>
                  <a:t> </a:t>
                </a:r>
              </a:p>
            </p:txBody>
          </p:sp>
        </mc:Fallback>
      </mc:AlternateContent>
      <p:cxnSp>
        <p:nvCxnSpPr>
          <p:cNvPr id="19" name="Straight Connector 18">
            <a:extLst>
              <a:ext uri="{FF2B5EF4-FFF2-40B4-BE49-F238E27FC236}">
                <a16:creationId xmlns:a16="http://schemas.microsoft.com/office/drawing/2014/main" id="{FA2708A2-368A-5588-9CEA-444DBBDA68F0}"/>
              </a:ext>
            </a:extLst>
          </p:cNvPr>
          <p:cNvCxnSpPr>
            <a:cxnSpLocks/>
          </p:cNvCxnSpPr>
          <p:nvPr/>
        </p:nvCxnSpPr>
        <p:spPr>
          <a:xfrm flipV="1">
            <a:off x="10186839" y="3908356"/>
            <a:ext cx="0" cy="1682848"/>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4" name="Straight Connector 23">
            <a:extLst>
              <a:ext uri="{FF2B5EF4-FFF2-40B4-BE49-F238E27FC236}">
                <a16:creationId xmlns:a16="http://schemas.microsoft.com/office/drawing/2014/main" id="{C81BE541-3515-A579-F465-FD0336BA1790}"/>
              </a:ext>
            </a:extLst>
          </p:cNvPr>
          <p:cNvCxnSpPr>
            <a:cxnSpLocks/>
          </p:cNvCxnSpPr>
          <p:nvPr/>
        </p:nvCxnSpPr>
        <p:spPr>
          <a:xfrm flipV="1">
            <a:off x="7016079" y="2881969"/>
            <a:ext cx="1423016" cy="2713860"/>
          </a:xfrm>
          <a:prstGeom prst="line">
            <a:avLst/>
          </a:prstGeom>
          <a:ln w="9525"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0" name="Straight Connector 29">
            <a:extLst>
              <a:ext uri="{FF2B5EF4-FFF2-40B4-BE49-F238E27FC236}">
                <a16:creationId xmlns:a16="http://schemas.microsoft.com/office/drawing/2014/main" id="{A46977F8-13D4-6EC8-917B-4AB2F4EC4B55}"/>
              </a:ext>
            </a:extLst>
          </p:cNvPr>
          <p:cNvCxnSpPr>
            <a:cxnSpLocks/>
          </p:cNvCxnSpPr>
          <p:nvPr/>
        </p:nvCxnSpPr>
        <p:spPr>
          <a:xfrm flipV="1">
            <a:off x="7023793" y="3138263"/>
            <a:ext cx="2684993" cy="2452941"/>
          </a:xfrm>
          <a:prstGeom prst="line">
            <a:avLst/>
          </a:prstGeom>
          <a:ln w="9525" cap="flat" cmpd="sng" algn="ctr">
            <a:solidFill>
              <a:srgbClr val="0070C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7EAFBC00-7287-A9F8-60DD-5F03B6878978}"/>
                  </a:ext>
                </a:extLst>
              </p:cNvPr>
              <p:cNvSpPr txBox="1"/>
              <p:nvPr/>
            </p:nvSpPr>
            <p:spPr>
              <a:xfrm>
                <a:off x="8439095" y="2594618"/>
                <a:ext cx="49949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𝑀</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𝑎</m:t>
                          </m:r>
                        </m:sub>
                      </m:sSub>
                    </m:oMath>
                  </m:oMathPara>
                </a14:m>
                <a:endParaRPr lang="en-US" dirty="0"/>
              </a:p>
            </p:txBody>
          </p:sp>
        </mc:Choice>
        <mc:Fallback xmlns="">
          <p:sp>
            <p:nvSpPr>
              <p:cNvPr id="33" name="TextBox 32">
                <a:extLst>
                  <a:ext uri="{FF2B5EF4-FFF2-40B4-BE49-F238E27FC236}">
                    <a16:creationId xmlns:a16="http://schemas.microsoft.com/office/drawing/2014/main" id="{7EAFBC00-7287-A9F8-60DD-5F03B6878978}"/>
                  </a:ext>
                </a:extLst>
              </p:cNvPr>
              <p:cNvSpPr txBox="1">
                <a:spLocks noRot="1" noChangeAspect="1" noMove="1" noResize="1" noEditPoints="1" noAdjustHandles="1" noChangeArrowheads="1" noChangeShapeType="1" noTextEdit="1"/>
              </p:cNvSpPr>
              <p:nvPr/>
            </p:nvSpPr>
            <p:spPr>
              <a:xfrm>
                <a:off x="8439095" y="2594618"/>
                <a:ext cx="499496" cy="276999"/>
              </a:xfrm>
              <a:prstGeom prst="rect">
                <a:avLst/>
              </a:prstGeom>
              <a:blipFill>
                <a:blip r:embed="rId7"/>
                <a:stretch>
                  <a:fillRect l="-9756" r="-2439" b="-111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103E9C50-912B-5679-D0F7-F9A6773B8062}"/>
                  </a:ext>
                </a:extLst>
              </p:cNvPr>
              <p:cNvSpPr txBox="1"/>
              <p:nvPr/>
            </p:nvSpPr>
            <p:spPr>
              <a:xfrm>
                <a:off x="9773393" y="2853033"/>
                <a:ext cx="49507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𝑀</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𝑏</m:t>
                          </m:r>
                        </m:sub>
                      </m:sSub>
                    </m:oMath>
                  </m:oMathPara>
                </a14:m>
                <a:endParaRPr lang="en-US" dirty="0"/>
              </a:p>
            </p:txBody>
          </p:sp>
        </mc:Choice>
        <mc:Fallback xmlns="">
          <p:sp>
            <p:nvSpPr>
              <p:cNvPr id="34" name="TextBox 33">
                <a:extLst>
                  <a:ext uri="{FF2B5EF4-FFF2-40B4-BE49-F238E27FC236}">
                    <a16:creationId xmlns:a16="http://schemas.microsoft.com/office/drawing/2014/main" id="{103E9C50-912B-5679-D0F7-F9A6773B8062}"/>
                  </a:ext>
                </a:extLst>
              </p:cNvPr>
              <p:cNvSpPr txBox="1">
                <a:spLocks noRot="1" noChangeAspect="1" noMove="1" noResize="1" noEditPoints="1" noAdjustHandles="1" noChangeArrowheads="1" noChangeShapeType="1" noTextEdit="1"/>
              </p:cNvSpPr>
              <p:nvPr/>
            </p:nvSpPr>
            <p:spPr>
              <a:xfrm>
                <a:off x="9773393" y="2853033"/>
                <a:ext cx="495071" cy="276999"/>
              </a:xfrm>
              <a:prstGeom prst="rect">
                <a:avLst/>
              </a:prstGeom>
              <a:blipFill>
                <a:blip r:embed="rId8"/>
                <a:stretch>
                  <a:fillRect l="-9877" r="-4938" b="-17778"/>
                </a:stretch>
              </a:blipFill>
            </p:spPr>
            <p:txBody>
              <a:bodyPr/>
              <a:lstStyle/>
              <a:p>
                <a:r>
                  <a:rPr lang="en-US">
                    <a:noFill/>
                  </a:rPr>
                  <a:t> </a:t>
                </a:r>
              </a:p>
            </p:txBody>
          </p:sp>
        </mc:Fallback>
      </mc:AlternateContent>
      <p:cxnSp>
        <p:nvCxnSpPr>
          <p:cNvPr id="36" name="Straight Connector 35">
            <a:extLst>
              <a:ext uri="{FF2B5EF4-FFF2-40B4-BE49-F238E27FC236}">
                <a16:creationId xmlns:a16="http://schemas.microsoft.com/office/drawing/2014/main" id="{385DF712-F4B4-6D81-295D-3FD88F7E2E0E}"/>
              </a:ext>
            </a:extLst>
          </p:cNvPr>
          <p:cNvCxnSpPr>
            <a:cxnSpLocks/>
          </p:cNvCxnSpPr>
          <p:nvPr/>
        </p:nvCxnSpPr>
        <p:spPr>
          <a:xfrm flipV="1">
            <a:off x="7023793" y="3884910"/>
            <a:ext cx="3130797" cy="23446"/>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1" name="Straight Connector 40">
            <a:extLst>
              <a:ext uri="{FF2B5EF4-FFF2-40B4-BE49-F238E27FC236}">
                <a16:creationId xmlns:a16="http://schemas.microsoft.com/office/drawing/2014/main" id="{40E6B6AA-3BBC-9FB0-B9BD-E1C40CDF2877}"/>
              </a:ext>
            </a:extLst>
          </p:cNvPr>
          <p:cNvCxnSpPr>
            <a:cxnSpLocks/>
          </p:cNvCxnSpPr>
          <p:nvPr/>
        </p:nvCxnSpPr>
        <p:spPr>
          <a:xfrm flipV="1">
            <a:off x="7897880" y="3896633"/>
            <a:ext cx="0" cy="1682848"/>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2" name="Straight Connector 41">
            <a:extLst>
              <a:ext uri="{FF2B5EF4-FFF2-40B4-BE49-F238E27FC236}">
                <a16:creationId xmlns:a16="http://schemas.microsoft.com/office/drawing/2014/main" id="{C25484B1-204B-F8D0-D297-29D81D2C9CF9}"/>
              </a:ext>
            </a:extLst>
          </p:cNvPr>
          <p:cNvCxnSpPr>
            <a:cxnSpLocks/>
          </p:cNvCxnSpPr>
          <p:nvPr/>
        </p:nvCxnSpPr>
        <p:spPr>
          <a:xfrm flipV="1">
            <a:off x="8903969" y="3908356"/>
            <a:ext cx="0" cy="1682848"/>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46" name="Rectangle 45">
                <a:extLst>
                  <a:ext uri="{FF2B5EF4-FFF2-40B4-BE49-F238E27FC236}">
                    <a16:creationId xmlns:a16="http://schemas.microsoft.com/office/drawing/2014/main" id="{96756C6F-BE15-B27A-C4B4-D66983759B14}"/>
                  </a:ext>
                </a:extLst>
              </p:cNvPr>
              <p:cNvSpPr/>
              <p:nvPr/>
            </p:nvSpPr>
            <p:spPr>
              <a:xfrm>
                <a:off x="8734247" y="5630887"/>
                <a:ext cx="391917" cy="400110"/>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r>
                        <a:rPr lang="en-US" sz="2000" i="1" dirty="0" smtClean="0">
                          <a:solidFill>
                            <a:srgbClr val="0070C0"/>
                          </a:solidFill>
                          <a:latin typeface="Cambria Math" panose="02040503050406030204" pitchFamily="18" charset="0"/>
                          <a:cs typeface="Calibri Light" panose="020F0302020204030204" pitchFamily="34" charset="0"/>
                        </a:rPr>
                        <m:t>6</m:t>
                      </m:r>
                      <m:r>
                        <a:rPr lang="en-US" sz="2000" b="0" i="1" dirty="0" smtClean="0">
                          <a:solidFill>
                            <a:srgbClr val="0070C0"/>
                          </a:solidFill>
                          <a:latin typeface="Cambria Math" panose="02040503050406030204" pitchFamily="18" charset="0"/>
                          <a:cs typeface="Calibri Light" panose="020F0302020204030204" pitchFamily="34" charset="0"/>
                        </a:rPr>
                        <m:t>0</m:t>
                      </m:r>
                    </m:oMath>
                  </m:oMathPara>
                </a14:m>
                <a:endParaRPr lang="en-US" sz="2000" b="0" dirty="0">
                  <a:solidFill>
                    <a:srgbClr val="0070C0"/>
                  </a:solidFill>
                  <a:cs typeface="Calibri Light" panose="020F0302020204030204" pitchFamily="34" charset="0"/>
                </a:endParaRPr>
              </a:p>
            </p:txBody>
          </p:sp>
        </mc:Choice>
        <mc:Fallback xmlns="">
          <p:sp>
            <p:nvSpPr>
              <p:cNvPr id="46" name="Rectangle 45">
                <a:extLst>
                  <a:ext uri="{FF2B5EF4-FFF2-40B4-BE49-F238E27FC236}">
                    <a16:creationId xmlns:a16="http://schemas.microsoft.com/office/drawing/2014/main" id="{96756C6F-BE15-B27A-C4B4-D66983759B14}"/>
                  </a:ext>
                </a:extLst>
              </p:cNvPr>
              <p:cNvSpPr>
                <a:spLocks noRot="1" noChangeAspect="1" noMove="1" noResize="1" noEditPoints="1" noAdjustHandles="1" noChangeArrowheads="1" noChangeShapeType="1" noTextEdit="1"/>
              </p:cNvSpPr>
              <p:nvPr/>
            </p:nvSpPr>
            <p:spPr>
              <a:xfrm>
                <a:off x="8734247" y="5630887"/>
                <a:ext cx="391917" cy="400110"/>
              </a:xfrm>
              <a:prstGeom prst="rect">
                <a:avLst/>
              </a:prstGeom>
              <a:blipFill>
                <a:blip r:embed="rId9"/>
                <a:stretch>
                  <a:fillRect l="-15625" r="-15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Rectangle 46">
                <a:extLst>
                  <a:ext uri="{FF2B5EF4-FFF2-40B4-BE49-F238E27FC236}">
                    <a16:creationId xmlns:a16="http://schemas.microsoft.com/office/drawing/2014/main" id="{FB92FCDA-4778-F378-3CB9-24CDA8DF2540}"/>
                  </a:ext>
                </a:extLst>
              </p:cNvPr>
              <p:cNvSpPr/>
              <p:nvPr/>
            </p:nvSpPr>
            <p:spPr>
              <a:xfrm>
                <a:off x="7731129" y="5639849"/>
                <a:ext cx="391917" cy="400110"/>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r>
                        <a:rPr lang="en-US" sz="2000" i="1" dirty="0" smtClean="0">
                          <a:solidFill>
                            <a:srgbClr val="FF0000"/>
                          </a:solidFill>
                          <a:latin typeface="Cambria Math" panose="02040503050406030204" pitchFamily="18" charset="0"/>
                          <a:cs typeface="Calibri Light" panose="020F0302020204030204" pitchFamily="34" charset="0"/>
                        </a:rPr>
                        <m:t>4</m:t>
                      </m:r>
                      <m:r>
                        <a:rPr lang="en-US" sz="2000" b="0" i="1" dirty="0" smtClean="0">
                          <a:solidFill>
                            <a:srgbClr val="FF0000"/>
                          </a:solidFill>
                          <a:latin typeface="Cambria Math" panose="02040503050406030204" pitchFamily="18" charset="0"/>
                          <a:cs typeface="Calibri Light" panose="020F0302020204030204" pitchFamily="34" charset="0"/>
                        </a:rPr>
                        <m:t>0</m:t>
                      </m:r>
                    </m:oMath>
                  </m:oMathPara>
                </a14:m>
                <a:endParaRPr lang="en-US" sz="2000" b="0" dirty="0">
                  <a:solidFill>
                    <a:srgbClr val="0070C0"/>
                  </a:solidFill>
                  <a:cs typeface="Calibri Light" panose="020F0302020204030204" pitchFamily="34" charset="0"/>
                </a:endParaRPr>
              </a:p>
            </p:txBody>
          </p:sp>
        </mc:Choice>
        <mc:Fallback xmlns="">
          <p:sp>
            <p:nvSpPr>
              <p:cNvPr id="47" name="Rectangle 46">
                <a:extLst>
                  <a:ext uri="{FF2B5EF4-FFF2-40B4-BE49-F238E27FC236}">
                    <a16:creationId xmlns:a16="http://schemas.microsoft.com/office/drawing/2014/main" id="{FB92FCDA-4778-F378-3CB9-24CDA8DF2540}"/>
                  </a:ext>
                </a:extLst>
              </p:cNvPr>
              <p:cNvSpPr>
                <a:spLocks noRot="1" noChangeAspect="1" noMove="1" noResize="1" noEditPoints="1" noAdjustHandles="1" noChangeArrowheads="1" noChangeShapeType="1" noTextEdit="1"/>
              </p:cNvSpPr>
              <p:nvPr/>
            </p:nvSpPr>
            <p:spPr>
              <a:xfrm>
                <a:off x="7731129" y="5639849"/>
                <a:ext cx="391917" cy="400110"/>
              </a:xfrm>
              <a:prstGeom prst="rect">
                <a:avLst/>
              </a:prstGeom>
              <a:blipFill>
                <a:blip r:embed="rId10"/>
                <a:stretch>
                  <a:fillRect l="-1538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1717D5D3-11BA-F5EA-61E4-0DF8F8C92B22}"/>
                  </a:ext>
                </a:extLst>
              </p:cNvPr>
              <p:cNvSpPr txBox="1"/>
              <p:nvPr/>
            </p:nvSpPr>
            <p:spPr>
              <a:xfrm>
                <a:off x="10726301" y="3172710"/>
                <a:ext cx="114603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𝑀𝐶</m:t>
                      </m:r>
                    </m:oMath>
                  </m:oMathPara>
                </a14:m>
                <a:endParaRPr lang="en-US" dirty="0"/>
              </a:p>
            </p:txBody>
          </p:sp>
        </mc:Choice>
        <mc:Fallback xmlns="">
          <p:sp>
            <p:nvSpPr>
              <p:cNvPr id="18" name="TextBox 17">
                <a:extLst>
                  <a:ext uri="{FF2B5EF4-FFF2-40B4-BE49-F238E27FC236}">
                    <a16:creationId xmlns:a16="http://schemas.microsoft.com/office/drawing/2014/main" id="{1717D5D3-11BA-F5EA-61E4-0DF8F8C92B22}"/>
                  </a:ext>
                </a:extLst>
              </p:cNvPr>
              <p:cNvSpPr txBox="1">
                <a:spLocks noRot="1" noChangeAspect="1" noMove="1" noResize="1" noEditPoints="1" noAdjustHandles="1" noChangeArrowheads="1" noChangeShapeType="1" noTextEdit="1"/>
              </p:cNvSpPr>
              <p:nvPr/>
            </p:nvSpPr>
            <p:spPr>
              <a:xfrm>
                <a:off x="10726301" y="3172710"/>
                <a:ext cx="1146030" cy="369332"/>
              </a:xfrm>
              <a:prstGeom prst="rect">
                <a:avLst/>
              </a:prstGeom>
              <a:blipFill>
                <a:blip r:embed="rId13"/>
                <a:stretch>
                  <a:fillRect/>
                </a:stretch>
              </a:blipFill>
            </p:spPr>
            <p:txBody>
              <a:bodyPr/>
              <a:lstStyle/>
              <a:p>
                <a:r>
                  <a:rPr lang="en-US">
                    <a:noFill/>
                  </a:rPr>
                  <a:t> </a:t>
                </a:r>
              </a:p>
            </p:txBody>
          </p:sp>
        </mc:Fallback>
      </mc:AlternateContent>
      <p:sp>
        <p:nvSpPr>
          <p:cNvPr id="9" name="Title 2">
            <a:extLst>
              <a:ext uri="{FF2B5EF4-FFF2-40B4-BE49-F238E27FC236}">
                <a16:creationId xmlns:a16="http://schemas.microsoft.com/office/drawing/2014/main" id="{0535EE13-2A56-C732-96D3-193401DD0664}"/>
              </a:ext>
            </a:extLst>
          </p:cNvPr>
          <p:cNvSpPr txBox="1">
            <a:spLocks/>
          </p:cNvSpPr>
          <p:nvPr/>
        </p:nvSpPr>
        <p:spPr>
          <a:xfrm>
            <a:off x="2647069" y="-423710"/>
            <a:ext cx="7225748" cy="1775218"/>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rgbClr val="0070C0"/>
                </a:solidFill>
                <a:latin typeface="+mj-lt"/>
              </a:rPr>
              <a:t>Quantities Under a Pigouvian Tax</a:t>
            </a:r>
          </a:p>
        </p:txBody>
      </p:sp>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F4285A8A-90E6-AE2A-910C-2AB71C05BA5B}"/>
                  </a:ext>
                </a:extLst>
              </p:cNvPr>
              <p:cNvSpPr/>
              <p:nvPr/>
            </p:nvSpPr>
            <p:spPr>
              <a:xfrm>
                <a:off x="4856672" y="3684855"/>
                <a:ext cx="2150996" cy="400110"/>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sSup>
                        <m:sSupPr>
                          <m:ctrlPr>
                            <a:rPr lang="en-US" sz="2000" i="1" dirty="0" smtClean="0">
                              <a:solidFill>
                                <a:schemeClr val="tx1"/>
                              </a:solidFill>
                              <a:latin typeface="Cambria Math" panose="02040503050406030204" pitchFamily="18" charset="0"/>
                              <a:cs typeface="Calibri Light" panose="020F0302020204030204" pitchFamily="34" charset="0"/>
                            </a:rPr>
                          </m:ctrlPr>
                        </m:sSupPr>
                        <m:e>
                          <m:r>
                            <a:rPr lang="en-US" sz="2000" i="1" dirty="0">
                              <a:solidFill>
                                <a:schemeClr val="tx1"/>
                              </a:solidFill>
                              <a:latin typeface="Cambria Math" panose="02040503050406030204" pitchFamily="18" charset="0"/>
                              <a:cs typeface="Calibri Light" panose="020F0302020204030204" pitchFamily="34" charset="0"/>
                            </a:rPr>
                            <m:t>𝜏</m:t>
                          </m:r>
                        </m:e>
                        <m:sup>
                          <m:r>
                            <a:rPr lang="en-US" sz="2000" i="1" dirty="0">
                              <a:solidFill>
                                <a:schemeClr val="tx1"/>
                              </a:solidFill>
                              <a:latin typeface="Cambria Math" panose="02040503050406030204" pitchFamily="18" charset="0"/>
                              <a:cs typeface="Calibri Light" panose="020F0302020204030204" pitchFamily="34" charset="0"/>
                            </a:rPr>
                            <m:t>∗</m:t>
                          </m:r>
                        </m:sup>
                      </m:sSup>
                      <m:r>
                        <a:rPr lang="en-US" sz="2000" b="0" i="1" smtClean="0">
                          <a:solidFill>
                            <a:schemeClr val="tx1"/>
                          </a:solidFill>
                          <a:latin typeface="Cambria Math" panose="02040503050406030204" pitchFamily="18" charset="0"/>
                          <a:cs typeface="Calibri Light" panose="020F0302020204030204" pitchFamily="34" charset="0"/>
                        </a:rPr>
                        <m:t>=10$ </m:t>
                      </m:r>
                      <m:r>
                        <a:rPr lang="en-US" sz="2000" b="0" i="1" smtClean="0">
                          <a:solidFill>
                            <a:schemeClr val="tx1"/>
                          </a:solidFill>
                          <a:latin typeface="Cambria Math" panose="02040503050406030204" pitchFamily="18" charset="0"/>
                          <a:cs typeface="Calibri Light" panose="020F0302020204030204" pitchFamily="34" charset="0"/>
                        </a:rPr>
                        <m:t>𝑝𝑒𝑟</m:t>
                      </m:r>
                      <m:r>
                        <a:rPr lang="en-US" sz="2000" b="0" i="1" smtClean="0">
                          <a:solidFill>
                            <a:schemeClr val="tx1"/>
                          </a:solidFill>
                          <a:latin typeface="Cambria Math" panose="02040503050406030204" pitchFamily="18" charset="0"/>
                          <a:cs typeface="Calibri Light" panose="020F0302020204030204" pitchFamily="34" charset="0"/>
                        </a:rPr>
                        <m:t> </m:t>
                      </m:r>
                      <m:r>
                        <a:rPr lang="en-US" sz="2000" b="0" i="1" smtClean="0">
                          <a:solidFill>
                            <a:schemeClr val="tx1"/>
                          </a:solidFill>
                          <a:latin typeface="Cambria Math" panose="02040503050406030204" pitchFamily="18" charset="0"/>
                          <a:cs typeface="Calibri Light" panose="020F0302020204030204" pitchFamily="34" charset="0"/>
                        </a:rPr>
                        <m:t>𝑡𝑜𝑛</m:t>
                      </m:r>
                    </m:oMath>
                  </m:oMathPara>
                </a14:m>
                <a:endParaRPr lang="en-US" sz="2000" dirty="0">
                  <a:solidFill>
                    <a:schemeClr val="tx1"/>
                  </a:solidFill>
                  <a:cs typeface="Calibri Light" panose="020F0302020204030204" pitchFamily="34" charset="0"/>
                </a:endParaRPr>
              </a:p>
            </p:txBody>
          </p:sp>
        </mc:Choice>
        <mc:Fallback xmlns="">
          <p:sp>
            <p:nvSpPr>
              <p:cNvPr id="10" name="Rectangle 9">
                <a:extLst>
                  <a:ext uri="{FF2B5EF4-FFF2-40B4-BE49-F238E27FC236}">
                    <a16:creationId xmlns:a16="http://schemas.microsoft.com/office/drawing/2014/main" id="{F4285A8A-90E6-AE2A-910C-2AB71C05BA5B}"/>
                  </a:ext>
                </a:extLst>
              </p:cNvPr>
              <p:cNvSpPr>
                <a:spLocks noRot="1" noChangeAspect="1" noMove="1" noResize="1" noEditPoints="1" noAdjustHandles="1" noChangeArrowheads="1" noChangeShapeType="1" noTextEdit="1"/>
              </p:cNvSpPr>
              <p:nvPr/>
            </p:nvSpPr>
            <p:spPr>
              <a:xfrm>
                <a:off x="4856672" y="3684855"/>
                <a:ext cx="2150996" cy="400110"/>
              </a:xfrm>
              <a:prstGeom prst="rect">
                <a:avLst/>
              </a:prstGeom>
              <a:blipFill>
                <a:blip r:embed="rId14"/>
                <a:stretch>
                  <a:fillRect b="-7576"/>
                </a:stretch>
              </a:blipFill>
            </p:spPr>
            <p:txBody>
              <a:bodyPr/>
              <a:lstStyle/>
              <a:p>
                <a:r>
                  <a:rPr lang="en-US">
                    <a:noFill/>
                  </a:rPr>
                  <a:t> </a:t>
                </a:r>
              </a:p>
            </p:txBody>
          </p:sp>
        </mc:Fallback>
      </mc:AlternateContent>
    </p:spTree>
    <p:custDataLst>
      <p:tags r:id="rId1"/>
    </p:custDataLst>
    <p:extLst>
      <p:ext uri="{BB962C8B-B14F-4D97-AF65-F5344CB8AC3E}">
        <p14:creationId xmlns:p14="http://schemas.microsoft.com/office/powerpoint/2010/main" val="23882000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605D4D6-67D1-0320-A140-94CC8086E16C}"/>
              </a:ext>
            </a:extLst>
          </p:cNvPr>
          <p:cNvPicPr>
            <a:picLocks noChangeAspect="1"/>
          </p:cNvPicPr>
          <p:nvPr/>
        </p:nvPicPr>
        <p:blipFill>
          <a:blip r:embed="rId4"/>
          <a:stretch>
            <a:fillRect/>
          </a:stretch>
        </p:blipFill>
        <p:spPr>
          <a:xfrm>
            <a:off x="6834957" y="1932371"/>
            <a:ext cx="4619625" cy="4105275"/>
          </a:xfrm>
          <a:prstGeom prst="rect">
            <a:avLst/>
          </a:prstGeom>
        </p:spPr>
      </p:pic>
      <p:sp>
        <p:nvSpPr>
          <p:cNvPr id="11" name="Title 2">
            <a:extLst>
              <a:ext uri="{FF2B5EF4-FFF2-40B4-BE49-F238E27FC236}">
                <a16:creationId xmlns:a16="http://schemas.microsoft.com/office/drawing/2014/main" id="{462E9AFE-FCE3-4594-A4DB-141C6B7644D4}"/>
              </a:ext>
            </a:extLst>
          </p:cNvPr>
          <p:cNvSpPr txBox="1">
            <a:spLocks/>
          </p:cNvSpPr>
          <p:nvPr/>
        </p:nvSpPr>
        <p:spPr>
          <a:xfrm>
            <a:off x="2398804" y="-423710"/>
            <a:ext cx="7225748" cy="1775218"/>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endParaRPr lang="en-US" sz="4000" dirty="0">
              <a:solidFill>
                <a:schemeClr val="tx1"/>
              </a:solidFill>
              <a:latin typeface="+mj-lt"/>
            </a:endParaRPr>
          </a:p>
        </p:txBody>
      </p:sp>
      <p:sp>
        <p:nvSpPr>
          <p:cNvPr id="22" name="Rectangle 21">
            <a:extLst>
              <a:ext uri="{FF2B5EF4-FFF2-40B4-BE49-F238E27FC236}">
                <a16:creationId xmlns:a16="http://schemas.microsoft.com/office/drawing/2014/main" id="{4FF48E2B-8939-43FE-286B-088453766F58}"/>
              </a:ext>
            </a:extLst>
          </p:cNvPr>
          <p:cNvSpPr/>
          <p:nvPr/>
        </p:nvSpPr>
        <p:spPr>
          <a:xfrm>
            <a:off x="5665509" y="1932371"/>
            <a:ext cx="1234312" cy="646331"/>
          </a:xfrm>
          <a:prstGeom prst="rect">
            <a:avLst/>
          </a:prstGeom>
        </p:spPr>
        <p:txBody>
          <a:bodyPr wrap="none">
            <a:spAutoFit/>
          </a:bodyPr>
          <a:lstStyle/>
          <a:p>
            <a:pPr algn="ctr"/>
            <a:r>
              <a:rPr lang="en-US" dirty="0">
                <a:cs typeface="Calibri Light" panose="020F0302020204030204" pitchFamily="34" charset="0"/>
              </a:rPr>
              <a:t>Cost of </a:t>
            </a:r>
          </a:p>
          <a:p>
            <a:pPr algn="ctr"/>
            <a:r>
              <a:rPr lang="en-US" dirty="0">
                <a:cs typeface="Calibri Light" panose="020F0302020204030204" pitchFamily="34" charset="0"/>
              </a:rPr>
              <a:t>Abatement</a:t>
            </a:r>
          </a:p>
        </p:txBody>
      </p:sp>
      <p:cxnSp>
        <p:nvCxnSpPr>
          <p:cNvPr id="5" name="Straight Connector 4">
            <a:extLst>
              <a:ext uri="{FF2B5EF4-FFF2-40B4-BE49-F238E27FC236}">
                <a16:creationId xmlns:a16="http://schemas.microsoft.com/office/drawing/2014/main" id="{BC62BD8F-380A-5581-2B95-406E6B2B47B2}"/>
              </a:ext>
            </a:extLst>
          </p:cNvPr>
          <p:cNvCxnSpPr>
            <a:cxnSpLocks/>
          </p:cNvCxnSpPr>
          <p:nvPr/>
        </p:nvCxnSpPr>
        <p:spPr>
          <a:xfrm flipV="1">
            <a:off x="7023793" y="3452809"/>
            <a:ext cx="3975640" cy="2138395"/>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BEFD4993-CB9C-A633-7FCE-D295F3550655}"/>
                  </a:ext>
                </a:extLst>
              </p:cNvPr>
              <p:cNvSpPr/>
              <p:nvPr/>
            </p:nvSpPr>
            <p:spPr>
              <a:xfrm>
                <a:off x="9311868" y="5692808"/>
                <a:ext cx="2165618" cy="707886"/>
              </a:xfrm>
              <a:prstGeom prst="rect">
                <a:avLst/>
              </a:prstGeom>
            </p:spPr>
            <p:txBody>
              <a:bodyPr wrap="square">
                <a:spAutoFit/>
              </a:bodyPr>
              <a:lstStyle/>
              <a:p>
                <a:pPr algn="ctr"/>
                <a14:m>
                  <m:oMath xmlns:m="http://schemas.openxmlformats.org/officeDocument/2006/math">
                    <m:sSup>
                      <m:sSupPr>
                        <m:ctrlPr>
                          <a:rPr lang="en-US" sz="2000" i="1" dirty="0" smtClean="0">
                            <a:solidFill>
                              <a:schemeClr val="tx1"/>
                            </a:solidFill>
                            <a:latin typeface="Cambria Math" panose="02040503050406030204" pitchFamily="18" charset="0"/>
                            <a:cs typeface="Calibri Light" panose="020F0302020204030204" pitchFamily="34" charset="0"/>
                          </a:rPr>
                        </m:ctrlPr>
                      </m:sSupPr>
                      <m:e>
                        <m:r>
                          <a:rPr lang="en-US" sz="2000" b="0" i="1" dirty="0" smtClean="0">
                            <a:solidFill>
                              <a:schemeClr val="tx1"/>
                            </a:solidFill>
                            <a:latin typeface="Cambria Math" panose="02040503050406030204" pitchFamily="18" charset="0"/>
                            <a:cs typeface="Calibri Light" panose="020F0302020204030204" pitchFamily="34" charset="0"/>
                          </a:rPr>
                          <m:t>𝑞</m:t>
                        </m:r>
                      </m:e>
                      <m:sup>
                        <m:r>
                          <a:rPr lang="en-US" sz="2000" i="1" dirty="0">
                            <a:solidFill>
                              <a:schemeClr val="tx1"/>
                            </a:solidFill>
                            <a:latin typeface="Cambria Math" panose="02040503050406030204" pitchFamily="18" charset="0"/>
                            <a:cs typeface="Calibri Light" panose="020F0302020204030204" pitchFamily="34" charset="0"/>
                          </a:rPr>
                          <m:t>∗</m:t>
                        </m:r>
                      </m:sup>
                    </m:sSup>
                  </m:oMath>
                </a14:m>
                <a:r>
                  <a:rPr lang="en-US" sz="2000" dirty="0">
                    <a:solidFill>
                      <a:schemeClr val="tx1"/>
                    </a:solidFill>
                    <a:cs typeface="Calibri Light" panose="020F0302020204030204" pitchFamily="34" charset="0"/>
                  </a:rPr>
                  <a:t>= 100 tons of abatement</a:t>
                </a:r>
              </a:p>
            </p:txBody>
          </p:sp>
        </mc:Choice>
        <mc:Fallback xmlns="">
          <p:sp>
            <p:nvSpPr>
              <p:cNvPr id="4" name="Rectangle 3">
                <a:extLst>
                  <a:ext uri="{FF2B5EF4-FFF2-40B4-BE49-F238E27FC236}">
                    <a16:creationId xmlns:a16="http://schemas.microsoft.com/office/drawing/2014/main" id="{BEFD4993-CB9C-A633-7FCE-D295F3550655}"/>
                  </a:ext>
                </a:extLst>
              </p:cNvPr>
              <p:cNvSpPr>
                <a:spLocks noRot="1" noChangeAspect="1" noMove="1" noResize="1" noEditPoints="1" noAdjustHandles="1" noChangeArrowheads="1" noChangeShapeType="1" noTextEdit="1"/>
              </p:cNvSpPr>
              <p:nvPr/>
            </p:nvSpPr>
            <p:spPr>
              <a:xfrm>
                <a:off x="9311868" y="5692808"/>
                <a:ext cx="2165618" cy="707886"/>
              </a:xfrm>
              <a:prstGeom prst="rect">
                <a:avLst/>
              </a:prstGeom>
              <a:blipFill>
                <a:blip r:embed="rId5"/>
                <a:stretch>
                  <a:fillRect t="-5172" b="-14655"/>
                </a:stretch>
              </a:blipFill>
            </p:spPr>
            <p:txBody>
              <a:bodyPr/>
              <a:lstStyle/>
              <a:p>
                <a:r>
                  <a:rPr lang="en-US">
                    <a:noFill/>
                  </a:rPr>
                  <a:t> </a:t>
                </a:r>
              </a:p>
            </p:txBody>
          </p:sp>
        </mc:Fallback>
      </mc:AlternateContent>
      <p:sp>
        <p:nvSpPr>
          <p:cNvPr id="17" name="TextBox 16">
            <a:extLst>
              <a:ext uri="{FF2B5EF4-FFF2-40B4-BE49-F238E27FC236}">
                <a16:creationId xmlns:a16="http://schemas.microsoft.com/office/drawing/2014/main" id="{01B6BE1D-B135-54A2-29BF-BF3B32F73783}"/>
              </a:ext>
            </a:extLst>
          </p:cNvPr>
          <p:cNvSpPr txBox="1"/>
          <p:nvPr/>
        </p:nvSpPr>
        <p:spPr>
          <a:xfrm>
            <a:off x="654974" y="2397124"/>
            <a:ext cx="4702070" cy="1892762"/>
          </a:xfrm>
          <a:prstGeom prst="rect">
            <a:avLst/>
          </a:prstGeom>
          <a:noFill/>
          <a:effectLst/>
        </p:spPr>
        <p:txBody>
          <a:bodyPr wrap="square" rtlCol="0">
            <a:spAutoFit/>
          </a:bodyPr>
          <a:lstStyle/>
          <a:p>
            <a:pPr>
              <a:lnSpc>
                <a:spcPct val="125000"/>
              </a:lnSpc>
            </a:pPr>
            <a:r>
              <a:rPr lang="en-US" sz="1900" dirty="0">
                <a:cs typeface="Calibri Light" panose="020F0302020204030204" pitchFamily="34" charset="0"/>
              </a:rPr>
              <a:t>We already know that the economy-wide abatement quantity will be 100 (60+40).</a:t>
            </a:r>
          </a:p>
          <a:p>
            <a:pPr>
              <a:lnSpc>
                <a:spcPct val="125000"/>
              </a:lnSpc>
            </a:pPr>
            <a:endParaRPr lang="en-US" sz="1900" dirty="0">
              <a:cs typeface="Calibri Light" panose="020F0302020204030204" pitchFamily="34" charset="0"/>
            </a:endParaRPr>
          </a:p>
          <a:p>
            <a:pPr>
              <a:lnSpc>
                <a:spcPct val="125000"/>
              </a:lnSpc>
            </a:pPr>
            <a:r>
              <a:rPr lang="en-US" sz="1900" dirty="0">
                <a:cs typeface="Calibri Light" panose="020F0302020204030204" pitchFamily="34" charset="0"/>
              </a:rPr>
              <a:t>We can also </a:t>
            </a:r>
            <a:r>
              <a:rPr lang="en-US" sz="1900" dirty="0">
                <a:cs typeface="Calibri Light" panose="020F0302020204030204" pitchFamily="34" charset="0"/>
                <a:hlinkClick r:id="rId6" action="ppaction://hlinksldjump"/>
              </a:rPr>
              <a:t>re-construct the sector-wide </a:t>
            </a:r>
            <a:r>
              <a:rPr lang="en-US" sz="1900" dirty="0">
                <a:cs typeface="Calibri Light" panose="020F0302020204030204" pitchFamily="34" charset="0"/>
              </a:rPr>
              <a:t>marginal abatement cost curve. </a:t>
            </a:r>
          </a:p>
        </p:txBody>
      </p:sp>
      <p:cxnSp>
        <p:nvCxnSpPr>
          <p:cNvPr id="19" name="Straight Connector 18">
            <a:extLst>
              <a:ext uri="{FF2B5EF4-FFF2-40B4-BE49-F238E27FC236}">
                <a16:creationId xmlns:a16="http://schemas.microsoft.com/office/drawing/2014/main" id="{FA2708A2-368A-5588-9CEA-444DBBDA68F0}"/>
              </a:ext>
            </a:extLst>
          </p:cNvPr>
          <p:cNvCxnSpPr>
            <a:cxnSpLocks/>
          </p:cNvCxnSpPr>
          <p:nvPr/>
        </p:nvCxnSpPr>
        <p:spPr>
          <a:xfrm flipV="1">
            <a:off x="10186839" y="3908356"/>
            <a:ext cx="0" cy="1682848"/>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4" name="Straight Connector 23">
            <a:extLst>
              <a:ext uri="{FF2B5EF4-FFF2-40B4-BE49-F238E27FC236}">
                <a16:creationId xmlns:a16="http://schemas.microsoft.com/office/drawing/2014/main" id="{C81BE541-3515-A579-F465-FD0336BA1790}"/>
              </a:ext>
            </a:extLst>
          </p:cNvPr>
          <p:cNvCxnSpPr>
            <a:cxnSpLocks/>
          </p:cNvCxnSpPr>
          <p:nvPr/>
        </p:nvCxnSpPr>
        <p:spPr>
          <a:xfrm flipV="1">
            <a:off x="7016079" y="2881969"/>
            <a:ext cx="1423016" cy="2713860"/>
          </a:xfrm>
          <a:prstGeom prst="line">
            <a:avLst/>
          </a:prstGeom>
          <a:ln w="9525"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0" name="Straight Connector 29">
            <a:extLst>
              <a:ext uri="{FF2B5EF4-FFF2-40B4-BE49-F238E27FC236}">
                <a16:creationId xmlns:a16="http://schemas.microsoft.com/office/drawing/2014/main" id="{A46977F8-13D4-6EC8-917B-4AB2F4EC4B55}"/>
              </a:ext>
            </a:extLst>
          </p:cNvPr>
          <p:cNvCxnSpPr>
            <a:cxnSpLocks/>
          </p:cNvCxnSpPr>
          <p:nvPr/>
        </p:nvCxnSpPr>
        <p:spPr>
          <a:xfrm flipV="1">
            <a:off x="7023793" y="3138263"/>
            <a:ext cx="2684993" cy="2452941"/>
          </a:xfrm>
          <a:prstGeom prst="line">
            <a:avLst/>
          </a:prstGeom>
          <a:ln w="9525" cap="flat" cmpd="sng" algn="ctr">
            <a:solidFill>
              <a:srgbClr val="0070C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7EAFBC00-7287-A9F8-60DD-5F03B6878978}"/>
                  </a:ext>
                </a:extLst>
              </p:cNvPr>
              <p:cNvSpPr txBox="1"/>
              <p:nvPr/>
            </p:nvSpPr>
            <p:spPr>
              <a:xfrm>
                <a:off x="8439095" y="2594618"/>
                <a:ext cx="49949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𝑀</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𝑎</m:t>
                          </m:r>
                        </m:sub>
                      </m:sSub>
                    </m:oMath>
                  </m:oMathPara>
                </a14:m>
                <a:endParaRPr lang="en-US" dirty="0"/>
              </a:p>
            </p:txBody>
          </p:sp>
        </mc:Choice>
        <mc:Fallback xmlns="">
          <p:sp>
            <p:nvSpPr>
              <p:cNvPr id="33" name="TextBox 32">
                <a:extLst>
                  <a:ext uri="{FF2B5EF4-FFF2-40B4-BE49-F238E27FC236}">
                    <a16:creationId xmlns:a16="http://schemas.microsoft.com/office/drawing/2014/main" id="{7EAFBC00-7287-A9F8-60DD-5F03B6878978}"/>
                  </a:ext>
                </a:extLst>
              </p:cNvPr>
              <p:cNvSpPr txBox="1">
                <a:spLocks noRot="1" noChangeAspect="1" noMove="1" noResize="1" noEditPoints="1" noAdjustHandles="1" noChangeArrowheads="1" noChangeShapeType="1" noTextEdit="1"/>
              </p:cNvSpPr>
              <p:nvPr/>
            </p:nvSpPr>
            <p:spPr>
              <a:xfrm>
                <a:off x="8439095" y="2594618"/>
                <a:ext cx="499496" cy="276999"/>
              </a:xfrm>
              <a:prstGeom prst="rect">
                <a:avLst/>
              </a:prstGeom>
              <a:blipFill>
                <a:blip r:embed="rId7"/>
                <a:stretch>
                  <a:fillRect l="-9756" r="-2439" b="-111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103E9C50-912B-5679-D0F7-F9A6773B8062}"/>
                  </a:ext>
                </a:extLst>
              </p:cNvPr>
              <p:cNvSpPr txBox="1"/>
              <p:nvPr/>
            </p:nvSpPr>
            <p:spPr>
              <a:xfrm>
                <a:off x="9773393" y="2853033"/>
                <a:ext cx="49507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𝑀</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𝑏</m:t>
                          </m:r>
                        </m:sub>
                      </m:sSub>
                    </m:oMath>
                  </m:oMathPara>
                </a14:m>
                <a:endParaRPr lang="en-US" dirty="0"/>
              </a:p>
            </p:txBody>
          </p:sp>
        </mc:Choice>
        <mc:Fallback xmlns="">
          <p:sp>
            <p:nvSpPr>
              <p:cNvPr id="34" name="TextBox 33">
                <a:extLst>
                  <a:ext uri="{FF2B5EF4-FFF2-40B4-BE49-F238E27FC236}">
                    <a16:creationId xmlns:a16="http://schemas.microsoft.com/office/drawing/2014/main" id="{103E9C50-912B-5679-D0F7-F9A6773B8062}"/>
                  </a:ext>
                </a:extLst>
              </p:cNvPr>
              <p:cNvSpPr txBox="1">
                <a:spLocks noRot="1" noChangeAspect="1" noMove="1" noResize="1" noEditPoints="1" noAdjustHandles="1" noChangeArrowheads="1" noChangeShapeType="1" noTextEdit="1"/>
              </p:cNvSpPr>
              <p:nvPr/>
            </p:nvSpPr>
            <p:spPr>
              <a:xfrm>
                <a:off x="9773393" y="2853033"/>
                <a:ext cx="495071" cy="276999"/>
              </a:xfrm>
              <a:prstGeom prst="rect">
                <a:avLst/>
              </a:prstGeom>
              <a:blipFill>
                <a:blip r:embed="rId8"/>
                <a:stretch>
                  <a:fillRect l="-9877" r="-4938" b="-17778"/>
                </a:stretch>
              </a:blipFill>
            </p:spPr>
            <p:txBody>
              <a:bodyPr/>
              <a:lstStyle/>
              <a:p>
                <a:r>
                  <a:rPr lang="en-US">
                    <a:noFill/>
                  </a:rPr>
                  <a:t> </a:t>
                </a:r>
              </a:p>
            </p:txBody>
          </p:sp>
        </mc:Fallback>
      </mc:AlternateContent>
      <p:cxnSp>
        <p:nvCxnSpPr>
          <p:cNvPr id="36" name="Straight Connector 35">
            <a:extLst>
              <a:ext uri="{FF2B5EF4-FFF2-40B4-BE49-F238E27FC236}">
                <a16:creationId xmlns:a16="http://schemas.microsoft.com/office/drawing/2014/main" id="{385DF712-F4B4-6D81-295D-3FD88F7E2E0E}"/>
              </a:ext>
            </a:extLst>
          </p:cNvPr>
          <p:cNvCxnSpPr>
            <a:cxnSpLocks/>
          </p:cNvCxnSpPr>
          <p:nvPr/>
        </p:nvCxnSpPr>
        <p:spPr>
          <a:xfrm flipV="1">
            <a:off x="7023793" y="3884910"/>
            <a:ext cx="3130797" cy="23446"/>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1" name="Straight Connector 40">
            <a:extLst>
              <a:ext uri="{FF2B5EF4-FFF2-40B4-BE49-F238E27FC236}">
                <a16:creationId xmlns:a16="http://schemas.microsoft.com/office/drawing/2014/main" id="{40E6B6AA-3BBC-9FB0-B9BD-E1C40CDF2877}"/>
              </a:ext>
            </a:extLst>
          </p:cNvPr>
          <p:cNvCxnSpPr>
            <a:cxnSpLocks/>
          </p:cNvCxnSpPr>
          <p:nvPr/>
        </p:nvCxnSpPr>
        <p:spPr>
          <a:xfrm flipV="1">
            <a:off x="7897880" y="3896633"/>
            <a:ext cx="0" cy="1682848"/>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2" name="Straight Connector 41">
            <a:extLst>
              <a:ext uri="{FF2B5EF4-FFF2-40B4-BE49-F238E27FC236}">
                <a16:creationId xmlns:a16="http://schemas.microsoft.com/office/drawing/2014/main" id="{C25484B1-204B-F8D0-D297-29D81D2C9CF9}"/>
              </a:ext>
            </a:extLst>
          </p:cNvPr>
          <p:cNvCxnSpPr>
            <a:cxnSpLocks/>
          </p:cNvCxnSpPr>
          <p:nvPr/>
        </p:nvCxnSpPr>
        <p:spPr>
          <a:xfrm flipV="1">
            <a:off x="8903969" y="3908356"/>
            <a:ext cx="0" cy="1682848"/>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46" name="Rectangle 45">
                <a:extLst>
                  <a:ext uri="{FF2B5EF4-FFF2-40B4-BE49-F238E27FC236}">
                    <a16:creationId xmlns:a16="http://schemas.microsoft.com/office/drawing/2014/main" id="{96756C6F-BE15-B27A-C4B4-D66983759B14}"/>
                  </a:ext>
                </a:extLst>
              </p:cNvPr>
              <p:cNvSpPr/>
              <p:nvPr/>
            </p:nvSpPr>
            <p:spPr>
              <a:xfrm>
                <a:off x="8734247" y="5630887"/>
                <a:ext cx="391917" cy="400110"/>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r>
                        <a:rPr lang="en-US" sz="2000" i="1" dirty="0" smtClean="0">
                          <a:solidFill>
                            <a:srgbClr val="0070C0"/>
                          </a:solidFill>
                          <a:latin typeface="Cambria Math" panose="02040503050406030204" pitchFamily="18" charset="0"/>
                          <a:cs typeface="Calibri Light" panose="020F0302020204030204" pitchFamily="34" charset="0"/>
                        </a:rPr>
                        <m:t>6</m:t>
                      </m:r>
                      <m:r>
                        <a:rPr lang="en-US" sz="2000" b="0" i="1" dirty="0" smtClean="0">
                          <a:solidFill>
                            <a:srgbClr val="0070C0"/>
                          </a:solidFill>
                          <a:latin typeface="Cambria Math" panose="02040503050406030204" pitchFamily="18" charset="0"/>
                          <a:cs typeface="Calibri Light" panose="020F0302020204030204" pitchFamily="34" charset="0"/>
                        </a:rPr>
                        <m:t>0</m:t>
                      </m:r>
                    </m:oMath>
                  </m:oMathPara>
                </a14:m>
                <a:endParaRPr lang="en-US" sz="2000" b="0" dirty="0">
                  <a:solidFill>
                    <a:srgbClr val="0070C0"/>
                  </a:solidFill>
                  <a:cs typeface="Calibri Light" panose="020F0302020204030204" pitchFamily="34" charset="0"/>
                </a:endParaRPr>
              </a:p>
            </p:txBody>
          </p:sp>
        </mc:Choice>
        <mc:Fallback xmlns="">
          <p:sp>
            <p:nvSpPr>
              <p:cNvPr id="46" name="Rectangle 45">
                <a:extLst>
                  <a:ext uri="{FF2B5EF4-FFF2-40B4-BE49-F238E27FC236}">
                    <a16:creationId xmlns:a16="http://schemas.microsoft.com/office/drawing/2014/main" id="{96756C6F-BE15-B27A-C4B4-D66983759B14}"/>
                  </a:ext>
                </a:extLst>
              </p:cNvPr>
              <p:cNvSpPr>
                <a:spLocks noRot="1" noChangeAspect="1" noMove="1" noResize="1" noEditPoints="1" noAdjustHandles="1" noChangeArrowheads="1" noChangeShapeType="1" noTextEdit="1"/>
              </p:cNvSpPr>
              <p:nvPr/>
            </p:nvSpPr>
            <p:spPr>
              <a:xfrm>
                <a:off x="8734247" y="5630887"/>
                <a:ext cx="391917" cy="400110"/>
              </a:xfrm>
              <a:prstGeom prst="rect">
                <a:avLst/>
              </a:prstGeom>
              <a:blipFill>
                <a:blip r:embed="rId9"/>
                <a:stretch>
                  <a:fillRect l="-15625" r="-15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Rectangle 46">
                <a:extLst>
                  <a:ext uri="{FF2B5EF4-FFF2-40B4-BE49-F238E27FC236}">
                    <a16:creationId xmlns:a16="http://schemas.microsoft.com/office/drawing/2014/main" id="{FB92FCDA-4778-F378-3CB9-24CDA8DF2540}"/>
                  </a:ext>
                </a:extLst>
              </p:cNvPr>
              <p:cNvSpPr/>
              <p:nvPr/>
            </p:nvSpPr>
            <p:spPr>
              <a:xfrm>
                <a:off x="7731129" y="5639849"/>
                <a:ext cx="391917" cy="400110"/>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r>
                        <a:rPr lang="en-US" sz="2000" i="1" dirty="0" smtClean="0">
                          <a:solidFill>
                            <a:srgbClr val="FF0000"/>
                          </a:solidFill>
                          <a:latin typeface="Cambria Math" panose="02040503050406030204" pitchFamily="18" charset="0"/>
                          <a:cs typeface="Calibri Light" panose="020F0302020204030204" pitchFamily="34" charset="0"/>
                        </a:rPr>
                        <m:t>4</m:t>
                      </m:r>
                      <m:r>
                        <a:rPr lang="en-US" sz="2000" b="0" i="1" dirty="0" smtClean="0">
                          <a:solidFill>
                            <a:srgbClr val="FF0000"/>
                          </a:solidFill>
                          <a:latin typeface="Cambria Math" panose="02040503050406030204" pitchFamily="18" charset="0"/>
                          <a:cs typeface="Calibri Light" panose="020F0302020204030204" pitchFamily="34" charset="0"/>
                        </a:rPr>
                        <m:t>0</m:t>
                      </m:r>
                    </m:oMath>
                  </m:oMathPara>
                </a14:m>
                <a:endParaRPr lang="en-US" sz="2000" b="0" dirty="0">
                  <a:solidFill>
                    <a:srgbClr val="0070C0"/>
                  </a:solidFill>
                  <a:cs typeface="Calibri Light" panose="020F0302020204030204" pitchFamily="34" charset="0"/>
                </a:endParaRPr>
              </a:p>
            </p:txBody>
          </p:sp>
        </mc:Choice>
        <mc:Fallback xmlns="">
          <p:sp>
            <p:nvSpPr>
              <p:cNvPr id="47" name="Rectangle 46">
                <a:extLst>
                  <a:ext uri="{FF2B5EF4-FFF2-40B4-BE49-F238E27FC236}">
                    <a16:creationId xmlns:a16="http://schemas.microsoft.com/office/drawing/2014/main" id="{FB92FCDA-4778-F378-3CB9-24CDA8DF2540}"/>
                  </a:ext>
                </a:extLst>
              </p:cNvPr>
              <p:cNvSpPr>
                <a:spLocks noRot="1" noChangeAspect="1" noMove="1" noResize="1" noEditPoints="1" noAdjustHandles="1" noChangeArrowheads="1" noChangeShapeType="1" noTextEdit="1"/>
              </p:cNvSpPr>
              <p:nvPr/>
            </p:nvSpPr>
            <p:spPr>
              <a:xfrm>
                <a:off x="7731129" y="5639849"/>
                <a:ext cx="391917" cy="400110"/>
              </a:xfrm>
              <a:prstGeom prst="rect">
                <a:avLst/>
              </a:prstGeom>
              <a:blipFill>
                <a:blip r:embed="rId10"/>
                <a:stretch>
                  <a:fillRect l="-1538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1717D5D3-11BA-F5EA-61E4-0DF8F8C92B22}"/>
                  </a:ext>
                </a:extLst>
              </p:cNvPr>
              <p:cNvSpPr txBox="1"/>
              <p:nvPr/>
            </p:nvSpPr>
            <p:spPr>
              <a:xfrm>
                <a:off x="10726301" y="3172710"/>
                <a:ext cx="114603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𝑀𝐶</m:t>
                      </m:r>
                    </m:oMath>
                  </m:oMathPara>
                </a14:m>
                <a:endParaRPr lang="en-US" dirty="0"/>
              </a:p>
            </p:txBody>
          </p:sp>
        </mc:Choice>
        <mc:Fallback xmlns="">
          <p:sp>
            <p:nvSpPr>
              <p:cNvPr id="18" name="TextBox 17">
                <a:extLst>
                  <a:ext uri="{FF2B5EF4-FFF2-40B4-BE49-F238E27FC236}">
                    <a16:creationId xmlns:a16="http://schemas.microsoft.com/office/drawing/2014/main" id="{1717D5D3-11BA-F5EA-61E4-0DF8F8C92B22}"/>
                  </a:ext>
                </a:extLst>
              </p:cNvPr>
              <p:cNvSpPr txBox="1">
                <a:spLocks noRot="1" noChangeAspect="1" noMove="1" noResize="1" noEditPoints="1" noAdjustHandles="1" noChangeArrowheads="1" noChangeShapeType="1" noTextEdit="1"/>
              </p:cNvSpPr>
              <p:nvPr/>
            </p:nvSpPr>
            <p:spPr>
              <a:xfrm>
                <a:off x="10726301" y="3172710"/>
                <a:ext cx="1146030" cy="369332"/>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48AD7F5E-89F4-A5AF-7BEE-209E16E32CCD}"/>
                  </a:ext>
                </a:extLst>
              </p:cNvPr>
              <p:cNvSpPr txBox="1"/>
              <p:nvPr/>
            </p:nvSpPr>
            <p:spPr>
              <a:xfrm>
                <a:off x="584969" y="4522006"/>
                <a:ext cx="1898245" cy="1391086"/>
              </a:xfrm>
              <a:prstGeom prst="rect">
                <a:avLst/>
              </a:prstGeom>
              <a:noFill/>
            </p:spPr>
            <p:txBody>
              <a:bodyPr wrap="square">
                <a:spAutoFit/>
              </a:bodyPr>
              <a:lstStyle/>
              <a:p>
                <a:pPr>
                  <a:lnSpc>
                    <a:spcPct val="125000"/>
                  </a:lnSpc>
                </a:pPr>
                <a14:m>
                  <m:oMathPara xmlns:m="http://schemas.openxmlformats.org/officeDocument/2006/math">
                    <m:oMathParaPr>
                      <m:jc m:val="centerGroup"/>
                    </m:oMathParaPr>
                    <m:oMath xmlns:m="http://schemas.openxmlformats.org/officeDocument/2006/math">
                      <m:r>
                        <a:rPr lang="en-US" sz="1800" b="0" i="1" smtClean="0">
                          <a:solidFill>
                            <a:schemeClr val="tx1"/>
                          </a:solidFill>
                          <a:latin typeface="Cambria Math" panose="02040503050406030204" pitchFamily="18" charset="0"/>
                        </a:rPr>
                        <m:t>𝑀</m:t>
                      </m:r>
                      <m:sSub>
                        <m:sSubPr>
                          <m:ctrlPr>
                            <a:rPr lang="en-US" sz="1800" b="0" i="1" smtClean="0">
                              <a:solidFill>
                                <a:schemeClr val="tx1"/>
                              </a:solidFill>
                              <a:latin typeface="Cambria Math" panose="02040503050406030204" pitchFamily="18" charset="0"/>
                            </a:rPr>
                          </m:ctrlPr>
                        </m:sSubPr>
                        <m:e>
                          <m:r>
                            <a:rPr lang="en-US" sz="1800" b="0" i="1" smtClean="0">
                              <a:solidFill>
                                <a:schemeClr val="tx1"/>
                              </a:solidFill>
                              <a:latin typeface="Cambria Math" panose="02040503050406030204" pitchFamily="18" charset="0"/>
                            </a:rPr>
                            <m:t>𝐶</m:t>
                          </m:r>
                        </m:e>
                        <m:sub>
                          <m:r>
                            <a:rPr lang="en-US" sz="1800" b="0" i="1" smtClean="0">
                              <a:solidFill>
                                <a:schemeClr val="tx1"/>
                              </a:solidFill>
                              <a:latin typeface="Cambria Math" panose="02040503050406030204" pitchFamily="18" charset="0"/>
                            </a:rPr>
                            <m:t>𝑎</m:t>
                          </m:r>
                        </m:sub>
                      </m:sSub>
                      <m:r>
                        <a:rPr lang="en-US" sz="1800" b="0" i="1" smtClean="0">
                          <a:solidFill>
                            <a:schemeClr val="tx1"/>
                          </a:solidFill>
                          <a:latin typeface="Cambria Math" panose="02040503050406030204" pitchFamily="18" charset="0"/>
                        </a:rPr>
                        <m:t>=</m:t>
                      </m:r>
                      <m:f>
                        <m:fPr>
                          <m:ctrlPr>
                            <a:rPr lang="en-US" sz="1800" b="0" i="1" smtClean="0">
                              <a:solidFill>
                                <a:schemeClr val="tx1"/>
                              </a:solidFill>
                              <a:latin typeface="Cambria Math" panose="02040503050406030204" pitchFamily="18" charset="0"/>
                            </a:rPr>
                          </m:ctrlPr>
                        </m:fPr>
                        <m:num>
                          <m:r>
                            <a:rPr lang="en-US" sz="1800" b="0" i="1" smtClean="0">
                              <a:solidFill>
                                <a:schemeClr val="tx1"/>
                              </a:solidFill>
                              <a:latin typeface="Cambria Math" panose="02040503050406030204" pitchFamily="18" charset="0"/>
                            </a:rPr>
                            <m:t>1</m:t>
                          </m:r>
                        </m:num>
                        <m:den>
                          <m:r>
                            <a:rPr lang="en-US" sz="1800" b="0" i="1" smtClean="0">
                              <a:solidFill>
                                <a:schemeClr val="tx1"/>
                              </a:solidFill>
                              <a:latin typeface="Cambria Math" panose="02040503050406030204" pitchFamily="18" charset="0"/>
                            </a:rPr>
                            <m:t>4</m:t>
                          </m:r>
                        </m:den>
                      </m:f>
                      <m:r>
                        <a:rPr lang="en-US" sz="1800" b="0" i="1" smtClean="0">
                          <a:solidFill>
                            <a:schemeClr val="tx1"/>
                          </a:solidFill>
                          <a:latin typeface="Cambria Math" panose="02040503050406030204" pitchFamily="18" charset="0"/>
                        </a:rPr>
                        <m:t>∗</m:t>
                      </m:r>
                      <m:sSub>
                        <m:sSubPr>
                          <m:ctrlPr>
                            <a:rPr lang="en-US" sz="1800" b="0" i="1" smtClean="0">
                              <a:solidFill>
                                <a:schemeClr val="tx1"/>
                              </a:solidFill>
                              <a:latin typeface="Cambria Math" panose="02040503050406030204" pitchFamily="18" charset="0"/>
                            </a:rPr>
                          </m:ctrlPr>
                        </m:sSubPr>
                        <m:e>
                          <m:r>
                            <a:rPr lang="en-US" sz="1800" b="0" i="1" smtClean="0">
                              <a:solidFill>
                                <a:schemeClr val="tx1"/>
                              </a:solidFill>
                              <a:latin typeface="Cambria Math" panose="02040503050406030204" pitchFamily="18" charset="0"/>
                            </a:rPr>
                            <m:t>𝑞</m:t>
                          </m:r>
                        </m:e>
                        <m:sub>
                          <m:r>
                            <a:rPr lang="en-US" sz="1800" b="0" i="1" smtClean="0">
                              <a:solidFill>
                                <a:schemeClr val="tx1"/>
                              </a:solidFill>
                              <a:latin typeface="Cambria Math" panose="02040503050406030204" pitchFamily="18" charset="0"/>
                            </a:rPr>
                            <m:t>𝑎</m:t>
                          </m:r>
                        </m:sub>
                      </m:sSub>
                    </m:oMath>
                  </m:oMathPara>
                </a14:m>
                <a:endParaRPr lang="en-US" sz="1800" dirty="0">
                  <a:solidFill>
                    <a:schemeClr val="tx1"/>
                  </a:solidFill>
                  <a:cs typeface="Calibri Light" panose="020F0302020204030204" pitchFamily="34" charset="0"/>
                </a:endParaRPr>
              </a:p>
              <a:p>
                <a:pPr>
                  <a:lnSpc>
                    <a:spcPct val="125000"/>
                  </a:lnSpc>
                </a:pPr>
                <a14:m>
                  <m:oMathPara xmlns:m="http://schemas.openxmlformats.org/officeDocument/2006/math">
                    <m:oMathParaPr>
                      <m:jc m:val="centerGroup"/>
                    </m:oMathParaPr>
                    <m:oMath xmlns:m="http://schemas.openxmlformats.org/officeDocument/2006/math">
                      <m:r>
                        <a:rPr lang="en-US" sz="1800" b="0" i="1" smtClean="0">
                          <a:solidFill>
                            <a:schemeClr val="tx1"/>
                          </a:solidFill>
                          <a:latin typeface="Cambria Math" panose="02040503050406030204" pitchFamily="18" charset="0"/>
                        </a:rPr>
                        <m:t>𝑀</m:t>
                      </m:r>
                      <m:sSub>
                        <m:sSubPr>
                          <m:ctrlPr>
                            <a:rPr lang="en-US" sz="1800" b="0" i="1" smtClean="0">
                              <a:solidFill>
                                <a:schemeClr val="tx1"/>
                              </a:solidFill>
                              <a:latin typeface="Cambria Math" panose="02040503050406030204" pitchFamily="18" charset="0"/>
                            </a:rPr>
                          </m:ctrlPr>
                        </m:sSubPr>
                        <m:e>
                          <m:r>
                            <a:rPr lang="en-US" sz="1800" b="0" i="1" smtClean="0">
                              <a:solidFill>
                                <a:schemeClr val="tx1"/>
                              </a:solidFill>
                              <a:latin typeface="Cambria Math" panose="02040503050406030204" pitchFamily="18" charset="0"/>
                            </a:rPr>
                            <m:t>𝐶</m:t>
                          </m:r>
                        </m:e>
                        <m:sub>
                          <m:r>
                            <a:rPr lang="en-US" sz="1800" b="0" i="1" smtClean="0">
                              <a:solidFill>
                                <a:schemeClr val="tx1"/>
                              </a:solidFill>
                              <a:latin typeface="Cambria Math" panose="02040503050406030204" pitchFamily="18" charset="0"/>
                            </a:rPr>
                            <m:t>𝑏</m:t>
                          </m:r>
                        </m:sub>
                      </m:sSub>
                      <m:r>
                        <a:rPr lang="en-US" sz="1800" b="0" i="1" smtClean="0">
                          <a:solidFill>
                            <a:schemeClr val="tx1"/>
                          </a:solidFill>
                          <a:latin typeface="Cambria Math" panose="02040503050406030204" pitchFamily="18" charset="0"/>
                        </a:rPr>
                        <m:t>=</m:t>
                      </m:r>
                      <m:f>
                        <m:fPr>
                          <m:ctrlPr>
                            <a:rPr lang="en-US" sz="1800" b="0" i="1" smtClean="0">
                              <a:solidFill>
                                <a:schemeClr val="tx1"/>
                              </a:solidFill>
                              <a:latin typeface="Cambria Math" panose="02040503050406030204" pitchFamily="18" charset="0"/>
                            </a:rPr>
                          </m:ctrlPr>
                        </m:fPr>
                        <m:num>
                          <m:r>
                            <a:rPr lang="en-US" sz="1800" b="0" i="1" smtClean="0">
                              <a:solidFill>
                                <a:schemeClr val="tx1"/>
                              </a:solidFill>
                              <a:latin typeface="Cambria Math" panose="02040503050406030204" pitchFamily="18" charset="0"/>
                            </a:rPr>
                            <m:t>1</m:t>
                          </m:r>
                        </m:num>
                        <m:den>
                          <m:r>
                            <a:rPr lang="en-US" sz="1800" b="0" i="1" smtClean="0">
                              <a:solidFill>
                                <a:schemeClr val="tx1"/>
                              </a:solidFill>
                              <a:latin typeface="Cambria Math" panose="02040503050406030204" pitchFamily="18" charset="0"/>
                            </a:rPr>
                            <m:t>6</m:t>
                          </m:r>
                        </m:den>
                      </m:f>
                      <m:r>
                        <a:rPr lang="en-US" sz="1800" b="0" i="1" smtClean="0">
                          <a:solidFill>
                            <a:schemeClr val="tx1"/>
                          </a:solidFill>
                          <a:latin typeface="Cambria Math" panose="02040503050406030204" pitchFamily="18" charset="0"/>
                        </a:rPr>
                        <m:t>∗</m:t>
                      </m:r>
                      <m:sSub>
                        <m:sSubPr>
                          <m:ctrlPr>
                            <a:rPr lang="en-US" sz="1800" b="0" i="1" smtClean="0">
                              <a:solidFill>
                                <a:schemeClr val="tx1"/>
                              </a:solidFill>
                              <a:latin typeface="Cambria Math" panose="02040503050406030204" pitchFamily="18" charset="0"/>
                            </a:rPr>
                          </m:ctrlPr>
                        </m:sSubPr>
                        <m:e>
                          <m:r>
                            <a:rPr lang="en-US" sz="1800" b="0" i="1" smtClean="0">
                              <a:solidFill>
                                <a:schemeClr val="tx1"/>
                              </a:solidFill>
                              <a:latin typeface="Cambria Math" panose="02040503050406030204" pitchFamily="18" charset="0"/>
                            </a:rPr>
                            <m:t>𝑞</m:t>
                          </m:r>
                        </m:e>
                        <m:sub>
                          <m:r>
                            <a:rPr lang="en-US" sz="1800" b="0" i="1" smtClean="0">
                              <a:solidFill>
                                <a:schemeClr val="tx1"/>
                              </a:solidFill>
                              <a:latin typeface="Cambria Math" panose="02040503050406030204" pitchFamily="18" charset="0"/>
                            </a:rPr>
                            <m:t>𝑏</m:t>
                          </m:r>
                        </m:sub>
                      </m:sSub>
                    </m:oMath>
                  </m:oMathPara>
                </a14:m>
                <a:endParaRPr lang="en-US" sz="1800" dirty="0">
                  <a:solidFill>
                    <a:schemeClr val="tx1"/>
                  </a:solidFill>
                </a:endParaRPr>
              </a:p>
            </p:txBody>
          </p:sp>
        </mc:Choice>
        <mc:Fallback xmlns="">
          <p:sp>
            <p:nvSpPr>
              <p:cNvPr id="9" name="TextBox 8">
                <a:extLst>
                  <a:ext uri="{FF2B5EF4-FFF2-40B4-BE49-F238E27FC236}">
                    <a16:creationId xmlns:a16="http://schemas.microsoft.com/office/drawing/2014/main" id="{48AD7F5E-89F4-A5AF-7BEE-209E16E32CCD}"/>
                  </a:ext>
                </a:extLst>
              </p:cNvPr>
              <p:cNvSpPr txBox="1">
                <a:spLocks noRot="1" noChangeAspect="1" noMove="1" noResize="1" noEditPoints="1" noAdjustHandles="1" noChangeArrowheads="1" noChangeShapeType="1" noTextEdit="1"/>
              </p:cNvSpPr>
              <p:nvPr/>
            </p:nvSpPr>
            <p:spPr>
              <a:xfrm>
                <a:off x="584969" y="4522006"/>
                <a:ext cx="1898245" cy="1391086"/>
              </a:xfrm>
              <a:prstGeom prst="rect">
                <a:avLst/>
              </a:prstGeom>
              <a:blipFill>
                <a:blip r:embed="rId12"/>
                <a:stretch>
                  <a:fillRect/>
                </a:stretch>
              </a:blipFill>
            </p:spPr>
            <p:txBody>
              <a:bodyPr/>
              <a:lstStyle/>
              <a:p>
                <a:r>
                  <a:rPr lang="en-US">
                    <a:noFill/>
                  </a:rPr>
                  <a:t> </a:t>
                </a:r>
              </a:p>
            </p:txBody>
          </p:sp>
        </mc:Fallback>
      </mc:AlternateContent>
      <p:sp>
        <p:nvSpPr>
          <p:cNvPr id="10" name="Right Brace 9">
            <a:extLst>
              <a:ext uri="{FF2B5EF4-FFF2-40B4-BE49-F238E27FC236}">
                <a16:creationId xmlns:a16="http://schemas.microsoft.com/office/drawing/2014/main" id="{5EA881D5-ABE2-36BC-405F-E23953D1FBEE}"/>
              </a:ext>
            </a:extLst>
          </p:cNvPr>
          <p:cNvSpPr/>
          <p:nvPr/>
        </p:nvSpPr>
        <p:spPr>
          <a:xfrm>
            <a:off x="2293372" y="4601268"/>
            <a:ext cx="490558" cy="1311823"/>
          </a:xfrm>
          <a:prstGeom prst="rightBrace">
            <a:avLst>
              <a:gd name="adj1" fmla="val 8333"/>
              <a:gd name="adj2" fmla="val 50673"/>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DC9589CB-5D80-5A58-4F8A-E4D78B8AD7B6}"/>
                  </a:ext>
                </a:extLst>
              </p:cNvPr>
              <p:cNvSpPr txBox="1"/>
              <p:nvPr/>
            </p:nvSpPr>
            <p:spPr>
              <a:xfrm>
                <a:off x="2783930" y="4601267"/>
                <a:ext cx="3709480" cy="1781578"/>
              </a:xfrm>
              <a:prstGeom prst="rect">
                <a:avLst/>
              </a:prstGeom>
              <a:noFill/>
            </p:spPr>
            <p:txBody>
              <a:bodyPr wrap="square">
                <a:spAutoFit/>
              </a:bodyPr>
              <a:lstStyle/>
              <a:p>
                <a:pPr>
                  <a:lnSpc>
                    <a:spcPct val="125000"/>
                  </a:lnSpc>
                </a:pPr>
                <a14:m>
                  <m:oMathPara xmlns:m="http://schemas.openxmlformats.org/officeDocument/2006/math">
                    <m:oMathParaPr>
                      <m:jc m:val="centerGroup"/>
                    </m:oMathParaPr>
                    <m:oMath xmlns:m="http://schemas.openxmlformats.org/officeDocument/2006/math">
                      <m:r>
                        <a:rPr lang="en-US" sz="1800" b="0" i="1" smtClean="0">
                          <a:solidFill>
                            <a:schemeClr val="tx1"/>
                          </a:solidFill>
                          <a:latin typeface="Cambria Math" panose="02040503050406030204" pitchFamily="18" charset="0"/>
                        </a:rPr>
                        <m:t>𝑀</m:t>
                      </m:r>
                      <m:sSub>
                        <m:sSubPr>
                          <m:ctrlPr>
                            <a:rPr lang="en-US" sz="1800" b="0" i="1" smtClean="0">
                              <a:solidFill>
                                <a:schemeClr val="tx1"/>
                              </a:solidFill>
                              <a:latin typeface="Cambria Math" panose="02040503050406030204" pitchFamily="18" charset="0"/>
                            </a:rPr>
                          </m:ctrlPr>
                        </m:sSubPr>
                        <m:e>
                          <m:r>
                            <a:rPr lang="en-US" sz="1800" b="0" i="1" smtClean="0">
                              <a:solidFill>
                                <a:schemeClr val="tx1"/>
                              </a:solidFill>
                              <a:latin typeface="Cambria Math" panose="02040503050406030204" pitchFamily="18" charset="0"/>
                            </a:rPr>
                            <m:t>𝐶</m:t>
                          </m:r>
                        </m:e>
                        <m:sub>
                          <m:r>
                            <a:rPr lang="en-US" sz="1800" b="0" i="1" smtClean="0">
                              <a:solidFill>
                                <a:schemeClr val="tx1"/>
                              </a:solidFill>
                              <a:latin typeface="Cambria Math" panose="02040503050406030204" pitchFamily="18" charset="0"/>
                            </a:rPr>
                            <m:t>𝑎</m:t>
                          </m:r>
                        </m:sub>
                      </m:sSub>
                      <m:r>
                        <a:rPr lang="en-US" i="1">
                          <a:latin typeface="Cambria Math" panose="02040503050406030204" pitchFamily="18" charset="0"/>
                        </a:rPr>
                        <m:t>+</m:t>
                      </m:r>
                      <m:r>
                        <a:rPr lang="en-US" i="1">
                          <a:latin typeface="Cambria Math" panose="02040503050406030204" pitchFamily="18" charset="0"/>
                        </a:rPr>
                        <m:t>𝑀</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𝑏</m:t>
                          </m:r>
                        </m:sub>
                      </m:sSub>
                      <m:r>
                        <a:rPr lang="en-US" b="0" i="0" smtClean="0">
                          <a:latin typeface="Cambria Math" panose="02040503050406030204" pitchFamily="18" charset="0"/>
                        </a:rPr>
                        <m:t>=</m:t>
                      </m:r>
                      <m:r>
                        <m:rPr>
                          <m:sty m:val="p"/>
                        </m:rPr>
                        <a:rPr lang="en-US" b="0" i="0" smtClean="0">
                          <a:latin typeface="Cambria Math" panose="02040503050406030204" pitchFamily="18" charset="0"/>
                        </a:rPr>
                        <m:t>MC</m:t>
                      </m:r>
                    </m:oMath>
                  </m:oMathPara>
                </a14:m>
                <a:endParaRPr lang="en-US" b="0" dirty="0"/>
              </a:p>
              <a:p>
                <a:pPr>
                  <a:lnSpc>
                    <a:spcPct val="125000"/>
                  </a:lnSpc>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4</m:t>
                      </m:r>
                      <m:sSup>
                        <m:sSupPr>
                          <m:ctrlPr>
                            <a:rPr lang="en-US" sz="1800" i="1" dirty="0">
                              <a:latin typeface="Cambria Math" panose="02040503050406030204" pitchFamily="18" charset="0"/>
                              <a:cs typeface="Calibri Light" panose="020F0302020204030204" pitchFamily="34" charset="0"/>
                            </a:rPr>
                          </m:ctrlPr>
                        </m:sSupPr>
                        <m:e>
                          <m:r>
                            <a:rPr lang="en-US" sz="1800" i="1" dirty="0">
                              <a:latin typeface="Cambria Math" panose="02040503050406030204" pitchFamily="18" charset="0"/>
                              <a:cs typeface="Calibri Light" panose="020F0302020204030204" pitchFamily="34" charset="0"/>
                            </a:rPr>
                            <m:t>𝑝</m:t>
                          </m:r>
                        </m:e>
                        <m:sup>
                          <m:r>
                            <a:rPr lang="en-US" sz="1800" i="1" dirty="0">
                              <a:latin typeface="Cambria Math" panose="02040503050406030204" pitchFamily="18" charset="0"/>
                              <a:cs typeface="Calibri Light" panose="020F0302020204030204" pitchFamily="34" charset="0"/>
                            </a:rPr>
                            <m:t>∗</m:t>
                          </m:r>
                        </m:sup>
                      </m:sSup>
                      <m:r>
                        <a:rPr lang="en-US" sz="1800" b="0" i="1" smtClean="0">
                          <a:latin typeface="Cambria Math" panose="02040503050406030204" pitchFamily="18" charset="0"/>
                        </a:rPr>
                        <m:t>+6</m:t>
                      </m:r>
                      <m:sSup>
                        <m:sSupPr>
                          <m:ctrlPr>
                            <a:rPr lang="en-US" sz="1800" i="1" dirty="0">
                              <a:latin typeface="Cambria Math" panose="02040503050406030204" pitchFamily="18" charset="0"/>
                              <a:cs typeface="Calibri Light" panose="020F0302020204030204" pitchFamily="34" charset="0"/>
                            </a:rPr>
                          </m:ctrlPr>
                        </m:sSupPr>
                        <m:e>
                          <m:r>
                            <a:rPr lang="en-US" sz="1800" i="1" dirty="0">
                              <a:latin typeface="Cambria Math" panose="02040503050406030204" pitchFamily="18" charset="0"/>
                              <a:cs typeface="Calibri Light" panose="020F0302020204030204" pitchFamily="34" charset="0"/>
                            </a:rPr>
                            <m:t>𝑝</m:t>
                          </m:r>
                        </m:e>
                        <m:sup>
                          <m:r>
                            <a:rPr lang="en-US" sz="1800" i="1" dirty="0">
                              <a:latin typeface="Cambria Math" panose="02040503050406030204" pitchFamily="18" charset="0"/>
                              <a:cs typeface="Calibri Light" panose="020F0302020204030204" pitchFamily="34" charset="0"/>
                            </a:rPr>
                            <m:t>∗</m:t>
                          </m:r>
                        </m:sup>
                      </m:sSup>
                      <m:r>
                        <a:rPr lang="en-US" sz="1800"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𝑎</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𝑏</m:t>
                          </m:r>
                        </m:sub>
                      </m:sSub>
                    </m:oMath>
                  </m:oMathPara>
                </a14:m>
                <a:endParaRPr lang="en-US" i="1" dirty="0">
                  <a:latin typeface="Cambria Math" panose="02040503050406030204" pitchFamily="18" charset="0"/>
                </a:endParaRPr>
              </a:p>
              <a:p>
                <a:pPr>
                  <a:lnSpc>
                    <a:spcPct val="125000"/>
                  </a:lnSpc>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m:t>
                      </m:r>
                      <m:r>
                        <a:rPr lang="en-US" sz="1800" b="0" i="1" smtClean="0">
                          <a:latin typeface="Cambria Math" panose="02040503050406030204" pitchFamily="18" charset="0"/>
                        </a:rPr>
                        <m:t>10</m:t>
                      </m:r>
                      <m:sSup>
                        <m:sSupPr>
                          <m:ctrlPr>
                            <a:rPr lang="en-US" sz="1800" i="1" dirty="0">
                              <a:latin typeface="Cambria Math" panose="02040503050406030204" pitchFamily="18" charset="0"/>
                              <a:cs typeface="Calibri Light" panose="020F0302020204030204" pitchFamily="34" charset="0"/>
                            </a:rPr>
                          </m:ctrlPr>
                        </m:sSupPr>
                        <m:e>
                          <m:r>
                            <a:rPr lang="en-US" sz="1800" i="1" dirty="0">
                              <a:latin typeface="Cambria Math" panose="02040503050406030204" pitchFamily="18" charset="0"/>
                              <a:cs typeface="Calibri Light" panose="020F0302020204030204" pitchFamily="34" charset="0"/>
                            </a:rPr>
                            <m:t>𝑝</m:t>
                          </m:r>
                        </m:e>
                        <m:sup>
                          <m:r>
                            <a:rPr lang="en-US" sz="1800" i="1" dirty="0">
                              <a:latin typeface="Cambria Math" panose="02040503050406030204" pitchFamily="18" charset="0"/>
                              <a:cs typeface="Calibri Light" panose="020F0302020204030204" pitchFamily="34" charset="0"/>
                            </a:rPr>
                            <m:t>∗</m:t>
                          </m:r>
                        </m:sup>
                      </m:sSup>
                      <m:r>
                        <a:rPr lang="en-US" sz="1800" b="0" i="1" dirty="0" smtClean="0">
                          <a:latin typeface="Cambria Math" panose="02040503050406030204" pitchFamily="18" charset="0"/>
                          <a:cs typeface="Calibri Light" panose="020F0302020204030204" pitchFamily="34" charset="0"/>
                        </a:rPr>
                        <m:t>=</m:t>
                      </m:r>
                      <m:sSup>
                        <m:sSupPr>
                          <m:ctrlPr>
                            <a:rPr lang="en-US" i="1" dirty="0">
                              <a:latin typeface="Cambria Math" panose="02040503050406030204" pitchFamily="18" charset="0"/>
                              <a:cs typeface="Calibri Light" panose="020F0302020204030204" pitchFamily="34" charset="0"/>
                            </a:rPr>
                          </m:ctrlPr>
                        </m:sSupPr>
                        <m:e>
                          <m:r>
                            <a:rPr lang="en-US" i="1" dirty="0">
                              <a:latin typeface="Cambria Math" panose="02040503050406030204" pitchFamily="18" charset="0"/>
                              <a:cs typeface="Calibri Light" panose="020F0302020204030204" pitchFamily="34" charset="0"/>
                            </a:rPr>
                            <m:t>𝑞</m:t>
                          </m:r>
                        </m:e>
                        <m:sup>
                          <m:r>
                            <a:rPr lang="en-US" i="1" dirty="0">
                              <a:latin typeface="Cambria Math" panose="02040503050406030204" pitchFamily="18" charset="0"/>
                              <a:cs typeface="Calibri Light" panose="020F0302020204030204" pitchFamily="34" charset="0"/>
                            </a:rPr>
                            <m:t>∗</m:t>
                          </m:r>
                        </m:sup>
                      </m:sSup>
                    </m:oMath>
                  </m:oMathPara>
                </a14:m>
                <a:endParaRPr lang="en-US" sz="1800" dirty="0"/>
              </a:p>
              <a:p>
                <a:pPr>
                  <a:lnSpc>
                    <a:spcPct val="125000"/>
                  </a:lnSpc>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m:t>
                      </m:r>
                      <m:sSup>
                        <m:sSupPr>
                          <m:ctrlPr>
                            <a:rPr lang="en-US" sz="1800" i="1" dirty="0">
                              <a:latin typeface="Cambria Math" panose="02040503050406030204" pitchFamily="18" charset="0"/>
                              <a:cs typeface="Calibri Light" panose="020F0302020204030204" pitchFamily="34" charset="0"/>
                            </a:rPr>
                          </m:ctrlPr>
                        </m:sSupPr>
                        <m:e>
                          <m:r>
                            <a:rPr lang="en-US" sz="1800" i="1" dirty="0">
                              <a:latin typeface="Cambria Math" panose="02040503050406030204" pitchFamily="18" charset="0"/>
                              <a:cs typeface="Calibri Light" panose="020F0302020204030204" pitchFamily="34" charset="0"/>
                            </a:rPr>
                            <m:t>𝑝</m:t>
                          </m:r>
                        </m:e>
                        <m:sup>
                          <m:r>
                            <a:rPr lang="en-US" sz="1800" i="1" dirty="0">
                              <a:latin typeface="Cambria Math" panose="02040503050406030204" pitchFamily="18" charset="0"/>
                              <a:cs typeface="Calibri Light" panose="020F0302020204030204" pitchFamily="34" charset="0"/>
                            </a:rPr>
                            <m:t>∗</m:t>
                          </m:r>
                        </m:sup>
                      </m:sSup>
                      <m:r>
                        <a:rPr lang="en-US" sz="1800" b="0" i="1" smtClean="0">
                          <a:latin typeface="Cambria Math" panose="02040503050406030204" pitchFamily="18" charset="0"/>
                        </a:rPr>
                        <m:t>=</m:t>
                      </m:r>
                      <m:f>
                        <m:fPr>
                          <m:ctrlPr>
                            <a:rPr lang="en-US" sz="1800" i="1" smtClean="0">
                              <a:latin typeface="Cambria Math" panose="02040503050406030204" pitchFamily="18" charset="0"/>
                            </a:rPr>
                          </m:ctrlPr>
                        </m:fPr>
                        <m:num>
                          <m:r>
                            <a:rPr lang="en-US" sz="1800" b="0" i="1" smtClean="0">
                              <a:latin typeface="Cambria Math" panose="02040503050406030204" pitchFamily="18" charset="0"/>
                            </a:rPr>
                            <m:t>1</m:t>
                          </m:r>
                        </m:num>
                        <m:den>
                          <m:r>
                            <a:rPr lang="en-US" sz="1800" b="0" i="1" smtClean="0">
                              <a:latin typeface="Cambria Math" panose="02040503050406030204" pitchFamily="18" charset="0"/>
                            </a:rPr>
                            <m:t>10</m:t>
                          </m:r>
                        </m:den>
                      </m:f>
                      <m:sSup>
                        <m:sSupPr>
                          <m:ctrlPr>
                            <a:rPr lang="en-US" sz="1800" i="1" dirty="0">
                              <a:latin typeface="Cambria Math" panose="02040503050406030204" pitchFamily="18" charset="0"/>
                              <a:cs typeface="Calibri Light" panose="020F0302020204030204" pitchFamily="34" charset="0"/>
                            </a:rPr>
                          </m:ctrlPr>
                        </m:sSupPr>
                        <m:e>
                          <m:r>
                            <a:rPr lang="en-US" sz="1800" b="0" i="1" dirty="0" smtClean="0">
                              <a:latin typeface="Cambria Math" panose="02040503050406030204" pitchFamily="18" charset="0"/>
                              <a:cs typeface="Calibri Light" panose="020F0302020204030204" pitchFamily="34" charset="0"/>
                            </a:rPr>
                            <m:t>𝑞</m:t>
                          </m:r>
                        </m:e>
                        <m:sup>
                          <m:r>
                            <a:rPr lang="en-US" sz="1800" b="0" i="1" dirty="0" smtClean="0">
                              <a:latin typeface="Cambria Math" panose="02040503050406030204" pitchFamily="18" charset="0"/>
                              <a:cs typeface="Calibri Light" panose="020F0302020204030204" pitchFamily="34" charset="0"/>
                            </a:rPr>
                            <m:t>∗</m:t>
                          </m:r>
                        </m:sup>
                      </m:sSup>
                    </m:oMath>
                  </m:oMathPara>
                </a14:m>
                <a:endParaRPr lang="en-US" sz="1800" dirty="0">
                  <a:cs typeface="Calibri Light" panose="020F0302020204030204" pitchFamily="34" charset="0"/>
                </a:endParaRPr>
              </a:p>
            </p:txBody>
          </p:sp>
        </mc:Choice>
        <mc:Fallback xmlns="">
          <p:sp>
            <p:nvSpPr>
              <p:cNvPr id="14" name="TextBox 13">
                <a:extLst>
                  <a:ext uri="{FF2B5EF4-FFF2-40B4-BE49-F238E27FC236}">
                    <a16:creationId xmlns:a16="http://schemas.microsoft.com/office/drawing/2014/main" id="{DC9589CB-5D80-5A58-4F8A-E4D78B8AD7B6}"/>
                  </a:ext>
                </a:extLst>
              </p:cNvPr>
              <p:cNvSpPr txBox="1">
                <a:spLocks noRot="1" noChangeAspect="1" noMove="1" noResize="1" noEditPoints="1" noAdjustHandles="1" noChangeArrowheads="1" noChangeShapeType="1" noTextEdit="1"/>
              </p:cNvSpPr>
              <p:nvPr/>
            </p:nvSpPr>
            <p:spPr>
              <a:xfrm>
                <a:off x="2783930" y="4601267"/>
                <a:ext cx="3709480" cy="1781578"/>
              </a:xfrm>
              <a:prstGeom prst="rect">
                <a:avLst/>
              </a:prstGeom>
              <a:blipFill>
                <a:blip r:embed="rId13"/>
                <a:stretch>
                  <a:fillRect/>
                </a:stretch>
              </a:blipFill>
            </p:spPr>
            <p:txBody>
              <a:bodyPr/>
              <a:lstStyle/>
              <a:p>
                <a:r>
                  <a:rPr lang="en-US">
                    <a:noFill/>
                  </a:rPr>
                  <a:t> </a:t>
                </a:r>
              </a:p>
            </p:txBody>
          </p:sp>
        </mc:Fallback>
      </mc:AlternateContent>
      <p:sp>
        <p:nvSpPr>
          <p:cNvPr id="15" name="Title 2">
            <a:extLst>
              <a:ext uri="{FF2B5EF4-FFF2-40B4-BE49-F238E27FC236}">
                <a16:creationId xmlns:a16="http://schemas.microsoft.com/office/drawing/2014/main" id="{32BCC876-E3E6-623B-F124-623CDE4CCB68}"/>
              </a:ext>
            </a:extLst>
          </p:cNvPr>
          <p:cNvSpPr txBox="1">
            <a:spLocks/>
          </p:cNvSpPr>
          <p:nvPr/>
        </p:nvSpPr>
        <p:spPr>
          <a:xfrm>
            <a:off x="2647069" y="-423710"/>
            <a:ext cx="7225748" cy="1775218"/>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rgbClr val="0070C0"/>
                </a:solidFill>
                <a:latin typeface="+mj-lt"/>
              </a:rPr>
              <a:t>Quantities Under a Pigouvian Tax</a:t>
            </a:r>
          </a:p>
        </p:txBody>
      </p:sp>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C1A968E8-4146-1557-66EC-F3FA22053EC9}"/>
                  </a:ext>
                </a:extLst>
              </p:cNvPr>
              <p:cNvSpPr/>
              <p:nvPr/>
            </p:nvSpPr>
            <p:spPr>
              <a:xfrm>
                <a:off x="4856672" y="3684855"/>
                <a:ext cx="2150996" cy="400110"/>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sSup>
                        <m:sSupPr>
                          <m:ctrlPr>
                            <a:rPr lang="en-US" sz="2000" i="1" dirty="0" smtClean="0">
                              <a:solidFill>
                                <a:schemeClr val="tx1"/>
                              </a:solidFill>
                              <a:latin typeface="Cambria Math" panose="02040503050406030204" pitchFamily="18" charset="0"/>
                              <a:cs typeface="Calibri Light" panose="020F0302020204030204" pitchFamily="34" charset="0"/>
                            </a:rPr>
                          </m:ctrlPr>
                        </m:sSupPr>
                        <m:e>
                          <m:r>
                            <a:rPr lang="en-US" sz="2000" i="1" dirty="0">
                              <a:solidFill>
                                <a:schemeClr val="tx1"/>
                              </a:solidFill>
                              <a:latin typeface="Cambria Math" panose="02040503050406030204" pitchFamily="18" charset="0"/>
                              <a:cs typeface="Calibri Light" panose="020F0302020204030204" pitchFamily="34" charset="0"/>
                            </a:rPr>
                            <m:t>𝜏</m:t>
                          </m:r>
                        </m:e>
                        <m:sup>
                          <m:r>
                            <a:rPr lang="en-US" sz="2000" i="1" dirty="0">
                              <a:solidFill>
                                <a:schemeClr val="tx1"/>
                              </a:solidFill>
                              <a:latin typeface="Cambria Math" panose="02040503050406030204" pitchFamily="18" charset="0"/>
                              <a:cs typeface="Calibri Light" panose="020F0302020204030204" pitchFamily="34" charset="0"/>
                            </a:rPr>
                            <m:t>∗</m:t>
                          </m:r>
                        </m:sup>
                      </m:sSup>
                      <m:r>
                        <a:rPr lang="en-US" sz="2000" b="0" i="1" smtClean="0">
                          <a:solidFill>
                            <a:schemeClr val="tx1"/>
                          </a:solidFill>
                          <a:latin typeface="Cambria Math" panose="02040503050406030204" pitchFamily="18" charset="0"/>
                          <a:cs typeface="Calibri Light" panose="020F0302020204030204" pitchFamily="34" charset="0"/>
                        </a:rPr>
                        <m:t>=10$ </m:t>
                      </m:r>
                      <m:r>
                        <a:rPr lang="en-US" sz="2000" b="0" i="1" smtClean="0">
                          <a:solidFill>
                            <a:schemeClr val="tx1"/>
                          </a:solidFill>
                          <a:latin typeface="Cambria Math" panose="02040503050406030204" pitchFamily="18" charset="0"/>
                          <a:cs typeface="Calibri Light" panose="020F0302020204030204" pitchFamily="34" charset="0"/>
                        </a:rPr>
                        <m:t>𝑝𝑒𝑟</m:t>
                      </m:r>
                      <m:r>
                        <a:rPr lang="en-US" sz="2000" b="0" i="1" smtClean="0">
                          <a:solidFill>
                            <a:schemeClr val="tx1"/>
                          </a:solidFill>
                          <a:latin typeface="Cambria Math" panose="02040503050406030204" pitchFamily="18" charset="0"/>
                          <a:cs typeface="Calibri Light" panose="020F0302020204030204" pitchFamily="34" charset="0"/>
                        </a:rPr>
                        <m:t> </m:t>
                      </m:r>
                      <m:r>
                        <a:rPr lang="en-US" sz="2000" b="0" i="1" smtClean="0">
                          <a:solidFill>
                            <a:schemeClr val="tx1"/>
                          </a:solidFill>
                          <a:latin typeface="Cambria Math" panose="02040503050406030204" pitchFamily="18" charset="0"/>
                          <a:cs typeface="Calibri Light" panose="020F0302020204030204" pitchFamily="34" charset="0"/>
                        </a:rPr>
                        <m:t>𝑡𝑜𝑛</m:t>
                      </m:r>
                    </m:oMath>
                  </m:oMathPara>
                </a14:m>
                <a:endParaRPr lang="en-US" sz="2000" dirty="0">
                  <a:solidFill>
                    <a:schemeClr val="tx1"/>
                  </a:solidFill>
                  <a:cs typeface="Calibri Light" panose="020F0302020204030204" pitchFamily="34" charset="0"/>
                </a:endParaRPr>
              </a:p>
            </p:txBody>
          </p:sp>
        </mc:Choice>
        <mc:Fallback xmlns="">
          <p:sp>
            <p:nvSpPr>
              <p:cNvPr id="16" name="Rectangle 15">
                <a:extLst>
                  <a:ext uri="{FF2B5EF4-FFF2-40B4-BE49-F238E27FC236}">
                    <a16:creationId xmlns:a16="http://schemas.microsoft.com/office/drawing/2014/main" id="{C1A968E8-4146-1557-66EC-F3FA22053EC9}"/>
                  </a:ext>
                </a:extLst>
              </p:cNvPr>
              <p:cNvSpPr>
                <a:spLocks noRot="1" noChangeAspect="1" noMove="1" noResize="1" noEditPoints="1" noAdjustHandles="1" noChangeArrowheads="1" noChangeShapeType="1" noTextEdit="1"/>
              </p:cNvSpPr>
              <p:nvPr/>
            </p:nvSpPr>
            <p:spPr>
              <a:xfrm>
                <a:off x="4856672" y="3684855"/>
                <a:ext cx="2150996" cy="400110"/>
              </a:xfrm>
              <a:prstGeom prst="rect">
                <a:avLst/>
              </a:prstGeom>
              <a:blipFill>
                <a:blip r:embed="rId14"/>
                <a:stretch>
                  <a:fillRect b="-7576"/>
                </a:stretch>
              </a:blipFill>
            </p:spPr>
            <p:txBody>
              <a:bodyPr/>
              <a:lstStyle/>
              <a:p>
                <a:r>
                  <a:rPr lang="en-US">
                    <a:noFill/>
                  </a:rPr>
                  <a:t> </a:t>
                </a:r>
              </a:p>
            </p:txBody>
          </p:sp>
        </mc:Fallback>
      </mc:AlternateContent>
    </p:spTree>
    <p:custDataLst>
      <p:tags r:id="rId1"/>
    </p:custDataLst>
    <p:extLst>
      <p:ext uri="{BB962C8B-B14F-4D97-AF65-F5344CB8AC3E}">
        <p14:creationId xmlns:p14="http://schemas.microsoft.com/office/powerpoint/2010/main" val="6625731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605D4D6-67D1-0320-A140-94CC8086E16C}"/>
              </a:ext>
            </a:extLst>
          </p:cNvPr>
          <p:cNvPicPr>
            <a:picLocks noChangeAspect="1"/>
          </p:cNvPicPr>
          <p:nvPr/>
        </p:nvPicPr>
        <p:blipFill>
          <a:blip r:embed="rId4"/>
          <a:stretch>
            <a:fillRect/>
          </a:stretch>
        </p:blipFill>
        <p:spPr>
          <a:xfrm>
            <a:off x="6834957" y="1932371"/>
            <a:ext cx="4619625" cy="4105275"/>
          </a:xfrm>
          <a:prstGeom prst="rect">
            <a:avLst/>
          </a:prstGeom>
        </p:spPr>
      </p:pic>
      <p:sp>
        <p:nvSpPr>
          <p:cNvPr id="11" name="Title 2">
            <a:extLst>
              <a:ext uri="{FF2B5EF4-FFF2-40B4-BE49-F238E27FC236}">
                <a16:creationId xmlns:a16="http://schemas.microsoft.com/office/drawing/2014/main" id="{462E9AFE-FCE3-4594-A4DB-141C6B7644D4}"/>
              </a:ext>
            </a:extLst>
          </p:cNvPr>
          <p:cNvSpPr txBox="1">
            <a:spLocks/>
          </p:cNvSpPr>
          <p:nvPr/>
        </p:nvSpPr>
        <p:spPr>
          <a:xfrm>
            <a:off x="2398804" y="-423710"/>
            <a:ext cx="7225748" cy="1775218"/>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endParaRPr lang="en-US" sz="4000" dirty="0">
              <a:solidFill>
                <a:schemeClr val="tx1"/>
              </a:solidFill>
              <a:latin typeface="+mj-lt"/>
            </a:endParaRPr>
          </a:p>
        </p:txBody>
      </p:sp>
      <p:sp>
        <p:nvSpPr>
          <p:cNvPr id="22" name="Rectangle 21">
            <a:extLst>
              <a:ext uri="{FF2B5EF4-FFF2-40B4-BE49-F238E27FC236}">
                <a16:creationId xmlns:a16="http://schemas.microsoft.com/office/drawing/2014/main" id="{4FF48E2B-8939-43FE-286B-088453766F58}"/>
              </a:ext>
            </a:extLst>
          </p:cNvPr>
          <p:cNvSpPr/>
          <p:nvPr/>
        </p:nvSpPr>
        <p:spPr>
          <a:xfrm>
            <a:off x="5665509" y="1932371"/>
            <a:ext cx="1234312" cy="646331"/>
          </a:xfrm>
          <a:prstGeom prst="rect">
            <a:avLst/>
          </a:prstGeom>
        </p:spPr>
        <p:txBody>
          <a:bodyPr wrap="none">
            <a:spAutoFit/>
          </a:bodyPr>
          <a:lstStyle/>
          <a:p>
            <a:pPr algn="ctr"/>
            <a:r>
              <a:rPr lang="en-US" dirty="0">
                <a:cs typeface="Calibri Light" panose="020F0302020204030204" pitchFamily="34" charset="0"/>
              </a:rPr>
              <a:t>Cost of </a:t>
            </a:r>
          </a:p>
          <a:p>
            <a:pPr algn="ctr"/>
            <a:r>
              <a:rPr lang="en-US" dirty="0">
                <a:cs typeface="Calibri Light" panose="020F0302020204030204" pitchFamily="34" charset="0"/>
              </a:rPr>
              <a:t>Abatement</a:t>
            </a:r>
          </a:p>
        </p:txBody>
      </p:sp>
      <p:cxnSp>
        <p:nvCxnSpPr>
          <p:cNvPr id="5" name="Straight Connector 4">
            <a:extLst>
              <a:ext uri="{FF2B5EF4-FFF2-40B4-BE49-F238E27FC236}">
                <a16:creationId xmlns:a16="http://schemas.microsoft.com/office/drawing/2014/main" id="{BC62BD8F-380A-5581-2B95-406E6B2B47B2}"/>
              </a:ext>
            </a:extLst>
          </p:cNvPr>
          <p:cNvCxnSpPr>
            <a:cxnSpLocks/>
          </p:cNvCxnSpPr>
          <p:nvPr/>
        </p:nvCxnSpPr>
        <p:spPr>
          <a:xfrm flipV="1">
            <a:off x="7023793" y="3452809"/>
            <a:ext cx="3975640" cy="2138395"/>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BEFD4993-CB9C-A633-7FCE-D295F3550655}"/>
                  </a:ext>
                </a:extLst>
              </p:cNvPr>
              <p:cNvSpPr/>
              <p:nvPr/>
            </p:nvSpPr>
            <p:spPr>
              <a:xfrm>
                <a:off x="9311868" y="5692808"/>
                <a:ext cx="2165618" cy="707886"/>
              </a:xfrm>
              <a:prstGeom prst="rect">
                <a:avLst/>
              </a:prstGeom>
            </p:spPr>
            <p:txBody>
              <a:bodyPr wrap="square">
                <a:spAutoFit/>
              </a:bodyPr>
              <a:lstStyle/>
              <a:p>
                <a:pPr algn="ctr"/>
                <a14:m>
                  <m:oMath xmlns:m="http://schemas.openxmlformats.org/officeDocument/2006/math">
                    <m:sSup>
                      <m:sSupPr>
                        <m:ctrlPr>
                          <a:rPr lang="en-US" sz="2000" i="1" dirty="0" smtClean="0">
                            <a:solidFill>
                              <a:schemeClr val="tx1"/>
                            </a:solidFill>
                            <a:latin typeface="Cambria Math" panose="02040503050406030204" pitchFamily="18" charset="0"/>
                            <a:cs typeface="Calibri Light" panose="020F0302020204030204" pitchFamily="34" charset="0"/>
                          </a:rPr>
                        </m:ctrlPr>
                      </m:sSupPr>
                      <m:e>
                        <m:r>
                          <a:rPr lang="en-US" sz="2000" b="0" i="1" dirty="0" smtClean="0">
                            <a:solidFill>
                              <a:schemeClr val="tx1"/>
                            </a:solidFill>
                            <a:latin typeface="Cambria Math" panose="02040503050406030204" pitchFamily="18" charset="0"/>
                            <a:cs typeface="Calibri Light" panose="020F0302020204030204" pitchFamily="34" charset="0"/>
                          </a:rPr>
                          <m:t>𝑞</m:t>
                        </m:r>
                      </m:e>
                      <m:sup>
                        <m:r>
                          <a:rPr lang="en-US" sz="2000" i="1" dirty="0">
                            <a:solidFill>
                              <a:schemeClr val="tx1"/>
                            </a:solidFill>
                            <a:latin typeface="Cambria Math" panose="02040503050406030204" pitchFamily="18" charset="0"/>
                            <a:cs typeface="Calibri Light" panose="020F0302020204030204" pitchFamily="34" charset="0"/>
                          </a:rPr>
                          <m:t>∗</m:t>
                        </m:r>
                      </m:sup>
                    </m:sSup>
                  </m:oMath>
                </a14:m>
                <a:r>
                  <a:rPr lang="en-US" sz="2000" dirty="0">
                    <a:solidFill>
                      <a:schemeClr val="tx1"/>
                    </a:solidFill>
                    <a:cs typeface="Calibri Light" panose="020F0302020204030204" pitchFamily="34" charset="0"/>
                  </a:rPr>
                  <a:t>= 100 tons of abatement</a:t>
                </a:r>
              </a:p>
            </p:txBody>
          </p:sp>
        </mc:Choice>
        <mc:Fallback xmlns="">
          <p:sp>
            <p:nvSpPr>
              <p:cNvPr id="4" name="Rectangle 3">
                <a:extLst>
                  <a:ext uri="{FF2B5EF4-FFF2-40B4-BE49-F238E27FC236}">
                    <a16:creationId xmlns:a16="http://schemas.microsoft.com/office/drawing/2014/main" id="{BEFD4993-CB9C-A633-7FCE-D295F3550655}"/>
                  </a:ext>
                </a:extLst>
              </p:cNvPr>
              <p:cNvSpPr>
                <a:spLocks noRot="1" noChangeAspect="1" noMove="1" noResize="1" noEditPoints="1" noAdjustHandles="1" noChangeArrowheads="1" noChangeShapeType="1" noTextEdit="1"/>
              </p:cNvSpPr>
              <p:nvPr/>
            </p:nvSpPr>
            <p:spPr>
              <a:xfrm>
                <a:off x="9311868" y="5692808"/>
                <a:ext cx="2165618" cy="707886"/>
              </a:xfrm>
              <a:prstGeom prst="rect">
                <a:avLst/>
              </a:prstGeom>
              <a:blipFill>
                <a:blip r:embed="rId5"/>
                <a:stretch>
                  <a:fillRect t="-5172" b="-146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01B6BE1D-B135-54A2-29BF-BF3B32F73783}"/>
                  </a:ext>
                </a:extLst>
              </p:cNvPr>
              <p:cNvSpPr txBox="1"/>
              <p:nvPr/>
            </p:nvSpPr>
            <p:spPr>
              <a:xfrm>
                <a:off x="754136" y="1932371"/>
                <a:ext cx="4702070" cy="3584828"/>
              </a:xfrm>
              <a:prstGeom prst="rect">
                <a:avLst/>
              </a:prstGeom>
              <a:noFill/>
              <a:effectLst/>
            </p:spPr>
            <p:txBody>
              <a:bodyPr wrap="square" rtlCol="0">
                <a:spAutoFit/>
              </a:bodyPr>
              <a:lstStyle/>
              <a:p>
                <a:pPr>
                  <a:lnSpc>
                    <a:spcPct val="125000"/>
                  </a:lnSpc>
                </a:pPr>
                <a:r>
                  <a:rPr lang="en-US" sz="1900" dirty="0">
                    <a:cs typeface="Calibri Light" panose="020F0302020204030204" pitchFamily="34" charset="0"/>
                  </a:rPr>
                  <a:t>Now we have the following marginal abatement curves and the known abatement quantities at a $10 Pigouvian tax. </a:t>
                </a:r>
              </a:p>
              <a:p>
                <a:pPr>
                  <a:lnSpc>
                    <a:spcPct val="125000"/>
                  </a:lnSpc>
                </a:pPr>
                <a14:m>
                  <m:oMathPara xmlns:m="http://schemas.openxmlformats.org/officeDocument/2006/math">
                    <m:oMathParaPr>
                      <m:jc m:val="centerGroup"/>
                    </m:oMathParaPr>
                    <m:oMath xmlns:m="http://schemas.openxmlformats.org/officeDocument/2006/math">
                      <m:r>
                        <a:rPr lang="en-US" sz="1900" b="0" i="1" smtClean="0">
                          <a:solidFill>
                            <a:srgbClr val="FF0000"/>
                          </a:solidFill>
                          <a:latin typeface="Cambria Math" panose="02040503050406030204" pitchFamily="18" charset="0"/>
                        </a:rPr>
                        <m:t>𝑀</m:t>
                      </m:r>
                      <m:sSub>
                        <m:sSubPr>
                          <m:ctrlPr>
                            <a:rPr lang="en-US" sz="1900" b="0" i="1" smtClean="0">
                              <a:solidFill>
                                <a:srgbClr val="FF0000"/>
                              </a:solidFill>
                              <a:latin typeface="Cambria Math" panose="02040503050406030204" pitchFamily="18" charset="0"/>
                            </a:rPr>
                          </m:ctrlPr>
                        </m:sSubPr>
                        <m:e>
                          <m:r>
                            <a:rPr lang="en-US" sz="1900" b="0" i="1" smtClean="0">
                              <a:solidFill>
                                <a:srgbClr val="FF0000"/>
                              </a:solidFill>
                              <a:latin typeface="Cambria Math" panose="02040503050406030204" pitchFamily="18" charset="0"/>
                            </a:rPr>
                            <m:t>𝐶</m:t>
                          </m:r>
                        </m:e>
                        <m:sub>
                          <m:r>
                            <a:rPr lang="en-US" sz="1900" b="0" i="1" smtClean="0">
                              <a:solidFill>
                                <a:srgbClr val="FF0000"/>
                              </a:solidFill>
                              <a:latin typeface="Cambria Math" panose="02040503050406030204" pitchFamily="18" charset="0"/>
                            </a:rPr>
                            <m:t>𝑎</m:t>
                          </m:r>
                        </m:sub>
                      </m:sSub>
                      <m:r>
                        <a:rPr lang="en-US" sz="1900" b="0" i="1" smtClean="0">
                          <a:solidFill>
                            <a:srgbClr val="FF0000"/>
                          </a:solidFill>
                          <a:latin typeface="Cambria Math" panose="02040503050406030204" pitchFamily="18" charset="0"/>
                        </a:rPr>
                        <m:t>=</m:t>
                      </m:r>
                      <m:f>
                        <m:fPr>
                          <m:ctrlPr>
                            <a:rPr lang="en-US" sz="1900" b="0" i="1" smtClean="0">
                              <a:solidFill>
                                <a:srgbClr val="FF0000"/>
                              </a:solidFill>
                              <a:latin typeface="Cambria Math" panose="02040503050406030204" pitchFamily="18" charset="0"/>
                            </a:rPr>
                          </m:ctrlPr>
                        </m:fPr>
                        <m:num>
                          <m:r>
                            <a:rPr lang="en-US" sz="1900" b="0" i="1" smtClean="0">
                              <a:solidFill>
                                <a:srgbClr val="FF0000"/>
                              </a:solidFill>
                              <a:latin typeface="Cambria Math" panose="02040503050406030204" pitchFamily="18" charset="0"/>
                            </a:rPr>
                            <m:t>1</m:t>
                          </m:r>
                        </m:num>
                        <m:den>
                          <m:r>
                            <a:rPr lang="en-US" sz="1900" b="0" i="1" smtClean="0">
                              <a:solidFill>
                                <a:srgbClr val="FF0000"/>
                              </a:solidFill>
                              <a:latin typeface="Cambria Math" panose="02040503050406030204" pitchFamily="18" charset="0"/>
                            </a:rPr>
                            <m:t>4</m:t>
                          </m:r>
                        </m:den>
                      </m:f>
                      <m:r>
                        <a:rPr lang="en-US" sz="1900" b="0" i="1" smtClean="0">
                          <a:solidFill>
                            <a:srgbClr val="FF0000"/>
                          </a:solidFill>
                          <a:latin typeface="Cambria Math" panose="02040503050406030204" pitchFamily="18" charset="0"/>
                        </a:rPr>
                        <m:t>∗</m:t>
                      </m:r>
                      <m:sSub>
                        <m:sSubPr>
                          <m:ctrlPr>
                            <a:rPr lang="en-US" sz="1900" b="0" i="1" smtClean="0">
                              <a:solidFill>
                                <a:srgbClr val="FF0000"/>
                              </a:solidFill>
                              <a:latin typeface="Cambria Math" panose="02040503050406030204" pitchFamily="18" charset="0"/>
                            </a:rPr>
                          </m:ctrlPr>
                        </m:sSubPr>
                        <m:e>
                          <m:r>
                            <a:rPr lang="en-US" sz="1900" b="0" i="1" smtClean="0">
                              <a:solidFill>
                                <a:srgbClr val="FF0000"/>
                              </a:solidFill>
                              <a:latin typeface="Cambria Math" panose="02040503050406030204" pitchFamily="18" charset="0"/>
                            </a:rPr>
                            <m:t>𝑞</m:t>
                          </m:r>
                        </m:e>
                        <m:sub>
                          <m:r>
                            <a:rPr lang="en-US" sz="1900" b="0" i="1" smtClean="0">
                              <a:solidFill>
                                <a:srgbClr val="FF0000"/>
                              </a:solidFill>
                              <a:latin typeface="Cambria Math" panose="02040503050406030204" pitchFamily="18" charset="0"/>
                            </a:rPr>
                            <m:t>𝑎</m:t>
                          </m:r>
                        </m:sub>
                      </m:sSub>
                    </m:oMath>
                  </m:oMathPara>
                </a14:m>
                <a:endParaRPr lang="en-US" sz="1900" dirty="0">
                  <a:solidFill>
                    <a:srgbClr val="FF0000"/>
                  </a:solidFill>
                  <a:cs typeface="Calibri Light" panose="020F0302020204030204" pitchFamily="34" charset="0"/>
                </a:endParaRPr>
              </a:p>
              <a:p>
                <a:pPr>
                  <a:lnSpc>
                    <a:spcPct val="125000"/>
                  </a:lnSpc>
                </a:pPr>
                <a14:m>
                  <m:oMathPara xmlns:m="http://schemas.openxmlformats.org/officeDocument/2006/math">
                    <m:oMathParaPr>
                      <m:jc m:val="centerGroup"/>
                    </m:oMathParaPr>
                    <m:oMath xmlns:m="http://schemas.openxmlformats.org/officeDocument/2006/math">
                      <m:r>
                        <a:rPr lang="en-US" sz="1900" b="0" i="1" smtClean="0">
                          <a:solidFill>
                            <a:srgbClr val="0070C0"/>
                          </a:solidFill>
                          <a:latin typeface="Cambria Math" panose="02040503050406030204" pitchFamily="18" charset="0"/>
                        </a:rPr>
                        <m:t>𝑀</m:t>
                      </m:r>
                      <m:sSub>
                        <m:sSubPr>
                          <m:ctrlPr>
                            <a:rPr lang="en-US" sz="1900" b="0" i="1" smtClean="0">
                              <a:solidFill>
                                <a:srgbClr val="0070C0"/>
                              </a:solidFill>
                              <a:latin typeface="Cambria Math" panose="02040503050406030204" pitchFamily="18" charset="0"/>
                            </a:rPr>
                          </m:ctrlPr>
                        </m:sSubPr>
                        <m:e>
                          <m:r>
                            <a:rPr lang="en-US" sz="1900" b="0" i="1" smtClean="0">
                              <a:solidFill>
                                <a:srgbClr val="0070C0"/>
                              </a:solidFill>
                              <a:latin typeface="Cambria Math" panose="02040503050406030204" pitchFamily="18" charset="0"/>
                            </a:rPr>
                            <m:t>𝐶</m:t>
                          </m:r>
                        </m:e>
                        <m:sub>
                          <m:r>
                            <a:rPr lang="en-US" sz="1900" b="0" i="1" smtClean="0">
                              <a:solidFill>
                                <a:srgbClr val="0070C0"/>
                              </a:solidFill>
                              <a:latin typeface="Cambria Math" panose="02040503050406030204" pitchFamily="18" charset="0"/>
                            </a:rPr>
                            <m:t>𝑏</m:t>
                          </m:r>
                        </m:sub>
                      </m:sSub>
                      <m:r>
                        <a:rPr lang="en-US" sz="1900" b="0" i="1" smtClean="0">
                          <a:solidFill>
                            <a:srgbClr val="0070C0"/>
                          </a:solidFill>
                          <a:latin typeface="Cambria Math" panose="02040503050406030204" pitchFamily="18" charset="0"/>
                        </a:rPr>
                        <m:t>=</m:t>
                      </m:r>
                      <m:f>
                        <m:fPr>
                          <m:ctrlPr>
                            <a:rPr lang="en-US" sz="1900" b="0" i="1" smtClean="0">
                              <a:solidFill>
                                <a:srgbClr val="0070C0"/>
                              </a:solidFill>
                              <a:latin typeface="Cambria Math" panose="02040503050406030204" pitchFamily="18" charset="0"/>
                            </a:rPr>
                          </m:ctrlPr>
                        </m:fPr>
                        <m:num>
                          <m:r>
                            <a:rPr lang="en-US" sz="1900" b="0" i="1" smtClean="0">
                              <a:solidFill>
                                <a:srgbClr val="0070C0"/>
                              </a:solidFill>
                              <a:latin typeface="Cambria Math" panose="02040503050406030204" pitchFamily="18" charset="0"/>
                            </a:rPr>
                            <m:t>1</m:t>
                          </m:r>
                        </m:num>
                        <m:den>
                          <m:r>
                            <a:rPr lang="en-US" sz="1900" b="0" i="1" smtClean="0">
                              <a:solidFill>
                                <a:srgbClr val="0070C0"/>
                              </a:solidFill>
                              <a:latin typeface="Cambria Math" panose="02040503050406030204" pitchFamily="18" charset="0"/>
                            </a:rPr>
                            <m:t>6</m:t>
                          </m:r>
                        </m:den>
                      </m:f>
                      <m:r>
                        <a:rPr lang="en-US" sz="1900" b="0" i="1" smtClean="0">
                          <a:solidFill>
                            <a:srgbClr val="0070C0"/>
                          </a:solidFill>
                          <a:latin typeface="Cambria Math" panose="02040503050406030204" pitchFamily="18" charset="0"/>
                        </a:rPr>
                        <m:t>∗</m:t>
                      </m:r>
                      <m:sSub>
                        <m:sSubPr>
                          <m:ctrlPr>
                            <a:rPr lang="en-US" sz="1900" b="0" i="1" smtClean="0">
                              <a:solidFill>
                                <a:srgbClr val="0070C0"/>
                              </a:solidFill>
                              <a:latin typeface="Cambria Math" panose="02040503050406030204" pitchFamily="18" charset="0"/>
                            </a:rPr>
                          </m:ctrlPr>
                        </m:sSubPr>
                        <m:e>
                          <m:r>
                            <a:rPr lang="en-US" sz="1900" b="0" i="1" smtClean="0">
                              <a:solidFill>
                                <a:srgbClr val="0070C0"/>
                              </a:solidFill>
                              <a:latin typeface="Cambria Math" panose="02040503050406030204" pitchFamily="18" charset="0"/>
                            </a:rPr>
                            <m:t>𝑞</m:t>
                          </m:r>
                        </m:e>
                        <m:sub>
                          <m:r>
                            <a:rPr lang="en-US" sz="1900" b="0" i="1" smtClean="0">
                              <a:solidFill>
                                <a:srgbClr val="0070C0"/>
                              </a:solidFill>
                              <a:latin typeface="Cambria Math" panose="02040503050406030204" pitchFamily="18" charset="0"/>
                            </a:rPr>
                            <m:t>𝑏</m:t>
                          </m:r>
                        </m:sub>
                      </m:sSub>
                    </m:oMath>
                  </m:oMathPara>
                </a14:m>
                <a:endParaRPr lang="en-US" sz="1900" dirty="0">
                  <a:solidFill>
                    <a:srgbClr val="0070C0"/>
                  </a:solidFill>
                </a:endParaRPr>
              </a:p>
              <a:p>
                <a:pPr>
                  <a:lnSpc>
                    <a:spcPct val="125000"/>
                  </a:lnSpc>
                </a:pPr>
                <a14:m>
                  <m:oMathPara xmlns:m="http://schemas.openxmlformats.org/officeDocument/2006/math">
                    <m:oMathParaPr>
                      <m:jc m:val="centerGroup"/>
                    </m:oMathParaPr>
                    <m:oMath xmlns:m="http://schemas.openxmlformats.org/officeDocument/2006/math">
                      <m:r>
                        <a:rPr lang="en-US" sz="1900" b="0" i="1" smtClean="0">
                          <a:latin typeface="Cambria Math" panose="02040503050406030204" pitchFamily="18" charset="0"/>
                        </a:rPr>
                        <m:t>𝑀𝐶</m:t>
                      </m:r>
                      <m:r>
                        <a:rPr lang="en-US" sz="1900" b="0" i="1" smtClean="0">
                          <a:latin typeface="Cambria Math" panose="02040503050406030204" pitchFamily="18" charset="0"/>
                        </a:rPr>
                        <m:t>=</m:t>
                      </m:r>
                      <m:f>
                        <m:fPr>
                          <m:ctrlPr>
                            <a:rPr lang="en-US" sz="1900" b="0" i="1" smtClean="0">
                              <a:latin typeface="Cambria Math" panose="02040503050406030204" pitchFamily="18" charset="0"/>
                            </a:rPr>
                          </m:ctrlPr>
                        </m:fPr>
                        <m:num>
                          <m:r>
                            <a:rPr lang="en-US" sz="1900" b="0" i="1" smtClean="0">
                              <a:latin typeface="Cambria Math" panose="02040503050406030204" pitchFamily="18" charset="0"/>
                            </a:rPr>
                            <m:t>1</m:t>
                          </m:r>
                        </m:num>
                        <m:den>
                          <m:r>
                            <a:rPr lang="en-US" sz="1900" b="0" i="1" smtClean="0">
                              <a:latin typeface="Cambria Math" panose="02040503050406030204" pitchFamily="18" charset="0"/>
                            </a:rPr>
                            <m:t>10</m:t>
                          </m:r>
                        </m:den>
                      </m:f>
                      <m:r>
                        <a:rPr lang="en-US" sz="1900" b="0" i="1" smtClean="0">
                          <a:latin typeface="Cambria Math" panose="02040503050406030204" pitchFamily="18" charset="0"/>
                        </a:rPr>
                        <m:t>∗</m:t>
                      </m:r>
                      <m:r>
                        <a:rPr lang="en-US" sz="1900" b="0" i="1" smtClean="0">
                          <a:latin typeface="Cambria Math" panose="02040503050406030204" pitchFamily="18" charset="0"/>
                        </a:rPr>
                        <m:t>𝑞</m:t>
                      </m:r>
                    </m:oMath>
                  </m:oMathPara>
                </a14:m>
                <a:endParaRPr lang="en-US" sz="1900" dirty="0">
                  <a:cs typeface="Calibri Light" panose="020F0302020204030204" pitchFamily="34" charset="0"/>
                </a:endParaRPr>
              </a:p>
              <a:p>
                <a:pPr>
                  <a:lnSpc>
                    <a:spcPct val="125000"/>
                  </a:lnSpc>
                </a:pPr>
                <a:endParaRPr lang="en-US" sz="1900" dirty="0">
                  <a:cs typeface="Calibri Light" panose="020F0302020204030204" pitchFamily="34" charset="0"/>
                </a:endParaRPr>
              </a:p>
            </p:txBody>
          </p:sp>
        </mc:Choice>
        <mc:Fallback xmlns="">
          <p:sp>
            <p:nvSpPr>
              <p:cNvPr id="17" name="TextBox 16">
                <a:extLst>
                  <a:ext uri="{FF2B5EF4-FFF2-40B4-BE49-F238E27FC236}">
                    <a16:creationId xmlns:a16="http://schemas.microsoft.com/office/drawing/2014/main" id="{01B6BE1D-B135-54A2-29BF-BF3B32F73783}"/>
                  </a:ext>
                </a:extLst>
              </p:cNvPr>
              <p:cNvSpPr txBox="1">
                <a:spLocks noRot="1" noChangeAspect="1" noMove="1" noResize="1" noEditPoints="1" noAdjustHandles="1" noChangeArrowheads="1" noChangeShapeType="1" noTextEdit="1"/>
              </p:cNvSpPr>
              <p:nvPr/>
            </p:nvSpPr>
            <p:spPr>
              <a:xfrm>
                <a:off x="754136" y="1932371"/>
                <a:ext cx="4702070" cy="3584828"/>
              </a:xfrm>
              <a:prstGeom prst="rect">
                <a:avLst/>
              </a:prstGeom>
              <a:blipFill>
                <a:blip r:embed="rId6"/>
                <a:stretch>
                  <a:fillRect l="-1297" r="-130"/>
                </a:stretch>
              </a:blipFill>
              <a:effectLst/>
            </p:spPr>
            <p:txBody>
              <a:bodyPr/>
              <a:lstStyle/>
              <a:p>
                <a:r>
                  <a:rPr lang="en-US">
                    <a:noFill/>
                  </a:rPr>
                  <a:t> </a:t>
                </a:r>
              </a:p>
            </p:txBody>
          </p:sp>
        </mc:Fallback>
      </mc:AlternateContent>
      <p:cxnSp>
        <p:nvCxnSpPr>
          <p:cNvPr id="19" name="Straight Connector 18">
            <a:extLst>
              <a:ext uri="{FF2B5EF4-FFF2-40B4-BE49-F238E27FC236}">
                <a16:creationId xmlns:a16="http://schemas.microsoft.com/office/drawing/2014/main" id="{FA2708A2-368A-5588-9CEA-444DBBDA68F0}"/>
              </a:ext>
            </a:extLst>
          </p:cNvPr>
          <p:cNvCxnSpPr>
            <a:cxnSpLocks/>
          </p:cNvCxnSpPr>
          <p:nvPr/>
        </p:nvCxnSpPr>
        <p:spPr>
          <a:xfrm flipV="1">
            <a:off x="10186839" y="3908356"/>
            <a:ext cx="0" cy="1682848"/>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4" name="Straight Connector 23">
            <a:extLst>
              <a:ext uri="{FF2B5EF4-FFF2-40B4-BE49-F238E27FC236}">
                <a16:creationId xmlns:a16="http://schemas.microsoft.com/office/drawing/2014/main" id="{C81BE541-3515-A579-F465-FD0336BA1790}"/>
              </a:ext>
            </a:extLst>
          </p:cNvPr>
          <p:cNvCxnSpPr>
            <a:cxnSpLocks/>
          </p:cNvCxnSpPr>
          <p:nvPr/>
        </p:nvCxnSpPr>
        <p:spPr>
          <a:xfrm flipV="1">
            <a:off x="7016079" y="2881969"/>
            <a:ext cx="1423016" cy="2713860"/>
          </a:xfrm>
          <a:prstGeom prst="line">
            <a:avLst/>
          </a:prstGeom>
          <a:ln w="9525"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0" name="Straight Connector 29">
            <a:extLst>
              <a:ext uri="{FF2B5EF4-FFF2-40B4-BE49-F238E27FC236}">
                <a16:creationId xmlns:a16="http://schemas.microsoft.com/office/drawing/2014/main" id="{A46977F8-13D4-6EC8-917B-4AB2F4EC4B55}"/>
              </a:ext>
            </a:extLst>
          </p:cNvPr>
          <p:cNvCxnSpPr>
            <a:cxnSpLocks/>
          </p:cNvCxnSpPr>
          <p:nvPr/>
        </p:nvCxnSpPr>
        <p:spPr>
          <a:xfrm flipV="1">
            <a:off x="7023793" y="3138263"/>
            <a:ext cx="2684993" cy="2452941"/>
          </a:xfrm>
          <a:prstGeom prst="line">
            <a:avLst/>
          </a:prstGeom>
          <a:ln w="9525" cap="flat" cmpd="sng" algn="ctr">
            <a:solidFill>
              <a:srgbClr val="0070C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7EAFBC00-7287-A9F8-60DD-5F03B6878978}"/>
                  </a:ext>
                </a:extLst>
              </p:cNvPr>
              <p:cNvSpPr txBox="1"/>
              <p:nvPr/>
            </p:nvSpPr>
            <p:spPr>
              <a:xfrm>
                <a:off x="8439095" y="2594618"/>
                <a:ext cx="49949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𝑀</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𝑎</m:t>
                          </m:r>
                        </m:sub>
                      </m:sSub>
                    </m:oMath>
                  </m:oMathPara>
                </a14:m>
                <a:endParaRPr lang="en-US" dirty="0"/>
              </a:p>
            </p:txBody>
          </p:sp>
        </mc:Choice>
        <mc:Fallback xmlns="">
          <p:sp>
            <p:nvSpPr>
              <p:cNvPr id="33" name="TextBox 32">
                <a:extLst>
                  <a:ext uri="{FF2B5EF4-FFF2-40B4-BE49-F238E27FC236}">
                    <a16:creationId xmlns:a16="http://schemas.microsoft.com/office/drawing/2014/main" id="{7EAFBC00-7287-A9F8-60DD-5F03B6878978}"/>
                  </a:ext>
                </a:extLst>
              </p:cNvPr>
              <p:cNvSpPr txBox="1">
                <a:spLocks noRot="1" noChangeAspect="1" noMove="1" noResize="1" noEditPoints="1" noAdjustHandles="1" noChangeArrowheads="1" noChangeShapeType="1" noTextEdit="1"/>
              </p:cNvSpPr>
              <p:nvPr/>
            </p:nvSpPr>
            <p:spPr>
              <a:xfrm>
                <a:off x="8439095" y="2594618"/>
                <a:ext cx="499496" cy="276999"/>
              </a:xfrm>
              <a:prstGeom prst="rect">
                <a:avLst/>
              </a:prstGeom>
              <a:blipFill>
                <a:blip r:embed="rId7"/>
                <a:stretch>
                  <a:fillRect l="-9756" r="-2439" b="-111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103E9C50-912B-5679-D0F7-F9A6773B8062}"/>
                  </a:ext>
                </a:extLst>
              </p:cNvPr>
              <p:cNvSpPr txBox="1"/>
              <p:nvPr/>
            </p:nvSpPr>
            <p:spPr>
              <a:xfrm>
                <a:off x="9773393" y="2853033"/>
                <a:ext cx="49507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𝑀</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𝑏</m:t>
                          </m:r>
                        </m:sub>
                      </m:sSub>
                    </m:oMath>
                  </m:oMathPara>
                </a14:m>
                <a:endParaRPr lang="en-US" dirty="0"/>
              </a:p>
            </p:txBody>
          </p:sp>
        </mc:Choice>
        <mc:Fallback xmlns="">
          <p:sp>
            <p:nvSpPr>
              <p:cNvPr id="34" name="TextBox 33">
                <a:extLst>
                  <a:ext uri="{FF2B5EF4-FFF2-40B4-BE49-F238E27FC236}">
                    <a16:creationId xmlns:a16="http://schemas.microsoft.com/office/drawing/2014/main" id="{103E9C50-912B-5679-D0F7-F9A6773B8062}"/>
                  </a:ext>
                </a:extLst>
              </p:cNvPr>
              <p:cNvSpPr txBox="1">
                <a:spLocks noRot="1" noChangeAspect="1" noMove="1" noResize="1" noEditPoints="1" noAdjustHandles="1" noChangeArrowheads="1" noChangeShapeType="1" noTextEdit="1"/>
              </p:cNvSpPr>
              <p:nvPr/>
            </p:nvSpPr>
            <p:spPr>
              <a:xfrm>
                <a:off x="9773393" y="2853033"/>
                <a:ext cx="495071" cy="276999"/>
              </a:xfrm>
              <a:prstGeom prst="rect">
                <a:avLst/>
              </a:prstGeom>
              <a:blipFill>
                <a:blip r:embed="rId8"/>
                <a:stretch>
                  <a:fillRect l="-9877" r="-4938" b="-17778"/>
                </a:stretch>
              </a:blipFill>
            </p:spPr>
            <p:txBody>
              <a:bodyPr/>
              <a:lstStyle/>
              <a:p>
                <a:r>
                  <a:rPr lang="en-US">
                    <a:noFill/>
                  </a:rPr>
                  <a:t> </a:t>
                </a:r>
              </a:p>
            </p:txBody>
          </p:sp>
        </mc:Fallback>
      </mc:AlternateContent>
      <p:cxnSp>
        <p:nvCxnSpPr>
          <p:cNvPr id="36" name="Straight Connector 35">
            <a:extLst>
              <a:ext uri="{FF2B5EF4-FFF2-40B4-BE49-F238E27FC236}">
                <a16:creationId xmlns:a16="http://schemas.microsoft.com/office/drawing/2014/main" id="{385DF712-F4B4-6D81-295D-3FD88F7E2E0E}"/>
              </a:ext>
            </a:extLst>
          </p:cNvPr>
          <p:cNvCxnSpPr>
            <a:cxnSpLocks/>
          </p:cNvCxnSpPr>
          <p:nvPr/>
        </p:nvCxnSpPr>
        <p:spPr>
          <a:xfrm flipV="1">
            <a:off x="7023793" y="3884910"/>
            <a:ext cx="3130797" cy="23446"/>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1" name="Straight Connector 40">
            <a:extLst>
              <a:ext uri="{FF2B5EF4-FFF2-40B4-BE49-F238E27FC236}">
                <a16:creationId xmlns:a16="http://schemas.microsoft.com/office/drawing/2014/main" id="{40E6B6AA-3BBC-9FB0-B9BD-E1C40CDF2877}"/>
              </a:ext>
            </a:extLst>
          </p:cNvPr>
          <p:cNvCxnSpPr>
            <a:cxnSpLocks/>
          </p:cNvCxnSpPr>
          <p:nvPr/>
        </p:nvCxnSpPr>
        <p:spPr>
          <a:xfrm flipV="1">
            <a:off x="7897880" y="3896633"/>
            <a:ext cx="0" cy="1682848"/>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2" name="Straight Connector 41">
            <a:extLst>
              <a:ext uri="{FF2B5EF4-FFF2-40B4-BE49-F238E27FC236}">
                <a16:creationId xmlns:a16="http://schemas.microsoft.com/office/drawing/2014/main" id="{C25484B1-204B-F8D0-D297-29D81D2C9CF9}"/>
              </a:ext>
            </a:extLst>
          </p:cNvPr>
          <p:cNvCxnSpPr>
            <a:cxnSpLocks/>
          </p:cNvCxnSpPr>
          <p:nvPr/>
        </p:nvCxnSpPr>
        <p:spPr>
          <a:xfrm flipV="1">
            <a:off x="8903969" y="3908356"/>
            <a:ext cx="0" cy="1682848"/>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46" name="Rectangle 45">
                <a:extLst>
                  <a:ext uri="{FF2B5EF4-FFF2-40B4-BE49-F238E27FC236}">
                    <a16:creationId xmlns:a16="http://schemas.microsoft.com/office/drawing/2014/main" id="{96756C6F-BE15-B27A-C4B4-D66983759B14}"/>
                  </a:ext>
                </a:extLst>
              </p:cNvPr>
              <p:cNvSpPr/>
              <p:nvPr/>
            </p:nvSpPr>
            <p:spPr>
              <a:xfrm>
                <a:off x="8734247" y="5630887"/>
                <a:ext cx="391917" cy="400110"/>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r>
                        <a:rPr lang="en-US" sz="2000" i="1" dirty="0" smtClean="0">
                          <a:solidFill>
                            <a:srgbClr val="0070C0"/>
                          </a:solidFill>
                          <a:latin typeface="Cambria Math" panose="02040503050406030204" pitchFamily="18" charset="0"/>
                          <a:cs typeface="Calibri Light" panose="020F0302020204030204" pitchFamily="34" charset="0"/>
                        </a:rPr>
                        <m:t>6</m:t>
                      </m:r>
                      <m:r>
                        <a:rPr lang="en-US" sz="2000" b="0" i="1" dirty="0" smtClean="0">
                          <a:solidFill>
                            <a:srgbClr val="0070C0"/>
                          </a:solidFill>
                          <a:latin typeface="Cambria Math" panose="02040503050406030204" pitchFamily="18" charset="0"/>
                          <a:cs typeface="Calibri Light" panose="020F0302020204030204" pitchFamily="34" charset="0"/>
                        </a:rPr>
                        <m:t>0</m:t>
                      </m:r>
                    </m:oMath>
                  </m:oMathPara>
                </a14:m>
                <a:endParaRPr lang="en-US" sz="2000" b="0" dirty="0">
                  <a:solidFill>
                    <a:srgbClr val="0070C0"/>
                  </a:solidFill>
                  <a:cs typeface="Calibri Light" panose="020F0302020204030204" pitchFamily="34" charset="0"/>
                </a:endParaRPr>
              </a:p>
            </p:txBody>
          </p:sp>
        </mc:Choice>
        <mc:Fallback xmlns="">
          <p:sp>
            <p:nvSpPr>
              <p:cNvPr id="46" name="Rectangle 45">
                <a:extLst>
                  <a:ext uri="{FF2B5EF4-FFF2-40B4-BE49-F238E27FC236}">
                    <a16:creationId xmlns:a16="http://schemas.microsoft.com/office/drawing/2014/main" id="{96756C6F-BE15-B27A-C4B4-D66983759B14}"/>
                  </a:ext>
                </a:extLst>
              </p:cNvPr>
              <p:cNvSpPr>
                <a:spLocks noRot="1" noChangeAspect="1" noMove="1" noResize="1" noEditPoints="1" noAdjustHandles="1" noChangeArrowheads="1" noChangeShapeType="1" noTextEdit="1"/>
              </p:cNvSpPr>
              <p:nvPr/>
            </p:nvSpPr>
            <p:spPr>
              <a:xfrm>
                <a:off x="8734247" y="5630887"/>
                <a:ext cx="391917" cy="400110"/>
              </a:xfrm>
              <a:prstGeom prst="rect">
                <a:avLst/>
              </a:prstGeom>
              <a:blipFill>
                <a:blip r:embed="rId9"/>
                <a:stretch>
                  <a:fillRect l="-15625" r="-15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Rectangle 46">
                <a:extLst>
                  <a:ext uri="{FF2B5EF4-FFF2-40B4-BE49-F238E27FC236}">
                    <a16:creationId xmlns:a16="http://schemas.microsoft.com/office/drawing/2014/main" id="{FB92FCDA-4778-F378-3CB9-24CDA8DF2540}"/>
                  </a:ext>
                </a:extLst>
              </p:cNvPr>
              <p:cNvSpPr/>
              <p:nvPr/>
            </p:nvSpPr>
            <p:spPr>
              <a:xfrm>
                <a:off x="7731129" y="5639849"/>
                <a:ext cx="391917" cy="400110"/>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r>
                        <a:rPr lang="en-US" sz="2000" i="1" dirty="0" smtClean="0">
                          <a:solidFill>
                            <a:srgbClr val="FF0000"/>
                          </a:solidFill>
                          <a:latin typeface="Cambria Math" panose="02040503050406030204" pitchFamily="18" charset="0"/>
                          <a:cs typeface="Calibri Light" panose="020F0302020204030204" pitchFamily="34" charset="0"/>
                        </a:rPr>
                        <m:t>4</m:t>
                      </m:r>
                      <m:r>
                        <a:rPr lang="en-US" sz="2000" b="0" i="1" dirty="0" smtClean="0">
                          <a:solidFill>
                            <a:srgbClr val="FF0000"/>
                          </a:solidFill>
                          <a:latin typeface="Cambria Math" panose="02040503050406030204" pitchFamily="18" charset="0"/>
                          <a:cs typeface="Calibri Light" panose="020F0302020204030204" pitchFamily="34" charset="0"/>
                        </a:rPr>
                        <m:t>0</m:t>
                      </m:r>
                    </m:oMath>
                  </m:oMathPara>
                </a14:m>
                <a:endParaRPr lang="en-US" sz="2000" b="0" dirty="0">
                  <a:solidFill>
                    <a:srgbClr val="0070C0"/>
                  </a:solidFill>
                  <a:cs typeface="Calibri Light" panose="020F0302020204030204" pitchFamily="34" charset="0"/>
                </a:endParaRPr>
              </a:p>
            </p:txBody>
          </p:sp>
        </mc:Choice>
        <mc:Fallback xmlns="">
          <p:sp>
            <p:nvSpPr>
              <p:cNvPr id="47" name="Rectangle 46">
                <a:extLst>
                  <a:ext uri="{FF2B5EF4-FFF2-40B4-BE49-F238E27FC236}">
                    <a16:creationId xmlns:a16="http://schemas.microsoft.com/office/drawing/2014/main" id="{FB92FCDA-4778-F378-3CB9-24CDA8DF2540}"/>
                  </a:ext>
                </a:extLst>
              </p:cNvPr>
              <p:cNvSpPr>
                <a:spLocks noRot="1" noChangeAspect="1" noMove="1" noResize="1" noEditPoints="1" noAdjustHandles="1" noChangeArrowheads="1" noChangeShapeType="1" noTextEdit="1"/>
              </p:cNvSpPr>
              <p:nvPr/>
            </p:nvSpPr>
            <p:spPr>
              <a:xfrm>
                <a:off x="7731129" y="5639849"/>
                <a:ext cx="391917" cy="400110"/>
              </a:xfrm>
              <a:prstGeom prst="rect">
                <a:avLst/>
              </a:prstGeom>
              <a:blipFill>
                <a:blip r:embed="rId10"/>
                <a:stretch>
                  <a:fillRect l="-1538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1717D5D3-11BA-F5EA-61E4-0DF8F8C92B22}"/>
                  </a:ext>
                </a:extLst>
              </p:cNvPr>
              <p:cNvSpPr txBox="1"/>
              <p:nvPr/>
            </p:nvSpPr>
            <p:spPr>
              <a:xfrm>
                <a:off x="10726301" y="3172710"/>
                <a:ext cx="114603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𝑀𝐶</m:t>
                      </m:r>
                    </m:oMath>
                  </m:oMathPara>
                </a14:m>
                <a:endParaRPr lang="en-US" dirty="0"/>
              </a:p>
            </p:txBody>
          </p:sp>
        </mc:Choice>
        <mc:Fallback xmlns="">
          <p:sp>
            <p:nvSpPr>
              <p:cNvPr id="18" name="TextBox 17">
                <a:extLst>
                  <a:ext uri="{FF2B5EF4-FFF2-40B4-BE49-F238E27FC236}">
                    <a16:creationId xmlns:a16="http://schemas.microsoft.com/office/drawing/2014/main" id="{1717D5D3-11BA-F5EA-61E4-0DF8F8C92B22}"/>
                  </a:ext>
                </a:extLst>
              </p:cNvPr>
              <p:cNvSpPr txBox="1">
                <a:spLocks noRot="1" noChangeAspect="1" noMove="1" noResize="1" noEditPoints="1" noAdjustHandles="1" noChangeArrowheads="1" noChangeShapeType="1" noTextEdit="1"/>
              </p:cNvSpPr>
              <p:nvPr/>
            </p:nvSpPr>
            <p:spPr>
              <a:xfrm>
                <a:off x="10726301" y="3172710"/>
                <a:ext cx="1146030" cy="369332"/>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D5AECE91-6101-C5E5-1870-04D9C8AA4928}"/>
                  </a:ext>
                </a:extLst>
              </p:cNvPr>
              <p:cNvSpPr/>
              <p:nvPr/>
            </p:nvSpPr>
            <p:spPr>
              <a:xfrm>
                <a:off x="4856672" y="3684855"/>
                <a:ext cx="2150996" cy="400110"/>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sSup>
                        <m:sSupPr>
                          <m:ctrlPr>
                            <a:rPr lang="en-US" sz="2000" i="1" dirty="0" smtClean="0">
                              <a:solidFill>
                                <a:schemeClr val="tx1"/>
                              </a:solidFill>
                              <a:latin typeface="Cambria Math" panose="02040503050406030204" pitchFamily="18" charset="0"/>
                              <a:cs typeface="Calibri Light" panose="020F0302020204030204" pitchFamily="34" charset="0"/>
                            </a:rPr>
                          </m:ctrlPr>
                        </m:sSupPr>
                        <m:e>
                          <m:r>
                            <a:rPr lang="en-US" sz="2000" i="1" dirty="0">
                              <a:solidFill>
                                <a:schemeClr val="tx1"/>
                              </a:solidFill>
                              <a:latin typeface="Cambria Math" panose="02040503050406030204" pitchFamily="18" charset="0"/>
                              <a:cs typeface="Calibri Light" panose="020F0302020204030204" pitchFamily="34" charset="0"/>
                            </a:rPr>
                            <m:t>𝜏</m:t>
                          </m:r>
                        </m:e>
                        <m:sup>
                          <m:r>
                            <a:rPr lang="en-US" sz="2000" i="1" dirty="0">
                              <a:solidFill>
                                <a:schemeClr val="tx1"/>
                              </a:solidFill>
                              <a:latin typeface="Cambria Math" panose="02040503050406030204" pitchFamily="18" charset="0"/>
                              <a:cs typeface="Calibri Light" panose="020F0302020204030204" pitchFamily="34" charset="0"/>
                            </a:rPr>
                            <m:t>∗</m:t>
                          </m:r>
                        </m:sup>
                      </m:sSup>
                      <m:r>
                        <a:rPr lang="en-US" sz="2000" b="0" i="1" smtClean="0">
                          <a:solidFill>
                            <a:schemeClr val="tx1"/>
                          </a:solidFill>
                          <a:latin typeface="Cambria Math" panose="02040503050406030204" pitchFamily="18" charset="0"/>
                          <a:cs typeface="Calibri Light" panose="020F0302020204030204" pitchFamily="34" charset="0"/>
                        </a:rPr>
                        <m:t>=10$ </m:t>
                      </m:r>
                      <m:r>
                        <a:rPr lang="en-US" sz="2000" b="0" i="1" smtClean="0">
                          <a:solidFill>
                            <a:schemeClr val="tx1"/>
                          </a:solidFill>
                          <a:latin typeface="Cambria Math" panose="02040503050406030204" pitchFamily="18" charset="0"/>
                          <a:cs typeface="Calibri Light" panose="020F0302020204030204" pitchFamily="34" charset="0"/>
                        </a:rPr>
                        <m:t>𝑝𝑒𝑟</m:t>
                      </m:r>
                      <m:r>
                        <a:rPr lang="en-US" sz="2000" b="0" i="1" smtClean="0">
                          <a:solidFill>
                            <a:schemeClr val="tx1"/>
                          </a:solidFill>
                          <a:latin typeface="Cambria Math" panose="02040503050406030204" pitchFamily="18" charset="0"/>
                          <a:cs typeface="Calibri Light" panose="020F0302020204030204" pitchFamily="34" charset="0"/>
                        </a:rPr>
                        <m:t> </m:t>
                      </m:r>
                      <m:r>
                        <a:rPr lang="en-US" sz="2000" b="0" i="1" smtClean="0">
                          <a:solidFill>
                            <a:schemeClr val="tx1"/>
                          </a:solidFill>
                          <a:latin typeface="Cambria Math" panose="02040503050406030204" pitchFamily="18" charset="0"/>
                          <a:cs typeface="Calibri Light" panose="020F0302020204030204" pitchFamily="34" charset="0"/>
                        </a:rPr>
                        <m:t>𝑡𝑜𝑛</m:t>
                      </m:r>
                    </m:oMath>
                  </m:oMathPara>
                </a14:m>
                <a:endParaRPr lang="en-US" sz="2000" dirty="0">
                  <a:solidFill>
                    <a:schemeClr val="tx1"/>
                  </a:solidFill>
                  <a:cs typeface="Calibri Light" panose="020F0302020204030204" pitchFamily="34" charset="0"/>
                </a:endParaRPr>
              </a:p>
            </p:txBody>
          </p:sp>
        </mc:Choice>
        <mc:Fallback xmlns="">
          <p:sp>
            <p:nvSpPr>
              <p:cNvPr id="2" name="Rectangle 1">
                <a:extLst>
                  <a:ext uri="{FF2B5EF4-FFF2-40B4-BE49-F238E27FC236}">
                    <a16:creationId xmlns:a16="http://schemas.microsoft.com/office/drawing/2014/main" id="{D5AECE91-6101-C5E5-1870-04D9C8AA4928}"/>
                  </a:ext>
                </a:extLst>
              </p:cNvPr>
              <p:cNvSpPr>
                <a:spLocks noRot="1" noChangeAspect="1" noMove="1" noResize="1" noEditPoints="1" noAdjustHandles="1" noChangeArrowheads="1" noChangeShapeType="1" noTextEdit="1"/>
              </p:cNvSpPr>
              <p:nvPr/>
            </p:nvSpPr>
            <p:spPr>
              <a:xfrm>
                <a:off x="4856672" y="3684855"/>
                <a:ext cx="2150996" cy="400110"/>
              </a:xfrm>
              <a:prstGeom prst="rect">
                <a:avLst/>
              </a:prstGeom>
              <a:blipFill>
                <a:blip r:embed="rId12"/>
                <a:stretch>
                  <a:fillRect b="-7576"/>
                </a:stretch>
              </a:blipFill>
            </p:spPr>
            <p:txBody>
              <a:bodyPr/>
              <a:lstStyle/>
              <a:p>
                <a:r>
                  <a:rPr lang="en-US">
                    <a:noFill/>
                  </a:rPr>
                  <a:t> </a:t>
                </a:r>
              </a:p>
            </p:txBody>
          </p:sp>
        </mc:Fallback>
      </mc:AlternateContent>
      <p:sp>
        <p:nvSpPr>
          <p:cNvPr id="9" name="Title 2">
            <a:extLst>
              <a:ext uri="{FF2B5EF4-FFF2-40B4-BE49-F238E27FC236}">
                <a16:creationId xmlns:a16="http://schemas.microsoft.com/office/drawing/2014/main" id="{F514C2CB-50BB-89ED-DCEE-ACCA984A056E}"/>
              </a:ext>
            </a:extLst>
          </p:cNvPr>
          <p:cNvSpPr txBox="1">
            <a:spLocks/>
          </p:cNvSpPr>
          <p:nvPr/>
        </p:nvSpPr>
        <p:spPr>
          <a:xfrm>
            <a:off x="2647069" y="-423710"/>
            <a:ext cx="7225748" cy="1775218"/>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rgbClr val="0070C0"/>
                </a:solidFill>
                <a:latin typeface="+mj-lt"/>
              </a:rPr>
              <a:t>Quantities Under a Pigouvian Tax</a:t>
            </a:r>
          </a:p>
        </p:txBody>
      </p:sp>
    </p:spTree>
    <p:custDataLst>
      <p:tags r:id="rId1"/>
    </p:custDataLst>
    <p:extLst>
      <p:ext uri="{BB962C8B-B14F-4D97-AF65-F5344CB8AC3E}">
        <p14:creationId xmlns:p14="http://schemas.microsoft.com/office/powerpoint/2010/main" val="34210134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3A3557F-96F0-8004-194F-1DA16D1BD781}"/>
              </a:ext>
            </a:extLst>
          </p:cNvPr>
          <p:cNvSpPr>
            <a:spLocks noGrp="1"/>
          </p:cNvSpPr>
          <p:nvPr>
            <p:ph type="title"/>
          </p:nvPr>
        </p:nvSpPr>
        <p:spPr>
          <a:xfrm>
            <a:off x="1036320" y="2406657"/>
            <a:ext cx="10058400" cy="1450757"/>
          </a:xfrm>
        </p:spPr>
        <p:txBody>
          <a:bodyPr>
            <a:normAutofit/>
          </a:bodyPr>
          <a:lstStyle/>
          <a:p>
            <a:pPr algn="ctr"/>
            <a:r>
              <a:rPr lang="en-US" sz="3200" b="1" dirty="0">
                <a:solidFill>
                  <a:srgbClr val="0070C0"/>
                </a:solidFill>
                <a:latin typeface="+mj-lt"/>
                <a:ea typeface="Cambria" panose="02040503050406030204" pitchFamily="18" charset="0"/>
              </a:rPr>
              <a:t>Part 2: Price Formation in Cap and Trade</a:t>
            </a:r>
          </a:p>
        </p:txBody>
      </p:sp>
    </p:spTree>
    <p:extLst>
      <p:ext uri="{BB962C8B-B14F-4D97-AF65-F5344CB8AC3E}">
        <p14:creationId xmlns:p14="http://schemas.microsoft.com/office/powerpoint/2010/main" val="17041894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605D4D6-67D1-0320-A140-94CC8086E16C}"/>
              </a:ext>
            </a:extLst>
          </p:cNvPr>
          <p:cNvPicPr>
            <a:picLocks noChangeAspect="1"/>
          </p:cNvPicPr>
          <p:nvPr/>
        </p:nvPicPr>
        <p:blipFill>
          <a:blip r:embed="rId4"/>
          <a:stretch>
            <a:fillRect/>
          </a:stretch>
        </p:blipFill>
        <p:spPr>
          <a:xfrm>
            <a:off x="6834957" y="1932371"/>
            <a:ext cx="4619625" cy="4105275"/>
          </a:xfrm>
          <a:prstGeom prst="rect">
            <a:avLst/>
          </a:prstGeom>
        </p:spPr>
      </p:pic>
      <p:sp>
        <p:nvSpPr>
          <p:cNvPr id="11" name="Title 2">
            <a:extLst>
              <a:ext uri="{FF2B5EF4-FFF2-40B4-BE49-F238E27FC236}">
                <a16:creationId xmlns:a16="http://schemas.microsoft.com/office/drawing/2014/main" id="{462E9AFE-FCE3-4594-A4DB-141C6B7644D4}"/>
              </a:ext>
            </a:extLst>
          </p:cNvPr>
          <p:cNvSpPr txBox="1">
            <a:spLocks/>
          </p:cNvSpPr>
          <p:nvPr/>
        </p:nvSpPr>
        <p:spPr>
          <a:xfrm>
            <a:off x="2398804" y="-423710"/>
            <a:ext cx="7225748" cy="1775218"/>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endParaRPr lang="en-US" sz="4000" dirty="0">
              <a:solidFill>
                <a:schemeClr val="tx1"/>
              </a:solidFill>
              <a:latin typeface="+mj-lt"/>
            </a:endParaRPr>
          </a:p>
        </p:txBody>
      </p:sp>
      <p:sp>
        <p:nvSpPr>
          <p:cNvPr id="22" name="Rectangle 21">
            <a:extLst>
              <a:ext uri="{FF2B5EF4-FFF2-40B4-BE49-F238E27FC236}">
                <a16:creationId xmlns:a16="http://schemas.microsoft.com/office/drawing/2014/main" id="{4FF48E2B-8939-43FE-286B-088453766F58}"/>
              </a:ext>
            </a:extLst>
          </p:cNvPr>
          <p:cNvSpPr/>
          <p:nvPr/>
        </p:nvSpPr>
        <p:spPr>
          <a:xfrm>
            <a:off x="5665509" y="1932371"/>
            <a:ext cx="1234312" cy="646331"/>
          </a:xfrm>
          <a:prstGeom prst="rect">
            <a:avLst/>
          </a:prstGeom>
        </p:spPr>
        <p:txBody>
          <a:bodyPr wrap="none">
            <a:spAutoFit/>
          </a:bodyPr>
          <a:lstStyle/>
          <a:p>
            <a:pPr algn="ctr"/>
            <a:r>
              <a:rPr lang="en-US" dirty="0">
                <a:cs typeface="Calibri Light" panose="020F0302020204030204" pitchFamily="34" charset="0"/>
              </a:rPr>
              <a:t>Cost of </a:t>
            </a:r>
          </a:p>
          <a:p>
            <a:pPr algn="ctr"/>
            <a:r>
              <a:rPr lang="en-US" dirty="0">
                <a:cs typeface="Calibri Light" panose="020F0302020204030204" pitchFamily="34" charset="0"/>
              </a:rPr>
              <a:t>Abatement</a:t>
            </a:r>
          </a:p>
        </p:txBody>
      </p:sp>
      <p:cxnSp>
        <p:nvCxnSpPr>
          <p:cNvPr id="5" name="Straight Connector 4">
            <a:extLst>
              <a:ext uri="{FF2B5EF4-FFF2-40B4-BE49-F238E27FC236}">
                <a16:creationId xmlns:a16="http://schemas.microsoft.com/office/drawing/2014/main" id="{BC62BD8F-380A-5581-2B95-406E6B2B47B2}"/>
              </a:ext>
            </a:extLst>
          </p:cNvPr>
          <p:cNvCxnSpPr>
            <a:cxnSpLocks/>
          </p:cNvCxnSpPr>
          <p:nvPr/>
        </p:nvCxnSpPr>
        <p:spPr>
          <a:xfrm flipV="1">
            <a:off x="7023793" y="3452809"/>
            <a:ext cx="3975640" cy="2138395"/>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8" name="Title 2">
            <a:extLst>
              <a:ext uri="{FF2B5EF4-FFF2-40B4-BE49-F238E27FC236}">
                <a16:creationId xmlns:a16="http://schemas.microsoft.com/office/drawing/2014/main" id="{8FBC5C84-198D-80A5-5F71-0C58BB6A54A7}"/>
              </a:ext>
            </a:extLst>
          </p:cNvPr>
          <p:cNvSpPr txBox="1">
            <a:spLocks/>
          </p:cNvSpPr>
          <p:nvPr/>
        </p:nvSpPr>
        <p:spPr>
          <a:xfrm>
            <a:off x="2647069" y="-423710"/>
            <a:ext cx="7225748" cy="1775218"/>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rgbClr val="0070C0"/>
                </a:solidFill>
                <a:latin typeface="+mj-lt"/>
              </a:rPr>
              <a:t>Allowance Price Formation in Cap and Trade</a:t>
            </a:r>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BEFD4993-CB9C-A633-7FCE-D295F3550655}"/>
                  </a:ext>
                </a:extLst>
              </p:cNvPr>
              <p:cNvSpPr/>
              <p:nvPr/>
            </p:nvSpPr>
            <p:spPr>
              <a:xfrm>
                <a:off x="9311868" y="5692808"/>
                <a:ext cx="2165618" cy="707886"/>
              </a:xfrm>
              <a:prstGeom prst="rect">
                <a:avLst/>
              </a:prstGeom>
            </p:spPr>
            <p:txBody>
              <a:bodyPr wrap="square">
                <a:spAutoFit/>
              </a:bodyPr>
              <a:lstStyle/>
              <a:p>
                <a:pPr algn="ctr"/>
                <a14:m>
                  <m:oMath xmlns:m="http://schemas.openxmlformats.org/officeDocument/2006/math">
                    <m:sSup>
                      <m:sSupPr>
                        <m:ctrlPr>
                          <a:rPr lang="en-US" sz="2000" i="1" dirty="0" smtClean="0">
                            <a:solidFill>
                              <a:schemeClr val="tx1"/>
                            </a:solidFill>
                            <a:latin typeface="Cambria Math" panose="02040503050406030204" pitchFamily="18" charset="0"/>
                            <a:cs typeface="Calibri Light" panose="020F0302020204030204" pitchFamily="34" charset="0"/>
                          </a:rPr>
                        </m:ctrlPr>
                      </m:sSupPr>
                      <m:e>
                        <m:r>
                          <a:rPr lang="en-US" sz="2000" b="0" i="1" dirty="0" smtClean="0">
                            <a:solidFill>
                              <a:schemeClr val="tx1"/>
                            </a:solidFill>
                            <a:latin typeface="Cambria Math" panose="02040503050406030204" pitchFamily="18" charset="0"/>
                            <a:cs typeface="Calibri Light" panose="020F0302020204030204" pitchFamily="34" charset="0"/>
                          </a:rPr>
                          <m:t>𝑞</m:t>
                        </m:r>
                      </m:e>
                      <m:sup>
                        <m:r>
                          <a:rPr lang="en-US" sz="2000" i="1" dirty="0">
                            <a:solidFill>
                              <a:schemeClr val="tx1"/>
                            </a:solidFill>
                            <a:latin typeface="Cambria Math" panose="02040503050406030204" pitchFamily="18" charset="0"/>
                            <a:cs typeface="Calibri Light" panose="020F0302020204030204" pitchFamily="34" charset="0"/>
                          </a:rPr>
                          <m:t>∗</m:t>
                        </m:r>
                      </m:sup>
                    </m:sSup>
                  </m:oMath>
                </a14:m>
                <a:r>
                  <a:rPr lang="en-US" sz="2000" dirty="0">
                    <a:solidFill>
                      <a:schemeClr val="tx1"/>
                    </a:solidFill>
                    <a:cs typeface="Calibri Light" panose="020F0302020204030204" pitchFamily="34" charset="0"/>
                  </a:rPr>
                  <a:t>= 100 tons of abatement</a:t>
                </a:r>
              </a:p>
            </p:txBody>
          </p:sp>
        </mc:Choice>
        <mc:Fallback xmlns="">
          <p:sp>
            <p:nvSpPr>
              <p:cNvPr id="4" name="Rectangle 3">
                <a:extLst>
                  <a:ext uri="{FF2B5EF4-FFF2-40B4-BE49-F238E27FC236}">
                    <a16:creationId xmlns:a16="http://schemas.microsoft.com/office/drawing/2014/main" id="{BEFD4993-CB9C-A633-7FCE-D295F3550655}"/>
                  </a:ext>
                </a:extLst>
              </p:cNvPr>
              <p:cNvSpPr>
                <a:spLocks noRot="1" noChangeAspect="1" noMove="1" noResize="1" noEditPoints="1" noAdjustHandles="1" noChangeArrowheads="1" noChangeShapeType="1" noTextEdit="1"/>
              </p:cNvSpPr>
              <p:nvPr/>
            </p:nvSpPr>
            <p:spPr>
              <a:xfrm>
                <a:off x="9311868" y="5692808"/>
                <a:ext cx="2165618" cy="707886"/>
              </a:xfrm>
              <a:prstGeom prst="rect">
                <a:avLst/>
              </a:prstGeom>
              <a:blipFill>
                <a:blip r:embed="rId5"/>
                <a:stretch>
                  <a:fillRect t="-5172" b="-146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01B6BE1D-B135-54A2-29BF-BF3B32F73783}"/>
                  </a:ext>
                </a:extLst>
              </p:cNvPr>
              <p:cNvSpPr txBox="1"/>
              <p:nvPr/>
            </p:nvSpPr>
            <p:spPr>
              <a:xfrm>
                <a:off x="448091" y="1932371"/>
                <a:ext cx="4773908" cy="3720186"/>
              </a:xfrm>
              <a:prstGeom prst="rect">
                <a:avLst/>
              </a:prstGeom>
              <a:noFill/>
              <a:effectLst/>
            </p:spPr>
            <p:txBody>
              <a:bodyPr wrap="square" rtlCol="0">
                <a:spAutoFit/>
              </a:bodyPr>
              <a:lstStyle/>
              <a:p>
                <a:pPr>
                  <a:lnSpc>
                    <a:spcPct val="125000"/>
                  </a:lnSpc>
                </a:pPr>
                <a:r>
                  <a:rPr lang="en-US" sz="1900" dirty="0">
                    <a:cs typeface="Calibri Light" panose="020F0302020204030204" pitchFamily="34" charset="0"/>
                  </a:rPr>
                  <a:t>Let’s see why the price of an emissions allowance </a:t>
                </a:r>
                <a14:m>
                  <m:oMath xmlns:m="http://schemas.openxmlformats.org/officeDocument/2006/math">
                    <m:sSup>
                      <m:sSupPr>
                        <m:ctrlPr>
                          <a:rPr lang="en-US" sz="1900" i="1" dirty="0" smtClean="0">
                            <a:solidFill>
                              <a:schemeClr val="tx1"/>
                            </a:solidFill>
                            <a:latin typeface="Cambria Math" panose="02040503050406030204" pitchFamily="18" charset="0"/>
                            <a:cs typeface="Calibri Light" panose="020F0302020204030204" pitchFamily="34" charset="0"/>
                          </a:rPr>
                        </m:ctrlPr>
                      </m:sSupPr>
                      <m:e>
                        <m:r>
                          <a:rPr lang="en-US" sz="1900" i="1" dirty="0">
                            <a:solidFill>
                              <a:schemeClr val="tx1"/>
                            </a:solidFill>
                            <a:latin typeface="Cambria Math" panose="02040503050406030204" pitchFamily="18" charset="0"/>
                            <a:cs typeface="Calibri Light" panose="020F0302020204030204" pitchFamily="34" charset="0"/>
                          </a:rPr>
                          <m:t>𝑝</m:t>
                        </m:r>
                      </m:e>
                      <m:sup>
                        <m:r>
                          <a:rPr lang="en-US" sz="1900" i="1" dirty="0">
                            <a:solidFill>
                              <a:schemeClr val="tx1"/>
                            </a:solidFill>
                            <a:latin typeface="Cambria Math" panose="02040503050406030204" pitchFamily="18" charset="0"/>
                            <a:cs typeface="Calibri Light" panose="020F0302020204030204" pitchFamily="34" charset="0"/>
                          </a:rPr>
                          <m:t>∗</m:t>
                        </m:r>
                      </m:sup>
                    </m:sSup>
                  </m:oMath>
                </a14:m>
                <a:r>
                  <a:rPr lang="en-US" sz="1900" dirty="0">
                    <a:solidFill>
                      <a:schemeClr val="tx1"/>
                    </a:solidFill>
                    <a:cs typeface="Calibri Light" panose="020F0302020204030204" pitchFamily="34" charset="0"/>
                  </a:rPr>
                  <a:t> should </a:t>
                </a:r>
                <a:r>
                  <a:rPr lang="en-US" sz="1900" dirty="0">
                    <a:cs typeface="Calibri Light" panose="020F0302020204030204" pitchFamily="34" charset="0"/>
                  </a:rPr>
                  <a:t>be the same as the efficient Pigouvian tax. We have two facilities, </a:t>
                </a:r>
                <a:r>
                  <a:rPr lang="en-US" sz="1900" dirty="0">
                    <a:solidFill>
                      <a:srgbClr val="FF0000"/>
                    </a:solidFill>
                    <a:cs typeface="Calibri Light" panose="020F0302020204030204" pitchFamily="34" charset="0"/>
                  </a:rPr>
                  <a:t>a</a:t>
                </a:r>
                <a:r>
                  <a:rPr lang="en-US" sz="1900" dirty="0">
                    <a:cs typeface="Calibri Light" panose="020F0302020204030204" pitchFamily="34" charset="0"/>
                  </a:rPr>
                  <a:t> and </a:t>
                </a:r>
                <a:r>
                  <a:rPr lang="en-US" sz="1900" dirty="0">
                    <a:solidFill>
                      <a:srgbClr val="0070C0"/>
                    </a:solidFill>
                    <a:cs typeface="Calibri Light" panose="020F0302020204030204" pitchFamily="34" charset="0"/>
                  </a:rPr>
                  <a:t>b</a:t>
                </a:r>
                <a:r>
                  <a:rPr lang="en-US" sz="1900" dirty="0">
                    <a:cs typeface="Calibri Light" panose="020F0302020204030204" pitchFamily="34" charset="0"/>
                  </a:rPr>
                  <a:t>, and marginal abatement cost functions </a:t>
                </a:r>
                <a14:m>
                  <m:oMath xmlns:m="http://schemas.openxmlformats.org/officeDocument/2006/math">
                    <m:r>
                      <a:rPr lang="en-US" sz="1900" b="0" i="1" smtClean="0">
                        <a:solidFill>
                          <a:srgbClr val="FF0000"/>
                        </a:solidFill>
                        <a:latin typeface="Cambria Math" panose="02040503050406030204" pitchFamily="18" charset="0"/>
                      </a:rPr>
                      <m:t>𝑀</m:t>
                    </m:r>
                    <m:sSub>
                      <m:sSubPr>
                        <m:ctrlPr>
                          <a:rPr lang="en-US" sz="1900" b="0" i="1" smtClean="0">
                            <a:solidFill>
                              <a:srgbClr val="FF0000"/>
                            </a:solidFill>
                            <a:latin typeface="Cambria Math" panose="02040503050406030204" pitchFamily="18" charset="0"/>
                          </a:rPr>
                        </m:ctrlPr>
                      </m:sSubPr>
                      <m:e>
                        <m:r>
                          <a:rPr lang="en-US" sz="1900" b="0" i="1" smtClean="0">
                            <a:solidFill>
                              <a:srgbClr val="FF0000"/>
                            </a:solidFill>
                            <a:latin typeface="Cambria Math" panose="02040503050406030204" pitchFamily="18" charset="0"/>
                          </a:rPr>
                          <m:t>𝐶</m:t>
                        </m:r>
                      </m:e>
                      <m:sub>
                        <m:r>
                          <a:rPr lang="en-US" sz="1900" b="0" i="1" smtClean="0">
                            <a:solidFill>
                              <a:srgbClr val="FF0000"/>
                            </a:solidFill>
                            <a:latin typeface="Cambria Math" panose="02040503050406030204" pitchFamily="18" charset="0"/>
                          </a:rPr>
                          <m:t>𝑎</m:t>
                        </m:r>
                      </m:sub>
                    </m:sSub>
                  </m:oMath>
                </a14:m>
                <a:r>
                  <a:rPr lang="en-US" sz="1900" dirty="0">
                    <a:solidFill>
                      <a:srgbClr val="FF0000"/>
                    </a:solidFill>
                  </a:rPr>
                  <a:t> </a:t>
                </a:r>
                <a:r>
                  <a:rPr lang="en-US" sz="1900" dirty="0"/>
                  <a:t>and </a:t>
                </a:r>
                <a14:m>
                  <m:oMath xmlns:m="http://schemas.openxmlformats.org/officeDocument/2006/math">
                    <m:r>
                      <a:rPr lang="en-US" sz="1900" i="1" smtClean="0">
                        <a:solidFill>
                          <a:srgbClr val="0070C0"/>
                        </a:solidFill>
                        <a:latin typeface="Cambria Math" panose="02040503050406030204" pitchFamily="18" charset="0"/>
                      </a:rPr>
                      <m:t>𝑀</m:t>
                    </m:r>
                    <m:sSub>
                      <m:sSubPr>
                        <m:ctrlPr>
                          <a:rPr lang="en-US" sz="1900" i="1">
                            <a:solidFill>
                              <a:srgbClr val="0070C0"/>
                            </a:solidFill>
                            <a:latin typeface="Cambria Math" panose="02040503050406030204" pitchFamily="18" charset="0"/>
                          </a:rPr>
                        </m:ctrlPr>
                      </m:sSubPr>
                      <m:e>
                        <m:r>
                          <a:rPr lang="en-US" sz="1900" i="1">
                            <a:solidFill>
                              <a:srgbClr val="0070C0"/>
                            </a:solidFill>
                            <a:latin typeface="Cambria Math" panose="02040503050406030204" pitchFamily="18" charset="0"/>
                          </a:rPr>
                          <m:t>𝐶</m:t>
                        </m:r>
                      </m:e>
                      <m:sub>
                        <m:r>
                          <a:rPr lang="en-US" sz="1900" b="0" i="1" smtClean="0">
                            <a:solidFill>
                              <a:srgbClr val="0070C0"/>
                            </a:solidFill>
                            <a:latin typeface="Cambria Math" panose="02040503050406030204" pitchFamily="18" charset="0"/>
                          </a:rPr>
                          <m:t>𝑏</m:t>
                        </m:r>
                      </m:sub>
                    </m:sSub>
                  </m:oMath>
                </a14:m>
                <a:r>
                  <a:rPr lang="en-US" sz="1900" dirty="0">
                    <a:cs typeface="Calibri Light" panose="020F0302020204030204" pitchFamily="34" charset="0"/>
                  </a:rPr>
                  <a:t>. </a:t>
                </a:r>
              </a:p>
              <a:p>
                <a:pPr>
                  <a:lnSpc>
                    <a:spcPct val="125000"/>
                  </a:lnSpc>
                </a:pPr>
                <a:endParaRPr lang="en-US" sz="1900" dirty="0">
                  <a:cs typeface="Calibri Light" panose="020F0302020204030204" pitchFamily="34" charset="0"/>
                </a:endParaRPr>
              </a:p>
              <a:p>
                <a:pPr>
                  <a:lnSpc>
                    <a:spcPct val="125000"/>
                  </a:lnSpc>
                </a:pPr>
                <a:r>
                  <a:rPr lang="en-US" sz="1900" dirty="0">
                    <a:cs typeface="Calibri Light" panose="020F0302020204030204" pitchFamily="34" charset="0"/>
                  </a:rPr>
                  <a:t>Suppose total pollution is 150, firms have equal pollution quantities at 75, and the regulator distributes 50 allowances. So, </a:t>
                </a:r>
                <a:r>
                  <a:rPr lang="en-US" sz="1900" b="1" dirty="0">
                    <a:solidFill>
                      <a:srgbClr val="0070C0"/>
                    </a:solidFill>
                    <a:cs typeface="Calibri Light" panose="020F0302020204030204" pitchFamily="34" charset="0"/>
                  </a:rPr>
                  <a:t>the cap is 50 tons,</a:t>
                </a:r>
                <a:r>
                  <a:rPr lang="en-US" sz="1900" dirty="0">
                    <a:cs typeface="Calibri Light" panose="020F0302020204030204" pitchFamily="34" charset="0"/>
                  </a:rPr>
                  <a:t> and 100 tons must be abated. </a:t>
                </a:r>
              </a:p>
            </p:txBody>
          </p:sp>
        </mc:Choice>
        <mc:Fallback xmlns="">
          <p:sp>
            <p:nvSpPr>
              <p:cNvPr id="17" name="TextBox 16">
                <a:extLst>
                  <a:ext uri="{FF2B5EF4-FFF2-40B4-BE49-F238E27FC236}">
                    <a16:creationId xmlns:a16="http://schemas.microsoft.com/office/drawing/2014/main" id="{01B6BE1D-B135-54A2-29BF-BF3B32F73783}"/>
                  </a:ext>
                </a:extLst>
              </p:cNvPr>
              <p:cNvSpPr txBox="1">
                <a:spLocks noRot="1" noChangeAspect="1" noMove="1" noResize="1" noEditPoints="1" noAdjustHandles="1" noChangeArrowheads="1" noChangeShapeType="1" noTextEdit="1"/>
              </p:cNvSpPr>
              <p:nvPr/>
            </p:nvSpPr>
            <p:spPr>
              <a:xfrm>
                <a:off x="448091" y="1932371"/>
                <a:ext cx="4773908" cy="3720186"/>
              </a:xfrm>
              <a:prstGeom prst="rect">
                <a:avLst/>
              </a:prstGeom>
              <a:blipFill>
                <a:blip r:embed="rId6"/>
                <a:stretch>
                  <a:fillRect l="-1277" b="-1967"/>
                </a:stretch>
              </a:blipFill>
              <a:effectLst/>
            </p:spPr>
            <p:txBody>
              <a:bodyPr/>
              <a:lstStyle/>
              <a:p>
                <a:r>
                  <a:rPr lang="en-US">
                    <a:noFill/>
                  </a:rPr>
                  <a:t> </a:t>
                </a:r>
              </a:p>
            </p:txBody>
          </p:sp>
        </mc:Fallback>
      </mc:AlternateContent>
      <p:cxnSp>
        <p:nvCxnSpPr>
          <p:cNvPr id="19" name="Straight Connector 18">
            <a:extLst>
              <a:ext uri="{FF2B5EF4-FFF2-40B4-BE49-F238E27FC236}">
                <a16:creationId xmlns:a16="http://schemas.microsoft.com/office/drawing/2014/main" id="{FA2708A2-368A-5588-9CEA-444DBBDA68F0}"/>
              </a:ext>
            </a:extLst>
          </p:cNvPr>
          <p:cNvCxnSpPr>
            <a:cxnSpLocks/>
          </p:cNvCxnSpPr>
          <p:nvPr/>
        </p:nvCxnSpPr>
        <p:spPr>
          <a:xfrm flipV="1">
            <a:off x="10186839" y="3908356"/>
            <a:ext cx="0" cy="1682848"/>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4" name="Straight Connector 23">
            <a:extLst>
              <a:ext uri="{FF2B5EF4-FFF2-40B4-BE49-F238E27FC236}">
                <a16:creationId xmlns:a16="http://schemas.microsoft.com/office/drawing/2014/main" id="{C81BE541-3515-A579-F465-FD0336BA1790}"/>
              </a:ext>
            </a:extLst>
          </p:cNvPr>
          <p:cNvCxnSpPr>
            <a:cxnSpLocks/>
          </p:cNvCxnSpPr>
          <p:nvPr/>
        </p:nvCxnSpPr>
        <p:spPr>
          <a:xfrm flipV="1">
            <a:off x="7016079" y="2881969"/>
            <a:ext cx="1423016" cy="2713860"/>
          </a:xfrm>
          <a:prstGeom prst="line">
            <a:avLst/>
          </a:prstGeom>
          <a:ln w="9525"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0" name="Straight Connector 29">
            <a:extLst>
              <a:ext uri="{FF2B5EF4-FFF2-40B4-BE49-F238E27FC236}">
                <a16:creationId xmlns:a16="http://schemas.microsoft.com/office/drawing/2014/main" id="{A46977F8-13D4-6EC8-917B-4AB2F4EC4B55}"/>
              </a:ext>
            </a:extLst>
          </p:cNvPr>
          <p:cNvCxnSpPr>
            <a:cxnSpLocks/>
          </p:cNvCxnSpPr>
          <p:nvPr/>
        </p:nvCxnSpPr>
        <p:spPr>
          <a:xfrm flipV="1">
            <a:off x="7023793" y="3138263"/>
            <a:ext cx="2684993" cy="2452941"/>
          </a:xfrm>
          <a:prstGeom prst="line">
            <a:avLst/>
          </a:prstGeom>
          <a:ln w="9525" cap="flat" cmpd="sng" algn="ctr">
            <a:solidFill>
              <a:srgbClr val="0070C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7EAFBC00-7287-A9F8-60DD-5F03B6878978}"/>
                  </a:ext>
                </a:extLst>
              </p:cNvPr>
              <p:cNvSpPr txBox="1"/>
              <p:nvPr/>
            </p:nvSpPr>
            <p:spPr>
              <a:xfrm>
                <a:off x="8439095" y="2594618"/>
                <a:ext cx="49949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FF0000"/>
                          </a:solidFill>
                          <a:latin typeface="Cambria Math" panose="02040503050406030204" pitchFamily="18" charset="0"/>
                        </a:rPr>
                        <m:t>𝑀</m:t>
                      </m:r>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𝐶</m:t>
                          </m:r>
                        </m:e>
                        <m:sub>
                          <m:r>
                            <a:rPr lang="en-US" b="0" i="1" smtClean="0">
                              <a:solidFill>
                                <a:srgbClr val="FF0000"/>
                              </a:solidFill>
                              <a:latin typeface="Cambria Math" panose="02040503050406030204" pitchFamily="18" charset="0"/>
                            </a:rPr>
                            <m:t>𝑎</m:t>
                          </m:r>
                        </m:sub>
                      </m:sSub>
                    </m:oMath>
                  </m:oMathPara>
                </a14:m>
                <a:endParaRPr lang="en-US" dirty="0">
                  <a:solidFill>
                    <a:srgbClr val="FF0000"/>
                  </a:solidFill>
                </a:endParaRPr>
              </a:p>
            </p:txBody>
          </p:sp>
        </mc:Choice>
        <mc:Fallback xmlns="">
          <p:sp>
            <p:nvSpPr>
              <p:cNvPr id="33" name="TextBox 32">
                <a:extLst>
                  <a:ext uri="{FF2B5EF4-FFF2-40B4-BE49-F238E27FC236}">
                    <a16:creationId xmlns:a16="http://schemas.microsoft.com/office/drawing/2014/main" id="{7EAFBC00-7287-A9F8-60DD-5F03B6878978}"/>
                  </a:ext>
                </a:extLst>
              </p:cNvPr>
              <p:cNvSpPr txBox="1">
                <a:spLocks noRot="1" noChangeAspect="1" noMove="1" noResize="1" noEditPoints="1" noAdjustHandles="1" noChangeArrowheads="1" noChangeShapeType="1" noTextEdit="1"/>
              </p:cNvSpPr>
              <p:nvPr/>
            </p:nvSpPr>
            <p:spPr>
              <a:xfrm>
                <a:off x="8439095" y="2594618"/>
                <a:ext cx="499496" cy="276999"/>
              </a:xfrm>
              <a:prstGeom prst="rect">
                <a:avLst/>
              </a:prstGeom>
              <a:blipFill>
                <a:blip r:embed="rId7"/>
                <a:stretch>
                  <a:fillRect l="-9756" r="-2439" b="-111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103E9C50-912B-5679-D0F7-F9A6773B8062}"/>
                  </a:ext>
                </a:extLst>
              </p:cNvPr>
              <p:cNvSpPr txBox="1"/>
              <p:nvPr/>
            </p:nvSpPr>
            <p:spPr>
              <a:xfrm>
                <a:off x="9773393" y="2853033"/>
                <a:ext cx="495071"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0070C0"/>
                          </a:solidFill>
                          <a:latin typeface="Cambria Math" panose="02040503050406030204" pitchFamily="18" charset="0"/>
                        </a:rPr>
                        <m:t>𝑀</m:t>
                      </m:r>
                      <m:sSub>
                        <m:sSubPr>
                          <m:ctrlPr>
                            <a:rPr lang="en-US" b="0"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𝐶</m:t>
                          </m:r>
                        </m:e>
                        <m:sub>
                          <m:r>
                            <a:rPr lang="en-US" b="0" i="1" smtClean="0">
                              <a:solidFill>
                                <a:srgbClr val="0070C0"/>
                              </a:solidFill>
                              <a:latin typeface="Cambria Math" panose="02040503050406030204" pitchFamily="18" charset="0"/>
                            </a:rPr>
                            <m:t>𝑏</m:t>
                          </m:r>
                        </m:sub>
                      </m:sSub>
                    </m:oMath>
                  </m:oMathPara>
                </a14:m>
                <a:endParaRPr lang="en-US" dirty="0">
                  <a:solidFill>
                    <a:srgbClr val="0070C0"/>
                  </a:solidFill>
                </a:endParaRPr>
              </a:p>
            </p:txBody>
          </p:sp>
        </mc:Choice>
        <mc:Fallback xmlns="">
          <p:sp>
            <p:nvSpPr>
              <p:cNvPr id="34" name="TextBox 33">
                <a:extLst>
                  <a:ext uri="{FF2B5EF4-FFF2-40B4-BE49-F238E27FC236}">
                    <a16:creationId xmlns:a16="http://schemas.microsoft.com/office/drawing/2014/main" id="{103E9C50-912B-5679-D0F7-F9A6773B8062}"/>
                  </a:ext>
                </a:extLst>
              </p:cNvPr>
              <p:cNvSpPr txBox="1">
                <a:spLocks noRot="1" noChangeAspect="1" noMove="1" noResize="1" noEditPoints="1" noAdjustHandles="1" noChangeArrowheads="1" noChangeShapeType="1" noTextEdit="1"/>
              </p:cNvSpPr>
              <p:nvPr/>
            </p:nvSpPr>
            <p:spPr>
              <a:xfrm>
                <a:off x="9773393" y="2853033"/>
                <a:ext cx="495071" cy="276999"/>
              </a:xfrm>
              <a:prstGeom prst="rect">
                <a:avLst/>
              </a:prstGeom>
              <a:blipFill>
                <a:blip r:embed="rId8"/>
                <a:stretch>
                  <a:fillRect l="-9877" r="-4938" b="-17778"/>
                </a:stretch>
              </a:blipFill>
            </p:spPr>
            <p:txBody>
              <a:bodyPr/>
              <a:lstStyle/>
              <a:p>
                <a:r>
                  <a:rPr lang="en-US">
                    <a:noFill/>
                  </a:rPr>
                  <a:t> </a:t>
                </a:r>
              </a:p>
            </p:txBody>
          </p:sp>
        </mc:Fallback>
      </mc:AlternateContent>
      <p:cxnSp>
        <p:nvCxnSpPr>
          <p:cNvPr id="36" name="Straight Connector 35">
            <a:extLst>
              <a:ext uri="{FF2B5EF4-FFF2-40B4-BE49-F238E27FC236}">
                <a16:creationId xmlns:a16="http://schemas.microsoft.com/office/drawing/2014/main" id="{385DF712-F4B4-6D81-295D-3FD88F7E2E0E}"/>
              </a:ext>
            </a:extLst>
          </p:cNvPr>
          <p:cNvCxnSpPr>
            <a:cxnSpLocks/>
          </p:cNvCxnSpPr>
          <p:nvPr/>
        </p:nvCxnSpPr>
        <p:spPr>
          <a:xfrm flipV="1">
            <a:off x="7023793" y="3884910"/>
            <a:ext cx="3130797" cy="23446"/>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39" name="Rectangle 38">
                <a:extLst>
                  <a:ext uri="{FF2B5EF4-FFF2-40B4-BE49-F238E27FC236}">
                    <a16:creationId xmlns:a16="http://schemas.microsoft.com/office/drawing/2014/main" id="{F9CAA59D-8C7C-ABCC-93C0-3EE0E4BF68DF}"/>
                  </a:ext>
                </a:extLst>
              </p:cNvPr>
              <p:cNvSpPr/>
              <p:nvPr/>
            </p:nvSpPr>
            <p:spPr>
              <a:xfrm>
                <a:off x="5175922" y="3708009"/>
                <a:ext cx="1991436" cy="400110"/>
              </a:xfrm>
              <a:prstGeom prst="rect">
                <a:avLst/>
              </a:prstGeom>
            </p:spPr>
            <p:txBody>
              <a:bodyPr wrap="square">
                <a:spAutoFit/>
              </a:bodyPr>
              <a:lstStyle/>
              <a:p>
                <a:pPr algn="ctr"/>
                <a14:m>
                  <m:oMath xmlns:m="http://schemas.openxmlformats.org/officeDocument/2006/math">
                    <m:sSup>
                      <m:sSupPr>
                        <m:ctrlPr>
                          <a:rPr lang="en-US" sz="2000" i="1" dirty="0" smtClean="0">
                            <a:solidFill>
                              <a:schemeClr val="tx1"/>
                            </a:solidFill>
                            <a:latin typeface="Cambria Math" panose="02040503050406030204" pitchFamily="18" charset="0"/>
                            <a:cs typeface="Calibri Light" panose="020F0302020204030204" pitchFamily="34" charset="0"/>
                          </a:rPr>
                        </m:ctrlPr>
                      </m:sSupPr>
                      <m:e>
                        <m:r>
                          <a:rPr lang="en-US" sz="2000" b="0" i="1" dirty="0" smtClean="0">
                            <a:solidFill>
                              <a:schemeClr val="tx1"/>
                            </a:solidFill>
                            <a:latin typeface="Cambria Math" panose="02040503050406030204" pitchFamily="18" charset="0"/>
                            <a:cs typeface="Calibri Light" panose="020F0302020204030204" pitchFamily="34" charset="0"/>
                          </a:rPr>
                          <m:t>𝑝</m:t>
                        </m:r>
                      </m:e>
                      <m:sup>
                        <m:r>
                          <a:rPr lang="en-US" sz="2000" i="1" dirty="0">
                            <a:solidFill>
                              <a:schemeClr val="tx1"/>
                            </a:solidFill>
                            <a:latin typeface="Cambria Math" panose="02040503050406030204" pitchFamily="18" charset="0"/>
                            <a:cs typeface="Calibri Light" panose="020F0302020204030204" pitchFamily="34" charset="0"/>
                          </a:rPr>
                          <m:t>∗</m:t>
                        </m:r>
                      </m:sup>
                    </m:sSup>
                  </m:oMath>
                </a14:m>
                <a:r>
                  <a:rPr lang="en-US" sz="2000" dirty="0">
                    <a:solidFill>
                      <a:schemeClr val="tx1"/>
                    </a:solidFill>
                    <a:cs typeface="Calibri Light" panose="020F0302020204030204" pitchFamily="34" charset="0"/>
                  </a:rPr>
                  <a:t>= $10 / ton</a:t>
                </a:r>
              </a:p>
            </p:txBody>
          </p:sp>
        </mc:Choice>
        <mc:Fallback xmlns="">
          <p:sp>
            <p:nvSpPr>
              <p:cNvPr id="39" name="Rectangle 38">
                <a:extLst>
                  <a:ext uri="{FF2B5EF4-FFF2-40B4-BE49-F238E27FC236}">
                    <a16:creationId xmlns:a16="http://schemas.microsoft.com/office/drawing/2014/main" id="{F9CAA59D-8C7C-ABCC-93C0-3EE0E4BF68DF}"/>
                  </a:ext>
                </a:extLst>
              </p:cNvPr>
              <p:cNvSpPr>
                <a:spLocks noRot="1" noChangeAspect="1" noMove="1" noResize="1" noEditPoints="1" noAdjustHandles="1" noChangeArrowheads="1" noChangeShapeType="1" noTextEdit="1"/>
              </p:cNvSpPr>
              <p:nvPr/>
            </p:nvSpPr>
            <p:spPr>
              <a:xfrm>
                <a:off x="5175922" y="3708009"/>
                <a:ext cx="1991436" cy="400110"/>
              </a:xfrm>
              <a:prstGeom prst="rect">
                <a:avLst/>
              </a:prstGeom>
              <a:blipFill>
                <a:blip r:embed="rId9"/>
                <a:stretch>
                  <a:fillRect t="-7576" b="-257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3F5AF863-3D57-46EA-1051-246E65EE2121}"/>
                  </a:ext>
                </a:extLst>
              </p:cNvPr>
              <p:cNvSpPr txBox="1"/>
              <p:nvPr/>
            </p:nvSpPr>
            <p:spPr>
              <a:xfrm>
                <a:off x="10726301" y="3217341"/>
                <a:ext cx="114603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𝑀𝐶</m:t>
                      </m:r>
                    </m:oMath>
                  </m:oMathPara>
                </a14:m>
                <a:endParaRPr lang="en-US" dirty="0"/>
              </a:p>
            </p:txBody>
          </p:sp>
        </mc:Choice>
        <mc:Fallback xmlns="">
          <p:sp>
            <p:nvSpPr>
              <p:cNvPr id="50" name="TextBox 49">
                <a:extLst>
                  <a:ext uri="{FF2B5EF4-FFF2-40B4-BE49-F238E27FC236}">
                    <a16:creationId xmlns:a16="http://schemas.microsoft.com/office/drawing/2014/main" id="{3F5AF863-3D57-46EA-1051-246E65EE2121}"/>
                  </a:ext>
                </a:extLst>
              </p:cNvPr>
              <p:cNvSpPr txBox="1">
                <a:spLocks noRot="1" noChangeAspect="1" noMove="1" noResize="1" noEditPoints="1" noAdjustHandles="1" noChangeArrowheads="1" noChangeShapeType="1" noTextEdit="1"/>
              </p:cNvSpPr>
              <p:nvPr/>
            </p:nvSpPr>
            <p:spPr>
              <a:xfrm>
                <a:off x="10726301" y="3217341"/>
                <a:ext cx="1146030" cy="369332"/>
              </a:xfrm>
              <a:prstGeom prst="rect">
                <a:avLst/>
              </a:prstGeom>
              <a:blipFill>
                <a:blip r:embed="rId10"/>
                <a:stretch>
                  <a:fillRect/>
                </a:stretch>
              </a:blipFill>
            </p:spPr>
            <p:txBody>
              <a:bodyPr/>
              <a:lstStyle/>
              <a:p>
                <a:r>
                  <a:rPr lang="en-US">
                    <a:noFill/>
                  </a:rPr>
                  <a:t> </a:t>
                </a:r>
              </a:p>
            </p:txBody>
          </p:sp>
        </mc:Fallback>
      </mc:AlternateContent>
      <p:cxnSp>
        <p:nvCxnSpPr>
          <p:cNvPr id="51" name="Straight Connector 50">
            <a:extLst>
              <a:ext uri="{FF2B5EF4-FFF2-40B4-BE49-F238E27FC236}">
                <a16:creationId xmlns:a16="http://schemas.microsoft.com/office/drawing/2014/main" id="{ACC00642-FC14-B9B9-0685-6EF29797A7AE}"/>
              </a:ext>
            </a:extLst>
          </p:cNvPr>
          <p:cNvCxnSpPr>
            <a:cxnSpLocks/>
          </p:cNvCxnSpPr>
          <p:nvPr/>
        </p:nvCxnSpPr>
        <p:spPr>
          <a:xfrm>
            <a:off x="9624552" y="3452809"/>
            <a:ext cx="1488483" cy="1152280"/>
          </a:xfrm>
          <a:prstGeom prst="line">
            <a:avLst/>
          </a:prstGeom>
          <a:ln w="19050">
            <a:solidFill>
              <a:srgbClr val="03F314"/>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EF843858-E893-B8B9-414C-3DAC009566FF}"/>
                  </a:ext>
                </a:extLst>
              </p:cNvPr>
              <p:cNvSpPr txBox="1"/>
              <p:nvPr/>
            </p:nvSpPr>
            <p:spPr>
              <a:xfrm>
                <a:off x="11001378" y="4574754"/>
                <a:ext cx="499497"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𝑀𝐵</m:t>
                      </m:r>
                    </m:oMath>
                  </m:oMathPara>
                </a14:m>
                <a:endParaRPr lang="en-US" dirty="0"/>
              </a:p>
            </p:txBody>
          </p:sp>
        </mc:Choice>
        <mc:Fallback xmlns="">
          <p:sp>
            <p:nvSpPr>
              <p:cNvPr id="52" name="TextBox 51">
                <a:extLst>
                  <a:ext uri="{FF2B5EF4-FFF2-40B4-BE49-F238E27FC236}">
                    <a16:creationId xmlns:a16="http://schemas.microsoft.com/office/drawing/2014/main" id="{EF843858-E893-B8B9-414C-3DAC009566FF}"/>
                  </a:ext>
                </a:extLst>
              </p:cNvPr>
              <p:cNvSpPr txBox="1">
                <a:spLocks noRot="1" noChangeAspect="1" noMove="1" noResize="1" noEditPoints="1" noAdjustHandles="1" noChangeArrowheads="1" noChangeShapeType="1" noTextEdit="1"/>
              </p:cNvSpPr>
              <p:nvPr/>
            </p:nvSpPr>
            <p:spPr>
              <a:xfrm>
                <a:off x="11001378" y="4574754"/>
                <a:ext cx="499497" cy="369332"/>
              </a:xfrm>
              <a:prstGeom prst="rect">
                <a:avLst/>
              </a:prstGeom>
              <a:blipFill>
                <a:blip r:embed="rId11"/>
                <a:stretch>
                  <a:fillRect r="-3659"/>
                </a:stretch>
              </a:blipFill>
            </p:spPr>
            <p:txBody>
              <a:bodyPr/>
              <a:lstStyle/>
              <a:p>
                <a:r>
                  <a:rPr lang="en-US">
                    <a:noFill/>
                  </a:rPr>
                  <a:t> </a:t>
                </a:r>
              </a:p>
            </p:txBody>
          </p:sp>
        </mc:Fallback>
      </mc:AlternateContent>
    </p:spTree>
    <p:custDataLst>
      <p:tags r:id="rId1"/>
    </p:custDataLst>
    <p:extLst>
      <p:ext uri="{BB962C8B-B14F-4D97-AF65-F5344CB8AC3E}">
        <p14:creationId xmlns:p14="http://schemas.microsoft.com/office/powerpoint/2010/main" val="3832683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121C45C-72A4-C9A2-D748-1C6446A61481}"/>
              </a:ext>
            </a:extLst>
          </p:cNvPr>
          <p:cNvPicPr>
            <a:picLocks noChangeAspect="1"/>
          </p:cNvPicPr>
          <p:nvPr/>
        </p:nvPicPr>
        <p:blipFill>
          <a:blip r:embed="rId4"/>
          <a:stretch>
            <a:fillRect/>
          </a:stretch>
        </p:blipFill>
        <p:spPr>
          <a:xfrm>
            <a:off x="1709044" y="2047339"/>
            <a:ext cx="4619625" cy="4105275"/>
          </a:xfrm>
          <a:prstGeom prst="rect">
            <a:avLst/>
          </a:prstGeom>
        </p:spPr>
      </p:pic>
      <p:sp>
        <p:nvSpPr>
          <p:cNvPr id="11" name="Title 2">
            <a:extLst>
              <a:ext uri="{FF2B5EF4-FFF2-40B4-BE49-F238E27FC236}">
                <a16:creationId xmlns:a16="http://schemas.microsoft.com/office/drawing/2014/main" id="{462E9AFE-FCE3-4594-A4DB-141C6B7644D4}"/>
              </a:ext>
            </a:extLst>
          </p:cNvPr>
          <p:cNvSpPr txBox="1">
            <a:spLocks/>
          </p:cNvSpPr>
          <p:nvPr/>
        </p:nvSpPr>
        <p:spPr>
          <a:xfrm>
            <a:off x="2398804" y="-423710"/>
            <a:ext cx="7225748" cy="1775218"/>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endParaRPr lang="en-US" sz="4000" dirty="0">
              <a:solidFill>
                <a:schemeClr val="tx1"/>
              </a:solidFill>
              <a:latin typeface="+mj-lt"/>
            </a:endParaRPr>
          </a:p>
        </p:txBody>
      </p:sp>
      <p:sp>
        <p:nvSpPr>
          <p:cNvPr id="8" name="Title 2">
            <a:extLst>
              <a:ext uri="{FF2B5EF4-FFF2-40B4-BE49-F238E27FC236}">
                <a16:creationId xmlns:a16="http://schemas.microsoft.com/office/drawing/2014/main" id="{8FBC5C84-198D-80A5-5F71-0C58BB6A54A7}"/>
              </a:ext>
            </a:extLst>
          </p:cNvPr>
          <p:cNvSpPr txBox="1">
            <a:spLocks/>
          </p:cNvSpPr>
          <p:nvPr/>
        </p:nvSpPr>
        <p:spPr>
          <a:xfrm>
            <a:off x="2647069" y="-423710"/>
            <a:ext cx="7225748" cy="1775218"/>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rgbClr val="0070C0"/>
                </a:solidFill>
                <a:latin typeface="+mj-lt"/>
              </a:rPr>
              <a:t>Allowance Price Formation in Cap and Trade</a:t>
            </a:r>
          </a:p>
        </p:txBody>
      </p:sp>
      <p:cxnSp>
        <p:nvCxnSpPr>
          <p:cNvPr id="36" name="Straight Connector 35">
            <a:extLst>
              <a:ext uri="{FF2B5EF4-FFF2-40B4-BE49-F238E27FC236}">
                <a16:creationId xmlns:a16="http://schemas.microsoft.com/office/drawing/2014/main" id="{385DF712-F4B4-6D81-295D-3FD88F7E2E0E}"/>
              </a:ext>
            </a:extLst>
          </p:cNvPr>
          <p:cNvCxnSpPr>
            <a:cxnSpLocks/>
          </p:cNvCxnSpPr>
          <p:nvPr/>
        </p:nvCxnSpPr>
        <p:spPr>
          <a:xfrm flipV="1">
            <a:off x="1845326" y="4502261"/>
            <a:ext cx="3876464" cy="2"/>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39" name="Rectangle 38">
                <a:extLst>
                  <a:ext uri="{FF2B5EF4-FFF2-40B4-BE49-F238E27FC236}">
                    <a16:creationId xmlns:a16="http://schemas.microsoft.com/office/drawing/2014/main" id="{F9CAA59D-8C7C-ABCC-93C0-3EE0E4BF68DF}"/>
                  </a:ext>
                </a:extLst>
              </p:cNvPr>
              <p:cNvSpPr/>
              <p:nvPr/>
            </p:nvSpPr>
            <p:spPr>
              <a:xfrm>
                <a:off x="-104681" y="4302208"/>
                <a:ext cx="2165618" cy="400110"/>
              </a:xfrm>
              <a:prstGeom prst="rect">
                <a:avLst/>
              </a:prstGeom>
            </p:spPr>
            <p:txBody>
              <a:bodyPr wrap="square">
                <a:spAutoFit/>
              </a:bodyPr>
              <a:lstStyle/>
              <a:p>
                <a:pPr algn="ctr"/>
                <a14:m>
                  <m:oMath xmlns:m="http://schemas.openxmlformats.org/officeDocument/2006/math">
                    <m:sSup>
                      <m:sSupPr>
                        <m:ctrlPr>
                          <a:rPr lang="en-US" sz="2000" i="1" dirty="0" smtClean="0">
                            <a:solidFill>
                              <a:schemeClr val="tx1"/>
                            </a:solidFill>
                            <a:latin typeface="Cambria Math" panose="02040503050406030204" pitchFamily="18" charset="0"/>
                            <a:cs typeface="Calibri Light" panose="020F0302020204030204" pitchFamily="34" charset="0"/>
                          </a:rPr>
                        </m:ctrlPr>
                      </m:sSupPr>
                      <m:e>
                        <m:r>
                          <a:rPr lang="en-US" sz="2000" b="0" i="1" dirty="0" smtClean="0">
                            <a:solidFill>
                              <a:schemeClr val="tx1"/>
                            </a:solidFill>
                            <a:latin typeface="Cambria Math" panose="02040503050406030204" pitchFamily="18" charset="0"/>
                            <a:cs typeface="Calibri Light" panose="020F0302020204030204" pitchFamily="34" charset="0"/>
                          </a:rPr>
                          <m:t>𝑝</m:t>
                        </m:r>
                      </m:e>
                      <m:sup>
                        <m:r>
                          <a:rPr lang="en-US" sz="2000" i="1" dirty="0">
                            <a:solidFill>
                              <a:schemeClr val="tx1"/>
                            </a:solidFill>
                            <a:latin typeface="Cambria Math" panose="02040503050406030204" pitchFamily="18" charset="0"/>
                            <a:cs typeface="Calibri Light" panose="020F0302020204030204" pitchFamily="34" charset="0"/>
                          </a:rPr>
                          <m:t>∗</m:t>
                        </m:r>
                      </m:sup>
                    </m:sSup>
                  </m:oMath>
                </a14:m>
                <a:r>
                  <a:rPr lang="en-US" sz="2000" dirty="0">
                    <a:solidFill>
                      <a:schemeClr val="tx1"/>
                    </a:solidFill>
                    <a:cs typeface="Calibri Light" panose="020F0302020204030204" pitchFamily="34" charset="0"/>
                  </a:rPr>
                  <a:t>= $10 / ton</a:t>
                </a:r>
              </a:p>
            </p:txBody>
          </p:sp>
        </mc:Choice>
        <mc:Fallback xmlns="">
          <p:sp>
            <p:nvSpPr>
              <p:cNvPr id="39" name="Rectangle 38">
                <a:extLst>
                  <a:ext uri="{FF2B5EF4-FFF2-40B4-BE49-F238E27FC236}">
                    <a16:creationId xmlns:a16="http://schemas.microsoft.com/office/drawing/2014/main" id="{F9CAA59D-8C7C-ABCC-93C0-3EE0E4BF68DF}"/>
                  </a:ext>
                </a:extLst>
              </p:cNvPr>
              <p:cNvSpPr>
                <a:spLocks noRot="1" noChangeAspect="1" noMove="1" noResize="1" noEditPoints="1" noAdjustHandles="1" noChangeArrowheads="1" noChangeShapeType="1" noTextEdit="1"/>
              </p:cNvSpPr>
              <p:nvPr/>
            </p:nvSpPr>
            <p:spPr>
              <a:xfrm>
                <a:off x="-104681" y="4302208"/>
                <a:ext cx="2165618" cy="400110"/>
              </a:xfrm>
              <a:prstGeom prst="rect">
                <a:avLst/>
              </a:prstGeom>
              <a:blipFill>
                <a:blip r:embed="rId5"/>
                <a:stretch>
                  <a:fillRect t="-9231" b="-27692"/>
                </a:stretch>
              </a:blipFill>
            </p:spPr>
            <p:txBody>
              <a:bodyPr/>
              <a:lstStyle/>
              <a:p>
                <a:r>
                  <a:rPr lang="en-US">
                    <a:noFill/>
                  </a:rPr>
                  <a:t> </a:t>
                </a:r>
              </a:p>
            </p:txBody>
          </p:sp>
        </mc:Fallback>
      </mc:AlternateContent>
      <p:cxnSp>
        <p:nvCxnSpPr>
          <p:cNvPr id="42" name="Straight Connector 41">
            <a:extLst>
              <a:ext uri="{FF2B5EF4-FFF2-40B4-BE49-F238E27FC236}">
                <a16:creationId xmlns:a16="http://schemas.microsoft.com/office/drawing/2014/main" id="{C25484B1-204B-F8D0-D297-29D81D2C9CF9}"/>
              </a:ext>
            </a:extLst>
          </p:cNvPr>
          <p:cNvCxnSpPr>
            <a:cxnSpLocks/>
          </p:cNvCxnSpPr>
          <p:nvPr/>
        </p:nvCxnSpPr>
        <p:spPr>
          <a:xfrm flipV="1">
            <a:off x="3290410" y="4502263"/>
            <a:ext cx="0" cy="1201732"/>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47" name="Rectangle 46">
                <a:extLst>
                  <a:ext uri="{FF2B5EF4-FFF2-40B4-BE49-F238E27FC236}">
                    <a16:creationId xmlns:a16="http://schemas.microsoft.com/office/drawing/2014/main" id="{FB92FCDA-4778-F378-3CB9-24CDA8DF2540}"/>
                  </a:ext>
                </a:extLst>
              </p:cNvPr>
              <p:cNvSpPr/>
              <p:nvPr/>
            </p:nvSpPr>
            <p:spPr>
              <a:xfrm>
                <a:off x="3094451" y="5720124"/>
                <a:ext cx="391917" cy="400110"/>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r>
                        <a:rPr lang="en-US" sz="2000" i="1" dirty="0" smtClean="0">
                          <a:solidFill>
                            <a:srgbClr val="FF0000"/>
                          </a:solidFill>
                          <a:latin typeface="Cambria Math" panose="02040503050406030204" pitchFamily="18" charset="0"/>
                          <a:cs typeface="Calibri Light" panose="020F0302020204030204" pitchFamily="34" charset="0"/>
                        </a:rPr>
                        <m:t>4</m:t>
                      </m:r>
                      <m:r>
                        <a:rPr lang="en-US" sz="2000" b="0" i="1" dirty="0" smtClean="0">
                          <a:solidFill>
                            <a:srgbClr val="FF0000"/>
                          </a:solidFill>
                          <a:latin typeface="Cambria Math" panose="02040503050406030204" pitchFamily="18" charset="0"/>
                          <a:cs typeface="Calibri Light" panose="020F0302020204030204" pitchFamily="34" charset="0"/>
                        </a:rPr>
                        <m:t>0</m:t>
                      </m:r>
                    </m:oMath>
                  </m:oMathPara>
                </a14:m>
                <a:endParaRPr lang="en-US" sz="2000" b="0" dirty="0">
                  <a:solidFill>
                    <a:srgbClr val="0070C0"/>
                  </a:solidFill>
                  <a:cs typeface="Calibri Light" panose="020F0302020204030204" pitchFamily="34" charset="0"/>
                </a:endParaRPr>
              </a:p>
            </p:txBody>
          </p:sp>
        </mc:Choice>
        <mc:Fallback xmlns="">
          <p:sp>
            <p:nvSpPr>
              <p:cNvPr id="47" name="Rectangle 46">
                <a:extLst>
                  <a:ext uri="{FF2B5EF4-FFF2-40B4-BE49-F238E27FC236}">
                    <a16:creationId xmlns:a16="http://schemas.microsoft.com/office/drawing/2014/main" id="{FB92FCDA-4778-F378-3CB9-24CDA8DF2540}"/>
                  </a:ext>
                </a:extLst>
              </p:cNvPr>
              <p:cNvSpPr>
                <a:spLocks noRot="1" noChangeAspect="1" noMove="1" noResize="1" noEditPoints="1" noAdjustHandles="1" noChangeArrowheads="1" noChangeShapeType="1" noTextEdit="1"/>
              </p:cNvSpPr>
              <p:nvPr/>
            </p:nvSpPr>
            <p:spPr>
              <a:xfrm>
                <a:off x="3094451" y="5720124"/>
                <a:ext cx="391917" cy="400110"/>
              </a:xfrm>
              <a:prstGeom prst="rect">
                <a:avLst/>
              </a:prstGeom>
              <a:blipFill>
                <a:blip r:embed="rId6"/>
                <a:stretch>
                  <a:fillRect l="-17188"/>
                </a:stretch>
              </a:blipFill>
            </p:spPr>
            <p:txBody>
              <a:bodyPr/>
              <a:lstStyle/>
              <a:p>
                <a:r>
                  <a:rPr lang="en-US">
                    <a:noFill/>
                  </a:rPr>
                  <a:t> </a:t>
                </a:r>
              </a:p>
            </p:txBody>
          </p:sp>
        </mc:Fallback>
      </mc:AlternateContent>
      <p:sp>
        <p:nvSpPr>
          <p:cNvPr id="4" name="Rectangle 3">
            <a:extLst>
              <a:ext uri="{FF2B5EF4-FFF2-40B4-BE49-F238E27FC236}">
                <a16:creationId xmlns:a16="http://schemas.microsoft.com/office/drawing/2014/main" id="{BEFD4993-CB9C-A633-7FCE-D295F3550655}"/>
              </a:ext>
            </a:extLst>
          </p:cNvPr>
          <p:cNvSpPr/>
          <p:nvPr/>
        </p:nvSpPr>
        <p:spPr>
          <a:xfrm>
            <a:off x="5245860" y="5756200"/>
            <a:ext cx="2165618" cy="707886"/>
          </a:xfrm>
          <a:prstGeom prst="rect">
            <a:avLst/>
          </a:prstGeom>
        </p:spPr>
        <p:txBody>
          <a:bodyPr wrap="square">
            <a:spAutoFit/>
          </a:bodyPr>
          <a:lstStyle/>
          <a:p>
            <a:pPr algn="ctr"/>
            <a:r>
              <a:rPr lang="en-US" sz="2000" dirty="0">
                <a:solidFill>
                  <a:schemeClr val="tx1"/>
                </a:solidFill>
                <a:cs typeface="Calibri Light" panose="020F0302020204030204" pitchFamily="34" charset="0"/>
              </a:rPr>
              <a:t>100 tons of abatement</a:t>
            </a:r>
            <a:endParaRPr lang="en-US" sz="2000" dirty="0">
              <a:solidFill>
                <a:srgbClr val="FF0000"/>
              </a:solidFill>
              <a:cs typeface="Calibri Light" panose="020F0302020204030204" pitchFamily="34" charset="0"/>
            </a:endParaRPr>
          </a:p>
        </p:txBody>
      </p:sp>
      <p:cxnSp>
        <p:nvCxnSpPr>
          <p:cNvPr id="15" name="Straight Connector 14">
            <a:extLst>
              <a:ext uri="{FF2B5EF4-FFF2-40B4-BE49-F238E27FC236}">
                <a16:creationId xmlns:a16="http://schemas.microsoft.com/office/drawing/2014/main" id="{8E6BA079-30AD-A75F-C553-27A19D7AA829}"/>
              </a:ext>
            </a:extLst>
          </p:cNvPr>
          <p:cNvCxnSpPr>
            <a:cxnSpLocks/>
          </p:cNvCxnSpPr>
          <p:nvPr/>
        </p:nvCxnSpPr>
        <p:spPr>
          <a:xfrm flipV="1">
            <a:off x="1867393" y="2453487"/>
            <a:ext cx="3854397" cy="3234257"/>
          </a:xfrm>
          <a:prstGeom prst="line">
            <a:avLst/>
          </a:prstGeom>
          <a:ln w="9525"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3441A663-FD5C-B8F6-1911-A05EB336C4D7}"/>
                  </a:ext>
                </a:extLst>
              </p:cNvPr>
              <p:cNvSpPr txBox="1"/>
              <p:nvPr/>
            </p:nvSpPr>
            <p:spPr>
              <a:xfrm>
                <a:off x="279338" y="3316782"/>
                <a:ext cx="6151830" cy="740587"/>
              </a:xfrm>
              <a:prstGeom prst="rect">
                <a:avLst/>
              </a:prstGeom>
              <a:noFill/>
            </p:spPr>
            <p:txBody>
              <a:bodyPr wrap="square">
                <a:spAutoFit/>
              </a:bodyPr>
              <a:lstStyle/>
              <a:p>
                <a:pPr>
                  <a:lnSpc>
                    <a:spcPct val="125000"/>
                  </a:lnSpc>
                </a:pPr>
                <a14:m>
                  <m:oMathPara xmlns:m="http://schemas.openxmlformats.org/officeDocument/2006/math">
                    <m:oMathParaPr>
                      <m:jc m:val="centerGroup"/>
                    </m:oMathParaPr>
                    <m:oMath xmlns:m="http://schemas.openxmlformats.org/officeDocument/2006/math">
                      <m:r>
                        <a:rPr lang="en-US" sz="1800" b="0" i="1" smtClean="0">
                          <a:solidFill>
                            <a:srgbClr val="FF0000"/>
                          </a:solidFill>
                          <a:latin typeface="Cambria Math" panose="02040503050406030204" pitchFamily="18" charset="0"/>
                        </a:rPr>
                        <m:t>𝑀</m:t>
                      </m:r>
                      <m:sSub>
                        <m:sSubPr>
                          <m:ctrlPr>
                            <a:rPr lang="en-US" sz="1800" b="0" i="1" smtClean="0">
                              <a:solidFill>
                                <a:srgbClr val="FF0000"/>
                              </a:solidFill>
                              <a:latin typeface="Cambria Math" panose="02040503050406030204" pitchFamily="18" charset="0"/>
                            </a:rPr>
                          </m:ctrlPr>
                        </m:sSubPr>
                        <m:e>
                          <m:r>
                            <a:rPr lang="en-US" sz="1800" b="0" i="1" smtClean="0">
                              <a:solidFill>
                                <a:srgbClr val="FF0000"/>
                              </a:solidFill>
                              <a:latin typeface="Cambria Math" panose="02040503050406030204" pitchFamily="18" charset="0"/>
                            </a:rPr>
                            <m:t>𝐶</m:t>
                          </m:r>
                        </m:e>
                        <m:sub>
                          <m:r>
                            <a:rPr lang="en-US" sz="1800" b="0" i="1" smtClean="0">
                              <a:solidFill>
                                <a:srgbClr val="FF0000"/>
                              </a:solidFill>
                              <a:latin typeface="Cambria Math" panose="02040503050406030204" pitchFamily="18" charset="0"/>
                            </a:rPr>
                            <m:t>𝑎</m:t>
                          </m:r>
                        </m:sub>
                      </m:sSub>
                      <m:r>
                        <a:rPr lang="en-US" sz="1800" b="0" i="1" smtClean="0">
                          <a:solidFill>
                            <a:srgbClr val="FF0000"/>
                          </a:solidFill>
                          <a:latin typeface="Cambria Math" panose="02040503050406030204" pitchFamily="18" charset="0"/>
                        </a:rPr>
                        <m:t>=</m:t>
                      </m:r>
                      <m:f>
                        <m:fPr>
                          <m:ctrlPr>
                            <a:rPr lang="en-US" sz="1800" b="0" i="1" smtClean="0">
                              <a:solidFill>
                                <a:srgbClr val="FF0000"/>
                              </a:solidFill>
                              <a:latin typeface="Cambria Math" panose="02040503050406030204" pitchFamily="18" charset="0"/>
                            </a:rPr>
                          </m:ctrlPr>
                        </m:fPr>
                        <m:num>
                          <m:r>
                            <a:rPr lang="en-US" sz="1800" b="0" i="1" smtClean="0">
                              <a:solidFill>
                                <a:srgbClr val="FF0000"/>
                              </a:solidFill>
                              <a:latin typeface="Cambria Math" panose="02040503050406030204" pitchFamily="18" charset="0"/>
                            </a:rPr>
                            <m:t>1</m:t>
                          </m:r>
                        </m:num>
                        <m:den>
                          <m:r>
                            <a:rPr lang="en-US" sz="1800" b="0" i="1" smtClean="0">
                              <a:solidFill>
                                <a:srgbClr val="FF0000"/>
                              </a:solidFill>
                              <a:latin typeface="Cambria Math" panose="02040503050406030204" pitchFamily="18" charset="0"/>
                            </a:rPr>
                            <m:t>4</m:t>
                          </m:r>
                        </m:den>
                      </m:f>
                      <m:r>
                        <a:rPr lang="en-US" sz="1800" b="0" i="1" smtClean="0">
                          <a:solidFill>
                            <a:srgbClr val="FF0000"/>
                          </a:solidFill>
                          <a:latin typeface="Cambria Math" panose="02040503050406030204" pitchFamily="18" charset="0"/>
                        </a:rPr>
                        <m:t>∗</m:t>
                      </m:r>
                      <m:r>
                        <a:rPr lang="en-US" sz="1800" b="0" i="1" smtClean="0">
                          <a:solidFill>
                            <a:srgbClr val="FF0000"/>
                          </a:solidFill>
                          <a:latin typeface="Cambria Math" panose="02040503050406030204" pitchFamily="18" charset="0"/>
                        </a:rPr>
                        <m:t>𝑞</m:t>
                      </m:r>
                    </m:oMath>
                  </m:oMathPara>
                </a14:m>
                <a:endParaRPr lang="en-US" sz="1800" dirty="0">
                  <a:solidFill>
                    <a:srgbClr val="FF0000"/>
                  </a:solidFill>
                  <a:cs typeface="Calibri Light" panose="020F0302020204030204" pitchFamily="34" charset="0"/>
                </a:endParaRPr>
              </a:p>
            </p:txBody>
          </p:sp>
        </mc:Choice>
        <mc:Fallback xmlns="">
          <p:sp>
            <p:nvSpPr>
              <p:cNvPr id="28" name="TextBox 27">
                <a:extLst>
                  <a:ext uri="{FF2B5EF4-FFF2-40B4-BE49-F238E27FC236}">
                    <a16:creationId xmlns:a16="http://schemas.microsoft.com/office/drawing/2014/main" id="{3441A663-FD5C-B8F6-1911-A05EB336C4D7}"/>
                  </a:ext>
                </a:extLst>
              </p:cNvPr>
              <p:cNvSpPr txBox="1">
                <a:spLocks noRot="1" noChangeAspect="1" noMove="1" noResize="1" noEditPoints="1" noAdjustHandles="1" noChangeArrowheads="1" noChangeShapeType="1" noTextEdit="1"/>
              </p:cNvSpPr>
              <p:nvPr/>
            </p:nvSpPr>
            <p:spPr>
              <a:xfrm>
                <a:off x="279338" y="3316782"/>
                <a:ext cx="6151830" cy="740587"/>
              </a:xfrm>
              <a:prstGeom prst="rect">
                <a:avLst/>
              </a:prstGeom>
              <a:blipFill>
                <a:blip r:embed="rId7"/>
                <a:stretch>
                  <a:fillRect/>
                </a:stretch>
              </a:blipFill>
            </p:spPr>
            <p:txBody>
              <a:bodyPr/>
              <a:lstStyle/>
              <a:p>
                <a:r>
                  <a:rPr lang="en-US">
                    <a:noFill/>
                  </a:rPr>
                  <a:t> </a:t>
                </a:r>
              </a:p>
            </p:txBody>
          </p:sp>
        </mc:Fallback>
      </mc:AlternateContent>
      <p:cxnSp>
        <p:nvCxnSpPr>
          <p:cNvPr id="49" name="Straight Connector 48">
            <a:extLst>
              <a:ext uri="{FF2B5EF4-FFF2-40B4-BE49-F238E27FC236}">
                <a16:creationId xmlns:a16="http://schemas.microsoft.com/office/drawing/2014/main" id="{7265F7EA-1DC4-A1E3-A43C-BD0CCC914076}"/>
              </a:ext>
            </a:extLst>
          </p:cNvPr>
          <p:cNvCxnSpPr>
            <a:cxnSpLocks/>
          </p:cNvCxnSpPr>
          <p:nvPr/>
        </p:nvCxnSpPr>
        <p:spPr>
          <a:xfrm flipV="1">
            <a:off x="5727462" y="2175029"/>
            <a:ext cx="0" cy="3512715"/>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55" name="Right Triangle 54">
            <a:extLst>
              <a:ext uri="{FF2B5EF4-FFF2-40B4-BE49-F238E27FC236}">
                <a16:creationId xmlns:a16="http://schemas.microsoft.com/office/drawing/2014/main" id="{21EF10D3-139C-77A4-40D4-C7120E10A8C6}"/>
              </a:ext>
            </a:extLst>
          </p:cNvPr>
          <p:cNvSpPr/>
          <p:nvPr/>
        </p:nvSpPr>
        <p:spPr>
          <a:xfrm rot="16200000">
            <a:off x="1991246" y="4390927"/>
            <a:ext cx="1181489" cy="1404157"/>
          </a:xfrm>
          <a:prstGeom prst="rtTriangle">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a:extLst>
              <a:ext uri="{FF2B5EF4-FFF2-40B4-BE49-F238E27FC236}">
                <a16:creationId xmlns:a16="http://schemas.microsoft.com/office/drawing/2014/main" id="{C0095A29-C56A-4E49-8C4A-950A9E8B5635}"/>
              </a:ext>
            </a:extLst>
          </p:cNvPr>
          <p:cNvSpPr txBox="1"/>
          <p:nvPr/>
        </p:nvSpPr>
        <p:spPr>
          <a:xfrm>
            <a:off x="2707108" y="5095784"/>
            <a:ext cx="442360" cy="400110"/>
          </a:xfrm>
          <a:prstGeom prst="rect">
            <a:avLst/>
          </a:prstGeom>
          <a:noFill/>
        </p:spPr>
        <p:txBody>
          <a:bodyPr wrap="square" rtlCol="0">
            <a:spAutoFit/>
          </a:bodyPr>
          <a:lstStyle/>
          <a:p>
            <a:r>
              <a:rPr lang="en-US" sz="2000" dirty="0">
                <a:solidFill>
                  <a:srgbClr val="FF0000"/>
                </a:solidFill>
              </a:rPr>
              <a:t>A</a:t>
            </a:r>
          </a:p>
        </p:txBody>
      </p:sp>
      <p:sp>
        <p:nvSpPr>
          <p:cNvPr id="59" name="Rectangle 58">
            <a:extLst>
              <a:ext uri="{FF2B5EF4-FFF2-40B4-BE49-F238E27FC236}">
                <a16:creationId xmlns:a16="http://schemas.microsoft.com/office/drawing/2014/main" id="{D71C6CC3-AD60-1642-A459-48BEAF485DB3}"/>
              </a:ext>
            </a:extLst>
          </p:cNvPr>
          <p:cNvSpPr/>
          <p:nvPr/>
        </p:nvSpPr>
        <p:spPr>
          <a:xfrm>
            <a:off x="1930385" y="1746883"/>
            <a:ext cx="2714268" cy="1323439"/>
          </a:xfrm>
          <a:prstGeom prst="rect">
            <a:avLst/>
          </a:prstGeom>
        </p:spPr>
        <p:txBody>
          <a:bodyPr wrap="square">
            <a:spAutoFit/>
          </a:bodyPr>
          <a:lstStyle/>
          <a:p>
            <a:pPr algn="ctr"/>
            <a:r>
              <a:rPr lang="en-US" sz="2000" dirty="0">
                <a:solidFill>
                  <a:srgbClr val="FF0000"/>
                </a:solidFill>
                <a:cs typeface="Calibri Light" panose="020F0302020204030204" pitchFamily="34" charset="0"/>
              </a:rPr>
              <a:t>Area of A is the total cost of abatement for this firm at 40 units of abatement  </a:t>
            </a:r>
          </a:p>
        </p:txBody>
      </p:sp>
      <p:cxnSp>
        <p:nvCxnSpPr>
          <p:cNvPr id="60" name="Straight Connector 59">
            <a:extLst>
              <a:ext uri="{FF2B5EF4-FFF2-40B4-BE49-F238E27FC236}">
                <a16:creationId xmlns:a16="http://schemas.microsoft.com/office/drawing/2014/main" id="{671FE00F-1676-BE1F-0627-E072C2FAAF16}"/>
              </a:ext>
            </a:extLst>
          </p:cNvPr>
          <p:cNvCxnSpPr>
            <a:cxnSpLocks/>
          </p:cNvCxnSpPr>
          <p:nvPr/>
        </p:nvCxnSpPr>
        <p:spPr>
          <a:xfrm>
            <a:off x="2383777" y="2841743"/>
            <a:ext cx="15027" cy="2408867"/>
          </a:xfrm>
          <a:prstGeom prst="line">
            <a:avLst/>
          </a:prstGeom>
          <a:ln>
            <a:solidFill>
              <a:schemeClr val="tx2">
                <a:lumMod val="40000"/>
                <a:lumOff val="60000"/>
              </a:schemeClr>
            </a:solidFill>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3" name="TextBox 2">
            <a:extLst>
              <a:ext uri="{FF2B5EF4-FFF2-40B4-BE49-F238E27FC236}">
                <a16:creationId xmlns:a16="http://schemas.microsoft.com/office/drawing/2014/main" id="{E779CDA9-79F4-2383-3997-675A2D006AB5}"/>
              </a:ext>
            </a:extLst>
          </p:cNvPr>
          <p:cNvSpPr txBox="1"/>
          <p:nvPr/>
        </p:nvSpPr>
        <p:spPr>
          <a:xfrm>
            <a:off x="7457188" y="2780364"/>
            <a:ext cx="4702070" cy="2989216"/>
          </a:xfrm>
          <a:prstGeom prst="rect">
            <a:avLst/>
          </a:prstGeom>
          <a:noFill/>
          <a:effectLst/>
        </p:spPr>
        <p:txBody>
          <a:bodyPr wrap="square" rtlCol="0">
            <a:spAutoFit/>
          </a:bodyPr>
          <a:lstStyle/>
          <a:p>
            <a:pPr>
              <a:lnSpc>
                <a:spcPct val="125000"/>
              </a:lnSpc>
            </a:pPr>
            <a:r>
              <a:rPr lang="en-US" sz="1900" dirty="0">
                <a:cs typeface="Calibri Light" panose="020F0302020204030204" pitchFamily="34" charset="0"/>
              </a:rPr>
              <a:t>Under the prior tax, A would have abated 40 units.</a:t>
            </a:r>
          </a:p>
          <a:p>
            <a:pPr marL="800100" lvl="1" indent="-342900">
              <a:lnSpc>
                <a:spcPct val="125000"/>
              </a:lnSpc>
              <a:buFont typeface="Wingdings" panose="05000000000000000000" pitchFamily="2" charset="2"/>
              <a:buChar char="§"/>
            </a:pPr>
            <a:r>
              <a:rPr lang="en-US" sz="1900" dirty="0">
                <a:cs typeface="Calibri Light" panose="020F0302020204030204" pitchFamily="34" charset="0"/>
              </a:rPr>
              <a:t>Abatement cost for the 40 units is 10*40/2 = $200. </a:t>
            </a:r>
          </a:p>
          <a:p>
            <a:pPr marL="800100" lvl="1" indent="-342900">
              <a:lnSpc>
                <a:spcPct val="125000"/>
              </a:lnSpc>
              <a:buFont typeface="Wingdings" panose="05000000000000000000" pitchFamily="2" charset="2"/>
              <a:buChar char="§"/>
            </a:pPr>
            <a:r>
              <a:rPr lang="en-US" sz="1900" dirty="0">
                <a:cs typeface="Calibri Light" panose="020F0302020204030204" pitchFamily="34" charset="0"/>
              </a:rPr>
              <a:t>Taxes paid on the remaining 35 units of pollution are $350. </a:t>
            </a:r>
          </a:p>
          <a:p>
            <a:pPr marL="800100" lvl="1" indent="-342900">
              <a:lnSpc>
                <a:spcPct val="125000"/>
              </a:lnSpc>
              <a:buFont typeface="Wingdings" panose="05000000000000000000" pitchFamily="2" charset="2"/>
              <a:buChar char="§"/>
            </a:pPr>
            <a:r>
              <a:rPr lang="en-US" sz="1900" dirty="0">
                <a:cs typeface="Calibri Light" panose="020F0302020204030204" pitchFamily="34" charset="0"/>
              </a:rPr>
              <a:t>Total cost of the policy for A is $550. </a:t>
            </a:r>
          </a:p>
          <a:p>
            <a:pPr>
              <a:lnSpc>
                <a:spcPct val="125000"/>
              </a:lnSpc>
            </a:pPr>
            <a:endParaRPr lang="en-US" sz="1900" dirty="0">
              <a:cs typeface="Calibri Light" panose="020F0302020204030204" pitchFamily="34" charset="0"/>
            </a:endParaRPr>
          </a:p>
        </p:txBody>
      </p:sp>
    </p:spTree>
    <p:custDataLst>
      <p:tags r:id="rId1"/>
    </p:custDataLst>
    <p:extLst>
      <p:ext uri="{BB962C8B-B14F-4D97-AF65-F5344CB8AC3E}">
        <p14:creationId xmlns:p14="http://schemas.microsoft.com/office/powerpoint/2010/main" val="37491564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F07514E-356B-C388-1939-52988BB3C8B4}"/>
              </a:ext>
            </a:extLst>
          </p:cNvPr>
          <p:cNvPicPr>
            <a:picLocks noChangeAspect="1"/>
          </p:cNvPicPr>
          <p:nvPr/>
        </p:nvPicPr>
        <p:blipFill>
          <a:blip r:embed="rId4"/>
          <a:stretch>
            <a:fillRect/>
          </a:stretch>
        </p:blipFill>
        <p:spPr>
          <a:xfrm flipH="1">
            <a:off x="6469611" y="2047338"/>
            <a:ext cx="4619627" cy="4105275"/>
          </a:xfrm>
          <a:prstGeom prst="rect">
            <a:avLst/>
          </a:prstGeom>
        </p:spPr>
      </p:pic>
      <p:sp>
        <p:nvSpPr>
          <p:cNvPr id="11" name="Title 2">
            <a:extLst>
              <a:ext uri="{FF2B5EF4-FFF2-40B4-BE49-F238E27FC236}">
                <a16:creationId xmlns:a16="http://schemas.microsoft.com/office/drawing/2014/main" id="{462E9AFE-FCE3-4594-A4DB-141C6B7644D4}"/>
              </a:ext>
            </a:extLst>
          </p:cNvPr>
          <p:cNvSpPr txBox="1">
            <a:spLocks/>
          </p:cNvSpPr>
          <p:nvPr/>
        </p:nvSpPr>
        <p:spPr>
          <a:xfrm>
            <a:off x="2398804" y="-423710"/>
            <a:ext cx="7225748" cy="1775218"/>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endParaRPr lang="en-US" sz="4000" dirty="0">
              <a:solidFill>
                <a:schemeClr val="tx1"/>
              </a:solidFill>
              <a:latin typeface="+mj-lt"/>
            </a:endParaRPr>
          </a:p>
        </p:txBody>
      </p:sp>
      <p:sp>
        <p:nvSpPr>
          <p:cNvPr id="8" name="Title 2">
            <a:extLst>
              <a:ext uri="{FF2B5EF4-FFF2-40B4-BE49-F238E27FC236}">
                <a16:creationId xmlns:a16="http://schemas.microsoft.com/office/drawing/2014/main" id="{8FBC5C84-198D-80A5-5F71-0C58BB6A54A7}"/>
              </a:ext>
            </a:extLst>
          </p:cNvPr>
          <p:cNvSpPr txBox="1">
            <a:spLocks/>
          </p:cNvSpPr>
          <p:nvPr/>
        </p:nvSpPr>
        <p:spPr>
          <a:xfrm>
            <a:off x="2647069" y="-423710"/>
            <a:ext cx="7225748" cy="1775218"/>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rgbClr val="0070C0"/>
                </a:solidFill>
                <a:latin typeface="+mj-lt"/>
              </a:rPr>
              <a:t>Allowance Price Formation in Cap and Trade</a:t>
            </a:r>
          </a:p>
        </p:txBody>
      </p:sp>
      <p:cxnSp>
        <p:nvCxnSpPr>
          <p:cNvPr id="19" name="Straight Connector 18">
            <a:extLst>
              <a:ext uri="{FF2B5EF4-FFF2-40B4-BE49-F238E27FC236}">
                <a16:creationId xmlns:a16="http://schemas.microsoft.com/office/drawing/2014/main" id="{FA2708A2-368A-5588-9CEA-444DBBDA68F0}"/>
              </a:ext>
            </a:extLst>
          </p:cNvPr>
          <p:cNvCxnSpPr>
            <a:cxnSpLocks/>
          </p:cNvCxnSpPr>
          <p:nvPr/>
        </p:nvCxnSpPr>
        <p:spPr>
          <a:xfrm flipV="1">
            <a:off x="8456979" y="4502263"/>
            <a:ext cx="0" cy="1217861"/>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0" name="Straight Connector 29">
            <a:extLst>
              <a:ext uri="{FF2B5EF4-FFF2-40B4-BE49-F238E27FC236}">
                <a16:creationId xmlns:a16="http://schemas.microsoft.com/office/drawing/2014/main" id="{A46977F8-13D4-6EC8-917B-4AB2F4EC4B55}"/>
              </a:ext>
            </a:extLst>
          </p:cNvPr>
          <p:cNvCxnSpPr>
            <a:cxnSpLocks/>
          </p:cNvCxnSpPr>
          <p:nvPr/>
        </p:nvCxnSpPr>
        <p:spPr>
          <a:xfrm>
            <a:off x="6920288" y="3687075"/>
            <a:ext cx="3980084" cy="2016920"/>
          </a:xfrm>
          <a:prstGeom prst="line">
            <a:avLst/>
          </a:prstGeom>
          <a:ln w="9525" cap="flat" cmpd="sng" algn="ctr">
            <a:solidFill>
              <a:srgbClr val="0070C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6" name="Straight Connector 35">
            <a:extLst>
              <a:ext uri="{FF2B5EF4-FFF2-40B4-BE49-F238E27FC236}">
                <a16:creationId xmlns:a16="http://schemas.microsoft.com/office/drawing/2014/main" id="{385DF712-F4B4-6D81-295D-3FD88F7E2E0E}"/>
              </a:ext>
            </a:extLst>
          </p:cNvPr>
          <p:cNvCxnSpPr>
            <a:cxnSpLocks/>
          </p:cNvCxnSpPr>
          <p:nvPr/>
        </p:nvCxnSpPr>
        <p:spPr>
          <a:xfrm>
            <a:off x="7021902" y="4502263"/>
            <a:ext cx="3878470" cy="0"/>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46" name="Rectangle 45">
                <a:extLst>
                  <a:ext uri="{FF2B5EF4-FFF2-40B4-BE49-F238E27FC236}">
                    <a16:creationId xmlns:a16="http://schemas.microsoft.com/office/drawing/2014/main" id="{96756C6F-BE15-B27A-C4B4-D66983759B14}"/>
                  </a:ext>
                </a:extLst>
              </p:cNvPr>
              <p:cNvSpPr/>
              <p:nvPr/>
            </p:nvSpPr>
            <p:spPr>
              <a:xfrm>
                <a:off x="8261020" y="5756498"/>
                <a:ext cx="391917" cy="400110"/>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r>
                        <a:rPr lang="en-US" sz="2000" i="1" dirty="0" smtClean="0">
                          <a:solidFill>
                            <a:srgbClr val="0070C0"/>
                          </a:solidFill>
                          <a:latin typeface="Cambria Math" panose="02040503050406030204" pitchFamily="18" charset="0"/>
                          <a:cs typeface="Calibri Light" panose="020F0302020204030204" pitchFamily="34" charset="0"/>
                        </a:rPr>
                        <m:t>6</m:t>
                      </m:r>
                      <m:r>
                        <a:rPr lang="en-US" sz="2000" b="0" i="1" dirty="0" smtClean="0">
                          <a:solidFill>
                            <a:srgbClr val="0070C0"/>
                          </a:solidFill>
                          <a:latin typeface="Cambria Math" panose="02040503050406030204" pitchFamily="18" charset="0"/>
                          <a:cs typeface="Calibri Light" panose="020F0302020204030204" pitchFamily="34" charset="0"/>
                        </a:rPr>
                        <m:t>0</m:t>
                      </m:r>
                    </m:oMath>
                  </m:oMathPara>
                </a14:m>
                <a:endParaRPr lang="en-US" sz="2000" b="0" dirty="0">
                  <a:solidFill>
                    <a:srgbClr val="0070C0"/>
                  </a:solidFill>
                  <a:cs typeface="Calibri Light" panose="020F0302020204030204" pitchFamily="34" charset="0"/>
                </a:endParaRPr>
              </a:p>
            </p:txBody>
          </p:sp>
        </mc:Choice>
        <mc:Fallback xmlns="">
          <p:sp>
            <p:nvSpPr>
              <p:cNvPr id="46" name="Rectangle 45">
                <a:extLst>
                  <a:ext uri="{FF2B5EF4-FFF2-40B4-BE49-F238E27FC236}">
                    <a16:creationId xmlns:a16="http://schemas.microsoft.com/office/drawing/2014/main" id="{96756C6F-BE15-B27A-C4B4-D66983759B14}"/>
                  </a:ext>
                </a:extLst>
              </p:cNvPr>
              <p:cNvSpPr>
                <a:spLocks noRot="1" noChangeAspect="1" noMove="1" noResize="1" noEditPoints="1" noAdjustHandles="1" noChangeArrowheads="1" noChangeShapeType="1" noTextEdit="1"/>
              </p:cNvSpPr>
              <p:nvPr/>
            </p:nvSpPr>
            <p:spPr>
              <a:xfrm>
                <a:off x="8261020" y="5756498"/>
                <a:ext cx="391917" cy="400110"/>
              </a:xfrm>
              <a:prstGeom prst="rect">
                <a:avLst/>
              </a:prstGeom>
              <a:blipFill>
                <a:blip r:embed="rId5"/>
                <a:stretch>
                  <a:fillRect l="-15625" r="-1563"/>
                </a:stretch>
              </a:blipFill>
            </p:spPr>
            <p:txBody>
              <a:bodyPr/>
              <a:lstStyle/>
              <a:p>
                <a:r>
                  <a:rPr lang="en-US">
                    <a:noFill/>
                  </a:rPr>
                  <a:t> </a:t>
                </a:r>
              </a:p>
            </p:txBody>
          </p:sp>
        </mc:Fallback>
      </mc:AlternateContent>
      <p:sp>
        <p:nvSpPr>
          <p:cNvPr id="4" name="Rectangle 3">
            <a:extLst>
              <a:ext uri="{FF2B5EF4-FFF2-40B4-BE49-F238E27FC236}">
                <a16:creationId xmlns:a16="http://schemas.microsoft.com/office/drawing/2014/main" id="{BEFD4993-CB9C-A633-7FCE-D295F3550655}"/>
              </a:ext>
            </a:extLst>
          </p:cNvPr>
          <p:cNvSpPr/>
          <p:nvPr/>
        </p:nvSpPr>
        <p:spPr>
          <a:xfrm>
            <a:off x="5245860" y="5756200"/>
            <a:ext cx="2165618" cy="707886"/>
          </a:xfrm>
          <a:prstGeom prst="rect">
            <a:avLst/>
          </a:prstGeom>
        </p:spPr>
        <p:txBody>
          <a:bodyPr wrap="square">
            <a:spAutoFit/>
          </a:bodyPr>
          <a:lstStyle/>
          <a:p>
            <a:pPr algn="ctr"/>
            <a:r>
              <a:rPr lang="en-US" sz="2000" dirty="0">
                <a:solidFill>
                  <a:schemeClr val="tx1"/>
                </a:solidFill>
                <a:cs typeface="Calibri Light" panose="020F0302020204030204" pitchFamily="34" charset="0"/>
              </a:rPr>
              <a:t>100 tons of abatement</a:t>
            </a:r>
            <a:endParaRPr lang="en-US" sz="2000" dirty="0">
              <a:solidFill>
                <a:srgbClr val="FF0000"/>
              </a:solidFill>
              <a:cs typeface="Calibri Light" panose="020F0302020204030204" pitchFamily="34" charset="0"/>
            </a:endParaRPr>
          </a:p>
        </p:txBody>
      </p: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4A369836-6F90-C9C2-77C5-094419D39C19}"/>
                  </a:ext>
                </a:extLst>
              </p:cNvPr>
              <p:cNvSpPr txBox="1"/>
              <p:nvPr/>
            </p:nvSpPr>
            <p:spPr>
              <a:xfrm>
                <a:off x="7099674" y="3177966"/>
                <a:ext cx="1731004" cy="742832"/>
              </a:xfrm>
              <a:prstGeom prst="rect">
                <a:avLst/>
              </a:prstGeom>
              <a:noFill/>
            </p:spPr>
            <p:txBody>
              <a:bodyPr wrap="square">
                <a:spAutoFit/>
              </a:bodyPr>
              <a:lstStyle/>
              <a:p>
                <a:pPr>
                  <a:lnSpc>
                    <a:spcPct val="125000"/>
                  </a:lnSpc>
                </a:pPr>
                <a14:m>
                  <m:oMathPara xmlns:m="http://schemas.openxmlformats.org/officeDocument/2006/math">
                    <m:oMathParaPr>
                      <m:jc m:val="centerGroup"/>
                    </m:oMathParaPr>
                    <m:oMath xmlns:m="http://schemas.openxmlformats.org/officeDocument/2006/math">
                      <m:r>
                        <a:rPr lang="en-US" sz="1800" b="0" i="1" smtClean="0">
                          <a:solidFill>
                            <a:srgbClr val="0070C0"/>
                          </a:solidFill>
                          <a:latin typeface="Cambria Math" panose="02040503050406030204" pitchFamily="18" charset="0"/>
                        </a:rPr>
                        <m:t>𝑀</m:t>
                      </m:r>
                      <m:sSub>
                        <m:sSubPr>
                          <m:ctrlPr>
                            <a:rPr lang="en-US" sz="1800" b="0" i="1" smtClean="0">
                              <a:solidFill>
                                <a:srgbClr val="0070C0"/>
                              </a:solidFill>
                              <a:latin typeface="Cambria Math" panose="02040503050406030204" pitchFamily="18" charset="0"/>
                            </a:rPr>
                          </m:ctrlPr>
                        </m:sSubPr>
                        <m:e>
                          <m:r>
                            <a:rPr lang="en-US" sz="1800" b="0" i="1" smtClean="0">
                              <a:solidFill>
                                <a:srgbClr val="0070C0"/>
                              </a:solidFill>
                              <a:latin typeface="Cambria Math" panose="02040503050406030204" pitchFamily="18" charset="0"/>
                            </a:rPr>
                            <m:t>𝐶</m:t>
                          </m:r>
                        </m:e>
                        <m:sub>
                          <m:r>
                            <a:rPr lang="en-US" sz="1800" b="0" i="1" smtClean="0">
                              <a:solidFill>
                                <a:srgbClr val="0070C0"/>
                              </a:solidFill>
                              <a:latin typeface="Cambria Math" panose="02040503050406030204" pitchFamily="18" charset="0"/>
                            </a:rPr>
                            <m:t>𝑏</m:t>
                          </m:r>
                        </m:sub>
                      </m:sSub>
                      <m:r>
                        <a:rPr lang="en-US" sz="1800" b="0" i="1" smtClean="0">
                          <a:solidFill>
                            <a:srgbClr val="0070C0"/>
                          </a:solidFill>
                          <a:latin typeface="Cambria Math" panose="02040503050406030204" pitchFamily="18" charset="0"/>
                        </a:rPr>
                        <m:t>=</m:t>
                      </m:r>
                      <m:f>
                        <m:fPr>
                          <m:ctrlPr>
                            <a:rPr lang="en-US" sz="1800" b="0" i="1" smtClean="0">
                              <a:solidFill>
                                <a:srgbClr val="0070C0"/>
                              </a:solidFill>
                              <a:latin typeface="Cambria Math" panose="02040503050406030204" pitchFamily="18" charset="0"/>
                            </a:rPr>
                          </m:ctrlPr>
                        </m:fPr>
                        <m:num>
                          <m:r>
                            <a:rPr lang="en-US" sz="1800" b="0" i="1" smtClean="0">
                              <a:solidFill>
                                <a:srgbClr val="0070C0"/>
                              </a:solidFill>
                              <a:latin typeface="Cambria Math" panose="02040503050406030204" pitchFamily="18" charset="0"/>
                            </a:rPr>
                            <m:t>1</m:t>
                          </m:r>
                        </m:num>
                        <m:den>
                          <m:r>
                            <a:rPr lang="en-US" sz="1800" b="0" i="1" smtClean="0">
                              <a:solidFill>
                                <a:srgbClr val="0070C0"/>
                              </a:solidFill>
                              <a:latin typeface="Cambria Math" panose="02040503050406030204" pitchFamily="18" charset="0"/>
                            </a:rPr>
                            <m:t>6</m:t>
                          </m:r>
                        </m:den>
                      </m:f>
                      <m:r>
                        <a:rPr lang="en-US" sz="1800" b="0" i="1" smtClean="0">
                          <a:solidFill>
                            <a:srgbClr val="0070C0"/>
                          </a:solidFill>
                          <a:latin typeface="Cambria Math" panose="02040503050406030204" pitchFamily="18" charset="0"/>
                        </a:rPr>
                        <m:t>∗</m:t>
                      </m:r>
                      <m:r>
                        <a:rPr lang="en-US" sz="1800" b="0" i="1" smtClean="0">
                          <a:solidFill>
                            <a:srgbClr val="0070C0"/>
                          </a:solidFill>
                          <a:latin typeface="Cambria Math" panose="02040503050406030204" pitchFamily="18" charset="0"/>
                        </a:rPr>
                        <m:t>𝑞</m:t>
                      </m:r>
                    </m:oMath>
                  </m:oMathPara>
                </a14:m>
                <a:endParaRPr lang="en-US" sz="1800" dirty="0">
                  <a:solidFill>
                    <a:srgbClr val="0070C0"/>
                  </a:solidFill>
                </a:endParaRPr>
              </a:p>
            </p:txBody>
          </p:sp>
        </mc:Choice>
        <mc:Fallback xmlns="">
          <p:sp>
            <p:nvSpPr>
              <p:cNvPr id="31" name="TextBox 30">
                <a:extLst>
                  <a:ext uri="{FF2B5EF4-FFF2-40B4-BE49-F238E27FC236}">
                    <a16:creationId xmlns:a16="http://schemas.microsoft.com/office/drawing/2014/main" id="{4A369836-6F90-C9C2-77C5-094419D39C19}"/>
                  </a:ext>
                </a:extLst>
              </p:cNvPr>
              <p:cNvSpPr txBox="1">
                <a:spLocks noRot="1" noChangeAspect="1" noMove="1" noResize="1" noEditPoints="1" noAdjustHandles="1" noChangeArrowheads="1" noChangeShapeType="1" noTextEdit="1"/>
              </p:cNvSpPr>
              <p:nvPr/>
            </p:nvSpPr>
            <p:spPr>
              <a:xfrm>
                <a:off x="7099674" y="3177966"/>
                <a:ext cx="1731004" cy="742832"/>
              </a:xfrm>
              <a:prstGeom prst="rect">
                <a:avLst/>
              </a:prstGeom>
              <a:blipFill>
                <a:blip r:embed="rId6"/>
                <a:stretch>
                  <a:fillRect/>
                </a:stretch>
              </a:blipFill>
            </p:spPr>
            <p:txBody>
              <a:bodyPr/>
              <a:lstStyle/>
              <a:p>
                <a:r>
                  <a:rPr lang="en-US">
                    <a:noFill/>
                  </a:rPr>
                  <a:t> </a:t>
                </a:r>
              </a:p>
            </p:txBody>
          </p:sp>
        </mc:Fallback>
      </mc:AlternateContent>
      <p:cxnSp>
        <p:nvCxnSpPr>
          <p:cNvPr id="51" name="Straight Connector 50">
            <a:extLst>
              <a:ext uri="{FF2B5EF4-FFF2-40B4-BE49-F238E27FC236}">
                <a16:creationId xmlns:a16="http://schemas.microsoft.com/office/drawing/2014/main" id="{C0803C3D-3DE0-EDB3-5D1E-2D9FECD22AE2}"/>
              </a:ext>
            </a:extLst>
          </p:cNvPr>
          <p:cNvCxnSpPr>
            <a:cxnSpLocks/>
          </p:cNvCxnSpPr>
          <p:nvPr/>
        </p:nvCxnSpPr>
        <p:spPr>
          <a:xfrm flipV="1">
            <a:off x="6958731" y="2175029"/>
            <a:ext cx="0" cy="3528966"/>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56" name="Right Triangle 55">
            <a:extLst>
              <a:ext uri="{FF2B5EF4-FFF2-40B4-BE49-F238E27FC236}">
                <a16:creationId xmlns:a16="http://schemas.microsoft.com/office/drawing/2014/main" id="{7EC1FF4E-F285-2D52-49CC-3323D9550B47}"/>
              </a:ext>
            </a:extLst>
          </p:cNvPr>
          <p:cNvSpPr/>
          <p:nvPr/>
        </p:nvSpPr>
        <p:spPr>
          <a:xfrm>
            <a:off x="8456979" y="4465889"/>
            <a:ext cx="2443391" cy="1217861"/>
          </a:xfrm>
          <a:prstGeom prst="rtTriangle">
            <a:avLst/>
          </a:prstGeom>
          <a:gradFill flip="none" rotWithShape="1">
            <a:gsLst>
              <a:gs pos="0">
                <a:srgbClr val="0070C0">
                  <a:tint val="66000"/>
                  <a:satMod val="160000"/>
                </a:srgbClr>
              </a:gs>
              <a:gs pos="50000">
                <a:srgbClr val="0070C0">
                  <a:tint val="44500"/>
                  <a:satMod val="160000"/>
                </a:srgbClr>
              </a:gs>
              <a:gs pos="100000">
                <a:srgbClr val="0070C0">
                  <a:tint val="23500"/>
                  <a:satMod val="160000"/>
                </a:srgbClr>
              </a:gs>
            </a:gsLst>
            <a:lin ang="54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a:extLst>
              <a:ext uri="{FF2B5EF4-FFF2-40B4-BE49-F238E27FC236}">
                <a16:creationId xmlns:a16="http://schemas.microsoft.com/office/drawing/2014/main" id="{9A41D0DE-9D85-62C1-DD07-ABBFC25B731E}"/>
              </a:ext>
            </a:extLst>
          </p:cNvPr>
          <p:cNvSpPr txBox="1"/>
          <p:nvPr/>
        </p:nvSpPr>
        <p:spPr>
          <a:xfrm>
            <a:off x="8835307" y="5050555"/>
            <a:ext cx="442360" cy="400110"/>
          </a:xfrm>
          <a:prstGeom prst="rect">
            <a:avLst/>
          </a:prstGeom>
          <a:noFill/>
        </p:spPr>
        <p:txBody>
          <a:bodyPr wrap="square" rtlCol="0">
            <a:spAutoFit/>
          </a:bodyPr>
          <a:lstStyle/>
          <a:p>
            <a:r>
              <a:rPr lang="en-US" sz="2000" dirty="0">
                <a:solidFill>
                  <a:srgbClr val="0070C0"/>
                </a:solidFill>
              </a:rPr>
              <a:t>B</a:t>
            </a:r>
          </a:p>
        </p:txBody>
      </p:sp>
      <p:sp>
        <p:nvSpPr>
          <p:cNvPr id="25" name="Rectangle 24">
            <a:extLst>
              <a:ext uri="{FF2B5EF4-FFF2-40B4-BE49-F238E27FC236}">
                <a16:creationId xmlns:a16="http://schemas.microsoft.com/office/drawing/2014/main" id="{427E1E4C-B0C2-4344-A1FC-1657608049AF}"/>
              </a:ext>
            </a:extLst>
          </p:cNvPr>
          <p:cNvSpPr/>
          <p:nvPr/>
        </p:nvSpPr>
        <p:spPr>
          <a:xfrm>
            <a:off x="8033675" y="1783703"/>
            <a:ext cx="2714268" cy="1323439"/>
          </a:xfrm>
          <a:prstGeom prst="rect">
            <a:avLst/>
          </a:prstGeom>
        </p:spPr>
        <p:txBody>
          <a:bodyPr wrap="square">
            <a:spAutoFit/>
          </a:bodyPr>
          <a:lstStyle/>
          <a:p>
            <a:pPr algn="ctr"/>
            <a:r>
              <a:rPr lang="en-US" sz="2000" dirty="0">
                <a:solidFill>
                  <a:srgbClr val="0070C0"/>
                </a:solidFill>
                <a:cs typeface="Calibri Light" panose="020F0302020204030204" pitchFamily="34" charset="0"/>
              </a:rPr>
              <a:t>Area of B is the total cost of abatement for this firm at 60 units of abatement  </a:t>
            </a:r>
          </a:p>
        </p:txBody>
      </p:sp>
      <p:cxnSp>
        <p:nvCxnSpPr>
          <p:cNvPr id="26" name="Straight Connector 25">
            <a:extLst>
              <a:ext uri="{FF2B5EF4-FFF2-40B4-BE49-F238E27FC236}">
                <a16:creationId xmlns:a16="http://schemas.microsoft.com/office/drawing/2014/main" id="{1FA83B29-1BF8-46FB-A849-53C78A03D42E}"/>
              </a:ext>
            </a:extLst>
          </p:cNvPr>
          <p:cNvCxnSpPr>
            <a:cxnSpLocks/>
          </p:cNvCxnSpPr>
          <p:nvPr/>
        </p:nvCxnSpPr>
        <p:spPr>
          <a:xfrm>
            <a:off x="10118592" y="2886972"/>
            <a:ext cx="15027" cy="2408867"/>
          </a:xfrm>
          <a:prstGeom prst="line">
            <a:avLst/>
          </a:prstGeom>
          <a:ln>
            <a:solidFill>
              <a:schemeClr val="tx2">
                <a:lumMod val="40000"/>
                <a:lumOff val="60000"/>
              </a:schemeClr>
            </a:solidFill>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7" name="TextBox 6">
            <a:extLst>
              <a:ext uri="{FF2B5EF4-FFF2-40B4-BE49-F238E27FC236}">
                <a16:creationId xmlns:a16="http://schemas.microsoft.com/office/drawing/2014/main" id="{FE09D662-1800-8508-C268-07F6A67DFA78}"/>
              </a:ext>
            </a:extLst>
          </p:cNvPr>
          <p:cNvSpPr txBox="1"/>
          <p:nvPr/>
        </p:nvSpPr>
        <p:spPr>
          <a:xfrm>
            <a:off x="817674" y="2826933"/>
            <a:ext cx="4702070" cy="2623732"/>
          </a:xfrm>
          <a:prstGeom prst="rect">
            <a:avLst/>
          </a:prstGeom>
          <a:noFill/>
          <a:effectLst/>
        </p:spPr>
        <p:txBody>
          <a:bodyPr wrap="square" rtlCol="0">
            <a:spAutoFit/>
          </a:bodyPr>
          <a:lstStyle/>
          <a:p>
            <a:pPr>
              <a:lnSpc>
                <a:spcPct val="125000"/>
              </a:lnSpc>
            </a:pPr>
            <a:r>
              <a:rPr lang="en-US" sz="1900" dirty="0">
                <a:cs typeface="Calibri Light" panose="020F0302020204030204" pitchFamily="34" charset="0"/>
              </a:rPr>
              <a:t>What about firm B? Under the prior tax:</a:t>
            </a:r>
          </a:p>
          <a:p>
            <a:pPr marL="800100" lvl="1" indent="-342900">
              <a:lnSpc>
                <a:spcPct val="125000"/>
              </a:lnSpc>
              <a:buFont typeface="Wingdings" panose="05000000000000000000" pitchFamily="2" charset="2"/>
              <a:buChar char="§"/>
            </a:pPr>
            <a:r>
              <a:rPr lang="en-US" sz="1900" dirty="0">
                <a:cs typeface="Calibri Light" panose="020F0302020204030204" pitchFamily="34" charset="0"/>
              </a:rPr>
              <a:t>Abatement cost for the 60 units is 10*60/2 = $300. </a:t>
            </a:r>
          </a:p>
          <a:p>
            <a:pPr marL="800100" lvl="1" indent="-342900">
              <a:lnSpc>
                <a:spcPct val="125000"/>
              </a:lnSpc>
              <a:buFont typeface="Wingdings" panose="05000000000000000000" pitchFamily="2" charset="2"/>
              <a:buChar char="§"/>
            </a:pPr>
            <a:r>
              <a:rPr lang="en-US" sz="1900" dirty="0">
                <a:cs typeface="Calibri Light" panose="020F0302020204030204" pitchFamily="34" charset="0"/>
              </a:rPr>
              <a:t>Taxes paid on the remaining 15 units of pollution are $150. </a:t>
            </a:r>
          </a:p>
          <a:p>
            <a:pPr marL="800100" lvl="1" indent="-342900">
              <a:lnSpc>
                <a:spcPct val="125000"/>
              </a:lnSpc>
              <a:buFont typeface="Wingdings" panose="05000000000000000000" pitchFamily="2" charset="2"/>
              <a:buChar char="§"/>
            </a:pPr>
            <a:r>
              <a:rPr lang="en-US" sz="1900" dirty="0">
                <a:cs typeface="Calibri Light" panose="020F0302020204030204" pitchFamily="34" charset="0"/>
              </a:rPr>
              <a:t>Total cost for B is $450. </a:t>
            </a:r>
          </a:p>
          <a:p>
            <a:pPr>
              <a:lnSpc>
                <a:spcPct val="125000"/>
              </a:lnSpc>
            </a:pPr>
            <a:endParaRPr lang="en-US" sz="1900" dirty="0">
              <a:cs typeface="Calibri Light" panose="020F0302020204030204" pitchFamily="34" charset="0"/>
            </a:endParaRPr>
          </a:p>
        </p:txBody>
      </p:sp>
    </p:spTree>
    <p:custDataLst>
      <p:tags r:id="rId1"/>
    </p:custDataLst>
    <p:extLst>
      <p:ext uri="{BB962C8B-B14F-4D97-AF65-F5344CB8AC3E}">
        <p14:creationId xmlns:p14="http://schemas.microsoft.com/office/powerpoint/2010/main" val="20131071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121C45C-72A4-C9A2-D748-1C6446A61481}"/>
              </a:ext>
            </a:extLst>
          </p:cNvPr>
          <p:cNvPicPr>
            <a:picLocks noChangeAspect="1"/>
          </p:cNvPicPr>
          <p:nvPr/>
        </p:nvPicPr>
        <p:blipFill>
          <a:blip r:embed="rId4"/>
          <a:stretch>
            <a:fillRect/>
          </a:stretch>
        </p:blipFill>
        <p:spPr>
          <a:xfrm>
            <a:off x="1709044" y="2047339"/>
            <a:ext cx="4619625" cy="4105275"/>
          </a:xfrm>
          <a:prstGeom prst="rect">
            <a:avLst/>
          </a:prstGeom>
        </p:spPr>
      </p:pic>
      <p:pic>
        <p:nvPicPr>
          <p:cNvPr id="6" name="Picture 5">
            <a:extLst>
              <a:ext uri="{FF2B5EF4-FFF2-40B4-BE49-F238E27FC236}">
                <a16:creationId xmlns:a16="http://schemas.microsoft.com/office/drawing/2014/main" id="{DF07514E-356B-C388-1939-52988BB3C8B4}"/>
              </a:ext>
            </a:extLst>
          </p:cNvPr>
          <p:cNvPicPr>
            <a:picLocks noChangeAspect="1"/>
          </p:cNvPicPr>
          <p:nvPr/>
        </p:nvPicPr>
        <p:blipFill>
          <a:blip r:embed="rId4"/>
          <a:stretch>
            <a:fillRect/>
          </a:stretch>
        </p:blipFill>
        <p:spPr>
          <a:xfrm flipH="1">
            <a:off x="6469611" y="2047338"/>
            <a:ext cx="4619627" cy="4105275"/>
          </a:xfrm>
          <a:prstGeom prst="rect">
            <a:avLst/>
          </a:prstGeom>
        </p:spPr>
      </p:pic>
      <p:sp>
        <p:nvSpPr>
          <p:cNvPr id="11" name="Title 2">
            <a:extLst>
              <a:ext uri="{FF2B5EF4-FFF2-40B4-BE49-F238E27FC236}">
                <a16:creationId xmlns:a16="http://schemas.microsoft.com/office/drawing/2014/main" id="{462E9AFE-FCE3-4594-A4DB-141C6B7644D4}"/>
              </a:ext>
            </a:extLst>
          </p:cNvPr>
          <p:cNvSpPr txBox="1">
            <a:spLocks/>
          </p:cNvSpPr>
          <p:nvPr/>
        </p:nvSpPr>
        <p:spPr>
          <a:xfrm>
            <a:off x="2398804" y="-423710"/>
            <a:ext cx="7225748" cy="1775218"/>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endParaRPr lang="en-US" sz="4000" dirty="0">
              <a:solidFill>
                <a:schemeClr val="tx1"/>
              </a:solidFill>
              <a:latin typeface="+mj-lt"/>
            </a:endParaRPr>
          </a:p>
        </p:txBody>
      </p:sp>
      <p:sp>
        <p:nvSpPr>
          <p:cNvPr id="8" name="Title 2">
            <a:extLst>
              <a:ext uri="{FF2B5EF4-FFF2-40B4-BE49-F238E27FC236}">
                <a16:creationId xmlns:a16="http://schemas.microsoft.com/office/drawing/2014/main" id="{8FBC5C84-198D-80A5-5F71-0C58BB6A54A7}"/>
              </a:ext>
            </a:extLst>
          </p:cNvPr>
          <p:cNvSpPr txBox="1">
            <a:spLocks/>
          </p:cNvSpPr>
          <p:nvPr/>
        </p:nvSpPr>
        <p:spPr>
          <a:xfrm>
            <a:off x="2647069" y="-423710"/>
            <a:ext cx="7225748" cy="1775218"/>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rgbClr val="0070C0"/>
                </a:solidFill>
                <a:latin typeface="+mj-lt"/>
              </a:rPr>
              <a:t>Allowance Price Formation in Cap and Trade</a:t>
            </a:r>
          </a:p>
        </p:txBody>
      </p:sp>
      <p:cxnSp>
        <p:nvCxnSpPr>
          <p:cNvPr id="19" name="Straight Connector 18">
            <a:extLst>
              <a:ext uri="{FF2B5EF4-FFF2-40B4-BE49-F238E27FC236}">
                <a16:creationId xmlns:a16="http://schemas.microsoft.com/office/drawing/2014/main" id="{FA2708A2-368A-5588-9CEA-444DBBDA68F0}"/>
              </a:ext>
            </a:extLst>
          </p:cNvPr>
          <p:cNvCxnSpPr>
            <a:cxnSpLocks/>
          </p:cNvCxnSpPr>
          <p:nvPr/>
        </p:nvCxnSpPr>
        <p:spPr>
          <a:xfrm flipV="1">
            <a:off x="8456979" y="4502263"/>
            <a:ext cx="0" cy="1217861"/>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0" name="Straight Connector 29">
            <a:extLst>
              <a:ext uri="{FF2B5EF4-FFF2-40B4-BE49-F238E27FC236}">
                <a16:creationId xmlns:a16="http://schemas.microsoft.com/office/drawing/2014/main" id="{A46977F8-13D4-6EC8-917B-4AB2F4EC4B55}"/>
              </a:ext>
            </a:extLst>
          </p:cNvPr>
          <p:cNvCxnSpPr>
            <a:cxnSpLocks/>
          </p:cNvCxnSpPr>
          <p:nvPr/>
        </p:nvCxnSpPr>
        <p:spPr>
          <a:xfrm>
            <a:off x="6920288" y="3687075"/>
            <a:ext cx="3980084" cy="2016920"/>
          </a:xfrm>
          <a:prstGeom prst="line">
            <a:avLst/>
          </a:prstGeom>
          <a:ln w="9525" cap="flat" cmpd="sng" algn="ctr">
            <a:solidFill>
              <a:srgbClr val="0070C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6" name="Straight Connector 35">
            <a:extLst>
              <a:ext uri="{FF2B5EF4-FFF2-40B4-BE49-F238E27FC236}">
                <a16:creationId xmlns:a16="http://schemas.microsoft.com/office/drawing/2014/main" id="{385DF712-F4B4-6D81-295D-3FD88F7E2E0E}"/>
              </a:ext>
            </a:extLst>
          </p:cNvPr>
          <p:cNvCxnSpPr>
            <a:cxnSpLocks/>
          </p:cNvCxnSpPr>
          <p:nvPr/>
        </p:nvCxnSpPr>
        <p:spPr>
          <a:xfrm>
            <a:off x="1845326" y="4502263"/>
            <a:ext cx="9055046" cy="0"/>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39" name="Rectangle 38">
                <a:extLst>
                  <a:ext uri="{FF2B5EF4-FFF2-40B4-BE49-F238E27FC236}">
                    <a16:creationId xmlns:a16="http://schemas.microsoft.com/office/drawing/2014/main" id="{F9CAA59D-8C7C-ABCC-93C0-3EE0E4BF68DF}"/>
                  </a:ext>
                </a:extLst>
              </p:cNvPr>
              <p:cNvSpPr/>
              <p:nvPr/>
            </p:nvSpPr>
            <p:spPr>
              <a:xfrm>
                <a:off x="-104681" y="4302208"/>
                <a:ext cx="2165618" cy="400110"/>
              </a:xfrm>
              <a:prstGeom prst="rect">
                <a:avLst/>
              </a:prstGeom>
            </p:spPr>
            <p:txBody>
              <a:bodyPr wrap="square">
                <a:spAutoFit/>
              </a:bodyPr>
              <a:lstStyle/>
              <a:p>
                <a:pPr algn="ctr"/>
                <a14:m>
                  <m:oMath xmlns:m="http://schemas.openxmlformats.org/officeDocument/2006/math">
                    <m:sSup>
                      <m:sSupPr>
                        <m:ctrlPr>
                          <a:rPr lang="en-US" sz="2000" i="1" dirty="0" smtClean="0">
                            <a:solidFill>
                              <a:schemeClr val="tx1"/>
                            </a:solidFill>
                            <a:latin typeface="Cambria Math" panose="02040503050406030204" pitchFamily="18" charset="0"/>
                            <a:cs typeface="Calibri Light" panose="020F0302020204030204" pitchFamily="34" charset="0"/>
                          </a:rPr>
                        </m:ctrlPr>
                      </m:sSupPr>
                      <m:e>
                        <m:r>
                          <a:rPr lang="en-US" sz="2000" b="0" i="1" dirty="0" smtClean="0">
                            <a:solidFill>
                              <a:schemeClr val="tx1"/>
                            </a:solidFill>
                            <a:latin typeface="Cambria Math" panose="02040503050406030204" pitchFamily="18" charset="0"/>
                            <a:cs typeface="Calibri Light" panose="020F0302020204030204" pitchFamily="34" charset="0"/>
                          </a:rPr>
                          <m:t>𝑝</m:t>
                        </m:r>
                      </m:e>
                      <m:sup>
                        <m:r>
                          <a:rPr lang="en-US" sz="2000" i="1" dirty="0">
                            <a:solidFill>
                              <a:schemeClr val="tx1"/>
                            </a:solidFill>
                            <a:latin typeface="Cambria Math" panose="02040503050406030204" pitchFamily="18" charset="0"/>
                            <a:cs typeface="Calibri Light" panose="020F0302020204030204" pitchFamily="34" charset="0"/>
                          </a:rPr>
                          <m:t>∗</m:t>
                        </m:r>
                      </m:sup>
                    </m:sSup>
                  </m:oMath>
                </a14:m>
                <a:r>
                  <a:rPr lang="en-US" sz="2000" dirty="0">
                    <a:solidFill>
                      <a:schemeClr val="tx1"/>
                    </a:solidFill>
                    <a:cs typeface="Calibri Light" panose="020F0302020204030204" pitchFamily="34" charset="0"/>
                  </a:rPr>
                  <a:t>= $10 / ton</a:t>
                </a:r>
              </a:p>
            </p:txBody>
          </p:sp>
        </mc:Choice>
        <mc:Fallback xmlns="">
          <p:sp>
            <p:nvSpPr>
              <p:cNvPr id="39" name="Rectangle 38">
                <a:extLst>
                  <a:ext uri="{FF2B5EF4-FFF2-40B4-BE49-F238E27FC236}">
                    <a16:creationId xmlns:a16="http://schemas.microsoft.com/office/drawing/2014/main" id="{F9CAA59D-8C7C-ABCC-93C0-3EE0E4BF68DF}"/>
                  </a:ext>
                </a:extLst>
              </p:cNvPr>
              <p:cNvSpPr>
                <a:spLocks noRot="1" noChangeAspect="1" noMove="1" noResize="1" noEditPoints="1" noAdjustHandles="1" noChangeArrowheads="1" noChangeShapeType="1" noTextEdit="1"/>
              </p:cNvSpPr>
              <p:nvPr/>
            </p:nvSpPr>
            <p:spPr>
              <a:xfrm>
                <a:off x="-104681" y="4302208"/>
                <a:ext cx="2165618" cy="400110"/>
              </a:xfrm>
              <a:prstGeom prst="rect">
                <a:avLst/>
              </a:prstGeom>
              <a:blipFill>
                <a:blip r:embed="rId5"/>
                <a:stretch>
                  <a:fillRect t="-9231" b="-27692"/>
                </a:stretch>
              </a:blipFill>
            </p:spPr>
            <p:txBody>
              <a:bodyPr/>
              <a:lstStyle/>
              <a:p>
                <a:r>
                  <a:rPr lang="en-US">
                    <a:noFill/>
                  </a:rPr>
                  <a:t> </a:t>
                </a:r>
              </a:p>
            </p:txBody>
          </p:sp>
        </mc:Fallback>
      </mc:AlternateContent>
      <p:cxnSp>
        <p:nvCxnSpPr>
          <p:cNvPr id="42" name="Straight Connector 41">
            <a:extLst>
              <a:ext uri="{FF2B5EF4-FFF2-40B4-BE49-F238E27FC236}">
                <a16:creationId xmlns:a16="http://schemas.microsoft.com/office/drawing/2014/main" id="{C25484B1-204B-F8D0-D297-29D81D2C9CF9}"/>
              </a:ext>
            </a:extLst>
          </p:cNvPr>
          <p:cNvCxnSpPr>
            <a:cxnSpLocks/>
          </p:cNvCxnSpPr>
          <p:nvPr/>
        </p:nvCxnSpPr>
        <p:spPr>
          <a:xfrm flipV="1">
            <a:off x="3290410" y="4502263"/>
            <a:ext cx="0" cy="1201732"/>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46" name="Rectangle 45">
                <a:extLst>
                  <a:ext uri="{FF2B5EF4-FFF2-40B4-BE49-F238E27FC236}">
                    <a16:creationId xmlns:a16="http://schemas.microsoft.com/office/drawing/2014/main" id="{96756C6F-BE15-B27A-C4B4-D66983759B14}"/>
                  </a:ext>
                </a:extLst>
              </p:cNvPr>
              <p:cNvSpPr/>
              <p:nvPr/>
            </p:nvSpPr>
            <p:spPr>
              <a:xfrm>
                <a:off x="8261020" y="5756498"/>
                <a:ext cx="391917" cy="400110"/>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r>
                        <a:rPr lang="en-US" sz="2000" i="1" dirty="0" smtClean="0">
                          <a:solidFill>
                            <a:srgbClr val="0070C0"/>
                          </a:solidFill>
                          <a:latin typeface="Cambria Math" panose="02040503050406030204" pitchFamily="18" charset="0"/>
                          <a:cs typeface="Calibri Light" panose="020F0302020204030204" pitchFamily="34" charset="0"/>
                        </a:rPr>
                        <m:t>6</m:t>
                      </m:r>
                      <m:r>
                        <a:rPr lang="en-US" sz="2000" b="0" i="1" dirty="0" smtClean="0">
                          <a:solidFill>
                            <a:srgbClr val="0070C0"/>
                          </a:solidFill>
                          <a:latin typeface="Cambria Math" panose="02040503050406030204" pitchFamily="18" charset="0"/>
                          <a:cs typeface="Calibri Light" panose="020F0302020204030204" pitchFamily="34" charset="0"/>
                        </a:rPr>
                        <m:t>0</m:t>
                      </m:r>
                    </m:oMath>
                  </m:oMathPara>
                </a14:m>
                <a:endParaRPr lang="en-US" sz="2000" b="0" dirty="0">
                  <a:solidFill>
                    <a:srgbClr val="0070C0"/>
                  </a:solidFill>
                  <a:cs typeface="Calibri Light" panose="020F0302020204030204" pitchFamily="34" charset="0"/>
                </a:endParaRPr>
              </a:p>
            </p:txBody>
          </p:sp>
        </mc:Choice>
        <mc:Fallback xmlns="">
          <p:sp>
            <p:nvSpPr>
              <p:cNvPr id="46" name="Rectangle 45">
                <a:extLst>
                  <a:ext uri="{FF2B5EF4-FFF2-40B4-BE49-F238E27FC236}">
                    <a16:creationId xmlns:a16="http://schemas.microsoft.com/office/drawing/2014/main" id="{96756C6F-BE15-B27A-C4B4-D66983759B14}"/>
                  </a:ext>
                </a:extLst>
              </p:cNvPr>
              <p:cNvSpPr>
                <a:spLocks noRot="1" noChangeAspect="1" noMove="1" noResize="1" noEditPoints="1" noAdjustHandles="1" noChangeArrowheads="1" noChangeShapeType="1" noTextEdit="1"/>
              </p:cNvSpPr>
              <p:nvPr/>
            </p:nvSpPr>
            <p:spPr>
              <a:xfrm>
                <a:off x="8261020" y="5756498"/>
                <a:ext cx="391917" cy="400110"/>
              </a:xfrm>
              <a:prstGeom prst="rect">
                <a:avLst/>
              </a:prstGeom>
              <a:blipFill>
                <a:blip r:embed="rId6"/>
                <a:stretch>
                  <a:fillRect l="-15625" r="-15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Rectangle 46">
                <a:extLst>
                  <a:ext uri="{FF2B5EF4-FFF2-40B4-BE49-F238E27FC236}">
                    <a16:creationId xmlns:a16="http://schemas.microsoft.com/office/drawing/2014/main" id="{FB92FCDA-4778-F378-3CB9-24CDA8DF2540}"/>
                  </a:ext>
                </a:extLst>
              </p:cNvPr>
              <p:cNvSpPr/>
              <p:nvPr/>
            </p:nvSpPr>
            <p:spPr>
              <a:xfrm>
                <a:off x="3094451" y="5720124"/>
                <a:ext cx="391917" cy="400110"/>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r>
                        <a:rPr lang="en-US" sz="2000" i="1" dirty="0" smtClean="0">
                          <a:solidFill>
                            <a:srgbClr val="FF0000"/>
                          </a:solidFill>
                          <a:latin typeface="Cambria Math" panose="02040503050406030204" pitchFamily="18" charset="0"/>
                          <a:cs typeface="Calibri Light" panose="020F0302020204030204" pitchFamily="34" charset="0"/>
                        </a:rPr>
                        <m:t>4</m:t>
                      </m:r>
                      <m:r>
                        <a:rPr lang="en-US" sz="2000" b="0" i="1" dirty="0" smtClean="0">
                          <a:solidFill>
                            <a:srgbClr val="FF0000"/>
                          </a:solidFill>
                          <a:latin typeface="Cambria Math" panose="02040503050406030204" pitchFamily="18" charset="0"/>
                          <a:cs typeface="Calibri Light" panose="020F0302020204030204" pitchFamily="34" charset="0"/>
                        </a:rPr>
                        <m:t>0</m:t>
                      </m:r>
                    </m:oMath>
                  </m:oMathPara>
                </a14:m>
                <a:endParaRPr lang="en-US" sz="2000" b="0" dirty="0">
                  <a:solidFill>
                    <a:srgbClr val="0070C0"/>
                  </a:solidFill>
                  <a:cs typeface="Calibri Light" panose="020F0302020204030204" pitchFamily="34" charset="0"/>
                </a:endParaRPr>
              </a:p>
            </p:txBody>
          </p:sp>
        </mc:Choice>
        <mc:Fallback xmlns="">
          <p:sp>
            <p:nvSpPr>
              <p:cNvPr id="47" name="Rectangle 46">
                <a:extLst>
                  <a:ext uri="{FF2B5EF4-FFF2-40B4-BE49-F238E27FC236}">
                    <a16:creationId xmlns:a16="http://schemas.microsoft.com/office/drawing/2014/main" id="{FB92FCDA-4778-F378-3CB9-24CDA8DF2540}"/>
                  </a:ext>
                </a:extLst>
              </p:cNvPr>
              <p:cNvSpPr>
                <a:spLocks noRot="1" noChangeAspect="1" noMove="1" noResize="1" noEditPoints="1" noAdjustHandles="1" noChangeArrowheads="1" noChangeShapeType="1" noTextEdit="1"/>
              </p:cNvSpPr>
              <p:nvPr/>
            </p:nvSpPr>
            <p:spPr>
              <a:xfrm>
                <a:off x="3094451" y="5720124"/>
                <a:ext cx="391917" cy="400110"/>
              </a:xfrm>
              <a:prstGeom prst="rect">
                <a:avLst/>
              </a:prstGeom>
              <a:blipFill>
                <a:blip r:embed="rId7"/>
                <a:stretch>
                  <a:fillRect l="-17188"/>
                </a:stretch>
              </a:blipFill>
            </p:spPr>
            <p:txBody>
              <a:bodyPr/>
              <a:lstStyle/>
              <a:p>
                <a:r>
                  <a:rPr lang="en-US">
                    <a:noFill/>
                  </a:rPr>
                  <a:t> </a:t>
                </a:r>
              </a:p>
            </p:txBody>
          </p:sp>
        </mc:Fallback>
      </mc:AlternateContent>
      <p:sp>
        <p:nvSpPr>
          <p:cNvPr id="4" name="Rectangle 3">
            <a:extLst>
              <a:ext uri="{FF2B5EF4-FFF2-40B4-BE49-F238E27FC236}">
                <a16:creationId xmlns:a16="http://schemas.microsoft.com/office/drawing/2014/main" id="{BEFD4993-CB9C-A633-7FCE-D295F3550655}"/>
              </a:ext>
            </a:extLst>
          </p:cNvPr>
          <p:cNvSpPr/>
          <p:nvPr/>
        </p:nvSpPr>
        <p:spPr>
          <a:xfrm>
            <a:off x="5245860" y="5756200"/>
            <a:ext cx="2165618" cy="707886"/>
          </a:xfrm>
          <a:prstGeom prst="rect">
            <a:avLst/>
          </a:prstGeom>
        </p:spPr>
        <p:txBody>
          <a:bodyPr wrap="square">
            <a:spAutoFit/>
          </a:bodyPr>
          <a:lstStyle/>
          <a:p>
            <a:pPr algn="ctr"/>
            <a:r>
              <a:rPr lang="en-US" sz="2000" dirty="0">
                <a:solidFill>
                  <a:schemeClr val="tx1"/>
                </a:solidFill>
                <a:cs typeface="Calibri Light" panose="020F0302020204030204" pitchFamily="34" charset="0"/>
              </a:rPr>
              <a:t>100 tons of abatement</a:t>
            </a:r>
            <a:endParaRPr lang="en-US" sz="2000" dirty="0">
              <a:solidFill>
                <a:srgbClr val="FF0000"/>
              </a:solidFill>
              <a:cs typeface="Calibri Light" panose="020F0302020204030204" pitchFamily="34" charset="0"/>
            </a:endParaRPr>
          </a:p>
        </p:txBody>
      </p:sp>
      <p:cxnSp>
        <p:nvCxnSpPr>
          <p:cNvPr id="15" name="Straight Connector 14">
            <a:extLst>
              <a:ext uri="{FF2B5EF4-FFF2-40B4-BE49-F238E27FC236}">
                <a16:creationId xmlns:a16="http://schemas.microsoft.com/office/drawing/2014/main" id="{8E6BA079-30AD-A75F-C553-27A19D7AA829}"/>
              </a:ext>
            </a:extLst>
          </p:cNvPr>
          <p:cNvCxnSpPr>
            <a:cxnSpLocks/>
          </p:cNvCxnSpPr>
          <p:nvPr/>
        </p:nvCxnSpPr>
        <p:spPr>
          <a:xfrm flipV="1">
            <a:off x="1867393" y="2453487"/>
            <a:ext cx="3854397" cy="3234257"/>
          </a:xfrm>
          <a:prstGeom prst="line">
            <a:avLst/>
          </a:prstGeom>
          <a:ln w="9525"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3441A663-FD5C-B8F6-1911-A05EB336C4D7}"/>
                  </a:ext>
                </a:extLst>
              </p:cNvPr>
              <p:cNvSpPr txBox="1"/>
              <p:nvPr/>
            </p:nvSpPr>
            <p:spPr>
              <a:xfrm>
                <a:off x="279338" y="3316782"/>
                <a:ext cx="6151830" cy="740587"/>
              </a:xfrm>
              <a:prstGeom prst="rect">
                <a:avLst/>
              </a:prstGeom>
              <a:noFill/>
            </p:spPr>
            <p:txBody>
              <a:bodyPr wrap="square">
                <a:spAutoFit/>
              </a:bodyPr>
              <a:lstStyle/>
              <a:p>
                <a:pPr>
                  <a:lnSpc>
                    <a:spcPct val="125000"/>
                  </a:lnSpc>
                </a:pPr>
                <a14:m>
                  <m:oMathPara xmlns:m="http://schemas.openxmlformats.org/officeDocument/2006/math">
                    <m:oMathParaPr>
                      <m:jc m:val="centerGroup"/>
                    </m:oMathParaPr>
                    <m:oMath xmlns:m="http://schemas.openxmlformats.org/officeDocument/2006/math">
                      <m:r>
                        <a:rPr lang="en-US" sz="1800" b="0" i="1" smtClean="0">
                          <a:solidFill>
                            <a:srgbClr val="FF0000"/>
                          </a:solidFill>
                          <a:latin typeface="Cambria Math" panose="02040503050406030204" pitchFamily="18" charset="0"/>
                        </a:rPr>
                        <m:t>𝑀</m:t>
                      </m:r>
                      <m:sSub>
                        <m:sSubPr>
                          <m:ctrlPr>
                            <a:rPr lang="en-US" sz="1800" b="0" i="1" smtClean="0">
                              <a:solidFill>
                                <a:srgbClr val="FF0000"/>
                              </a:solidFill>
                              <a:latin typeface="Cambria Math" panose="02040503050406030204" pitchFamily="18" charset="0"/>
                            </a:rPr>
                          </m:ctrlPr>
                        </m:sSubPr>
                        <m:e>
                          <m:r>
                            <a:rPr lang="en-US" sz="1800" b="0" i="1" smtClean="0">
                              <a:solidFill>
                                <a:srgbClr val="FF0000"/>
                              </a:solidFill>
                              <a:latin typeface="Cambria Math" panose="02040503050406030204" pitchFamily="18" charset="0"/>
                            </a:rPr>
                            <m:t>𝐶</m:t>
                          </m:r>
                        </m:e>
                        <m:sub>
                          <m:r>
                            <a:rPr lang="en-US" sz="1800" b="0" i="1" smtClean="0">
                              <a:solidFill>
                                <a:srgbClr val="FF0000"/>
                              </a:solidFill>
                              <a:latin typeface="Cambria Math" panose="02040503050406030204" pitchFamily="18" charset="0"/>
                            </a:rPr>
                            <m:t>𝑎</m:t>
                          </m:r>
                        </m:sub>
                      </m:sSub>
                      <m:r>
                        <a:rPr lang="en-US" sz="1800" b="0" i="1" smtClean="0">
                          <a:solidFill>
                            <a:srgbClr val="FF0000"/>
                          </a:solidFill>
                          <a:latin typeface="Cambria Math" panose="02040503050406030204" pitchFamily="18" charset="0"/>
                        </a:rPr>
                        <m:t>=</m:t>
                      </m:r>
                      <m:f>
                        <m:fPr>
                          <m:ctrlPr>
                            <a:rPr lang="en-US" sz="1800" b="0" i="1" smtClean="0">
                              <a:solidFill>
                                <a:srgbClr val="FF0000"/>
                              </a:solidFill>
                              <a:latin typeface="Cambria Math" panose="02040503050406030204" pitchFamily="18" charset="0"/>
                            </a:rPr>
                          </m:ctrlPr>
                        </m:fPr>
                        <m:num>
                          <m:r>
                            <a:rPr lang="en-US" sz="1800" b="0" i="1" smtClean="0">
                              <a:solidFill>
                                <a:srgbClr val="FF0000"/>
                              </a:solidFill>
                              <a:latin typeface="Cambria Math" panose="02040503050406030204" pitchFamily="18" charset="0"/>
                            </a:rPr>
                            <m:t>1</m:t>
                          </m:r>
                        </m:num>
                        <m:den>
                          <m:r>
                            <a:rPr lang="en-US" sz="1800" b="0" i="1" smtClean="0">
                              <a:solidFill>
                                <a:srgbClr val="FF0000"/>
                              </a:solidFill>
                              <a:latin typeface="Cambria Math" panose="02040503050406030204" pitchFamily="18" charset="0"/>
                            </a:rPr>
                            <m:t>4</m:t>
                          </m:r>
                        </m:den>
                      </m:f>
                      <m:r>
                        <a:rPr lang="en-US" sz="1800" b="0" i="1" smtClean="0">
                          <a:solidFill>
                            <a:srgbClr val="FF0000"/>
                          </a:solidFill>
                          <a:latin typeface="Cambria Math" panose="02040503050406030204" pitchFamily="18" charset="0"/>
                        </a:rPr>
                        <m:t>∗</m:t>
                      </m:r>
                      <m:r>
                        <a:rPr lang="en-US" sz="1800" b="0" i="1" smtClean="0">
                          <a:solidFill>
                            <a:srgbClr val="FF0000"/>
                          </a:solidFill>
                          <a:latin typeface="Cambria Math" panose="02040503050406030204" pitchFamily="18" charset="0"/>
                        </a:rPr>
                        <m:t>𝑞</m:t>
                      </m:r>
                    </m:oMath>
                  </m:oMathPara>
                </a14:m>
                <a:endParaRPr lang="en-US" sz="1800" dirty="0">
                  <a:solidFill>
                    <a:srgbClr val="FF0000"/>
                  </a:solidFill>
                  <a:cs typeface="Calibri Light" panose="020F0302020204030204" pitchFamily="34" charset="0"/>
                </a:endParaRPr>
              </a:p>
            </p:txBody>
          </p:sp>
        </mc:Choice>
        <mc:Fallback xmlns="">
          <p:sp>
            <p:nvSpPr>
              <p:cNvPr id="28" name="TextBox 27">
                <a:extLst>
                  <a:ext uri="{FF2B5EF4-FFF2-40B4-BE49-F238E27FC236}">
                    <a16:creationId xmlns:a16="http://schemas.microsoft.com/office/drawing/2014/main" id="{3441A663-FD5C-B8F6-1911-A05EB336C4D7}"/>
                  </a:ext>
                </a:extLst>
              </p:cNvPr>
              <p:cNvSpPr txBox="1">
                <a:spLocks noRot="1" noChangeAspect="1" noMove="1" noResize="1" noEditPoints="1" noAdjustHandles="1" noChangeArrowheads="1" noChangeShapeType="1" noTextEdit="1"/>
              </p:cNvSpPr>
              <p:nvPr/>
            </p:nvSpPr>
            <p:spPr>
              <a:xfrm>
                <a:off x="279338" y="3316782"/>
                <a:ext cx="6151830" cy="740587"/>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4A369836-6F90-C9C2-77C5-094419D39C19}"/>
                  </a:ext>
                </a:extLst>
              </p:cNvPr>
              <p:cNvSpPr txBox="1"/>
              <p:nvPr/>
            </p:nvSpPr>
            <p:spPr>
              <a:xfrm>
                <a:off x="7099674" y="3177966"/>
                <a:ext cx="1731004" cy="742832"/>
              </a:xfrm>
              <a:prstGeom prst="rect">
                <a:avLst/>
              </a:prstGeom>
              <a:noFill/>
            </p:spPr>
            <p:txBody>
              <a:bodyPr wrap="square">
                <a:spAutoFit/>
              </a:bodyPr>
              <a:lstStyle/>
              <a:p>
                <a:pPr>
                  <a:lnSpc>
                    <a:spcPct val="125000"/>
                  </a:lnSpc>
                </a:pPr>
                <a14:m>
                  <m:oMathPara xmlns:m="http://schemas.openxmlformats.org/officeDocument/2006/math">
                    <m:oMathParaPr>
                      <m:jc m:val="centerGroup"/>
                    </m:oMathParaPr>
                    <m:oMath xmlns:m="http://schemas.openxmlformats.org/officeDocument/2006/math">
                      <m:r>
                        <a:rPr lang="en-US" sz="1800" b="0" i="1" smtClean="0">
                          <a:solidFill>
                            <a:srgbClr val="0070C0"/>
                          </a:solidFill>
                          <a:latin typeface="Cambria Math" panose="02040503050406030204" pitchFamily="18" charset="0"/>
                        </a:rPr>
                        <m:t>𝑀</m:t>
                      </m:r>
                      <m:sSub>
                        <m:sSubPr>
                          <m:ctrlPr>
                            <a:rPr lang="en-US" sz="1800" b="0" i="1" smtClean="0">
                              <a:solidFill>
                                <a:srgbClr val="0070C0"/>
                              </a:solidFill>
                              <a:latin typeface="Cambria Math" panose="02040503050406030204" pitchFamily="18" charset="0"/>
                            </a:rPr>
                          </m:ctrlPr>
                        </m:sSubPr>
                        <m:e>
                          <m:r>
                            <a:rPr lang="en-US" sz="1800" b="0" i="1" smtClean="0">
                              <a:solidFill>
                                <a:srgbClr val="0070C0"/>
                              </a:solidFill>
                              <a:latin typeface="Cambria Math" panose="02040503050406030204" pitchFamily="18" charset="0"/>
                            </a:rPr>
                            <m:t>𝐶</m:t>
                          </m:r>
                        </m:e>
                        <m:sub>
                          <m:r>
                            <a:rPr lang="en-US" sz="1800" b="0" i="1" smtClean="0">
                              <a:solidFill>
                                <a:srgbClr val="0070C0"/>
                              </a:solidFill>
                              <a:latin typeface="Cambria Math" panose="02040503050406030204" pitchFamily="18" charset="0"/>
                            </a:rPr>
                            <m:t>𝑏</m:t>
                          </m:r>
                        </m:sub>
                      </m:sSub>
                      <m:r>
                        <a:rPr lang="en-US" sz="1800" b="0" i="1" smtClean="0">
                          <a:solidFill>
                            <a:srgbClr val="0070C0"/>
                          </a:solidFill>
                          <a:latin typeface="Cambria Math" panose="02040503050406030204" pitchFamily="18" charset="0"/>
                        </a:rPr>
                        <m:t>=</m:t>
                      </m:r>
                      <m:f>
                        <m:fPr>
                          <m:ctrlPr>
                            <a:rPr lang="en-US" sz="1800" b="0" i="1" smtClean="0">
                              <a:solidFill>
                                <a:srgbClr val="0070C0"/>
                              </a:solidFill>
                              <a:latin typeface="Cambria Math" panose="02040503050406030204" pitchFamily="18" charset="0"/>
                            </a:rPr>
                          </m:ctrlPr>
                        </m:fPr>
                        <m:num>
                          <m:r>
                            <a:rPr lang="en-US" sz="1800" b="0" i="1" smtClean="0">
                              <a:solidFill>
                                <a:srgbClr val="0070C0"/>
                              </a:solidFill>
                              <a:latin typeface="Cambria Math" panose="02040503050406030204" pitchFamily="18" charset="0"/>
                            </a:rPr>
                            <m:t>1</m:t>
                          </m:r>
                        </m:num>
                        <m:den>
                          <m:r>
                            <a:rPr lang="en-US" sz="1800" b="0" i="1" smtClean="0">
                              <a:solidFill>
                                <a:srgbClr val="0070C0"/>
                              </a:solidFill>
                              <a:latin typeface="Cambria Math" panose="02040503050406030204" pitchFamily="18" charset="0"/>
                            </a:rPr>
                            <m:t>6</m:t>
                          </m:r>
                        </m:den>
                      </m:f>
                      <m:r>
                        <a:rPr lang="en-US" sz="1800" b="0" i="1" smtClean="0">
                          <a:solidFill>
                            <a:srgbClr val="0070C0"/>
                          </a:solidFill>
                          <a:latin typeface="Cambria Math" panose="02040503050406030204" pitchFamily="18" charset="0"/>
                        </a:rPr>
                        <m:t>∗</m:t>
                      </m:r>
                      <m:r>
                        <a:rPr lang="en-US" sz="1800" b="0" i="1" smtClean="0">
                          <a:solidFill>
                            <a:srgbClr val="0070C0"/>
                          </a:solidFill>
                          <a:latin typeface="Cambria Math" panose="02040503050406030204" pitchFamily="18" charset="0"/>
                        </a:rPr>
                        <m:t>𝑞</m:t>
                      </m:r>
                    </m:oMath>
                  </m:oMathPara>
                </a14:m>
                <a:endParaRPr lang="en-US" sz="1800" dirty="0">
                  <a:solidFill>
                    <a:srgbClr val="0070C0"/>
                  </a:solidFill>
                </a:endParaRPr>
              </a:p>
            </p:txBody>
          </p:sp>
        </mc:Choice>
        <mc:Fallback xmlns="">
          <p:sp>
            <p:nvSpPr>
              <p:cNvPr id="31" name="TextBox 30">
                <a:extLst>
                  <a:ext uri="{FF2B5EF4-FFF2-40B4-BE49-F238E27FC236}">
                    <a16:creationId xmlns:a16="http://schemas.microsoft.com/office/drawing/2014/main" id="{4A369836-6F90-C9C2-77C5-094419D39C19}"/>
                  </a:ext>
                </a:extLst>
              </p:cNvPr>
              <p:cNvSpPr txBox="1">
                <a:spLocks noRot="1" noChangeAspect="1" noMove="1" noResize="1" noEditPoints="1" noAdjustHandles="1" noChangeArrowheads="1" noChangeShapeType="1" noTextEdit="1"/>
              </p:cNvSpPr>
              <p:nvPr/>
            </p:nvSpPr>
            <p:spPr>
              <a:xfrm>
                <a:off x="7099674" y="3177966"/>
                <a:ext cx="1731004" cy="742832"/>
              </a:xfrm>
              <a:prstGeom prst="rect">
                <a:avLst/>
              </a:prstGeom>
              <a:blipFill>
                <a:blip r:embed="rId9"/>
                <a:stretch>
                  <a:fillRect/>
                </a:stretch>
              </a:blipFill>
            </p:spPr>
            <p:txBody>
              <a:bodyPr/>
              <a:lstStyle/>
              <a:p>
                <a:r>
                  <a:rPr lang="en-US">
                    <a:noFill/>
                  </a:rPr>
                  <a:t> </a:t>
                </a:r>
              </a:p>
            </p:txBody>
          </p:sp>
        </mc:Fallback>
      </mc:AlternateContent>
      <p:cxnSp>
        <p:nvCxnSpPr>
          <p:cNvPr id="49" name="Straight Connector 48">
            <a:extLst>
              <a:ext uri="{FF2B5EF4-FFF2-40B4-BE49-F238E27FC236}">
                <a16:creationId xmlns:a16="http://schemas.microsoft.com/office/drawing/2014/main" id="{7265F7EA-1DC4-A1E3-A43C-BD0CCC914076}"/>
              </a:ext>
            </a:extLst>
          </p:cNvPr>
          <p:cNvCxnSpPr>
            <a:cxnSpLocks/>
          </p:cNvCxnSpPr>
          <p:nvPr/>
        </p:nvCxnSpPr>
        <p:spPr>
          <a:xfrm flipV="1">
            <a:off x="5727462" y="2175029"/>
            <a:ext cx="0" cy="3512715"/>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1" name="Straight Connector 50">
            <a:extLst>
              <a:ext uri="{FF2B5EF4-FFF2-40B4-BE49-F238E27FC236}">
                <a16:creationId xmlns:a16="http://schemas.microsoft.com/office/drawing/2014/main" id="{C0803C3D-3DE0-EDB3-5D1E-2D9FECD22AE2}"/>
              </a:ext>
            </a:extLst>
          </p:cNvPr>
          <p:cNvCxnSpPr>
            <a:cxnSpLocks/>
          </p:cNvCxnSpPr>
          <p:nvPr/>
        </p:nvCxnSpPr>
        <p:spPr>
          <a:xfrm flipV="1">
            <a:off x="6958731" y="2175029"/>
            <a:ext cx="0" cy="3528966"/>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55" name="Right Triangle 54">
            <a:extLst>
              <a:ext uri="{FF2B5EF4-FFF2-40B4-BE49-F238E27FC236}">
                <a16:creationId xmlns:a16="http://schemas.microsoft.com/office/drawing/2014/main" id="{21EF10D3-139C-77A4-40D4-C7120E10A8C6}"/>
              </a:ext>
            </a:extLst>
          </p:cNvPr>
          <p:cNvSpPr/>
          <p:nvPr/>
        </p:nvSpPr>
        <p:spPr>
          <a:xfrm rot="16200000">
            <a:off x="1991246" y="4390927"/>
            <a:ext cx="1181489" cy="1404157"/>
          </a:xfrm>
          <a:prstGeom prst="rtTriangle">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ight Triangle 55">
            <a:extLst>
              <a:ext uri="{FF2B5EF4-FFF2-40B4-BE49-F238E27FC236}">
                <a16:creationId xmlns:a16="http://schemas.microsoft.com/office/drawing/2014/main" id="{7EC1FF4E-F285-2D52-49CC-3323D9550B47}"/>
              </a:ext>
            </a:extLst>
          </p:cNvPr>
          <p:cNvSpPr/>
          <p:nvPr/>
        </p:nvSpPr>
        <p:spPr>
          <a:xfrm>
            <a:off x="8456979" y="4465889"/>
            <a:ext cx="2443391" cy="1217861"/>
          </a:xfrm>
          <a:prstGeom prst="rtTriangle">
            <a:avLst/>
          </a:prstGeom>
          <a:gradFill flip="none" rotWithShape="1">
            <a:gsLst>
              <a:gs pos="0">
                <a:srgbClr val="0070C0">
                  <a:tint val="66000"/>
                  <a:satMod val="160000"/>
                </a:srgbClr>
              </a:gs>
              <a:gs pos="50000">
                <a:srgbClr val="0070C0">
                  <a:tint val="44500"/>
                  <a:satMod val="160000"/>
                </a:srgbClr>
              </a:gs>
              <a:gs pos="100000">
                <a:srgbClr val="0070C0">
                  <a:tint val="23500"/>
                  <a:satMod val="160000"/>
                </a:srgbClr>
              </a:gs>
            </a:gsLst>
            <a:lin ang="54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a:extLst>
              <a:ext uri="{FF2B5EF4-FFF2-40B4-BE49-F238E27FC236}">
                <a16:creationId xmlns:a16="http://schemas.microsoft.com/office/drawing/2014/main" id="{C0095A29-C56A-4E49-8C4A-950A9E8B5635}"/>
              </a:ext>
            </a:extLst>
          </p:cNvPr>
          <p:cNvSpPr txBox="1"/>
          <p:nvPr/>
        </p:nvSpPr>
        <p:spPr>
          <a:xfrm>
            <a:off x="2707108" y="5095784"/>
            <a:ext cx="442360" cy="400110"/>
          </a:xfrm>
          <a:prstGeom prst="rect">
            <a:avLst/>
          </a:prstGeom>
          <a:noFill/>
        </p:spPr>
        <p:txBody>
          <a:bodyPr wrap="square" rtlCol="0">
            <a:spAutoFit/>
          </a:bodyPr>
          <a:lstStyle/>
          <a:p>
            <a:r>
              <a:rPr lang="en-US" sz="2000" dirty="0">
                <a:solidFill>
                  <a:srgbClr val="FF0000"/>
                </a:solidFill>
              </a:rPr>
              <a:t>A</a:t>
            </a:r>
          </a:p>
        </p:txBody>
      </p:sp>
      <p:sp>
        <p:nvSpPr>
          <p:cNvPr id="58" name="TextBox 57">
            <a:extLst>
              <a:ext uri="{FF2B5EF4-FFF2-40B4-BE49-F238E27FC236}">
                <a16:creationId xmlns:a16="http://schemas.microsoft.com/office/drawing/2014/main" id="{9A41D0DE-9D85-62C1-DD07-ABBFC25B731E}"/>
              </a:ext>
            </a:extLst>
          </p:cNvPr>
          <p:cNvSpPr txBox="1"/>
          <p:nvPr/>
        </p:nvSpPr>
        <p:spPr>
          <a:xfrm>
            <a:off x="8835307" y="5050555"/>
            <a:ext cx="442360" cy="400110"/>
          </a:xfrm>
          <a:prstGeom prst="rect">
            <a:avLst/>
          </a:prstGeom>
          <a:noFill/>
        </p:spPr>
        <p:txBody>
          <a:bodyPr wrap="square" rtlCol="0">
            <a:spAutoFit/>
          </a:bodyPr>
          <a:lstStyle/>
          <a:p>
            <a:r>
              <a:rPr lang="en-US" sz="2000" dirty="0">
                <a:solidFill>
                  <a:srgbClr val="0070C0"/>
                </a:solidFill>
              </a:rPr>
              <a:t>B</a:t>
            </a:r>
          </a:p>
        </p:txBody>
      </p:sp>
      <p:sp>
        <p:nvSpPr>
          <p:cNvPr id="59" name="Rectangle 58">
            <a:extLst>
              <a:ext uri="{FF2B5EF4-FFF2-40B4-BE49-F238E27FC236}">
                <a16:creationId xmlns:a16="http://schemas.microsoft.com/office/drawing/2014/main" id="{D71C6CC3-AD60-1642-A459-48BEAF485DB3}"/>
              </a:ext>
            </a:extLst>
          </p:cNvPr>
          <p:cNvSpPr/>
          <p:nvPr/>
        </p:nvSpPr>
        <p:spPr>
          <a:xfrm>
            <a:off x="1950991" y="1783703"/>
            <a:ext cx="2714268" cy="1323439"/>
          </a:xfrm>
          <a:prstGeom prst="rect">
            <a:avLst/>
          </a:prstGeom>
        </p:spPr>
        <p:txBody>
          <a:bodyPr wrap="square">
            <a:spAutoFit/>
          </a:bodyPr>
          <a:lstStyle/>
          <a:p>
            <a:pPr algn="ctr"/>
            <a:r>
              <a:rPr lang="en-US" sz="2000" dirty="0">
                <a:solidFill>
                  <a:srgbClr val="FF0000"/>
                </a:solidFill>
                <a:cs typeface="Calibri Light" panose="020F0302020204030204" pitchFamily="34" charset="0"/>
              </a:rPr>
              <a:t>Area of A is the total cost of abatement for this firm at 40 units of abatement  </a:t>
            </a:r>
          </a:p>
        </p:txBody>
      </p:sp>
      <p:cxnSp>
        <p:nvCxnSpPr>
          <p:cNvPr id="60" name="Straight Connector 59">
            <a:extLst>
              <a:ext uri="{FF2B5EF4-FFF2-40B4-BE49-F238E27FC236}">
                <a16:creationId xmlns:a16="http://schemas.microsoft.com/office/drawing/2014/main" id="{671FE00F-1676-BE1F-0627-E072C2FAAF16}"/>
              </a:ext>
            </a:extLst>
          </p:cNvPr>
          <p:cNvCxnSpPr>
            <a:cxnSpLocks/>
          </p:cNvCxnSpPr>
          <p:nvPr/>
        </p:nvCxnSpPr>
        <p:spPr>
          <a:xfrm>
            <a:off x="2383777" y="2841743"/>
            <a:ext cx="15027" cy="2408867"/>
          </a:xfrm>
          <a:prstGeom prst="line">
            <a:avLst/>
          </a:prstGeom>
          <a:ln>
            <a:solidFill>
              <a:schemeClr val="tx2">
                <a:lumMod val="40000"/>
                <a:lumOff val="60000"/>
              </a:schemeClr>
            </a:solidFill>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25" name="Rectangle 24">
            <a:extLst>
              <a:ext uri="{FF2B5EF4-FFF2-40B4-BE49-F238E27FC236}">
                <a16:creationId xmlns:a16="http://schemas.microsoft.com/office/drawing/2014/main" id="{427E1E4C-B0C2-4344-A1FC-1657608049AF}"/>
              </a:ext>
            </a:extLst>
          </p:cNvPr>
          <p:cNvSpPr/>
          <p:nvPr/>
        </p:nvSpPr>
        <p:spPr>
          <a:xfrm>
            <a:off x="8033675" y="1783703"/>
            <a:ext cx="2714268" cy="1323439"/>
          </a:xfrm>
          <a:prstGeom prst="rect">
            <a:avLst/>
          </a:prstGeom>
        </p:spPr>
        <p:txBody>
          <a:bodyPr wrap="square">
            <a:spAutoFit/>
          </a:bodyPr>
          <a:lstStyle/>
          <a:p>
            <a:pPr algn="ctr"/>
            <a:r>
              <a:rPr lang="en-US" sz="2000" dirty="0">
                <a:solidFill>
                  <a:srgbClr val="0070C0"/>
                </a:solidFill>
                <a:cs typeface="Calibri Light" panose="020F0302020204030204" pitchFamily="34" charset="0"/>
              </a:rPr>
              <a:t>Area of B is the total cost of abatement for this firm at 60 units of abatement  </a:t>
            </a:r>
          </a:p>
        </p:txBody>
      </p:sp>
      <p:cxnSp>
        <p:nvCxnSpPr>
          <p:cNvPr id="26" name="Straight Connector 25">
            <a:extLst>
              <a:ext uri="{FF2B5EF4-FFF2-40B4-BE49-F238E27FC236}">
                <a16:creationId xmlns:a16="http://schemas.microsoft.com/office/drawing/2014/main" id="{1FA83B29-1BF8-46FB-A849-53C78A03D42E}"/>
              </a:ext>
            </a:extLst>
          </p:cNvPr>
          <p:cNvCxnSpPr>
            <a:cxnSpLocks/>
          </p:cNvCxnSpPr>
          <p:nvPr/>
        </p:nvCxnSpPr>
        <p:spPr>
          <a:xfrm>
            <a:off x="10118592" y="2886972"/>
            <a:ext cx="15027" cy="2408867"/>
          </a:xfrm>
          <a:prstGeom prst="line">
            <a:avLst/>
          </a:prstGeom>
          <a:ln>
            <a:solidFill>
              <a:schemeClr val="tx2">
                <a:lumMod val="40000"/>
                <a:lumOff val="60000"/>
              </a:schemeClr>
            </a:solidFill>
            <a:headEnd type="none" w="med" len="med"/>
            <a:tailEnd type="none" w="med" len="med"/>
          </a:ln>
        </p:spPr>
        <p:style>
          <a:lnRef idx="3">
            <a:schemeClr val="accent6"/>
          </a:lnRef>
          <a:fillRef idx="0">
            <a:schemeClr val="accent6"/>
          </a:fillRef>
          <a:effectRef idx="2">
            <a:schemeClr val="accent6"/>
          </a:effectRef>
          <a:fontRef idx="minor">
            <a:schemeClr val="tx1"/>
          </a:fontRef>
        </p:style>
      </p:cxnSp>
    </p:spTree>
    <p:custDataLst>
      <p:tags r:id="rId1"/>
    </p:custDataLst>
    <p:extLst>
      <p:ext uri="{BB962C8B-B14F-4D97-AF65-F5344CB8AC3E}">
        <p14:creationId xmlns:p14="http://schemas.microsoft.com/office/powerpoint/2010/main" val="30816428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2">
            <a:extLst>
              <a:ext uri="{FF2B5EF4-FFF2-40B4-BE49-F238E27FC236}">
                <a16:creationId xmlns:a16="http://schemas.microsoft.com/office/drawing/2014/main" id="{462E9AFE-FCE3-4594-A4DB-141C6B7644D4}"/>
              </a:ext>
            </a:extLst>
          </p:cNvPr>
          <p:cNvSpPr txBox="1">
            <a:spLocks/>
          </p:cNvSpPr>
          <p:nvPr/>
        </p:nvSpPr>
        <p:spPr>
          <a:xfrm>
            <a:off x="2398804" y="-423710"/>
            <a:ext cx="7225748" cy="1775218"/>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endParaRPr lang="en-US" sz="4000" dirty="0">
              <a:solidFill>
                <a:schemeClr val="tx1"/>
              </a:solidFill>
              <a:latin typeface="+mj-lt"/>
            </a:endParaRPr>
          </a:p>
        </p:txBody>
      </p:sp>
      <p:sp>
        <p:nvSpPr>
          <p:cNvPr id="8" name="Title 2">
            <a:extLst>
              <a:ext uri="{FF2B5EF4-FFF2-40B4-BE49-F238E27FC236}">
                <a16:creationId xmlns:a16="http://schemas.microsoft.com/office/drawing/2014/main" id="{8FBC5C84-198D-80A5-5F71-0C58BB6A54A7}"/>
              </a:ext>
            </a:extLst>
          </p:cNvPr>
          <p:cNvSpPr txBox="1">
            <a:spLocks/>
          </p:cNvSpPr>
          <p:nvPr/>
        </p:nvSpPr>
        <p:spPr>
          <a:xfrm>
            <a:off x="2647069" y="-423710"/>
            <a:ext cx="7225748" cy="1775218"/>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rgbClr val="0070C0"/>
                </a:solidFill>
                <a:latin typeface="+mj-lt"/>
              </a:rPr>
              <a:t>Allowance Price Formation in Cap and Trade</a:t>
            </a:r>
          </a:p>
        </p:txBody>
      </p:sp>
      <p:cxnSp>
        <p:nvCxnSpPr>
          <p:cNvPr id="35" name="Straight Arrow Connector 34">
            <a:extLst>
              <a:ext uri="{FF2B5EF4-FFF2-40B4-BE49-F238E27FC236}">
                <a16:creationId xmlns:a16="http://schemas.microsoft.com/office/drawing/2014/main" id="{1166ED25-A6F3-B38F-0B37-0A153000D4EC}"/>
              </a:ext>
            </a:extLst>
          </p:cNvPr>
          <p:cNvCxnSpPr>
            <a:cxnSpLocks/>
          </p:cNvCxnSpPr>
          <p:nvPr/>
        </p:nvCxnSpPr>
        <p:spPr>
          <a:xfrm flipV="1">
            <a:off x="3639845" y="2024109"/>
            <a:ext cx="0" cy="3790765"/>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E3DF2497-98CF-C04A-EC59-474C0D2E6D01}"/>
              </a:ext>
            </a:extLst>
          </p:cNvPr>
          <p:cNvCxnSpPr>
            <a:cxnSpLocks/>
          </p:cNvCxnSpPr>
          <p:nvPr/>
        </p:nvCxnSpPr>
        <p:spPr>
          <a:xfrm flipV="1">
            <a:off x="9068693" y="1961965"/>
            <a:ext cx="0" cy="3852909"/>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653598DE-6201-972E-2FB3-363E97C4BA52}"/>
              </a:ext>
            </a:extLst>
          </p:cNvPr>
          <p:cNvCxnSpPr>
            <a:cxnSpLocks/>
          </p:cNvCxnSpPr>
          <p:nvPr/>
        </p:nvCxnSpPr>
        <p:spPr>
          <a:xfrm>
            <a:off x="3639845" y="5814874"/>
            <a:ext cx="5428849"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9F9A447-5657-FCC2-9696-2E3ABAAFB901}"/>
              </a:ext>
            </a:extLst>
          </p:cNvPr>
          <p:cNvCxnSpPr>
            <a:cxnSpLocks/>
          </p:cNvCxnSpPr>
          <p:nvPr/>
        </p:nvCxnSpPr>
        <p:spPr>
          <a:xfrm>
            <a:off x="3639843" y="3755254"/>
            <a:ext cx="5428851" cy="2083015"/>
          </a:xfrm>
          <a:prstGeom prst="line">
            <a:avLst/>
          </a:prstGeom>
          <a:ln w="19050" cap="flat" cmpd="sng" algn="ctr">
            <a:solidFill>
              <a:srgbClr val="0070C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6" name="Straight Connector 15">
            <a:extLst>
              <a:ext uri="{FF2B5EF4-FFF2-40B4-BE49-F238E27FC236}">
                <a16:creationId xmlns:a16="http://schemas.microsoft.com/office/drawing/2014/main" id="{AF60783A-C63D-A6E4-6027-6A8B7D70C505}"/>
              </a:ext>
            </a:extLst>
          </p:cNvPr>
          <p:cNvCxnSpPr>
            <a:cxnSpLocks/>
          </p:cNvCxnSpPr>
          <p:nvPr/>
        </p:nvCxnSpPr>
        <p:spPr>
          <a:xfrm flipV="1">
            <a:off x="3639843" y="2183074"/>
            <a:ext cx="5428850" cy="3605167"/>
          </a:xfrm>
          <a:prstGeom prst="line">
            <a:avLst/>
          </a:prstGeom>
          <a:ln w="19050"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8" name="Straight Connector 17">
            <a:extLst>
              <a:ext uri="{FF2B5EF4-FFF2-40B4-BE49-F238E27FC236}">
                <a16:creationId xmlns:a16="http://schemas.microsoft.com/office/drawing/2014/main" id="{EB6DE906-C4D9-8110-C5A3-1650A24B1957}"/>
              </a:ext>
            </a:extLst>
          </p:cNvPr>
          <p:cNvCxnSpPr>
            <a:cxnSpLocks/>
          </p:cNvCxnSpPr>
          <p:nvPr/>
        </p:nvCxnSpPr>
        <p:spPr>
          <a:xfrm flipV="1">
            <a:off x="6255552" y="2156441"/>
            <a:ext cx="0" cy="3658433"/>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23" name="Rectangle 22">
                <a:extLst>
                  <a:ext uri="{FF2B5EF4-FFF2-40B4-BE49-F238E27FC236}">
                    <a16:creationId xmlns:a16="http://schemas.microsoft.com/office/drawing/2014/main" id="{F89757A8-06FC-7DC8-C9D1-551EF816DA88}"/>
                  </a:ext>
                </a:extLst>
              </p:cNvPr>
              <p:cNvSpPr/>
              <p:nvPr/>
            </p:nvSpPr>
            <p:spPr>
              <a:xfrm>
                <a:off x="6096000" y="5864902"/>
                <a:ext cx="391917" cy="400110"/>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r>
                        <a:rPr lang="en-US" sz="2000" i="1" dirty="0" smtClean="0">
                          <a:solidFill>
                            <a:schemeClr val="tx1"/>
                          </a:solidFill>
                          <a:latin typeface="Cambria Math" panose="02040503050406030204" pitchFamily="18" charset="0"/>
                          <a:cs typeface="Calibri Light" panose="020F0302020204030204" pitchFamily="34" charset="0"/>
                        </a:rPr>
                        <m:t>5</m:t>
                      </m:r>
                      <m:r>
                        <a:rPr lang="en-US" sz="2000" b="0" i="1" dirty="0" smtClean="0">
                          <a:solidFill>
                            <a:schemeClr val="tx1"/>
                          </a:solidFill>
                          <a:latin typeface="Cambria Math" panose="02040503050406030204" pitchFamily="18" charset="0"/>
                          <a:cs typeface="Calibri Light" panose="020F0302020204030204" pitchFamily="34" charset="0"/>
                        </a:rPr>
                        <m:t>0</m:t>
                      </m:r>
                    </m:oMath>
                  </m:oMathPara>
                </a14:m>
                <a:endParaRPr lang="en-US" sz="2000" b="0" dirty="0">
                  <a:solidFill>
                    <a:schemeClr val="tx1"/>
                  </a:solidFill>
                  <a:cs typeface="Calibri Light" panose="020F0302020204030204" pitchFamily="34" charset="0"/>
                </a:endParaRPr>
              </a:p>
            </p:txBody>
          </p:sp>
        </mc:Choice>
        <mc:Fallback xmlns="">
          <p:sp>
            <p:nvSpPr>
              <p:cNvPr id="23" name="Rectangle 22">
                <a:extLst>
                  <a:ext uri="{FF2B5EF4-FFF2-40B4-BE49-F238E27FC236}">
                    <a16:creationId xmlns:a16="http://schemas.microsoft.com/office/drawing/2014/main" id="{F89757A8-06FC-7DC8-C9D1-551EF816DA88}"/>
                  </a:ext>
                </a:extLst>
              </p:cNvPr>
              <p:cNvSpPr>
                <a:spLocks noRot="1" noChangeAspect="1" noMove="1" noResize="1" noEditPoints="1" noAdjustHandles="1" noChangeArrowheads="1" noChangeShapeType="1" noTextEdit="1"/>
              </p:cNvSpPr>
              <p:nvPr/>
            </p:nvSpPr>
            <p:spPr>
              <a:xfrm>
                <a:off x="6096000" y="5864902"/>
                <a:ext cx="391917" cy="400110"/>
              </a:xfrm>
              <a:prstGeom prst="rect">
                <a:avLst/>
              </a:prstGeom>
              <a:blipFill>
                <a:blip r:embed="rId4"/>
                <a:stretch>
                  <a:fillRect l="-17188" r="-15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Rectangle 23">
                <a:extLst>
                  <a:ext uri="{FF2B5EF4-FFF2-40B4-BE49-F238E27FC236}">
                    <a16:creationId xmlns:a16="http://schemas.microsoft.com/office/drawing/2014/main" id="{D0EACFB3-6462-C4B7-DC0B-A0A9A57FA583}"/>
                  </a:ext>
                </a:extLst>
              </p:cNvPr>
              <p:cNvSpPr/>
              <p:nvPr/>
            </p:nvSpPr>
            <p:spPr>
              <a:xfrm>
                <a:off x="8872736" y="5864902"/>
                <a:ext cx="391917" cy="400110"/>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r>
                        <a:rPr lang="en-US" sz="2000" i="1" dirty="0" smtClean="0">
                          <a:solidFill>
                            <a:srgbClr val="FF0000"/>
                          </a:solidFill>
                          <a:latin typeface="Cambria Math" panose="02040503050406030204" pitchFamily="18" charset="0"/>
                          <a:cs typeface="Calibri Light" panose="020F0302020204030204" pitchFamily="34" charset="0"/>
                        </a:rPr>
                        <m:t>1</m:t>
                      </m:r>
                      <m:r>
                        <a:rPr lang="en-US" sz="2000" b="0" i="1" dirty="0" smtClean="0">
                          <a:solidFill>
                            <a:srgbClr val="FF0000"/>
                          </a:solidFill>
                          <a:latin typeface="Cambria Math" panose="02040503050406030204" pitchFamily="18" charset="0"/>
                          <a:cs typeface="Calibri Light" panose="020F0302020204030204" pitchFamily="34" charset="0"/>
                        </a:rPr>
                        <m:t>00</m:t>
                      </m:r>
                    </m:oMath>
                  </m:oMathPara>
                </a14:m>
                <a:endParaRPr lang="en-US" sz="2000" b="0" dirty="0">
                  <a:solidFill>
                    <a:srgbClr val="0070C0"/>
                  </a:solidFill>
                  <a:cs typeface="Calibri Light" panose="020F0302020204030204" pitchFamily="34" charset="0"/>
                </a:endParaRPr>
              </a:p>
            </p:txBody>
          </p:sp>
        </mc:Choice>
        <mc:Fallback xmlns="">
          <p:sp>
            <p:nvSpPr>
              <p:cNvPr id="24" name="Rectangle 23">
                <a:extLst>
                  <a:ext uri="{FF2B5EF4-FFF2-40B4-BE49-F238E27FC236}">
                    <a16:creationId xmlns:a16="http://schemas.microsoft.com/office/drawing/2014/main" id="{D0EACFB3-6462-C4B7-DC0B-A0A9A57FA583}"/>
                  </a:ext>
                </a:extLst>
              </p:cNvPr>
              <p:cNvSpPr>
                <a:spLocks noRot="1" noChangeAspect="1" noMove="1" noResize="1" noEditPoints="1" noAdjustHandles="1" noChangeArrowheads="1" noChangeShapeType="1" noTextEdit="1"/>
              </p:cNvSpPr>
              <p:nvPr/>
            </p:nvSpPr>
            <p:spPr>
              <a:xfrm>
                <a:off x="8872736" y="5864902"/>
                <a:ext cx="391917" cy="400110"/>
              </a:xfrm>
              <a:prstGeom prst="rect">
                <a:avLst/>
              </a:prstGeom>
              <a:blipFill>
                <a:blip r:embed="rId5"/>
                <a:stretch>
                  <a:fillRect l="-34375" r="-187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F57991AE-098F-690F-358D-3392D1A65B78}"/>
                  </a:ext>
                </a:extLst>
              </p:cNvPr>
              <p:cNvSpPr txBox="1"/>
              <p:nvPr/>
            </p:nvSpPr>
            <p:spPr>
              <a:xfrm>
                <a:off x="1636818" y="5895680"/>
                <a:ext cx="4006050" cy="369332"/>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r>
                        <a:rPr lang="en-US" sz="1800" i="1" dirty="0" smtClean="0">
                          <a:solidFill>
                            <a:srgbClr val="0070C0"/>
                          </a:solidFill>
                          <a:latin typeface="Cambria Math" panose="02040503050406030204" pitchFamily="18" charset="0"/>
                          <a:cs typeface="Calibri Light" panose="020F0302020204030204" pitchFamily="34" charset="0"/>
                        </a:rPr>
                        <m:t>1</m:t>
                      </m:r>
                      <m:r>
                        <a:rPr lang="en-US" sz="1800" b="0" i="1" dirty="0" smtClean="0">
                          <a:solidFill>
                            <a:srgbClr val="0070C0"/>
                          </a:solidFill>
                          <a:latin typeface="Cambria Math" panose="02040503050406030204" pitchFamily="18" charset="0"/>
                          <a:cs typeface="Calibri Light" panose="020F0302020204030204" pitchFamily="34" charset="0"/>
                        </a:rPr>
                        <m:t>00</m:t>
                      </m:r>
                    </m:oMath>
                  </m:oMathPara>
                </a14:m>
                <a:endParaRPr lang="en-US" sz="1800" b="0" dirty="0">
                  <a:solidFill>
                    <a:srgbClr val="0070C0"/>
                  </a:solidFill>
                  <a:cs typeface="Calibri Light" panose="020F0302020204030204" pitchFamily="34" charset="0"/>
                </a:endParaRPr>
              </a:p>
            </p:txBody>
          </p:sp>
        </mc:Choice>
        <mc:Fallback xmlns="">
          <p:sp>
            <p:nvSpPr>
              <p:cNvPr id="26" name="TextBox 25">
                <a:extLst>
                  <a:ext uri="{FF2B5EF4-FFF2-40B4-BE49-F238E27FC236}">
                    <a16:creationId xmlns:a16="http://schemas.microsoft.com/office/drawing/2014/main" id="{F57991AE-098F-690F-358D-3392D1A65B78}"/>
                  </a:ext>
                </a:extLst>
              </p:cNvPr>
              <p:cNvSpPr txBox="1">
                <a:spLocks noRot="1" noChangeAspect="1" noMove="1" noResize="1" noEditPoints="1" noAdjustHandles="1" noChangeArrowheads="1" noChangeShapeType="1" noTextEdit="1"/>
              </p:cNvSpPr>
              <p:nvPr/>
            </p:nvSpPr>
            <p:spPr>
              <a:xfrm>
                <a:off x="1636818" y="5895680"/>
                <a:ext cx="4006050" cy="369332"/>
              </a:xfrm>
              <a:prstGeom prst="rect">
                <a:avLst/>
              </a:prstGeom>
              <a:blipFill>
                <a:blip r:embed="rId6"/>
                <a:stretch>
                  <a:fillRect/>
                </a:stretch>
              </a:blipFill>
            </p:spPr>
            <p:txBody>
              <a:bodyPr/>
              <a:lstStyle/>
              <a:p>
                <a:r>
                  <a:rPr lang="en-US">
                    <a:noFill/>
                  </a:rPr>
                  <a:t> </a:t>
                </a:r>
              </a:p>
            </p:txBody>
          </p:sp>
        </mc:Fallback>
      </mc:AlternateContent>
      <p:sp>
        <p:nvSpPr>
          <p:cNvPr id="51" name="Rectangle 50">
            <a:extLst>
              <a:ext uri="{FF2B5EF4-FFF2-40B4-BE49-F238E27FC236}">
                <a16:creationId xmlns:a16="http://schemas.microsoft.com/office/drawing/2014/main" id="{9AA11B18-C171-06F8-6E6F-0EDB7C5C1B3C}"/>
              </a:ext>
            </a:extLst>
          </p:cNvPr>
          <p:cNvSpPr/>
          <p:nvPr/>
        </p:nvSpPr>
        <p:spPr>
          <a:xfrm>
            <a:off x="2759825" y="1337375"/>
            <a:ext cx="1234312" cy="646331"/>
          </a:xfrm>
          <a:prstGeom prst="rect">
            <a:avLst/>
          </a:prstGeom>
        </p:spPr>
        <p:txBody>
          <a:bodyPr wrap="none">
            <a:spAutoFit/>
          </a:bodyPr>
          <a:lstStyle/>
          <a:p>
            <a:pPr algn="ctr"/>
            <a:r>
              <a:rPr lang="en-US" dirty="0">
                <a:solidFill>
                  <a:srgbClr val="FF0000"/>
                </a:solidFill>
                <a:cs typeface="Calibri Light" panose="020F0302020204030204" pitchFamily="34" charset="0"/>
              </a:rPr>
              <a:t>A’s Cost of </a:t>
            </a:r>
          </a:p>
          <a:p>
            <a:pPr algn="ctr"/>
            <a:r>
              <a:rPr lang="en-US" dirty="0">
                <a:solidFill>
                  <a:srgbClr val="FF0000"/>
                </a:solidFill>
                <a:cs typeface="Calibri Light" panose="020F0302020204030204" pitchFamily="34" charset="0"/>
              </a:rPr>
              <a:t>Abatement</a:t>
            </a:r>
          </a:p>
        </p:txBody>
      </p:sp>
      <p:sp>
        <p:nvSpPr>
          <p:cNvPr id="52" name="Rectangle 51">
            <a:extLst>
              <a:ext uri="{FF2B5EF4-FFF2-40B4-BE49-F238E27FC236}">
                <a16:creationId xmlns:a16="http://schemas.microsoft.com/office/drawing/2014/main" id="{A095673C-EB74-90DC-E716-873F193C5C18}"/>
              </a:ext>
            </a:extLst>
          </p:cNvPr>
          <p:cNvSpPr/>
          <p:nvPr/>
        </p:nvSpPr>
        <p:spPr>
          <a:xfrm>
            <a:off x="8514373" y="1249451"/>
            <a:ext cx="1234312" cy="646331"/>
          </a:xfrm>
          <a:prstGeom prst="rect">
            <a:avLst/>
          </a:prstGeom>
        </p:spPr>
        <p:txBody>
          <a:bodyPr wrap="none">
            <a:spAutoFit/>
          </a:bodyPr>
          <a:lstStyle/>
          <a:p>
            <a:pPr algn="ctr"/>
            <a:r>
              <a:rPr lang="en-US" dirty="0">
                <a:solidFill>
                  <a:srgbClr val="0070C0"/>
                </a:solidFill>
                <a:cs typeface="Calibri Light" panose="020F0302020204030204" pitchFamily="34" charset="0"/>
              </a:rPr>
              <a:t>B’s Cost of </a:t>
            </a:r>
          </a:p>
          <a:p>
            <a:pPr algn="ctr"/>
            <a:r>
              <a:rPr lang="en-US" dirty="0">
                <a:solidFill>
                  <a:srgbClr val="0070C0"/>
                </a:solidFill>
                <a:cs typeface="Calibri Light" panose="020F0302020204030204" pitchFamily="34" charset="0"/>
              </a:rPr>
              <a:t>Abatement</a:t>
            </a:r>
          </a:p>
        </p:txBody>
      </p:sp>
      <mc:AlternateContent xmlns:mc="http://schemas.openxmlformats.org/markup-compatibility/2006" xmlns:a14="http://schemas.microsoft.com/office/drawing/2010/main">
        <mc:Choice Requires="a14">
          <p:sp>
            <p:nvSpPr>
              <p:cNvPr id="20" name="Rectangle 19">
                <a:extLst>
                  <a:ext uri="{FF2B5EF4-FFF2-40B4-BE49-F238E27FC236}">
                    <a16:creationId xmlns:a16="http://schemas.microsoft.com/office/drawing/2014/main" id="{2435976C-0BF0-480D-907C-B1BBE727A1FA}"/>
                  </a:ext>
                </a:extLst>
              </p:cNvPr>
              <p:cNvSpPr/>
              <p:nvPr/>
            </p:nvSpPr>
            <p:spPr>
              <a:xfrm>
                <a:off x="6438414" y="5864902"/>
                <a:ext cx="2714268" cy="707886"/>
              </a:xfrm>
              <a:prstGeom prst="rect">
                <a:avLst/>
              </a:prstGeom>
            </p:spPr>
            <p:txBody>
              <a:bodyPr wrap="square">
                <a:spAutoFit/>
              </a:bodyPr>
              <a:lstStyle/>
              <a:p>
                <a:pPr algn="ctr"/>
                <a14:m>
                  <m:oMath xmlns:m="http://schemas.openxmlformats.org/officeDocument/2006/math">
                    <m:r>
                      <a:rPr lang="en-US" sz="2000" b="0" i="1" smtClean="0">
                        <a:solidFill>
                          <a:srgbClr val="0070C0"/>
                        </a:solidFill>
                        <a:latin typeface="Cambria Math" panose="02040503050406030204" pitchFamily="18" charset="0"/>
                        <a:cs typeface="Calibri Light" panose="020F0302020204030204" pitchFamily="34" charset="0"/>
                      </a:rPr>
                      <m:t>←</m:t>
                    </m:r>
                  </m:oMath>
                </a14:m>
                <a:r>
                  <a:rPr lang="en-US" sz="2000" dirty="0">
                    <a:solidFill>
                      <a:srgbClr val="0070C0"/>
                    </a:solidFill>
                    <a:cs typeface="Calibri Light" panose="020F0302020204030204" pitchFamily="34" charset="0"/>
                  </a:rPr>
                  <a:t>B’s abatement</a:t>
                </a:r>
                <a:endParaRPr lang="en-US" sz="2000" b="0" dirty="0">
                  <a:solidFill>
                    <a:srgbClr val="0070C0"/>
                  </a:solidFill>
                  <a:cs typeface="Calibri Light" panose="020F0302020204030204" pitchFamily="34" charset="0"/>
                </a:endParaRPr>
              </a:p>
              <a:p>
                <a:pPr algn="ctr"/>
                <a:endParaRPr lang="en-US" sz="2000" dirty="0">
                  <a:solidFill>
                    <a:srgbClr val="0070C0"/>
                  </a:solidFill>
                  <a:cs typeface="Calibri Light" panose="020F0302020204030204" pitchFamily="34" charset="0"/>
                </a:endParaRPr>
              </a:p>
            </p:txBody>
          </p:sp>
        </mc:Choice>
        <mc:Fallback xmlns="">
          <p:sp>
            <p:nvSpPr>
              <p:cNvPr id="20" name="Rectangle 19">
                <a:extLst>
                  <a:ext uri="{FF2B5EF4-FFF2-40B4-BE49-F238E27FC236}">
                    <a16:creationId xmlns:a16="http://schemas.microsoft.com/office/drawing/2014/main" id="{2435976C-0BF0-480D-907C-B1BBE727A1FA}"/>
                  </a:ext>
                </a:extLst>
              </p:cNvPr>
              <p:cNvSpPr>
                <a:spLocks noRot="1" noChangeAspect="1" noMove="1" noResize="1" noEditPoints="1" noAdjustHandles="1" noChangeArrowheads="1" noChangeShapeType="1" noTextEdit="1"/>
              </p:cNvSpPr>
              <p:nvPr/>
            </p:nvSpPr>
            <p:spPr>
              <a:xfrm>
                <a:off x="6438414" y="5864902"/>
                <a:ext cx="2714268" cy="707886"/>
              </a:xfrm>
              <a:prstGeom prst="rect">
                <a:avLst/>
              </a:prstGeom>
              <a:blipFill>
                <a:blip r:embed="rId7"/>
                <a:stretch>
                  <a:fillRect t="-4310"/>
                </a:stretch>
              </a:blipFill>
            </p:spPr>
            <p:txBody>
              <a:bodyPr/>
              <a:lstStyle/>
              <a:p>
                <a:r>
                  <a:rPr lang="en-US">
                    <a:noFill/>
                  </a:rPr>
                  <a:t> </a:t>
                </a:r>
              </a:p>
            </p:txBody>
          </p:sp>
        </mc:Fallback>
      </mc:AlternateContent>
      <p:sp>
        <p:nvSpPr>
          <p:cNvPr id="2" name="TextBox 1">
            <a:extLst>
              <a:ext uri="{FF2B5EF4-FFF2-40B4-BE49-F238E27FC236}">
                <a16:creationId xmlns:a16="http://schemas.microsoft.com/office/drawing/2014/main" id="{74AABDEF-A56B-A35D-5AD1-8EB7013301F2}"/>
              </a:ext>
            </a:extLst>
          </p:cNvPr>
          <p:cNvSpPr txBox="1"/>
          <p:nvPr/>
        </p:nvSpPr>
        <p:spPr>
          <a:xfrm>
            <a:off x="398271" y="2705178"/>
            <a:ext cx="2758996" cy="2366482"/>
          </a:xfrm>
          <a:prstGeom prst="rect">
            <a:avLst/>
          </a:prstGeom>
          <a:noFill/>
          <a:effectLst/>
        </p:spPr>
        <p:txBody>
          <a:bodyPr wrap="square" rtlCol="0">
            <a:spAutoFit/>
          </a:bodyPr>
          <a:lstStyle/>
          <a:p>
            <a:pPr>
              <a:lnSpc>
                <a:spcPct val="125000"/>
              </a:lnSpc>
            </a:pPr>
            <a:r>
              <a:rPr lang="en-US" sz="2400" dirty="0">
                <a:cs typeface="Calibri Light" panose="020F0302020204030204" pitchFamily="34" charset="0"/>
              </a:rPr>
              <a:t>What are abatement costs if the firms each have 25 allowances and do not trade?</a:t>
            </a:r>
          </a:p>
        </p:txBody>
      </p:sp>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E66F63E6-C810-B550-5B61-F7C8FC1CFE7E}"/>
                  </a:ext>
                </a:extLst>
              </p:cNvPr>
              <p:cNvSpPr/>
              <p:nvPr/>
            </p:nvSpPr>
            <p:spPr>
              <a:xfrm>
                <a:off x="3590561" y="5853205"/>
                <a:ext cx="2714268" cy="707886"/>
              </a:xfrm>
              <a:prstGeom prst="rect">
                <a:avLst/>
              </a:prstGeom>
            </p:spPr>
            <p:txBody>
              <a:bodyPr wrap="square">
                <a:spAutoFit/>
              </a:bodyPr>
              <a:lstStyle/>
              <a:p>
                <a:pPr algn="ctr"/>
                <a:r>
                  <a:rPr lang="en-US" sz="2000" dirty="0">
                    <a:solidFill>
                      <a:srgbClr val="FF0000"/>
                    </a:solidFill>
                    <a:cs typeface="Calibri Light" panose="020F0302020204030204" pitchFamily="34" charset="0"/>
                  </a:rPr>
                  <a:t>A’s abatement </a:t>
                </a:r>
                <a14:m>
                  <m:oMath xmlns:m="http://schemas.openxmlformats.org/officeDocument/2006/math">
                    <m:r>
                      <a:rPr lang="en-US" sz="2000" b="0" i="1" smtClean="0">
                        <a:solidFill>
                          <a:srgbClr val="FF0000"/>
                        </a:solidFill>
                        <a:latin typeface="Cambria Math" panose="02040503050406030204" pitchFamily="18" charset="0"/>
                        <a:cs typeface="Calibri Light" panose="020F0302020204030204" pitchFamily="34" charset="0"/>
                      </a:rPr>
                      <m:t>→</m:t>
                    </m:r>
                  </m:oMath>
                </a14:m>
                <a:endParaRPr lang="en-US" sz="2000" b="0" dirty="0">
                  <a:solidFill>
                    <a:srgbClr val="FF0000"/>
                  </a:solidFill>
                  <a:cs typeface="Calibri Light" panose="020F0302020204030204" pitchFamily="34" charset="0"/>
                </a:endParaRPr>
              </a:p>
              <a:p>
                <a:pPr algn="ctr"/>
                <a:endParaRPr lang="en-US" sz="2000" dirty="0">
                  <a:solidFill>
                    <a:srgbClr val="FF0000"/>
                  </a:solidFill>
                  <a:cs typeface="Calibri Light" panose="020F0302020204030204" pitchFamily="34" charset="0"/>
                </a:endParaRPr>
              </a:p>
            </p:txBody>
          </p:sp>
        </mc:Choice>
        <mc:Fallback xmlns="">
          <p:sp>
            <p:nvSpPr>
              <p:cNvPr id="3" name="Rectangle 2">
                <a:extLst>
                  <a:ext uri="{FF2B5EF4-FFF2-40B4-BE49-F238E27FC236}">
                    <a16:creationId xmlns:a16="http://schemas.microsoft.com/office/drawing/2014/main" id="{E66F63E6-C810-B550-5B61-F7C8FC1CFE7E}"/>
                  </a:ext>
                </a:extLst>
              </p:cNvPr>
              <p:cNvSpPr>
                <a:spLocks noRot="1" noChangeAspect="1" noMove="1" noResize="1" noEditPoints="1" noAdjustHandles="1" noChangeArrowheads="1" noChangeShapeType="1" noTextEdit="1"/>
              </p:cNvSpPr>
              <p:nvPr/>
            </p:nvSpPr>
            <p:spPr>
              <a:xfrm>
                <a:off x="3590561" y="5853205"/>
                <a:ext cx="2714268" cy="707886"/>
              </a:xfrm>
              <a:prstGeom prst="rect">
                <a:avLst/>
              </a:prstGeom>
              <a:blipFill>
                <a:blip r:embed="rId8"/>
                <a:stretch>
                  <a:fillRect t="-4310"/>
                </a:stretch>
              </a:blipFill>
            </p:spPr>
            <p:txBody>
              <a:bodyPr/>
              <a:lstStyle/>
              <a:p>
                <a:r>
                  <a:rPr lang="en-US">
                    <a:noFill/>
                  </a:rPr>
                  <a:t> </a:t>
                </a:r>
              </a:p>
            </p:txBody>
          </p:sp>
        </mc:Fallback>
      </mc:AlternateContent>
    </p:spTree>
    <p:custDataLst>
      <p:tags r:id="rId1"/>
    </p:custDataLst>
    <p:extLst>
      <p:ext uri="{BB962C8B-B14F-4D97-AF65-F5344CB8AC3E}">
        <p14:creationId xmlns:p14="http://schemas.microsoft.com/office/powerpoint/2010/main" val="42685657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2">
            <a:extLst>
              <a:ext uri="{FF2B5EF4-FFF2-40B4-BE49-F238E27FC236}">
                <a16:creationId xmlns:a16="http://schemas.microsoft.com/office/drawing/2014/main" id="{462E9AFE-FCE3-4594-A4DB-141C6B7644D4}"/>
              </a:ext>
            </a:extLst>
          </p:cNvPr>
          <p:cNvSpPr txBox="1">
            <a:spLocks/>
          </p:cNvSpPr>
          <p:nvPr/>
        </p:nvSpPr>
        <p:spPr>
          <a:xfrm>
            <a:off x="2398804" y="-423710"/>
            <a:ext cx="7225748" cy="1775218"/>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endParaRPr lang="en-US" sz="4000" dirty="0">
              <a:solidFill>
                <a:schemeClr val="tx1"/>
              </a:solidFill>
              <a:latin typeface="+mj-lt"/>
            </a:endParaRPr>
          </a:p>
        </p:txBody>
      </p:sp>
      <p:sp>
        <p:nvSpPr>
          <p:cNvPr id="8" name="Title 2">
            <a:extLst>
              <a:ext uri="{FF2B5EF4-FFF2-40B4-BE49-F238E27FC236}">
                <a16:creationId xmlns:a16="http://schemas.microsoft.com/office/drawing/2014/main" id="{8FBC5C84-198D-80A5-5F71-0C58BB6A54A7}"/>
              </a:ext>
            </a:extLst>
          </p:cNvPr>
          <p:cNvSpPr txBox="1">
            <a:spLocks/>
          </p:cNvSpPr>
          <p:nvPr/>
        </p:nvSpPr>
        <p:spPr>
          <a:xfrm>
            <a:off x="2647069" y="-423710"/>
            <a:ext cx="7225748" cy="1775218"/>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rgbClr val="0070C0"/>
                </a:solidFill>
                <a:latin typeface="+mj-lt"/>
              </a:rPr>
              <a:t>Allowance Price Formation in Cap and Trade</a:t>
            </a:r>
          </a:p>
        </p:txBody>
      </p:sp>
      <p:cxnSp>
        <p:nvCxnSpPr>
          <p:cNvPr id="35" name="Straight Arrow Connector 34">
            <a:extLst>
              <a:ext uri="{FF2B5EF4-FFF2-40B4-BE49-F238E27FC236}">
                <a16:creationId xmlns:a16="http://schemas.microsoft.com/office/drawing/2014/main" id="{1166ED25-A6F3-B38F-0B37-0A153000D4EC}"/>
              </a:ext>
            </a:extLst>
          </p:cNvPr>
          <p:cNvCxnSpPr>
            <a:cxnSpLocks/>
          </p:cNvCxnSpPr>
          <p:nvPr/>
        </p:nvCxnSpPr>
        <p:spPr>
          <a:xfrm flipV="1">
            <a:off x="3639845" y="2024109"/>
            <a:ext cx="0" cy="3790765"/>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E3DF2497-98CF-C04A-EC59-474C0D2E6D01}"/>
              </a:ext>
            </a:extLst>
          </p:cNvPr>
          <p:cNvCxnSpPr>
            <a:cxnSpLocks/>
          </p:cNvCxnSpPr>
          <p:nvPr/>
        </p:nvCxnSpPr>
        <p:spPr>
          <a:xfrm flipV="1">
            <a:off x="9068693" y="1961965"/>
            <a:ext cx="0" cy="3852909"/>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653598DE-6201-972E-2FB3-363E97C4BA52}"/>
              </a:ext>
            </a:extLst>
          </p:cNvPr>
          <p:cNvCxnSpPr>
            <a:cxnSpLocks/>
          </p:cNvCxnSpPr>
          <p:nvPr/>
        </p:nvCxnSpPr>
        <p:spPr>
          <a:xfrm>
            <a:off x="3639845" y="5814874"/>
            <a:ext cx="5428849"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9F9A447-5657-FCC2-9696-2E3ABAAFB901}"/>
              </a:ext>
            </a:extLst>
          </p:cNvPr>
          <p:cNvCxnSpPr>
            <a:cxnSpLocks/>
          </p:cNvCxnSpPr>
          <p:nvPr/>
        </p:nvCxnSpPr>
        <p:spPr>
          <a:xfrm>
            <a:off x="3639843" y="3755254"/>
            <a:ext cx="5428851" cy="2083015"/>
          </a:xfrm>
          <a:prstGeom prst="line">
            <a:avLst/>
          </a:prstGeom>
          <a:ln w="19050" cap="flat" cmpd="sng" algn="ctr">
            <a:solidFill>
              <a:srgbClr val="0070C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6" name="Straight Connector 15">
            <a:extLst>
              <a:ext uri="{FF2B5EF4-FFF2-40B4-BE49-F238E27FC236}">
                <a16:creationId xmlns:a16="http://schemas.microsoft.com/office/drawing/2014/main" id="{AF60783A-C63D-A6E4-6027-6A8B7D70C505}"/>
              </a:ext>
            </a:extLst>
          </p:cNvPr>
          <p:cNvCxnSpPr>
            <a:cxnSpLocks/>
          </p:cNvCxnSpPr>
          <p:nvPr/>
        </p:nvCxnSpPr>
        <p:spPr>
          <a:xfrm flipV="1">
            <a:off x="3639843" y="2183074"/>
            <a:ext cx="5428850" cy="3605167"/>
          </a:xfrm>
          <a:prstGeom prst="line">
            <a:avLst/>
          </a:prstGeom>
          <a:ln w="19050"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8" name="Straight Connector 17">
            <a:extLst>
              <a:ext uri="{FF2B5EF4-FFF2-40B4-BE49-F238E27FC236}">
                <a16:creationId xmlns:a16="http://schemas.microsoft.com/office/drawing/2014/main" id="{EB6DE906-C4D9-8110-C5A3-1650A24B1957}"/>
              </a:ext>
            </a:extLst>
          </p:cNvPr>
          <p:cNvCxnSpPr>
            <a:cxnSpLocks/>
          </p:cNvCxnSpPr>
          <p:nvPr/>
        </p:nvCxnSpPr>
        <p:spPr>
          <a:xfrm flipV="1">
            <a:off x="6255552" y="2156441"/>
            <a:ext cx="0" cy="3658433"/>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23" name="Rectangle 22">
                <a:extLst>
                  <a:ext uri="{FF2B5EF4-FFF2-40B4-BE49-F238E27FC236}">
                    <a16:creationId xmlns:a16="http://schemas.microsoft.com/office/drawing/2014/main" id="{F89757A8-06FC-7DC8-C9D1-551EF816DA88}"/>
                  </a:ext>
                </a:extLst>
              </p:cNvPr>
              <p:cNvSpPr/>
              <p:nvPr/>
            </p:nvSpPr>
            <p:spPr>
              <a:xfrm>
                <a:off x="6096000" y="5864902"/>
                <a:ext cx="391917" cy="400110"/>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r>
                        <a:rPr lang="en-US" sz="2000" i="1" dirty="0" smtClean="0">
                          <a:solidFill>
                            <a:schemeClr val="tx1"/>
                          </a:solidFill>
                          <a:latin typeface="Cambria Math" panose="02040503050406030204" pitchFamily="18" charset="0"/>
                          <a:cs typeface="Calibri Light" panose="020F0302020204030204" pitchFamily="34" charset="0"/>
                        </a:rPr>
                        <m:t>5</m:t>
                      </m:r>
                      <m:r>
                        <a:rPr lang="en-US" sz="2000" b="0" i="1" dirty="0" smtClean="0">
                          <a:solidFill>
                            <a:schemeClr val="tx1"/>
                          </a:solidFill>
                          <a:latin typeface="Cambria Math" panose="02040503050406030204" pitchFamily="18" charset="0"/>
                          <a:cs typeface="Calibri Light" panose="020F0302020204030204" pitchFamily="34" charset="0"/>
                        </a:rPr>
                        <m:t>0</m:t>
                      </m:r>
                    </m:oMath>
                  </m:oMathPara>
                </a14:m>
                <a:endParaRPr lang="en-US" sz="2000" b="0" dirty="0">
                  <a:solidFill>
                    <a:schemeClr val="tx1"/>
                  </a:solidFill>
                  <a:cs typeface="Calibri Light" panose="020F0302020204030204" pitchFamily="34" charset="0"/>
                </a:endParaRPr>
              </a:p>
            </p:txBody>
          </p:sp>
        </mc:Choice>
        <mc:Fallback xmlns="">
          <p:sp>
            <p:nvSpPr>
              <p:cNvPr id="23" name="Rectangle 22">
                <a:extLst>
                  <a:ext uri="{FF2B5EF4-FFF2-40B4-BE49-F238E27FC236}">
                    <a16:creationId xmlns:a16="http://schemas.microsoft.com/office/drawing/2014/main" id="{F89757A8-06FC-7DC8-C9D1-551EF816DA88}"/>
                  </a:ext>
                </a:extLst>
              </p:cNvPr>
              <p:cNvSpPr>
                <a:spLocks noRot="1" noChangeAspect="1" noMove="1" noResize="1" noEditPoints="1" noAdjustHandles="1" noChangeArrowheads="1" noChangeShapeType="1" noTextEdit="1"/>
              </p:cNvSpPr>
              <p:nvPr/>
            </p:nvSpPr>
            <p:spPr>
              <a:xfrm>
                <a:off x="6096000" y="5864902"/>
                <a:ext cx="391917" cy="400110"/>
              </a:xfrm>
              <a:prstGeom prst="rect">
                <a:avLst/>
              </a:prstGeom>
              <a:blipFill>
                <a:blip r:embed="rId4"/>
                <a:stretch>
                  <a:fillRect l="-17188" r="-15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Rectangle 23">
                <a:extLst>
                  <a:ext uri="{FF2B5EF4-FFF2-40B4-BE49-F238E27FC236}">
                    <a16:creationId xmlns:a16="http://schemas.microsoft.com/office/drawing/2014/main" id="{D0EACFB3-6462-C4B7-DC0B-A0A9A57FA583}"/>
                  </a:ext>
                </a:extLst>
              </p:cNvPr>
              <p:cNvSpPr/>
              <p:nvPr/>
            </p:nvSpPr>
            <p:spPr>
              <a:xfrm>
                <a:off x="8872736" y="5864902"/>
                <a:ext cx="391917" cy="400110"/>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r>
                        <a:rPr lang="en-US" sz="2000" i="1" dirty="0" smtClean="0">
                          <a:solidFill>
                            <a:srgbClr val="FF0000"/>
                          </a:solidFill>
                          <a:latin typeface="Cambria Math" panose="02040503050406030204" pitchFamily="18" charset="0"/>
                          <a:cs typeface="Calibri Light" panose="020F0302020204030204" pitchFamily="34" charset="0"/>
                        </a:rPr>
                        <m:t>1</m:t>
                      </m:r>
                      <m:r>
                        <a:rPr lang="en-US" sz="2000" b="0" i="1" dirty="0" smtClean="0">
                          <a:solidFill>
                            <a:srgbClr val="FF0000"/>
                          </a:solidFill>
                          <a:latin typeface="Cambria Math" panose="02040503050406030204" pitchFamily="18" charset="0"/>
                          <a:cs typeface="Calibri Light" panose="020F0302020204030204" pitchFamily="34" charset="0"/>
                        </a:rPr>
                        <m:t>00</m:t>
                      </m:r>
                    </m:oMath>
                  </m:oMathPara>
                </a14:m>
                <a:endParaRPr lang="en-US" sz="2000" b="0" dirty="0">
                  <a:solidFill>
                    <a:srgbClr val="0070C0"/>
                  </a:solidFill>
                  <a:cs typeface="Calibri Light" panose="020F0302020204030204" pitchFamily="34" charset="0"/>
                </a:endParaRPr>
              </a:p>
            </p:txBody>
          </p:sp>
        </mc:Choice>
        <mc:Fallback xmlns="">
          <p:sp>
            <p:nvSpPr>
              <p:cNvPr id="24" name="Rectangle 23">
                <a:extLst>
                  <a:ext uri="{FF2B5EF4-FFF2-40B4-BE49-F238E27FC236}">
                    <a16:creationId xmlns:a16="http://schemas.microsoft.com/office/drawing/2014/main" id="{D0EACFB3-6462-C4B7-DC0B-A0A9A57FA583}"/>
                  </a:ext>
                </a:extLst>
              </p:cNvPr>
              <p:cNvSpPr>
                <a:spLocks noRot="1" noChangeAspect="1" noMove="1" noResize="1" noEditPoints="1" noAdjustHandles="1" noChangeArrowheads="1" noChangeShapeType="1" noTextEdit="1"/>
              </p:cNvSpPr>
              <p:nvPr/>
            </p:nvSpPr>
            <p:spPr>
              <a:xfrm>
                <a:off x="8872736" y="5864902"/>
                <a:ext cx="391917" cy="400110"/>
              </a:xfrm>
              <a:prstGeom prst="rect">
                <a:avLst/>
              </a:prstGeom>
              <a:blipFill>
                <a:blip r:embed="rId5"/>
                <a:stretch>
                  <a:fillRect l="-34375" r="-187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F57991AE-098F-690F-358D-3392D1A65B78}"/>
                  </a:ext>
                </a:extLst>
              </p:cNvPr>
              <p:cNvSpPr txBox="1"/>
              <p:nvPr/>
            </p:nvSpPr>
            <p:spPr>
              <a:xfrm>
                <a:off x="1636818" y="5895680"/>
                <a:ext cx="4006050" cy="369332"/>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r>
                        <a:rPr lang="en-US" sz="1800" i="1" dirty="0" smtClean="0">
                          <a:solidFill>
                            <a:srgbClr val="0070C0"/>
                          </a:solidFill>
                          <a:latin typeface="Cambria Math" panose="02040503050406030204" pitchFamily="18" charset="0"/>
                          <a:cs typeface="Calibri Light" panose="020F0302020204030204" pitchFamily="34" charset="0"/>
                        </a:rPr>
                        <m:t>1</m:t>
                      </m:r>
                      <m:r>
                        <a:rPr lang="en-US" sz="1800" b="0" i="1" dirty="0" smtClean="0">
                          <a:solidFill>
                            <a:srgbClr val="0070C0"/>
                          </a:solidFill>
                          <a:latin typeface="Cambria Math" panose="02040503050406030204" pitchFamily="18" charset="0"/>
                          <a:cs typeface="Calibri Light" panose="020F0302020204030204" pitchFamily="34" charset="0"/>
                        </a:rPr>
                        <m:t>00</m:t>
                      </m:r>
                    </m:oMath>
                  </m:oMathPara>
                </a14:m>
                <a:endParaRPr lang="en-US" sz="1800" b="0" dirty="0">
                  <a:solidFill>
                    <a:srgbClr val="0070C0"/>
                  </a:solidFill>
                  <a:cs typeface="Calibri Light" panose="020F0302020204030204" pitchFamily="34" charset="0"/>
                </a:endParaRPr>
              </a:p>
            </p:txBody>
          </p:sp>
        </mc:Choice>
        <mc:Fallback xmlns="">
          <p:sp>
            <p:nvSpPr>
              <p:cNvPr id="26" name="TextBox 25">
                <a:extLst>
                  <a:ext uri="{FF2B5EF4-FFF2-40B4-BE49-F238E27FC236}">
                    <a16:creationId xmlns:a16="http://schemas.microsoft.com/office/drawing/2014/main" id="{F57991AE-098F-690F-358D-3392D1A65B78}"/>
                  </a:ext>
                </a:extLst>
              </p:cNvPr>
              <p:cNvSpPr txBox="1">
                <a:spLocks noRot="1" noChangeAspect="1" noMove="1" noResize="1" noEditPoints="1" noAdjustHandles="1" noChangeArrowheads="1" noChangeShapeType="1" noTextEdit="1"/>
              </p:cNvSpPr>
              <p:nvPr/>
            </p:nvSpPr>
            <p:spPr>
              <a:xfrm>
                <a:off x="1636818" y="5895680"/>
                <a:ext cx="4006050" cy="369332"/>
              </a:xfrm>
              <a:prstGeom prst="rect">
                <a:avLst/>
              </a:prstGeom>
              <a:blipFill>
                <a:blip r:embed="rId6"/>
                <a:stretch>
                  <a:fillRect/>
                </a:stretch>
              </a:blipFill>
            </p:spPr>
            <p:txBody>
              <a:bodyPr/>
              <a:lstStyle/>
              <a:p>
                <a:r>
                  <a:rPr lang="en-US">
                    <a:noFill/>
                  </a:rPr>
                  <a:t> </a:t>
                </a:r>
              </a:p>
            </p:txBody>
          </p:sp>
        </mc:Fallback>
      </mc:AlternateContent>
      <p:sp>
        <p:nvSpPr>
          <p:cNvPr id="51" name="Rectangle 50">
            <a:extLst>
              <a:ext uri="{FF2B5EF4-FFF2-40B4-BE49-F238E27FC236}">
                <a16:creationId xmlns:a16="http://schemas.microsoft.com/office/drawing/2014/main" id="{9AA11B18-C171-06F8-6E6F-0EDB7C5C1B3C}"/>
              </a:ext>
            </a:extLst>
          </p:cNvPr>
          <p:cNvSpPr/>
          <p:nvPr/>
        </p:nvSpPr>
        <p:spPr>
          <a:xfrm>
            <a:off x="2759825" y="1337375"/>
            <a:ext cx="1234312" cy="646331"/>
          </a:xfrm>
          <a:prstGeom prst="rect">
            <a:avLst/>
          </a:prstGeom>
        </p:spPr>
        <p:txBody>
          <a:bodyPr wrap="none">
            <a:spAutoFit/>
          </a:bodyPr>
          <a:lstStyle/>
          <a:p>
            <a:pPr algn="ctr"/>
            <a:r>
              <a:rPr lang="en-US" dirty="0">
                <a:solidFill>
                  <a:srgbClr val="FF0000"/>
                </a:solidFill>
                <a:cs typeface="Calibri Light" panose="020F0302020204030204" pitchFamily="34" charset="0"/>
              </a:rPr>
              <a:t>A’s Cost of </a:t>
            </a:r>
          </a:p>
          <a:p>
            <a:pPr algn="ctr"/>
            <a:r>
              <a:rPr lang="en-US" dirty="0">
                <a:solidFill>
                  <a:srgbClr val="FF0000"/>
                </a:solidFill>
                <a:cs typeface="Calibri Light" panose="020F0302020204030204" pitchFamily="34" charset="0"/>
              </a:rPr>
              <a:t>Abatement</a:t>
            </a:r>
          </a:p>
        </p:txBody>
      </p:sp>
      <p:sp>
        <p:nvSpPr>
          <p:cNvPr id="52" name="Rectangle 51">
            <a:extLst>
              <a:ext uri="{FF2B5EF4-FFF2-40B4-BE49-F238E27FC236}">
                <a16:creationId xmlns:a16="http://schemas.microsoft.com/office/drawing/2014/main" id="{A095673C-EB74-90DC-E716-873F193C5C18}"/>
              </a:ext>
            </a:extLst>
          </p:cNvPr>
          <p:cNvSpPr/>
          <p:nvPr/>
        </p:nvSpPr>
        <p:spPr>
          <a:xfrm>
            <a:off x="8514373" y="1249451"/>
            <a:ext cx="1234312" cy="646331"/>
          </a:xfrm>
          <a:prstGeom prst="rect">
            <a:avLst/>
          </a:prstGeom>
        </p:spPr>
        <p:txBody>
          <a:bodyPr wrap="none">
            <a:spAutoFit/>
          </a:bodyPr>
          <a:lstStyle/>
          <a:p>
            <a:pPr algn="ctr"/>
            <a:r>
              <a:rPr lang="en-US" dirty="0">
                <a:solidFill>
                  <a:srgbClr val="0070C0"/>
                </a:solidFill>
                <a:cs typeface="Calibri Light" panose="020F0302020204030204" pitchFamily="34" charset="0"/>
              </a:rPr>
              <a:t>B’s Cost of </a:t>
            </a:r>
          </a:p>
          <a:p>
            <a:pPr algn="ctr"/>
            <a:r>
              <a:rPr lang="en-US" dirty="0">
                <a:solidFill>
                  <a:srgbClr val="0070C0"/>
                </a:solidFill>
                <a:cs typeface="Calibri Light" panose="020F0302020204030204" pitchFamily="34" charset="0"/>
              </a:rPr>
              <a:t>Abatement</a:t>
            </a:r>
          </a:p>
        </p:txBody>
      </p:sp>
      <p:sp>
        <p:nvSpPr>
          <p:cNvPr id="2" name="Right Triangle 1">
            <a:extLst>
              <a:ext uri="{FF2B5EF4-FFF2-40B4-BE49-F238E27FC236}">
                <a16:creationId xmlns:a16="http://schemas.microsoft.com/office/drawing/2014/main" id="{D0CEA6CB-AA98-2EB7-6020-72251C29A519}"/>
              </a:ext>
            </a:extLst>
          </p:cNvPr>
          <p:cNvSpPr/>
          <p:nvPr/>
        </p:nvSpPr>
        <p:spPr>
          <a:xfrm rot="16200000">
            <a:off x="4069390" y="3613779"/>
            <a:ext cx="1756611" cy="2615705"/>
          </a:xfrm>
          <a:prstGeom prst="rtTriangle">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ight Triangle 2">
            <a:extLst>
              <a:ext uri="{FF2B5EF4-FFF2-40B4-BE49-F238E27FC236}">
                <a16:creationId xmlns:a16="http://schemas.microsoft.com/office/drawing/2014/main" id="{8D0C847E-E8EE-22EC-45A5-B6DD51E2259F}"/>
              </a:ext>
            </a:extLst>
          </p:cNvPr>
          <p:cNvSpPr/>
          <p:nvPr/>
        </p:nvSpPr>
        <p:spPr>
          <a:xfrm>
            <a:off x="6255551" y="4752346"/>
            <a:ext cx="2667888" cy="1047592"/>
          </a:xfrm>
          <a:prstGeom prst="rtTriangle">
            <a:avLst/>
          </a:prstGeom>
          <a:gradFill flip="none" rotWithShape="1">
            <a:gsLst>
              <a:gs pos="0">
                <a:srgbClr val="0070C0">
                  <a:tint val="66000"/>
                  <a:satMod val="160000"/>
                </a:srgbClr>
              </a:gs>
              <a:gs pos="50000">
                <a:srgbClr val="0070C0">
                  <a:tint val="44500"/>
                  <a:satMod val="160000"/>
                </a:srgbClr>
              </a:gs>
              <a:gs pos="100000">
                <a:srgbClr val="0070C0">
                  <a:tint val="23500"/>
                  <a:satMod val="160000"/>
                </a:srgb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499BA55-A951-479D-F699-CDFA09D7CD06}"/>
              </a:ext>
            </a:extLst>
          </p:cNvPr>
          <p:cNvSpPr txBox="1"/>
          <p:nvPr/>
        </p:nvSpPr>
        <p:spPr>
          <a:xfrm>
            <a:off x="6560567" y="5266809"/>
            <a:ext cx="442360" cy="400110"/>
          </a:xfrm>
          <a:prstGeom prst="rect">
            <a:avLst/>
          </a:prstGeom>
          <a:noFill/>
        </p:spPr>
        <p:txBody>
          <a:bodyPr wrap="square" rtlCol="0">
            <a:spAutoFit/>
          </a:bodyPr>
          <a:lstStyle/>
          <a:p>
            <a:r>
              <a:rPr lang="en-US" sz="2000" dirty="0">
                <a:solidFill>
                  <a:srgbClr val="0070C0"/>
                </a:solidFill>
              </a:rPr>
              <a:t>B</a:t>
            </a:r>
          </a:p>
        </p:txBody>
      </p:sp>
      <p:sp>
        <p:nvSpPr>
          <p:cNvPr id="5" name="TextBox 4">
            <a:extLst>
              <a:ext uri="{FF2B5EF4-FFF2-40B4-BE49-F238E27FC236}">
                <a16:creationId xmlns:a16="http://schemas.microsoft.com/office/drawing/2014/main" id="{B4068B89-2B71-0E59-4D83-BEC5A9F54C7F}"/>
              </a:ext>
            </a:extLst>
          </p:cNvPr>
          <p:cNvSpPr txBox="1"/>
          <p:nvPr/>
        </p:nvSpPr>
        <p:spPr>
          <a:xfrm>
            <a:off x="4771534" y="5257270"/>
            <a:ext cx="442360" cy="400110"/>
          </a:xfrm>
          <a:prstGeom prst="rect">
            <a:avLst/>
          </a:prstGeom>
          <a:noFill/>
        </p:spPr>
        <p:txBody>
          <a:bodyPr wrap="square" rtlCol="0">
            <a:spAutoFit/>
          </a:bodyPr>
          <a:lstStyle/>
          <a:p>
            <a:r>
              <a:rPr lang="en-US" sz="2000" dirty="0">
                <a:solidFill>
                  <a:srgbClr val="FF0000"/>
                </a:solidFill>
              </a:rPr>
              <a:t>A</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6E657875-A15D-14C2-3518-7BE1ACD73B1D}"/>
                  </a:ext>
                </a:extLst>
              </p:cNvPr>
              <p:cNvSpPr txBox="1"/>
              <p:nvPr/>
            </p:nvSpPr>
            <p:spPr>
              <a:xfrm>
                <a:off x="584044" y="2487973"/>
                <a:ext cx="2089487" cy="2978508"/>
              </a:xfrm>
              <a:prstGeom prst="rect">
                <a:avLst/>
              </a:prstGeom>
              <a:noFill/>
              <a:effectLst/>
            </p:spPr>
            <p:txBody>
              <a:bodyPr wrap="square" rtlCol="0">
                <a:spAutoFit/>
              </a:bodyPr>
              <a:lstStyle/>
              <a:p>
                <a:pPr>
                  <a:lnSpc>
                    <a:spcPct val="125000"/>
                  </a:lnSpc>
                </a:pPr>
                <a14:m>
                  <m:oMathPara xmlns:m="http://schemas.openxmlformats.org/officeDocument/2006/math">
                    <m:oMathParaPr>
                      <m:jc m:val="centerGroup"/>
                    </m:oMathParaPr>
                    <m:oMath xmlns:m="http://schemas.openxmlformats.org/officeDocument/2006/math">
                      <m:r>
                        <a:rPr lang="en-US" sz="2000" b="0" i="1" smtClean="0">
                          <a:solidFill>
                            <a:srgbClr val="FF0000"/>
                          </a:solidFill>
                          <a:latin typeface="Cambria Math" panose="02040503050406030204" pitchFamily="18" charset="0"/>
                        </a:rPr>
                        <m:t>𝑀</m:t>
                      </m:r>
                      <m:sSub>
                        <m:sSubPr>
                          <m:ctrlPr>
                            <a:rPr lang="en-US" sz="2000" b="0" i="1" smtClean="0">
                              <a:solidFill>
                                <a:srgbClr val="FF0000"/>
                              </a:solidFill>
                              <a:latin typeface="Cambria Math" panose="02040503050406030204" pitchFamily="18" charset="0"/>
                            </a:rPr>
                          </m:ctrlPr>
                        </m:sSubPr>
                        <m:e>
                          <m:r>
                            <a:rPr lang="en-US" sz="2000" b="0" i="1" smtClean="0">
                              <a:solidFill>
                                <a:srgbClr val="FF0000"/>
                              </a:solidFill>
                              <a:latin typeface="Cambria Math" panose="02040503050406030204" pitchFamily="18" charset="0"/>
                            </a:rPr>
                            <m:t>𝐶</m:t>
                          </m:r>
                        </m:e>
                        <m:sub>
                          <m:r>
                            <a:rPr lang="en-US" sz="2000" b="0" i="1" smtClean="0">
                              <a:solidFill>
                                <a:srgbClr val="FF0000"/>
                              </a:solidFill>
                              <a:latin typeface="Cambria Math" panose="02040503050406030204" pitchFamily="18" charset="0"/>
                            </a:rPr>
                            <m:t>𝑎</m:t>
                          </m:r>
                        </m:sub>
                      </m:sSub>
                      <m:r>
                        <a:rPr lang="en-US" sz="2000" b="0" i="1" smtClean="0">
                          <a:solidFill>
                            <a:srgbClr val="FF0000"/>
                          </a:solidFill>
                          <a:latin typeface="Cambria Math" panose="02040503050406030204" pitchFamily="18" charset="0"/>
                        </a:rPr>
                        <m:t>=</m:t>
                      </m:r>
                      <m:f>
                        <m:fPr>
                          <m:ctrlPr>
                            <a:rPr lang="en-US" sz="2000" b="0" i="1" smtClean="0">
                              <a:solidFill>
                                <a:srgbClr val="FF0000"/>
                              </a:solidFill>
                              <a:latin typeface="Cambria Math" panose="02040503050406030204" pitchFamily="18" charset="0"/>
                            </a:rPr>
                          </m:ctrlPr>
                        </m:fPr>
                        <m:num>
                          <m:r>
                            <a:rPr lang="en-US" sz="2000" b="0" i="1" smtClean="0">
                              <a:solidFill>
                                <a:srgbClr val="FF0000"/>
                              </a:solidFill>
                              <a:latin typeface="Cambria Math" panose="02040503050406030204" pitchFamily="18" charset="0"/>
                            </a:rPr>
                            <m:t>1</m:t>
                          </m:r>
                        </m:num>
                        <m:den>
                          <m:r>
                            <a:rPr lang="en-US" sz="2000" b="0" i="1" smtClean="0">
                              <a:solidFill>
                                <a:srgbClr val="FF0000"/>
                              </a:solidFill>
                              <a:latin typeface="Cambria Math" panose="02040503050406030204" pitchFamily="18" charset="0"/>
                            </a:rPr>
                            <m:t>4</m:t>
                          </m:r>
                        </m:den>
                      </m:f>
                      <m:r>
                        <a:rPr lang="en-US" sz="2000" b="0" i="1" smtClean="0">
                          <a:solidFill>
                            <a:srgbClr val="FF0000"/>
                          </a:solidFill>
                          <a:latin typeface="Cambria Math" panose="02040503050406030204" pitchFamily="18" charset="0"/>
                        </a:rPr>
                        <m:t>∗</m:t>
                      </m:r>
                      <m:r>
                        <a:rPr lang="en-US" sz="2000" b="0" i="1" smtClean="0">
                          <a:solidFill>
                            <a:srgbClr val="FF0000"/>
                          </a:solidFill>
                          <a:latin typeface="Cambria Math" panose="02040503050406030204" pitchFamily="18" charset="0"/>
                        </a:rPr>
                        <m:t>𝑞</m:t>
                      </m:r>
                    </m:oMath>
                  </m:oMathPara>
                </a14:m>
                <a:endParaRPr lang="en-US" sz="2000" dirty="0">
                  <a:solidFill>
                    <a:srgbClr val="FF0000"/>
                  </a:solidFill>
                  <a:cs typeface="Calibri Light" panose="020F0302020204030204" pitchFamily="34" charset="0"/>
                </a:endParaRPr>
              </a:p>
              <a:p>
                <a:pPr>
                  <a:lnSpc>
                    <a:spcPct val="125000"/>
                  </a:lnSpc>
                </a:pPr>
                <a:endParaRPr lang="en-US" sz="1900" dirty="0">
                  <a:cs typeface="Calibri Light" panose="020F0302020204030204" pitchFamily="34" charset="0"/>
                </a:endParaRPr>
              </a:p>
              <a:p>
                <a:pPr>
                  <a:lnSpc>
                    <a:spcPct val="125000"/>
                  </a:lnSpc>
                </a:pPr>
                <a:r>
                  <a:rPr lang="en-US" sz="1900" dirty="0">
                    <a:solidFill>
                      <a:srgbClr val="FF0000"/>
                    </a:solidFill>
                    <a:cs typeface="Calibri Light" panose="020F0302020204030204" pitchFamily="34" charset="0"/>
                  </a:rPr>
                  <a:t>Costs for A:</a:t>
                </a:r>
              </a:p>
              <a:p>
                <a:pPr marL="342900" indent="-342900">
                  <a:lnSpc>
                    <a:spcPct val="125000"/>
                  </a:lnSpc>
                  <a:buFont typeface="Wingdings" panose="05000000000000000000" pitchFamily="2" charset="2"/>
                  <a:buChar char="§"/>
                </a:pPr>
                <a:r>
                  <a:rPr lang="en-US" sz="1900" dirty="0">
                    <a:solidFill>
                      <a:srgbClr val="FF0000"/>
                    </a:solidFill>
                    <a:cs typeface="Calibri Light" panose="020F0302020204030204" pitchFamily="34" charset="0"/>
                  </a:rPr>
                  <a:t>50/4 = MC</a:t>
                </a:r>
              </a:p>
              <a:p>
                <a:pPr marL="342900" indent="-342900">
                  <a:lnSpc>
                    <a:spcPct val="125000"/>
                  </a:lnSpc>
                  <a:buFont typeface="Wingdings" panose="05000000000000000000" pitchFamily="2" charset="2"/>
                  <a:buChar char="§"/>
                </a:pPr>
                <a:r>
                  <a:rPr lang="en-US" sz="1900" dirty="0">
                    <a:solidFill>
                      <a:srgbClr val="FF0000"/>
                    </a:solidFill>
                    <a:cs typeface="Calibri Light" panose="020F0302020204030204" pitchFamily="34" charset="0"/>
                  </a:rPr>
                  <a:t>(50/4)*(50/2)=312.5</a:t>
                </a:r>
              </a:p>
              <a:p>
                <a:pPr marL="342900" indent="-342900">
                  <a:lnSpc>
                    <a:spcPct val="125000"/>
                  </a:lnSpc>
                  <a:buFont typeface="Wingdings" panose="05000000000000000000" pitchFamily="2" charset="2"/>
                  <a:buChar char="§"/>
                </a:pPr>
                <a:endParaRPr lang="en-US" sz="1900" dirty="0">
                  <a:cs typeface="Calibri Light" panose="020F0302020204030204" pitchFamily="34" charset="0"/>
                </a:endParaRPr>
              </a:p>
            </p:txBody>
          </p:sp>
        </mc:Choice>
        <mc:Fallback xmlns="">
          <p:sp>
            <p:nvSpPr>
              <p:cNvPr id="6" name="TextBox 5">
                <a:extLst>
                  <a:ext uri="{FF2B5EF4-FFF2-40B4-BE49-F238E27FC236}">
                    <a16:creationId xmlns:a16="http://schemas.microsoft.com/office/drawing/2014/main" id="{6E657875-A15D-14C2-3518-7BE1ACD73B1D}"/>
                  </a:ext>
                </a:extLst>
              </p:cNvPr>
              <p:cNvSpPr txBox="1">
                <a:spLocks noRot="1" noChangeAspect="1" noMove="1" noResize="1" noEditPoints="1" noAdjustHandles="1" noChangeArrowheads="1" noChangeShapeType="1" noTextEdit="1"/>
              </p:cNvSpPr>
              <p:nvPr/>
            </p:nvSpPr>
            <p:spPr>
              <a:xfrm>
                <a:off x="584044" y="2487973"/>
                <a:ext cx="2089487" cy="2978508"/>
              </a:xfrm>
              <a:prstGeom prst="rect">
                <a:avLst/>
              </a:prstGeom>
              <a:blipFill>
                <a:blip r:embed="rId7"/>
                <a:stretch>
                  <a:fillRect l="-2915"/>
                </a:stretch>
              </a:blipFill>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66211739-8D7C-AFAE-17B4-FDDB21F821A6}"/>
                  </a:ext>
                </a:extLst>
              </p:cNvPr>
              <p:cNvSpPr/>
              <p:nvPr/>
            </p:nvSpPr>
            <p:spPr>
              <a:xfrm>
                <a:off x="6438414" y="5864902"/>
                <a:ext cx="2714268" cy="707886"/>
              </a:xfrm>
              <a:prstGeom prst="rect">
                <a:avLst/>
              </a:prstGeom>
            </p:spPr>
            <p:txBody>
              <a:bodyPr wrap="square">
                <a:spAutoFit/>
              </a:bodyPr>
              <a:lstStyle/>
              <a:p>
                <a:pPr algn="ctr"/>
                <a14:m>
                  <m:oMath xmlns:m="http://schemas.openxmlformats.org/officeDocument/2006/math">
                    <m:r>
                      <a:rPr lang="en-US" sz="2000" b="0" i="1" smtClean="0">
                        <a:solidFill>
                          <a:srgbClr val="0070C0"/>
                        </a:solidFill>
                        <a:latin typeface="Cambria Math" panose="02040503050406030204" pitchFamily="18" charset="0"/>
                        <a:cs typeface="Calibri Light" panose="020F0302020204030204" pitchFamily="34" charset="0"/>
                      </a:rPr>
                      <m:t>←</m:t>
                    </m:r>
                  </m:oMath>
                </a14:m>
                <a:r>
                  <a:rPr lang="en-US" sz="2000" dirty="0">
                    <a:solidFill>
                      <a:srgbClr val="0070C0"/>
                    </a:solidFill>
                    <a:cs typeface="Calibri Light" panose="020F0302020204030204" pitchFamily="34" charset="0"/>
                  </a:rPr>
                  <a:t>B’s abatement</a:t>
                </a:r>
                <a:endParaRPr lang="en-US" sz="2000" b="0" dirty="0">
                  <a:solidFill>
                    <a:srgbClr val="0070C0"/>
                  </a:solidFill>
                  <a:cs typeface="Calibri Light" panose="020F0302020204030204" pitchFamily="34" charset="0"/>
                </a:endParaRPr>
              </a:p>
              <a:p>
                <a:pPr algn="ctr"/>
                <a:endParaRPr lang="en-US" sz="2000" dirty="0">
                  <a:solidFill>
                    <a:srgbClr val="0070C0"/>
                  </a:solidFill>
                  <a:cs typeface="Calibri Light" panose="020F0302020204030204" pitchFamily="34" charset="0"/>
                </a:endParaRPr>
              </a:p>
            </p:txBody>
          </p:sp>
        </mc:Choice>
        <mc:Fallback xmlns="">
          <p:sp>
            <p:nvSpPr>
              <p:cNvPr id="12" name="Rectangle 11">
                <a:extLst>
                  <a:ext uri="{FF2B5EF4-FFF2-40B4-BE49-F238E27FC236}">
                    <a16:creationId xmlns:a16="http://schemas.microsoft.com/office/drawing/2014/main" id="{66211739-8D7C-AFAE-17B4-FDDB21F821A6}"/>
                  </a:ext>
                </a:extLst>
              </p:cNvPr>
              <p:cNvSpPr>
                <a:spLocks noRot="1" noChangeAspect="1" noMove="1" noResize="1" noEditPoints="1" noAdjustHandles="1" noChangeArrowheads="1" noChangeShapeType="1" noTextEdit="1"/>
              </p:cNvSpPr>
              <p:nvPr/>
            </p:nvSpPr>
            <p:spPr>
              <a:xfrm>
                <a:off x="6438414" y="5864902"/>
                <a:ext cx="2714268" cy="707886"/>
              </a:xfrm>
              <a:prstGeom prst="rect">
                <a:avLst/>
              </a:prstGeom>
              <a:blipFill>
                <a:blip r:embed="rId8"/>
                <a:stretch>
                  <a:fillRect t="-431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73612B29-63B2-BAC4-B73A-0DDB228DF51C}"/>
                  </a:ext>
                </a:extLst>
              </p:cNvPr>
              <p:cNvSpPr/>
              <p:nvPr/>
            </p:nvSpPr>
            <p:spPr>
              <a:xfrm>
                <a:off x="3590561" y="5853205"/>
                <a:ext cx="2714268" cy="707886"/>
              </a:xfrm>
              <a:prstGeom prst="rect">
                <a:avLst/>
              </a:prstGeom>
            </p:spPr>
            <p:txBody>
              <a:bodyPr wrap="square">
                <a:spAutoFit/>
              </a:bodyPr>
              <a:lstStyle/>
              <a:p>
                <a:pPr algn="ctr"/>
                <a:r>
                  <a:rPr lang="en-US" sz="2000" dirty="0">
                    <a:solidFill>
                      <a:srgbClr val="FF0000"/>
                    </a:solidFill>
                    <a:cs typeface="Calibri Light" panose="020F0302020204030204" pitchFamily="34" charset="0"/>
                  </a:rPr>
                  <a:t>A’s abatement </a:t>
                </a:r>
                <a14:m>
                  <m:oMath xmlns:m="http://schemas.openxmlformats.org/officeDocument/2006/math">
                    <m:r>
                      <a:rPr lang="en-US" sz="2000" b="0" i="1" smtClean="0">
                        <a:solidFill>
                          <a:srgbClr val="FF0000"/>
                        </a:solidFill>
                        <a:latin typeface="Cambria Math" panose="02040503050406030204" pitchFamily="18" charset="0"/>
                        <a:cs typeface="Calibri Light" panose="020F0302020204030204" pitchFamily="34" charset="0"/>
                      </a:rPr>
                      <m:t>→</m:t>
                    </m:r>
                  </m:oMath>
                </a14:m>
                <a:endParaRPr lang="en-US" sz="2000" b="0" dirty="0">
                  <a:solidFill>
                    <a:srgbClr val="FF0000"/>
                  </a:solidFill>
                  <a:cs typeface="Calibri Light" panose="020F0302020204030204" pitchFamily="34" charset="0"/>
                </a:endParaRPr>
              </a:p>
              <a:p>
                <a:pPr algn="ctr"/>
                <a:endParaRPr lang="en-US" sz="2000" dirty="0">
                  <a:solidFill>
                    <a:srgbClr val="FF0000"/>
                  </a:solidFill>
                  <a:cs typeface="Calibri Light" panose="020F0302020204030204" pitchFamily="34" charset="0"/>
                </a:endParaRPr>
              </a:p>
            </p:txBody>
          </p:sp>
        </mc:Choice>
        <mc:Fallback xmlns="">
          <p:sp>
            <p:nvSpPr>
              <p:cNvPr id="14" name="Rectangle 13">
                <a:extLst>
                  <a:ext uri="{FF2B5EF4-FFF2-40B4-BE49-F238E27FC236}">
                    <a16:creationId xmlns:a16="http://schemas.microsoft.com/office/drawing/2014/main" id="{73612B29-63B2-BAC4-B73A-0DDB228DF51C}"/>
                  </a:ext>
                </a:extLst>
              </p:cNvPr>
              <p:cNvSpPr>
                <a:spLocks noRot="1" noChangeAspect="1" noMove="1" noResize="1" noEditPoints="1" noAdjustHandles="1" noChangeArrowheads="1" noChangeShapeType="1" noTextEdit="1"/>
              </p:cNvSpPr>
              <p:nvPr/>
            </p:nvSpPr>
            <p:spPr>
              <a:xfrm>
                <a:off x="3590561" y="5853205"/>
                <a:ext cx="2714268" cy="707886"/>
              </a:xfrm>
              <a:prstGeom prst="rect">
                <a:avLst/>
              </a:prstGeom>
              <a:blipFill>
                <a:blip r:embed="rId9"/>
                <a:stretch>
                  <a:fillRect t="-431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B42CB2D6-48EF-2D5B-219C-B312F22B8725}"/>
                  </a:ext>
                </a:extLst>
              </p:cNvPr>
              <p:cNvSpPr txBox="1"/>
              <p:nvPr/>
            </p:nvSpPr>
            <p:spPr>
              <a:xfrm>
                <a:off x="9743680" y="2496403"/>
                <a:ext cx="2089487" cy="2981072"/>
              </a:xfrm>
              <a:prstGeom prst="rect">
                <a:avLst/>
              </a:prstGeom>
              <a:noFill/>
              <a:effectLst/>
            </p:spPr>
            <p:txBody>
              <a:bodyPr wrap="square" rtlCol="0">
                <a:spAutoFit/>
              </a:bodyPr>
              <a:lstStyle/>
              <a:p>
                <a:pPr>
                  <a:lnSpc>
                    <a:spcPct val="125000"/>
                  </a:lnSpc>
                </a:pPr>
                <a14:m>
                  <m:oMathPara xmlns:m="http://schemas.openxmlformats.org/officeDocument/2006/math">
                    <m:oMathParaPr>
                      <m:jc m:val="centerGroup"/>
                    </m:oMathParaPr>
                    <m:oMath xmlns:m="http://schemas.openxmlformats.org/officeDocument/2006/math">
                      <m:r>
                        <a:rPr lang="en-US" sz="2000" b="0" i="1" smtClean="0">
                          <a:solidFill>
                            <a:srgbClr val="0070C0"/>
                          </a:solidFill>
                          <a:latin typeface="Cambria Math" panose="02040503050406030204" pitchFamily="18" charset="0"/>
                        </a:rPr>
                        <m:t>𝑀</m:t>
                      </m:r>
                      <m:sSub>
                        <m:sSubPr>
                          <m:ctrlPr>
                            <a:rPr lang="en-US" sz="2000" b="0" i="1" smtClean="0">
                              <a:solidFill>
                                <a:srgbClr val="0070C0"/>
                              </a:solidFill>
                              <a:latin typeface="Cambria Math" panose="02040503050406030204" pitchFamily="18" charset="0"/>
                            </a:rPr>
                          </m:ctrlPr>
                        </m:sSubPr>
                        <m:e>
                          <m:r>
                            <a:rPr lang="en-US" sz="2000" b="0" i="1" smtClean="0">
                              <a:solidFill>
                                <a:srgbClr val="0070C0"/>
                              </a:solidFill>
                              <a:latin typeface="Cambria Math" panose="02040503050406030204" pitchFamily="18" charset="0"/>
                            </a:rPr>
                            <m:t>𝐶</m:t>
                          </m:r>
                        </m:e>
                        <m:sub>
                          <m:r>
                            <a:rPr lang="en-US" sz="2000" b="0" i="1" smtClean="0">
                              <a:solidFill>
                                <a:srgbClr val="0070C0"/>
                              </a:solidFill>
                              <a:latin typeface="Cambria Math" panose="02040503050406030204" pitchFamily="18" charset="0"/>
                            </a:rPr>
                            <m:t>𝑏</m:t>
                          </m:r>
                        </m:sub>
                      </m:sSub>
                      <m:r>
                        <a:rPr lang="en-US" sz="2000" b="0" i="1" smtClean="0">
                          <a:solidFill>
                            <a:srgbClr val="0070C0"/>
                          </a:solidFill>
                          <a:latin typeface="Cambria Math" panose="02040503050406030204" pitchFamily="18" charset="0"/>
                        </a:rPr>
                        <m:t>=</m:t>
                      </m:r>
                      <m:f>
                        <m:fPr>
                          <m:ctrlPr>
                            <a:rPr lang="en-US" sz="2000" b="0" i="1" smtClean="0">
                              <a:solidFill>
                                <a:srgbClr val="0070C0"/>
                              </a:solidFill>
                              <a:latin typeface="Cambria Math" panose="02040503050406030204" pitchFamily="18" charset="0"/>
                            </a:rPr>
                          </m:ctrlPr>
                        </m:fPr>
                        <m:num>
                          <m:r>
                            <a:rPr lang="en-US" sz="2000" b="0" i="1" smtClean="0">
                              <a:solidFill>
                                <a:srgbClr val="0070C0"/>
                              </a:solidFill>
                              <a:latin typeface="Cambria Math" panose="02040503050406030204" pitchFamily="18" charset="0"/>
                            </a:rPr>
                            <m:t>1</m:t>
                          </m:r>
                        </m:num>
                        <m:den>
                          <m:r>
                            <a:rPr lang="en-US" sz="2000" b="0" i="1" smtClean="0">
                              <a:solidFill>
                                <a:srgbClr val="0070C0"/>
                              </a:solidFill>
                              <a:latin typeface="Cambria Math" panose="02040503050406030204" pitchFamily="18" charset="0"/>
                            </a:rPr>
                            <m:t>6</m:t>
                          </m:r>
                        </m:den>
                      </m:f>
                      <m:r>
                        <a:rPr lang="en-US" sz="2000" b="0" i="1" smtClean="0">
                          <a:solidFill>
                            <a:srgbClr val="0070C0"/>
                          </a:solidFill>
                          <a:latin typeface="Cambria Math" panose="02040503050406030204" pitchFamily="18" charset="0"/>
                        </a:rPr>
                        <m:t>∗</m:t>
                      </m:r>
                      <m:r>
                        <a:rPr lang="en-US" sz="2000" b="0" i="1" smtClean="0">
                          <a:solidFill>
                            <a:srgbClr val="0070C0"/>
                          </a:solidFill>
                          <a:latin typeface="Cambria Math" panose="02040503050406030204" pitchFamily="18" charset="0"/>
                        </a:rPr>
                        <m:t>𝑞</m:t>
                      </m:r>
                    </m:oMath>
                  </m:oMathPara>
                </a14:m>
                <a:endParaRPr lang="en-US" sz="2000" dirty="0">
                  <a:solidFill>
                    <a:srgbClr val="0070C0"/>
                  </a:solidFill>
                  <a:cs typeface="Calibri Light" panose="020F0302020204030204" pitchFamily="34" charset="0"/>
                </a:endParaRPr>
              </a:p>
              <a:p>
                <a:pPr>
                  <a:lnSpc>
                    <a:spcPct val="125000"/>
                  </a:lnSpc>
                </a:pPr>
                <a:endParaRPr lang="en-US" sz="1900" dirty="0">
                  <a:solidFill>
                    <a:srgbClr val="0070C0"/>
                  </a:solidFill>
                  <a:cs typeface="Calibri Light" panose="020F0302020204030204" pitchFamily="34" charset="0"/>
                </a:endParaRPr>
              </a:p>
              <a:p>
                <a:pPr>
                  <a:lnSpc>
                    <a:spcPct val="125000"/>
                  </a:lnSpc>
                </a:pPr>
                <a:r>
                  <a:rPr lang="en-US" sz="1900" dirty="0">
                    <a:solidFill>
                      <a:srgbClr val="0070C0"/>
                    </a:solidFill>
                    <a:cs typeface="Calibri Light" panose="020F0302020204030204" pitchFamily="34" charset="0"/>
                  </a:rPr>
                  <a:t>Costs for B:</a:t>
                </a:r>
              </a:p>
              <a:p>
                <a:pPr marL="342900" indent="-342900">
                  <a:lnSpc>
                    <a:spcPct val="125000"/>
                  </a:lnSpc>
                  <a:buFont typeface="Wingdings" panose="05000000000000000000" pitchFamily="2" charset="2"/>
                  <a:buChar char="§"/>
                </a:pPr>
                <a:r>
                  <a:rPr lang="en-US" sz="1900" dirty="0">
                    <a:solidFill>
                      <a:srgbClr val="0070C0"/>
                    </a:solidFill>
                    <a:cs typeface="Calibri Light" panose="020F0302020204030204" pitchFamily="34" charset="0"/>
                  </a:rPr>
                  <a:t>50/6 = MC</a:t>
                </a:r>
              </a:p>
              <a:p>
                <a:pPr marL="342900" indent="-342900">
                  <a:lnSpc>
                    <a:spcPct val="125000"/>
                  </a:lnSpc>
                  <a:buFont typeface="Wingdings" panose="05000000000000000000" pitchFamily="2" charset="2"/>
                  <a:buChar char="§"/>
                </a:pPr>
                <a:r>
                  <a:rPr lang="en-US" sz="1900" dirty="0">
                    <a:solidFill>
                      <a:srgbClr val="0070C0"/>
                    </a:solidFill>
                    <a:cs typeface="Calibri Light" panose="020F0302020204030204" pitchFamily="34" charset="0"/>
                  </a:rPr>
                  <a:t>(50/6)*(50/2)=208.3</a:t>
                </a:r>
              </a:p>
              <a:p>
                <a:pPr marL="342900" indent="-342900">
                  <a:lnSpc>
                    <a:spcPct val="125000"/>
                  </a:lnSpc>
                  <a:buFont typeface="Wingdings" panose="05000000000000000000" pitchFamily="2" charset="2"/>
                  <a:buChar char="§"/>
                </a:pPr>
                <a:endParaRPr lang="en-US" sz="1900" dirty="0">
                  <a:solidFill>
                    <a:srgbClr val="0070C0"/>
                  </a:solidFill>
                  <a:cs typeface="Calibri Light" panose="020F0302020204030204" pitchFamily="34" charset="0"/>
                </a:endParaRPr>
              </a:p>
            </p:txBody>
          </p:sp>
        </mc:Choice>
        <mc:Fallback xmlns="">
          <p:sp>
            <p:nvSpPr>
              <p:cNvPr id="15" name="TextBox 14">
                <a:extLst>
                  <a:ext uri="{FF2B5EF4-FFF2-40B4-BE49-F238E27FC236}">
                    <a16:creationId xmlns:a16="http://schemas.microsoft.com/office/drawing/2014/main" id="{B42CB2D6-48EF-2D5B-219C-B312F22B8725}"/>
                  </a:ext>
                </a:extLst>
              </p:cNvPr>
              <p:cNvSpPr txBox="1">
                <a:spLocks noRot="1" noChangeAspect="1" noMove="1" noResize="1" noEditPoints="1" noAdjustHandles="1" noChangeArrowheads="1" noChangeShapeType="1" noTextEdit="1"/>
              </p:cNvSpPr>
              <p:nvPr/>
            </p:nvSpPr>
            <p:spPr>
              <a:xfrm>
                <a:off x="9743680" y="2496403"/>
                <a:ext cx="2089487" cy="2981072"/>
              </a:xfrm>
              <a:prstGeom prst="rect">
                <a:avLst/>
              </a:prstGeom>
              <a:blipFill>
                <a:blip r:embed="rId10"/>
                <a:stretch>
                  <a:fillRect l="-2624"/>
                </a:stretch>
              </a:blipFill>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6DF901AB-DF51-65F7-5215-53B7E3FBDB89}"/>
                  </a:ext>
                </a:extLst>
              </p:cNvPr>
              <p:cNvSpPr/>
              <p:nvPr/>
            </p:nvSpPr>
            <p:spPr>
              <a:xfrm>
                <a:off x="2252020" y="3829954"/>
                <a:ext cx="2165618" cy="400110"/>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r>
                        <a:rPr lang="en-US" sz="2000" i="1" dirty="0" smtClean="0">
                          <a:solidFill>
                            <a:srgbClr val="FF0000"/>
                          </a:solidFill>
                          <a:latin typeface="Cambria Math" panose="02040503050406030204" pitchFamily="18" charset="0"/>
                          <a:cs typeface="Calibri Light" panose="020F0302020204030204" pitchFamily="34" charset="0"/>
                        </a:rPr>
                        <m:t>5</m:t>
                      </m:r>
                      <m:r>
                        <a:rPr lang="en-US" sz="2000" b="0" i="1" dirty="0" smtClean="0">
                          <a:solidFill>
                            <a:srgbClr val="FF0000"/>
                          </a:solidFill>
                          <a:latin typeface="Cambria Math" panose="02040503050406030204" pitchFamily="18" charset="0"/>
                          <a:cs typeface="Calibri Light" panose="020F0302020204030204" pitchFamily="34" charset="0"/>
                        </a:rPr>
                        <m:t>0/4</m:t>
                      </m:r>
                    </m:oMath>
                  </m:oMathPara>
                </a14:m>
                <a:endParaRPr lang="en-US" sz="2000" dirty="0">
                  <a:solidFill>
                    <a:srgbClr val="FF0000"/>
                  </a:solidFill>
                  <a:cs typeface="Calibri Light" panose="020F0302020204030204" pitchFamily="34" charset="0"/>
                </a:endParaRPr>
              </a:p>
            </p:txBody>
          </p:sp>
        </mc:Choice>
        <mc:Fallback xmlns="">
          <p:sp>
            <p:nvSpPr>
              <p:cNvPr id="17" name="Rectangle 16">
                <a:extLst>
                  <a:ext uri="{FF2B5EF4-FFF2-40B4-BE49-F238E27FC236}">
                    <a16:creationId xmlns:a16="http://schemas.microsoft.com/office/drawing/2014/main" id="{6DF901AB-DF51-65F7-5215-53B7E3FBDB89}"/>
                  </a:ext>
                </a:extLst>
              </p:cNvPr>
              <p:cNvSpPr>
                <a:spLocks noRot="1" noChangeAspect="1" noMove="1" noResize="1" noEditPoints="1" noAdjustHandles="1" noChangeArrowheads="1" noChangeShapeType="1" noTextEdit="1"/>
              </p:cNvSpPr>
              <p:nvPr/>
            </p:nvSpPr>
            <p:spPr>
              <a:xfrm>
                <a:off x="2252020" y="3829954"/>
                <a:ext cx="2165618" cy="400110"/>
              </a:xfrm>
              <a:prstGeom prst="rect">
                <a:avLst/>
              </a:prstGeom>
              <a:blipFill>
                <a:blip r:embed="rId11"/>
                <a:stretch>
                  <a:fillRect b="-13636"/>
                </a:stretch>
              </a:blipFill>
            </p:spPr>
            <p:txBody>
              <a:bodyPr/>
              <a:lstStyle/>
              <a:p>
                <a:r>
                  <a:rPr lang="en-US">
                    <a:noFill/>
                  </a:rPr>
                  <a:t> </a:t>
                </a:r>
              </a:p>
            </p:txBody>
          </p:sp>
        </mc:Fallback>
      </mc:AlternateContent>
      <p:cxnSp>
        <p:nvCxnSpPr>
          <p:cNvPr id="21" name="Straight Connector 20">
            <a:extLst>
              <a:ext uri="{FF2B5EF4-FFF2-40B4-BE49-F238E27FC236}">
                <a16:creationId xmlns:a16="http://schemas.microsoft.com/office/drawing/2014/main" id="{3033535C-78D3-7ADC-3475-ECFC60426B7B}"/>
              </a:ext>
            </a:extLst>
          </p:cNvPr>
          <p:cNvCxnSpPr>
            <a:cxnSpLocks/>
          </p:cNvCxnSpPr>
          <p:nvPr/>
        </p:nvCxnSpPr>
        <p:spPr>
          <a:xfrm>
            <a:off x="3639843" y="4043325"/>
            <a:ext cx="2615705" cy="0"/>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custDataLst>
      <p:tags r:id="rId1"/>
    </p:custDataLst>
    <p:extLst>
      <p:ext uri="{BB962C8B-B14F-4D97-AF65-F5344CB8AC3E}">
        <p14:creationId xmlns:p14="http://schemas.microsoft.com/office/powerpoint/2010/main" val="11747440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A8AE995-3761-4E8E-B676-D7F73B916651}"/>
              </a:ext>
            </a:extLst>
          </p:cNvPr>
          <p:cNvSpPr txBox="1"/>
          <p:nvPr/>
        </p:nvSpPr>
        <p:spPr>
          <a:xfrm>
            <a:off x="3472726" y="2564662"/>
            <a:ext cx="5386602" cy="1987467"/>
          </a:xfrm>
          <a:prstGeom prst="rect">
            <a:avLst/>
          </a:prstGeom>
          <a:noFill/>
          <a:effectLst/>
        </p:spPr>
        <p:txBody>
          <a:bodyPr wrap="square" rtlCol="0">
            <a:spAutoFit/>
          </a:bodyPr>
          <a:lstStyle/>
          <a:p>
            <a:pPr>
              <a:lnSpc>
                <a:spcPct val="125000"/>
              </a:lnSpc>
            </a:pPr>
            <a:r>
              <a:rPr lang="en-US" sz="2000" dirty="0">
                <a:cs typeface="Calibri Light" panose="020F0302020204030204" pitchFamily="34" charset="0"/>
              </a:rPr>
              <a:t>Market instruments in practice:</a:t>
            </a:r>
          </a:p>
          <a:p>
            <a:pPr marL="800100" lvl="1" indent="-342900">
              <a:lnSpc>
                <a:spcPct val="125000"/>
              </a:lnSpc>
              <a:buFont typeface="Wingdings" panose="05000000000000000000" pitchFamily="2" charset="2"/>
              <a:buChar char="§"/>
            </a:pPr>
            <a:r>
              <a:rPr lang="en-US" sz="2000" dirty="0">
                <a:cs typeface="Calibri Light" panose="020F0302020204030204" pitchFamily="34" charset="0"/>
              </a:rPr>
              <a:t>Quantities with Pigouvian taxes</a:t>
            </a:r>
          </a:p>
          <a:p>
            <a:pPr marL="800100" lvl="1" indent="-342900">
              <a:lnSpc>
                <a:spcPct val="125000"/>
              </a:lnSpc>
              <a:buFont typeface="Wingdings" panose="05000000000000000000" pitchFamily="2" charset="2"/>
              <a:buChar char="§"/>
            </a:pPr>
            <a:r>
              <a:rPr lang="en-US" sz="2000" dirty="0">
                <a:cs typeface="Calibri Light" panose="020F0302020204030204" pitchFamily="34" charset="0"/>
              </a:rPr>
              <a:t>Price formation in cap-and-trade</a:t>
            </a:r>
          </a:p>
          <a:p>
            <a:pPr marL="800100" lvl="1" indent="-342900">
              <a:lnSpc>
                <a:spcPct val="125000"/>
              </a:lnSpc>
              <a:buFont typeface="Wingdings" panose="05000000000000000000" pitchFamily="2" charset="2"/>
              <a:buChar char="§"/>
            </a:pPr>
            <a:r>
              <a:rPr lang="en-US" sz="2000" dirty="0">
                <a:cs typeface="Calibri Light" panose="020F0302020204030204" pitchFamily="34" charset="0"/>
              </a:rPr>
              <a:t>Cap-and-trade game</a:t>
            </a:r>
          </a:p>
          <a:p>
            <a:pPr marL="800100" lvl="1" indent="-342900">
              <a:lnSpc>
                <a:spcPct val="125000"/>
              </a:lnSpc>
              <a:buFont typeface="Wingdings" panose="05000000000000000000" pitchFamily="2" charset="2"/>
              <a:buChar char="§"/>
            </a:pPr>
            <a:r>
              <a:rPr lang="en-US" sz="2000" dirty="0">
                <a:cs typeface="Calibri Light" panose="020F0302020204030204" pitchFamily="34" charset="0"/>
              </a:rPr>
              <a:t>Prices vs. Quantities (Weitzman Rule)</a:t>
            </a:r>
          </a:p>
        </p:txBody>
      </p:sp>
      <p:sp>
        <p:nvSpPr>
          <p:cNvPr id="11" name="Title 2">
            <a:extLst>
              <a:ext uri="{FF2B5EF4-FFF2-40B4-BE49-F238E27FC236}">
                <a16:creationId xmlns:a16="http://schemas.microsoft.com/office/drawing/2014/main" id="{462E9AFE-FCE3-4594-A4DB-141C6B7644D4}"/>
              </a:ext>
            </a:extLst>
          </p:cNvPr>
          <p:cNvSpPr txBox="1">
            <a:spLocks/>
          </p:cNvSpPr>
          <p:nvPr/>
        </p:nvSpPr>
        <p:spPr>
          <a:xfrm>
            <a:off x="2389142" y="457200"/>
            <a:ext cx="7225748" cy="1198961"/>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rgbClr val="0070C0"/>
                </a:solidFill>
                <a:latin typeface="+mj-lt"/>
              </a:rPr>
              <a:t>Roadmap</a:t>
            </a:r>
          </a:p>
        </p:txBody>
      </p:sp>
    </p:spTree>
    <p:custDataLst>
      <p:tags r:id="rId1"/>
    </p:custDataLst>
    <p:extLst>
      <p:ext uri="{BB962C8B-B14F-4D97-AF65-F5344CB8AC3E}">
        <p14:creationId xmlns:p14="http://schemas.microsoft.com/office/powerpoint/2010/main" val="42022876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2">
            <a:extLst>
              <a:ext uri="{FF2B5EF4-FFF2-40B4-BE49-F238E27FC236}">
                <a16:creationId xmlns:a16="http://schemas.microsoft.com/office/drawing/2014/main" id="{462E9AFE-FCE3-4594-A4DB-141C6B7644D4}"/>
              </a:ext>
            </a:extLst>
          </p:cNvPr>
          <p:cNvSpPr txBox="1">
            <a:spLocks/>
          </p:cNvSpPr>
          <p:nvPr/>
        </p:nvSpPr>
        <p:spPr>
          <a:xfrm>
            <a:off x="2398804" y="-423710"/>
            <a:ext cx="7225748" cy="1775218"/>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endParaRPr lang="en-US" sz="4000" dirty="0">
              <a:solidFill>
                <a:schemeClr val="tx1"/>
              </a:solidFill>
              <a:latin typeface="+mj-lt"/>
            </a:endParaRPr>
          </a:p>
        </p:txBody>
      </p:sp>
      <p:sp>
        <p:nvSpPr>
          <p:cNvPr id="8" name="Title 2">
            <a:extLst>
              <a:ext uri="{FF2B5EF4-FFF2-40B4-BE49-F238E27FC236}">
                <a16:creationId xmlns:a16="http://schemas.microsoft.com/office/drawing/2014/main" id="{8FBC5C84-198D-80A5-5F71-0C58BB6A54A7}"/>
              </a:ext>
            </a:extLst>
          </p:cNvPr>
          <p:cNvSpPr txBox="1">
            <a:spLocks/>
          </p:cNvSpPr>
          <p:nvPr/>
        </p:nvSpPr>
        <p:spPr>
          <a:xfrm>
            <a:off x="2647069" y="-423710"/>
            <a:ext cx="7225748" cy="1775218"/>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rgbClr val="0070C0"/>
                </a:solidFill>
                <a:latin typeface="+mj-lt"/>
              </a:rPr>
              <a:t>Allowance Price Formation in Cap and Trade</a:t>
            </a:r>
          </a:p>
        </p:txBody>
      </p:sp>
      <p:cxnSp>
        <p:nvCxnSpPr>
          <p:cNvPr id="35" name="Straight Arrow Connector 34">
            <a:extLst>
              <a:ext uri="{FF2B5EF4-FFF2-40B4-BE49-F238E27FC236}">
                <a16:creationId xmlns:a16="http://schemas.microsoft.com/office/drawing/2014/main" id="{1166ED25-A6F3-B38F-0B37-0A153000D4EC}"/>
              </a:ext>
            </a:extLst>
          </p:cNvPr>
          <p:cNvCxnSpPr>
            <a:cxnSpLocks/>
          </p:cNvCxnSpPr>
          <p:nvPr/>
        </p:nvCxnSpPr>
        <p:spPr>
          <a:xfrm flipV="1">
            <a:off x="3639845" y="2024109"/>
            <a:ext cx="0" cy="3790765"/>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E3DF2497-98CF-C04A-EC59-474C0D2E6D01}"/>
              </a:ext>
            </a:extLst>
          </p:cNvPr>
          <p:cNvCxnSpPr>
            <a:cxnSpLocks/>
          </p:cNvCxnSpPr>
          <p:nvPr/>
        </p:nvCxnSpPr>
        <p:spPr>
          <a:xfrm flipV="1">
            <a:off x="9068693" y="1961965"/>
            <a:ext cx="0" cy="3852909"/>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653598DE-6201-972E-2FB3-363E97C4BA52}"/>
              </a:ext>
            </a:extLst>
          </p:cNvPr>
          <p:cNvCxnSpPr>
            <a:cxnSpLocks/>
          </p:cNvCxnSpPr>
          <p:nvPr/>
        </p:nvCxnSpPr>
        <p:spPr>
          <a:xfrm>
            <a:off x="3639845" y="5814874"/>
            <a:ext cx="5428849"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9F9A447-5657-FCC2-9696-2E3ABAAFB901}"/>
              </a:ext>
            </a:extLst>
          </p:cNvPr>
          <p:cNvCxnSpPr>
            <a:cxnSpLocks/>
          </p:cNvCxnSpPr>
          <p:nvPr/>
        </p:nvCxnSpPr>
        <p:spPr>
          <a:xfrm>
            <a:off x="3639843" y="3755254"/>
            <a:ext cx="5428851" cy="2083015"/>
          </a:xfrm>
          <a:prstGeom prst="line">
            <a:avLst/>
          </a:prstGeom>
          <a:ln w="19050" cap="flat" cmpd="sng" algn="ctr">
            <a:solidFill>
              <a:srgbClr val="0070C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6" name="Straight Connector 15">
            <a:extLst>
              <a:ext uri="{FF2B5EF4-FFF2-40B4-BE49-F238E27FC236}">
                <a16:creationId xmlns:a16="http://schemas.microsoft.com/office/drawing/2014/main" id="{AF60783A-C63D-A6E4-6027-6A8B7D70C505}"/>
              </a:ext>
            </a:extLst>
          </p:cNvPr>
          <p:cNvCxnSpPr>
            <a:cxnSpLocks/>
          </p:cNvCxnSpPr>
          <p:nvPr/>
        </p:nvCxnSpPr>
        <p:spPr>
          <a:xfrm flipV="1">
            <a:off x="3639843" y="2183074"/>
            <a:ext cx="5428850" cy="3605167"/>
          </a:xfrm>
          <a:prstGeom prst="line">
            <a:avLst/>
          </a:prstGeom>
          <a:ln w="19050"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8" name="Straight Connector 17">
            <a:extLst>
              <a:ext uri="{FF2B5EF4-FFF2-40B4-BE49-F238E27FC236}">
                <a16:creationId xmlns:a16="http://schemas.microsoft.com/office/drawing/2014/main" id="{EB6DE906-C4D9-8110-C5A3-1650A24B1957}"/>
              </a:ext>
            </a:extLst>
          </p:cNvPr>
          <p:cNvCxnSpPr>
            <a:cxnSpLocks/>
          </p:cNvCxnSpPr>
          <p:nvPr/>
        </p:nvCxnSpPr>
        <p:spPr>
          <a:xfrm flipV="1">
            <a:off x="6255552" y="2156441"/>
            <a:ext cx="0" cy="3658433"/>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23" name="Rectangle 22">
                <a:extLst>
                  <a:ext uri="{FF2B5EF4-FFF2-40B4-BE49-F238E27FC236}">
                    <a16:creationId xmlns:a16="http://schemas.microsoft.com/office/drawing/2014/main" id="{F89757A8-06FC-7DC8-C9D1-551EF816DA88}"/>
                  </a:ext>
                </a:extLst>
              </p:cNvPr>
              <p:cNvSpPr/>
              <p:nvPr/>
            </p:nvSpPr>
            <p:spPr>
              <a:xfrm>
                <a:off x="6096000" y="5864902"/>
                <a:ext cx="391917" cy="400110"/>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r>
                        <a:rPr lang="en-US" sz="2000" i="1" dirty="0" smtClean="0">
                          <a:solidFill>
                            <a:schemeClr val="tx1"/>
                          </a:solidFill>
                          <a:latin typeface="Cambria Math" panose="02040503050406030204" pitchFamily="18" charset="0"/>
                          <a:cs typeface="Calibri Light" panose="020F0302020204030204" pitchFamily="34" charset="0"/>
                        </a:rPr>
                        <m:t>5</m:t>
                      </m:r>
                      <m:r>
                        <a:rPr lang="en-US" sz="2000" b="0" i="1" dirty="0" smtClean="0">
                          <a:solidFill>
                            <a:schemeClr val="tx1"/>
                          </a:solidFill>
                          <a:latin typeface="Cambria Math" panose="02040503050406030204" pitchFamily="18" charset="0"/>
                          <a:cs typeface="Calibri Light" panose="020F0302020204030204" pitchFamily="34" charset="0"/>
                        </a:rPr>
                        <m:t>0</m:t>
                      </m:r>
                    </m:oMath>
                  </m:oMathPara>
                </a14:m>
                <a:endParaRPr lang="en-US" sz="2000" b="0" dirty="0">
                  <a:solidFill>
                    <a:schemeClr val="tx1"/>
                  </a:solidFill>
                  <a:cs typeface="Calibri Light" panose="020F0302020204030204" pitchFamily="34" charset="0"/>
                </a:endParaRPr>
              </a:p>
            </p:txBody>
          </p:sp>
        </mc:Choice>
        <mc:Fallback xmlns="">
          <p:sp>
            <p:nvSpPr>
              <p:cNvPr id="23" name="Rectangle 22">
                <a:extLst>
                  <a:ext uri="{FF2B5EF4-FFF2-40B4-BE49-F238E27FC236}">
                    <a16:creationId xmlns:a16="http://schemas.microsoft.com/office/drawing/2014/main" id="{F89757A8-06FC-7DC8-C9D1-551EF816DA88}"/>
                  </a:ext>
                </a:extLst>
              </p:cNvPr>
              <p:cNvSpPr>
                <a:spLocks noRot="1" noChangeAspect="1" noMove="1" noResize="1" noEditPoints="1" noAdjustHandles="1" noChangeArrowheads="1" noChangeShapeType="1" noTextEdit="1"/>
              </p:cNvSpPr>
              <p:nvPr/>
            </p:nvSpPr>
            <p:spPr>
              <a:xfrm>
                <a:off x="6096000" y="5864902"/>
                <a:ext cx="391917" cy="400110"/>
              </a:xfrm>
              <a:prstGeom prst="rect">
                <a:avLst/>
              </a:prstGeom>
              <a:blipFill>
                <a:blip r:embed="rId4"/>
                <a:stretch>
                  <a:fillRect l="-17188" r="-15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Rectangle 23">
                <a:extLst>
                  <a:ext uri="{FF2B5EF4-FFF2-40B4-BE49-F238E27FC236}">
                    <a16:creationId xmlns:a16="http://schemas.microsoft.com/office/drawing/2014/main" id="{D0EACFB3-6462-C4B7-DC0B-A0A9A57FA583}"/>
                  </a:ext>
                </a:extLst>
              </p:cNvPr>
              <p:cNvSpPr/>
              <p:nvPr/>
            </p:nvSpPr>
            <p:spPr>
              <a:xfrm>
                <a:off x="8872736" y="5864902"/>
                <a:ext cx="391917" cy="400110"/>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r>
                        <a:rPr lang="en-US" sz="2000" i="1" dirty="0" smtClean="0">
                          <a:solidFill>
                            <a:srgbClr val="FF0000"/>
                          </a:solidFill>
                          <a:latin typeface="Cambria Math" panose="02040503050406030204" pitchFamily="18" charset="0"/>
                          <a:cs typeface="Calibri Light" panose="020F0302020204030204" pitchFamily="34" charset="0"/>
                        </a:rPr>
                        <m:t>1</m:t>
                      </m:r>
                      <m:r>
                        <a:rPr lang="en-US" sz="2000" b="0" i="1" dirty="0" smtClean="0">
                          <a:solidFill>
                            <a:srgbClr val="FF0000"/>
                          </a:solidFill>
                          <a:latin typeface="Cambria Math" panose="02040503050406030204" pitchFamily="18" charset="0"/>
                          <a:cs typeface="Calibri Light" panose="020F0302020204030204" pitchFamily="34" charset="0"/>
                        </a:rPr>
                        <m:t>00</m:t>
                      </m:r>
                    </m:oMath>
                  </m:oMathPara>
                </a14:m>
                <a:endParaRPr lang="en-US" sz="2000" b="0" dirty="0">
                  <a:solidFill>
                    <a:srgbClr val="0070C0"/>
                  </a:solidFill>
                  <a:cs typeface="Calibri Light" panose="020F0302020204030204" pitchFamily="34" charset="0"/>
                </a:endParaRPr>
              </a:p>
            </p:txBody>
          </p:sp>
        </mc:Choice>
        <mc:Fallback xmlns="">
          <p:sp>
            <p:nvSpPr>
              <p:cNvPr id="24" name="Rectangle 23">
                <a:extLst>
                  <a:ext uri="{FF2B5EF4-FFF2-40B4-BE49-F238E27FC236}">
                    <a16:creationId xmlns:a16="http://schemas.microsoft.com/office/drawing/2014/main" id="{D0EACFB3-6462-C4B7-DC0B-A0A9A57FA583}"/>
                  </a:ext>
                </a:extLst>
              </p:cNvPr>
              <p:cNvSpPr>
                <a:spLocks noRot="1" noChangeAspect="1" noMove="1" noResize="1" noEditPoints="1" noAdjustHandles="1" noChangeArrowheads="1" noChangeShapeType="1" noTextEdit="1"/>
              </p:cNvSpPr>
              <p:nvPr/>
            </p:nvSpPr>
            <p:spPr>
              <a:xfrm>
                <a:off x="8872736" y="5864902"/>
                <a:ext cx="391917" cy="400110"/>
              </a:xfrm>
              <a:prstGeom prst="rect">
                <a:avLst/>
              </a:prstGeom>
              <a:blipFill>
                <a:blip r:embed="rId5"/>
                <a:stretch>
                  <a:fillRect l="-34375" r="-187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F57991AE-098F-690F-358D-3392D1A65B78}"/>
                  </a:ext>
                </a:extLst>
              </p:cNvPr>
              <p:cNvSpPr txBox="1"/>
              <p:nvPr/>
            </p:nvSpPr>
            <p:spPr>
              <a:xfrm>
                <a:off x="1636818" y="5895680"/>
                <a:ext cx="4006050" cy="369332"/>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r>
                        <a:rPr lang="en-US" sz="1800" i="1" dirty="0" smtClean="0">
                          <a:solidFill>
                            <a:srgbClr val="0070C0"/>
                          </a:solidFill>
                          <a:latin typeface="Cambria Math" panose="02040503050406030204" pitchFamily="18" charset="0"/>
                          <a:cs typeface="Calibri Light" panose="020F0302020204030204" pitchFamily="34" charset="0"/>
                        </a:rPr>
                        <m:t>1</m:t>
                      </m:r>
                      <m:r>
                        <a:rPr lang="en-US" sz="1800" b="0" i="1" dirty="0" smtClean="0">
                          <a:solidFill>
                            <a:srgbClr val="0070C0"/>
                          </a:solidFill>
                          <a:latin typeface="Cambria Math" panose="02040503050406030204" pitchFamily="18" charset="0"/>
                          <a:cs typeface="Calibri Light" panose="020F0302020204030204" pitchFamily="34" charset="0"/>
                        </a:rPr>
                        <m:t>00</m:t>
                      </m:r>
                    </m:oMath>
                  </m:oMathPara>
                </a14:m>
                <a:endParaRPr lang="en-US" sz="1800" b="0" dirty="0">
                  <a:solidFill>
                    <a:srgbClr val="0070C0"/>
                  </a:solidFill>
                  <a:cs typeface="Calibri Light" panose="020F0302020204030204" pitchFamily="34" charset="0"/>
                </a:endParaRPr>
              </a:p>
            </p:txBody>
          </p:sp>
        </mc:Choice>
        <mc:Fallback xmlns="">
          <p:sp>
            <p:nvSpPr>
              <p:cNvPr id="26" name="TextBox 25">
                <a:extLst>
                  <a:ext uri="{FF2B5EF4-FFF2-40B4-BE49-F238E27FC236}">
                    <a16:creationId xmlns:a16="http://schemas.microsoft.com/office/drawing/2014/main" id="{F57991AE-098F-690F-358D-3392D1A65B78}"/>
                  </a:ext>
                </a:extLst>
              </p:cNvPr>
              <p:cNvSpPr txBox="1">
                <a:spLocks noRot="1" noChangeAspect="1" noMove="1" noResize="1" noEditPoints="1" noAdjustHandles="1" noChangeArrowheads="1" noChangeShapeType="1" noTextEdit="1"/>
              </p:cNvSpPr>
              <p:nvPr/>
            </p:nvSpPr>
            <p:spPr>
              <a:xfrm>
                <a:off x="1636818" y="5895680"/>
                <a:ext cx="4006050" cy="369332"/>
              </a:xfrm>
              <a:prstGeom prst="rect">
                <a:avLst/>
              </a:prstGeom>
              <a:blipFill>
                <a:blip r:embed="rId6"/>
                <a:stretch>
                  <a:fillRect/>
                </a:stretch>
              </a:blipFill>
            </p:spPr>
            <p:txBody>
              <a:bodyPr/>
              <a:lstStyle/>
              <a:p>
                <a:r>
                  <a:rPr lang="en-US">
                    <a:noFill/>
                  </a:rPr>
                  <a:t> </a:t>
                </a:r>
              </a:p>
            </p:txBody>
          </p:sp>
        </mc:Fallback>
      </mc:AlternateContent>
      <p:sp>
        <p:nvSpPr>
          <p:cNvPr id="14" name="TextBox 13">
            <a:extLst>
              <a:ext uri="{FF2B5EF4-FFF2-40B4-BE49-F238E27FC236}">
                <a16:creationId xmlns:a16="http://schemas.microsoft.com/office/drawing/2014/main" id="{DFD368B5-0BAC-F9A1-FE5A-93377611A8C4}"/>
              </a:ext>
            </a:extLst>
          </p:cNvPr>
          <p:cNvSpPr txBox="1"/>
          <p:nvPr/>
        </p:nvSpPr>
        <p:spPr>
          <a:xfrm>
            <a:off x="172722" y="2891944"/>
            <a:ext cx="2416602" cy="1904817"/>
          </a:xfrm>
          <a:prstGeom prst="rect">
            <a:avLst/>
          </a:prstGeom>
          <a:noFill/>
          <a:effectLst/>
        </p:spPr>
        <p:txBody>
          <a:bodyPr wrap="square" rtlCol="0">
            <a:spAutoFit/>
          </a:bodyPr>
          <a:lstStyle/>
          <a:p>
            <a:pPr>
              <a:lnSpc>
                <a:spcPct val="125000"/>
              </a:lnSpc>
            </a:pPr>
            <a:r>
              <a:rPr lang="en-US" sz="2400" dirty="0">
                <a:cs typeface="Calibri Light" panose="020F0302020204030204" pitchFamily="34" charset="0"/>
              </a:rPr>
              <a:t>How could abatement be assigned to minimize costs? </a:t>
            </a:r>
          </a:p>
        </p:txBody>
      </p:sp>
      <p:sp>
        <p:nvSpPr>
          <p:cNvPr id="15" name="Rectangle 14">
            <a:extLst>
              <a:ext uri="{FF2B5EF4-FFF2-40B4-BE49-F238E27FC236}">
                <a16:creationId xmlns:a16="http://schemas.microsoft.com/office/drawing/2014/main" id="{5F1156E5-498F-B747-15A7-BD1EB174B1F4}"/>
              </a:ext>
            </a:extLst>
          </p:cNvPr>
          <p:cNvSpPr/>
          <p:nvPr/>
        </p:nvSpPr>
        <p:spPr>
          <a:xfrm>
            <a:off x="2759825" y="1337375"/>
            <a:ext cx="1234312" cy="646331"/>
          </a:xfrm>
          <a:prstGeom prst="rect">
            <a:avLst/>
          </a:prstGeom>
        </p:spPr>
        <p:txBody>
          <a:bodyPr wrap="none">
            <a:spAutoFit/>
          </a:bodyPr>
          <a:lstStyle/>
          <a:p>
            <a:pPr algn="ctr"/>
            <a:r>
              <a:rPr lang="en-US" dirty="0">
                <a:cs typeface="Calibri Light" panose="020F0302020204030204" pitchFamily="34" charset="0"/>
              </a:rPr>
              <a:t>Cost of </a:t>
            </a:r>
          </a:p>
          <a:p>
            <a:pPr algn="ctr"/>
            <a:r>
              <a:rPr lang="en-US" dirty="0">
                <a:cs typeface="Calibri Light" panose="020F0302020204030204" pitchFamily="34" charset="0"/>
              </a:rPr>
              <a:t>Abatement</a:t>
            </a:r>
          </a:p>
        </p:txBody>
      </p:sp>
    </p:spTree>
    <p:custDataLst>
      <p:tags r:id="rId1"/>
    </p:custDataLst>
    <p:extLst>
      <p:ext uri="{BB962C8B-B14F-4D97-AF65-F5344CB8AC3E}">
        <p14:creationId xmlns:p14="http://schemas.microsoft.com/office/powerpoint/2010/main" val="37942243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2">
            <a:extLst>
              <a:ext uri="{FF2B5EF4-FFF2-40B4-BE49-F238E27FC236}">
                <a16:creationId xmlns:a16="http://schemas.microsoft.com/office/drawing/2014/main" id="{462E9AFE-FCE3-4594-A4DB-141C6B7644D4}"/>
              </a:ext>
            </a:extLst>
          </p:cNvPr>
          <p:cNvSpPr txBox="1">
            <a:spLocks/>
          </p:cNvSpPr>
          <p:nvPr/>
        </p:nvSpPr>
        <p:spPr>
          <a:xfrm>
            <a:off x="2398804" y="-423710"/>
            <a:ext cx="7225748" cy="1775218"/>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endParaRPr lang="en-US" sz="4000" dirty="0">
              <a:solidFill>
                <a:schemeClr val="tx1"/>
              </a:solidFill>
              <a:latin typeface="+mj-lt"/>
            </a:endParaRPr>
          </a:p>
        </p:txBody>
      </p:sp>
      <p:sp>
        <p:nvSpPr>
          <p:cNvPr id="8" name="Title 2">
            <a:extLst>
              <a:ext uri="{FF2B5EF4-FFF2-40B4-BE49-F238E27FC236}">
                <a16:creationId xmlns:a16="http://schemas.microsoft.com/office/drawing/2014/main" id="{8FBC5C84-198D-80A5-5F71-0C58BB6A54A7}"/>
              </a:ext>
            </a:extLst>
          </p:cNvPr>
          <p:cNvSpPr txBox="1">
            <a:spLocks/>
          </p:cNvSpPr>
          <p:nvPr/>
        </p:nvSpPr>
        <p:spPr>
          <a:xfrm>
            <a:off x="2647069" y="-423710"/>
            <a:ext cx="7225748" cy="1775218"/>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rgbClr val="0070C0"/>
                </a:solidFill>
                <a:latin typeface="+mj-lt"/>
              </a:rPr>
              <a:t>Allowance Price Formation in Cap and Trade</a:t>
            </a:r>
          </a:p>
        </p:txBody>
      </p:sp>
      <p:cxnSp>
        <p:nvCxnSpPr>
          <p:cNvPr id="35" name="Straight Arrow Connector 34">
            <a:extLst>
              <a:ext uri="{FF2B5EF4-FFF2-40B4-BE49-F238E27FC236}">
                <a16:creationId xmlns:a16="http://schemas.microsoft.com/office/drawing/2014/main" id="{1166ED25-A6F3-B38F-0B37-0A153000D4EC}"/>
              </a:ext>
            </a:extLst>
          </p:cNvPr>
          <p:cNvCxnSpPr>
            <a:cxnSpLocks/>
          </p:cNvCxnSpPr>
          <p:nvPr/>
        </p:nvCxnSpPr>
        <p:spPr>
          <a:xfrm flipV="1">
            <a:off x="3639845" y="2024109"/>
            <a:ext cx="0" cy="3790765"/>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E3DF2497-98CF-C04A-EC59-474C0D2E6D01}"/>
              </a:ext>
            </a:extLst>
          </p:cNvPr>
          <p:cNvCxnSpPr>
            <a:cxnSpLocks/>
          </p:cNvCxnSpPr>
          <p:nvPr/>
        </p:nvCxnSpPr>
        <p:spPr>
          <a:xfrm flipV="1">
            <a:off x="9068693" y="1961965"/>
            <a:ext cx="0" cy="3852909"/>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653598DE-6201-972E-2FB3-363E97C4BA52}"/>
              </a:ext>
            </a:extLst>
          </p:cNvPr>
          <p:cNvCxnSpPr>
            <a:cxnSpLocks/>
          </p:cNvCxnSpPr>
          <p:nvPr/>
        </p:nvCxnSpPr>
        <p:spPr>
          <a:xfrm>
            <a:off x="3639845" y="5814874"/>
            <a:ext cx="5428849"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9F9A447-5657-FCC2-9696-2E3ABAAFB901}"/>
              </a:ext>
            </a:extLst>
          </p:cNvPr>
          <p:cNvCxnSpPr>
            <a:cxnSpLocks/>
          </p:cNvCxnSpPr>
          <p:nvPr/>
        </p:nvCxnSpPr>
        <p:spPr>
          <a:xfrm>
            <a:off x="3639843" y="3755254"/>
            <a:ext cx="5428851" cy="2083015"/>
          </a:xfrm>
          <a:prstGeom prst="line">
            <a:avLst/>
          </a:prstGeom>
          <a:ln w="19050" cap="flat" cmpd="sng" algn="ctr">
            <a:solidFill>
              <a:srgbClr val="0070C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6" name="Straight Connector 15">
            <a:extLst>
              <a:ext uri="{FF2B5EF4-FFF2-40B4-BE49-F238E27FC236}">
                <a16:creationId xmlns:a16="http://schemas.microsoft.com/office/drawing/2014/main" id="{AF60783A-C63D-A6E4-6027-6A8B7D70C505}"/>
              </a:ext>
            </a:extLst>
          </p:cNvPr>
          <p:cNvCxnSpPr>
            <a:cxnSpLocks/>
          </p:cNvCxnSpPr>
          <p:nvPr/>
        </p:nvCxnSpPr>
        <p:spPr>
          <a:xfrm flipV="1">
            <a:off x="3639843" y="2183074"/>
            <a:ext cx="5428850" cy="3605167"/>
          </a:xfrm>
          <a:prstGeom prst="line">
            <a:avLst/>
          </a:prstGeom>
          <a:ln w="19050"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8" name="Straight Connector 17">
            <a:extLst>
              <a:ext uri="{FF2B5EF4-FFF2-40B4-BE49-F238E27FC236}">
                <a16:creationId xmlns:a16="http://schemas.microsoft.com/office/drawing/2014/main" id="{EB6DE906-C4D9-8110-C5A3-1650A24B1957}"/>
              </a:ext>
            </a:extLst>
          </p:cNvPr>
          <p:cNvCxnSpPr>
            <a:cxnSpLocks/>
          </p:cNvCxnSpPr>
          <p:nvPr/>
        </p:nvCxnSpPr>
        <p:spPr>
          <a:xfrm flipV="1">
            <a:off x="6255552" y="2156441"/>
            <a:ext cx="0" cy="3658433"/>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23" name="Rectangle 22">
                <a:extLst>
                  <a:ext uri="{FF2B5EF4-FFF2-40B4-BE49-F238E27FC236}">
                    <a16:creationId xmlns:a16="http://schemas.microsoft.com/office/drawing/2014/main" id="{F89757A8-06FC-7DC8-C9D1-551EF816DA88}"/>
                  </a:ext>
                </a:extLst>
              </p:cNvPr>
              <p:cNvSpPr/>
              <p:nvPr/>
            </p:nvSpPr>
            <p:spPr>
              <a:xfrm>
                <a:off x="6096000" y="5864902"/>
                <a:ext cx="391917" cy="400110"/>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r>
                        <a:rPr lang="en-US" sz="2000" i="1" dirty="0" smtClean="0">
                          <a:solidFill>
                            <a:schemeClr val="tx1"/>
                          </a:solidFill>
                          <a:latin typeface="Cambria Math" panose="02040503050406030204" pitchFamily="18" charset="0"/>
                          <a:cs typeface="Calibri Light" panose="020F0302020204030204" pitchFamily="34" charset="0"/>
                        </a:rPr>
                        <m:t>5</m:t>
                      </m:r>
                      <m:r>
                        <a:rPr lang="en-US" sz="2000" b="0" i="1" dirty="0" smtClean="0">
                          <a:solidFill>
                            <a:schemeClr val="tx1"/>
                          </a:solidFill>
                          <a:latin typeface="Cambria Math" panose="02040503050406030204" pitchFamily="18" charset="0"/>
                          <a:cs typeface="Calibri Light" panose="020F0302020204030204" pitchFamily="34" charset="0"/>
                        </a:rPr>
                        <m:t>0</m:t>
                      </m:r>
                    </m:oMath>
                  </m:oMathPara>
                </a14:m>
                <a:endParaRPr lang="en-US" sz="2000" b="0" dirty="0">
                  <a:solidFill>
                    <a:schemeClr val="tx1"/>
                  </a:solidFill>
                  <a:cs typeface="Calibri Light" panose="020F0302020204030204" pitchFamily="34" charset="0"/>
                </a:endParaRPr>
              </a:p>
            </p:txBody>
          </p:sp>
        </mc:Choice>
        <mc:Fallback xmlns="">
          <p:sp>
            <p:nvSpPr>
              <p:cNvPr id="23" name="Rectangle 22">
                <a:extLst>
                  <a:ext uri="{FF2B5EF4-FFF2-40B4-BE49-F238E27FC236}">
                    <a16:creationId xmlns:a16="http://schemas.microsoft.com/office/drawing/2014/main" id="{F89757A8-06FC-7DC8-C9D1-551EF816DA88}"/>
                  </a:ext>
                </a:extLst>
              </p:cNvPr>
              <p:cNvSpPr>
                <a:spLocks noRot="1" noChangeAspect="1" noMove="1" noResize="1" noEditPoints="1" noAdjustHandles="1" noChangeArrowheads="1" noChangeShapeType="1" noTextEdit="1"/>
              </p:cNvSpPr>
              <p:nvPr/>
            </p:nvSpPr>
            <p:spPr>
              <a:xfrm>
                <a:off x="6096000" y="5864902"/>
                <a:ext cx="391917" cy="400110"/>
              </a:xfrm>
              <a:prstGeom prst="rect">
                <a:avLst/>
              </a:prstGeom>
              <a:blipFill>
                <a:blip r:embed="rId4"/>
                <a:stretch>
                  <a:fillRect l="-17188" r="-15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Rectangle 23">
                <a:extLst>
                  <a:ext uri="{FF2B5EF4-FFF2-40B4-BE49-F238E27FC236}">
                    <a16:creationId xmlns:a16="http://schemas.microsoft.com/office/drawing/2014/main" id="{D0EACFB3-6462-C4B7-DC0B-A0A9A57FA583}"/>
                  </a:ext>
                </a:extLst>
              </p:cNvPr>
              <p:cNvSpPr/>
              <p:nvPr/>
            </p:nvSpPr>
            <p:spPr>
              <a:xfrm>
                <a:off x="8872736" y="5864902"/>
                <a:ext cx="391917" cy="400110"/>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r>
                        <a:rPr lang="en-US" sz="2000" i="1" dirty="0" smtClean="0">
                          <a:solidFill>
                            <a:srgbClr val="FF0000"/>
                          </a:solidFill>
                          <a:latin typeface="Cambria Math" panose="02040503050406030204" pitchFamily="18" charset="0"/>
                          <a:cs typeface="Calibri Light" panose="020F0302020204030204" pitchFamily="34" charset="0"/>
                        </a:rPr>
                        <m:t>1</m:t>
                      </m:r>
                      <m:r>
                        <a:rPr lang="en-US" sz="2000" b="0" i="1" dirty="0" smtClean="0">
                          <a:solidFill>
                            <a:srgbClr val="FF0000"/>
                          </a:solidFill>
                          <a:latin typeface="Cambria Math" panose="02040503050406030204" pitchFamily="18" charset="0"/>
                          <a:cs typeface="Calibri Light" panose="020F0302020204030204" pitchFamily="34" charset="0"/>
                        </a:rPr>
                        <m:t>00</m:t>
                      </m:r>
                    </m:oMath>
                  </m:oMathPara>
                </a14:m>
                <a:endParaRPr lang="en-US" sz="2000" b="0" dirty="0">
                  <a:solidFill>
                    <a:srgbClr val="0070C0"/>
                  </a:solidFill>
                  <a:cs typeface="Calibri Light" panose="020F0302020204030204" pitchFamily="34" charset="0"/>
                </a:endParaRPr>
              </a:p>
            </p:txBody>
          </p:sp>
        </mc:Choice>
        <mc:Fallback xmlns="">
          <p:sp>
            <p:nvSpPr>
              <p:cNvPr id="24" name="Rectangle 23">
                <a:extLst>
                  <a:ext uri="{FF2B5EF4-FFF2-40B4-BE49-F238E27FC236}">
                    <a16:creationId xmlns:a16="http://schemas.microsoft.com/office/drawing/2014/main" id="{D0EACFB3-6462-C4B7-DC0B-A0A9A57FA583}"/>
                  </a:ext>
                </a:extLst>
              </p:cNvPr>
              <p:cNvSpPr>
                <a:spLocks noRot="1" noChangeAspect="1" noMove="1" noResize="1" noEditPoints="1" noAdjustHandles="1" noChangeArrowheads="1" noChangeShapeType="1" noTextEdit="1"/>
              </p:cNvSpPr>
              <p:nvPr/>
            </p:nvSpPr>
            <p:spPr>
              <a:xfrm>
                <a:off x="8872736" y="5864902"/>
                <a:ext cx="391917" cy="400110"/>
              </a:xfrm>
              <a:prstGeom prst="rect">
                <a:avLst/>
              </a:prstGeom>
              <a:blipFill>
                <a:blip r:embed="rId5"/>
                <a:stretch>
                  <a:fillRect l="-34375" r="-187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F57991AE-098F-690F-358D-3392D1A65B78}"/>
                  </a:ext>
                </a:extLst>
              </p:cNvPr>
              <p:cNvSpPr txBox="1"/>
              <p:nvPr/>
            </p:nvSpPr>
            <p:spPr>
              <a:xfrm>
                <a:off x="1636818" y="5895680"/>
                <a:ext cx="4006050" cy="369332"/>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r>
                        <a:rPr lang="en-US" sz="1800" i="1" dirty="0" smtClean="0">
                          <a:solidFill>
                            <a:srgbClr val="0070C0"/>
                          </a:solidFill>
                          <a:latin typeface="Cambria Math" panose="02040503050406030204" pitchFamily="18" charset="0"/>
                          <a:cs typeface="Calibri Light" panose="020F0302020204030204" pitchFamily="34" charset="0"/>
                        </a:rPr>
                        <m:t>1</m:t>
                      </m:r>
                      <m:r>
                        <a:rPr lang="en-US" sz="1800" b="0" i="1" dirty="0" smtClean="0">
                          <a:solidFill>
                            <a:srgbClr val="0070C0"/>
                          </a:solidFill>
                          <a:latin typeface="Cambria Math" panose="02040503050406030204" pitchFamily="18" charset="0"/>
                          <a:cs typeface="Calibri Light" panose="020F0302020204030204" pitchFamily="34" charset="0"/>
                        </a:rPr>
                        <m:t>00</m:t>
                      </m:r>
                    </m:oMath>
                  </m:oMathPara>
                </a14:m>
                <a:endParaRPr lang="en-US" sz="1800" b="0" dirty="0">
                  <a:solidFill>
                    <a:srgbClr val="0070C0"/>
                  </a:solidFill>
                  <a:cs typeface="Calibri Light" panose="020F0302020204030204" pitchFamily="34" charset="0"/>
                </a:endParaRPr>
              </a:p>
            </p:txBody>
          </p:sp>
        </mc:Choice>
        <mc:Fallback xmlns="">
          <p:sp>
            <p:nvSpPr>
              <p:cNvPr id="26" name="TextBox 25">
                <a:extLst>
                  <a:ext uri="{FF2B5EF4-FFF2-40B4-BE49-F238E27FC236}">
                    <a16:creationId xmlns:a16="http://schemas.microsoft.com/office/drawing/2014/main" id="{F57991AE-098F-690F-358D-3392D1A65B78}"/>
                  </a:ext>
                </a:extLst>
              </p:cNvPr>
              <p:cNvSpPr txBox="1">
                <a:spLocks noRot="1" noChangeAspect="1" noMove="1" noResize="1" noEditPoints="1" noAdjustHandles="1" noChangeArrowheads="1" noChangeShapeType="1" noTextEdit="1"/>
              </p:cNvSpPr>
              <p:nvPr/>
            </p:nvSpPr>
            <p:spPr>
              <a:xfrm>
                <a:off x="1636818" y="5895680"/>
                <a:ext cx="4006050" cy="369332"/>
              </a:xfrm>
              <a:prstGeom prst="rect">
                <a:avLst/>
              </a:prstGeom>
              <a:blipFill>
                <a:blip r:embed="rId6"/>
                <a:stretch>
                  <a:fillRect/>
                </a:stretch>
              </a:blipFill>
            </p:spPr>
            <p:txBody>
              <a:bodyPr/>
              <a:lstStyle/>
              <a:p>
                <a:r>
                  <a:rPr lang="en-US">
                    <a:noFill/>
                  </a:rPr>
                  <a:t> </a:t>
                </a:r>
              </a:p>
            </p:txBody>
          </p:sp>
        </mc:Fallback>
      </mc:AlternateContent>
      <p:cxnSp>
        <p:nvCxnSpPr>
          <p:cNvPr id="29" name="Straight Connector 28">
            <a:extLst>
              <a:ext uri="{FF2B5EF4-FFF2-40B4-BE49-F238E27FC236}">
                <a16:creationId xmlns:a16="http://schemas.microsoft.com/office/drawing/2014/main" id="{8055325D-DB30-D558-BAAB-CCDB52644E2A}"/>
              </a:ext>
            </a:extLst>
          </p:cNvPr>
          <p:cNvCxnSpPr>
            <a:cxnSpLocks/>
          </p:cNvCxnSpPr>
          <p:nvPr/>
        </p:nvCxnSpPr>
        <p:spPr>
          <a:xfrm>
            <a:off x="3639843" y="4475630"/>
            <a:ext cx="5428850" cy="0"/>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44" name="Rectangle 43">
            <a:extLst>
              <a:ext uri="{FF2B5EF4-FFF2-40B4-BE49-F238E27FC236}">
                <a16:creationId xmlns:a16="http://schemas.microsoft.com/office/drawing/2014/main" id="{90235985-9E96-FE82-BDE9-17F74664CA25}"/>
              </a:ext>
            </a:extLst>
          </p:cNvPr>
          <p:cNvSpPr/>
          <p:nvPr/>
        </p:nvSpPr>
        <p:spPr>
          <a:xfrm>
            <a:off x="1917797" y="4247170"/>
            <a:ext cx="2165618" cy="400110"/>
          </a:xfrm>
          <a:prstGeom prst="rect">
            <a:avLst/>
          </a:prstGeom>
        </p:spPr>
        <p:txBody>
          <a:bodyPr wrap="square">
            <a:spAutoFit/>
          </a:bodyPr>
          <a:lstStyle/>
          <a:p>
            <a:pPr algn="ctr"/>
            <a:r>
              <a:rPr lang="en-US" sz="2000" dirty="0">
                <a:cs typeface="Calibri Light" panose="020F0302020204030204" pitchFamily="34" charset="0"/>
              </a:rPr>
              <a:t>$10 / ton</a:t>
            </a:r>
          </a:p>
        </p:txBody>
      </p:sp>
      <p:sp>
        <p:nvSpPr>
          <p:cNvPr id="2" name="Right Triangle 1">
            <a:extLst>
              <a:ext uri="{FF2B5EF4-FFF2-40B4-BE49-F238E27FC236}">
                <a16:creationId xmlns:a16="http://schemas.microsoft.com/office/drawing/2014/main" id="{C0ADD7F9-317E-59B3-123D-5C6F0F795558}"/>
              </a:ext>
            </a:extLst>
          </p:cNvPr>
          <p:cNvSpPr/>
          <p:nvPr/>
        </p:nvSpPr>
        <p:spPr>
          <a:xfrm rot="16200000">
            <a:off x="3952828" y="4177583"/>
            <a:ext cx="1309370" cy="1935338"/>
          </a:xfrm>
          <a:prstGeom prst="rtTriangle">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ight Triangle 2">
            <a:extLst>
              <a:ext uri="{FF2B5EF4-FFF2-40B4-BE49-F238E27FC236}">
                <a16:creationId xmlns:a16="http://schemas.microsoft.com/office/drawing/2014/main" id="{CF21CC9E-143F-AD5E-91BE-2FD8ED0A1848}"/>
              </a:ext>
            </a:extLst>
          </p:cNvPr>
          <p:cNvSpPr/>
          <p:nvPr/>
        </p:nvSpPr>
        <p:spPr>
          <a:xfrm>
            <a:off x="5575182" y="4490565"/>
            <a:ext cx="3348257" cy="1309373"/>
          </a:xfrm>
          <a:prstGeom prst="rtTriangle">
            <a:avLst/>
          </a:prstGeom>
          <a:gradFill flip="none" rotWithShape="1">
            <a:gsLst>
              <a:gs pos="0">
                <a:srgbClr val="0070C0">
                  <a:tint val="66000"/>
                  <a:satMod val="160000"/>
                </a:srgbClr>
              </a:gs>
              <a:gs pos="50000">
                <a:srgbClr val="0070C0">
                  <a:tint val="44500"/>
                  <a:satMod val="160000"/>
                </a:srgbClr>
              </a:gs>
              <a:gs pos="100000">
                <a:srgbClr val="0070C0">
                  <a:tint val="23500"/>
                  <a:satMod val="160000"/>
                </a:srgb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B811FCD5-F0FF-00FE-F651-91E996B71E2C}"/>
              </a:ext>
            </a:extLst>
          </p:cNvPr>
          <p:cNvSpPr txBox="1"/>
          <p:nvPr/>
        </p:nvSpPr>
        <p:spPr>
          <a:xfrm>
            <a:off x="4771534" y="5257270"/>
            <a:ext cx="442360" cy="400110"/>
          </a:xfrm>
          <a:prstGeom prst="rect">
            <a:avLst/>
          </a:prstGeom>
          <a:noFill/>
        </p:spPr>
        <p:txBody>
          <a:bodyPr wrap="square" rtlCol="0">
            <a:spAutoFit/>
          </a:bodyPr>
          <a:lstStyle/>
          <a:p>
            <a:r>
              <a:rPr lang="en-US" sz="2000" dirty="0">
                <a:solidFill>
                  <a:srgbClr val="FF0000"/>
                </a:solidFill>
              </a:rPr>
              <a:t>A</a:t>
            </a:r>
          </a:p>
        </p:txBody>
      </p:sp>
      <p:sp>
        <p:nvSpPr>
          <p:cNvPr id="5" name="TextBox 4">
            <a:extLst>
              <a:ext uri="{FF2B5EF4-FFF2-40B4-BE49-F238E27FC236}">
                <a16:creationId xmlns:a16="http://schemas.microsoft.com/office/drawing/2014/main" id="{5B9945C5-B755-43FA-7255-77553101F1D2}"/>
              </a:ext>
            </a:extLst>
          </p:cNvPr>
          <p:cNvSpPr txBox="1"/>
          <p:nvPr/>
        </p:nvSpPr>
        <p:spPr>
          <a:xfrm>
            <a:off x="6560567" y="5266809"/>
            <a:ext cx="442360" cy="400110"/>
          </a:xfrm>
          <a:prstGeom prst="rect">
            <a:avLst/>
          </a:prstGeom>
          <a:noFill/>
        </p:spPr>
        <p:txBody>
          <a:bodyPr wrap="square" rtlCol="0">
            <a:spAutoFit/>
          </a:bodyPr>
          <a:lstStyle/>
          <a:p>
            <a:r>
              <a:rPr lang="en-US" sz="2000" dirty="0">
                <a:solidFill>
                  <a:srgbClr val="0070C0"/>
                </a:solidFill>
              </a:rPr>
              <a:t>B</a:t>
            </a:r>
          </a:p>
        </p:txBody>
      </p:sp>
      <p:sp>
        <p:nvSpPr>
          <p:cNvPr id="14" name="TextBox 13">
            <a:extLst>
              <a:ext uri="{FF2B5EF4-FFF2-40B4-BE49-F238E27FC236}">
                <a16:creationId xmlns:a16="http://schemas.microsoft.com/office/drawing/2014/main" id="{DFD368B5-0BAC-F9A1-FE5A-93377611A8C4}"/>
              </a:ext>
            </a:extLst>
          </p:cNvPr>
          <p:cNvSpPr txBox="1"/>
          <p:nvPr/>
        </p:nvSpPr>
        <p:spPr>
          <a:xfrm>
            <a:off x="172722" y="2891944"/>
            <a:ext cx="2416602" cy="1904817"/>
          </a:xfrm>
          <a:prstGeom prst="rect">
            <a:avLst/>
          </a:prstGeom>
          <a:noFill/>
          <a:effectLst/>
        </p:spPr>
        <p:txBody>
          <a:bodyPr wrap="square" rtlCol="0">
            <a:spAutoFit/>
          </a:bodyPr>
          <a:lstStyle/>
          <a:p>
            <a:pPr>
              <a:lnSpc>
                <a:spcPct val="125000"/>
              </a:lnSpc>
            </a:pPr>
            <a:r>
              <a:rPr lang="en-US" sz="2400" dirty="0">
                <a:cs typeface="Calibri Light" panose="020F0302020204030204" pitchFamily="34" charset="0"/>
              </a:rPr>
              <a:t>How could abatement be assigned to minimize costs? </a:t>
            </a:r>
          </a:p>
        </p:txBody>
      </p:sp>
      <p:sp>
        <p:nvSpPr>
          <p:cNvPr id="15" name="Rectangle 14">
            <a:extLst>
              <a:ext uri="{FF2B5EF4-FFF2-40B4-BE49-F238E27FC236}">
                <a16:creationId xmlns:a16="http://schemas.microsoft.com/office/drawing/2014/main" id="{5F1156E5-498F-B747-15A7-BD1EB174B1F4}"/>
              </a:ext>
            </a:extLst>
          </p:cNvPr>
          <p:cNvSpPr/>
          <p:nvPr/>
        </p:nvSpPr>
        <p:spPr>
          <a:xfrm>
            <a:off x="2759825" y="1337375"/>
            <a:ext cx="1234312" cy="646331"/>
          </a:xfrm>
          <a:prstGeom prst="rect">
            <a:avLst/>
          </a:prstGeom>
        </p:spPr>
        <p:txBody>
          <a:bodyPr wrap="none">
            <a:spAutoFit/>
          </a:bodyPr>
          <a:lstStyle/>
          <a:p>
            <a:pPr algn="ctr"/>
            <a:r>
              <a:rPr lang="en-US" dirty="0">
                <a:cs typeface="Calibri Light" panose="020F0302020204030204" pitchFamily="34" charset="0"/>
              </a:rPr>
              <a:t>Cost of </a:t>
            </a:r>
          </a:p>
          <a:p>
            <a:pPr algn="ctr"/>
            <a:r>
              <a:rPr lang="en-US" dirty="0">
                <a:cs typeface="Calibri Light" panose="020F0302020204030204" pitchFamily="34" charset="0"/>
              </a:rPr>
              <a:t>Abatement</a:t>
            </a:r>
          </a:p>
        </p:txBody>
      </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D4306312-B680-470A-86FF-37C64BFE80C5}"/>
                  </a:ext>
                </a:extLst>
              </p:cNvPr>
              <p:cNvSpPr txBox="1"/>
              <p:nvPr/>
            </p:nvSpPr>
            <p:spPr>
              <a:xfrm>
                <a:off x="2362543" y="3507148"/>
                <a:ext cx="6151830" cy="438582"/>
              </a:xfrm>
              <a:prstGeom prst="rect">
                <a:avLst/>
              </a:prstGeom>
              <a:noFill/>
            </p:spPr>
            <p:txBody>
              <a:bodyPr wrap="square">
                <a:spAutoFit/>
              </a:bodyPr>
              <a:lstStyle/>
              <a:p>
                <a:pPr>
                  <a:lnSpc>
                    <a:spcPct val="125000"/>
                  </a:lnSpc>
                </a:pPr>
                <a14:m>
                  <m:oMathPara xmlns:m="http://schemas.openxmlformats.org/officeDocument/2006/math">
                    <m:oMathParaPr>
                      <m:jc m:val="centerGroup"/>
                    </m:oMathParaPr>
                    <m:oMath xmlns:m="http://schemas.openxmlformats.org/officeDocument/2006/math">
                      <m:r>
                        <a:rPr lang="en-US" sz="1800" b="0" i="1" smtClean="0">
                          <a:solidFill>
                            <a:srgbClr val="FF0000"/>
                          </a:solidFill>
                          <a:latin typeface="Cambria Math" panose="02040503050406030204" pitchFamily="18" charset="0"/>
                        </a:rPr>
                        <m:t>𝑀</m:t>
                      </m:r>
                      <m:sSub>
                        <m:sSubPr>
                          <m:ctrlPr>
                            <a:rPr lang="en-US" sz="1800" b="0" i="1" smtClean="0">
                              <a:solidFill>
                                <a:srgbClr val="FF0000"/>
                              </a:solidFill>
                              <a:latin typeface="Cambria Math" panose="02040503050406030204" pitchFamily="18" charset="0"/>
                            </a:rPr>
                          </m:ctrlPr>
                        </m:sSubPr>
                        <m:e>
                          <m:r>
                            <a:rPr lang="en-US" sz="1800" b="0" i="1" smtClean="0">
                              <a:solidFill>
                                <a:srgbClr val="FF0000"/>
                              </a:solidFill>
                              <a:latin typeface="Cambria Math" panose="02040503050406030204" pitchFamily="18" charset="0"/>
                            </a:rPr>
                            <m:t>𝐶</m:t>
                          </m:r>
                        </m:e>
                        <m:sub>
                          <m:r>
                            <a:rPr lang="en-US" sz="1800" b="0" i="1" smtClean="0">
                              <a:solidFill>
                                <a:srgbClr val="FF0000"/>
                              </a:solidFill>
                              <a:latin typeface="Cambria Math" panose="02040503050406030204" pitchFamily="18" charset="0"/>
                            </a:rPr>
                            <m:t>𝑎</m:t>
                          </m:r>
                        </m:sub>
                      </m:sSub>
                      <m:r>
                        <a:rPr lang="en-US" sz="1800" b="0" i="1" smtClean="0">
                          <a:solidFill>
                            <a:schemeClr val="tx1"/>
                          </a:solidFill>
                          <a:latin typeface="Cambria Math" panose="02040503050406030204" pitchFamily="18" charset="0"/>
                        </a:rPr>
                        <m:t>=</m:t>
                      </m:r>
                      <m:r>
                        <a:rPr lang="en-US" i="1">
                          <a:solidFill>
                            <a:srgbClr val="0070C0"/>
                          </a:solidFill>
                          <a:latin typeface="Cambria Math" panose="02040503050406030204" pitchFamily="18" charset="0"/>
                        </a:rPr>
                        <m:t>𝑀</m:t>
                      </m:r>
                      <m:sSub>
                        <m:sSubPr>
                          <m:ctrlPr>
                            <a:rPr lang="en-US" i="1">
                              <a:solidFill>
                                <a:srgbClr val="0070C0"/>
                              </a:solidFill>
                              <a:latin typeface="Cambria Math" panose="02040503050406030204" pitchFamily="18" charset="0"/>
                            </a:rPr>
                          </m:ctrlPr>
                        </m:sSubPr>
                        <m:e>
                          <m:r>
                            <a:rPr lang="en-US" i="1">
                              <a:solidFill>
                                <a:srgbClr val="0070C0"/>
                              </a:solidFill>
                              <a:latin typeface="Cambria Math" panose="02040503050406030204" pitchFamily="18" charset="0"/>
                            </a:rPr>
                            <m:t>𝐶</m:t>
                          </m:r>
                        </m:e>
                        <m:sub>
                          <m:r>
                            <a:rPr lang="en-US" i="1">
                              <a:solidFill>
                                <a:srgbClr val="0070C0"/>
                              </a:solidFill>
                              <a:latin typeface="Cambria Math" panose="02040503050406030204" pitchFamily="18" charset="0"/>
                            </a:rPr>
                            <m:t>𝑏</m:t>
                          </m:r>
                        </m:sub>
                      </m:sSub>
                    </m:oMath>
                  </m:oMathPara>
                </a14:m>
                <a:endParaRPr lang="en-US" sz="1800" dirty="0">
                  <a:solidFill>
                    <a:srgbClr val="FF0000"/>
                  </a:solidFill>
                  <a:cs typeface="Calibri Light" panose="020F0302020204030204" pitchFamily="34" charset="0"/>
                </a:endParaRPr>
              </a:p>
            </p:txBody>
          </p:sp>
        </mc:Choice>
        <mc:Fallback xmlns="">
          <p:sp>
            <p:nvSpPr>
              <p:cNvPr id="22" name="TextBox 21">
                <a:extLst>
                  <a:ext uri="{FF2B5EF4-FFF2-40B4-BE49-F238E27FC236}">
                    <a16:creationId xmlns:a16="http://schemas.microsoft.com/office/drawing/2014/main" id="{D4306312-B680-470A-86FF-37C64BFE80C5}"/>
                  </a:ext>
                </a:extLst>
              </p:cNvPr>
              <p:cNvSpPr txBox="1">
                <a:spLocks noRot="1" noChangeAspect="1" noMove="1" noResize="1" noEditPoints="1" noAdjustHandles="1" noChangeArrowheads="1" noChangeShapeType="1" noTextEdit="1"/>
              </p:cNvSpPr>
              <p:nvPr/>
            </p:nvSpPr>
            <p:spPr>
              <a:xfrm>
                <a:off x="2362543" y="3507148"/>
                <a:ext cx="6151830" cy="438582"/>
              </a:xfrm>
              <a:prstGeom prst="rect">
                <a:avLst/>
              </a:prstGeom>
              <a:blipFill>
                <a:blip r:embed="rId7"/>
                <a:stretch>
                  <a:fillRect/>
                </a:stretch>
              </a:blipFill>
            </p:spPr>
            <p:txBody>
              <a:bodyPr/>
              <a:lstStyle/>
              <a:p>
                <a:r>
                  <a:rPr lang="en-US">
                    <a:noFill/>
                  </a:rPr>
                  <a:t> </a:t>
                </a:r>
              </a:p>
            </p:txBody>
          </p:sp>
        </mc:Fallback>
      </mc:AlternateContent>
      <p:cxnSp>
        <p:nvCxnSpPr>
          <p:cNvPr id="25" name="Straight Arrow Connector 24">
            <a:extLst>
              <a:ext uri="{FF2B5EF4-FFF2-40B4-BE49-F238E27FC236}">
                <a16:creationId xmlns:a16="http://schemas.microsoft.com/office/drawing/2014/main" id="{5A19530E-5973-411B-A14A-2ACBDC435E7D}"/>
              </a:ext>
            </a:extLst>
          </p:cNvPr>
          <p:cNvCxnSpPr/>
          <p:nvPr/>
        </p:nvCxnSpPr>
        <p:spPr>
          <a:xfrm>
            <a:off x="5438458" y="3945730"/>
            <a:ext cx="83453" cy="472489"/>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9FF8DCDD-9277-ED45-0936-E964A41716F2}"/>
                  </a:ext>
                </a:extLst>
              </p:cNvPr>
              <p:cNvSpPr txBox="1"/>
              <p:nvPr/>
            </p:nvSpPr>
            <p:spPr>
              <a:xfrm>
                <a:off x="2445996" y="5860533"/>
                <a:ext cx="6151830" cy="438582"/>
              </a:xfrm>
              <a:prstGeom prst="rect">
                <a:avLst/>
              </a:prstGeom>
              <a:noFill/>
            </p:spPr>
            <p:txBody>
              <a:bodyPr wrap="square">
                <a:spAutoFit/>
              </a:bodyPr>
              <a:lstStyle/>
              <a:p>
                <a:pPr>
                  <a:lnSpc>
                    <a:spcPct val="125000"/>
                  </a:lnSpc>
                </a:pPr>
                <a14:m>
                  <m:oMathPara xmlns:m="http://schemas.openxmlformats.org/officeDocument/2006/math">
                    <m:oMathParaPr>
                      <m:jc m:val="centerGroup"/>
                    </m:oMathParaPr>
                    <m:oMath xmlns:m="http://schemas.openxmlformats.org/officeDocument/2006/math">
                      <m:r>
                        <a:rPr lang="en-US" sz="1800" b="0" i="1" smtClean="0">
                          <a:solidFill>
                            <a:srgbClr val="FF0000"/>
                          </a:solidFill>
                          <a:latin typeface="Cambria Math" panose="02040503050406030204" pitchFamily="18" charset="0"/>
                        </a:rPr>
                        <m:t>40</m:t>
                      </m:r>
                      <m:r>
                        <a:rPr lang="en-US" sz="1800" b="0" i="1" smtClean="0">
                          <a:solidFill>
                            <a:schemeClr val="tx1"/>
                          </a:solidFill>
                          <a:latin typeface="Cambria Math" panose="02040503050406030204" pitchFamily="18" charset="0"/>
                        </a:rPr>
                        <m:t>,</m:t>
                      </m:r>
                      <m:r>
                        <a:rPr lang="en-US" sz="1800" b="0" i="1" smtClean="0">
                          <a:solidFill>
                            <a:srgbClr val="FF0000"/>
                          </a:solidFill>
                          <a:latin typeface="Cambria Math" panose="02040503050406030204" pitchFamily="18" charset="0"/>
                        </a:rPr>
                        <m:t> </m:t>
                      </m:r>
                      <m:r>
                        <a:rPr lang="en-US" b="0" i="1" smtClean="0">
                          <a:solidFill>
                            <a:srgbClr val="0070C0"/>
                          </a:solidFill>
                          <a:latin typeface="Cambria Math" panose="02040503050406030204" pitchFamily="18" charset="0"/>
                        </a:rPr>
                        <m:t>60</m:t>
                      </m:r>
                    </m:oMath>
                  </m:oMathPara>
                </a14:m>
                <a:endParaRPr lang="en-US" sz="1800" dirty="0">
                  <a:solidFill>
                    <a:srgbClr val="FF0000"/>
                  </a:solidFill>
                  <a:cs typeface="Calibri Light" panose="020F0302020204030204" pitchFamily="34" charset="0"/>
                </a:endParaRPr>
              </a:p>
            </p:txBody>
          </p:sp>
        </mc:Choice>
        <mc:Fallback xmlns="">
          <p:sp>
            <p:nvSpPr>
              <p:cNvPr id="21" name="TextBox 20">
                <a:extLst>
                  <a:ext uri="{FF2B5EF4-FFF2-40B4-BE49-F238E27FC236}">
                    <a16:creationId xmlns:a16="http://schemas.microsoft.com/office/drawing/2014/main" id="{9FF8DCDD-9277-ED45-0936-E964A41716F2}"/>
                  </a:ext>
                </a:extLst>
              </p:cNvPr>
              <p:cNvSpPr txBox="1">
                <a:spLocks noRot="1" noChangeAspect="1" noMove="1" noResize="1" noEditPoints="1" noAdjustHandles="1" noChangeArrowheads="1" noChangeShapeType="1" noTextEdit="1"/>
              </p:cNvSpPr>
              <p:nvPr/>
            </p:nvSpPr>
            <p:spPr>
              <a:xfrm>
                <a:off x="2445996" y="5860533"/>
                <a:ext cx="6151830" cy="438582"/>
              </a:xfrm>
              <a:prstGeom prst="rect">
                <a:avLst/>
              </a:prstGeom>
              <a:blipFill>
                <a:blip r:embed="rId8"/>
                <a:stretch>
                  <a:fillRect/>
                </a:stretch>
              </a:blipFill>
            </p:spPr>
            <p:txBody>
              <a:bodyPr/>
              <a:lstStyle/>
              <a:p>
                <a:r>
                  <a:rPr lang="en-US">
                    <a:noFill/>
                  </a:rPr>
                  <a:t> </a:t>
                </a:r>
              </a:p>
            </p:txBody>
          </p:sp>
        </mc:Fallback>
      </mc:AlternateContent>
      <p:cxnSp>
        <p:nvCxnSpPr>
          <p:cNvPr id="27" name="Straight Arrow Connector 26">
            <a:extLst>
              <a:ext uri="{FF2B5EF4-FFF2-40B4-BE49-F238E27FC236}">
                <a16:creationId xmlns:a16="http://schemas.microsoft.com/office/drawing/2014/main" id="{12C2D26D-A19F-2C09-9190-6ACC37F82108}"/>
              </a:ext>
            </a:extLst>
          </p:cNvPr>
          <p:cNvCxnSpPr>
            <a:cxnSpLocks/>
          </p:cNvCxnSpPr>
          <p:nvPr/>
        </p:nvCxnSpPr>
        <p:spPr>
          <a:xfrm flipH="1">
            <a:off x="6141199" y="3110701"/>
            <a:ext cx="3590070" cy="1245639"/>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0" name="TextBox 29">
            <a:extLst>
              <a:ext uri="{FF2B5EF4-FFF2-40B4-BE49-F238E27FC236}">
                <a16:creationId xmlns:a16="http://schemas.microsoft.com/office/drawing/2014/main" id="{CDEB5450-7A35-3A55-6589-8FE98F9A2241}"/>
              </a:ext>
            </a:extLst>
          </p:cNvPr>
          <p:cNvSpPr txBox="1"/>
          <p:nvPr/>
        </p:nvSpPr>
        <p:spPr>
          <a:xfrm>
            <a:off x="9648448" y="2500244"/>
            <a:ext cx="2416602" cy="981487"/>
          </a:xfrm>
          <a:prstGeom prst="rect">
            <a:avLst/>
          </a:prstGeom>
          <a:noFill/>
          <a:effectLst/>
        </p:spPr>
        <p:txBody>
          <a:bodyPr wrap="square" rtlCol="0">
            <a:spAutoFit/>
          </a:bodyPr>
          <a:lstStyle/>
          <a:p>
            <a:pPr>
              <a:lnSpc>
                <a:spcPct val="125000"/>
              </a:lnSpc>
            </a:pPr>
            <a:r>
              <a:rPr lang="en-US" sz="2400" dirty="0">
                <a:cs typeface="Calibri Light" panose="020F0302020204030204" pitchFamily="34" charset="0"/>
              </a:rPr>
              <a:t>Avoided abatement costs.</a:t>
            </a:r>
          </a:p>
        </p:txBody>
      </p:sp>
    </p:spTree>
    <p:custDataLst>
      <p:tags r:id="rId1"/>
    </p:custDataLst>
    <p:extLst>
      <p:ext uri="{BB962C8B-B14F-4D97-AF65-F5344CB8AC3E}">
        <p14:creationId xmlns:p14="http://schemas.microsoft.com/office/powerpoint/2010/main" val="14364648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2">
            <a:extLst>
              <a:ext uri="{FF2B5EF4-FFF2-40B4-BE49-F238E27FC236}">
                <a16:creationId xmlns:a16="http://schemas.microsoft.com/office/drawing/2014/main" id="{462E9AFE-FCE3-4594-A4DB-141C6B7644D4}"/>
              </a:ext>
            </a:extLst>
          </p:cNvPr>
          <p:cNvSpPr txBox="1">
            <a:spLocks/>
          </p:cNvSpPr>
          <p:nvPr/>
        </p:nvSpPr>
        <p:spPr>
          <a:xfrm>
            <a:off x="2398804" y="-423710"/>
            <a:ext cx="7225748" cy="1775218"/>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endParaRPr lang="en-US" sz="4000" dirty="0">
              <a:solidFill>
                <a:schemeClr val="tx1"/>
              </a:solidFill>
              <a:latin typeface="+mj-lt"/>
            </a:endParaRPr>
          </a:p>
        </p:txBody>
      </p:sp>
      <p:sp>
        <p:nvSpPr>
          <p:cNvPr id="8" name="Title 2">
            <a:extLst>
              <a:ext uri="{FF2B5EF4-FFF2-40B4-BE49-F238E27FC236}">
                <a16:creationId xmlns:a16="http://schemas.microsoft.com/office/drawing/2014/main" id="{8FBC5C84-198D-80A5-5F71-0C58BB6A54A7}"/>
              </a:ext>
            </a:extLst>
          </p:cNvPr>
          <p:cNvSpPr txBox="1">
            <a:spLocks/>
          </p:cNvSpPr>
          <p:nvPr/>
        </p:nvSpPr>
        <p:spPr>
          <a:xfrm>
            <a:off x="2647069" y="-423710"/>
            <a:ext cx="7225748" cy="1775218"/>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rgbClr val="0070C0"/>
                </a:solidFill>
                <a:latin typeface="+mj-lt"/>
              </a:rPr>
              <a:t>Allowance Price Formation in Cap and Trade</a:t>
            </a:r>
          </a:p>
        </p:txBody>
      </p:sp>
      <p:cxnSp>
        <p:nvCxnSpPr>
          <p:cNvPr id="35" name="Straight Arrow Connector 34">
            <a:extLst>
              <a:ext uri="{FF2B5EF4-FFF2-40B4-BE49-F238E27FC236}">
                <a16:creationId xmlns:a16="http://schemas.microsoft.com/office/drawing/2014/main" id="{1166ED25-A6F3-B38F-0B37-0A153000D4EC}"/>
              </a:ext>
            </a:extLst>
          </p:cNvPr>
          <p:cNvCxnSpPr>
            <a:cxnSpLocks/>
          </p:cNvCxnSpPr>
          <p:nvPr/>
        </p:nvCxnSpPr>
        <p:spPr>
          <a:xfrm flipV="1">
            <a:off x="3639845" y="2024109"/>
            <a:ext cx="0" cy="3790765"/>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E3DF2497-98CF-C04A-EC59-474C0D2E6D01}"/>
              </a:ext>
            </a:extLst>
          </p:cNvPr>
          <p:cNvCxnSpPr>
            <a:cxnSpLocks/>
          </p:cNvCxnSpPr>
          <p:nvPr/>
        </p:nvCxnSpPr>
        <p:spPr>
          <a:xfrm flipV="1">
            <a:off x="9068693" y="1961965"/>
            <a:ext cx="0" cy="3852909"/>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653598DE-6201-972E-2FB3-363E97C4BA52}"/>
              </a:ext>
            </a:extLst>
          </p:cNvPr>
          <p:cNvCxnSpPr>
            <a:cxnSpLocks/>
          </p:cNvCxnSpPr>
          <p:nvPr/>
        </p:nvCxnSpPr>
        <p:spPr>
          <a:xfrm>
            <a:off x="3639845" y="5814874"/>
            <a:ext cx="5428849"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9F9A447-5657-FCC2-9696-2E3ABAAFB901}"/>
              </a:ext>
            </a:extLst>
          </p:cNvPr>
          <p:cNvCxnSpPr>
            <a:cxnSpLocks/>
          </p:cNvCxnSpPr>
          <p:nvPr/>
        </p:nvCxnSpPr>
        <p:spPr>
          <a:xfrm>
            <a:off x="3639843" y="3755254"/>
            <a:ext cx="5428851" cy="2083015"/>
          </a:xfrm>
          <a:prstGeom prst="line">
            <a:avLst/>
          </a:prstGeom>
          <a:ln w="19050" cap="flat" cmpd="sng" algn="ctr">
            <a:solidFill>
              <a:srgbClr val="0070C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6" name="Straight Connector 15">
            <a:extLst>
              <a:ext uri="{FF2B5EF4-FFF2-40B4-BE49-F238E27FC236}">
                <a16:creationId xmlns:a16="http://schemas.microsoft.com/office/drawing/2014/main" id="{AF60783A-C63D-A6E4-6027-6A8B7D70C505}"/>
              </a:ext>
            </a:extLst>
          </p:cNvPr>
          <p:cNvCxnSpPr>
            <a:cxnSpLocks/>
          </p:cNvCxnSpPr>
          <p:nvPr/>
        </p:nvCxnSpPr>
        <p:spPr>
          <a:xfrm flipV="1">
            <a:off x="3639843" y="2183074"/>
            <a:ext cx="5428850" cy="3605167"/>
          </a:xfrm>
          <a:prstGeom prst="line">
            <a:avLst/>
          </a:prstGeom>
          <a:ln w="19050"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8" name="Straight Connector 17">
            <a:extLst>
              <a:ext uri="{FF2B5EF4-FFF2-40B4-BE49-F238E27FC236}">
                <a16:creationId xmlns:a16="http://schemas.microsoft.com/office/drawing/2014/main" id="{EB6DE906-C4D9-8110-C5A3-1650A24B1957}"/>
              </a:ext>
            </a:extLst>
          </p:cNvPr>
          <p:cNvCxnSpPr>
            <a:cxnSpLocks/>
          </p:cNvCxnSpPr>
          <p:nvPr/>
        </p:nvCxnSpPr>
        <p:spPr>
          <a:xfrm flipV="1">
            <a:off x="6255552" y="2156441"/>
            <a:ext cx="0" cy="3658433"/>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23" name="Rectangle 22">
                <a:extLst>
                  <a:ext uri="{FF2B5EF4-FFF2-40B4-BE49-F238E27FC236}">
                    <a16:creationId xmlns:a16="http://schemas.microsoft.com/office/drawing/2014/main" id="{F89757A8-06FC-7DC8-C9D1-551EF816DA88}"/>
                  </a:ext>
                </a:extLst>
              </p:cNvPr>
              <p:cNvSpPr/>
              <p:nvPr/>
            </p:nvSpPr>
            <p:spPr>
              <a:xfrm>
                <a:off x="6096000" y="5864902"/>
                <a:ext cx="391917" cy="400110"/>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r>
                        <a:rPr lang="en-US" sz="2000" i="1" dirty="0" smtClean="0">
                          <a:solidFill>
                            <a:schemeClr val="tx1"/>
                          </a:solidFill>
                          <a:latin typeface="Cambria Math" panose="02040503050406030204" pitchFamily="18" charset="0"/>
                          <a:cs typeface="Calibri Light" panose="020F0302020204030204" pitchFamily="34" charset="0"/>
                        </a:rPr>
                        <m:t>5</m:t>
                      </m:r>
                      <m:r>
                        <a:rPr lang="en-US" sz="2000" b="0" i="1" dirty="0" smtClean="0">
                          <a:solidFill>
                            <a:schemeClr val="tx1"/>
                          </a:solidFill>
                          <a:latin typeface="Cambria Math" panose="02040503050406030204" pitchFamily="18" charset="0"/>
                          <a:cs typeface="Calibri Light" panose="020F0302020204030204" pitchFamily="34" charset="0"/>
                        </a:rPr>
                        <m:t>0</m:t>
                      </m:r>
                    </m:oMath>
                  </m:oMathPara>
                </a14:m>
                <a:endParaRPr lang="en-US" sz="2000" b="0" dirty="0">
                  <a:solidFill>
                    <a:schemeClr val="tx1"/>
                  </a:solidFill>
                  <a:cs typeface="Calibri Light" panose="020F0302020204030204" pitchFamily="34" charset="0"/>
                </a:endParaRPr>
              </a:p>
            </p:txBody>
          </p:sp>
        </mc:Choice>
        <mc:Fallback xmlns="">
          <p:sp>
            <p:nvSpPr>
              <p:cNvPr id="23" name="Rectangle 22">
                <a:extLst>
                  <a:ext uri="{FF2B5EF4-FFF2-40B4-BE49-F238E27FC236}">
                    <a16:creationId xmlns:a16="http://schemas.microsoft.com/office/drawing/2014/main" id="{F89757A8-06FC-7DC8-C9D1-551EF816DA88}"/>
                  </a:ext>
                </a:extLst>
              </p:cNvPr>
              <p:cNvSpPr>
                <a:spLocks noRot="1" noChangeAspect="1" noMove="1" noResize="1" noEditPoints="1" noAdjustHandles="1" noChangeArrowheads="1" noChangeShapeType="1" noTextEdit="1"/>
              </p:cNvSpPr>
              <p:nvPr/>
            </p:nvSpPr>
            <p:spPr>
              <a:xfrm>
                <a:off x="6096000" y="5864902"/>
                <a:ext cx="391917" cy="400110"/>
              </a:xfrm>
              <a:prstGeom prst="rect">
                <a:avLst/>
              </a:prstGeom>
              <a:blipFill>
                <a:blip r:embed="rId4"/>
                <a:stretch>
                  <a:fillRect l="-17188" r="-15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Rectangle 23">
                <a:extLst>
                  <a:ext uri="{FF2B5EF4-FFF2-40B4-BE49-F238E27FC236}">
                    <a16:creationId xmlns:a16="http://schemas.microsoft.com/office/drawing/2014/main" id="{D0EACFB3-6462-C4B7-DC0B-A0A9A57FA583}"/>
                  </a:ext>
                </a:extLst>
              </p:cNvPr>
              <p:cNvSpPr/>
              <p:nvPr/>
            </p:nvSpPr>
            <p:spPr>
              <a:xfrm>
                <a:off x="8872736" y="5864902"/>
                <a:ext cx="391917" cy="400110"/>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r>
                        <a:rPr lang="en-US" sz="2000" i="1" dirty="0" smtClean="0">
                          <a:solidFill>
                            <a:srgbClr val="FF0000"/>
                          </a:solidFill>
                          <a:latin typeface="Cambria Math" panose="02040503050406030204" pitchFamily="18" charset="0"/>
                          <a:cs typeface="Calibri Light" panose="020F0302020204030204" pitchFamily="34" charset="0"/>
                        </a:rPr>
                        <m:t>1</m:t>
                      </m:r>
                      <m:r>
                        <a:rPr lang="en-US" sz="2000" b="0" i="1" dirty="0" smtClean="0">
                          <a:solidFill>
                            <a:srgbClr val="FF0000"/>
                          </a:solidFill>
                          <a:latin typeface="Cambria Math" panose="02040503050406030204" pitchFamily="18" charset="0"/>
                          <a:cs typeface="Calibri Light" panose="020F0302020204030204" pitchFamily="34" charset="0"/>
                        </a:rPr>
                        <m:t>00</m:t>
                      </m:r>
                    </m:oMath>
                  </m:oMathPara>
                </a14:m>
                <a:endParaRPr lang="en-US" sz="2000" b="0" dirty="0">
                  <a:solidFill>
                    <a:srgbClr val="0070C0"/>
                  </a:solidFill>
                  <a:cs typeface="Calibri Light" panose="020F0302020204030204" pitchFamily="34" charset="0"/>
                </a:endParaRPr>
              </a:p>
            </p:txBody>
          </p:sp>
        </mc:Choice>
        <mc:Fallback xmlns="">
          <p:sp>
            <p:nvSpPr>
              <p:cNvPr id="24" name="Rectangle 23">
                <a:extLst>
                  <a:ext uri="{FF2B5EF4-FFF2-40B4-BE49-F238E27FC236}">
                    <a16:creationId xmlns:a16="http://schemas.microsoft.com/office/drawing/2014/main" id="{D0EACFB3-6462-C4B7-DC0B-A0A9A57FA583}"/>
                  </a:ext>
                </a:extLst>
              </p:cNvPr>
              <p:cNvSpPr>
                <a:spLocks noRot="1" noChangeAspect="1" noMove="1" noResize="1" noEditPoints="1" noAdjustHandles="1" noChangeArrowheads="1" noChangeShapeType="1" noTextEdit="1"/>
              </p:cNvSpPr>
              <p:nvPr/>
            </p:nvSpPr>
            <p:spPr>
              <a:xfrm>
                <a:off x="8872736" y="5864902"/>
                <a:ext cx="391917" cy="400110"/>
              </a:xfrm>
              <a:prstGeom prst="rect">
                <a:avLst/>
              </a:prstGeom>
              <a:blipFill>
                <a:blip r:embed="rId5"/>
                <a:stretch>
                  <a:fillRect l="-34375" r="-187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F57991AE-098F-690F-358D-3392D1A65B78}"/>
                  </a:ext>
                </a:extLst>
              </p:cNvPr>
              <p:cNvSpPr txBox="1"/>
              <p:nvPr/>
            </p:nvSpPr>
            <p:spPr>
              <a:xfrm>
                <a:off x="1636818" y="5895680"/>
                <a:ext cx="4006050" cy="369332"/>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r>
                        <a:rPr lang="en-US" sz="1800" i="1" dirty="0" smtClean="0">
                          <a:solidFill>
                            <a:srgbClr val="0070C0"/>
                          </a:solidFill>
                          <a:latin typeface="Cambria Math" panose="02040503050406030204" pitchFamily="18" charset="0"/>
                          <a:cs typeface="Calibri Light" panose="020F0302020204030204" pitchFamily="34" charset="0"/>
                        </a:rPr>
                        <m:t>1</m:t>
                      </m:r>
                      <m:r>
                        <a:rPr lang="en-US" sz="1800" b="0" i="1" dirty="0" smtClean="0">
                          <a:solidFill>
                            <a:srgbClr val="0070C0"/>
                          </a:solidFill>
                          <a:latin typeface="Cambria Math" panose="02040503050406030204" pitchFamily="18" charset="0"/>
                          <a:cs typeface="Calibri Light" panose="020F0302020204030204" pitchFamily="34" charset="0"/>
                        </a:rPr>
                        <m:t>00</m:t>
                      </m:r>
                    </m:oMath>
                  </m:oMathPara>
                </a14:m>
                <a:endParaRPr lang="en-US" sz="1800" b="0" dirty="0">
                  <a:solidFill>
                    <a:srgbClr val="0070C0"/>
                  </a:solidFill>
                  <a:cs typeface="Calibri Light" panose="020F0302020204030204" pitchFamily="34" charset="0"/>
                </a:endParaRPr>
              </a:p>
            </p:txBody>
          </p:sp>
        </mc:Choice>
        <mc:Fallback xmlns="">
          <p:sp>
            <p:nvSpPr>
              <p:cNvPr id="26" name="TextBox 25">
                <a:extLst>
                  <a:ext uri="{FF2B5EF4-FFF2-40B4-BE49-F238E27FC236}">
                    <a16:creationId xmlns:a16="http://schemas.microsoft.com/office/drawing/2014/main" id="{F57991AE-098F-690F-358D-3392D1A65B78}"/>
                  </a:ext>
                </a:extLst>
              </p:cNvPr>
              <p:cNvSpPr txBox="1">
                <a:spLocks noRot="1" noChangeAspect="1" noMove="1" noResize="1" noEditPoints="1" noAdjustHandles="1" noChangeArrowheads="1" noChangeShapeType="1" noTextEdit="1"/>
              </p:cNvSpPr>
              <p:nvPr/>
            </p:nvSpPr>
            <p:spPr>
              <a:xfrm>
                <a:off x="1636818" y="5895680"/>
                <a:ext cx="4006050" cy="369332"/>
              </a:xfrm>
              <a:prstGeom prst="rect">
                <a:avLst/>
              </a:prstGeom>
              <a:blipFill>
                <a:blip r:embed="rId6"/>
                <a:stretch>
                  <a:fillRect/>
                </a:stretch>
              </a:blipFill>
            </p:spPr>
            <p:txBody>
              <a:bodyPr/>
              <a:lstStyle/>
              <a:p>
                <a:r>
                  <a:rPr lang="en-US">
                    <a:noFill/>
                  </a:rPr>
                  <a:t> </a:t>
                </a:r>
              </a:p>
            </p:txBody>
          </p:sp>
        </mc:Fallback>
      </mc:AlternateContent>
      <p:cxnSp>
        <p:nvCxnSpPr>
          <p:cNvPr id="29" name="Straight Connector 28">
            <a:extLst>
              <a:ext uri="{FF2B5EF4-FFF2-40B4-BE49-F238E27FC236}">
                <a16:creationId xmlns:a16="http://schemas.microsoft.com/office/drawing/2014/main" id="{8055325D-DB30-D558-BAAB-CCDB52644E2A}"/>
              </a:ext>
            </a:extLst>
          </p:cNvPr>
          <p:cNvCxnSpPr>
            <a:cxnSpLocks/>
          </p:cNvCxnSpPr>
          <p:nvPr/>
        </p:nvCxnSpPr>
        <p:spPr>
          <a:xfrm>
            <a:off x="3639843" y="4475630"/>
            <a:ext cx="5428850" cy="0"/>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44" name="Rectangle 43">
            <a:extLst>
              <a:ext uri="{FF2B5EF4-FFF2-40B4-BE49-F238E27FC236}">
                <a16:creationId xmlns:a16="http://schemas.microsoft.com/office/drawing/2014/main" id="{90235985-9E96-FE82-BDE9-17F74664CA25}"/>
              </a:ext>
            </a:extLst>
          </p:cNvPr>
          <p:cNvSpPr/>
          <p:nvPr/>
        </p:nvSpPr>
        <p:spPr>
          <a:xfrm>
            <a:off x="1915091" y="4272728"/>
            <a:ext cx="2165618" cy="400110"/>
          </a:xfrm>
          <a:prstGeom prst="rect">
            <a:avLst/>
          </a:prstGeom>
        </p:spPr>
        <p:txBody>
          <a:bodyPr wrap="square">
            <a:spAutoFit/>
          </a:bodyPr>
          <a:lstStyle/>
          <a:p>
            <a:pPr algn="ctr"/>
            <a:r>
              <a:rPr lang="en-US" sz="2000" dirty="0">
                <a:cs typeface="Calibri Light" panose="020F0302020204030204" pitchFamily="34" charset="0"/>
              </a:rPr>
              <a:t>$10 / ton</a:t>
            </a:r>
          </a:p>
        </p:txBody>
      </p:sp>
      <p:sp>
        <p:nvSpPr>
          <p:cNvPr id="2" name="Right Triangle 1">
            <a:extLst>
              <a:ext uri="{FF2B5EF4-FFF2-40B4-BE49-F238E27FC236}">
                <a16:creationId xmlns:a16="http://schemas.microsoft.com/office/drawing/2014/main" id="{C0ADD7F9-317E-59B3-123D-5C6F0F795558}"/>
              </a:ext>
            </a:extLst>
          </p:cNvPr>
          <p:cNvSpPr/>
          <p:nvPr/>
        </p:nvSpPr>
        <p:spPr>
          <a:xfrm rot="16200000">
            <a:off x="3961117" y="4194759"/>
            <a:ext cx="1283904" cy="1926453"/>
          </a:xfrm>
          <a:prstGeom prst="rtTriangle">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ight Triangle 2">
            <a:extLst>
              <a:ext uri="{FF2B5EF4-FFF2-40B4-BE49-F238E27FC236}">
                <a16:creationId xmlns:a16="http://schemas.microsoft.com/office/drawing/2014/main" id="{CF21CC9E-143F-AD5E-91BE-2FD8ED0A1848}"/>
              </a:ext>
            </a:extLst>
          </p:cNvPr>
          <p:cNvSpPr/>
          <p:nvPr/>
        </p:nvSpPr>
        <p:spPr>
          <a:xfrm>
            <a:off x="6255551" y="4752346"/>
            <a:ext cx="2667888" cy="1047592"/>
          </a:xfrm>
          <a:prstGeom prst="rtTriangle">
            <a:avLst/>
          </a:prstGeom>
          <a:gradFill flip="none" rotWithShape="1">
            <a:gsLst>
              <a:gs pos="0">
                <a:srgbClr val="0070C0">
                  <a:tint val="66000"/>
                  <a:satMod val="160000"/>
                </a:srgbClr>
              </a:gs>
              <a:gs pos="50000">
                <a:srgbClr val="0070C0">
                  <a:tint val="44500"/>
                  <a:satMod val="160000"/>
                </a:srgbClr>
              </a:gs>
              <a:gs pos="100000">
                <a:srgbClr val="0070C0">
                  <a:tint val="23500"/>
                  <a:satMod val="160000"/>
                </a:srgb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B811FCD5-F0FF-00FE-F651-91E996B71E2C}"/>
              </a:ext>
            </a:extLst>
          </p:cNvPr>
          <p:cNvSpPr txBox="1"/>
          <p:nvPr/>
        </p:nvSpPr>
        <p:spPr>
          <a:xfrm>
            <a:off x="4771534" y="5257270"/>
            <a:ext cx="442360" cy="400110"/>
          </a:xfrm>
          <a:prstGeom prst="rect">
            <a:avLst/>
          </a:prstGeom>
          <a:noFill/>
        </p:spPr>
        <p:txBody>
          <a:bodyPr wrap="square" rtlCol="0">
            <a:spAutoFit/>
          </a:bodyPr>
          <a:lstStyle/>
          <a:p>
            <a:r>
              <a:rPr lang="en-US" sz="2000" dirty="0">
                <a:solidFill>
                  <a:srgbClr val="FF0000"/>
                </a:solidFill>
              </a:rPr>
              <a:t>A</a:t>
            </a:r>
          </a:p>
        </p:txBody>
      </p:sp>
      <p:sp>
        <p:nvSpPr>
          <p:cNvPr id="5" name="TextBox 4">
            <a:extLst>
              <a:ext uri="{FF2B5EF4-FFF2-40B4-BE49-F238E27FC236}">
                <a16:creationId xmlns:a16="http://schemas.microsoft.com/office/drawing/2014/main" id="{5B9945C5-B755-43FA-7255-77553101F1D2}"/>
              </a:ext>
            </a:extLst>
          </p:cNvPr>
          <p:cNvSpPr txBox="1"/>
          <p:nvPr/>
        </p:nvSpPr>
        <p:spPr>
          <a:xfrm>
            <a:off x="6560567" y="5266809"/>
            <a:ext cx="442360" cy="400110"/>
          </a:xfrm>
          <a:prstGeom prst="rect">
            <a:avLst/>
          </a:prstGeom>
          <a:noFill/>
        </p:spPr>
        <p:txBody>
          <a:bodyPr wrap="square" rtlCol="0">
            <a:spAutoFit/>
          </a:bodyPr>
          <a:lstStyle/>
          <a:p>
            <a:r>
              <a:rPr lang="en-US" sz="2000" dirty="0">
                <a:solidFill>
                  <a:srgbClr val="0070C0"/>
                </a:solidFill>
              </a:rPr>
              <a:t>B</a:t>
            </a:r>
          </a:p>
        </p:txBody>
      </p:sp>
      <p:sp>
        <p:nvSpPr>
          <p:cNvPr id="6" name="TextBox 5">
            <a:extLst>
              <a:ext uri="{FF2B5EF4-FFF2-40B4-BE49-F238E27FC236}">
                <a16:creationId xmlns:a16="http://schemas.microsoft.com/office/drawing/2014/main" id="{2918A996-411B-624B-4BC4-58999485856F}"/>
              </a:ext>
            </a:extLst>
          </p:cNvPr>
          <p:cNvSpPr txBox="1"/>
          <p:nvPr/>
        </p:nvSpPr>
        <p:spPr>
          <a:xfrm>
            <a:off x="5685307" y="5249801"/>
            <a:ext cx="442360" cy="400110"/>
          </a:xfrm>
          <a:prstGeom prst="rect">
            <a:avLst/>
          </a:prstGeom>
          <a:noFill/>
        </p:spPr>
        <p:txBody>
          <a:bodyPr wrap="square" rtlCol="0">
            <a:spAutoFit/>
          </a:bodyPr>
          <a:lstStyle/>
          <a:p>
            <a:r>
              <a:rPr lang="en-US" sz="2000" dirty="0"/>
              <a:t>C</a:t>
            </a:r>
          </a:p>
        </p:txBody>
      </p:sp>
      <p:sp>
        <p:nvSpPr>
          <p:cNvPr id="17" name="Rectangle 16">
            <a:extLst>
              <a:ext uri="{FF2B5EF4-FFF2-40B4-BE49-F238E27FC236}">
                <a16:creationId xmlns:a16="http://schemas.microsoft.com/office/drawing/2014/main" id="{6D43C1FD-C55F-E52F-AE5F-3B4B714681EC}"/>
              </a:ext>
            </a:extLst>
          </p:cNvPr>
          <p:cNvSpPr/>
          <p:nvPr/>
        </p:nvSpPr>
        <p:spPr>
          <a:xfrm>
            <a:off x="2759825" y="1337375"/>
            <a:ext cx="1234312" cy="646331"/>
          </a:xfrm>
          <a:prstGeom prst="rect">
            <a:avLst/>
          </a:prstGeom>
        </p:spPr>
        <p:txBody>
          <a:bodyPr wrap="none">
            <a:spAutoFit/>
          </a:bodyPr>
          <a:lstStyle/>
          <a:p>
            <a:pPr algn="ctr"/>
            <a:r>
              <a:rPr lang="en-US" dirty="0">
                <a:cs typeface="Calibri Light" panose="020F0302020204030204" pitchFamily="34" charset="0"/>
              </a:rPr>
              <a:t>Cost of </a:t>
            </a:r>
          </a:p>
          <a:p>
            <a:pPr algn="ctr"/>
            <a:r>
              <a:rPr lang="en-US" dirty="0">
                <a:cs typeface="Calibri Light" panose="020F0302020204030204" pitchFamily="34" charset="0"/>
              </a:rPr>
              <a:t>Abatement</a:t>
            </a:r>
          </a:p>
        </p:txBody>
      </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1911A375-6835-4432-9617-16E6314DFA69}"/>
                  </a:ext>
                </a:extLst>
              </p:cNvPr>
              <p:cNvSpPr txBox="1"/>
              <p:nvPr/>
            </p:nvSpPr>
            <p:spPr>
              <a:xfrm>
                <a:off x="2362543" y="3507148"/>
                <a:ext cx="6151830" cy="438582"/>
              </a:xfrm>
              <a:prstGeom prst="rect">
                <a:avLst/>
              </a:prstGeom>
              <a:noFill/>
            </p:spPr>
            <p:txBody>
              <a:bodyPr wrap="square">
                <a:spAutoFit/>
              </a:bodyPr>
              <a:lstStyle/>
              <a:p>
                <a:pPr>
                  <a:lnSpc>
                    <a:spcPct val="125000"/>
                  </a:lnSpc>
                </a:pPr>
                <a14:m>
                  <m:oMathPara xmlns:m="http://schemas.openxmlformats.org/officeDocument/2006/math">
                    <m:oMathParaPr>
                      <m:jc m:val="centerGroup"/>
                    </m:oMathParaPr>
                    <m:oMath xmlns:m="http://schemas.openxmlformats.org/officeDocument/2006/math">
                      <m:r>
                        <a:rPr lang="en-US" sz="1800" b="0" i="1" smtClean="0">
                          <a:solidFill>
                            <a:srgbClr val="FF0000"/>
                          </a:solidFill>
                          <a:latin typeface="Cambria Math" panose="02040503050406030204" pitchFamily="18" charset="0"/>
                        </a:rPr>
                        <m:t>𝑀</m:t>
                      </m:r>
                      <m:sSub>
                        <m:sSubPr>
                          <m:ctrlPr>
                            <a:rPr lang="en-US" sz="1800" b="0" i="1" smtClean="0">
                              <a:solidFill>
                                <a:srgbClr val="FF0000"/>
                              </a:solidFill>
                              <a:latin typeface="Cambria Math" panose="02040503050406030204" pitchFamily="18" charset="0"/>
                            </a:rPr>
                          </m:ctrlPr>
                        </m:sSubPr>
                        <m:e>
                          <m:r>
                            <a:rPr lang="en-US" sz="1800" b="0" i="1" smtClean="0">
                              <a:solidFill>
                                <a:srgbClr val="FF0000"/>
                              </a:solidFill>
                              <a:latin typeface="Cambria Math" panose="02040503050406030204" pitchFamily="18" charset="0"/>
                            </a:rPr>
                            <m:t>𝐶</m:t>
                          </m:r>
                        </m:e>
                        <m:sub>
                          <m:r>
                            <a:rPr lang="en-US" sz="1800" b="0" i="1" smtClean="0">
                              <a:solidFill>
                                <a:srgbClr val="FF0000"/>
                              </a:solidFill>
                              <a:latin typeface="Cambria Math" panose="02040503050406030204" pitchFamily="18" charset="0"/>
                            </a:rPr>
                            <m:t>𝑎</m:t>
                          </m:r>
                        </m:sub>
                      </m:sSub>
                      <m:r>
                        <a:rPr lang="en-US" sz="1800" b="0" i="1" smtClean="0">
                          <a:solidFill>
                            <a:schemeClr val="tx1"/>
                          </a:solidFill>
                          <a:latin typeface="Cambria Math" panose="02040503050406030204" pitchFamily="18" charset="0"/>
                        </a:rPr>
                        <m:t>=</m:t>
                      </m:r>
                      <m:r>
                        <a:rPr lang="en-US" i="1">
                          <a:solidFill>
                            <a:srgbClr val="0070C0"/>
                          </a:solidFill>
                          <a:latin typeface="Cambria Math" panose="02040503050406030204" pitchFamily="18" charset="0"/>
                        </a:rPr>
                        <m:t>𝑀</m:t>
                      </m:r>
                      <m:sSub>
                        <m:sSubPr>
                          <m:ctrlPr>
                            <a:rPr lang="en-US" i="1">
                              <a:solidFill>
                                <a:srgbClr val="0070C0"/>
                              </a:solidFill>
                              <a:latin typeface="Cambria Math" panose="02040503050406030204" pitchFamily="18" charset="0"/>
                            </a:rPr>
                          </m:ctrlPr>
                        </m:sSubPr>
                        <m:e>
                          <m:r>
                            <a:rPr lang="en-US" i="1">
                              <a:solidFill>
                                <a:srgbClr val="0070C0"/>
                              </a:solidFill>
                              <a:latin typeface="Cambria Math" panose="02040503050406030204" pitchFamily="18" charset="0"/>
                            </a:rPr>
                            <m:t>𝐶</m:t>
                          </m:r>
                        </m:e>
                        <m:sub>
                          <m:r>
                            <a:rPr lang="en-US" i="1">
                              <a:solidFill>
                                <a:srgbClr val="0070C0"/>
                              </a:solidFill>
                              <a:latin typeface="Cambria Math" panose="02040503050406030204" pitchFamily="18" charset="0"/>
                            </a:rPr>
                            <m:t>𝑏</m:t>
                          </m:r>
                        </m:sub>
                      </m:sSub>
                    </m:oMath>
                  </m:oMathPara>
                </a14:m>
                <a:endParaRPr lang="en-US" sz="1800" dirty="0">
                  <a:solidFill>
                    <a:srgbClr val="FF0000"/>
                  </a:solidFill>
                  <a:cs typeface="Calibri Light" panose="020F0302020204030204" pitchFamily="34" charset="0"/>
                </a:endParaRPr>
              </a:p>
            </p:txBody>
          </p:sp>
        </mc:Choice>
        <mc:Fallback xmlns="">
          <p:sp>
            <p:nvSpPr>
              <p:cNvPr id="22" name="TextBox 21">
                <a:extLst>
                  <a:ext uri="{FF2B5EF4-FFF2-40B4-BE49-F238E27FC236}">
                    <a16:creationId xmlns:a16="http://schemas.microsoft.com/office/drawing/2014/main" id="{1911A375-6835-4432-9617-16E6314DFA69}"/>
                  </a:ext>
                </a:extLst>
              </p:cNvPr>
              <p:cNvSpPr txBox="1">
                <a:spLocks noRot="1" noChangeAspect="1" noMove="1" noResize="1" noEditPoints="1" noAdjustHandles="1" noChangeArrowheads="1" noChangeShapeType="1" noTextEdit="1"/>
              </p:cNvSpPr>
              <p:nvPr/>
            </p:nvSpPr>
            <p:spPr>
              <a:xfrm>
                <a:off x="2362543" y="3507148"/>
                <a:ext cx="6151830" cy="438582"/>
              </a:xfrm>
              <a:prstGeom prst="rect">
                <a:avLst/>
              </a:prstGeom>
              <a:blipFill>
                <a:blip r:embed="rId7"/>
                <a:stretch>
                  <a:fillRect/>
                </a:stretch>
              </a:blipFill>
            </p:spPr>
            <p:txBody>
              <a:bodyPr/>
              <a:lstStyle/>
              <a:p>
                <a:r>
                  <a:rPr lang="en-US">
                    <a:noFill/>
                  </a:rPr>
                  <a:t> </a:t>
                </a:r>
              </a:p>
            </p:txBody>
          </p:sp>
        </mc:Fallback>
      </mc:AlternateContent>
      <p:cxnSp>
        <p:nvCxnSpPr>
          <p:cNvPr id="25" name="Straight Arrow Connector 24">
            <a:extLst>
              <a:ext uri="{FF2B5EF4-FFF2-40B4-BE49-F238E27FC236}">
                <a16:creationId xmlns:a16="http://schemas.microsoft.com/office/drawing/2014/main" id="{C2446EDB-6375-40AD-A10A-B15C1EE77701}"/>
              </a:ext>
            </a:extLst>
          </p:cNvPr>
          <p:cNvCxnSpPr/>
          <p:nvPr/>
        </p:nvCxnSpPr>
        <p:spPr>
          <a:xfrm>
            <a:off x="5438458" y="3945730"/>
            <a:ext cx="83453" cy="472489"/>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D2C263E8-1E86-40D8-8140-65666CC981E3}"/>
                  </a:ext>
                </a:extLst>
              </p:cNvPr>
              <p:cNvSpPr txBox="1"/>
              <p:nvPr/>
            </p:nvSpPr>
            <p:spPr>
              <a:xfrm>
                <a:off x="2445996" y="5860533"/>
                <a:ext cx="6151830" cy="438582"/>
              </a:xfrm>
              <a:prstGeom prst="rect">
                <a:avLst/>
              </a:prstGeom>
              <a:noFill/>
            </p:spPr>
            <p:txBody>
              <a:bodyPr wrap="square">
                <a:spAutoFit/>
              </a:bodyPr>
              <a:lstStyle/>
              <a:p>
                <a:pPr>
                  <a:lnSpc>
                    <a:spcPct val="125000"/>
                  </a:lnSpc>
                </a:pPr>
                <a14:m>
                  <m:oMathPara xmlns:m="http://schemas.openxmlformats.org/officeDocument/2006/math">
                    <m:oMathParaPr>
                      <m:jc m:val="centerGroup"/>
                    </m:oMathParaPr>
                    <m:oMath xmlns:m="http://schemas.openxmlformats.org/officeDocument/2006/math">
                      <m:r>
                        <a:rPr lang="en-US" sz="1800" b="0" i="1" smtClean="0">
                          <a:solidFill>
                            <a:srgbClr val="FF0000"/>
                          </a:solidFill>
                          <a:latin typeface="Cambria Math" panose="02040503050406030204" pitchFamily="18" charset="0"/>
                        </a:rPr>
                        <m:t>40</m:t>
                      </m:r>
                      <m:r>
                        <a:rPr lang="en-US" sz="1800" b="0" i="1" smtClean="0">
                          <a:solidFill>
                            <a:schemeClr val="tx1"/>
                          </a:solidFill>
                          <a:latin typeface="Cambria Math" panose="02040503050406030204" pitchFamily="18" charset="0"/>
                        </a:rPr>
                        <m:t>,</m:t>
                      </m:r>
                      <m:r>
                        <a:rPr lang="en-US" sz="1800" b="0" i="1" smtClean="0">
                          <a:solidFill>
                            <a:srgbClr val="FF0000"/>
                          </a:solidFill>
                          <a:latin typeface="Cambria Math" panose="02040503050406030204" pitchFamily="18" charset="0"/>
                        </a:rPr>
                        <m:t> </m:t>
                      </m:r>
                      <m:r>
                        <a:rPr lang="en-US" b="0" i="1" smtClean="0">
                          <a:solidFill>
                            <a:srgbClr val="0070C0"/>
                          </a:solidFill>
                          <a:latin typeface="Cambria Math" panose="02040503050406030204" pitchFamily="18" charset="0"/>
                        </a:rPr>
                        <m:t>60</m:t>
                      </m:r>
                    </m:oMath>
                  </m:oMathPara>
                </a14:m>
                <a:endParaRPr lang="en-US" sz="1800" dirty="0">
                  <a:solidFill>
                    <a:srgbClr val="FF0000"/>
                  </a:solidFill>
                  <a:cs typeface="Calibri Light" panose="020F0302020204030204" pitchFamily="34" charset="0"/>
                </a:endParaRPr>
              </a:p>
            </p:txBody>
          </p:sp>
        </mc:Choice>
        <mc:Fallback xmlns="">
          <p:sp>
            <p:nvSpPr>
              <p:cNvPr id="27" name="TextBox 26">
                <a:extLst>
                  <a:ext uri="{FF2B5EF4-FFF2-40B4-BE49-F238E27FC236}">
                    <a16:creationId xmlns:a16="http://schemas.microsoft.com/office/drawing/2014/main" id="{D2C263E8-1E86-40D8-8140-65666CC981E3}"/>
                  </a:ext>
                </a:extLst>
              </p:cNvPr>
              <p:cNvSpPr txBox="1">
                <a:spLocks noRot="1" noChangeAspect="1" noMove="1" noResize="1" noEditPoints="1" noAdjustHandles="1" noChangeArrowheads="1" noChangeShapeType="1" noTextEdit="1"/>
              </p:cNvSpPr>
              <p:nvPr/>
            </p:nvSpPr>
            <p:spPr>
              <a:xfrm>
                <a:off x="2445996" y="5860533"/>
                <a:ext cx="6151830" cy="438582"/>
              </a:xfrm>
              <a:prstGeom prst="rect">
                <a:avLst/>
              </a:prstGeom>
              <a:blipFill>
                <a:blip r:embed="rId8"/>
                <a:stretch>
                  <a:fillRect/>
                </a:stretch>
              </a:blipFill>
            </p:spPr>
            <p:txBody>
              <a:bodyPr/>
              <a:lstStyle/>
              <a:p>
                <a:r>
                  <a:rPr lang="en-US">
                    <a:noFill/>
                  </a:rPr>
                  <a:t> </a:t>
                </a:r>
              </a:p>
            </p:txBody>
          </p:sp>
        </mc:Fallback>
      </mc:AlternateContent>
      <p:sp>
        <p:nvSpPr>
          <p:cNvPr id="14" name="TextBox 13">
            <a:extLst>
              <a:ext uri="{FF2B5EF4-FFF2-40B4-BE49-F238E27FC236}">
                <a16:creationId xmlns:a16="http://schemas.microsoft.com/office/drawing/2014/main" id="{2A373A6D-326E-FAAF-3D18-16DF5736F667}"/>
              </a:ext>
            </a:extLst>
          </p:cNvPr>
          <p:cNvSpPr txBox="1"/>
          <p:nvPr/>
        </p:nvSpPr>
        <p:spPr>
          <a:xfrm>
            <a:off x="247746" y="2890788"/>
            <a:ext cx="2416602" cy="2366482"/>
          </a:xfrm>
          <a:prstGeom prst="rect">
            <a:avLst/>
          </a:prstGeom>
          <a:noFill/>
          <a:effectLst/>
        </p:spPr>
        <p:txBody>
          <a:bodyPr wrap="square" rtlCol="0">
            <a:spAutoFit/>
          </a:bodyPr>
          <a:lstStyle/>
          <a:p>
            <a:pPr>
              <a:lnSpc>
                <a:spcPct val="125000"/>
              </a:lnSpc>
            </a:pPr>
            <a:r>
              <a:rPr lang="en-US" sz="2400" dirty="0">
                <a:cs typeface="Calibri Light" panose="020F0302020204030204" pitchFamily="34" charset="0"/>
              </a:rPr>
              <a:t>How can the firms trade to reach this efficient least-cost point? </a:t>
            </a:r>
          </a:p>
        </p:txBody>
      </p:sp>
    </p:spTree>
    <p:custDataLst>
      <p:tags r:id="rId1"/>
    </p:custDataLst>
    <p:extLst>
      <p:ext uri="{BB962C8B-B14F-4D97-AF65-F5344CB8AC3E}">
        <p14:creationId xmlns:p14="http://schemas.microsoft.com/office/powerpoint/2010/main" val="1641341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2">
            <a:extLst>
              <a:ext uri="{FF2B5EF4-FFF2-40B4-BE49-F238E27FC236}">
                <a16:creationId xmlns:a16="http://schemas.microsoft.com/office/drawing/2014/main" id="{462E9AFE-FCE3-4594-A4DB-141C6B7644D4}"/>
              </a:ext>
            </a:extLst>
          </p:cNvPr>
          <p:cNvSpPr txBox="1">
            <a:spLocks/>
          </p:cNvSpPr>
          <p:nvPr/>
        </p:nvSpPr>
        <p:spPr>
          <a:xfrm>
            <a:off x="2398804" y="-423710"/>
            <a:ext cx="7225748" cy="1775218"/>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endParaRPr lang="en-US" sz="4000" dirty="0">
              <a:solidFill>
                <a:schemeClr val="tx1"/>
              </a:solidFill>
              <a:latin typeface="+mj-lt"/>
            </a:endParaRPr>
          </a:p>
        </p:txBody>
      </p:sp>
      <p:sp>
        <p:nvSpPr>
          <p:cNvPr id="8" name="Title 2">
            <a:extLst>
              <a:ext uri="{FF2B5EF4-FFF2-40B4-BE49-F238E27FC236}">
                <a16:creationId xmlns:a16="http://schemas.microsoft.com/office/drawing/2014/main" id="{8FBC5C84-198D-80A5-5F71-0C58BB6A54A7}"/>
              </a:ext>
            </a:extLst>
          </p:cNvPr>
          <p:cNvSpPr txBox="1">
            <a:spLocks/>
          </p:cNvSpPr>
          <p:nvPr/>
        </p:nvSpPr>
        <p:spPr>
          <a:xfrm>
            <a:off x="2647069" y="-423710"/>
            <a:ext cx="7225748" cy="1775218"/>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rgbClr val="0070C0"/>
                </a:solidFill>
                <a:latin typeface="+mj-lt"/>
              </a:rPr>
              <a:t>Allowance Price Formation in Cap and Trade</a:t>
            </a:r>
          </a:p>
        </p:txBody>
      </p:sp>
      <p:cxnSp>
        <p:nvCxnSpPr>
          <p:cNvPr id="35" name="Straight Arrow Connector 34">
            <a:extLst>
              <a:ext uri="{FF2B5EF4-FFF2-40B4-BE49-F238E27FC236}">
                <a16:creationId xmlns:a16="http://schemas.microsoft.com/office/drawing/2014/main" id="{1166ED25-A6F3-B38F-0B37-0A153000D4EC}"/>
              </a:ext>
            </a:extLst>
          </p:cNvPr>
          <p:cNvCxnSpPr>
            <a:cxnSpLocks/>
          </p:cNvCxnSpPr>
          <p:nvPr/>
        </p:nvCxnSpPr>
        <p:spPr>
          <a:xfrm flipV="1">
            <a:off x="3639845" y="2024109"/>
            <a:ext cx="0" cy="3790765"/>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E3DF2497-98CF-C04A-EC59-474C0D2E6D01}"/>
              </a:ext>
            </a:extLst>
          </p:cNvPr>
          <p:cNvCxnSpPr>
            <a:cxnSpLocks/>
          </p:cNvCxnSpPr>
          <p:nvPr/>
        </p:nvCxnSpPr>
        <p:spPr>
          <a:xfrm flipV="1">
            <a:off x="9068693" y="1961965"/>
            <a:ext cx="0" cy="3852909"/>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653598DE-6201-972E-2FB3-363E97C4BA52}"/>
              </a:ext>
            </a:extLst>
          </p:cNvPr>
          <p:cNvCxnSpPr>
            <a:cxnSpLocks/>
          </p:cNvCxnSpPr>
          <p:nvPr/>
        </p:nvCxnSpPr>
        <p:spPr>
          <a:xfrm>
            <a:off x="3639845" y="5814874"/>
            <a:ext cx="5428849"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9F9A447-5657-FCC2-9696-2E3ABAAFB901}"/>
              </a:ext>
            </a:extLst>
          </p:cNvPr>
          <p:cNvCxnSpPr>
            <a:cxnSpLocks/>
          </p:cNvCxnSpPr>
          <p:nvPr/>
        </p:nvCxnSpPr>
        <p:spPr>
          <a:xfrm>
            <a:off x="3639843" y="3755254"/>
            <a:ext cx="5428851" cy="2083015"/>
          </a:xfrm>
          <a:prstGeom prst="line">
            <a:avLst/>
          </a:prstGeom>
          <a:ln w="19050" cap="flat" cmpd="sng" algn="ctr">
            <a:solidFill>
              <a:srgbClr val="0070C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6" name="Straight Connector 15">
            <a:extLst>
              <a:ext uri="{FF2B5EF4-FFF2-40B4-BE49-F238E27FC236}">
                <a16:creationId xmlns:a16="http://schemas.microsoft.com/office/drawing/2014/main" id="{AF60783A-C63D-A6E4-6027-6A8B7D70C505}"/>
              </a:ext>
            </a:extLst>
          </p:cNvPr>
          <p:cNvCxnSpPr>
            <a:cxnSpLocks/>
          </p:cNvCxnSpPr>
          <p:nvPr/>
        </p:nvCxnSpPr>
        <p:spPr>
          <a:xfrm flipV="1">
            <a:off x="3639843" y="2183074"/>
            <a:ext cx="5428850" cy="3605167"/>
          </a:xfrm>
          <a:prstGeom prst="line">
            <a:avLst/>
          </a:prstGeom>
          <a:ln w="19050"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8" name="Straight Connector 17">
            <a:extLst>
              <a:ext uri="{FF2B5EF4-FFF2-40B4-BE49-F238E27FC236}">
                <a16:creationId xmlns:a16="http://schemas.microsoft.com/office/drawing/2014/main" id="{EB6DE906-C4D9-8110-C5A3-1650A24B1957}"/>
              </a:ext>
            </a:extLst>
          </p:cNvPr>
          <p:cNvCxnSpPr>
            <a:cxnSpLocks/>
          </p:cNvCxnSpPr>
          <p:nvPr/>
        </p:nvCxnSpPr>
        <p:spPr>
          <a:xfrm flipV="1">
            <a:off x="6255552" y="2156441"/>
            <a:ext cx="0" cy="3658433"/>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23" name="Rectangle 22">
                <a:extLst>
                  <a:ext uri="{FF2B5EF4-FFF2-40B4-BE49-F238E27FC236}">
                    <a16:creationId xmlns:a16="http://schemas.microsoft.com/office/drawing/2014/main" id="{F89757A8-06FC-7DC8-C9D1-551EF816DA88}"/>
                  </a:ext>
                </a:extLst>
              </p:cNvPr>
              <p:cNvSpPr/>
              <p:nvPr/>
            </p:nvSpPr>
            <p:spPr>
              <a:xfrm>
                <a:off x="6096000" y="5864902"/>
                <a:ext cx="391917" cy="400110"/>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r>
                        <a:rPr lang="en-US" sz="2000" i="1" dirty="0" smtClean="0">
                          <a:solidFill>
                            <a:schemeClr val="tx1"/>
                          </a:solidFill>
                          <a:latin typeface="Cambria Math" panose="02040503050406030204" pitchFamily="18" charset="0"/>
                          <a:cs typeface="Calibri Light" panose="020F0302020204030204" pitchFamily="34" charset="0"/>
                        </a:rPr>
                        <m:t>5</m:t>
                      </m:r>
                      <m:r>
                        <a:rPr lang="en-US" sz="2000" b="0" i="1" dirty="0" smtClean="0">
                          <a:solidFill>
                            <a:schemeClr val="tx1"/>
                          </a:solidFill>
                          <a:latin typeface="Cambria Math" panose="02040503050406030204" pitchFamily="18" charset="0"/>
                          <a:cs typeface="Calibri Light" panose="020F0302020204030204" pitchFamily="34" charset="0"/>
                        </a:rPr>
                        <m:t>0</m:t>
                      </m:r>
                    </m:oMath>
                  </m:oMathPara>
                </a14:m>
                <a:endParaRPr lang="en-US" sz="2000" b="0" dirty="0">
                  <a:solidFill>
                    <a:schemeClr val="tx1"/>
                  </a:solidFill>
                  <a:cs typeface="Calibri Light" panose="020F0302020204030204" pitchFamily="34" charset="0"/>
                </a:endParaRPr>
              </a:p>
            </p:txBody>
          </p:sp>
        </mc:Choice>
        <mc:Fallback xmlns="">
          <p:sp>
            <p:nvSpPr>
              <p:cNvPr id="23" name="Rectangle 22">
                <a:extLst>
                  <a:ext uri="{FF2B5EF4-FFF2-40B4-BE49-F238E27FC236}">
                    <a16:creationId xmlns:a16="http://schemas.microsoft.com/office/drawing/2014/main" id="{F89757A8-06FC-7DC8-C9D1-551EF816DA88}"/>
                  </a:ext>
                </a:extLst>
              </p:cNvPr>
              <p:cNvSpPr>
                <a:spLocks noRot="1" noChangeAspect="1" noMove="1" noResize="1" noEditPoints="1" noAdjustHandles="1" noChangeArrowheads="1" noChangeShapeType="1" noTextEdit="1"/>
              </p:cNvSpPr>
              <p:nvPr/>
            </p:nvSpPr>
            <p:spPr>
              <a:xfrm>
                <a:off x="6096000" y="5864902"/>
                <a:ext cx="391917" cy="400110"/>
              </a:xfrm>
              <a:prstGeom prst="rect">
                <a:avLst/>
              </a:prstGeom>
              <a:blipFill>
                <a:blip r:embed="rId4"/>
                <a:stretch>
                  <a:fillRect l="-17188" r="-15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Rectangle 23">
                <a:extLst>
                  <a:ext uri="{FF2B5EF4-FFF2-40B4-BE49-F238E27FC236}">
                    <a16:creationId xmlns:a16="http://schemas.microsoft.com/office/drawing/2014/main" id="{D0EACFB3-6462-C4B7-DC0B-A0A9A57FA583}"/>
                  </a:ext>
                </a:extLst>
              </p:cNvPr>
              <p:cNvSpPr/>
              <p:nvPr/>
            </p:nvSpPr>
            <p:spPr>
              <a:xfrm>
                <a:off x="8872736" y="5864902"/>
                <a:ext cx="391917" cy="400110"/>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r>
                        <a:rPr lang="en-US" sz="2000" i="1" dirty="0" smtClean="0">
                          <a:solidFill>
                            <a:srgbClr val="FF0000"/>
                          </a:solidFill>
                          <a:latin typeface="Cambria Math" panose="02040503050406030204" pitchFamily="18" charset="0"/>
                          <a:cs typeface="Calibri Light" panose="020F0302020204030204" pitchFamily="34" charset="0"/>
                        </a:rPr>
                        <m:t>1</m:t>
                      </m:r>
                      <m:r>
                        <a:rPr lang="en-US" sz="2000" b="0" i="1" dirty="0" smtClean="0">
                          <a:solidFill>
                            <a:srgbClr val="FF0000"/>
                          </a:solidFill>
                          <a:latin typeface="Cambria Math" panose="02040503050406030204" pitchFamily="18" charset="0"/>
                          <a:cs typeface="Calibri Light" panose="020F0302020204030204" pitchFamily="34" charset="0"/>
                        </a:rPr>
                        <m:t>00</m:t>
                      </m:r>
                    </m:oMath>
                  </m:oMathPara>
                </a14:m>
                <a:endParaRPr lang="en-US" sz="2000" b="0" dirty="0">
                  <a:solidFill>
                    <a:srgbClr val="0070C0"/>
                  </a:solidFill>
                  <a:cs typeface="Calibri Light" panose="020F0302020204030204" pitchFamily="34" charset="0"/>
                </a:endParaRPr>
              </a:p>
            </p:txBody>
          </p:sp>
        </mc:Choice>
        <mc:Fallback xmlns="">
          <p:sp>
            <p:nvSpPr>
              <p:cNvPr id="24" name="Rectangle 23">
                <a:extLst>
                  <a:ext uri="{FF2B5EF4-FFF2-40B4-BE49-F238E27FC236}">
                    <a16:creationId xmlns:a16="http://schemas.microsoft.com/office/drawing/2014/main" id="{D0EACFB3-6462-C4B7-DC0B-A0A9A57FA583}"/>
                  </a:ext>
                </a:extLst>
              </p:cNvPr>
              <p:cNvSpPr>
                <a:spLocks noRot="1" noChangeAspect="1" noMove="1" noResize="1" noEditPoints="1" noAdjustHandles="1" noChangeArrowheads="1" noChangeShapeType="1" noTextEdit="1"/>
              </p:cNvSpPr>
              <p:nvPr/>
            </p:nvSpPr>
            <p:spPr>
              <a:xfrm>
                <a:off x="8872736" y="5864902"/>
                <a:ext cx="391917" cy="400110"/>
              </a:xfrm>
              <a:prstGeom prst="rect">
                <a:avLst/>
              </a:prstGeom>
              <a:blipFill>
                <a:blip r:embed="rId5"/>
                <a:stretch>
                  <a:fillRect l="-34375" r="-187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F57991AE-098F-690F-358D-3392D1A65B78}"/>
                  </a:ext>
                </a:extLst>
              </p:cNvPr>
              <p:cNvSpPr txBox="1"/>
              <p:nvPr/>
            </p:nvSpPr>
            <p:spPr>
              <a:xfrm>
                <a:off x="1636818" y="5895680"/>
                <a:ext cx="4006050" cy="369332"/>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r>
                        <a:rPr lang="en-US" sz="1800" i="1" dirty="0" smtClean="0">
                          <a:solidFill>
                            <a:srgbClr val="0070C0"/>
                          </a:solidFill>
                          <a:latin typeface="Cambria Math" panose="02040503050406030204" pitchFamily="18" charset="0"/>
                          <a:cs typeface="Calibri Light" panose="020F0302020204030204" pitchFamily="34" charset="0"/>
                        </a:rPr>
                        <m:t>1</m:t>
                      </m:r>
                      <m:r>
                        <a:rPr lang="en-US" sz="1800" b="0" i="1" dirty="0" smtClean="0">
                          <a:solidFill>
                            <a:srgbClr val="0070C0"/>
                          </a:solidFill>
                          <a:latin typeface="Cambria Math" panose="02040503050406030204" pitchFamily="18" charset="0"/>
                          <a:cs typeface="Calibri Light" panose="020F0302020204030204" pitchFamily="34" charset="0"/>
                        </a:rPr>
                        <m:t>00</m:t>
                      </m:r>
                    </m:oMath>
                  </m:oMathPara>
                </a14:m>
                <a:endParaRPr lang="en-US" sz="1800" b="0" dirty="0">
                  <a:solidFill>
                    <a:srgbClr val="0070C0"/>
                  </a:solidFill>
                  <a:cs typeface="Calibri Light" panose="020F0302020204030204" pitchFamily="34" charset="0"/>
                </a:endParaRPr>
              </a:p>
            </p:txBody>
          </p:sp>
        </mc:Choice>
        <mc:Fallback xmlns="">
          <p:sp>
            <p:nvSpPr>
              <p:cNvPr id="26" name="TextBox 25">
                <a:extLst>
                  <a:ext uri="{FF2B5EF4-FFF2-40B4-BE49-F238E27FC236}">
                    <a16:creationId xmlns:a16="http://schemas.microsoft.com/office/drawing/2014/main" id="{F57991AE-098F-690F-358D-3392D1A65B78}"/>
                  </a:ext>
                </a:extLst>
              </p:cNvPr>
              <p:cNvSpPr txBox="1">
                <a:spLocks noRot="1" noChangeAspect="1" noMove="1" noResize="1" noEditPoints="1" noAdjustHandles="1" noChangeArrowheads="1" noChangeShapeType="1" noTextEdit="1"/>
              </p:cNvSpPr>
              <p:nvPr/>
            </p:nvSpPr>
            <p:spPr>
              <a:xfrm>
                <a:off x="1636818" y="5895680"/>
                <a:ext cx="4006050" cy="369332"/>
              </a:xfrm>
              <a:prstGeom prst="rect">
                <a:avLst/>
              </a:prstGeom>
              <a:blipFill>
                <a:blip r:embed="rId6"/>
                <a:stretch>
                  <a:fillRect/>
                </a:stretch>
              </a:blipFill>
            </p:spPr>
            <p:txBody>
              <a:bodyPr/>
              <a:lstStyle/>
              <a:p>
                <a:r>
                  <a:rPr lang="en-US">
                    <a:noFill/>
                  </a:rPr>
                  <a:t> </a:t>
                </a:r>
              </a:p>
            </p:txBody>
          </p:sp>
        </mc:Fallback>
      </mc:AlternateContent>
      <p:cxnSp>
        <p:nvCxnSpPr>
          <p:cNvPr id="29" name="Straight Connector 28">
            <a:extLst>
              <a:ext uri="{FF2B5EF4-FFF2-40B4-BE49-F238E27FC236}">
                <a16:creationId xmlns:a16="http://schemas.microsoft.com/office/drawing/2014/main" id="{8055325D-DB30-D558-BAAB-CCDB52644E2A}"/>
              </a:ext>
            </a:extLst>
          </p:cNvPr>
          <p:cNvCxnSpPr>
            <a:cxnSpLocks/>
          </p:cNvCxnSpPr>
          <p:nvPr/>
        </p:nvCxnSpPr>
        <p:spPr>
          <a:xfrm>
            <a:off x="3639843" y="4475630"/>
            <a:ext cx="5428850" cy="0"/>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44" name="Rectangle 43">
            <a:extLst>
              <a:ext uri="{FF2B5EF4-FFF2-40B4-BE49-F238E27FC236}">
                <a16:creationId xmlns:a16="http://schemas.microsoft.com/office/drawing/2014/main" id="{90235985-9E96-FE82-BDE9-17F74664CA25}"/>
              </a:ext>
            </a:extLst>
          </p:cNvPr>
          <p:cNvSpPr/>
          <p:nvPr/>
        </p:nvSpPr>
        <p:spPr>
          <a:xfrm>
            <a:off x="1915091" y="4272728"/>
            <a:ext cx="2165618" cy="400110"/>
          </a:xfrm>
          <a:prstGeom prst="rect">
            <a:avLst/>
          </a:prstGeom>
        </p:spPr>
        <p:txBody>
          <a:bodyPr wrap="square">
            <a:spAutoFit/>
          </a:bodyPr>
          <a:lstStyle/>
          <a:p>
            <a:pPr algn="ctr"/>
            <a:r>
              <a:rPr lang="en-US" sz="2000" dirty="0">
                <a:cs typeface="Calibri Light" panose="020F0302020204030204" pitchFamily="34" charset="0"/>
              </a:rPr>
              <a:t>$10 / ton</a:t>
            </a:r>
          </a:p>
        </p:txBody>
      </p:sp>
      <p:sp>
        <p:nvSpPr>
          <p:cNvPr id="2" name="Right Triangle 1">
            <a:extLst>
              <a:ext uri="{FF2B5EF4-FFF2-40B4-BE49-F238E27FC236}">
                <a16:creationId xmlns:a16="http://schemas.microsoft.com/office/drawing/2014/main" id="{C0ADD7F9-317E-59B3-123D-5C6F0F795558}"/>
              </a:ext>
            </a:extLst>
          </p:cNvPr>
          <p:cNvSpPr/>
          <p:nvPr/>
        </p:nvSpPr>
        <p:spPr>
          <a:xfrm rot="16200000">
            <a:off x="3961117" y="4194759"/>
            <a:ext cx="1283904" cy="1926453"/>
          </a:xfrm>
          <a:prstGeom prst="rtTriangle">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ight Triangle 2">
            <a:extLst>
              <a:ext uri="{FF2B5EF4-FFF2-40B4-BE49-F238E27FC236}">
                <a16:creationId xmlns:a16="http://schemas.microsoft.com/office/drawing/2014/main" id="{CF21CC9E-143F-AD5E-91BE-2FD8ED0A1848}"/>
              </a:ext>
            </a:extLst>
          </p:cNvPr>
          <p:cNvSpPr/>
          <p:nvPr/>
        </p:nvSpPr>
        <p:spPr>
          <a:xfrm>
            <a:off x="6255551" y="4752346"/>
            <a:ext cx="2667888" cy="1047592"/>
          </a:xfrm>
          <a:prstGeom prst="rtTriangle">
            <a:avLst/>
          </a:prstGeom>
          <a:gradFill flip="none" rotWithShape="1">
            <a:gsLst>
              <a:gs pos="0">
                <a:srgbClr val="0070C0">
                  <a:tint val="66000"/>
                  <a:satMod val="160000"/>
                </a:srgbClr>
              </a:gs>
              <a:gs pos="50000">
                <a:srgbClr val="0070C0">
                  <a:tint val="44500"/>
                  <a:satMod val="160000"/>
                </a:srgbClr>
              </a:gs>
              <a:gs pos="100000">
                <a:srgbClr val="0070C0">
                  <a:tint val="23500"/>
                  <a:satMod val="160000"/>
                </a:srgb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B811FCD5-F0FF-00FE-F651-91E996B71E2C}"/>
              </a:ext>
            </a:extLst>
          </p:cNvPr>
          <p:cNvSpPr txBox="1"/>
          <p:nvPr/>
        </p:nvSpPr>
        <p:spPr>
          <a:xfrm>
            <a:off x="4771534" y="5257270"/>
            <a:ext cx="442360" cy="400110"/>
          </a:xfrm>
          <a:prstGeom prst="rect">
            <a:avLst/>
          </a:prstGeom>
          <a:noFill/>
        </p:spPr>
        <p:txBody>
          <a:bodyPr wrap="square" rtlCol="0">
            <a:spAutoFit/>
          </a:bodyPr>
          <a:lstStyle/>
          <a:p>
            <a:r>
              <a:rPr lang="en-US" sz="2000" dirty="0">
                <a:solidFill>
                  <a:srgbClr val="FF0000"/>
                </a:solidFill>
              </a:rPr>
              <a:t>A</a:t>
            </a:r>
          </a:p>
        </p:txBody>
      </p:sp>
      <p:sp>
        <p:nvSpPr>
          <p:cNvPr id="5" name="TextBox 4">
            <a:extLst>
              <a:ext uri="{FF2B5EF4-FFF2-40B4-BE49-F238E27FC236}">
                <a16:creationId xmlns:a16="http://schemas.microsoft.com/office/drawing/2014/main" id="{5B9945C5-B755-43FA-7255-77553101F1D2}"/>
              </a:ext>
            </a:extLst>
          </p:cNvPr>
          <p:cNvSpPr txBox="1"/>
          <p:nvPr/>
        </p:nvSpPr>
        <p:spPr>
          <a:xfrm>
            <a:off x="6560567" y="5266809"/>
            <a:ext cx="442360" cy="400110"/>
          </a:xfrm>
          <a:prstGeom prst="rect">
            <a:avLst/>
          </a:prstGeom>
          <a:noFill/>
        </p:spPr>
        <p:txBody>
          <a:bodyPr wrap="square" rtlCol="0">
            <a:spAutoFit/>
          </a:bodyPr>
          <a:lstStyle/>
          <a:p>
            <a:r>
              <a:rPr lang="en-US" sz="2000" dirty="0">
                <a:solidFill>
                  <a:srgbClr val="0070C0"/>
                </a:solidFill>
              </a:rPr>
              <a:t>B</a:t>
            </a:r>
          </a:p>
        </p:txBody>
      </p:sp>
      <p:sp>
        <p:nvSpPr>
          <p:cNvPr id="6" name="TextBox 5">
            <a:extLst>
              <a:ext uri="{FF2B5EF4-FFF2-40B4-BE49-F238E27FC236}">
                <a16:creationId xmlns:a16="http://schemas.microsoft.com/office/drawing/2014/main" id="{2918A996-411B-624B-4BC4-58999485856F}"/>
              </a:ext>
            </a:extLst>
          </p:cNvPr>
          <p:cNvSpPr txBox="1"/>
          <p:nvPr/>
        </p:nvSpPr>
        <p:spPr>
          <a:xfrm>
            <a:off x="5685307" y="5249801"/>
            <a:ext cx="442360" cy="400110"/>
          </a:xfrm>
          <a:prstGeom prst="rect">
            <a:avLst/>
          </a:prstGeom>
          <a:noFill/>
        </p:spPr>
        <p:txBody>
          <a:bodyPr wrap="square" rtlCol="0">
            <a:spAutoFit/>
          </a:bodyPr>
          <a:lstStyle/>
          <a:p>
            <a:r>
              <a:rPr lang="en-US" sz="2000" dirty="0"/>
              <a:t>C</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8337FE8E-E5AF-A59C-FA59-440F238CEB6B}"/>
                  </a:ext>
                </a:extLst>
              </p:cNvPr>
              <p:cNvSpPr txBox="1"/>
              <p:nvPr/>
            </p:nvSpPr>
            <p:spPr>
              <a:xfrm>
                <a:off x="9518780" y="2809934"/>
                <a:ext cx="2165619" cy="3085396"/>
              </a:xfrm>
              <a:prstGeom prst="rect">
                <a:avLst/>
              </a:prstGeom>
              <a:noFill/>
              <a:effectLst/>
            </p:spPr>
            <p:txBody>
              <a:bodyPr wrap="square" rtlCol="0">
                <a:spAutoFit/>
              </a:bodyPr>
              <a:lstStyle/>
              <a:p>
                <a:pPr>
                  <a:lnSpc>
                    <a:spcPct val="125000"/>
                  </a:lnSpc>
                </a:pPr>
                <a:r>
                  <a:rPr lang="en-US" sz="1900" dirty="0">
                    <a:cs typeface="Calibri Light" panose="020F0302020204030204" pitchFamily="34" charset="0"/>
                  </a:rPr>
                  <a:t>For the entire region to the right of (</a:t>
                </a:r>
                <a14:m>
                  <m:oMath xmlns:m="http://schemas.openxmlformats.org/officeDocument/2006/math">
                    <m:r>
                      <a:rPr lang="en-US" sz="2000" b="0" i="1" smtClean="0">
                        <a:solidFill>
                          <a:srgbClr val="FF0000"/>
                        </a:solidFill>
                        <a:latin typeface="Cambria Math" panose="02040503050406030204" pitchFamily="18" charset="0"/>
                      </a:rPr>
                      <m:t>40</m:t>
                    </m:r>
                    <m:r>
                      <a:rPr lang="en-US" sz="2000" b="0" i="1" smtClean="0">
                        <a:solidFill>
                          <a:schemeClr val="tx1"/>
                        </a:solidFill>
                        <a:latin typeface="Cambria Math" panose="02040503050406030204" pitchFamily="18" charset="0"/>
                      </a:rPr>
                      <m:t>,</m:t>
                    </m:r>
                    <m:r>
                      <a:rPr lang="en-US" sz="2000" b="0" i="1" smtClean="0">
                        <a:solidFill>
                          <a:srgbClr val="FF0000"/>
                        </a:solidFill>
                        <a:latin typeface="Cambria Math" panose="02040503050406030204" pitchFamily="18" charset="0"/>
                      </a:rPr>
                      <m:t> </m:t>
                    </m:r>
                    <m:r>
                      <a:rPr lang="en-US" sz="2000" b="0" i="1" smtClean="0">
                        <a:solidFill>
                          <a:srgbClr val="0070C0"/>
                        </a:solidFill>
                        <a:latin typeface="Cambria Math" panose="02040503050406030204" pitchFamily="18" charset="0"/>
                      </a:rPr>
                      <m:t>60</m:t>
                    </m:r>
                  </m:oMath>
                </a14:m>
                <a:r>
                  <a:rPr lang="en-US" sz="2000" dirty="0">
                    <a:cs typeface="Calibri Light" panose="020F0302020204030204" pitchFamily="34" charset="0"/>
                  </a:rPr>
                  <a:t>), it is in B’s best interest to sell allowances to A at some price greater than </a:t>
                </a:r>
                <a14:m>
                  <m:oMath xmlns:m="http://schemas.openxmlformats.org/officeDocument/2006/math">
                    <m:r>
                      <a:rPr lang="en-US" sz="2000" i="1">
                        <a:solidFill>
                          <a:srgbClr val="0070C0"/>
                        </a:solidFill>
                        <a:latin typeface="Cambria Math" panose="02040503050406030204" pitchFamily="18" charset="0"/>
                      </a:rPr>
                      <m:t>𝑀</m:t>
                    </m:r>
                    <m:sSub>
                      <m:sSubPr>
                        <m:ctrlPr>
                          <a:rPr lang="en-US" sz="2000" i="1">
                            <a:solidFill>
                              <a:srgbClr val="0070C0"/>
                            </a:solidFill>
                            <a:latin typeface="Cambria Math" panose="02040503050406030204" pitchFamily="18" charset="0"/>
                          </a:rPr>
                        </m:ctrlPr>
                      </m:sSubPr>
                      <m:e>
                        <m:r>
                          <a:rPr lang="en-US" sz="2000" i="1">
                            <a:solidFill>
                              <a:srgbClr val="0070C0"/>
                            </a:solidFill>
                            <a:latin typeface="Cambria Math" panose="02040503050406030204" pitchFamily="18" charset="0"/>
                          </a:rPr>
                          <m:t>𝐶</m:t>
                        </m:r>
                      </m:e>
                      <m:sub>
                        <m:r>
                          <a:rPr lang="en-US" sz="2000" i="1">
                            <a:solidFill>
                              <a:srgbClr val="0070C0"/>
                            </a:solidFill>
                            <a:latin typeface="Cambria Math" panose="02040503050406030204" pitchFamily="18" charset="0"/>
                          </a:rPr>
                          <m:t>𝑏</m:t>
                        </m:r>
                      </m:sub>
                    </m:sSub>
                  </m:oMath>
                </a14:m>
                <a:r>
                  <a:rPr lang="en-US" sz="2000" dirty="0">
                    <a:cs typeface="Calibri Light" panose="020F0302020204030204" pitchFamily="34" charset="0"/>
                  </a:rPr>
                  <a:t>.</a:t>
                </a:r>
              </a:p>
              <a:p>
                <a:pPr>
                  <a:lnSpc>
                    <a:spcPct val="125000"/>
                  </a:lnSpc>
                </a:pPr>
                <a:r>
                  <a:rPr lang="en-US" sz="1900" dirty="0">
                    <a:cs typeface="Calibri Light" panose="020F0302020204030204" pitchFamily="34" charset="0"/>
                  </a:rPr>
                  <a:t> </a:t>
                </a:r>
              </a:p>
            </p:txBody>
          </p:sp>
        </mc:Choice>
        <mc:Fallback xmlns="">
          <p:sp>
            <p:nvSpPr>
              <p:cNvPr id="12" name="TextBox 11">
                <a:extLst>
                  <a:ext uri="{FF2B5EF4-FFF2-40B4-BE49-F238E27FC236}">
                    <a16:creationId xmlns:a16="http://schemas.microsoft.com/office/drawing/2014/main" id="{8337FE8E-E5AF-A59C-FA59-440F238CEB6B}"/>
                  </a:ext>
                </a:extLst>
              </p:cNvPr>
              <p:cNvSpPr txBox="1">
                <a:spLocks noRot="1" noChangeAspect="1" noMove="1" noResize="1" noEditPoints="1" noAdjustHandles="1" noChangeArrowheads="1" noChangeShapeType="1" noTextEdit="1"/>
              </p:cNvSpPr>
              <p:nvPr/>
            </p:nvSpPr>
            <p:spPr>
              <a:xfrm>
                <a:off x="9518780" y="2809934"/>
                <a:ext cx="2165619" cy="3085396"/>
              </a:xfrm>
              <a:prstGeom prst="rect">
                <a:avLst/>
              </a:prstGeom>
              <a:blipFill>
                <a:blip r:embed="rId7"/>
                <a:stretch>
                  <a:fillRect l="-2809" r="-2247"/>
                </a:stretch>
              </a:blipFill>
              <a:effectLst/>
            </p:spPr>
            <p:txBody>
              <a:bodyPr/>
              <a:lstStyle/>
              <a:p>
                <a:r>
                  <a:rPr lang="en-US">
                    <a:noFill/>
                  </a:rPr>
                  <a:t> </a:t>
                </a:r>
              </a:p>
            </p:txBody>
          </p:sp>
        </mc:Fallback>
      </mc:AlternateContent>
      <p:sp>
        <p:nvSpPr>
          <p:cNvPr id="17" name="Rectangle 16">
            <a:extLst>
              <a:ext uri="{FF2B5EF4-FFF2-40B4-BE49-F238E27FC236}">
                <a16:creationId xmlns:a16="http://schemas.microsoft.com/office/drawing/2014/main" id="{6D43C1FD-C55F-E52F-AE5F-3B4B714681EC}"/>
              </a:ext>
            </a:extLst>
          </p:cNvPr>
          <p:cNvSpPr/>
          <p:nvPr/>
        </p:nvSpPr>
        <p:spPr>
          <a:xfrm>
            <a:off x="2759825" y="1337375"/>
            <a:ext cx="1234312" cy="646331"/>
          </a:xfrm>
          <a:prstGeom prst="rect">
            <a:avLst/>
          </a:prstGeom>
        </p:spPr>
        <p:txBody>
          <a:bodyPr wrap="none">
            <a:spAutoFit/>
          </a:bodyPr>
          <a:lstStyle/>
          <a:p>
            <a:pPr algn="ctr"/>
            <a:r>
              <a:rPr lang="en-US" dirty="0">
                <a:cs typeface="Calibri Light" panose="020F0302020204030204" pitchFamily="34" charset="0"/>
              </a:rPr>
              <a:t>Cost of </a:t>
            </a:r>
          </a:p>
          <a:p>
            <a:pPr algn="ctr"/>
            <a:r>
              <a:rPr lang="en-US" dirty="0">
                <a:cs typeface="Calibri Light" panose="020F0302020204030204" pitchFamily="34" charset="0"/>
              </a:rPr>
              <a:t>Abatement</a:t>
            </a:r>
          </a:p>
        </p:txBody>
      </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1911A375-6835-4432-9617-16E6314DFA69}"/>
                  </a:ext>
                </a:extLst>
              </p:cNvPr>
              <p:cNvSpPr txBox="1"/>
              <p:nvPr/>
            </p:nvSpPr>
            <p:spPr>
              <a:xfrm>
                <a:off x="2362543" y="3507148"/>
                <a:ext cx="6151830" cy="438582"/>
              </a:xfrm>
              <a:prstGeom prst="rect">
                <a:avLst/>
              </a:prstGeom>
              <a:noFill/>
            </p:spPr>
            <p:txBody>
              <a:bodyPr wrap="square">
                <a:spAutoFit/>
              </a:bodyPr>
              <a:lstStyle/>
              <a:p>
                <a:pPr>
                  <a:lnSpc>
                    <a:spcPct val="125000"/>
                  </a:lnSpc>
                </a:pPr>
                <a14:m>
                  <m:oMathPara xmlns:m="http://schemas.openxmlformats.org/officeDocument/2006/math">
                    <m:oMathParaPr>
                      <m:jc m:val="centerGroup"/>
                    </m:oMathParaPr>
                    <m:oMath xmlns:m="http://schemas.openxmlformats.org/officeDocument/2006/math">
                      <m:r>
                        <a:rPr lang="en-US" sz="1800" b="0" i="1" smtClean="0">
                          <a:solidFill>
                            <a:srgbClr val="FF0000"/>
                          </a:solidFill>
                          <a:latin typeface="Cambria Math" panose="02040503050406030204" pitchFamily="18" charset="0"/>
                        </a:rPr>
                        <m:t>𝑀</m:t>
                      </m:r>
                      <m:sSub>
                        <m:sSubPr>
                          <m:ctrlPr>
                            <a:rPr lang="en-US" sz="1800" b="0" i="1" smtClean="0">
                              <a:solidFill>
                                <a:srgbClr val="FF0000"/>
                              </a:solidFill>
                              <a:latin typeface="Cambria Math" panose="02040503050406030204" pitchFamily="18" charset="0"/>
                            </a:rPr>
                          </m:ctrlPr>
                        </m:sSubPr>
                        <m:e>
                          <m:r>
                            <a:rPr lang="en-US" sz="1800" b="0" i="1" smtClean="0">
                              <a:solidFill>
                                <a:srgbClr val="FF0000"/>
                              </a:solidFill>
                              <a:latin typeface="Cambria Math" panose="02040503050406030204" pitchFamily="18" charset="0"/>
                            </a:rPr>
                            <m:t>𝐶</m:t>
                          </m:r>
                        </m:e>
                        <m:sub>
                          <m:r>
                            <a:rPr lang="en-US" sz="1800" b="0" i="1" smtClean="0">
                              <a:solidFill>
                                <a:srgbClr val="FF0000"/>
                              </a:solidFill>
                              <a:latin typeface="Cambria Math" panose="02040503050406030204" pitchFamily="18" charset="0"/>
                            </a:rPr>
                            <m:t>𝑎</m:t>
                          </m:r>
                        </m:sub>
                      </m:sSub>
                      <m:r>
                        <a:rPr lang="en-US" sz="1800" b="0" i="1" smtClean="0">
                          <a:solidFill>
                            <a:schemeClr val="tx1"/>
                          </a:solidFill>
                          <a:latin typeface="Cambria Math" panose="02040503050406030204" pitchFamily="18" charset="0"/>
                        </a:rPr>
                        <m:t>=</m:t>
                      </m:r>
                      <m:r>
                        <a:rPr lang="en-US" i="1">
                          <a:solidFill>
                            <a:srgbClr val="0070C0"/>
                          </a:solidFill>
                          <a:latin typeface="Cambria Math" panose="02040503050406030204" pitchFamily="18" charset="0"/>
                        </a:rPr>
                        <m:t>𝑀</m:t>
                      </m:r>
                      <m:sSub>
                        <m:sSubPr>
                          <m:ctrlPr>
                            <a:rPr lang="en-US" i="1">
                              <a:solidFill>
                                <a:srgbClr val="0070C0"/>
                              </a:solidFill>
                              <a:latin typeface="Cambria Math" panose="02040503050406030204" pitchFamily="18" charset="0"/>
                            </a:rPr>
                          </m:ctrlPr>
                        </m:sSubPr>
                        <m:e>
                          <m:r>
                            <a:rPr lang="en-US" i="1">
                              <a:solidFill>
                                <a:srgbClr val="0070C0"/>
                              </a:solidFill>
                              <a:latin typeface="Cambria Math" panose="02040503050406030204" pitchFamily="18" charset="0"/>
                            </a:rPr>
                            <m:t>𝐶</m:t>
                          </m:r>
                        </m:e>
                        <m:sub>
                          <m:r>
                            <a:rPr lang="en-US" i="1">
                              <a:solidFill>
                                <a:srgbClr val="0070C0"/>
                              </a:solidFill>
                              <a:latin typeface="Cambria Math" panose="02040503050406030204" pitchFamily="18" charset="0"/>
                            </a:rPr>
                            <m:t>𝑏</m:t>
                          </m:r>
                        </m:sub>
                      </m:sSub>
                    </m:oMath>
                  </m:oMathPara>
                </a14:m>
                <a:endParaRPr lang="en-US" sz="1800" dirty="0">
                  <a:solidFill>
                    <a:srgbClr val="FF0000"/>
                  </a:solidFill>
                  <a:cs typeface="Calibri Light" panose="020F0302020204030204" pitchFamily="34" charset="0"/>
                </a:endParaRPr>
              </a:p>
            </p:txBody>
          </p:sp>
        </mc:Choice>
        <mc:Fallback xmlns="">
          <p:sp>
            <p:nvSpPr>
              <p:cNvPr id="22" name="TextBox 21">
                <a:extLst>
                  <a:ext uri="{FF2B5EF4-FFF2-40B4-BE49-F238E27FC236}">
                    <a16:creationId xmlns:a16="http://schemas.microsoft.com/office/drawing/2014/main" id="{1911A375-6835-4432-9617-16E6314DFA69}"/>
                  </a:ext>
                </a:extLst>
              </p:cNvPr>
              <p:cNvSpPr txBox="1">
                <a:spLocks noRot="1" noChangeAspect="1" noMove="1" noResize="1" noEditPoints="1" noAdjustHandles="1" noChangeArrowheads="1" noChangeShapeType="1" noTextEdit="1"/>
              </p:cNvSpPr>
              <p:nvPr/>
            </p:nvSpPr>
            <p:spPr>
              <a:xfrm>
                <a:off x="2362543" y="3507148"/>
                <a:ext cx="6151830" cy="438582"/>
              </a:xfrm>
              <a:prstGeom prst="rect">
                <a:avLst/>
              </a:prstGeom>
              <a:blipFill>
                <a:blip r:embed="rId8"/>
                <a:stretch>
                  <a:fillRect/>
                </a:stretch>
              </a:blipFill>
            </p:spPr>
            <p:txBody>
              <a:bodyPr/>
              <a:lstStyle/>
              <a:p>
                <a:r>
                  <a:rPr lang="en-US">
                    <a:noFill/>
                  </a:rPr>
                  <a:t> </a:t>
                </a:r>
              </a:p>
            </p:txBody>
          </p:sp>
        </mc:Fallback>
      </mc:AlternateContent>
      <p:cxnSp>
        <p:nvCxnSpPr>
          <p:cNvPr id="25" name="Straight Arrow Connector 24">
            <a:extLst>
              <a:ext uri="{FF2B5EF4-FFF2-40B4-BE49-F238E27FC236}">
                <a16:creationId xmlns:a16="http://schemas.microsoft.com/office/drawing/2014/main" id="{C2446EDB-6375-40AD-A10A-B15C1EE77701}"/>
              </a:ext>
            </a:extLst>
          </p:cNvPr>
          <p:cNvCxnSpPr/>
          <p:nvPr/>
        </p:nvCxnSpPr>
        <p:spPr>
          <a:xfrm>
            <a:off x="5438458" y="3945730"/>
            <a:ext cx="83453" cy="472489"/>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D2C263E8-1E86-40D8-8140-65666CC981E3}"/>
                  </a:ext>
                </a:extLst>
              </p:cNvPr>
              <p:cNvSpPr txBox="1"/>
              <p:nvPr/>
            </p:nvSpPr>
            <p:spPr>
              <a:xfrm>
                <a:off x="2445996" y="5860533"/>
                <a:ext cx="6151830" cy="438582"/>
              </a:xfrm>
              <a:prstGeom prst="rect">
                <a:avLst/>
              </a:prstGeom>
              <a:noFill/>
            </p:spPr>
            <p:txBody>
              <a:bodyPr wrap="square">
                <a:spAutoFit/>
              </a:bodyPr>
              <a:lstStyle/>
              <a:p>
                <a:pPr>
                  <a:lnSpc>
                    <a:spcPct val="125000"/>
                  </a:lnSpc>
                </a:pPr>
                <a14:m>
                  <m:oMathPara xmlns:m="http://schemas.openxmlformats.org/officeDocument/2006/math">
                    <m:oMathParaPr>
                      <m:jc m:val="centerGroup"/>
                    </m:oMathParaPr>
                    <m:oMath xmlns:m="http://schemas.openxmlformats.org/officeDocument/2006/math">
                      <m:r>
                        <a:rPr lang="en-US" sz="1800" b="0" i="1" smtClean="0">
                          <a:solidFill>
                            <a:srgbClr val="FF0000"/>
                          </a:solidFill>
                          <a:latin typeface="Cambria Math" panose="02040503050406030204" pitchFamily="18" charset="0"/>
                        </a:rPr>
                        <m:t>40</m:t>
                      </m:r>
                      <m:r>
                        <a:rPr lang="en-US" sz="1800" b="0" i="1" smtClean="0">
                          <a:solidFill>
                            <a:schemeClr val="tx1"/>
                          </a:solidFill>
                          <a:latin typeface="Cambria Math" panose="02040503050406030204" pitchFamily="18" charset="0"/>
                        </a:rPr>
                        <m:t>,</m:t>
                      </m:r>
                      <m:r>
                        <a:rPr lang="en-US" sz="1800" b="0" i="1" smtClean="0">
                          <a:solidFill>
                            <a:srgbClr val="FF0000"/>
                          </a:solidFill>
                          <a:latin typeface="Cambria Math" panose="02040503050406030204" pitchFamily="18" charset="0"/>
                        </a:rPr>
                        <m:t> </m:t>
                      </m:r>
                      <m:r>
                        <a:rPr lang="en-US" b="0" i="1" smtClean="0">
                          <a:solidFill>
                            <a:srgbClr val="0070C0"/>
                          </a:solidFill>
                          <a:latin typeface="Cambria Math" panose="02040503050406030204" pitchFamily="18" charset="0"/>
                        </a:rPr>
                        <m:t>60</m:t>
                      </m:r>
                    </m:oMath>
                  </m:oMathPara>
                </a14:m>
                <a:endParaRPr lang="en-US" sz="1800" dirty="0">
                  <a:solidFill>
                    <a:srgbClr val="FF0000"/>
                  </a:solidFill>
                  <a:cs typeface="Calibri Light" panose="020F0302020204030204" pitchFamily="34" charset="0"/>
                </a:endParaRPr>
              </a:p>
            </p:txBody>
          </p:sp>
        </mc:Choice>
        <mc:Fallback xmlns="">
          <p:sp>
            <p:nvSpPr>
              <p:cNvPr id="27" name="TextBox 26">
                <a:extLst>
                  <a:ext uri="{FF2B5EF4-FFF2-40B4-BE49-F238E27FC236}">
                    <a16:creationId xmlns:a16="http://schemas.microsoft.com/office/drawing/2014/main" id="{D2C263E8-1E86-40D8-8140-65666CC981E3}"/>
                  </a:ext>
                </a:extLst>
              </p:cNvPr>
              <p:cNvSpPr txBox="1">
                <a:spLocks noRot="1" noChangeAspect="1" noMove="1" noResize="1" noEditPoints="1" noAdjustHandles="1" noChangeArrowheads="1" noChangeShapeType="1" noTextEdit="1"/>
              </p:cNvSpPr>
              <p:nvPr/>
            </p:nvSpPr>
            <p:spPr>
              <a:xfrm>
                <a:off x="2445996" y="5860533"/>
                <a:ext cx="6151830" cy="438582"/>
              </a:xfrm>
              <a:prstGeom prst="rect">
                <a:avLst/>
              </a:prstGeom>
              <a:blipFill>
                <a:blip r:embed="rId9"/>
                <a:stretch>
                  <a:fillRect/>
                </a:stretch>
              </a:blipFill>
            </p:spPr>
            <p:txBody>
              <a:bodyPr/>
              <a:lstStyle/>
              <a:p>
                <a:r>
                  <a:rPr lang="en-US">
                    <a:noFill/>
                  </a:rPr>
                  <a:t> </a:t>
                </a:r>
              </a:p>
            </p:txBody>
          </p:sp>
        </mc:Fallback>
      </mc:AlternateContent>
      <p:cxnSp>
        <p:nvCxnSpPr>
          <p:cNvPr id="9" name="Straight Arrow Connector 8">
            <a:extLst>
              <a:ext uri="{FF2B5EF4-FFF2-40B4-BE49-F238E27FC236}">
                <a16:creationId xmlns:a16="http://schemas.microsoft.com/office/drawing/2014/main" id="{F08ED1F8-198C-512B-9152-02E180011222}"/>
              </a:ext>
            </a:extLst>
          </p:cNvPr>
          <p:cNvCxnSpPr/>
          <p:nvPr/>
        </p:nvCxnSpPr>
        <p:spPr>
          <a:xfrm flipV="1">
            <a:off x="6096000" y="4247170"/>
            <a:ext cx="0" cy="400110"/>
          </a:xfrm>
          <a:prstGeom prst="straightConnector1">
            <a:avLst/>
          </a:prstGeom>
          <a:ln w="28575">
            <a:solidFill>
              <a:srgbClr val="3B1907"/>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27B9DC00-603E-DEFB-CB03-219F9488964F}"/>
              </a:ext>
            </a:extLst>
          </p:cNvPr>
          <p:cNvCxnSpPr>
            <a:cxnSpLocks/>
          </p:cNvCxnSpPr>
          <p:nvPr/>
        </p:nvCxnSpPr>
        <p:spPr>
          <a:xfrm flipH="1">
            <a:off x="6127667" y="3631721"/>
            <a:ext cx="3301005" cy="786498"/>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custDataLst>
      <p:tags r:id="rId1"/>
    </p:custDataLst>
    <p:extLst>
      <p:ext uri="{BB962C8B-B14F-4D97-AF65-F5344CB8AC3E}">
        <p14:creationId xmlns:p14="http://schemas.microsoft.com/office/powerpoint/2010/main" val="4777627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2">
            <a:extLst>
              <a:ext uri="{FF2B5EF4-FFF2-40B4-BE49-F238E27FC236}">
                <a16:creationId xmlns:a16="http://schemas.microsoft.com/office/drawing/2014/main" id="{462E9AFE-FCE3-4594-A4DB-141C6B7644D4}"/>
              </a:ext>
            </a:extLst>
          </p:cNvPr>
          <p:cNvSpPr txBox="1">
            <a:spLocks/>
          </p:cNvSpPr>
          <p:nvPr/>
        </p:nvSpPr>
        <p:spPr>
          <a:xfrm>
            <a:off x="2398804" y="-423710"/>
            <a:ext cx="7225748" cy="1775218"/>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endParaRPr lang="en-US" sz="4000" dirty="0">
              <a:solidFill>
                <a:schemeClr val="tx1"/>
              </a:solidFill>
              <a:latin typeface="+mj-lt"/>
            </a:endParaRPr>
          </a:p>
        </p:txBody>
      </p:sp>
      <p:sp>
        <p:nvSpPr>
          <p:cNvPr id="8" name="Title 2">
            <a:extLst>
              <a:ext uri="{FF2B5EF4-FFF2-40B4-BE49-F238E27FC236}">
                <a16:creationId xmlns:a16="http://schemas.microsoft.com/office/drawing/2014/main" id="{8FBC5C84-198D-80A5-5F71-0C58BB6A54A7}"/>
              </a:ext>
            </a:extLst>
          </p:cNvPr>
          <p:cNvSpPr txBox="1">
            <a:spLocks/>
          </p:cNvSpPr>
          <p:nvPr/>
        </p:nvSpPr>
        <p:spPr>
          <a:xfrm>
            <a:off x="2647069" y="-423710"/>
            <a:ext cx="7225748" cy="1775218"/>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rgbClr val="0070C0"/>
                </a:solidFill>
                <a:latin typeface="+mj-lt"/>
              </a:rPr>
              <a:t>Allowance Price Formation in Cap and Trade</a:t>
            </a:r>
          </a:p>
        </p:txBody>
      </p:sp>
      <p:cxnSp>
        <p:nvCxnSpPr>
          <p:cNvPr id="35" name="Straight Arrow Connector 34">
            <a:extLst>
              <a:ext uri="{FF2B5EF4-FFF2-40B4-BE49-F238E27FC236}">
                <a16:creationId xmlns:a16="http://schemas.microsoft.com/office/drawing/2014/main" id="{1166ED25-A6F3-B38F-0B37-0A153000D4EC}"/>
              </a:ext>
            </a:extLst>
          </p:cNvPr>
          <p:cNvCxnSpPr>
            <a:cxnSpLocks/>
          </p:cNvCxnSpPr>
          <p:nvPr/>
        </p:nvCxnSpPr>
        <p:spPr>
          <a:xfrm flipV="1">
            <a:off x="3639845" y="2024109"/>
            <a:ext cx="0" cy="3790765"/>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E3DF2497-98CF-C04A-EC59-474C0D2E6D01}"/>
              </a:ext>
            </a:extLst>
          </p:cNvPr>
          <p:cNvCxnSpPr>
            <a:cxnSpLocks/>
          </p:cNvCxnSpPr>
          <p:nvPr/>
        </p:nvCxnSpPr>
        <p:spPr>
          <a:xfrm flipV="1">
            <a:off x="9068693" y="1961965"/>
            <a:ext cx="0" cy="3852909"/>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653598DE-6201-972E-2FB3-363E97C4BA52}"/>
              </a:ext>
            </a:extLst>
          </p:cNvPr>
          <p:cNvCxnSpPr>
            <a:cxnSpLocks/>
          </p:cNvCxnSpPr>
          <p:nvPr/>
        </p:nvCxnSpPr>
        <p:spPr>
          <a:xfrm>
            <a:off x="3639845" y="5814874"/>
            <a:ext cx="5428849"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9F9A447-5657-FCC2-9696-2E3ABAAFB901}"/>
              </a:ext>
            </a:extLst>
          </p:cNvPr>
          <p:cNvCxnSpPr>
            <a:cxnSpLocks/>
          </p:cNvCxnSpPr>
          <p:nvPr/>
        </p:nvCxnSpPr>
        <p:spPr>
          <a:xfrm>
            <a:off x="3639843" y="3755254"/>
            <a:ext cx="5428851" cy="2083015"/>
          </a:xfrm>
          <a:prstGeom prst="line">
            <a:avLst/>
          </a:prstGeom>
          <a:ln w="19050" cap="flat" cmpd="sng" algn="ctr">
            <a:solidFill>
              <a:srgbClr val="0070C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6" name="Straight Connector 15">
            <a:extLst>
              <a:ext uri="{FF2B5EF4-FFF2-40B4-BE49-F238E27FC236}">
                <a16:creationId xmlns:a16="http://schemas.microsoft.com/office/drawing/2014/main" id="{AF60783A-C63D-A6E4-6027-6A8B7D70C505}"/>
              </a:ext>
            </a:extLst>
          </p:cNvPr>
          <p:cNvCxnSpPr>
            <a:cxnSpLocks/>
          </p:cNvCxnSpPr>
          <p:nvPr/>
        </p:nvCxnSpPr>
        <p:spPr>
          <a:xfrm flipV="1">
            <a:off x="3639843" y="2183074"/>
            <a:ext cx="5428850" cy="3605167"/>
          </a:xfrm>
          <a:prstGeom prst="line">
            <a:avLst/>
          </a:prstGeom>
          <a:ln w="19050"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8" name="Straight Connector 17">
            <a:extLst>
              <a:ext uri="{FF2B5EF4-FFF2-40B4-BE49-F238E27FC236}">
                <a16:creationId xmlns:a16="http://schemas.microsoft.com/office/drawing/2014/main" id="{EB6DE906-C4D9-8110-C5A3-1650A24B1957}"/>
              </a:ext>
            </a:extLst>
          </p:cNvPr>
          <p:cNvCxnSpPr>
            <a:cxnSpLocks/>
          </p:cNvCxnSpPr>
          <p:nvPr/>
        </p:nvCxnSpPr>
        <p:spPr>
          <a:xfrm flipV="1">
            <a:off x="6255552" y="2156441"/>
            <a:ext cx="0" cy="3658433"/>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23" name="Rectangle 22">
                <a:extLst>
                  <a:ext uri="{FF2B5EF4-FFF2-40B4-BE49-F238E27FC236}">
                    <a16:creationId xmlns:a16="http://schemas.microsoft.com/office/drawing/2014/main" id="{F89757A8-06FC-7DC8-C9D1-551EF816DA88}"/>
                  </a:ext>
                </a:extLst>
              </p:cNvPr>
              <p:cNvSpPr/>
              <p:nvPr/>
            </p:nvSpPr>
            <p:spPr>
              <a:xfrm>
                <a:off x="6096000" y="5864902"/>
                <a:ext cx="391917" cy="400110"/>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r>
                        <a:rPr lang="en-US" sz="2000" i="1" dirty="0" smtClean="0">
                          <a:solidFill>
                            <a:schemeClr val="tx1"/>
                          </a:solidFill>
                          <a:latin typeface="Cambria Math" panose="02040503050406030204" pitchFamily="18" charset="0"/>
                          <a:cs typeface="Calibri Light" panose="020F0302020204030204" pitchFamily="34" charset="0"/>
                        </a:rPr>
                        <m:t>5</m:t>
                      </m:r>
                      <m:r>
                        <a:rPr lang="en-US" sz="2000" b="0" i="1" dirty="0" smtClean="0">
                          <a:solidFill>
                            <a:schemeClr val="tx1"/>
                          </a:solidFill>
                          <a:latin typeface="Cambria Math" panose="02040503050406030204" pitchFamily="18" charset="0"/>
                          <a:cs typeface="Calibri Light" panose="020F0302020204030204" pitchFamily="34" charset="0"/>
                        </a:rPr>
                        <m:t>0</m:t>
                      </m:r>
                    </m:oMath>
                  </m:oMathPara>
                </a14:m>
                <a:endParaRPr lang="en-US" sz="2000" b="0" dirty="0">
                  <a:solidFill>
                    <a:schemeClr val="tx1"/>
                  </a:solidFill>
                  <a:cs typeface="Calibri Light" panose="020F0302020204030204" pitchFamily="34" charset="0"/>
                </a:endParaRPr>
              </a:p>
            </p:txBody>
          </p:sp>
        </mc:Choice>
        <mc:Fallback xmlns="">
          <p:sp>
            <p:nvSpPr>
              <p:cNvPr id="23" name="Rectangle 22">
                <a:extLst>
                  <a:ext uri="{FF2B5EF4-FFF2-40B4-BE49-F238E27FC236}">
                    <a16:creationId xmlns:a16="http://schemas.microsoft.com/office/drawing/2014/main" id="{F89757A8-06FC-7DC8-C9D1-551EF816DA88}"/>
                  </a:ext>
                </a:extLst>
              </p:cNvPr>
              <p:cNvSpPr>
                <a:spLocks noRot="1" noChangeAspect="1" noMove="1" noResize="1" noEditPoints="1" noAdjustHandles="1" noChangeArrowheads="1" noChangeShapeType="1" noTextEdit="1"/>
              </p:cNvSpPr>
              <p:nvPr/>
            </p:nvSpPr>
            <p:spPr>
              <a:xfrm>
                <a:off x="6096000" y="5864902"/>
                <a:ext cx="391917" cy="400110"/>
              </a:xfrm>
              <a:prstGeom prst="rect">
                <a:avLst/>
              </a:prstGeom>
              <a:blipFill>
                <a:blip r:embed="rId4"/>
                <a:stretch>
                  <a:fillRect l="-17188" r="-15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Rectangle 23">
                <a:extLst>
                  <a:ext uri="{FF2B5EF4-FFF2-40B4-BE49-F238E27FC236}">
                    <a16:creationId xmlns:a16="http://schemas.microsoft.com/office/drawing/2014/main" id="{D0EACFB3-6462-C4B7-DC0B-A0A9A57FA583}"/>
                  </a:ext>
                </a:extLst>
              </p:cNvPr>
              <p:cNvSpPr/>
              <p:nvPr/>
            </p:nvSpPr>
            <p:spPr>
              <a:xfrm>
                <a:off x="8872736" y="5864902"/>
                <a:ext cx="391917" cy="400110"/>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r>
                        <a:rPr lang="en-US" sz="2000" i="1" dirty="0" smtClean="0">
                          <a:solidFill>
                            <a:srgbClr val="FF0000"/>
                          </a:solidFill>
                          <a:latin typeface="Cambria Math" panose="02040503050406030204" pitchFamily="18" charset="0"/>
                          <a:cs typeface="Calibri Light" panose="020F0302020204030204" pitchFamily="34" charset="0"/>
                        </a:rPr>
                        <m:t>1</m:t>
                      </m:r>
                      <m:r>
                        <a:rPr lang="en-US" sz="2000" b="0" i="1" dirty="0" smtClean="0">
                          <a:solidFill>
                            <a:srgbClr val="FF0000"/>
                          </a:solidFill>
                          <a:latin typeface="Cambria Math" panose="02040503050406030204" pitchFamily="18" charset="0"/>
                          <a:cs typeface="Calibri Light" panose="020F0302020204030204" pitchFamily="34" charset="0"/>
                        </a:rPr>
                        <m:t>00</m:t>
                      </m:r>
                    </m:oMath>
                  </m:oMathPara>
                </a14:m>
                <a:endParaRPr lang="en-US" sz="2000" b="0" dirty="0">
                  <a:solidFill>
                    <a:srgbClr val="0070C0"/>
                  </a:solidFill>
                  <a:cs typeface="Calibri Light" panose="020F0302020204030204" pitchFamily="34" charset="0"/>
                </a:endParaRPr>
              </a:p>
            </p:txBody>
          </p:sp>
        </mc:Choice>
        <mc:Fallback xmlns="">
          <p:sp>
            <p:nvSpPr>
              <p:cNvPr id="24" name="Rectangle 23">
                <a:extLst>
                  <a:ext uri="{FF2B5EF4-FFF2-40B4-BE49-F238E27FC236}">
                    <a16:creationId xmlns:a16="http://schemas.microsoft.com/office/drawing/2014/main" id="{D0EACFB3-6462-C4B7-DC0B-A0A9A57FA583}"/>
                  </a:ext>
                </a:extLst>
              </p:cNvPr>
              <p:cNvSpPr>
                <a:spLocks noRot="1" noChangeAspect="1" noMove="1" noResize="1" noEditPoints="1" noAdjustHandles="1" noChangeArrowheads="1" noChangeShapeType="1" noTextEdit="1"/>
              </p:cNvSpPr>
              <p:nvPr/>
            </p:nvSpPr>
            <p:spPr>
              <a:xfrm>
                <a:off x="8872736" y="5864902"/>
                <a:ext cx="391917" cy="400110"/>
              </a:xfrm>
              <a:prstGeom prst="rect">
                <a:avLst/>
              </a:prstGeom>
              <a:blipFill>
                <a:blip r:embed="rId5"/>
                <a:stretch>
                  <a:fillRect l="-34375" r="-187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F57991AE-098F-690F-358D-3392D1A65B78}"/>
                  </a:ext>
                </a:extLst>
              </p:cNvPr>
              <p:cNvSpPr txBox="1"/>
              <p:nvPr/>
            </p:nvSpPr>
            <p:spPr>
              <a:xfrm>
                <a:off x="1636818" y="5895680"/>
                <a:ext cx="4006050" cy="369332"/>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r>
                        <a:rPr lang="en-US" sz="1800" i="1" dirty="0" smtClean="0">
                          <a:solidFill>
                            <a:srgbClr val="0070C0"/>
                          </a:solidFill>
                          <a:latin typeface="Cambria Math" panose="02040503050406030204" pitchFamily="18" charset="0"/>
                          <a:cs typeface="Calibri Light" panose="020F0302020204030204" pitchFamily="34" charset="0"/>
                        </a:rPr>
                        <m:t>1</m:t>
                      </m:r>
                      <m:r>
                        <a:rPr lang="en-US" sz="1800" b="0" i="1" dirty="0" smtClean="0">
                          <a:solidFill>
                            <a:srgbClr val="0070C0"/>
                          </a:solidFill>
                          <a:latin typeface="Cambria Math" panose="02040503050406030204" pitchFamily="18" charset="0"/>
                          <a:cs typeface="Calibri Light" panose="020F0302020204030204" pitchFamily="34" charset="0"/>
                        </a:rPr>
                        <m:t>00</m:t>
                      </m:r>
                    </m:oMath>
                  </m:oMathPara>
                </a14:m>
                <a:endParaRPr lang="en-US" sz="1800" b="0" dirty="0">
                  <a:solidFill>
                    <a:srgbClr val="0070C0"/>
                  </a:solidFill>
                  <a:cs typeface="Calibri Light" panose="020F0302020204030204" pitchFamily="34" charset="0"/>
                </a:endParaRPr>
              </a:p>
            </p:txBody>
          </p:sp>
        </mc:Choice>
        <mc:Fallback xmlns="">
          <p:sp>
            <p:nvSpPr>
              <p:cNvPr id="26" name="TextBox 25">
                <a:extLst>
                  <a:ext uri="{FF2B5EF4-FFF2-40B4-BE49-F238E27FC236}">
                    <a16:creationId xmlns:a16="http://schemas.microsoft.com/office/drawing/2014/main" id="{F57991AE-098F-690F-358D-3392D1A65B78}"/>
                  </a:ext>
                </a:extLst>
              </p:cNvPr>
              <p:cNvSpPr txBox="1">
                <a:spLocks noRot="1" noChangeAspect="1" noMove="1" noResize="1" noEditPoints="1" noAdjustHandles="1" noChangeArrowheads="1" noChangeShapeType="1" noTextEdit="1"/>
              </p:cNvSpPr>
              <p:nvPr/>
            </p:nvSpPr>
            <p:spPr>
              <a:xfrm>
                <a:off x="1636818" y="5895680"/>
                <a:ext cx="4006050" cy="369332"/>
              </a:xfrm>
              <a:prstGeom prst="rect">
                <a:avLst/>
              </a:prstGeom>
              <a:blipFill>
                <a:blip r:embed="rId6"/>
                <a:stretch>
                  <a:fillRect/>
                </a:stretch>
              </a:blipFill>
            </p:spPr>
            <p:txBody>
              <a:bodyPr/>
              <a:lstStyle/>
              <a:p>
                <a:r>
                  <a:rPr lang="en-US">
                    <a:noFill/>
                  </a:rPr>
                  <a:t> </a:t>
                </a:r>
              </a:p>
            </p:txBody>
          </p:sp>
        </mc:Fallback>
      </mc:AlternateContent>
      <p:cxnSp>
        <p:nvCxnSpPr>
          <p:cNvPr id="29" name="Straight Connector 28">
            <a:extLst>
              <a:ext uri="{FF2B5EF4-FFF2-40B4-BE49-F238E27FC236}">
                <a16:creationId xmlns:a16="http://schemas.microsoft.com/office/drawing/2014/main" id="{8055325D-DB30-D558-BAAB-CCDB52644E2A}"/>
              </a:ext>
            </a:extLst>
          </p:cNvPr>
          <p:cNvCxnSpPr>
            <a:cxnSpLocks/>
          </p:cNvCxnSpPr>
          <p:nvPr/>
        </p:nvCxnSpPr>
        <p:spPr>
          <a:xfrm>
            <a:off x="3639843" y="4475630"/>
            <a:ext cx="5428850" cy="0"/>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44" name="Rectangle 43">
            <a:extLst>
              <a:ext uri="{FF2B5EF4-FFF2-40B4-BE49-F238E27FC236}">
                <a16:creationId xmlns:a16="http://schemas.microsoft.com/office/drawing/2014/main" id="{90235985-9E96-FE82-BDE9-17F74664CA25}"/>
              </a:ext>
            </a:extLst>
          </p:cNvPr>
          <p:cNvSpPr/>
          <p:nvPr/>
        </p:nvSpPr>
        <p:spPr>
          <a:xfrm>
            <a:off x="1915091" y="4272728"/>
            <a:ext cx="2165618" cy="400110"/>
          </a:xfrm>
          <a:prstGeom prst="rect">
            <a:avLst/>
          </a:prstGeom>
        </p:spPr>
        <p:txBody>
          <a:bodyPr wrap="square">
            <a:spAutoFit/>
          </a:bodyPr>
          <a:lstStyle/>
          <a:p>
            <a:pPr algn="ctr"/>
            <a:r>
              <a:rPr lang="en-US" sz="2000" dirty="0">
                <a:cs typeface="Calibri Light" panose="020F0302020204030204" pitchFamily="34" charset="0"/>
              </a:rPr>
              <a:t>$10 / ton</a:t>
            </a:r>
          </a:p>
        </p:txBody>
      </p:sp>
      <p:sp>
        <p:nvSpPr>
          <p:cNvPr id="2" name="Right Triangle 1">
            <a:extLst>
              <a:ext uri="{FF2B5EF4-FFF2-40B4-BE49-F238E27FC236}">
                <a16:creationId xmlns:a16="http://schemas.microsoft.com/office/drawing/2014/main" id="{C0ADD7F9-317E-59B3-123D-5C6F0F795558}"/>
              </a:ext>
            </a:extLst>
          </p:cNvPr>
          <p:cNvSpPr/>
          <p:nvPr/>
        </p:nvSpPr>
        <p:spPr>
          <a:xfrm rot="16200000">
            <a:off x="3961117" y="4194759"/>
            <a:ext cx="1283904" cy="1926453"/>
          </a:xfrm>
          <a:prstGeom prst="rtTriangle">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ight Triangle 2">
            <a:extLst>
              <a:ext uri="{FF2B5EF4-FFF2-40B4-BE49-F238E27FC236}">
                <a16:creationId xmlns:a16="http://schemas.microsoft.com/office/drawing/2014/main" id="{CF21CC9E-143F-AD5E-91BE-2FD8ED0A1848}"/>
              </a:ext>
            </a:extLst>
          </p:cNvPr>
          <p:cNvSpPr/>
          <p:nvPr/>
        </p:nvSpPr>
        <p:spPr>
          <a:xfrm>
            <a:off x="6255551" y="4752346"/>
            <a:ext cx="2667888" cy="1047592"/>
          </a:xfrm>
          <a:prstGeom prst="rtTriangle">
            <a:avLst/>
          </a:prstGeom>
          <a:gradFill flip="none" rotWithShape="1">
            <a:gsLst>
              <a:gs pos="0">
                <a:srgbClr val="0070C0">
                  <a:tint val="66000"/>
                  <a:satMod val="160000"/>
                </a:srgbClr>
              </a:gs>
              <a:gs pos="50000">
                <a:srgbClr val="0070C0">
                  <a:tint val="44500"/>
                  <a:satMod val="160000"/>
                </a:srgbClr>
              </a:gs>
              <a:gs pos="100000">
                <a:srgbClr val="0070C0">
                  <a:tint val="23500"/>
                  <a:satMod val="160000"/>
                </a:srgb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B811FCD5-F0FF-00FE-F651-91E996B71E2C}"/>
              </a:ext>
            </a:extLst>
          </p:cNvPr>
          <p:cNvSpPr txBox="1"/>
          <p:nvPr/>
        </p:nvSpPr>
        <p:spPr>
          <a:xfrm>
            <a:off x="4771534" y="5257270"/>
            <a:ext cx="442360" cy="400110"/>
          </a:xfrm>
          <a:prstGeom prst="rect">
            <a:avLst/>
          </a:prstGeom>
          <a:noFill/>
        </p:spPr>
        <p:txBody>
          <a:bodyPr wrap="square" rtlCol="0">
            <a:spAutoFit/>
          </a:bodyPr>
          <a:lstStyle/>
          <a:p>
            <a:r>
              <a:rPr lang="en-US" sz="2000" dirty="0">
                <a:solidFill>
                  <a:srgbClr val="FF0000"/>
                </a:solidFill>
              </a:rPr>
              <a:t>A</a:t>
            </a:r>
          </a:p>
        </p:txBody>
      </p:sp>
      <p:sp>
        <p:nvSpPr>
          <p:cNvPr id="5" name="TextBox 4">
            <a:extLst>
              <a:ext uri="{FF2B5EF4-FFF2-40B4-BE49-F238E27FC236}">
                <a16:creationId xmlns:a16="http://schemas.microsoft.com/office/drawing/2014/main" id="{5B9945C5-B755-43FA-7255-77553101F1D2}"/>
              </a:ext>
            </a:extLst>
          </p:cNvPr>
          <p:cNvSpPr txBox="1"/>
          <p:nvPr/>
        </p:nvSpPr>
        <p:spPr>
          <a:xfrm>
            <a:off x="6560567" y="5266809"/>
            <a:ext cx="442360" cy="400110"/>
          </a:xfrm>
          <a:prstGeom prst="rect">
            <a:avLst/>
          </a:prstGeom>
          <a:noFill/>
        </p:spPr>
        <p:txBody>
          <a:bodyPr wrap="square" rtlCol="0">
            <a:spAutoFit/>
          </a:bodyPr>
          <a:lstStyle/>
          <a:p>
            <a:r>
              <a:rPr lang="en-US" sz="2000" dirty="0">
                <a:solidFill>
                  <a:srgbClr val="0070C0"/>
                </a:solidFill>
              </a:rPr>
              <a:t>B</a:t>
            </a:r>
          </a:p>
        </p:txBody>
      </p:sp>
      <p:sp>
        <p:nvSpPr>
          <p:cNvPr id="6" name="TextBox 5">
            <a:extLst>
              <a:ext uri="{FF2B5EF4-FFF2-40B4-BE49-F238E27FC236}">
                <a16:creationId xmlns:a16="http://schemas.microsoft.com/office/drawing/2014/main" id="{2918A996-411B-624B-4BC4-58999485856F}"/>
              </a:ext>
            </a:extLst>
          </p:cNvPr>
          <p:cNvSpPr txBox="1"/>
          <p:nvPr/>
        </p:nvSpPr>
        <p:spPr>
          <a:xfrm>
            <a:off x="5685307" y="5249801"/>
            <a:ext cx="442360" cy="400110"/>
          </a:xfrm>
          <a:prstGeom prst="rect">
            <a:avLst/>
          </a:prstGeom>
          <a:noFill/>
        </p:spPr>
        <p:txBody>
          <a:bodyPr wrap="square" rtlCol="0">
            <a:spAutoFit/>
          </a:bodyPr>
          <a:lstStyle/>
          <a:p>
            <a:r>
              <a:rPr lang="en-US" sz="2000" dirty="0"/>
              <a:t>C</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8337FE8E-E5AF-A59C-FA59-440F238CEB6B}"/>
                  </a:ext>
                </a:extLst>
              </p:cNvPr>
              <p:cNvSpPr txBox="1"/>
              <p:nvPr/>
            </p:nvSpPr>
            <p:spPr>
              <a:xfrm>
                <a:off x="318787" y="2904527"/>
                <a:ext cx="2165619" cy="3470117"/>
              </a:xfrm>
              <a:prstGeom prst="rect">
                <a:avLst/>
              </a:prstGeom>
              <a:noFill/>
              <a:effectLst/>
            </p:spPr>
            <p:txBody>
              <a:bodyPr wrap="square" rtlCol="0">
                <a:spAutoFit/>
              </a:bodyPr>
              <a:lstStyle/>
              <a:p>
                <a:pPr>
                  <a:lnSpc>
                    <a:spcPct val="125000"/>
                  </a:lnSpc>
                </a:pPr>
                <a:r>
                  <a:rPr lang="en-US" sz="1900" dirty="0">
                    <a:cs typeface="Calibri Light" panose="020F0302020204030204" pitchFamily="34" charset="0"/>
                  </a:rPr>
                  <a:t>For the entire region to the right of (</a:t>
                </a:r>
                <a14:m>
                  <m:oMath xmlns:m="http://schemas.openxmlformats.org/officeDocument/2006/math">
                    <m:r>
                      <a:rPr lang="en-US" sz="2000" b="0" i="1" smtClean="0">
                        <a:solidFill>
                          <a:srgbClr val="FF0000"/>
                        </a:solidFill>
                        <a:latin typeface="Cambria Math" panose="02040503050406030204" pitchFamily="18" charset="0"/>
                      </a:rPr>
                      <m:t>40</m:t>
                    </m:r>
                    <m:r>
                      <a:rPr lang="en-US" sz="2000" b="0" i="1" smtClean="0">
                        <a:solidFill>
                          <a:schemeClr val="tx1"/>
                        </a:solidFill>
                        <a:latin typeface="Cambria Math" panose="02040503050406030204" pitchFamily="18" charset="0"/>
                      </a:rPr>
                      <m:t>,</m:t>
                    </m:r>
                    <m:r>
                      <a:rPr lang="en-US" sz="2000" b="0" i="1" smtClean="0">
                        <a:solidFill>
                          <a:srgbClr val="FF0000"/>
                        </a:solidFill>
                        <a:latin typeface="Cambria Math" panose="02040503050406030204" pitchFamily="18" charset="0"/>
                      </a:rPr>
                      <m:t> </m:t>
                    </m:r>
                    <m:r>
                      <a:rPr lang="en-US" sz="2000" b="0" i="1" smtClean="0">
                        <a:solidFill>
                          <a:srgbClr val="0070C0"/>
                        </a:solidFill>
                        <a:latin typeface="Cambria Math" panose="02040503050406030204" pitchFamily="18" charset="0"/>
                      </a:rPr>
                      <m:t>60</m:t>
                    </m:r>
                  </m:oMath>
                </a14:m>
                <a:r>
                  <a:rPr lang="en-US" sz="2000" dirty="0">
                    <a:cs typeface="Calibri Light" panose="020F0302020204030204" pitchFamily="34" charset="0"/>
                  </a:rPr>
                  <a:t>), it is in A’s best interest to buy allowances from B at some price lower than </a:t>
                </a:r>
                <a14:m>
                  <m:oMath xmlns:m="http://schemas.openxmlformats.org/officeDocument/2006/math">
                    <m:r>
                      <a:rPr lang="en-US" sz="2000" i="1">
                        <a:solidFill>
                          <a:srgbClr val="FF0000"/>
                        </a:solidFill>
                        <a:latin typeface="Cambria Math" panose="02040503050406030204" pitchFamily="18" charset="0"/>
                      </a:rPr>
                      <m:t>𝑀</m:t>
                    </m:r>
                    <m:sSub>
                      <m:sSubPr>
                        <m:ctrlPr>
                          <a:rPr lang="en-US" sz="2000" i="1">
                            <a:solidFill>
                              <a:srgbClr val="FF0000"/>
                            </a:solidFill>
                            <a:latin typeface="Cambria Math" panose="02040503050406030204" pitchFamily="18" charset="0"/>
                          </a:rPr>
                        </m:ctrlPr>
                      </m:sSubPr>
                      <m:e>
                        <m:r>
                          <a:rPr lang="en-US" sz="2000" i="1">
                            <a:solidFill>
                              <a:srgbClr val="FF0000"/>
                            </a:solidFill>
                            <a:latin typeface="Cambria Math" panose="02040503050406030204" pitchFamily="18" charset="0"/>
                          </a:rPr>
                          <m:t>𝐶</m:t>
                        </m:r>
                      </m:e>
                      <m:sub>
                        <m:r>
                          <a:rPr lang="en-US" sz="2000" i="1">
                            <a:solidFill>
                              <a:srgbClr val="FF0000"/>
                            </a:solidFill>
                            <a:latin typeface="Cambria Math" panose="02040503050406030204" pitchFamily="18" charset="0"/>
                          </a:rPr>
                          <m:t>𝑎</m:t>
                        </m:r>
                      </m:sub>
                    </m:sSub>
                  </m:oMath>
                </a14:m>
                <a:r>
                  <a:rPr lang="en-US" sz="2000" dirty="0">
                    <a:cs typeface="Calibri Light" panose="020F0302020204030204" pitchFamily="34" charset="0"/>
                  </a:rPr>
                  <a:t>.</a:t>
                </a:r>
              </a:p>
              <a:p>
                <a:pPr>
                  <a:lnSpc>
                    <a:spcPct val="125000"/>
                  </a:lnSpc>
                </a:pPr>
                <a:r>
                  <a:rPr lang="en-US" sz="1900" dirty="0">
                    <a:cs typeface="Calibri Light" panose="020F0302020204030204" pitchFamily="34" charset="0"/>
                  </a:rPr>
                  <a:t> </a:t>
                </a:r>
              </a:p>
            </p:txBody>
          </p:sp>
        </mc:Choice>
        <mc:Fallback xmlns="">
          <p:sp>
            <p:nvSpPr>
              <p:cNvPr id="12" name="TextBox 11">
                <a:extLst>
                  <a:ext uri="{FF2B5EF4-FFF2-40B4-BE49-F238E27FC236}">
                    <a16:creationId xmlns:a16="http://schemas.microsoft.com/office/drawing/2014/main" id="{8337FE8E-E5AF-A59C-FA59-440F238CEB6B}"/>
                  </a:ext>
                </a:extLst>
              </p:cNvPr>
              <p:cNvSpPr txBox="1">
                <a:spLocks noRot="1" noChangeAspect="1" noMove="1" noResize="1" noEditPoints="1" noAdjustHandles="1" noChangeArrowheads="1" noChangeShapeType="1" noTextEdit="1"/>
              </p:cNvSpPr>
              <p:nvPr/>
            </p:nvSpPr>
            <p:spPr>
              <a:xfrm>
                <a:off x="318787" y="2904527"/>
                <a:ext cx="2165619" cy="3470117"/>
              </a:xfrm>
              <a:prstGeom prst="rect">
                <a:avLst/>
              </a:prstGeom>
              <a:blipFill>
                <a:blip r:embed="rId7"/>
                <a:stretch>
                  <a:fillRect l="-2809" r="-2247"/>
                </a:stretch>
              </a:blipFill>
              <a:effectLst/>
            </p:spPr>
            <p:txBody>
              <a:bodyPr/>
              <a:lstStyle/>
              <a:p>
                <a:r>
                  <a:rPr lang="en-US">
                    <a:noFill/>
                  </a:rPr>
                  <a:t> </a:t>
                </a:r>
              </a:p>
            </p:txBody>
          </p:sp>
        </mc:Fallback>
      </mc:AlternateContent>
      <p:sp>
        <p:nvSpPr>
          <p:cNvPr id="17" name="Rectangle 16">
            <a:extLst>
              <a:ext uri="{FF2B5EF4-FFF2-40B4-BE49-F238E27FC236}">
                <a16:creationId xmlns:a16="http://schemas.microsoft.com/office/drawing/2014/main" id="{6D43C1FD-C55F-E52F-AE5F-3B4B714681EC}"/>
              </a:ext>
            </a:extLst>
          </p:cNvPr>
          <p:cNvSpPr/>
          <p:nvPr/>
        </p:nvSpPr>
        <p:spPr>
          <a:xfrm>
            <a:off x="2759825" y="1337375"/>
            <a:ext cx="1234312" cy="646331"/>
          </a:xfrm>
          <a:prstGeom prst="rect">
            <a:avLst/>
          </a:prstGeom>
        </p:spPr>
        <p:txBody>
          <a:bodyPr wrap="none">
            <a:spAutoFit/>
          </a:bodyPr>
          <a:lstStyle/>
          <a:p>
            <a:pPr algn="ctr"/>
            <a:r>
              <a:rPr lang="en-US" dirty="0">
                <a:cs typeface="Calibri Light" panose="020F0302020204030204" pitchFamily="34" charset="0"/>
              </a:rPr>
              <a:t>Cost of </a:t>
            </a:r>
          </a:p>
          <a:p>
            <a:pPr algn="ctr"/>
            <a:r>
              <a:rPr lang="en-US" dirty="0">
                <a:cs typeface="Calibri Light" panose="020F0302020204030204" pitchFamily="34" charset="0"/>
              </a:rPr>
              <a:t>Abatement</a:t>
            </a:r>
          </a:p>
        </p:txBody>
      </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1911A375-6835-4432-9617-16E6314DFA69}"/>
                  </a:ext>
                </a:extLst>
              </p:cNvPr>
              <p:cNvSpPr txBox="1"/>
              <p:nvPr/>
            </p:nvSpPr>
            <p:spPr>
              <a:xfrm>
                <a:off x="2362543" y="3507148"/>
                <a:ext cx="6151830" cy="438582"/>
              </a:xfrm>
              <a:prstGeom prst="rect">
                <a:avLst/>
              </a:prstGeom>
              <a:noFill/>
            </p:spPr>
            <p:txBody>
              <a:bodyPr wrap="square">
                <a:spAutoFit/>
              </a:bodyPr>
              <a:lstStyle/>
              <a:p>
                <a:pPr>
                  <a:lnSpc>
                    <a:spcPct val="125000"/>
                  </a:lnSpc>
                </a:pPr>
                <a14:m>
                  <m:oMathPara xmlns:m="http://schemas.openxmlformats.org/officeDocument/2006/math">
                    <m:oMathParaPr>
                      <m:jc m:val="centerGroup"/>
                    </m:oMathParaPr>
                    <m:oMath xmlns:m="http://schemas.openxmlformats.org/officeDocument/2006/math">
                      <m:r>
                        <a:rPr lang="en-US" sz="1800" b="0" i="1" smtClean="0">
                          <a:solidFill>
                            <a:srgbClr val="FF0000"/>
                          </a:solidFill>
                          <a:latin typeface="Cambria Math" panose="02040503050406030204" pitchFamily="18" charset="0"/>
                        </a:rPr>
                        <m:t>𝑀</m:t>
                      </m:r>
                      <m:sSub>
                        <m:sSubPr>
                          <m:ctrlPr>
                            <a:rPr lang="en-US" sz="1800" b="0" i="1" smtClean="0">
                              <a:solidFill>
                                <a:srgbClr val="FF0000"/>
                              </a:solidFill>
                              <a:latin typeface="Cambria Math" panose="02040503050406030204" pitchFamily="18" charset="0"/>
                            </a:rPr>
                          </m:ctrlPr>
                        </m:sSubPr>
                        <m:e>
                          <m:r>
                            <a:rPr lang="en-US" sz="1800" b="0" i="1" smtClean="0">
                              <a:solidFill>
                                <a:srgbClr val="FF0000"/>
                              </a:solidFill>
                              <a:latin typeface="Cambria Math" panose="02040503050406030204" pitchFamily="18" charset="0"/>
                            </a:rPr>
                            <m:t>𝐶</m:t>
                          </m:r>
                        </m:e>
                        <m:sub>
                          <m:r>
                            <a:rPr lang="en-US" sz="1800" b="0" i="1" smtClean="0">
                              <a:solidFill>
                                <a:srgbClr val="FF0000"/>
                              </a:solidFill>
                              <a:latin typeface="Cambria Math" panose="02040503050406030204" pitchFamily="18" charset="0"/>
                            </a:rPr>
                            <m:t>𝑎</m:t>
                          </m:r>
                        </m:sub>
                      </m:sSub>
                      <m:r>
                        <a:rPr lang="en-US" sz="1800" b="0" i="1" smtClean="0">
                          <a:solidFill>
                            <a:schemeClr val="tx1"/>
                          </a:solidFill>
                          <a:latin typeface="Cambria Math" panose="02040503050406030204" pitchFamily="18" charset="0"/>
                        </a:rPr>
                        <m:t>=</m:t>
                      </m:r>
                      <m:r>
                        <a:rPr lang="en-US" i="1">
                          <a:solidFill>
                            <a:srgbClr val="0070C0"/>
                          </a:solidFill>
                          <a:latin typeface="Cambria Math" panose="02040503050406030204" pitchFamily="18" charset="0"/>
                        </a:rPr>
                        <m:t>𝑀</m:t>
                      </m:r>
                      <m:sSub>
                        <m:sSubPr>
                          <m:ctrlPr>
                            <a:rPr lang="en-US" i="1">
                              <a:solidFill>
                                <a:srgbClr val="0070C0"/>
                              </a:solidFill>
                              <a:latin typeface="Cambria Math" panose="02040503050406030204" pitchFamily="18" charset="0"/>
                            </a:rPr>
                          </m:ctrlPr>
                        </m:sSubPr>
                        <m:e>
                          <m:r>
                            <a:rPr lang="en-US" i="1">
                              <a:solidFill>
                                <a:srgbClr val="0070C0"/>
                              </a:solidFill>
                              <a:latin typeface="Cambria Math" panose="02040503050406030204" pitchFamily="18" charset="0"/>
                            </a:rPr>
                            <m:t>𝐶</m:t>
                          </m:r>
                        </m:e>
                        <m:sub>
                          <m:r>
                            <a:rPr lang="en-US" i="1">
                              <a:solidFill>
                                <a:srgbClr val="0070C0"/>
                              </a:solidFill>
                              <a:latin typeface="Cambria Math" panose="02040503050406030204" pitchFamily="18" charset="0"/>
                            </a:rPr>
                            <m:t>𝑏</m:t>
                          </m:r>
                        </m:sub>
                      </m:sSub>
                    </m:oMath>
                  </m:oMathPara>
                </a14:m>
                <a:endParaRPr lang="en-US" sz="1800" dirty="0">
                  <a:solidFill>
                    <a:srgbClr val="FF0000"/>
                  </a:solidFill>
                  <a:cs typeface="Calibri Light" panose="020F0302020204030204" pitchFamily="34" charset="0"/>
                </a:endParaRPr>
              </a:p>
            </p:txBody>
          </p:sp>
        </mc:Choice>
        <mc:Fallback xmlns="">
          <p:sp>
            <p:nvSpPr>
              <p:cNvPr id="22" name="TextBox 21">
                <a:extLst>
                  <a:ext uri="{FF2B5EF4-FFF2-40B4-BE49-F238E27FC236}">
                    <a16:creationId xmlns:a16="http://schemas.microsoft.com/office/drawing/2014/main" id="{1911A375-6835-4432-9617-16E6314DFA69}"/>
                  </a:ext>
                </a:extLst>
              </p:cNvPr>
              <p:cNvSpPr txBox="1">
                <a:spLocks noRot="1" noChangeAspect="1" noMove="1" noResize="1" noEditPoints="1" noAdjustHandles="1" noChangeArrowheads="1" noChangeShapeType="1" noTextEdit="1"/>
              </p:cNvSpPr>
              <p:nvPr/>
            </p:nvSpPr>
            <p:spPr>
              <a:xfrm>
                <a:off x="2362543" y="3507148"/>
                <a:ext cx="6151830" cy="43858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D2C263E8-1E86-40D8-8140-65666CC981E3}"/>
                  </a:ext>
                </a:extLst>
              </p:cNvPr>
              <p:cNvSpPr txBox="1"/>
              <p:nvPr/>
            </p:nvSpPr>
            <p:spPr>
              <a:xfrm>
                <a:off x="2445996" y="5860533"/>
                <a:ext cx="6151830" cy="438582"/>
              </a:xfrm>
              <a:prstGeom prst="rect">
                <a:avLst/>
              </a:prstGeom>
              <a:noFill/>
            </p:spPr>
            <p:txBody>
              <a:bodyPr wrap="square">
                <a:spAutoFit/>
              </a:bodyPr>
              <a:lstStyle/>
              <a:p>
                <a:pPr>
                  <a:lnSpc>
                    <a:spcPct val="125000"/>
                  </a:lnSpc>
                </a:pPr>
                <a14:m>
                  <m:oMathPara xmlns:m="http://schemas.openxmlformats.org/officeDocument/2006/math">
                    <m:oMathParaPr>
                      <m:jc m:val="centerGroup"/>
                    </m:oMathParaPr>
                    <m:oMath xmlns:m="http://schemas.openxmlformats.org/officeDocument/2006/math">
                      <m:r>
                        <a:rPr lang="en-US" sz="1800" b="0" i="1" smtClean="0">
                          <a:solidFill>
                            <a:srgbClr val="FF0000"/>
                          </a:solidFill>
                          <a:latin typeface="Cambria Math" panose="02040503050406030204" pitchFamily="18" charset="0"/>
                        </a:rPr>
                        <m:t>40</m:t>
                      </m:r>
                      <m:r>
                        <a:rPr lang="en-US" sz="1800" b="0" i="1" smtClean="0">
                          <a:solidFill>
                            <a:schemeClr val="tx1"/>
                          </a:solidFill>
                          <a:latin typeface="Cambria Math" panose="02040503050406030204" pitchFamily="18" charset="0"/>
                        </a:rPr>
                        <m:t>,</m:t>
                      </m:r>
                      <m:r>
                        <a:rPr lang="en-US" sz="1800" b="0" i="1" smtClean="0">
                          <a:solidFill>
                            <a:srgbClr val="FF0000"/>
                          </a:solidFill>
                          <a:latin typeface="Cambria Math" panose="02040503050406030204" pitchFamily="18" charset="0"/>
                        </a:rPr>
                        <m:t> </m:t>
                      </m:r>
                      <m:r>
                        <a:rPr lang="en-US" b="0" i="1" smtClean="0">
                          <a:solidFill>
                            <a:srgbClr val="0070C0"/>
                          </a:solidFill>
                          <a:latin typeface="Cambria Math" panose="02040503050406030204" pitchFamily="18" charset="0"/>
                        </a:rPr>
                        <m:t>60</m:t>
                      </m:r>
                    </m:oMath>
                  </m:oMathPara>
                </a14:m>
                <a:endParaRPr lang="en-US" sz="1800" dirty="0">
                  <a:solidFill>
                    <a:srgbClr val="FF0000"/>
                  </a:solidFill>
                  <a:cs typeface="Calibri Light" panose="020F0302020204030204" pitchFamily="34" charset="0"/>
                </a:endParaRPr>
              </a:p>
            </p:txBody>
          </p:sp>
        </mc:Choice>
        <mc:Fallback xmlns="">
          <p:sp>
            <p:nvSpPr>
              <p:cNvPr id="27" name="TextBox 26">
                <a:extLst>
                  <a:ext uri="{FF2B5EF4-FFF2-40B4-BE49-F238E27FC236}">
                    <a16:creationId xmlns:a16="http://schemas.microsoft.com/office/drawing/2014/main" id="{D2C263E8-1E86-40D8-8140-65666CC981E3}"/>
                  </a:ext>
                </a:extLst>
              </p:cNvPr>
              <p:cNvSpPr txBox="1">
                <a:spLocks noRot="1" noChangeAspect="1" noMove="1" noResize="1" noEditPoints="1" noAdjustHandles="1" noChangeArrowheads="1" noChangeShapeType="1" noTextEdit="1"/>
              </p:cNvSpPr>
              <p:nvPr/>
            </p:nvSpPr>
            <p:spPr>
              <a:xfrm>
                <a:off x="2445996" y="5860533"/>
                <a:ext cx="6151830" cy="438582"/>
              </a:xfrm>
              <a:prstGeom prst="rect">
                <a:avLst/>
              </a:prstGeom>
              <a:blipFill>
                <a:blip r:embed="rId9"/>
                <a:stretch>
                  <a:fillRect/>
                </a:stretch>
              </a:blipFill>
            </p:spPr>
            <p:txBody>
              <a:bodyPr/>
              <a:lstStyle/>
              <a:p>
                <a:r>
                  <a:rPr lang="en-US">
                    <a:noFill/>
                  </a:rPr>
                  <a:t> </a:t>
                </a:r>
              </a:p>
            </p:txBody>
          </p:sp>
        </mc:Fallback>
      </mc:AlternateContent>
      <p:cxnSp>
        <p:nvCxnSpPr>
          <p:cNvPr id="9" name="Straight Arrow Connector 8">
            <a:extLst>
              <a:ext uri="{FF2B5EF4-FFF2-40B4-BE49-F238E27FC236}">
                <a16:creationId xmlns:a16="http://schemas.microsoft.com/office/drawing/2014/main" id="{F08ED1F8-198C-512B-9152-02E180011222}"/>
              </a:ext>
            </a:extLst>
          </p:cNvPr>
          <p:cNvCxnSpPr/>
          <p:nvPr/>
        </p:nvCxnSpPr>
        <p:spPr>
          <a:xfrm flipV="1">
            <a:off x="6096000" y="4247170"/>
            <a:ext cx="0" cy="400110"/>
          </a:xfrm>
          <a:prstGeom prst="straightConnector1">
            <a:avLst/>
          </a:prstGeom>
          <a:ln w="28575">
            <a:solidFill>
              <a:srgbClr val="3B1907"/>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DE235D83-1453-C0E4-6E24-6A6719C57650}"/>
              </a:ext>
            </a:extLst>
          </p:cNvPr>
          <p:cNvCxnSpPr>
            <a:cxnSpLocks/>
          </p:cNvCxnSpPr>
          <p:nvPr/>
        </p:nvCxnSpPr>
        <p:spPr>
          <a:xfrm>
            <a:off x="2484406" y="3860206"/>
            <a:ext cx="3527272" cy="546195"/>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custDataLst>
      <p:tags r:id="rId1"/>
    </p:custDataLst>
    <p:extLst>
      <p:ext uri="{BB962C8B-B14F-4D97-AF65-F5344CB8AC3E}">
        <p14:creationId xmlns:p14="http://schemas.microsoft.com/office/powerpoint/2010/main" val="3390653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2">
            <a:extLst>
              <a:ext uri="{FF2B5EF4-FFF2-40B4-BE49-F238E27FC236}">
                <a16:creationId xmlns:a16="http://schemas.microsoft.com/office/drawing/2014/main" id="{462E9AFE-FCE3-4594-A4DB-141C6B7644D4}"/>
              </a:ext>
            </a:extLst>
          </p:cNvPr>
          <p:cNvSpPr txBox="1">
            <a:spLocks/>
          </p:cNvSpPr>
          <p:nvPr/>
        </p:nvSpPr>
        <p:spPr>
          <a:xfrm>
            <a:off x="2398804" y="-423710"/>
            <a:ext cx="7225748" cy="1775218"/>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endParaRPr lang="en-US" sz="4000" dirty="0">
              <a:solidFill>
                <a:schemeClr val="tx1"/>
              </a:solidFill>
              <a:latin typeface="+mj-lt"/>
            </a:endParaRPr>
          </a:p>
        </p:txBody>
      </p:sp>
      <p:sp>
        <p:nvSpPr>
          <p:cNvPr id="8" name="Title 2">
            <a:extLst>
              <a:ext uri="{FF2B5EF4-FFF2-40B4-BE49-F238E27FC236}">
                <a16:creationId xmlns:a16="http://schemas.microsoft.com/office/drawing/2014/main" id="{8FBC5C84-198D-80A5-5F71-0C58BB6A54A7}"/>
              </a:ext>
            </a:extLst>
          </p:cNvPr>
          <p:cNvSpPr txBox="1">
            <a:spLocks/>
          </p:cNvSpPr>
          <p:nvPr/>
        </p:nvSpPr>
        <p:spPr>
          <a:xfrm>
            <a:off x="2647069" y="-423710"/>
            <a:ext cx="7225748" cy="1775218"/>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rgbClr val="0070C0"/>
                </a:solidFill>
                <a:latin typeface="+mj-lt"/>
              </a:rPr>
              <a:t>Allowance Price Formation in Cap and Trade</a:t>
            </a:r>
          </a:p>
        </p:txBody>
      </p:sp>
      <p:cxnSp>
        <p:nvCxnSpPr>
          <p:cNvPr id="35" name="Straight Arrow Connector 34">
            <a:extLst>
              <a:ext uri="{FF2B5EF4-FFF2-40B4-BE49-F238E27FC236}">
                <a16:creationId xmlns:a16="http://schemas.microsoft.com/office/drawing/2014/main" id="{1166ED25-A6F3-B38F-0B37-0A153000D4EC}"/>
              </a:ext>
            </a:extLst>
          </p:cNvPr>
          <p:cNvCxnSpPr>
            <a:cxnSpLocks/>
          </p:cNvCxnSpPr>
          <p:nvPr/>
        </p:nvCxnSpPr>
        <p:spPr>
          <a:xfrm flipV="1">
            <a:off x="5500248" y="1997476"/>
            <a:ext cx="0" cy="3790765"/>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E3DF2497-98CF-C04A-EC59-474C0D2E6D01}"/>
              </a:ext>
            </a:extLst>
          </p:cNvPr>
          <p:cNvCxnSpPr>
            <a:cxnSpLocks/>
          </p:cNvCxnSpPr>
          <p:nvPr/>
        </p:nvCxnSpPr>
        <p:spPr>
          <a:xfrm flipV="1">
            <a:off x="10782084" y="1935332"/>
            <a:ext cx="0" cy="3852909"/>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653598DE-6201-972E-2FB3-363E97C4BA52}"/>
              </a:ext>
            </a:extLst>
          </p:cNvPr>
          <p:cNvCxnSpPr>
            <a:cxnSpLocks/>
            <a:stCxn id="2" idx="0"/>
          </p:cNvCxnSpPr>
          <p:nvPr/>
        </p:nvCxnSpPr>
        <p:spPr>
          <a:xfrm>
            <a:off x="5500248" y="5766881"/>
            <a:ext cx="5293589" cy="2136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9F9A447-5657-FCC2-9696-2E3ABAAFB901}"/>
              </a:ext>
            </a:extLst>
          </p:cNvPr>
          <p:cNvCxnSpPr>
            <a:cxnSpLocks/>
          </p:cNvCxnSpPr>
          <p:nvPr/>
        </p:nvCxnSpPr>
        <p:spPr>
          <a:xfrm>
            <a:off x="5500248" y="3746377"/>
            <a:ext cx="5266573" cy="2012386"/>
          </a:xfrm>
          <a:prstGeom prst="line">
            <a:avLst/>
          </a:prstGeom>
          <a:ln w="19050" cap="flat" cmpd="sng" algn="ctr">
            <a:solidFill>
              <a:srgbClr val="0070C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6" name="Straight Connector 15">
            <a:extLst>
              <a:ext uri="{FF2B5EF4-FFF2-40B4-BE49-F238E27FC236}">
                <a16:creationId xmlns:a16="http://schemas.microsoft.com/office/drawing/2014/main" id="{AF60783A-C63D-A6E4-6027-6A8B7D70C505}"/>
              </a:ext>
            </a:extLst>
          </p:cNvPr>
          <p:cNvCxnSpPr>
            <a:cxnSpLocks/>
            <a:stCxn id="2" idx="0"/>
          </p:cNvCxnSpPr>
          <p:nvPr/>
        </p:nvCxnSpPr>
        <p:spPr>
          <a:xfrm flipV="1">
            <a:off x="5500248" y="2265499"/>
            <a:ext cx="5281836" cy="3501382"/>
          </a:xfrm>
          <a:prstGeom prst="line">
            <a:avLst/>
          </a:prstGeom>
          <a:ln w="19050"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8" name="Straight Connector 17">
            <a:extLst>
              <a:ext uri="{FF2B5EF4-FFF2-40B4-BE49-F238E27FC236}">
                <a16:creationId xmlns:a16="http://schemas.microsoft.com/office/drawing/2014/main" id="{EB6DE906-C4D9-8110-C5A3-1650A24B1957}"/>
              </a:ext>
            </a:extLst>
          </p:cNvPr>
          <p:cNvCxnSpPr>
            <a:cxnSpLocks/>
          </p:cNvCxnSpPr>
          <p:nvPr/>
        </p:nvCxnSpPr>
        <p:spPr>
          <a:xfrm flipV="1">
            <a:off x="8125949" y="2108448"/>
            <a:ext cx="0" cy="3658433"/>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23" name="Rectangle 22">
                <a:extLst>
                  <a:ext uri="{FF2B5EF4-FFF2-40B4-BE49-F238E27FC236}">
                    <a16:creationId xmlns:a16="http://schemas.microsoft.com/office/drawing/2014/main" id="{F89757A8-06FC-7DC8-C9D1-551EF816DA88}"/>
                  </a:ext>
                </a:extLst>
              </p:cNvPr>
              <p:cNvSpPr/>
              <p:nvPr/>
            </p:nvSpPr>
            <p:spPr>
              <a:xfrm>
                <a:off x="7929990" y="5824638"/>
                <a:ext cx="391917" cy="400110"/>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r>
                        <a:rPr lang="en-US" sz="2000" i="1" dirty="0" smtClean="0">
                          <a:solidFill>
                            <a:schemeClr val="tx1"/>
                          </a:solidFill>
                          <a:latin typeface="Cambria Math" panose="02040503050406030204" pitchFamily="18" charset="0"/>
                          <a:cs typeface="Calibri Light" panose="020F0302020204030204" pitchFamily="34" charset="0"/>
                        </a:rPr>
                        <m:t>5</m:t>
                      </m:r>
                      <m:r>
                        <a:rPr lang="en-US" sz="2000" b="0" i="1" dirty="0" smtClean="0">
                          <a:solidFill>
                            <a:schemeClr val="tx1"/>
                          </a:solidFill>
                          <a:latin typeface="Cambria Math" panose="02040503050406030204" pitchFamily="18" charset="0"/>
                          <a:cs typeface="Calibri Light" panose="020F0302020204030204" pitchFamily="34" charset="0"/>
                        </a:rPr>
                        <m:t>0</m:t>
                      </m:r>
                    </m:oMath>
                  </m:oMathPara>
                </a14:m>
                <a:endParaRPr lang="en-US" sz="2000" b="0" dirty="0">
                  <a:solidFill>
                    <a:schemeClr val="tx1"/>
                  </a:solidFill>
                  <a:cs typeface="Calibri Light" panose="020F0302020204030204" pitchFamily="34" charset="0"/>
                </a:endParaRPr>
              </a:p>
            </p:txBody>
          </p:sp>
        </mc:Choice>
        <mc:Fallback xmlns="">
          <p:sp>
            <p:nvSpPr>
              <p:cNvPr id="23" name="Rectangle 22">
                <a:extLst>
                  <a:ext uri="{FF2B5EF4-FFF2-40B4-BE49-F238E27FC236}">
                    <a16:creationId xmlns:a16="http://schemas.microsoft.com/office/drawing/2014/main" id="{F89757A8-06FC-7DC8-C9D1-551EF816DA88}"/>
                  </a:ext>
                </a:extLst>
              </p:cNvPr>
              <p:cNvSpPr>
                <a:spLocks noRot="1" noChangeAspect="1" noMove="1" noResize="1" noEditPoints="1" noAdjustHandles="1" noChangeArrowheads="1" noChangeShapeType="1" noTextEdit="1"/>
              </p:cNvSpPr>
              <p:nvPr/>
            </p:nvSpPr>
            <p:spPr>
              <a:xfrm>
                <a:off x="7929990" y="5824638"/>
                <a:ext cx="391917" cy="400110"/>
              </a:xfrm>
              <a:prstGeom prst="rect">
                <a:avLst/>
              </a:prstGeom>
              <a:blipFill>
                <a:blip r:embed="rId4"/>
                <a:stretch>
                  <a:fillRect l="-17188" r="-15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Rectangle 23">
                <a:extLst>
                  <a:ext uri="{FF2B5EF4-FFF2-40B4-BE49-F238E27FC236}">
                    <a16:creationId xmlns:a16="http://schemas.microsoft.com/office/drawing/2014/main" id="{D0EACFB3-6462-C4B7-DC0B-A0A9A57FA583}"/>
                  </a:ext>
                </a:extLst>
              </p:cNvPr>
              <p:cNvSpPr/>
              <p:nvPr/>
            </p:nvSpPr>
            <p:spPr>
              <a:xfrm>
                <a:off x="10539768" y="5771301"/>
                <a:ext cx="391917" cy="400110"/>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r>
                        <a:rPr lang="en-US" sz="2000" i="1" dirty="0" smtClean="0">
                          <a:solidFill>
                            <a:srgbClr val="FF0000"/>
                          </a:solidFill>
                          <a:latin typeface="Cambria Math" panose="02040503050406030204" pitchFamily="18" charset="0"/>
                          <a:cs typeface="Calibri Light" panose="020F0302020204030204" pitchFamily="34" charset="0"/>
                        </a:rPr>
                        <m:t>1</m:t>
                      </m:r>
                      <m:r>
                        <a:rPr lang="en-US" sz="2000" b="0" i="1" dirty="0" smtClean="0">
                          <a:solidFill>
                            <a:srgbClr val="FF0000"/>
                          </a:solidFill>
                          <a:latin typeface="Cambria Math" panose="02040503050406030204" pitchFamily="18" charset="0"/>
                          <a:cs typeface="Calibri Light" panose="020F0302020204030204" pitchFamily="34" charset="0"/>
                        </a:rPr>
                        <m:t>00</m:t>
                      </m:r>
                    </m:oMath>
                  </m:oMathPara>
                </a14:m>
                <a:endParaRPr lang="en-US" sz="2000" b="0" dirty="0">
                  <a:solidFill>
                    <a:srgbClr val="0070C0"/>
                  </a:solidFill>
                  <a:cs typeface="Calibri Light" panose="020F0302020204030204" pitchFamily="34" charset="0"/>
                </a:endParaRPr>
              </a:p>
            </p:txBody>
          </p:sp>
        </mc:Choice>
        <mc:Fallback xmlns="">
          <p:sp>
            <p:nvSpPr>
              <p:cNvPr id="24" name="Rectangle 23">
                <a:extLst>
                  <a:ext uri="{FF2B5EF4-FFF2-40B4-BE49-F238E27FC236}">
                    <a16:creationId xmlns:a16="http://schemas.microsoft.com/office/drawing/2014/main" id="{D0EACFB3-6462-C4B7-DC0B-A0A9A57FA583}"/>
                  </a:ext>
                </a:extLst>
              </p:cNvPr>
              <p:cNvSpPr>
                <a:spLocks noRot="1" noChangeAspect="1" noMove="1" noResize="1" noEditPoints="1" noAdjustHandles="1" noChangeArrowheads="1" noChangeShapeType="1" noTextEdit="1"/>
              </p:cNvSpPr>
              <p:nvPr/>
            </p:nvSpPr>
            <p:spPr>
              <a:xfrm>
                <a:off x="10539768" y="5771301"/>
                <a:ext cx="391917" cy="400110"/>
              </a:xfrm>
              <a:prstGeom prst="rect">
                <a:avLst/>
              </a:prstGeom>
              <a:blipFill>
                <a:blip r:embed="rId5"/>
                <a:stretch>
                  <a:fillRect l="-34375" r="-187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F57991AE-098F-690F-358D-3392D1A65B78}"/>
                  </a:ext>
                </a:extLst>
              </p:cNvPr>
              <p:cNvSpPr txBox="1"/>
              <p:nvPr/>
            </p:nvSpPr>
            <p:spPr>
              <a:xfrm>
                <a:off x="3485020" y="5850238"/>
                <a:ext cx="4006050" cy="369332"/>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r>
                        <a:rPr lang="en-US" sz="1800" i="1" dirty="0" smtClean="0">
                          <a:solidFill>
                            <a:srgbClr val="0070C0"/>
                          </a:solidFill>
                          <a:latin typeface="Cambria Math" panose="02040503050406030204" pitchFamily="18" charset="0"/>
                          <a:cs typeface="Calibri Light" panose="020F0302020204030204" pitchFamily="34" charset="0"/>
                        </a:rPr>
                        <m:t>1</m:t>
                      </m:r>
                      <m:r>
                        <a:rPr lang="en-US" sz="1800" b="0" i="1" dirty="0" smtClean="0">
                          <a:solidFill>
                            <a:srgbClr val="0070C0"/>
                          </a:solidFill>
                          <a:latin typeface="Cambria Math" panose="02040503050406030204" pitchFamily="18" charset="0"/>
                          <a:cs typeface="Calibri Light" panose="020F0302020204030204" pitchFamily="34" charset="0"/>
                        </a:rPr>
                        <m:t>00</m:t>
                      </m:r>
                    </m:oMath>
                  </m:oMathPara>
                </a14:m>
                <a:endParaRPr lang="en-US" sz="1800" b="0" dirty="0">
                  <a:solidFill>
                    <a:srgbClr val="0070C0"/>
                  </a:solidFill>
                  <a:cs typeface="Calibri Light" panose="020F0302020204030204" pitchFamily="34" charset="0"/>
                </a:endParaRPr>
              </a:p>
            </p:txBody>
          </p:sp>
        </mc:Choice>
        <mc:Fallback xmlns="">
          <p:sp>
            <p:nvSpPr>
              <p:cNvPr id="26" name="TextBox 25">
                <a:extLst>
                  <a:ext uri="{FF2B5EF4-FFF2-40B4-BE49-F238E27FC236}">
                    <a16:creationId xmlns:a16="http://schemas.microsoft.com/office/drawing/2014/main" id="{F57991AE-098F-690F-358D-3392D1A65B78}"/>
                  </a:ext>
                </a:extLst>
              </p:cNvPr>
              <p:cNvSpPr txBox="1">
                <a:spLocks noRot="1" noChangeAspect="1" noMove="1" noResize="1" noEditPoints="1" noAdjustHandles="1" noChangeArrowheads="1" noChangeShapeType="1" noTextEdit="1"/>
              </p:cNvSpPr>
              <p:nvPr/>
            </p:nvSpPr>
            <p:spPr>
              <a:xfrm>
                <a:off x="3485020" y="5850238"/>
                <a:ext cx="4006050" cy="369332"/>
              </a:xfrm>
              <a:prstGeom prst="rect">
                <a:avLst/>
              </a:prstGeom>
              <a:blipFill>
                <a:blip r:embed="rId6"/>
                <a:stretch>
                  <a:fillRect/>
                </a:stretch>
              </a:blipFill>
            </p:spPr>
            <p:txBody>
              <a:bodyPr/>
              <a:lstStyle/>
              <a:p>
                <a:r>
                  <a:rPr lang="en-US">
                    <a:noFill/>
                  </a:rPr>
                  <a:t> </a:t>
                </a:r>
              </a:p>
            </p:txBody>
          </p:sp>
        </mc:Fallback>
      </mc:AlternateContent>
      <p:cxnSp>
        <p:nvCxnSpPr>
          <p:cNvPr id="29" name="Straight Connector 28">
            <a:extLst>
              <a:ext uri="{FF2B5EF4-FFF2-40B4-BE49-F238E27FC236}">
                <a16:creationId xmlns:a16="http://schemas.microsoft.com/office/drawing/2014/main" id="{8055325D-DB30-D558-BAAB-CCDB52644E2A}"/>
              </a:ext>
            </a:extLst>
          </p:cNvPr>
          <p:cNvCxnSpPr>
            <a:cxnSpLocks/>
          </p:cNvCxnSpPr>
          <p:nvPr/>
        </p:nvCxnSpPr>
        <p:spPr>
          <a:xfrm>
            <a:off x="5500248" y="4475630"/>
            <a:ext cx="5293589" cy="24354"/>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44" name="Rectangle 43">
            <a:extLst>
              <a:ext uri="{FF2B5EF4-FFF2-40B4-BE49-F238E27FC236}">
                <a16:creationId xmlns:a16="http://schemas.microsoft.com/office/drawing/2014/main" id="{90235985-9E96-FE82-BDE9-17F74664CA25}"/>
              </a:ext>
            </a:extLst>
          </p:cNvPr>
          <p:cNvSpPr/>
          <p:nvPr/>
        </p:nvSpPr>
        <p:spPr>
          <a:xfrm>
            <a:off x="3709318" y="4275575"/>
            <a:ext cx="2165618" cy="400110"/>
          </a:xfrm>
          <a:prstGeom prst="rect">
            <a:avLst/>
          </a:prstGeom>
        </p:spPr>
        <p:txBody>
          <a:bodyPr wrap="square">
            <a:spAutoFit/>
          </a:bodyPr>
          <a:lstStyle/>
          <a:p>
            <a:pPr algn="ctr"/>
            <a:r>
              <a:rPr lang="en-US" sz="2000" dirty="0">
                <a:cs typeface="Calibri Light" panose="020F0302020204030204" pitchFamily="34" charset="0"/>
              </a:rPr>
              <a:t>$10 / ton</a:t>
            </a:r>
          </a:p>
        </p:txBody>
      </p:sp>
      <p:sp>
        <p:nvSpPr>
          <p:cNvPr id="2" name="Right Triangle 1">
            <a:extLst>
              <a:ext uri="{FF2B5EF4-FFF2-40B4-BE49-F238E27FC236}">
                <a16:creationId xmlns:a16="http://schemas.microsoft.com/office/drawing/2014/main" id="{C0ADD7F9-317E-59B3-123D-5C6F0F795558}"/>
              </a:ext>
            </a:extLst>
          </p:cNvPr>
          <p:cNvSpPr/>
          <p:nvPr/>
        </p:nvSpPr>
        <p:spPr>
          <a:xfrm rot="16200000">
            <a:off x="5825590" y="4174643"/>
            <a:ext cx="1266896" cy="1917580"/>
          </a:xfrm>
          <a:prstGeom prst="rtTriangle">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ight Triangle 2">
            <a:extLst>
              <a:ext uri="{FF2B5EF4-FFF2-40B4-BE49-F238E27FC236}">
                <a16:creationId xmlns:a16="http://schemas.microsoft.com/office/drawing/2014/main" id="{CF21CC9E-143F-AD5E-91BE-2FD8ED0A1848}"/>
              </a:ext>
            </a:extLst>
          </p:cNvPr>
          <p:cNvSpPr/>
          <p:nvPr/>
        </p:nvSpPr>
        <p:spPr>
          <a:xfrm>
            <a:off x="8125949" y="4742270"/>
            <a:ext cx="2667887" cy="1024611"/>
          </a:xfrm>
          <a:prstGeom prst="rtTriangle">
            <a:avLst/>
          </a:prstGeom>
          <a:gradFill flip="none" rotWithShape="1">
            <a:gsLst>
              <a:gs pos="0">
                <a:srgbClr val="0070C0">
                  <a:tint val="66000"/>
                  <a:satMod val="160000"/>
                </a:srgbClr>
              </a:gs>
              <a:gs pos="50000">
                <a:srgbClr val="0070C0">
                  <a:tint val="44500"/>
                  <a:satMod val="160000"/>
                </a:srgbClr>
              </a:gs>
              <a:gs pos="100000">
                <a:srgbClr val="0070C0">
                  <a:tint val="23500"/>
                  <a:satMod val="160000"/>
                </a:srgb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B811FCD5-F0FF-00FE-F651-91E996B71E2C}"/>
              </a:ext>
            </a:extLst>
          </p:cNvPr>
          <p:cNvSpPr txBox="1"/>
          <p:nvPr/>
        </p:nvSpPr>
        <p:spPr>
          <a:xfrm>
            <a:off x="6598955" y="5206838"/>
            <a:ext cx="442360" cy="400110"/>
          </a:xfrm>
          <a:prstGeom prst="rect">
            <a:avLst/>
          </a:prstGeom>
          <a:noFill/>
        </p:spPr>
        <p:txBody>
          <a:bodyPr wrap="square" rtlCol="0">
            <a:spAutoFit/>
          </a:bodyPr>
          <a:lstStyle/>
          <a:p>
            <a:r>
              <a:rPr lang="en-US" sz="2000" dirty="0">
                <a:solidFill>
                  <a:srgbClr val="FF0000"/>
                </a:solidFill>
              </a:rPr>
              <a:t>A</a:t>
            </a:r>
          </a:p>
        </p:txBody>
      </p:sp>
      <p:sp>
        <p:nvSpPr>
          <p:cNvPr id="5" name="TextBox 4">
            <a:extLst>
              <a:ext uri="{FF2B5EF4-FFF2-40B4-BE49-F238E27FC236}">
                <a16:creationId xmlns:a16="http://schemas.microsoft.com/office/drawing/2014/main" id="{5B9945C5-B755-43FA-7255-77553101F1D2}"/>
              </a:ext>
            </a:extLst>
          </p:cNvPr>
          <p:cNvSpPr txBox="1"/>
          <p:nvPr/>
        </p:nvSpPr>
        <p:spPr>
          <a:xfrm>
            <a:off x="8384250" y="5179606"/>
            <a:ext cx="442360" cy="400110"/>
          </a:xfrm>
          <a:prstGeom prst="rect">
            <a:avLst/>
          </a:prstGeom>
          <a:noFill/>
        </p:spPr>
        <p:txBody>
          <a:bodyPr wrap="square" rtlCol="0">
            <a:spAutoFit/>
          </a:bodyPr>
          <a:lstStyle/>
          <a:p>
            <a:r>
              <a:rPr lang="en-US" sz="2000" dirty="0">
                <a:solidFill>
                  <a:srgbClr val="0070C0"/>
                </a:solidFill>
              </a:rPr>
              <a:t>B</a:t>
            </a:r>
          </a:p>
        </p:txBody>
      </p:sp>
      <p:sp>
        <p:nvSpPr>
          <p:cNvPr id="6" name="TextBox 5">
            <a:extLst>
              <a:ext uri="{FF2B5EF4-FFF2-40B4-BE49-F238E27FC236}">
                <a16:creationId xmlns:a16="http://schemas.microsoft.com/office/drawing/2014/main" id="{2918A996-411B-624B-4BC4-58999485856F}"/>
              </a:ext>
            </a:extLst>
          </p:cNvPr>
          <p:cNvSpPr txBox="1"/>
          <p:nvPr/>
        </p:nvSpPr>
        <p:spPr>
          <a:xfrm>
            <a:off x="7554439" y="5211976"/>
            <a:ext cx="442360" cy="400110"/>
          </a:xfrm>
          <a:prstGeom prst="rect">
            <a:avLst/>
          </a:prstGeom>
          <a:noFill/>
        </p:spPr>
        <p:txBody>
          <a:bodyPr wrap="square" rtlCol="0">
            <a:spAutoFit/>
          </a:bodyPr>
          <a:lstStyle/>
          <a:p>
            <a:r>
              <a:rPr lang="en-US" sz="2000" dirty="0"/>
              <a:t>C</a:t>
            </a:r>
          </a:p>
        </p:txBody>
      </p:sp>
      <p:sp>
        <p:nvSpPr>
          <p:cNvPr id="14" name="TextBox 13">
            <a:extLst>
              <a:ext uri="{FF2B5EF4-FFF2-40B4-BE49-F238E27FC236}">
                <a16:creationId xmlns:a16="http://schemas.microsoft.com/office/drawing/2014/main" id="{DFD368B5-0BAC-F9A1-FE5A-93377611A8C4}"/>
              </a:ext>
            </a:extLst>
          </p:cNvPr>
          <p:cNvSpPr txBox="1"/>
          <p:nvPr/>
        </p:nvSpPr>
        <p:spPr>
          <a:xfrm>
            <a:off x="341392" y="2625798"/>
            <a:ext cx="3476728" cy="2623732"/>
          </a:xfrm>
          <a:prstGeom prst="rect">
            <a:avLst/>
          </a:prstGeom>
          <a:noFill/>
          <a:effectLst/>
        </p:spPr>
        <p:txBody>
          <a:bodyPr wrap="square" rtlCol="0">
            <a:spAutoFit/>
          </a:bodyPr>
          <a:lstStyle/>
          <a:p>
            <a:pPr>
              <a:lnSpc>
                <a:spcPct val="125000"/>
              </a:lnSpc>
            </a:pPr>
            <a:r>
              <a:rPr lang="en-US" sz="1900" dirty="0">
                <a:cs typeface="Calibri Light" panose="020F0302020204030204" pitchFamily="34" charset="0"/>
              </a:rPr>
              <a:t>How will these firms trade:</a:t>
            </a:r>
          </a:p>
          <a:p>
            <a:pPr marL="800100" lvl="1" indent="-342900">
              <a:lnSpc>
                <a:spcPct val="125000"/>
              </a:lnSpc>
              <a:buFont typeface="Wingdings" panose="05000000000000000000" pitchFamily="2" charset="2"/>
              <a:buChar char="§"/>
            </a:pPr>
            <a:r>
              <a:rPr lang="en-US" sz="1900" dirty="0">
                <a:cs typeface="Calibri Light" panose="020F0302020204030204" pitchFamily="34" charset="0"/>
              </a:rPr>
              <a:t>If each firm is assigned 25 pollution allowances?</a:t>
            </a:r>
          </a:p>
          <a:p>
            <a:pPr marL="800100" lvl="1" indent="-342900">
              <a:lnSpc>
                <a:spcPct val="125000"/>
              </a:lnSpc>
              <a:buFont typeface="Wingdings" panose="05000000000000000000" pitchFamily="2" charset="2"/>
              <a:buChar char="§"/>
            </a:pPr>
            <a:r>
              <a:rPr lang="en-US" sz="1900" dirty="0">
                <a:cs typeface="Calibri Light" panose="020F0302020204030204" pitchFamily="34" charset="0"/>
              </a:rPr>
              <a:t>If A is assigned all 50 pollution allowances?</a:t>
            </a:r>
          </a:p>
          <a:p>
            <a:pPr marL="800100" lvl="1" indent="-342900">
              <a:lnSpc>
                <a:spcPct val="125000"/>
              </a:lnSpc>
              <a:buFont typeface="Wingdings" panose="05000000000000000000" pitchFamily="2" charset="2"/>
              <a:buChar char="§"/>
            </a:pPr>
            <a:r>
              <a:rPr lang="en-US" sz="1900" dirty="0">
                <a:cs typeface="Calibri Light" panose="020F0302020204030204" pitchFamily="34" charset="0"/>
              </a:rPr>
              <a:t>If B is assigned all 50 pollution allowances?</a:t>
            </a:r>
          </a:p>
        </p:txBody>
      </p:sp>
      <p:sp>
        <p:nvSpPr>
          <p:cNvPr id="22" name="Rectangle 21">
            <a:extLst>
              <a:ext uri="{FF2B5EF4-FFF2-40B4-BE49-F238E27FC236}">
                <a16:creationId xmlns:a16="http://schemas.microsoft.com/office/drawing/2014/main" id="{E267D05F-162C-AC08-2ADA-9CEE825C6FA8}"/>
              </a:ext>
            </a:extLst>
          </p:cNvPr>
          <p:cNvSpPr/>
          <p:nvPr/>
        </p:nvSpPr>
        <p:spPr>
          <a:xfrm>
            <a:off x="4198134" y="1406812"/>
            <a:ext cx="1234312" cy="646331"/>
          </a:xfrm>
          <a:prstGeom prst="rect">
            <a:avLst/>
          </a:prstGeom>
        </p:spPr>
        <p:txBody>
          <a:bodyPr wrap="none">
            <a:spAutoFit/>
          </a:bodyPr>
          <a:lstStyle/>
          <a:p>
            <a:pPr algn="ctr"/>
            <a:r>
              <a:rPr lang="en-US" dirty="0">
                <a:cs typeface="Calibri Light" panose="020F0302020204030204" pitchFamily="34" charset="0"/>
              </a:rPr>
              <a:t>Cost of </a:t>
            </a:r>
          </a:p>
          <a:p>
            <a:pPr algn="ctr"/>
            <a:r>
              <a:rPr lang="en-US" dirty="0">
                <a:cs typeface="Calibri Light" panose="020F0302020204030204" pitchFamily="34" charset="0"/>
              </a:rPr>
              <a:t>Abatement</a:t>
            </a:r>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0B1FCD25-1738-4370-9515-9E3CE8A3DABA}"/>
                  </a:ext>
                </a:extLst>
              </p:cNvPr>
              <p:cNvSpPr txBox="1"/>
              <p:nvPr/>
            </p:nvSpPr>
            <p:spPr>
              <a:xfrm>
                <a:off x="4341913" y="5769005"/>
                <a:ext cx="6151830" cy="438582"/>
              </a:xfrm>
              <a:prstGeom prst="rect">
                <a:avLst/>
              </a:prstGeom>
              <a:noFill/>
            </p:spPr>
            <p:txBody>
              <a:bodyPr wrap="square">
                <a:spAutoFit/>
              </a:bodyPr>
              <a:lstStyle/>
              <a:p>
                <a:pPr>
                  <a:lnSpc>
                    <a:spcPct val="125000"/>
                  </a:lnSpc>
                </a:pPr>
                <a14:m>
                  <m:oMathPara xmlns:m="http://schemas.openxmlformats.org/officeDocument/2006/math">
                    <m:oMathParaPr>
                      <m:jc m:val="centerGroup"/>
                    </m:oMathParaPr>
                    <m:oMath xmlns:m="http://schemas.openxmlformats.org/officeDocument/2006/math">
                      <m:r>
                        <a:rPr lang="en-US" sz="1800" b="0" i="1" smtClean="0">
                          <a:solidFill>
                            <a:srgbClr val="FF0000"/>
                          </a:solidFill>
                          <a:latin typeface="Cambria Math" panose="02040503050406030204" pitchFamily="18" charset="0"/>
                        </a:rPr>
                        <m:t>40</m:t>
                      </m:r>
                      <m:r>
                        <a:rPr lang="en-US" sz="1800" b="0" i="1" smtClean="0">
                          <a:solidFill>
                            <a:schemeClr val="tx1"/>
                          </a:solidFill>
                          <a:latin typeface="Cambria Math" panose="02040503050406030204" pitchFamily="18" charset="0"/>
                        </a:rPr>
                        <m:t>,</m:t>
                      </m:r>
                      <m:r>
                        <a:rPr lang="en-US" sz="1800" b="0" i="1" smtClean="0">
                          <a:solidFill>
                            <a:srgbClr val="FF0000"/>
                          </a:solidFill>
                          <a:latin typeface="Cambria Math" panose="02040503050406030204" pitchFamily="18" charset="0"/>
                        </a:rPr>
                        <m:t> </m:t>
                      </m:r>
                      <m:r>
                        <a:rPr lang="en-US" b="0" i="1" smtClean="0">
                          <a:solidFill>
                            <a:srgbClr val="0070C0"/>
                          </a:solidFill>
                          <a:latin typeface="Cambria Math" panose="02040503050406030204" pitchFamily="18" charset="0"/>
                        </a:rPr>
                        <m:t>60</m:t>
                      </m:r>
                    </m:oMath>
                  </m:oMathPara>
                </a14:m>
                <a:endParaRPr lang="en-US" sz="1800" dirty="0">
                  <a:solidFill>
                    <a:srgbClr val="FF0000"/>
                  </a:solidFill>
                  <a:cs typeface="Calibri Light" panose="020F0302020204030204" pitchFamily="34" charset="0"/>
                </a:endParaRPr>
              </a:p>
            </p:txBody>
          </p:sp>
        </mc:Choice>
        <mc:Fallback xmlns="">
          <p:sp>
            <p:nvSpPr>
              <p:cNvPr id="25" name="TextBox 24">
                <a:extLst>
                  <a:ext uri="{FF2B5EF4-FFF2-40B4-BE49-F238E27FC236}">
                    <a16:creationId xmlns:a16="http://schemas.microsoft.com/office/drawing/2014/main" id="{0B1FCD25-1738-4370-9515-9E3CE8A3DABA}"/>
                  </a:ext>
                </a:extLst>
              </p:cNvPr>
              <p:cNvSpPr txBox="1">
                <a:spLocks noRot="1" noChangeAspect="1" noMove="1" noResize="1" noEditPoints="1" noAdjustHandles="1" noChangeArrowheads="1" noChangeShapeType="1" noTextEdit="1"/>
              </p:cNvSpPr>
              <p:nvPr/>
            </p:nvSpPr>
            <p:spPr>
              <a:xfrm>
                <a:off x="4341913" y="5769005"/>
                <a:ext cx="6151830" cy="438582"/>
              </a:xfrm>
              <a:prstGeom prst="rect">
                <a:avLst/>
              </a:prstGeom>
              <a:blipFill>
                <a:blip r:embed="rId7"/>
                <a:stretch>
                  <a:fillRect/>
                </a:stretch>
              </a:blipFill>
            </p:spPr>
            <p:txBody>
              <a:bodyPr/>
              <a:lstStyle/>
              <a:p>
                <a:r>
                  <a:rPr lang="en-US">
                    <a:noFill/>
                  </a:rPr>
                  <a:t> </a:t>
                </a:r>
              </a:p>
            </p:txBody>
          </p:sp>
        </mc:Fallback>
      </mc:AlternateContent>
    </p:spTree>
    <p:custDataLst>
      <p:tags r:id="rId1"/>
    </p:custDataLst>
    <p:extLst>
      <p:ext uri="{BB962C8B-B14F-4D97-AF65-F5344CB8AC3E}">
        <p14:creationId xmlns:p14="http://schemas.microsoft.com/office/powerpoint/2010/main" val="42394997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2">
            <a:extLst>
              <a:ext uri="{FF2B5EF4-FFF2-40B4-BE49-F238E27FC236}">
                <a16:creationId xmlns:a16="http://schemas.microsoft.com/office/drawing/2014/main" id="{462E9AFE-FCE3-4594-A4DB-141C6B7644D4}"/>
              </a:ext>
            </a:extLst>
          </p:cNvPr>
          <p:cNvSpPr txBox="1">
            <a:spLocks/>
          </p:cNvSpPr>
          <p:nvPr/>
        </p:nvSpPr>
        <p:spPr>
          <a:xfrm>
            <a:off x="2398804" y="-423710"/>
            <a:ext cx="7225748" cy="1775218"/>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endParaRPr lang="en-US" sz="4000" dirty="0">
              <a:solidFill>
                <a:schemeClr val="tx1"/>
              </a:solidFill>
              <a:latin typeface="+mj-lt"/>
            </a:endParaRPr>
          </a:p>
        </p:txBody>
      </p:sp>
      <p:sp>
        <p:nvSpPr>
          <p:cNvPr id="8" name="Title 2">
            <a:extLst>
              <a:ext uri="{FF2B5EF4-FFF2-40B4-BE49-F238E27FC236}">
                <a16:creationId xmlns:a16="http://schemas.microsoft.com/office/drawing/2014/main" id="{8FBC5C84-198D-80A5-5F71-0C58BB6A54A7}"/>
              </a:ext>
            </a:extLst>
          </p:cNvPr>
          <p:cNvSpPr txBox="1">
            <a:spLocks/>
          </p:cNvSpPr>
          <p:nvPr/>
        </p:nvSpPr>
        <p:spPr>
          <a:xfrm>
            <a:off x="2647069" y="-423710"/>
            <a:ext cx="7225748" cy="1775218"/>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rgbClr val="0070C0"/>
                </a:solidFill>
                <a:latin typeface="+mj-lt"/>
              </a:rPr>
              <a:t>Allowance Price Formation in Cap and Trade</a:t>
            </a: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DFD368B5-0BAC-F9A1-FE5A-93377611A8C4}"/>
                  </a:ext>
                </a:extLst>
              </p:cNvPr>
              <p:cNvSpPr txBox="1"/>
              <p:nvPr/>
            </p:nvSpPr>
            <p:spPr>
              <a:xfrm>
                <a:off x="918965" y="2015408"/>
                <a:ext cx="10681955" cy="3288849"/>
              </a:xfrm>
              <a:prstGeom prst="rect">
                <a:avLst/>
              </a:prstGeom>
              <a:noFill/>
              <a:effectLst/>
            </p:spPr>
            <p:txBody>
              <a:bodyPr wrap="square" rtlCol="0">
                <a:spAutoFit/>
              </a:bodyPr>
              <a:lstStyle/>
              <a:p>
                <a:pPr>
                  <a:lnSpc>
                    <a:spcPct val="125000"/>
                  </a:lnSpc>
                </a:pPr>
                <a:r>
                  <a:rPr lang="en-US" sz="2400" dirty="0">
                    <a:cs typeface="Calibri Light" panose="020F0302020204030204" pitchFamily="34" charset="0"/>
                  </a:rPr>
                  <a:t>Conclusion: Efficient allocation of abatement occurs where all firms have equal marginal abatement costs at their quantity of abatement, i.e. </a:t>
                </a:r>
                <a14:m>
                  <m:oMath xmlns:m="http://schemas.openxmlformats.org/officeDocument/2006/math">
                    <m:r>
                      <a:rPr lang="en-US" sz="2400" b="0" i="1" smtClean="0">
                        <a:solidFill>
                          <a:srgbClr val="FF0000"/>
                        </a:solidFill>
                        <a:latin typeface="Cambria Math" panose="02040503050406030204" pitchFamily="18" charset="0"/>
                      </a:rPr>
                      <m:t>𝑀</m:t>
                    </m:r>
                    <m:sSub>
                      <m:sSubPr>
                        <m:ctrlPr>
                          <a:rPr lang="en-US" sz="2400" b="0" i="1" smtClean="0">
                            <a:solidFill>
                              <a:srgbClr val="FF0000"/>
                            </a:solidFill>
                            <a:latin typeface="Cambria Math" panose="02040503050406030204" pitchFamily="18" charset="0"/>
                          </a:rPr>
                        </m:ctrlPr>
                      </m:sSubPr>
                      <m:e>
                        <m:r>
                          <a:rPr lang="en-US" sz="2400" b="0" i="1" smtClean="0">
                            <a:solidFill>
                              <a:srgbClr val="FF0000"/>
                            </a:solidFill>
                            <a:latin typeface="Cambria Math" panose="02040503050406030204" pitchFamily="18" charset="0"/>
                          </a:rPr>
                          <m:t>𝐶</m:t>
                        </m:r>
                      </m:e>
                      <m:sub>
                        <m:r>
                          <a:rPr lang="en-US" sz="2400" b="0" i="1" smtClean="0">
                            <a:solidFill>
                              <a:srgbClr val="FF0000"/>
                            </a:solidFill>
                            <a:latin typeface="Cambria Math" panose="02040503050406030204" pitchFamily="18" charset="0"/>
                          </a:rPr>
                          <m:t>𝑎</m:t>
                        </m:r>
                      </m:sub>
                    </m:sSub>
                    <m:r>
                      <a:rPr lang="en-US" sz="2400" b="0" i="1" smtClean="0">
                        <a:solidFill>
                          <a:schemeClr val="tx1"/>
                        </a:solidFill>
                        <a:latin typeface="Cambria Math" panose="02040503050406030204" pitchFamily="18" charset="0"/>
                      </a:rPr>
                      <m:t>=</m:t>
                    </m:r>
                    <m:r>
                      <a:rPr lang="en-US" sz="2400" i="1">
                        <a:solidFill>
                          <a:srgbClr val="0070C0"/>
                        </a:solidFill>
                        <a:latin typeface="Cambria Math" panose="02040503050406030204" pitchFamily="18" charset="0"/>
                      </a:rPr>
                      <m:t>𝑀</m:t>
                    </m:r>
                    <m:sSub>
                      <m:sSubPr>
                        <m:ctrlPr>
                          <a:rPr lang="en-US" sz="2400" i="1">
                            <a:solidFill>
                              <a:srgbClr val="0070C0"/>
                            </a:solidFill>
                            <a:latin typeface="Cambria Math" panose="02040503050406030204" pitchFamily="18" charset="0"/>
                          </a:rPr>
                        </m:ctrlPr>
                      </m:sSubPr>
                      <m:e>
                        <m:r>
                          <a:rPr lang="en-US" sz="2400" i="1">
                            <a:solidFill>
                              <a:srgbClr val="0070C0"/>
                            </a:solidFill>
                            <a:latin typeface="Cambria Math" panose="02040503050406030204" pitchFamily="18" charset="0"/>
                          </a:rPr>
                          <m:t>𝐶</m:t>
                        </m:r>
                      </m:e>
                      <m:sub>
                        <m:r>
                          <a:rPr lang="en-US" sz="2400" i="1">
                            <a:solidFill>
                              <a:srgbClr val="0070C0"/>
                            </a:solidFill>
                            <a:latin typeface="Cambria Math" panose="02040503050406030204" pitchFamily="18" charset="0"/>
                          </a:rPr>
                          <m:t>𝑏</m:t>
                        </m:r>
                      </m:sub>
                    </m:sSub>
                  </m:oMath>
                </a14:m>
                <a:r>
                  <a:rPr lang="en-US" sz="2400" dirty="0">
                    <a:cs typeface="Calibri Light" panose="020F0302020204030204" pitchFamily="34" charset="0"/>
                  </a:rPr>
                  <a:t>.</a:t>
                </a:r>
              </a:p>
              <a:p>
                <a:pPr>
                  <a:lnSpc>
                    <a:spcPct val="125000"/>
                  </a:lnSpc>
                </a:pPr>
                <a:endParaRPr lang="en-US" sz="2400" dirty="0">
                  <a:cs typeface="Calibri Light" panose="020F0302020204030204" pitchFamily="34" charset="0"/>
                </a:endParaRPr>
              </a:p>
              <a:p>
                <a:pPr>
                  <a:lnSpc>
                    <a:spcPct val="125000"/>
                  </a:lnSpc>
                </a:pPr>
                <a:r>
                  <a:rPr lang="en-US" sz="2400" dirty="0">
                    <a:cs typeface="Calibri Light" panose="020F0302020204030204" pitchFamily="34" charset="0"/>
                  </a:rPr>
                  <a:t>Otherwise, firms could buy or sell allowances to arbitrage their excess costs, re-allocating abatement to minimize the entire industry’s total costs. </a:t>
                </a:r>
              </a:p>
              <a:p>
                <a:pPr>
                  <a:lnSpc>
                    <a:spcPct val="125000"/>
                  </a:lnSpc>
                </a:pPr>
                <a:endParaRPr lang="en-US" sz="2400" dirty="0">
                  <a:cs typeface="Calibri Light" panose="020F0302020204030204" pitchFamily="34" charset="0"/>
                </a:endParaRPr>
              </a:p>
              <a:p>
                <a:pPr>
                  <a:lnSpc>
                    <a:spcPct val="125000"/>
                  </a:lnSpc>
                </a:pPr>
                <a:r>
                  <a:rPr lang="en-US" sz="2400" dirty="0">
                    <a:cs typeface="Calibri Light" panose="020F0302020204030204" pitchFamily="34" charset="0"/>
                  </a:rPr>
                  <a:t>At the last sale of an allowance, </a:t>
                </a:r>
                <a14:m>
                  <m:oMath xmlns:m="http://schemas.openxmlformats.org/officeDocument/2006/math">
                    <m:r>
                      <a:rPr lang="en-US" sz="2400" i="1">
                        <a:solidFill>
                          <a:srgbClr val="FF0000"/>
                        </a:solidFill>
                        <a:latin typeface="Cambria Math" panose="02040503050406030204" pitchFamily="18" charset="0"/>
                      </a:rPr>
                      <m:t>𝑀</m:t>
                    </m:r>
                    <m:sSub>
                      <m:sSubPr>
                        <m:ctrlPr>
                          <a:rPr lang="en-US" sz="2400" i="1">
                            <a:solidFill>
                              <a:srgbClr val="FF0000"/>
                            </a:solidFill>
                            <a:latin typeface="Cambria Math" panose="02040503050406030204" pitchFamily="18" charset="0"/>
                          </a:rPr>
                        </m:ctrlPr>
                      </m:sSubPr>
                      <m:e>
                        <m:r>
                          <a:rPr lang="en-US" sz="2400" i="1">
                            <a:solidFill>
                              <a:srgbClr val="FF0000"/>
                            </a:solidFill>
                            <a:latin typeface="Cambria Math" panose="02040503050406030204" pitchFamily="18" charset="0"/>
                          </a:rPr>
                          <m:t>𝐶</m:t>
                        </m:r>
                      </m:e>
                      <m:sub>
                        <m:r>
                          <a:rPr lang="en-US" sz="2400" i="1">
                            <a:solidFill>
                              <a:srgbClr val="FF0000"/>
                            </a:solidFill>
                            <a:latin typeface="Cambria Math" panose="02040503050406030204" pitchFamily="18" charset="0"/>
                          </a:rPr>
                          <m:t>𝑎</m:t>
                        </m:r>
                      </m:sub>
                    </m:sSub>
                    <m:r>
                      <a:rPr lang="en-US" sz="2400" i="1">
                        <a:latin typeface="Cambria Math" panose="02040503050406030204" pitchFamily="18" charset="0"/>
                      </a:rPr>
                      <m:t>=</m:t>
                    </m:r>
                    <m:r>
                      <a:rPr lang="en-US" sz="2400" i="1">
                        <a:solidFill>
                          <a:srgbClr val="0070C0"/>
                        </a:solidFill>
                        <a:latin typeface="Cambria Math" panose="02040503050406030204" pitchFamily="18" charset="0"/>
                      </a:rPr>
                      <m:t>𝑀</m:t>
                    </m:r>
                    <m:sSub>
                      <m:sSubPr>
                        <m:ctrlPr>
                          <a:rPr lang="en-US" sz="2400" i="1">
                            <a:solidFill>
                              <a:srgbClr val="0070C0"/>
                            </a:solidFill>
                            <a:latin typeface="Cambria Math" panose="02040503050406030204" pitchFamily="18" charset="0"/>
                          </a:rPr>
                        </m:ctrlPr>
                      </m:sSubPr>
                      <m:e>
                        <m:r>
                          <a:rPr lang="en-US" sz="2400" i="1">
                            <a:solidFill>
                              <a:srgbClr val="0070C0"/>
                            </a:solidFill>
                            <a:latin typeface="Cambria Math" panose="02040503050406030204" pitchFamily="18" charset="0"/>
                          </a:rPr>
                          <m:t>𝐶</m:t>
                        </m:r>
                      </m:e>
                      <m:sub>
                        <m:r>
                          <a:rPr lang="en-US" sz="2400" i="1">
                            <a:solidFill>
                              <a:srgbClr val="0070C0"/>
                            </a:solidFill>
                            <a:latin typeface="Cambria Math" panose="02040503050406030204" pitchFamily="18" charset="0"/>
                          </a:rPr>
                          <m:t>𝑏</m:t>
                        </m:r>
                      </m:sub>
                    </m:sSub>
                  </m:oMath>
                </a14:m>
                <a:r>
                  <a:rPr lang="en-US" sz="2400" dirty="0">
                    <a:cs typeface="Calibri Light" panose="020F0302020204030204" pitchFamily="34" charset="0"/>
                  </a:rPr>
                  <a:t> = 10 = </a:t>
                </a:r>
                <a14:m>
                  <m:oMath xmlns:m="http://schemas.openxmlformats.org/officeDocument/2006/math">
                    <m:sSup>
                      <m:sSupPr>
                        <m:ctrlPr>
                          <a:rPr lang="en-US" sz="2400" i="1" dirty="0">
                            <a:latin typeface="Cambria Math" panose="02040503050406030204" pitchFamily="18" charset="0"/>
                            <a:cs typeface="Calibri Light" panose="020F0302020204030204" pitchFamily="34" charset="0"/>
                          </a:rPr>
                        </m:ctrlPr>
                      </m:sSupPr>
                      <m:e>
                        <m:r>
                          <a:rPr lang="en-US" sz="2400" i="1" dirty="0">
                            <a:latin typeface="Cambria Math" panose="02040503050406030204" pitchFamily="18" charset="0"/>
                            <a:cs typeface="Calibri Light" panose="020F0302020204030204" pitchFamily="34" charset="0"/>
                          </a:rPr>
                          <m:t>𝜏</m:t>
                        </m:r>
                      </m:e>
                      <m:sup>
                        <m:r>
                          <a:rPr lang="en-US" sz="2400" i="1" dirty="0">
                            <a:latin typeface="Cambria Math" panose="02040503050406030204" pitchFamily="18" charset="0"/>
                            <a:cs typeface="Calibri Light" panose="020F0302020204030204" pitchFamily="34" charset="0"/>
                          </a:rPr>
                          <m:t>∗</m:t>
                        </m:r>
                      </m:sup>
                    </m:sSup>
                  </m:oMath>
                </a14:m>
                <a:r>
                  <a:rPr lang="en-US" sz="2400" dirty="0">
                    <a:cs typeface="Calibri Light" panose="020F0302020204030204" pitchFamily="34" charset="0"/>
                  </a:rPr>
                  <a:t>.</a:t>
                </a:r>
              </a:p>
            </p:txBody>
          </p:sp>
        </mc:Choice>
        <mc:Fallback xmlns="">
          <p:sp>
            <p:nvSpPr>
              <p:cNvPr id="14" name="TextBox 13">
                <a:extLst>
                  <a:ext uri="{FF2B5EF4-FFF2-40B4-BE49-F238E27FC236}">
                    <a16:creationId xmlns:a16="http://schemas.microsoft.com/office/drawing/2014/main" id="{DFD368B5-0BAC-F9A1-FE5A-93377611A8C4}"/>
                  </a:ext>
                </a:extLst>
              </p:cNvPr>
              <p:cNvSpPr txBox="1">
                <a:spLocks noRot="1" noChangeAspect="1" noMove="1" noResize="1" noEditPoints="1" noAdjustHandles="1" noChangeArrowheads="1" noChangeShapeType="1" noTextEdit="1"/>
              </p:cNvSpPr>
              <p:nvPr/>
            </p:nvSpPr>
            <p:spPr>
              <a:xfrm>
                <a:off x="918965" y="2015408"/>
                <a:ext cx="10681955" cy="3288849"/>
              </a:xfrm>
              <a:prstGeom prst="rect">
                <a:avLst/>
              </a:prstGeom>
              <a:blipFill>
                <a:blip r:embed="rId4"/>
                <a:stretch>
                  <a:fillRect l="-913" b="-3340"/>
                </a:stretch>
              </a:blipFill>
              <a:effectLst/>
            </p:spPr>
            <p:txBody>
              <a:bodyPr/>
              <a:lstStyle/>
              <a:p>
                <a:r>
                  <a:rPr lang="en-US">
                    <a:noFill/>
                  </a:rPr>
                  <a:t> </a:t>
                </a:r>
              </a:p>
            </p:txBody>
          </p:sp>
        </mc:Fallback>
      </mc:AlternateContent>
    </p:spTree>
    <p:custDataLst>
      <p:tags r:id="rId1"/>
    </p:custDataLst>
    <p:extLst>
      <p:ext uri="{BB962C8B-B14F-4D97-AF65-F5344CB8AC3E}">
        <p14:creationId xmlns:p14="http://schemas.microsoft.com/office/powerpoint/2010/main" val="25584516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2">
            <a:extLst>
              <a:ext uri="{FF2B5EF4-FFF2-40B4-BE49-F238E27FC236}">
                <a16:creationId xmlns:a16="http://schemas.microsoft.com/office/drawing/2014/main" id="{462E9AFE-FCE3-4594-A4DB-141C6B7644D4}"/>
              </a:ext>
            </a:extLst>
          </p:cNvPr>
          <p:cNvSpPr txBox="1">
            <a:spLocks/>
          </p:cNvSpPr>
          <p:nvPr/>
        </p:nvSpPr>
        <p:spPr>
          <a:xfrm>
            <a:off x="2398804" y="-423710"/>
            <a:ext cx="7225748" cy="1775218"/>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endParaRPr lang="en-US" sz="4000" dirty="0">
              <a:solidFill>
                <a:schemeClr val="tx1"/>
              </a:solidFill>
              <a:latin typeface="+mj-lt"/>
            </a:endParaRPr>
          </a:p>
        </p:txBody>
      </p:sp>
      <p:sp>
        <p:nvSpPr>
          <p:cNvPr id="8" name="Title 2">
            <a:extLst>
              <a:ext uri="{FF2B5EF4-FFF2-40B4-BE49-F238E27FC236}">
                <a16:creationId xmlns:a16="http://schemas.microsoft.com/office/drawing/2014/main" id="{8FBC5C84-198D-80A5-5F71-0C58BB6A54A7}"/>
              </a:ext>
            </a:extLst>
          </p:cNvPr>
          <p:cNvSpPr txBox="1">
            <a:spLocks/>
          </p:cNvSpPr>
          <p:nvPr/>
        </p:nvSpPr>
        <p:spPr>
          <a:xfrm>
            <a:off x="2647069" y="-423710"/>
            <a:ext cx="7225748" cy="1775218"/>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rgbClr val="0070C0"/>
                </a:solidFill>
                <a:latin typeface="+mj-lt"/>
              </a:rPr>
              <a:t>Quick Caveat on Price Formation</a:t>
            </a:r>
          </a:p>
        </p:txBody>
      </p:sp>
      <p:cxnSp>
        <p:nvCxnSpPr>
          <p:cNvPr id="35" name="Straight Arrow Connector 34">
            <a:extLst>
              <a:ext uri="{FF2B5EF4-FFF2-40B4-BE49-F238E27FC236}">
                <a16:creationId xmlns:a16="http://schemas.microsoft.com/office/drawing/2014/main" id="{1166ED25-A6F3-B38F-0B37-0A153000D4EC}"/>
              </a:ext>
            </a:extLst>
          </p:cNvPr>
          <p:cNvCxnSpPr>
            <a:cxnSpLocks/>
          </p:cNvCxnSpPr>
          <p:nvPr/>
        </p:nvCxnSpPr>
        <p:spPr>
          <a:xfrm flipV="1">
            <a:off x="5500248" y="1997476"/>
            <a:ext cx="0" cy="3790765"/>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E3DF2497-98CF-C04A-EC59-474C0D2E6D01}"/>
              </a:ext>
            </a:extLst>
          </p:cNvPr>
          <p:cNvCxnSpPr>
            <a:cxnSpLocks/>
          </p:cNvCxnSpPr>
          <p:nvPr/>
        </p:nvCxnSpPr>
        <p:spPr>
          <a:xfrm flipV="1">
            <a:off x="10782084" y="1935332"/>
            <a:ext cx="0" cy="3852909"/>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653598DE-6201-972E-2FB3-363E97C4BA52}"/>
              </a:ext>
            </a:extLst>
          </p:cNvPr>
          <p:cNvCxnSpPr>
            <a:cxnSpLocks/>
            <a:stCxn id="2" idx="0"/>
          </p:cNvCxnSpPr>
          <p:nvPr/>
        </p:nvCxnSpPr>
        <p:spPr>
          <a:xfrm>
            <a:off x="5500248" y="5766881"/>
            <a:ext cx="5293589" cy="2136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9F9A447-5657-FCC2-9696-2E3ABAAFB901}"/>
              </a:ext>
            </a:extLst>
          </p:cNvPr>
          <p:cNvCxnSpPr>
            <a:cxnSpLocks/>
          </p:cNvCxnSpPr>
          <p:nvPr/>
        </p:nvCxnSpPr>
        <p:spPr>
          <a:xfrm>
            <a:off x="5500248" y="3746377"/>
            <a:ext cx="5266573" cy="2012386"/>
          </a:xfrm>
          <a:prstGeom prst="line">
            <a:avLst/>
          </a:prstGeom>
          <a:ln w="19050" cap="flat" cmpd="sng" algn="ctr">
            <a:solidFill>
              <a:srgbClr val="0070C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6" name="Straight Connector 15">
            <a:extLst>
              <a:ext uri="{FF2B5EF4-FFF2-40B4-BE49-F238E27FC236}">
                <a16:creationId xmlns:a16="http://schemas.microsoft.com/office/drawing/2014/main" id="{AF60783A-C63D-A6E4-6027-6A8B7D70C505}"/>
              </a:ext>
            </a:extLst>
          </p:cNvPr>
          <p:cNvCxnSpPr>
            <a:cxnSpLocks/>
            <a:stCxn id="2" idx="0"/>
          </p:cNvCxnSpPr>
          <p:nvPr/>
        </p:nvCxnSpPr>
        <p:spPr>
          <a:xfrm flipV="1">
            <a:off x="5500248" y="2265499"/>
            <a:ext cx="5281836" cy="3501382"/>
          </a:xfrm>
          <a:prstGeom prst="line">
            <a:avLst/>
          </a:prstGeom>
          <a:ln w="19050"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8" name="Straight Connector 17">
            <a:extLst>
              <a:ext uri="{FF2B5EF4-FFF2-40B4-BE49-F238E27FC236}">
                <a16:creationId xmlns:a16="http://schemas.microsoft.com/office/drawing/2014/main" id="{EB6DE906-C4D9-8110-C5A3-1650A24B1957}"/>
              </a:ext>
            </a:extLst>
          </p:cNvPr>
          <p:cNvCxnSpPr>
            <a:cxnSpLocks/>
          </p:cNvCxnSpPr>
          <p:nvPr/>
        </p:nvCxnSpPr>
        <p:spPr>
          <a:xfrm flipV="1">
            <a:off x="8125949" y="2108448"/>
            <a:ext cx="0" cy="3658433"/>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23" name="Rectangle 22">
                <a:extLst>
                  <a:ext uri="{FF2B5EF4-FFF2-40B4-BE49-F238E27FC236}">
                    <a16:creationId xmlns:a16="http://schemas.microsoft.com/office/drawing/2014/main" id="{F89757A8-06FC-7DC8-C9D1-551EF816DA88}"/>
                  </a:ext>
                </a:extLst>
              </p:cNvPr>
              <p:cNvSpPr/>
              <p:nvPr/>
            </p:nvSpPr>
            <p:spPr>
              <a:xfrm>
                <a:off x="7929990" y="5824638"/>
                <a:ext cx="391917" cy="400110"/>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r>
                        <a:rPr lang="en-US" sz="2000" i="1" dirty="0" smtClean="0">
                          <a:solidFill>
                            <a:schemeClr val="tx1"/>
                          </a:solidFill>
                          <a:latin typeface="Cambria Math" panose="02040503050406030204" pitchFamily="18" charset="0"/>
                          <a:cs typeface="Calibri Light" panose="020F0302020204030204" pitchFamily="34" charset="0"/>
                        </a:rPr>
                        <m:t>5</m:t>
                      </m:r>
                      <m:r>
                        <a:rPr lang="en-US" sz="2000" b="0" i="1" dirty="0" smtClean="0">
                          <a:solidFill>
                            <a:schemeClr val="tx1"/>
                          </a:solidFill>
                          <a:latin typeface="Cambria Math" panose="02040503050406030204" pitchFamily="18" charset="0"/>
                          <a:cs typeface="Calibri Light" panose="020F0302020204030204" pitchFamily="34" charset="0"/>
                        </a:rPr>
                        <m:t>0</m:t>
                      </m:r>
                    </m:oMath>
                  </m:oMathPara>
                </a14:m>
                <a:endParaRPr lang="en-US" sz="2000" b="0" dirty="0">
                  <a:solidFill>
                    <a:schemeClr val="tx1"/>
                  </a:solidFill>
                  <a:cs typeface="Calibri Light" panose="020F0302020204030204" pitchFamily="34" charset="0"/>
                </a:endParaRPr>
              </a:p>
            </p:txBody>
          </p:sp>
        </mc:Choice>
        <mc:Fallback xmlns="">
          <p:sp>
            <p:nvSpPr>
              <p:cNvPr id="23" name="Rectangle 22">
                <a:extLst>
                  <a:ext uri="{FF2B5EF4-FFF2-40B4-BE49-F238E27FC236}">
                    <a16:creationId xmlns:a16="http://schemas.microsoft.com/office/drawing/2014/main" id="{F89757A8-06FC-7DC8-C9D1-551EF816DA88}"/>
                  </a:ext>
                </a:extLst>
              </p:cNvPr>
              <p:cNvSpPr>
                <a:spLocks noRot="1" noChangeAspect="1" noMove="1" noResize="1" noEditPoints="1" noAdjustHandles="1" noChangeArrowheads="1" noChangeShapeType="1" noTextEdit="1"/>
              </p:cNvSpPr>
              <p:nvPr/>
            </p:nvSpPr>
            <p:spPr>
              <a:xfrm>
                <a:off x="7929990" y="5824638"/>
                <a:ext cx="391917" cy="400110"/>
              </a:xfrm>
              <a:prstGeom prst="rect">
                <a:avLst/>
              </a:prstGeom>
              <a:blipFill>
                <a:blip r:embed="rId4"/>
                <a:stretch>
                  <a:fillRect l="-17188" r="-15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Rectangle 23">
                <a:extLst>
                  <a:ext uri="{FF2B5EF4-FFF2-40B4-BE49-F238E27FC236}">
                    <a16:creationId xmlns:a16="http://schemas.microsoft.com/office/drawing/2014/main" id="{D0EACFB3-6462-C4B7-DC0B-A0A9A57FA583}"/>
                  </a:ext>
                </a:extLst>
              </p:cNvPr>
              <p:cNvSpPr/>
              <p:nvPr/>
            </p:nvSpPr>
            <p:spPr>
              <a:xfrm>
                <a:off x="10539768" y="5771301"/>
                <a:ext cx="391917" cy="400110"/>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r>
                        <a:rPr lang="en-US" sz="2000" i="1" dirty="0" smtClean="0">
                          <a:solidFill>
                            <a:srgbClr val="FF0000"/>
                          </a:solidFill>
                          <a:latin typeface="Cambria Math" panose="02040503050406030204" pitchFamily="18" charset="0"/>
                          <a:cs typeface="Calibri Light" panose="020F0302020204030204" pitchFamily="34" charset="0"/>
                        </a:rPr>
                        <m:t>1</m:t>
                      </m:r>
                      <m:r>
                        <a:rPr lang="en-US" sz="2000" b="0" i="1" dirty="0" smtClean="0">
                          <a:solidFill>
                            <a:srgbClr val="FF0000"/>
                          </a:solidFill>
                          <a:latin typeface="Cambria Math" panose="02040503050406030204" pitchFamily="18" charset="0"/>
                          <a:cs typeface="Calibri Light" panose="020F0302020204030204" pitchFamily="34" charset="0"/>
                        </a:rPr>
                        <m:t>00</m:t>
                      </m:r>
                    </m:oMath>
                  </m:oMathPara>
                </a14:m>
                <a:endParaRPr lang="en-US" sz="2000" b="0" dirty="0">
                  <a:solidFill>
                    <a:srgbClr val="0070C0"/>
                  </a:solidFill>
                  <a:cs typeface="Calibri Light" panose="020F0302020204030204" pitchFamily="34" charset="0"/>
                </a:endParaRPr>
              </a:p>
            </p:txBody>
          </p:sp>
        </mc:Choice>
        <mc:Fallback xmlns="">
          <p:sp>
            <p:nvSpPr>
              <p:cNvPr id="24" name="Rectangle 23">
                <a:extLst>
                  <a:ext uri="{FF2B5EF4-FFF2-40B4-BE49-F238E27FC236}">
                    <a16:creationId xmlns:a16="http://schemas.microsoft.com/office/drawing/2014/main" id="{D0EACFB3-6462-C4B7-DC0B-A0A9A57FA583}"/>
                  </a:ext>
                </a:extLst>
              </p:cNvPr>
              <p:cNvSpPr>
                <a:spLocks noRot="1" noChangeAspect="1" noMove="1" noResize="1" noEditPoints="1" noAdjustHandles="1" noChangeArrowheads="1" noChangeShapeType="1" noTextEdit="1"/>
              </p:cNvSpPr>
              <p:nvPr/>
            </p:nvSpPr>
            <p:spPr>
              <a:xfrm>
                <a:off x="10539768" y="5771301"/>
                <a:ext cx="391917" cy="400110"/>
              </a:xfrm>
              <a:prstGeom prst="rect">
                <a:avLst/>
              </a:prstGeom>
              <a:blipFill>
                <a:blip r:embed="rId5"/>
                <a:stretch>
                  <a:fillRect l="-34375" r="-187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F57991AE-098F-690F-358D-3392D1A65B78}"/>
                  </a:ext>
                </a:extLst>
              </p:cNvPr>
              <p:cNvSpPr txBox="1"/>
              <p:nvPr/>
            </p:nvSpPr>
            <p:spPr>
              <a:xfrm>
                <a:off x="3485020" y="5850238"/>
                <a:ext cx="4006050" cy="369332"/>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r>
                        <a:rPr lang="en-US" sz="1800" i="1" dirty="0" smtClean="0">
                          <a:solidFill>
                            <a:srgbClr val="0070C0"/>
                          </a:solidFill>
                          <a:latin typeface="Cambria Math" panose="02040503050406030204" pitchFamily="18" charset="0"/>
                          <a:cs typeface="Calibri Light" panose="020F0302020204030204" pitchFamily="34" charset="0"/>
                        </a:rPr>
                        <m:t>1</m:t>
                      </m:r>
                      <m:r>
                        <a:rPr lang="en-US" sz="1800" b="0" i="1" dirty="0" smtClean="0">
                          <a:solidFill>
                            <a:srgbClr val="0070C0"/>
                          </a:solidFill>
                          <a:latin typeface="Cambria Math" panose="02040503050406030204" pitchFamily="18" charset="0"/>
                          <a:cs typeface="Calibri Light" panose="020F0302020204030204" pitchFamily="34" charset="0"/>
                        </a:rPr>
                        <m:t>00</m:t>
                      </m:r>
                    </m:oMath>
                  </m:oMathPara>
                </a14:m>
                <a:endParaRPr lang="en-US" sz="1800" b="0" dirty="0">
                  <a:solidFill>
                    <a:srgbClr val="0070C0"/>
                  </a:solidFill>
                  <a:cs typeface="Calibri Light" panose="020F0302020204030204" pitchFamily="34" charset="0"/>
                </a:endParaRPr>
              </a:p>
            </p:txBody>
          </p:sp>
        </mc:Choice>
        <mc:Fallback xmlns="">
          <p:sp>
            <p:nvSpPr>
              <p:cNvPr id="26" name="TextBox 25">
                <a:extLst>
                  <a:ext uri="{FF2B5EF4-FFF2-40B4-BE49-F238E27FC236}">
                    <a16:creationId xmlns:a16="http://schemas.microsoft.com/office/drawing/2014/main" id="{F57991AE-098F-690F-358D-3392D1A65B78}"/>
                  </a:ext>
                </a:extLst>
              </p:cNvPr>
              <p:cNvSpPr txBox="1">
                <a:spLocks noRot="1" noChangeAspect="1" noMove="1" noResize="1" noEditPoints="1" noAdjustHandles="1" noChangeArrowheads="1" noChangeShapeType="1" noTextEdit="1"/>
              </p:cNvSpPr>
              <p:nvPr/>
            </p:nvSpPr>
            <p:spPr>
              <a:xfrm>
                <a:off x="3485020" y="5850238"/>
                <a:ext cx="4006050" cy="369332"/>
              </a:xfrm>
              <a:prstGeom prst="rect">
                <a:avLst/>
              </a:prstGeom>
              <a:blipFill>
                <a:blip r:embed="rId6"/>
                <a:stretch>
                  <a:fillRect/>
                </a:stretch>
              </a:blipFill>
            </p:spPr>
            <p:txBody>
              <a:bodyPr/>
              <a:lstStyle/>
              <a:p>
                <a:r>
                  <a:rPr lang="en-US">
                    <a:noFill/>
                  </a:rPr>
                  <a:t> </a:t>
                </a:r>
              </a:p>
            </p:txBody>
          </p:sp>
        </mc:Fallback>
      </mc:AlternateContent>
      <p:cxnSp>
        <p:nvCxnSpPr>
          <p:cNvPr id="29" name="Straight Connector 28">
            <a:extLst>
              <a:ext uri="{FF2B5EF4-FFF2-40B4-BE49-F238E27FC236}">
                <a16:creationId xmlns:a16="http://schemas.microsoft.com/office/drawing/2014/main" id="{8055325D-DB30-D558-BAAB-CCDB52644E2A}"/>
              </a:ext>
            </a:extLst>
          </p:cNvPr>
          <p:cNvCxnSpPr>
            <a:cxnSpLocks/>
          </p:cNvCxnSpPr>
          <p:nvPr/>
        </p:nvCxnSpPr>
        <p:spPr>
          <a:xfrm>
            <a:off x="5500248" y="4475630"/>
            <a:ext cx="5293589" cy="24354"/>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44" name="Rectangle 43">
            <a:extLst>
              <a:ext uri="{FF2B5EF4-FFF2-40B4-BE49-F238E27FC236}">
                <a16:creationId xmlns:a16="http://schemas.microsoft.com/office/drawing/2014/main" id="{90235985-9E96-FE82-BDE9-17F74664CA25}"/>
              </a:ext>
            </a:extLst>
          </p:cNvPr>
          <p:cNvSpPr/>
          <p:nvPr/>
        </p:nvSpPr>
        <p:spPr>
          <a:xfrm>
            <a:off x="3794493" y="4275575"/>
            <a:ext cx="2165618" cy="400110"/>
          </a:xfrm>
          <a:prstGeom prst="rect">
            <a:avLst/>
          </a:prstGeom>
        </p:spPr>
        <p:txBody>
          <a:bodyPr wrap="square">
            <a:spAutoFit/>
          </a:bodyPr>
          <a:lstStyle/>
          <a:p>
            <a:pPr algn="ctr"/>
            <a:r>
              <a:rPr lang="en-US" sz="2000" dirty="0">
                <a:cs typeface="Calibri Light" panose="020F0302020204030204" pitchFamily="34" charset="0"/>
              </a:rPr>
              <a:t>$10 / ton</a:t>
            </a:r>
          </a:p>
        </p:txBody>
      </p:sp>
      <p:sp>
        <p:nvSpPr>
          <p:cNvPr id="2" name="Right Triangle 1">
            <a:extLst>
              <a:ext uri="{FF2B5EF4-FFF2-40B4-BE49-F238E27FC236}">
                <a16:creationId xmlns:a16="http://schemas.microsoft.com/office/drawing/2014/main" id="{C0ADD7F9-317E-59B3-123D-5C6F0F795558}"/>
              </a:ext>
            </a:extLst>
          </p:cNvPr>
          <p:cNvSpPr/>
          <p:nvPr/>
        </p:nvSpPr>
        <p:spPr>
          <a:xfrm rot="16200000">
            <a:off x="5825590" y="4174643"/>
            <a:ext cx="1266896" cy="1917580"/>
          </a:xfrm>
          <a:prstGeom prst="rtTriangle">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ight Triangle 2">
            <a:extLst>
              <a:ext uri="{FF2B5EF4-FFF2-40B4-BE49-F238E27FC236}">
                <a16:creationId xmlns:a16="http://schemas.microsoft.com/office/drawing/2014/main" id="{CF21CC9E-143F-AD5E-91BE-2FD8ED0A1848}"/>
              </a:ext>
            </a:extLst>
          </p:cNvPr>
          <p:cNvSpPr/>
          <p:nvPr/>
        </p:nvSpPr>
        <p:spPr>
          <a:xfrm>
            <a:off x="7417828" y="4475630"/>
            <a:ext cx="3376009" cy="1314231"/>
          </a:xfrm>
          <a:prstGeom prst="rtTriangle">
            <a:avLst/>
          </a:prstGeom>
          <a:gradFill flip="none" rotWithShape="1">
            <a:gsLst>
              <a:gs pos="0">
                <a:srgbClr val="0070C0">
                  <a:tint val="66000"/>
                  <a:satMod val="160000"/>
                </a:srgbClr>
              </a:gs>
              <a:gs pos="50000">
                <a:srgbClr val="0070C0">
                  <a:tint val="44500"/>
                  <a:satMod val="160000"/>
                </a:srgbClr>
              </a:gs>
              <a:gs pos="100000">
                <a:srgbClr val="0070C0">
                  <a:tint val="23500"/>
                  <a:satMod val="160000"/>
                </a:srgb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B811FCD5-F0FF-00FE-F651-91E996B71E2C}"/>
              </a:ext>
            </a:extLst>
          </p:cNvPr>
          <p:cNvSpPr txBox="1"/>
          <p:nvPr/>
        </p:nvSpPr>
        <p:spPr>
          <a:xfrm>
            <a:off x="6598955" y="5206838"/>
            <a:ext cx="442360" cy="400110"/>
          </a:xfrm>
          <a:prstGeom prst="rect">
            <a:avLst/>
          </a:prstGeom>
          <a:noFill/>
        </p:spPr>
        <p:txBody>
          <a:bodyPr wrap="square" rtlCol="0">
            <a:spAutoFit/>
          </a:bodyPr>
          <a:lstStyle/>
          <a:p>
            <a:r>
              <a:rPr lang="en-US" sz="2000" dirty="0">
                <a:solidFill>
                  <a:srgbClr val="FF0000"/>
                </a:solidFill>
              </a:rPr>
              <a:t>A</a:t>
            </a:r>
          </a:p>
        </p:txBody>
      </p:sp>
      <p:sp>
        <p:nvSpPr>
          <p:cNvPr id="5" name="TextBox 4">
            <a:extLst>
              <a:ext uri="{FF2B5EF4-FFF2-40B4-BE49-F238E27FC236}">
                <a16:creationId xmlns:a16="http://schemas.microsoft.com/office/drawing/2014/main" id="{5B9945C5-B755-43FA-7255-77553101F1D2}"/>
              </a:ext>
            </a:extLst>
          </p:cNvPr>
          <p:cNvSpPr txBox="1"/>
          <p:nvPr/>
        </p:nvSpPr>
        <p:spPr>
          <a:xfrm>
            <a:off x="8384250" y="5179606"/>
            <a:ext cx="442360" cy="400110"/>
          </a:xfrm>
          <a:prstGeom prst="rect">
            <a:avLst/>
          </a:prstGeom>
          <a:noFill/>
        </p:spPr>
        <p:txBody>
          <a:bodyPr wrap="square" rtlCol="0">
            <a:spAutoFit/>
          </a:bodyPr>
          <a:lstStyle/>
          <a:p>
            <a:r>
              <a:rPr lang="en-US" sz="2000" dirty="0">
                <a:solidFill>
                  <a:srgbClr val="0070C0"/>
                </a:solidFill>
              </a:rPr>
              <a:t>B</a:t>
            </a:r>
          </a:p>
        </p:txBody>
      </p:sp>
      <p:sp>
        <p:nvSpPr>
          <p:cNvPr id="14" name="TextBox 13">
            <a:extLst>
              <a:ext uri="{FF2B5EF4-FFF2-40B4-BE49-F238E27FC236}">
                <a16:creationId xmlns:a16="http://schemas.microsoft.com/office/drawing/2014/main" id="{DFD368B5-0BAC-F9A1-FE5A-93377611A8C4}"/>
              </a:ext>
            </a:extLst>
          </p:cNvPr>
          <p:cNvSpPr txBox="1"/>
          <p:nvPr/>
        </p:nvSpPr>
        <p:spPr>
          <a:xfrm>
            <a:off x="197313" y="2270324"/>
            <a:ext cx="4130787" cy="3182923"/>
          </a:xfrm>
          <a:prstGeom prst="rect">
            <a:avLst/>
          </a:prstGeom>
          <a:noFill/>
          <a:effectLst/>
        </p:spPr>
        <p:txBody>
          <a:bodyPr wrap="square" rtlCol="0">
            <a:spAutoFit/>
          </a:bodyPr>
          <a:lstStyle/>
          <a:p>
            <a:pPr>
              <a:lnSpc>
                <a:spcPct val="125000"/>
              </a:lnSpc>
            </a:pPr>
            <a:r>
              <a:rPr lang="en-US" dirty="0">
                <a:cs typeface="Calibri Light" panose="020F0302020204030204" pitchFamily="34" charset="0"/>
              </a:rPr>
              <a:t>Short aside:</a:t>
            </a:r>
          </a:p>
          <a:p>
            <a:pPr marL="800100" lvl="1" indent="-342900">
              <a:lnSpc>
                <a:spcPct val="125000"/>
              </a:lnSpc>
              <a:buFont typeface="Wingdings" panose="05000000000000000000" pitchFamily="2" charset="2"/>
              <a:buChar char="§"/>
            </a:pPr>
            <a:r>
              <a:rPr lang="en-US" dirty="0">
                <a:cs typeface="Calibri Light" panose="020F0302020204030204" pitchFamily="34" charset="0"/>
              </a:rPr>
              <a:t>With equal allowance allotments at 25, B could charge A $10 for their 10 allowances and actually make revenue from the sales. </a:t>
            </a:r>
          </a:p>
          <a:p>
            <a:pPr marL="800100" lvl="1" indent="-342900">
              <a:lnSpc>
                <a:spcPct val="125000"/>
              </a:lnSpc>
              <a:buFont typeface="Wingdings" panose="05000000000000000000" pitchFamily="2" charset="2"/>
              <a:buChar char="§"/>
            </a:pPr>
            <a:r>
              <a:rPr lang="en-US" dirty="0">
                <a:cs typeface="Calibri Light" panose="020F0302020204030204" pitchFamily="34" charset="0"/>
              </a:rPr>
              <a:t>Total cost of abatement would still be minimized, but B is made better off by these trades. </a:t>
            </a:r>
          </a:p>
          <a:p>
            <a:pPr marL="800100" lvl="1" indent="-342900">
              <a:lnSpc>
                <a:spcPct val="125000"/>
              </a:lnSpc>
              <a:buFont typeface="Wingdings" panose="05000000000000000000" pitchFamily="2" charset="2"/>
              <a:buChar char="§"/>
            </a:pPr>
            <a:r>
              <a:rPr lang="en-US" dirty="0">
                <a:cs typeface="Calibri Light" panose="020F0302020204030204" pitchFamily="34" charset="0"/>
              </a:rPr>
              <a:t>We’ll return to this later today. </a:t>
            </a:r>
          </a:p>
        </p:txBody>
      </p:sp>
      <p:sp>
        <p:nvSpPr>
          <p:cNvPr id="9" name="Rectangle 8">
            <a:extLst>
              <a:ext uri="{FF2B5EF4-FFF2-40B4-BE49-F238E27FC236}">
                <a16:creationId xmlns:a16="http://schemas.microsoft.com/office/drawing/2014/main" id="{13DED46C-934D-CA85-B6F3-FC39A77D9AF8}"/>
              </a:ext>
            </a:extLst>
          </p:cNvPr>
          <p:cNvSpPr/>
          <p:nvPr/>
        </p:nvSpPr>
        <p:spPr>
          <a:xfrm>
            <a:off x="6036301" y="1997476"/>
            <a:ext cx="1365574" cy="1015663"/>
          </a:xfrm>
          <a:prstGeom prst="rect">
            <a:avLst/>
          </a:prstGeom>
        </p:spPr>
        <p:txBody>
          <a:bodyPr wrap="square">
            <a:spAutoFit/>
          </a:bodyPr>
          <a:lstStyle/>
          <a:p>
            <a:pPr algn="ctr"/>
            <a:r>
              <a:rPr lang="en-US" sz="2000" i="1" dirty="0">
                <a:cs typeface="Calibri Light" panose="020F0302020204030204" pitchFamily="34" charset="0"/>
              </a:rPr>
              <a:t>What about this region?</a:t>
            </a:r>
          </a:p>
        </p:txBody>
      </p:sp>
      <p:cxnSp>
        <p:nvCxnSpPr>
          <p:cNvPr id="15" name="Straight Arrow Connector 14">
            <a:extLst>
              <a:ext uri="{FF2B5EF4-FFF2-40B4-BE49-F238E27FC236}">
                <a16:creationId xmlns:a16="http://schemas.microsoft.com/office/drawing/2014/main" id="{8B8992D6-67F5-7646-C5DD-3311F44B04CC}"/>
              </a:ext>
            </a:extLst>
          </p:cNvPr>
          <p:cNvCxnSpPr>
            <a:cxnSpLocks/>
          </p:cNvCxnSpPr>
          <p:nvPr/>
        </p:nvCxnSpPr>
        <p:spPr>
          <a:xfrm>
            <a:off x="6968971" y="3013139"/>
            <a:ext cx="961019" cy="1567739"/>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20" name="Rectangle 19">
            <a:extLst>
              <a:ext uri="{FF2B5EF4-FFF2-40B4-BE49-F238E27FC236}">
                <a16:creationId xmlns:a16="http://schemas.microsoft.com/office/drawing/2014/main" id="{3F97ADA8-FC1E-5C75-D0D6-780CBCFE2F9F}"/>
              </a:ext>
            </a:extLst>
          </p:cNvPr>
          <p:cNvSpPr/>
          <p:nvPr/>
        </p:nvSpPr>
        <p:spPr>
          <a:xfrm>
            <a:off x="10793837" y="1398939"/>
            <a:ext cx="1234312" cy="646331"/>
          </a:xfrm>
          <a:prstGeom prst="rect">
            <a:avLst/>
          </a:prstGeom>
        </p:spPr>
        <p:txBody>
          <a:bodyPr wrap="none">
            <a:spAutoFit/>
          </a:bodyPr>
          <a:lstStyle/>
          <a:p>
            <a:pPr algn="ctr"/>
            <a:r>
              <a:rPr lang="en-US" dirty="0">
                <a:cs typeface="Calibri Light" panose="020F0302020204030204" pitchFamily="34" charset="0"/>
              </a:rPr>
              <a:t>Cost of </a:t>
            </a:r>
          </a:p>
          <a:p>
            <a:pPr algn="ctr"/>
            <a:r>
              <a:rPr lang="en-US" dirty="0">
                <a:cs typeface="Calibri Light" panose="020F0302020204030204" pitchFamily="34" charset="0"/>
              </a:rPr>
              <a:t>Abatement</a:t>
            </a:r>
          </a:p>
        </p:txBody>
      </p:sp>
    </p:spTree>
    <p:custDataLst>
      <p:tags r:id="rId1"/>
    </p:custDataLst>
    <p:extLst>
      <p:ext uri="{BB962C8B-B14F-4D97-AF65-F5344CB8AC3E}">
        <p14:creationId xmlns:p14="http://schemas.microsoft.com/office/powerpoint/2010/main" val="1981310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3A3557F-96F0-8004-194F-1DA16D1BD781}"/>
              </a:ext>
            </a:extLst>
          </p:cNvPr>
          <p:cNvSpPr>
            <a:spLocks noGrp="1"/>
          </p:cNvSpPr>
          <p:nvPr>
            <p:ph type="title"/>
          </p:nvPr>
        </p:nvSpPr>
        <p:spPr>
          <a:xfrm>
            <a:off x="1036320" y="2406657"/>
            <a:ext cx="10058400" cy="1450757"/>
          </a:xfrm>
        </p:spPr>
        <p:txBody>
          <a:bodyPr>
            <a:normAutofit/>
          </a:bodyPr>
          <a:lstStyle/>
          <a:p>
            <a:pPr algn="ctr"/>
            <a:r>
              <a:rPr lang="en-US" sz="3200" b="1" dirty="0">
                <a:solidFill>
                  <a:srgbClr val="0070C0"/>
                </a:solidFill>
                <a:latin typeface="+mn-lt"/>
                <a:ea typeface="Cambria" panose="02040503050406030204" pitchFamily="18" charset="0"/>
              </a:rPr>
              <a:t>Part 3: For Want of A Chair</a:t>
            </a:r>
          </a:p>
        </p:txBody>
      </p:sp>
    </p:spTree>
    <p:extLst>
      <p:ext uri="{BB962C8B-B14F-4D97-AF65-F5344CB8AC3E}">
        <p14:creationId xmlns:p14="http://schemas.microsoft.com/office/powerpoint/2010/main" val="17074736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A8AE995-3761-4E8E-B676-D7F73B916651}"/>
              </a:ext>
            </a:extLst>
          </p:cNvPr>
          <p:cNvSpPr txBox="1"/>
          <p:nvPr/>
        </p:nvSpPr>
        <p:spPr>
          <a:xfrm>
            <a:off x="327082" y="1910801"/>
            <a:ext cx="5697170" cy="3446585"/>
          </a:xfrm>
          <a:prstGeom prst="rect">
            <a:avLst/>
          </a:prstGeom>
          <a:noFill/>
          <a:effectLst/>
        </p:spPr>
        <p:txBody>
          <a:bodyPr wrap="square" rtlCol="0">
            <a:spAutoFit/>
          </a:bodyPr>
          <a:lstStyle/>
          <a:p>
            <a:pPr marL="457200" indent="-457200">
              <a:lnSpc>
                <a:spcPct val="125000"/>
              </a:lnSpc>
              <a:buFont typeface="+mj-lt"/>
              <a:buAutoNum type="arabicPeriod"/>
            </a:pPr>
            <a:r>
              <a:rPr lang="en-US" sz="2200" dirty="0">
                <a:cs typeface="Calibri Light" panose="020F0302020204030204" pitchFamily="34" charset="0"/>
              </a:rPr>
              <a:t>Please navigate to the following web-page:</a:t>
            </a:r>
          </a:p>
          <a:p>
            <a:pPr>
              <a:lnSpc>
                <a:spcPct val="125000"/>
              </a:lnSpc>
            </a:pPr>
            <a:r>
              <a:rPr lang="en-US" sz="2200" dirty="0">
                <a:solidFill>
                  <a:schemeClr val="bg1">
                    <a:lumMod val="75000"/>
                  </a:schemeClr>
                </a:solidFill>
                <a:cs typeface="Calibri Light" panose="020F0302020204030204" pitchFamily="34" charset="0"/>
                <a:hlinkClick r:id="rId4"/>
              </a:rPr>
              <a:t>https://classEx.uni-passau.de</a:t>
            </a:r>
            <a:endParaRPr lang="en-US" sz="2200" dirty="0">
              <a:solidFill>
                <a:schemeClr val="bg1">
                  <a:lumMod val="75000"/>
                </a:schemeClr>
              </a:solidFill>
              <a:cs typeface="Calibri Light" panose="020F0302020204030204" pitchFamily="34" charset="0"/>
            </a:endParaRPr>
          </a:p>
          <a:p>
            <a:pPr>
              <a:lnSpc>
                <a:spcPct val="125000"/>
              </a:lnSpc>
            </a:pPr>
            <a:endParaRPr lang="en-US" sz="2200" dirty="0">
              <a:solidFill>
                <a:schemeClr val="bg1">
                  <a:lumMod val="75000"/>
                </a:schemeClr>
              </a:solidFill>
              <a:cs typeface="Calibri Light" panose="020F0302020204030204" pitchFamily="34" charset="0"/>
            </a:endParaRPr>
          </a:p>
          <a:p>
            <a:pPr>
              <a:lnSpc>
                <a:spcPct val="125000"/>
              </a:lnSpc>
            </a:pPr>
            <a:r>
              <a:rPr lang="en-US" sz="2200" b="0" i="0" dirty="0">
                <a:solidFill>
                  <a:srgbClr val="000000"/>
                </a:solidFill>
                <a:effectLst/>
              </a:rPr>
              <a:t>2. Type in “Environmental Protection Agency” </a:t>
            </a:r>
          </a:p>
          <a:p>
            <a:pPr>
              <a:lnSpc>
                <a:spcPct val="125000"/>
              </a:lnSpc>
            </a:pPr>
            <a:r>
              <a:rPr lang="en-US" sz="2200" dirty="0">
                <a:solidFill>
                  <a:srgbClr val="000000"/>
                </a:solidFill>
              </a:rPr>
              <a:t> </a:t>
            </a:r>
            <a:endParaRPr lang="en-US" sz="2200" b="0" i="0" dirty="0">
              <a:solidFill>
                <a:srgbClr val="000000"/>
              </a:solidFill>
              <a:effectLst/>
            </a:endParaRPr>
          </a:p>
          <a:p>
            <a:pPr>
              <a:lnSpc>
                <a:spcPct val="125000"/>
              </a:lnSpc>
            </a:pPr>
            <a:r>
              <a:rPr lang="en-US" sz="2200" dirty="0">
                <a:solidFill>
                  <a:srgbClr val="000000"/>
                </a:solidFill>
              </a:rPr>
              <a:t>3. Enter the password: </a:t>
            </a:r>
            <a:r>
              <a:rPr lang="en-US" sz="2200" b="0" i="0" dirty="0">
                <a:solidFill>
                  <a:srgbClr val="000000"/>
                </a:solidFill>
                <a:effectLst/>
              </a:rPr>
              <a:t>m5GK</a:t>
            </a:r>
            <a:r>
              <a:rPr lang="en-US" sz="2200" b="0" i="0" dirty="0">
                <a:solidFill>
                  <a:schemeClr val="bg1">
                    <a:lumMod val="75000"/>
                  </a:schemeClr>
                </a:solidFill>
                <a:effectLst/>
                <a:cs typeface="Calibri Light" panose="020F0302020204030204" pitchFamily="34" charset="0"/>
              </a:rPr>
              <a:t> </a:t>
            </a:r>
            <a:r>
              <a:rPr lang="en-US" sz="2200" dirty="0">
                <a:solidFill>
                  <a:schemeClr val="bg1">
                    <a:lumMod val="75000"/>
                  </a:schemeClr>
                </a:solidFill>
                <a:cs typeface="Calibri Light" panose="020F0302020204030204" pitchFamily="34" charset="0"/>
              </a:rPr>
              <a:t> </a:t>
            </a:r>
          </a:p>
          <a:p>
            <a:pPr>
              <a:lnSpc>
                <a:spcPct val="125000"/>
              </a:lnSpc>
            </a:pPr>
            <a:endParaRPr lang="en-US" sz="2200" dirty="0">
              <a:solidFill>
                <a:schemeClr val="bg1">
                  <a:lumMod val="75000"/>
                </a:schemeClr>
              </a:solidFill>
              <a:cs typeface="Calibri Light" panose="020F0302020204030204" pitchFamily="34" charset="0"/>
            </a:endParaRPr>
          </a:p>
          <a:p>
            <a:pPr>
              <a:lnSpc>
                <a:spcPct val="125000"/>
              </a:lnSpc>
            </a:pPr>
            <a:endParaRPr lang="en-US" sz="2200" dirty="0">
              <a:solidFill>
                <a:schemeClr val="bg1">
                  <a:lumMod val="75000"/>
                </a:schemeClr>
              </a:solidFill>
              <a:cs typeface="Calibri Light" panose="020F0302020204030204" pitchFamily="34" charset="0"/>
            </a:endParaRPr>
          </a:p>
        </p:txBody>
      </p:sp>
      <p:sp>
        <p:nvSpPr>
          <p:cNvPr id="11" name="Title 2">
            <a:extLst>
              <a:ext uri="{FF2B5EF4-FFF2-40B4-BE49-F238E27FC236}">
                <a16:creationId xmlns:a16="http://schemas.microsoft.com/office/drawing/2014/main" id="{462E9AFE-FCE3-4594-A4DB-141C6B7644D4}"/>
              </a:ext>
            </a:extLst>
          </p:cNvPr>
          <p:cNvSpPr txBox="1">
            <a:spLocks/>
          </p:cNvSpPr>
          <p:nvPr/>
        </p:nvSpPr>
        <p:spPr>
          <a:xfrm>
            <a:off x="2398804" y="-423710"/>
            <a:ext cx="7225748" cy="1775218"/>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rgbClr val="0070C0"/>
                </a:solidFill>
                <a:latin typeface="+mj-lt"/>
              </a:rPr>
              <a:t>For Want of a Chair:</a:t>
            </a:r>
          </a:p>
          <a:p>
            <a:pPr algn="ctr"/>
            <a:r>
              <a:rPr lang="en-US" sz="4000" dirty="0">
                <a:solidFill>
                  <a:srgbClr val="0070C0"/>
                </a:solidFill>
                <a:latin typeface="+mj-lt"/>
              </a:rPr>
              <a:t>How to Play</a:t>
            </a:r>
          </a:p>
        </p:txBody>
      </p:sp>
      <p:pic>
        <p:nvPicPr>
          <p:cNvPr id="5" name="Picture 4">
            <a:extLst>
              <a:ext uri="{FF2B5EF4-FFF2-40B4-BE49-F238E27FC236}">
                <a16:creationId xmlns:a16="http://schemas.microsoft.com/office/drawing/2014/main" id="{7B4DA9F5-499A-C7A7-E7DA-C322B424041D}"/>
              </a:ext>
            </a:extLst>
          </p:cNvPr>
          <p:cNvPicPr>
            <a:picLocks noChangeAspect="1"/>
          </p:cNvPicPr>
          <p:nvPr/>
        </p:nvPicPr>
        <p:blipFill>
          <a:blip r:embed="rId5"/>
          <a:stretch>
            <a:fillRect/>
          </a:stretch>
        </p:blipFill>
        <p:spPr>
          <a:xfrm>
            <a:off x="6259541" y="1615735"/>
            <a:ext cx="5697170" cy="4263344"/>
          </a:xfrm>
          <a:prstGeom prst="rect">
            <a:avLst/>
          </a:prstGeom>
        </p:spPr>
      </p:pic>
      <p:cxnSp>
        <p:nvCxnSpPr>
          <p:cNvPr id="2" name="Straight Arrow Connector 1">
            <a:extLst>
              <a:ext uri="{FF2B5EF4-FFF2-40B4-BE49-F238E27FC236}">
                <a16:creationId xmlns:a16="http://schemas.microsoft.com/office/drawing/2014/main" id="{12DC0BBD-A6BC-8EA9-64AC-B8048DE63324}"/>
              </a:ext>
            </a:extLst>
          </p:cNvPr>
          <p:cNvCxnSpPr>
            <a:cxnSpLocks/>
          </p:cNvCxnSpPr>
          <p:nvPr/>
        </p:nvCxnSpPr>
        <p:spPr>
          <a:xfrm flipV="1">
            <a:off x="5753440" y="3329796"/>
            <a:ext cx="506101" cy="99204"/>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Tree>
    <p:custDataLst>
      <p:tags r:id="rId1"/>
    </p:custDataLst>
    <p:extLst>
      <p:ext uri="{BB962C8B-B14F-4D97-AF65-F5344CB8AC3E}">
        <p14:creationId xmlns:p14="http://schemas.microsoft.com/office/powerpoint/2010/main" val="12054640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3A3557F-96F0-8004-194F-1DA16D1BD781}"/>
              </a:ext>
            </a:extLst>
          </p:cNvPr>
          <p:cNvSpPr>
            <a:spLocks noGrp="1"/>
          </p:cNvSpPr>
          <p:nvPr>
            <p:ph type="title"/>
          </p:nvPr>
        </p:nvSpPr>
        <p:spPr>
          <a:xfrm>
            <a:off x="1036320" y="2406657"/>
            <a:ext cx="10058400" cy="1450757"/>
          </a:xfrm>
        </p:spPr>
        <p:txBody>
          <a:bodyPr>
            <a:normAutofit/>
          </a:bodyPr>
          <a:lstStyle/>
          <a:p>
            <a:pPr algn="ctr"/>
            <a:r>
              <a:rPr lang="en-US" sz="3200" b="1" dirty="0">
                <a:solidFill>
                  <a:srgbClr val="0070C0"/>
                </a:solidFill>
                <a:latin typeface="+mj-lt"/>
                <a:ea typeface="Cambria" panose="02040503050406030204" pitchFamily="18" charset="0"/>
              </a:rPr>
              <a:t>Part 1: Quantities with Pigouvian Taxes</a:t>
            </a:r>
          </a:p>
        </p:txBody>
      </p:sp>
    </p:spTree>
    <p:extLst>
      <p:ext uri="{BB962C8B-B14F-4D97-AF65-F5344CB8AC3E}">
        <p14:creationId xmlns:p14="http://schemas.microsoft.com/office/powerpoint/2010/main" val="35090759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A8AE995-3761-4E8E-B676-D7F73B916651}"/>
              </a:ext>
            </a:extLst>
          </p:cNvPr>
          <p:cNvSpPr txBox="1"/>
          <p:nvPr/>
        </p:nvSpPr>
        <p:spPr>
          <a:xfrm>
            <a:off x="2308978" y="2057450"/>
            <a:ext cx="7574044" cy="3869777"/>
          </a:xfrm>
          <a:prstGeom prst="rect">
            <a:avLst/>
          </a:prstGeom>
          <a:noFill/>
          <a:effectLst/>
        </p:spPr>
        <p:txBody>
          <a:bodyPr wrap="square" rtlCol="0">
            <a:spAutoFit/>
          </a:bodyPr>
          <a:lstStyle/>
          <a:p>
            <a:pPr marL="457200" indent="-457200">
              <a:lnSpc>
                <a:spcPct val="125000"/>
              </a:lnSpc>
              <a:buFont typeface="+mj-lt"/>
              <a:buAutoNum type="arabicPeriod"/>
            </a:pPr>
            <a:r>
              <a:rPr lang="en-US" sz="2200" dirty="0">
                <a:cs typeface="Calibri Light" panose="020F0302020204030204" pitchFamily="34" charset="0"/>
              </a:rPr>
              <a:t>Each of you is now a polluting facility, and each chair represents one allowance to pollute. </a:t>
            </a:r>
          </a:p>
          <a:p>
            <a:pPr marL="457200" indent="-457200">
              <a:lnSpc>
                <a:spcPct val="125000"/>
              </a:lnSpc>
              <a:buFont typeface="+mj-lt"/>
              <a:buAutoNum type="arabicPeriod"/>
            </a:pPr>
            <a:r>
              <a:rPr lang="en-US" sz="2200" dirty="0">
                <a:cs typeface="Calibri Light" panose="020F0302020204030204" pitchFamily="34" charset="0"/>
              </a:rPr>
              <a:t>We will play musical chairs to determine the initial allowance of pollution across firms. </a:t>
            </a:r>
          </a:p>
          <a:p>
            <a:pPr marL="457200" indent="-457200">
              <a:lnSpc>
                <a:spcPct val="125000"/>
              </a:lnSpc>
              <a:buFont typeface="+mj-lt"/>
              <a:buAutoNum type="arabicPeriod"/>
            </a:pPr>
            <a:r>
              <a:rPr lang="en-US" sz="2200" dirty="0">
                <a:cs typeface="Calibri Light" panose="020F0302020204030204" pitchFamily="34" charset="0"/>
              </a:rPr>
              <a:t>If you have a chair, you have an allowance to pollute. If you are standing, then you have abated your pollution at some cost that is unique to you. </a:t>
            </a:r>
          </a:p>
          <a:p>
            <a:pPr>
              <a:lnSpc>
                <a:spcPct val="125000"/>
              </a:lnSpc>
            </a:pPr>
            <a:endParaRPr lang="en-US" sz="2200" dirty="0">
              <a:solidFill>
                <a:schemeClr val="bg1">
                  <a:lumMod val="75000"/>
                </a:schemeClr>
              </a:solidFill>
              <a:cs typeface="Calibri Light" panose="020F0302020204030204" pitchFamily="34" charset="0"/>
            </a:endParaRPr>
          </a:p>
          <a:p>
            <a:pPr>
              <a:lnSpc>
                <a:spcPct val="125000"/>
              </a:lnSpc>
            </a:pPr>
            <a:endParaRPr lang="en-US" sz="2200" dirty="0">
              <a:solidFill>
                <a:schemeClr val="bg1">
                  <a:lumMod val="75000"/>
                </a:schemeClr>
              </a:solidFill>
              <a:cs typeface="Calibri Light" panose="020F0302020204030204" pitchFamily="34" charset="0"/>
            </a:endParaRPr>
          </a:p>
        </p:txBody>
      </p:sp>
      <p:sp>
        <p:nvSpPr>
          <p:cNvPr id="11" name="Title 2">
            <a:extLst>
              <a:ext uri="{FF2B5EF4-FFF2-40B4-BE49-F238E27FC236}">
                <a16:creationId xmlns:a16="http://schemas.microsoft.com/office/drawing/2014/main" id="{462E9AFE-FCE3-4594-A4DB-141C6B7644D4}"/>
              </a:ext>
            </a:extLst>
          </p:cNvPr>
          <p:cNvSpPr txBox="1">
            <a:spLocks/>
          </p:cNvSpPr>
          <p:nvPr/>
        </p:nvSpPr>
        <p:spPr>
          <a:xfrm>
            <a:off x="2398804" y="-423710"/>
            <a:ext cx="7225748" cy="1775218"/>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rgbClr val="0070C0"/>
                </a:solidFill>
                <a:latin typeface="+mj-lt"/>
              </a:rPr>
              <a:t>For Want of a Chair:</a:t>
            </a:r>
          </a:p>
          <a:p>
            <a:pPr algn="ctr"/>
            <a:r>
              <a:rPr lang="en-US" sz="4000" dirty="0">
                <a:solidFill>
                  <a:srgbClr val="0070C0"/>
                </a:solidFill>
                <a:latin typeface="+mj-lt"/>
              </a:rPr>
              <a:t>How it Works</a:t>
            </a:r>
          </a:p>
        </p:txBody>
      </p:sp>
    </p:spTree>
    <p:custDataLst>
      <p:tags r:id="rId1"/>
    </p:custDataLst>
    <p:extLst>
      <p:ext uri="{BB962C8B-B14F-4D97-AF65-F5344CB8AC3E}">
        <p14:creationId xmlns:p14="http://schemas.microsoft.com/office/powerpoint/2010/main" val="41382157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A8AE995-3761-4E8E-B676-D7F73B916651}"/>
              </a:ext>
            </a:extLst>
          </p:cNvPr>
          <p:cNvSpPr txBox="1"/>
          <p:nvPr/>
        </p:nvSpPr>
        <p:spPr>
          <a:xfrm>
            <a:off x="327082" y="1910801"/>
            <a:ext cx="5603201" cy="5139356"/>
          </a:xfrm>
          <a:prstGeom prst="rect">
            <a:avLst/>
          </a:prstGeom>
          <a:noFill/>
          <a:effectLst/>
        </p:spPr>
        <p:txBody>
          <a:bodyPr wrap="square" rtlCol="0">
            <a:spAutoFit/>
          </a:bodyPr>
          <a:lstStyle/>
          <a:p>
            <a:pPr>
              <a:lnSpc>
                <a:spcPct val="125000"/>
              </a:lnSpc>
            </a:pPr>
            <a:r>
              <a:rPr lang="en-US" sz="2200" dirty="0">
                <a:cs typeface="Calibri Light" panose="020F0302020204030204" pitchFamily="34" charset="0"/>
              </a:rPr>
              <a:t>If you are seated, you may want to sell your right to pollute if the allowance sale price is greater than your cost of abating. </a:t>
            </a:r>
          </a:p>
          <a:p>
            <a:pPr>
              <a:lnSpc>
                <a:spcPct val="125000"/>
              </a:lnSpc>
            </a:pPr>
            <a:endParaRPr lang="en-US" sz="2200" dirty="0">
              <a:cs typeface="Calibri Light" panose="020F0302020204030204" pitchFamily="34" charset="0"/>
            </a:endParaRPr>
          </a:p>
          <a:p>
            <a:pPr>
              <a:lnSpc>
                <a:spcPct val="125000"/>
              </a:lnSpc>
            </a:pPr>
            <a:r>
              <a:rPr lang="en-US" sz="2200" dirty="0">
                <a:cs typeface="Calibri Light" panose="020F0302020204030204" pitchFamily="34" charset="0"/>
              </a:rPr>
              <a:t>For player 11, the cost of abatement is </a:t>
            </a:r>
            <a:r>
              <a:rPr lang="en-US" sz="2200" dirty="0">
                <a:solidFill>
                  <a:srgbClr val="FF0000"/>
                </a:solidFill>
                <a:cs typeface="Calibri Light" panose="020F0302020204030204" pitchFamily="34" charset="0"/>
              </a:rPr>
              <a:t>$632</a:t>
            </a:r>
            <a:r>
              <a:rPr lang="en-US" sz="2200" dirty="0">
                <a:cs typeface="Calibri Light" panose="020F0302020204030204" pitchFamily="34" charset="0"/>
              </a:rPr>
              <a:t>. They are better off selling their seat if:</a:t>
            </a:r>
          </a:p>
          <a:p>
            <a:pPr>
              <a:lnSpc>
                <a:spcPct val="125000"/>
              </a:lnSpc>
            </a:pPr>
            <a:endParaRPr lang="en-US" sz="2200" dirty="0">
              <a:cs typeface="Calibri Light" panose="020F0302020204030204" pitchFamily="34" charset="0"/>
            </a:endParaRPr>
          </a:p>
          <a:p>
            <a:pPr algn="ctr">
              <a:lnSpc>
                <a:spcPct val="125000"/>
              </a:lnSpc>
            </a:pPr>
            <a:r>
              <a:rPr lang="en-US" sz="2200" dirty="0">
                <a:cs typeface="Calibri Light" panose="020F0302020204030204" pitchFamily="34" charset="0"/>
              </a:rPr>
              <a:t>Sale Price &gt; </a:t>
            </a:r>
            <a:r>
              <a:rPr lang="en-US" sz="2200" dirty="0">
                <a:solidFill>
                  <a:srgbClr val="FF0000"/>
                </a:solidFill>
                <a:cs typeface="Calibri Light" panose="020F0302020204030204" pitchFamily="34" charset="0"/>
              </a:rPr>
              <a:t>$632</a:t>
            </a:r>
            <a:endParaRPr lang="en-US" sz="2200" dirty="0">
              <a:cs typeface="Calibri Light" panose="020F0302020204030204" pitchFamily="34" charset="0"/>
            </a:endParaRPr>
          </a:p>
          <a:p>
            <a:pPr>
              <a:lnSpc>
                <a:spcPct val="125000"/>
              </a:lnSpc>
            </a:pPr>
            <a:endParaRPr lang="en-US" sz="2200" dirty="0">
              <a:cs typeface="Calibri Light" panose="020F0302020204030204" pitchFamily="34" charset="0"/>
            </a:endParaRPr>
          </a:p>
          <a:p>
            <a:pPr>
              <a:lnSpc>
                <a:spcPct val="125000"/>
              </a:lnSpc>
            </a:pPr>
            <a:endParaRPr lang="en-US" sz="2200" dirty="0">
              <a:cs typeface="Calibri Light" panose="020F0302020204030204" pitchFamily="34" charset="0"/>
            </a:endParaRPr>
          </a:p>
          <a:p>
            <a:pPr>
              <a:lnSpc>
                <a:spcPct val="125000"/>
              </a:lnSpc>
            </a:pPr>
            <a:endParaRPr lang="en-US" sz="2200" dirty="0">
              <a:solidFill>
                <a:schemeClr val="bg1">
                  <a:lumMod val="75000"/>
                </a:schemeClr>
              </a:solidFill>
              <a:cs typeface="Calibri Light" panose="020F0302020204030204" pitchFamily="34" charset="0"/>
            </a:endParaRPr>
          </a:p>
          <a:p>
            <a:pPr>
              <a:lnSpc>
                <a:spcPct val="125000"/>
              </a:lnSpc>
            </a:pPr>
            <a:endParaRPr lang="en-US" sz="2200" dirty="0">
              <a:solidFill>
                <a:schemeClr val="bg1">
                  <a:lumMod val="75000"/>
                </a:schemeClr>
              </a:solidFill>
              <a:cs typeface="Calibri Light" panose="020F0302020204030204" pitchFamily="34" charset="0"/>
            </a:endParaRPr>
          </a:p>
        </p:txBody>
      </p:sp>
      <p:sp>
        <p:nvSpPr>
          <p:cNvPr id="11" name="Title 2">
            <a:extLst>
              <a:ext uri="{FF2B5EF4-FFF2-40B4-BE49-F238E27FC236}">
                <a16:creationId xmlns:a16="http://schemas.microsoft.com/office/drawing/2014/main" id="{462E9AFE-FCE3-4594-A4DB-141C6B7644D4}"/>
              </a:ext>
            </a:extLst>
          </p:cNvPr>
          <p:cNvSpPr txBox="1">
            <a:spLocks/>
          </p:cNvSpPr>
          <p:nvPr/>
        </p:nvSpPr>
        <p:spPr>
          <a:xfrm>
            <a:off x="2398804" y="-423710"/>
            <a:ext cx="7225748" cy="1775218"/>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rgbClr val="0070C0"/>
                </a:solidFill>
                <a:latin typeface="+mj-lt"/>
              </a:rPr>
              <a:t>For Want of a Chair:</a:t>
            </a:r>
          </a:p>
          <a:p>
            <a:pPr algn="ctr"/>
            <a:r>
              <a:rPr lang="en-US" sz="4000" dirty="0">
                <a:solidFill>
                  <a:srgbClr val="0070C0"/>
                </a:solidFill>
                <a:latin typeface="+mj-lt"/>
              </a:rPr>
              <a:t>How it Works</a:t>
            </a:r>
          </a:p>
        </p:txBody>
      </p:sp>
      <p:pic>
        <p:nvPicPr>
          <p:cNvPr id="4" name="Picture 3">
            <a:extLst>
              <a:ext uri="{FF2B5EF4-FFF2-40B4-BE49-F238E27FC236}">
                <a16:creationId xmlns:a16="http://schemas.microsoft.com/office/drawing/2014/main" id="{D6A48115-BEF4-AB73-468B-2820CF9BDD38}"/>
              </a:ext>
            </a:extLst>
          </p:cNvPr>
          <p:cNvPicPr>
            <a:picLocks noChangeAspect="1"/>
          </p:cNvPicPr>
          <p:nvPr/>
        </p:nvPicPr>
        <p:blipFill>
          <a:blip r:embed="rId4"/>
          <a:stretch>
            <a:fillRect/>
          </a:stretch>
        </p:blipFill>
        <p:spPr>
          <a:xfrm>
            <a:off x="6261719" y="1776320"/>
            <a:ext cx="4382607" cy="4307207"/>
          </a:xfrm>
          <a:prstGeom prst="rect">
            <a:avLst/>
          </a:prstGeom>
        </p:spPr>
      </p:pic>
      <p:sp>
        <p:nvSpPr>
          <p:cNvPr id="2" name="Oval 1">
            <a:extLst>
              <a:ext uri="{FF2B5EF4-FFF2-40B4-BE49-F238E27FC236}">
                <a16:creationId xmlns:a16="http://schemas.microsoft.com/office/drawing/2014/main" id="{6FC794C8-77BA-1B78-3CC6-4B4EA77800C8}"/>
              </a:ext>
            </a:extLst>
          </p:cNvPr>
          <p:cNvSpPr/>
          <p:nvPr/>
        </p:nvSpPr>
        <p:spPr>
          <a:xfrm>
            <a:off x="9624552" y="3856008"/>
            <a:ext cx="1218852" cy="439947"/>
          </a:xfrm>
          <a:prstGeom prst="ellipse">
            <a:avLst/>
          </a:prstGeom>
          <a:noFill/>
          <a:ln w="762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4100864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A8AE995-3761-4E8E-B676-D7F73B916651}"/>
              </a:ext>
            </a:extLst>
          </p:cNvPr>
          <p:cNvSpPr txBox="1"/>
          <p:nvPr/>
        </p:nvSpPr>
        <p:spPr>
          <a:xfrm>
            <a:off x="327082" y="1910801"/>
            <a:ext cx="5603201" cy="4292970"/>
          </a:xfrm>
          <a:prstGeom prst="rect">
            <a:avLst/>
          </a:prstGeom>
          <a:noFill/>
          <a:effectLst/>
        </p:spPr>
        <p:txBody>
          <a:bodyPr wrap="square" rtlCol="0">
            <a:spAutoFit/>
          </a:bodyPr>
          <a:lstStyle/>
          <a:p>
            <a:pPr>
              <a:lnSpc>
                <a:spcPct val="125000"/>
              </a:lnSpc>
            </a:pPr>
            <a:r>
              <a:rPr lang="en-US" sz="2200" dirty="0">
                <a:cs typeface="Calibri Light" panose="020F0302020204030204" pitchFamily="34" charset="0"/>
              </a:rPr>
              <a:t>If you are standing, you may want to buy the right to sit if the offer price for a pollution allowance is less than the cost of abating. </a:t>
            </a:r>
          </a:p>
          <a:p>
            <a:pPr>
              <a:lnSpc>
                <a:spcPct val="125000"/>
              </a:lnSpc>
            </a:pPr>
            <a:endParaRPr lang="en-US" sz="2200" dirty="0">
              <a:cs typeface="Calibri Light" panose="020F0302020204030204" pitchFamily="34" charset="0"/>
            </a:endParaRPr>
          </a:p>
          <a:p>
            <a:pPr>
              <a:lnSpc>
                <a:spcPct val="125000"/>
              </a:lnSpc>
            </a:pPr>
            <a:r>
              <a:rPr lang="en-US" sz="2200" dirty="0">
                <a:cs typeface="Calibri Light" panose="020F0302020204030204" pitchFamily="34" charset="0"/>
              </a:rPr>
              <a:t>For player 10, the cost of abatement is </a:t>
            </a:r>
            <a:r>
              <a:rPr lang="en-US" sz="2200" dirty="0">
                <a:solidFill>
                  <a:srgbClr val="FF0000"/>
                </a:solidFill>
                <a:cs typeface="Calibri Light" panose="020F0302020204030204" pitchFamily="34" charset="0"/>
              </a:rPr>
              <a:t>$2,223</a:t>
            </a:r>
            <a:r>
              <a:rPr lang="en-US" sz="2200" dirty="0">
                <a:cs typeface="Calibri Light" panose="020F0302020204030204" pitchFamily="34" charset="0"/>
              </a:rPr>
              <a:t>. They are better off purchasing a seat if:</a:t>
            </a:r>
          </a:p>
          <a:p>
            <a:pPr>
              <a:lnSpc>
                <a:spcPct val="125000"/>
              </a:lnSpc>
            </a:pPr>
            <a:endParaRPr lang="en-US" sz="2200" dirty="0">
              <a:cs typeface="Calibri Light" panose="020F0302020204030204" pitchFamily="34" charset="0"/>
            </a:endParaRPr>
          </a:p>
          <a:p>
            <a:pPr algn="ctr">
              <a:lnSpc>
                <a:spcPct val="125000"/>
              </a:lnSpc>
            </a:pPr>
            <a:r>
              <a:rPr lang="en-US" sz="2200" dirty="0">
                <a:cs typeface="Calibri Light" panose="020F0302020204030204" pitchFamily="34" charset="0"/>
              </a:rPr>
              <a:t>Purchase Price &lt; </a:t>
            </a:r>
            <a:r>
              <a:rPr lang="en-US" sz="2200" dirty="0">
                <a:solidFill>
                  <a:srgbClr val="FF0000"/>
                </a:solidFill>
                <a:cs typeface="Calibri Light" panose="020F0302020204030204" pitchFamily="34" charset="0"/>
              </a:rPr>
              <a:t>$2,223</a:t>
            </a:r>
            <a:endParaRPr lang="en-US" sz="2200" dirty="0">
              <a:cs typeface="Calibri Light" panose="020F0302020204030204" pitchFamily="34" charset="0"/>
            </a:endParaRPr>
          </a:p>
          <a:p>
            <a:pPr>
              <a:lnSpc>
                <a:spcPct val="125000"/>
              </a:lnSpc>
            </a:pPr>
            <a:endParaRPr lang="en-US" sz="2200" dirty="0">
              <a:solidFill>
                <a:schemeClr val="bg1">
                  <a:lumMod val="75000"/>
                </a:schemeClr>
              </a:solidFill>
              <a:cs typeface="Calibri Light" panose="020F0302020204030204" pitchFamily="34" charset="0"/>
            </a:endParaRPr>
          </a:p>
          <a:p>
            <a:pPr>
              <a:lnSpc>
                <a:spcPct val="125000"/>
              </a:lnSpc>
            </a:pPr>
            <a:endParaRPr lang="en-US" sz="2200" dirty="0">
              <a:solidFill>
                <a:schemeClr val="bg1">
                  <a:lumMod val="75000"/>
                </a:schemeClr>
              </a:solidFill>
              <a:cs typeface="Calibri Light" panose="020F0302020204030204" pitchFamily="34" charset="0"/>
            </a:endParaRPr>
          </a:p>
        </p:txBody>
      </p:sp>
      <p:sp>
        <p:nvSpPr>
          <p:cNvPr id="11" name="Title 2">
            <a:extLst>
              <a:ext uri="{FF2B5EF4-FFF2-40B4-BE49-F238E27FC236}">
                <a16:creationId xmlns:a16="http://schemas.microsoft.com/office/drawing/2014/main" id="{462E9AFE-FCE3-4594-A4DB-141C6B7644D4}"/>
              </a:ext>
            </a:extLst>
          </p:cNvPr>
          <p:cNvSpPr txBox="1">
            <a:spLocks/>
          </p:cNvSpPr>
          <p:nvPr/>
        </p:nvSpPr>
        <p:spPr>
          <a:xfrm>
            <a:off x="2398804" y="-423710"/>
            <a:ext cx="7225748" cy="1775218"/>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rgbClr val="0070C0"/>
                </a:solidFill>
                <a:latin typeface="+mj-lt"/>
              </a:rPr>
              <a:t>For Want of a Chair:</a:t>
            </a:r>
          </a:p>
          <a:p>
            <a:pPr algn="ctr"/>
            <a:r>
              <a:rPr lang="en-US" sz="4000" dirty="0">
                <a:solidFill>
                  <a:srgbClr val="0070C0"/>
                </a:solidFill>
                <a:latin typeface="+mj-lt"/>
              </a:rPr>
              <a:t>How it Works</a:t>
            </a:r>
          </a:p>
        </p:txBody>
      </p:sp>
      <p:pic>
        <p:nvPicPr>
          <p:cNvPr id="5" name="Picture 4">
            <a:extLst>
              <a:ext uri="{FF2B5EF4-FFF2-40B4-BE49-F238E27FC236}">
                <a16:creationId xmlns:a16="http://schemas.microsoft.com/office/drawing/2014/main" id="{57AEAF64-652A-B77C-702D-599B51998CF8}"/>
              </a:ext>
            </a:extLst>
          </p:cNvPr>
          <p:cNvPicPr>
            <a:picLocks noChangeAspect="1"/>
          </p:cNvPicPr>
          <p:nvPr/>
        </p:nvPicPr>
        <p:blipFill>
          <a:blip r:embed="rId4"/>
          <a:stretch>
            <a:fillRect/>
          </a:stretch>
        </p:blipFill>
        <p:spPr>
          <a:xfrm>
            <a:off x="6543859" y="1351508"/>
            <a:ext cx="4029445" cy="4730604"/>
          </a:xfrm>
          <a:prstGeom prst="rect">
            <a:avLst/>
          </a:prstGeom>
        </p:spPr>
      </p:pic>
      <p:sp>
        <p:nvSpPr>
          <p:cNvPr id="2" name="Oval 1">
            <a:extLst>
              <a:ext uri="{FF2B5EF4-FFF2-40B4-BE49-F238E27FC236}">
                <a16:creationId xmlns:a16="http://schemas.microsoft.com/office/drawing/2014/main" id="{94C9FBAA-AE65-E322-FD6D-3674A3EFF6BA}"/>
              </a:ext>
            </a:extLst>
          </p:cNvPr>
          <p:cNvSpPr/>
          <p:nvPr/>
        </p:nvSpPr>
        <p:spPr>
          <a:xfrm>
            <a:off x="9624552" y="3347049"/>
            <a:ext cx="1218852" cy="439947"/>
          </a:xfrm>
          <a:prstGeom prst="ellipse">
            <a:avLst/>
          </a:prstGeom>
          <a:noFill/>
          <a:ln w="762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4502712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A8AE995-3761-4E8E-B676-D7F73B916651}"/>
              </a:ext>
            </a:extLst>
          </p:cNvPr>
          <p:cNvSpPr txBox="1"/>
          <p:nvPr/>
        </p:nvSpPr>
        <p:spPr>
          <a:xfrm>
            <a:off x="327082" y="1910801"/>
            <a:ext cx="5603201" cy="4716163"/>
          </a:xfrm>
          <a:prstGeom prst="rect">
            <a:avLst/>
          </a:prstGeom>
          <a:noFill/>
          <a:effectLst/>
        </p:spPr>
        <p:txBody>
          <a:bodyPr wrap="square" rtlCol="0">
            <a:spAutoFit/>
          </a:bodyPr>
          <a:lstStyle/>
          <a:p>
            <a:pPr>
              <a:lnSpc>
                <a:spcPct val="125000"/>
              </a:lnSpc>
            </a:pPr>
            <a:r>
              <a:rPr lang="en-US" sz="2200" dirty="0">
                <a:cs typeface="Calibri Light" panose="020F0302020204030204" pitchFamily="34" charset="0"/>
              </a:rPr>
              <a:t>If you are sitting and you want to sell your pollution allowance (i.e., chair), you need to figure out the other player’s ID number and send them an offer. </a:t>
            </a:r>
          </a:p>
          <a:p>
            <a:pPr>
              <a:lnSpc>
                <a:spcPct val="125000"/>
              </a:lnSpc>
            </a:pPr>
            <a:endParaRPr lang="en-US" sz="2200" dirty="0">
              <a:cs typeface="Calibri Light" panose="020F0302020204030204" pitchFamily="34" charset="0"/>
            </a:endParaRPr>
          </a:p>
          <a:p>
            <a:pPr>
              <a:lnSpc>
                <a:spcPct val="125000"/>
              </a:lnSpc>
            </a:pPr>
            <a:endParaRPr lang="en-US" sz="2200" dirty="0">
              <a:cs typeface="Calibri Light" panose="020F0302020204030204" pitchFamily="34" charset="0"/>
            </a:endParaRPr>
          </a:p>
          <a:p>
            <a:pPr>
              <a:lnSpc>
                <a:spcPct val="125000"/>
              </a:lnSpc>
            </a:pPr>
            <a:r>
              <a:rPr lang="en-US" sz="2200" dirty="0">
                <a:cs typeface="Calibri Light" panose="020F0302020204030204" pitchFamily="34" charset="0"/>
              </a:rPr>
              <a:t>They then have the option to accept your offer. </a:t>
            </a:r>
          </a:p>
          <a:p>
            <a:pPr>
              <a:lnSpc>
                <a:spcPct val="125000"/>
              </a:lnSpc>
            </a:pPr>
            <a:endParaRPr lang="en-US" sz="2200" dirty="0">
              <a:cs typeface="Calibri Light" panose="020F0302020204030204" pitchFamily="34" charset="0"/>
            </a:endParaRPr>
          </a:p>
          <a:p>
            <a:pPr>
              <a:lnSpc>
                <a:spcPct val="125000"/>
              </a:lnSpc>
            </a:pPr>
            <a:endParaRPr lang="en-US" sz="2200" dirty="0">
              <a:cs typeface="Calibri Light" panose="020F0302020204030204" pitchFamily="34" charset="0"/>
            </a:endParaRPr>
          </a:p>
          <a:p>
            <a:pPr>
              <a:lnSpc>
                <a:spcPct val="125000"/>
              </a:lnSpc>
            </a:pPr>
            <a:endParaRPr lang="en-US" sz="2200" dirty="0">
              <a:solidFill>
                <a:schemeClr val="bg1">
                  <a:lumMod val="75000"/>
                </a:schemeClr>
              </a:solidFill>
              <a:cs typeface="Calibri Light" panose="020F0302020204030204" pitchFamily="34" charset="0"/>
            </a:endParaRPr>
          </a:p>
          <a:p>
            <a:pPr>
              <a:lnSpc>
                <a:spcPct val="125000"/>
              </a:lnSpc>
            </a:pPr>
            <a:endParaRPr lang="en-US" sz="2200" dirty="0">
              <a:solidFill>
                <a:schemeClr val="bg1">
                  <a:lumMod val="75000"/>
                </a:schemeClr>
              </a:solidFill>
              <a:cs typeface="Calibri Light" panose="020F0302020204030204" pitchFamily="34" charset="0"/>
            </a:endParaRPr>
          </a:p>
        </p:txBody>
      </p:sp>
      <p:sp>
        <p:nvSpPr>
          <p:cNvPr id="11" name="Title 2">
            <a:extLst>
              <a:ext uri="{FF2B5EF4-FFF2-40B4-BE49-F238E27FC236}">
                <a16:creationId xmlns:a16="http://schemas.microsoft.com/office/drawing/2014/main" id="{462E9AFE-FCE3-4594-A4DB-141C6B7644D4}"/>
              </a:ext>
            </a:extLst>
          </p:cNvPr>
          <p:cNvSpPr txBox="1">
            <a:spLocks/>
          </p:cNvSpPr>
          <p:nvPr/>
        </p:nvSpPr>
        <p:spPr>
          <a:xfrm>
            <a:off x="-775717" y="-239949"/>
            <a:ext cx="7225748" cy="1775218"/>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rgbClr val="0070C0"/>
                </a:solidFill>
                <a:latin typeface="+mj-lt"/>
              </a:rPr>
              <a:t>For Want of a Chair:</a:t>
            </a:r>
          </a:p>
          <a:p>
            <a:pPr algn="ctr"/>
            <a:r>
              <a:rPr lang="en-US" sz="4000" dirty="0">
                <a:solidFill>
                  <a:srgbClr val="0070C0"/>
                </a:solidFill>
                <a:latin typeface="+mj-lt"/>
              </a:rPr>
              <a:t>How it Works</a:t>
            </a:r>
          </a:p>
        </p:txBody>
      </p:sp>
      <p:pic>
        <p:nvPicPr>
          <p:cNvPr id="3" name="Picture 2">
            <a:extLst>
              <a:ext uri="{FF2B5EF4-FFF2-40B4-BE49-F238E27FC236}">
                <a16:creationId xmlns:a16="http://schemas.microsoft.com/office/drawing/2014/main" id="{5DD29E33-3865-A150-1AF4-AB6E582AE1DB}"/>
              </a:ext>
            </a:extLst>
          </p:cNvPr>
          <p:cNvPicPr>
            <a:picLocks noChangeAspect="1"/>
          </p:cNvPicPr>
          <p:nvPr/>
        </p:nvPicPr>
        <p:blipFill>
          <a:blip r:embed="rId4"/>
          <a:stretch>
            <a:fillRect/>
          </a:stretch>
        </p:blipFill>
        <p:spPr>
          <a:xfrm>
            <a:off x="6718919" y="3951266"/>
            <a:ext cx="4591691" cy="2457793"/>
          </a:xfrm>
          <a:prstGeom prst="rect">
            <a:avLst/>
          </a:prstGeom>
        </p:spPr>
      </p:pic>
      <p:cxnSp>
        <p:nvCxnSpPr>
          <p:cNvPr id="5" name="Straight Arrow Connector 4">
            <a:extLst>
              <a:ext uri="{FF2B5EF4-FFF2-40B4-BE49-F238E27FC236}">
                <a16:creationId xmlns:a16="http://schemas.microsoft.com/office/drawing/2014/main" id="{F099686D-5621-00EE-4936-D439AABC3A16}"/>
              </a:ext>
            </a:extLst>
          </p:cNvPr>
          <p:cNvCxnSpPr>
            <a:cxnSpLocks/>
          </p:cNvCxnSpPr>
          <p:nvPr/>
        </p:nvCxnSpPr>
        <p:spPr>
          <a:xfrm>
            <a:off x="5930283" y="4712543"/>
            <a:ext cx="788636" cy="23039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pic>
        <p:nvPicPr>
          <p:cNvPr id="10" name="Picture 9">
            <a:extLst>
              <a:ext uri="{FF2B5EF4-FFF2-40B4-BE49-F238E27FC236}">
                <a16:creationId xmlns:a16="http://schemas.microsoft.com/office/drawing/2014/main" id="{8A679AF8-8B47-7F02-DF70-97076F4A78F7}"/>
              </a:ext>
            </a:extLst>
          </p:cNvPr>
          <p:cNvPicPr>
            <a:picLocks noChangeAspect="1"/>
          </p:cNvPicPr>
          <p:nvPr/>
        </p:nvPicPr>
        <p:blipFill>
          <a:blip r:embed="rId5"/>
          <a:stretch>
            <a:fillRect/>
          </a:stretch>
        </p:blipFill>
        <p:spPr>
          <a:xfrm>
            <a:off x="7179852" y="428544"/>
            <a:ext cx="3669824" cy="3522722"/>
          </a:xfrm>
          <a:prstGeom prst="rect">
            <a:avLst/>
          </a:prstGeom>
        </p:spPr>
      </p:pic>
      <p:cxnSp>
        <p:nvCxnSpPr>
          <p:cNvPr id="12" name="Straight Arrow Connector 11">
            <a:extLst>
              <a:ext uri="{FF2B5EF4-FFF2-40B4-BE49-F238E27FC236}">
                <a16:creationId xmlns:a16="http://schemas.microsoft.com/office/drawing/2014/main" id="{DC3CCCA8-03F7-3728-FAB4-45910E5FC21A}"/>
              </a:ext>
            </a:extLst>
          </p:cNvPr>
          <p:cNvCxnSpPr>
            <a:cxnSpLocks/>
          </p:cNvCxnSpPr>
          <p:nvPr/>
        </p:nvCxnSpPr>
        <p:spPr>
          <a:xfrm flipV="1">
            <a:off x="5701682" y="2256190"/>
            <a:ext cx="1337473" cy="522126"/>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Tree>
    <p:custDataLst>
      <p:tags r:id="rId1"/>
    </p:custDataLst>
    <p:extLst>
      <p:ext uri="{BB962C8B-B14F-4D97-AF65-F5344CB8AC3E}">
        <p14:creationId xmlns:p14="http://schemas.microsoft.com/office/powerpoint/2010/main" val="17128380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A8AE995-3761-4E8E-B676-D7F73B916651}"/>
              </a:ext>
            </a:extLst>
          </p:cNvPr>
          <p:cNvSpPr txBox="1"/>
          <p:nvPr/>
        </p:nvSpPr>
        <p:spPr>
          <a:xfrm>
            <a:off x="413347" y="2778316"/>
            <a:ext cx="5367948" cy="1330621"/>
          </a:xfrm>
          <a:prstGeom prst="rect">
            <a:avLst/>
          </a:prstGeom>
          <a:noFill/>
          <a:effectLst/>
        </p:spPr>
        <p:txBody>
          <a:bodyPr wrap="square" rtlCol="0">
            <a:spAutoFit/>
          </a:bodyPr>
          <a:lstStyle/>
          <a:p>
            <a:pPr>
              <a:lnSpc>
                <a:spcPct val="125000"/>
              </a:lnSpc>
            </a:pPr>
            <a:r>
              <a:rPr lang="en-US" sz="2200" dirty="0">
                <a:cs typeface="Calibri Light" panose="020F0302020204030204" pitchFamily="34" charset="0"/>
              </a:rPr>
              <a:t>Keep track of your total profit and sum it across rounds. The top three players will receive a prize. </a:t>
            </a:r>
          </a:p>
        </p:txBody>
      </p:sp>
      <p:sp>
        <p:nvSpPr>
          <p:cNvPr id="11" name="Title 2">
            <a:extLst>
              <a:ext uri="{FF2B5EF4-FFF2-40B4-BE49-F238E27FC236}">
                <a16:creationId xmlns:a16="http://schemas.microsoft.com/office/drawing/2014/main" id="{462E9AFE-FCE3-4594-A4DB-141C6B7644D4}"/>
              </a:ext>
            </a:extLst>
          </p:cNvPr>
          <p:cNvSpPr txBox="1">
            <a:spLocks/>
          </p:cNvSpPr>
          <p:nvPr/>
        </p:nvSpPr>
        <p:spPr>
          <a:xfrm>
            <a:off x="-775717" y="-239949"/>
            <a:ext cx="7225748" cy="1775218"/>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rgbClr val="0070C0"/>
                </a:solidFill>
                <a:latin typeface="+mj-lt"/>
              </a:rPr>
              <a:t>For Want of a Chair:</a:t>
            </a:r>
          </a:p>
          <a:p>
            <a:pPr algn="ctr"/>
            <a:r>
              <a:rPr lang="en-US" sz="4000" dirty="0">
                <a:solidFill>
                  <a:srgbClr val="0070C0"/>
                </a:solidFill>
                <a:latin typeface="+mj-lt"/>
              </a:rPr>
              <a:t>How it Works</a:t>
            </a:r>
          </a:p>
        </p:txBody>
      </p:sp>
      <p:pic>
        <p:nvPicPr>
          <p:cNvPr id="4" name="Picture 3">
            <a:extLst>
              <a:ext uri="{FF2B5EF4-FFF2-40B4-BE49-F238E27FC236}">
                <a16:creationId xmlns:a16="http://schemas.microsoft.com/office/drawing/2014/main" id="{D9C2B36B-C815-1DDC-2EFE-B03035AA0034}"/>
              </a:ext>
            </a:extLst>
          </p:cNvPr>
          <p:cNvPicPr>
            <a:picLocks noChangeAspect="1"/>
          </p:cNvPicPr>
          <p:nvPr/>
        </p:nvPicPr>
        <p:blipFill>
          <a:blip r:embed="rId4"/>
          <a:stretch>
            <a:fillRect/>
          </a:stretch>
        </p:blipFill>
        <p:spPr>
          <a:xfrm>
            <a:off x="7522296" y="2389255"/>
            <a:ext cx="4448796" cy="2210108"/>
          </a:xfrm>
          <a:prstGeom prst="rect">
            <a:avLst/>
          </a:prstGeom>
        </p:spPr>
      </p:pic>
      <p:cxnSp>
        <p:nvCxnSpPr>
          <p:cNvPr id="12" name="Straight Arrow Connector 11">
            <a:extLst>
              <a:ext uri="{FF2B5EF4-FFF2-40B4-BE49-F238E27FC236}">
                <a16:creationId xmlns:a16="http://schemas.microsoft.com/office/drawing/2014/main" id="{DC3CCCA8-03F7-3728-FAB4-45910E5FC21A}"/>
              </a:ext>
            </a:extLst>
          </p:cNvPr>
          <p:cNvCxnSpPr>
            <a:cxnSpLocks/>
          </p:cNvCxnSpPr>
          <p:nvPr/>
        </p:nvCxnSpPr>
        <p:spPr>
          <a:xfrm>
            <a:off x="5781294" y="3494309"/>
            <a:ext cx="3768148" cy="74126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Tree>
    <p:custDataLst>
      <p:tags r:id="rId1"/>
    </p:custDataLst>
    <p:extLst>
      <p:ext uri="{BB962C8B-B14F-4D97-AF65-F5344CB8AC3E}">
        <p14:creationId xmlns:p14="http://schemas.microsoft.com/office/powerpoint/2010/main" val="13043119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3A3557F-96F0-8004-194F-1DA16D1BD781}"/>
              </a:ext>
            </a:extLst>
          </p:cNvPr>
          <p:cNvSpPr>
            <a:spLocks noGrp="1"/>
          </p:cNvSpPr>
          <p:nvPr>
            <p:ph type="title"/>
          </p:nvPr>
        </p:nvSpPr>
        <p:spPr>
          <a:xfrm>
            <a:off x="1036320" y="2406657"/>
            <a:ext cx="10058400" cy="1450757"/>
          </a:xfrm>
        </p:spPr>
        <p:txBody>
          <a:bodyPr>
            <a:normAutofit/>
          </a:bodyPr>
          <a:lstStyle/>
          <a:p>
            <a:pPr algn="ctr"/>
            <a:r>
              <a:rPr lang="en-US" sz="3200" b="1" dirty="0">
                <a:solidFill>
                  <a:srgbClr val="0070C0"/>
                </a:solidFill>
                <a:latin typeface="+mn-lt"/>
                <a:ea typeface="Cambria" panose="02040503050406030204" pitchFamily="18" charset="0"/>
              </a:rPr>
              <a:t>Part 4: Prices vs. Quantities</a:t>
            </a:r>
          </a:p>
        </p:txBody>
      </p:sp>
    </p:spTree>
    <p:extLst>
      <p:ext uri="{BB962C8B-B14F-4D97-AF65-F5344CB8AC3E}">
        <p14:creationId xmlns:p14="http://schemas.microsoft.com/office/powerpoint/2010/main" val="29487352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A8AE995-3761-4E8E-B676-D7F73B916651}"/>
              </a:ext>
            </a:extLst>
          </p:cNvPr>
          <p:cNvSpPr txBox="1"/>
          <p:nvPr/>
        </p:nvSpPr>
        <p:spPr>
          <a:xfrm>
            <a:off x="593412" y="1981823"/>
            <a:ext cx="10281734" cy="4292970"/>
          </a:xfrm>
          <a:prstGeom prst="rect">
            <a:avLst/>
          </a:prstGeom>
          <a:noFill/>
          <a:effectLst/>
        </p:spPr>
        <p:txBody>
          <a:bodyPr wrap="square" rtlCol="0">
            <a:spAutoFit/>
          </a:bodyPr>
          <a:lstStyle/>
          <a:p>
            <a:pPr>
              <a:lnSpc>
                <a:spcPct val="125000"/>
              </a:lnSpc>
            </a:pPr>
            <a:r>
              <a:rPr lang="en-US" sz="2200" dirty="0">
                <a:cs typeface="Calibri Light" panose="020F0302020204030204" pitchFamily="34" charset="0"/>
              </a:rPr>
              <a:t>We spent the first part of class showing how emissions taxes and cap-and-trade systems have theoretical similarities. Specifically:</a:t>
            </a:r>
          </a:p>
          <a:p>
            <a:pPr>
              <a:lnSpc>
                <a:spcPct val="125000"/>
              </a:lnSpc>
            </a:pPr>
            <a:endParaRPr lang="en-US" sz="2200" dirty="0">
              <a:cs typeface="Calibri Light" panose="020F0302020204030204" pitchFamily="34" charset="0"/>
            </a:endParaRPr>
          </a:p>
          <a:p>
            <a:pPr marL="800100" lvl="1" indent="-342900">
              <a:lnSpc>
                <a:spcPct val="125000"/>
              </a:lnSpc>
              <a:buFont typeface="Wingdings" panose="05000000000000000000" pitchFamily="2" charset="2"/>
              <a:buChar char="§"/>
            </a:pPr>
            <a:r>
              <a:rPr lang="en-US" sz="2200" dirty="0">
                <a:cs typeface="Calibri Light" panose="020F0302020204030204" pitchFamily="34" charset="0"/>
              </a:rPr>
              <a:t>Emissions taxes (or abatement subsidies) set the price of pollution and push firms to the optimal quantity of abatement. </a:t>
            </a:r>
          </a:p>
          <a:p>
            <a:pPr marL="800100" lvl="1" indent="-342900">
              <a:lnSpc>
                <a:spcPct val="125000"/>
              </a:lnSpc>
              <a:buFont typeface="Wingdings" panose="05000000000000000000" pitchFamily="2" charset="2"/>
              <a:buChar char="§"/>
            </a:pPr>
            <a:r>
              <a:rPr lang="en-US" sz="2200" dirty="0">
                <a:cs typeface="Calibri Light" panose="020F0302020204030204" pitchFamily="34" charset="0"/>
              </a:rPr>
              <a:t>Cap-and-trade set the quantity of pollution, and the price of an allowance is pushed to the marginal cost of abatement at that quantity through trades. </a:t>
            </a:r>
          </a:p>
          <a:p>
            <a:pPr marL="800100" lvl="1" indent="-342900">
              <a:lnSpc>
                <a:spcPct val="125000"/>
              </a:lnSpc>
              <a:buFont typeface="Wingdings" panose="05000000000000000000" pitchFamily="2" charset="2"/>
              <a:buChar char="§"/>
            </a:pPr>
            <a:r>
              <a:rPr lang="en-US" sz="2200" dirty="0">
                <a:cs typeface="Calibri Light" panose="020F0302020204030204" pitchFamily="34" charset="0"/>
              </a:rPr>
              <a:t>In theory, the quantity and price of pollution abatement is equivalent in both systems. </a:t>
            </a:r>
          </a:p>
          <a:p>
            <a:pPr marL="800100" lvl="1" indent="-342900">
              <a:lnSpc>
                <a:spcPct val="125000"/>
              </a:lnSpc>
              <a:buFont typeface="Wingdings" panose="05000000000000000000" pitchFamily="2" charset="2"/>
              <a:buChar char="§"/>
            </a:pPr>
            <a:endParaRPr lang="en-US" sz="2200" dirty="0">
              <a:cs typeface="Calibri Light" panose="020F0302020204030204" pitchFamily="34" charset="0"/>
            </a:endParaRPr>
          </a:p>
        </p:txBody>
      </p:sp>
      <p:sp>
        <p:nvSpPr>
          <p:cNvPr id="11" name="Title 2">
            <a:extLst>
              <a:ext uri="{FF2B5EF4-FFF2-40B4-BE49-F238E27FC236}">
                <a16:creationId xmlns:a16="http://schemas.microsoft.com/office/drawing/2014/main" id="{462E9AFE-FCE3-4594-A4DB-141C6B7644D4}"/>
              </a:ext>
            </a:extLst>
          </p:cNvPr>
          <p:cNvSpPr txBox="1">
            <a:spLocks/>
          </p:cNvSpPr>
          <p:nvPr/>
        </p:nvSpPr>
        <p:spPr>
          <a:xfrm>
            <a:off x="2398804" y="0"/>
            <a:ext cx="7225748" cy="142042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rgbClr val="0070C0"/>
                </a:solidFill>
                <a:latin typeface="+mj-lt"/>
              </a:rPr>
              <a:t>Equivalence between Pigouvian Taxes and Quantity Controls</a:t>
            </a:r>
          </a:p>
        </p:txBody>
      </p:sp>
    </p:spTree>
    <p:custDataLst>
      <p:tags r:id="rId1"/>
    </p:custDataLst>
    <p:extLst>
      <p:ext uri="{BB962C8B-B14F-4D97-AF65-F5344CB8AC3E}">
        <p14:creationId xmlns:p14="http://schemas.microsoft.com/office/powerpoint/2010/main" val="2115779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A8AE995-3761-4E8E-B676-D7F73B916651}"/>
              </a:ext>
            </a:extLst>
          </p:cNvPr>
          <p:cNvSpPr txBox="1"/>
          <p:nvPr/>
        </p:nvSpPr>
        <p:spPr>
          <a:xfrm>
            <a:off x="593412" y="1981823"/>
            <a:ext cx="9189780" cy="2600199"/>
          </a:xfrm>
          <a:prstGeom prst="rect">
            <a:avLst/>
          </a:prstGeom>
          <a:noFill/>
          <a:effectLst/>
        </p:spPr>
        <p:txBody>
          <a:bodyPr wrap="square" rtlCol="0">
            <a:spAutoFit/>
          </a:bodyPr>
          <a:lstStyle/>
          <a:p>
            <a:pPr>
              <a:lnSpc>
                <a:spcPct val="125000"/>
              </a:lnSpc>
            </a:pPr>
            <a:r>
              <a:rPr lang="en-US" sz="2200" dirty="0">
                <a:cs typeface="Calibri Light" panose="020F0302020204030204" pitchFamily="34" charset="0"/>
              </a:rPr>
              <a:t>Two key differences:</a:t>
            </a:r>
          </a:p>
          <a:p>
            <a:pPr>
              <a:lnSpc>
                <a:spcPct val="125000"/>
              </a:lnSpc>
            </a:pPr>
            <a:endParaRPr lang="en-US" sz="2200" dirty="0">
              <a:cs typeface="Calibri Light" panose="020F0302020204030204" pitchFamily="34" charset="0"/>
            </a:endParaRPr>
          </a:p>
          <a:p>
            <a:pPr marL="914400" lvl="1" indent="-457200">
              <a:lnSpc>
                <a:spcPct val="125000"/>
              </a:lnSpc>
              <a:buFont typeface="+mj-lt"/>
              <a:buAutoNum type="arabicParenR"/>
            </a:pPr>
            <a:r>
              <a:rPr lang="en-US" sz="2200" dirty="0">
                <a:cs typeface="Calibri Light" panose="020F0302020204030204" pitchFamily="34" charset="0"/>
              </a:rPr>
              <a:t>Tax revenue (or subsidy cost) vs. allowance value.</a:t>
            </a:r>
          </a:p>
          <a:p>
            <a:pPr marL="914400" lvl="1" indent="-457200">
              <a:lnSpc>
                <a:spcPct val="125000"/>
              </a:lnSpc>
              <a:buFont typeface="+mj-lt"/>
              <a:buAutoNum type="arabicParenR"/>
            </a:pPr>
            <a:r>
              <a:rPr lang="en-US" sz="2200" dirty="0">
                <a:cs typeface="Calibri Light" panose="020F0302020204030204" pitchFamily="34" charset="0"/>
              </a:rPr>
              <a:t>When the abatement cost curve is not known with certainty, the quantity reduced and the marginal cost of abatement at that quantity are not the same for each regulatory instrument.  </a:t>
            </a:r>
          </a:p>
        </p:txBody>
      </p:sp>
      <p:sp>
        <p:nvSpPr>
          <p:cNvPr id="11" name="Title 2">
            <a:extLst>
              <a:ext uri="{FF2B5EF4-FFF2-40B4-BE49-F238E27FC236}">
                <a16:creationId xmlns:a16="http://schemas.microsoft.com/office/drawing/2014/main" id="{462E9AFE-FCE3-4594-A4DB-141C6B7644D4}"/>
              </a:ext>
            </a:extLst>
          </p:cNvPr>
          <p:cNvSpPr txBox="1">
            <a:spLocks/>
          </p:cNvSpPr>
          <p:nvPr/>
        </p:nvSpPr>
        <p:spPr>
          <a:xfrm>
            <a:off x="2398804" y="0"/>
            <a:ext cx="7225748" cy="142042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rgbClr val="0070C0"/>
                </a:solidFill>
                <a:latin typeface="+mj-lt"/>
              </a:rPr>
              <a:t>How Pigouvian Taxes and Quantity Controls Differ </a:t>
            </a:r>
          </a:p>
        </p:txBody>
      </p:sp>
    </p:spTree>
    <p:custDataLst>
      <p:tags r:id="rId1"/>
    </p:custDataLst>
    <p:extLst>
      <p:ext uri="{BB962C8B-B14F-4D97-AF65-F5344CB8AC3E}">
        <p14:creationId xmlns:p14="http://schemas.microsoft.com/office/powerpoint/2010/main" val="8810661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769C358-DC8B-12B3-DED8-49A9A9BF2BC2}"/>
              </a:ext>
            </a:extLst>
          </p:cNvPr>
          <p:cNvSpPr/>
          <p:nvPr/>
        </p:nvSpPr>
        <p:spPr>
          <a:xfrm>
            <a:off x="9188388" y="4057096"/>
            <a:ext cx="2418877" cy="1765248"/>
          </a:xfrm>
          <a:prstGeom prst="rect">
            <a:avLst/>
          </a:prstGeom>
          <a:gradFill flip="none" rotWithShape="1">
            <a:gsLst>
              <a:gs pos="0">
                <a:srgbClr val="0070C0">
                  <a:tint val="66000"/>
                  <a:satMod val="160000"/>
                </a:srgbClr>
              </a:gs>
              <a:gs pos="50000">
                <a:srgbClr val="0070C0">
                  <a:tint val="44500"/>
                  <a:satMod val="160000"/>
                </a:srgbClr>
              </a:gs>
              <a:gs pos="100000">
                <a:srgbClr val="0070C0">
                  <a:tint val="23500"/>
                  <a:satMod val="1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2">
            <a:extLst>
              <a:ext uri="{FF2B5EF4-FFF2-40B4-BE49-F238E27FC236}">
                <a16:creationId xmlns:a16="http://schemas.microsoft.com/office/drawing/2014/main" id="{462E9AFE-FCE3-4594-A4DB-141C6B7644D4}"/>
              </a:ext>
            </a:extLst>
          </p:cNvPr>
          <p:cNvSpPr txBox="1">
            <a:spLocks/>
          </p:cNvSpPr>
          <p:nvPr/>
        </p:nvSpPr>
        <p:spPr>
          <a:xfrm>
            <a:off x="2398804" y="-423710"/>
            <a:ext cx="7225748" cy="1775218"/>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endParaRPr lang="en-US" sz="4000" dirty="0">
              <a:solidFill>
                <a:schemeClr val="tx1"/>
              </a:solidFill>
              <a:latin typeface="+mj-lt"/>
            </a:endParaRPr>
          </a:p>
        </p:txBody>
      </p:sp>
      <p:sp>
        <p:nvSpPr>
          <p:cNvPr id="8" name="Title 2">
            <a:extLst>
              <a:ext uri="{FF2B5EF4-FFF2-40B4-BE49-F238E27FC236}">
                <a16:creationId xmlns:a16="http://schemas.microsoft.com/office/drawing/2014/main" id="{8FBC5C84-198D-80A5-5F71-0C58BB6A54A7}"/>
              </a:ext>
            </a:extLst>
          </p:cNvPr>
          <p:cNvSpPr txBox="1">
            <a:spLocks/>
          </p:cNvSpPr>
          <p:nvPr/>
        </p:nvSpPr>
        <p:spPr>
          <a:xfrm>
            <a:off x="2647069" y="-423710"/>
            <a:ext cx="7225748" cy="1775218"/>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rgbClr val="0070C0"/>
                </a:solidFill>
                <a:latin typeface="+mj-lt"/>
              </a:rPr>
              <a:t>1) Tax Revenue vs. Allowance Value</a:t>
            </a:r>
          </a:p>
        </p:txBody>
      </p:sp>
      <p:cxnSp>
        <p:nvCxnSpPr>
          <p:cNvPr id="35" name="Straight Arrow Connector 34">
            <a:extLst>
              <a:ext uri="{FF2B5EF4-FFF2-40B4-BE49-F238E27FC236}">
                <a16:creationId xmlns:a16="http://schemas.microsoft.com/office/drawing/2014/main" id="{1166ED25-A6F3-B38F-0B37-0A153000D4EC}"/>
              </a:ext>
            </a:extLst>
          </p:cNvPr>
          <p:cNvCxnSpPr>
            <a:cxnSpLocks/>
          </p:cNvCxnSpPr>
          <p:nvPr/>
        </p:nvCxnSpPr>
        <p:spPr>
          <a:xfrm flipV="1">
            <a:off x="6587232" y="2009173"/>
            <a:ext cx="0" cy="3790765"/>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653598DE-6201-972E-2FB3-363E97C4BA52}"/>
              </a:ext>
            </a:extLst>
          </p:cNvPr>
          <p:cNvCxnSpPr>
            <a:cxnSpLocks/>
          </p:cNvCxnSpPr>
          <p:nvPr/>
        </p:nvCxnSpPr>
        <p:spPr>
          <a:xfrm>
            <a:off x="6569477" y="5814874"/>
            <a:ext cx="5428849"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F60783A-C63D-A6E4-6027-6A8B7D70C505}"/>
              </a:ext>
            </a:extLst>
          </p:cNvPr>
          <p:cNvCxnSpPr>
            <a:cxnSpLocks/>
          </p:cNvCxnSpPr>
          <p:nvPr/>
        </p:nvCxnSpPr>
        <p:spPr>
          <a:xfrm flipV="1">
            <a:off x="6569476" y="2464670"/>
            <a:ext cx="5055545" cy="3323570"/>
          </a:xfrm>
          <a:prstGeom prst="line">
            <a:avLst/>
          </a:prstGeom>
          <a:ln>
            <a:solidFill>
              <a:srgbClr val="FF0000"/>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18" name="Straight Connector 17">
            <a:extLst>
              <a:ext uri="{FF2B5EF4-FFF2-40B4-BE49-F238E27FC236}">
                <a16:creationId xmlns:a16="http://schemas.microsoft.com/office/drawing/2014/main" id="{EB6DE906-C4D9-8110-C5A3-1650A24B1957}"/>
              </a:ext>
            </a:extLst>
          </p:cNvPr>
          <p:cNvCxnSpPr>
            <a:cxnSpLocks/>
          </p:cNvCxnSpPr>
          <p:nvPr/>
        </p:nvCxnSpPr>
        <p:spPr>
          <a:xfrm flipV="1">
            <a:off x="9185183" y="2141505"/>
            <a:ext cx="0" cy="3658433"/>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24" name="Rectangle 23">
                <a:extLst>
                  <a:ext uri="{FF2B5EF4-FFF2-40B4-BE49-F238E27FC236}">
                    <a16:creationId xmlns:a16="http://schemas.microsoft.com/office/drawing/2014/main" id="{D0EACFB3-6462-C4B7-DC0B-A0A9A57FA583}"/>
                  </a:ext>
                </a:extLst>
              </p:cNvPr>
              <p:cNvSpPr/>
              <p:nvPr/>
            </p:nvSpPr>
            <p:spPr>
              <a:xfrm>
                <a:off x="11449483" y="5882151"/>
                <a:ext cx="391917" cy="405624"/>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sSup>
                        <m:sSupPr>
                          <m:ctrlPr>
                            <a:rPr lang="en-US" sz="2000" b="0" i="1" dirty="0" smtClean="0">
                              <a:solidFill>
                                <a:schemeClr val="tx1"/>
                              </a:solidFill>
                              <a:latin typeface="Cambria Math" panose="02040503050406030204" pitchFamily="18" charset="0"/>
                              <a:cs typeface="Calibri Light" panose="020F0302020204030204" pitchFamily="34" charset="0"/>
                            </a:rPr>
                          </m:ctrlPr>
                        </m:sSupPr>
                        <m:e>
                          <m:r>
                            <a:rPr lang="en-US" sz="2000" i="1" dirty="0" smtClean="0">
                              <a:solidFill>
                                <a:schemeClr val="tx1"/>
                              </a:solidFill>
                              <a:latin typeface="Cambria Math" panose="02040503050406030204" pitchFamily="18" charset="0"/>
                              <a:cs typeface="Calibri Light" panose="020F0302020204030204" pitchFamily="34" charset="0"/>
                            </a:rPr>
                            <m:t>𝑞</m:t>
                          </m:r>
                        </m:e>
                        <m:sup>
                          <m:r>
                            <a:rPr lang="en-US" sz="2000" b="0" i="1" dirty="0" smtClean="0">
                              <a:solidFill>
                                <a:schemeClr val="tx1"/>
                              </a:solidFill>
                              <a:latin typeface="Cambria Math" panose="02040503050406030204" pitchFamily="18" charset="0"/>
                              <a:cs typeface="Calibri Light" panose="020F0302020204030204" pitchFamily="34" charset="0"/>
                            </a:rPr>
                            <m:t>𝑡𝑜𝑡𝑎𝑙</m:t>
                          </m:r>
                        </m:sup>
                      </m:sSup>
                    </m:oMath>
                  </m:oMathPara>
                </a14:m>
                <a:endParaRPr lang="en-US" sz="2000" b="0" dirty="0">
                  <a:solidFill>
                    <a:schemeClr val="tx1"/>
                  </a:solidFill>
                  <a:cs typeface="Calibri Light" panose="020F0302020204030204" pitchFamily="34" charset="0"/>
                </a:endParaRPr>
              </a:p>
            </p:txBody>
          </p:sp>
        </mc:Choice>
        <mc:Fallback xmlns="">
          <p:sp>
            <p:nvSpPr>
              <p:cNvPr id="24" name="Rectangle 23">
                <a:extLst>
                  <a:ext uri="{FF2B5EF4-FFF2-40B4-BE49-F238E27FC236}">
                    <a16:creationId xmlns:a16="http://schemas.microsoft.com/office/drawing/2014/main" id="{D0EACFB3-6462-C4B7-DC0B-A0A9A57FA583}"/>
                  </a:ext>
                </a:extLst>
              </p:cNvPr>
              <p:cNvSpPr>
                <a:spLocks noRot="1" noChangeAspect="1" noMove="1" noResize="1" noEditPoints="1" noAdjustHandles="1" noChangeArrowheads="1" noChangeShapeType="1" noTextEdit="1"/>
              </p:cNvSpPr>
              <p:nvPr/>
            </p:nvSpPr>
            <p:spPr>
              <a:xfrm>
                <a:off x="11449483" y="5882151"/>
                <a:ext cx="391917" cy="405624"/>
              </a:xfrm>
              <a:prstGeom prst="rect">
                <a:avLst/>
              </a:prstGeom>
              <a:blipFill>
                <a:blip r:embed="rId4"/>
                <a:stretch>
                  <a:fillRect l="-59375" r="-35938" b="-7576"/>
                </a:stretch>
              </a:blipFill>
            </p:spPr>
            <p:txBody>
              <a:bodyPr/>
              <a:lstStyle/>
              <a:p>
                <a:r>
                  <a:rPr lang="en-US">
                    <a:noFill/>
                  </a:rPr>
                  <a:t> </a:t>
                </a:r>
              </a:p>
            </p:txBody>
          </p:sp>
        </mc:Fallback>
      </mc:AlternateContent>
      <p:cxnSp>
        <p:nvCxnSpPr>
          <p:cNvPr id="29" name="Straight Connector 28">
            <a:extLst>
              <a:ext uri="{FF2B5EF4-FFF2-40B4-BE49-F238E27FC236}">
                <a16:creationId xmlns:a16="http://schemas.microsoft.com/office/drawing/2014/main" id="{8055325D-DB30-D558-BAAB-CCDB52644E2A}"/>
              </a:ext>
            </a:extLst>
          </p:cNvPr>
          <p:cNvCxnSpPr>
            <a:cxnSpLocks/>
          </p:cNvCxnSpPr>
          <p:nvPr/>
        </p:nvCxnSpPr>
        <p:spPr>
          <a:xfrm>
            <a:off x="6587232" y="4065844"/>
            <a:ext cx="5428850" cy="0"/>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44" name="Rectangle 43">
                <a:extLst>
                  <a:ext uri="{FF2B5EF4-FFF2-40B4-BE49-F238E27FC236}">
                    <a16:creationId xmlns:a16="http://schemas.microsoft.com/office/drawing/2014/main" id="{90235985-9E96-FE82-BDE9-17F74664CA25}"/>
                  </a:ext>
                </a:extLst>
              </p:cNvPr>
              <p:cNvSpPr/>
              <p:nvPr/>
            </p:nvSpPr>
            <p:spPr>
              <a:xfrm>
                <a:off x="5289232" y="3870496"/>
                <a:ext cx="2165618" cy="400110"/>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r>
                        <a:rPr lang="en-US" sz="2000" b="0" i="1" smtClean="0">
                          <a:solidFill>
                            <a:schemeClr val="tx1"/>
                          </a:solidFill>
                          <a:latin typeface="Cambria Math" panose="02040503050406030204" pitchFamily="18" charset="0"/>
                          <a:cs typeface="Calibri Light" panose="020F0302020204030204" pitchFamily="34" charset="0"/>
                        </a:rPr>
                        <m:t>𝑝</m:t>
                      </m:r>
                      <m:r>
                        <a:rPr lang="en-US" sz="2000" b="0" i="1" smtClean="0">
                          <a:solidFill>
                            <a:schemeClr val="tx1"/>
                          </a:solidFill>
                          <a:latin typeface="Cambria Math" panose="02040503050406030204" pitchFamily="18" charset="0"/>
                          <a:cs typeface="Calibri Light" panose="020F0302020204030204" pitchFamily="34" charset="0"/>
                        </a:rPr>
                        <m:t>∗</m:t>
                      </m:r>
                    </m:oMath>
                  </m:oMathPara>
                </a14:m>
                <a:endParaRPr lang="en-US" sz="2000" dirty="0">
                  <a:solidFill>
                    <a:schemeClr val="tx1"/>
                  </a:solidFill>
                  <a:cs typeface="Calibri Light" panose="020F0302020204030204" pitchFamily="34" charset="0"/>
                </a:endParaRPr>
              </a:p>
            </p:txBody>
          </p:sp>
        </mc:Choice>
        <mc:Fallback xmlns="">
          <p:sp>
            <p:nvSpPr>
              <p:cNvPr id="44" name="Rectangle 43">
                <a:extLst>
                  <a:ext uri="{FF2B5EF4-FFF2-40B4-BE49-F238E27FC236}">
                    <a16:creationId xmlns:a16="http://schemas.microsoft.com/office/drawing/2014/main" id="{90235985-9E96-FE82-BDE9-17F74664CA25}"/>
                  </a:ext>
                </a:extLst>
              </p:cNvPr>
              <p:cNvSpPr>
                <a:spLocks noRot="1" noChangeAspect="1" noMove="1" noResize="1" noEditPoints="1" noAdjustHandles="1" noChangeArrowheads="1" noChangeShapeType="1" noTextEdit="1"/>
              </p:cNvSpPr>
              <p:nvPr/>
            </p:nvSpPr>
            <p:spPr>
              <a:xfrm>
                <a:off x="5289232" y="3870496"/>
                <a:ext cx="2165618" cy="400110"/>
              </a:xfrm>
              <a:prstGeom prst="rect">
                <a:avLst/>
              </a:prstGeom>
              <a:blipFill>
                <a:blip r:embed="rId5"/>
                <a:stretch>
                  <a:fillRect b="-6061"/>
                </a:stretch>
              </a:blipFill>
            </p:spPr>
            <p:txBody>
              <a:bodyPr/>
              <a:lstStyle/>
              <a:p>
                <a:r>
                  <a:rPr lang="en-US">
                    <a:noFill/>
                  </a:rPr>
                  <a:t> </a:t>
                </a:r>
              </a:p>
            </p:txBody>
          </p:sp>
        </mc:Fallback>
      </mc:AlternateContent>
      <p:sp>
        <p:nvSpPr>
          <p:cNvPr id="2" name="Right Triangle 1">
            <a:extLst>
              <a:ext uri="{FF2B5EF4-FFF2-40B4-BE49-F238E27FC236}">
                <a16:creationId xmlns:a16="http://schemas.microsoft.com/office/drawing/2014/main" id="{C0ADD7F9-317E-59B3-123D-5C6F0F795558}"/>
              </a:ext>
            </a:extLst>
          </p:cNvPr>
          <p:cNvSpPr/>
          <p:nvPr/>
        </p:nvSpPr>
        <p:spPr>
          <a:xfrm rot="16200000">
            <a:off x="7006549" y="3628771"/>
            <a:ext cx="1741560" cy="2615708"/>
          </a:xfrm>
          <a:prstGeom prst="rtTriangle">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B811FCD5-F0FF-00FE-F651-91E996B71E2C}"/>
              </a:ext>
            </a:extLst>
          </p:cNvPr>
          <p:cNvSpPr txBox="1"/>
          <p:nvPr/>
        </p:nvSpPr>
        <p:spPr>
          <a:xfrm>
            <a:off x="8392096" y="4889942"/>
            <a:ext cx="442360" cy="400110"/>
          </a:xfrm>
          <a:prstGeom prst="rect">
            <a:avLst/>
          </a:prstGeom>
          <a:noFill/>
        </p:spPr>
        <p:txBody>
          <a:bodyPr wrap="square" rtlCol="0">
            <a:spAutoFit/>
          </a:bodyPr>
          <a:lstStyle/>
          <a:p>
            <a:r>
              <a:rPr lang="en-US" sz="2000" dirty="0"/>
              <a:t>A</a:t>
            </a:r>
          </a:p>
        </p:txBody>
      </p:sp>
      <p:sp>
        <p:nvSpPr>
          <p:cNvPr id="5" name="TextBox 4">
            <a:extLst>
              <a:ext uri="{FF2B5EF4-FFF2-40B4-BE49-F238E27FC236}">
                <a16:creationId xmlns:a16="http://schemas.microsoft.com/office/drawing/2014/main" id="{5B9945C5-B755-43FA-7255-77553101F1D2}"/>
              </a:ext>
            </a:extLst>
          </p:cNvPr>
          <p:cNvSpPr txBox="1"/>
          <p:nvPr/>
        </p:nvSpPr>
        <p:spPr>
          <a:xfrm>
            <a:off x="10481206" y="4889942"/>
            <a:ext cx="442360" cy="400110"/>
          </a:xfrm>
          <a:prstGeom prst="rect">
            <a:avLst/>
          </a:prstGeom>
          <a:noFill/>
        </p:spPr>
        <p:txBody>
          <a:bodyPr wrap="square" rtlCol="0">
            <a:spAutoFit/>
          </a:bodyPr>
          <a:lstStyle/>
          <a:p>
            <a:r>
              <a:rPr lang="en-US" sz="2000" dirty="0"/>
              <a:t>B</a:t>
            </a: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DFD368B5-0BAC-F9A1-FE5A-93377611A8C4}"/>
                  </a:ext>
                </a:extLst>
              </p:cNvPr>
              <p:cNvSpPr txBox="1"/>
              <p:nvPr/>
            </p:nvSpPr>
            <p:spPr>
              <a:xfrm>
                <a:off x="726088" y="2788225"/>
                <a:ext cx="3403550" cy="2924583"/>
              </a:xfrm>
              <a:prstGeom prst="rect">
                <a:avLst/>
              </a:prstGeom>
              <a:noFill/>
              <a:effectLst/>
            </p:spPr>
            <p:txBody>
              <a:bodyPr wrap="square" rtlCol="0">
                <a:spAutoFit/>
              </a:bodyPr>
              <a:lstStyle/>
              <a:p>
                <a:pPr>
                  <a:lnSpc>
                    <a:spcPct val="125000"/>
                  </a:lnSpc>
                </a:pPr>
                <a14:m>
                  <m:oMath xmlns:m="http://schemas.openxmlformats.org/officeDocument/2006/math">
                    <m:sSup>
                      <m:sSupPr>
                        <m:ctrlPr>
                          <a:rPr lang="en-US" sz="1800" b="0" i="1" dirty="0" smtClean="0">
                            <a:solidFill>
                              <a:schemeClr val="tx1"/>
                            </a:solidFill>
                            <a:latin typeface="Cambria Math" panose="02040503050406030204" pitchFamily="18" charset="0"/>
                            <a:cs typeface="Calibri Light" panose="020F0302020204030204" pitchFamily="34" charset="0"/>
                          </a:rPr>
                        </m:ctrlPr>
                      </m:sSupPr>
                      <m:e>
                        <m:r>
                          <a:rPr lang="en-US" sz="1800" i="1" dirty="0" smtClean="0">
                            <a:solidFill>
                              <a:schemeClr val="tx1"/>
                            </a:solidFill>
                            <a:latin typeface="Cambria Math" panose="02040503050406030204" pitchFamily="18" charset="0"/>
                            <a:cs typeface="Calibri Light" panose="020F0302020204030204" pitchFamily="34" charset="0"/>
                          </a:rPr>
                          <m:t>𝑞</m:t>
                        </m:r>
                      </m:e>
                      <m:sup>
                        <m:r>
                          <a:rPr lang="en-US" sz="1800" b="0" i="1" dirty="0" smtClean="0">
                            <a:solidFill>
                              <a:schemeClr val="tx1"/>
                            </a:solidFill>
                            <a:latin typeface="Cambria Math" panose="02040503050406030204" pitchFamily="18" charset="0"/>
                            <a:cs typeface="Calibri Light" panose="020F0302020204030204" pitchFamily="34" charset="0"/>
                          </a:rPr>
                          <m:t>𝑡𝑜𝑡𝑎𝑙</m:t>
                        </m:r>
                      </m:sup>
                    </m:sSup>
                  </m:oMath>
                </a14:m>
                <a:r>
                  <a:rPr lang="en-US" dirty="0">
                    <a:cs typeface="Calibri Light" panose="020F0302020204030204" pitchFamily="34" charset="0"/>
                  </a:rPr>
                  <a:t> is the total amount of potential pollution, such that </a:t>
                </a:r>
                <a14:m>
                  <m:oMath xmlns:m="http://schemas.openxmlformats.org/officeDocument/2006/math">
                    <m:sSup>
                      <m:sSupPr>
                        <m:ctrlPr>
                          <a:rPr lang="en-US" i="1" dirty="0">
                            <a:latin typeface="Cambria Math" panose="02040503050406030204" pitchFamily="18" charset="0"/>
                            <a:cs typeface="Calibri Light" panose="020F0302020204030204" pitchFamily="34" charset="0"/>
                          </a:rPr>
                        </m:ctrlPr>
                      </m:sSupPr>
                      <m:e>
                        <m:r>
                          <a:rPr lang="en-US" i="1" dirty="0">
                            <a:latin typeface="Cambria Math" panose="02040503050406030204" pitchFamily="18" charset="0"/>
                            <a:cs typeface="Calibri Light" panose="020F0302020204030204" pitchFamily="34" charset="0"/>
                          </a:rPr>
                          <m:t>𝑞</m:t>
                        </m:r>
                      </m:e>
                      <m:sup>
                        <m:r>
                          <a:rPr lang="en-US" i="1" dirty="0">
                            <a:latin typeface="Cambria Math" panose="02040503050406030204" pitchFamily="18" charset="0"/>
                            <a:cs typeface="Calibri Light" panose="020F0302020204030204" pitchFamily="34" charset="0"/>
                          </a:rPr>
                          <m:t>𝑡𝑜𝑡𝑎𝑙</m:t>
                        </m:r>
                      </m:sup>
                    </m:sSup>
                    <m:r>
                      <a:rPr lang="en-US" b="0" i="1" dirty="0" smtClean="0">
                        <a:latin typeface="Cambria Math" panose="02040503050406030204" pitchFamily="18" charset="0"/>
                        <a:cs typeface="Calibri Light" panose="020F0302020204030204" pitchFamily="34" charset="0"/>
                      </a:rPr>
                      <m:t>−</m:t>
                    </m:r>
                    <m:sSup>
                      <m:sSupPr>
                        <m:ctrlPr>
                          <a:rPr lang="en-US" i="1" dirty="0">
                            <a:latin typeface="Cambria Math" panose="02040503050406030204" pitchFamily="18" charset="0"/>
                            <a:cs typeface="Calibri Light" panose="020F0302020204030204" pitchFamily="34" charset="0"/>
                          </a:rPr>
                        </m:ctrlPr>
                      </m:sSupPr>
                      <m:e>
                        <m:r>
                          <a:rPr lang="en-US" i="1" dirty="0">
                            <a:latin typeface="Cambria Math" panose="02040503050406030204" pitchFamily="18" charset="0"/>
                            <a:cs typeface="Calibri Light" panose="020F0302020204030204" pitchFamily="34" charset="0"/>
                          </a:rPr>
                          <m:t>𝑞</m:t>
                        </m:r>
                      </m:e>
                      <m:sup>
                        <m:r>
                          <a:rPr lang="en-US" i="1" dirty="0">
                            <a:latin typeface="Cambria Math" panose="02040503050406030204" pitchFamily="18" charset="0"/>
                            <a:cs typeface="Calibri Light" panose="020F0302020204030204" pitchFamily="34" charset="0"/>
                          </a:rPr>
                          <m:t>∗</m:t>
                        </m:r>
                      </m:sup>
                    </m:sSup>
                  </m:oMath>
                </a14:m>
                <a:r>
                  <a:rPr lang="en-US" dirty="0">
                    <a:cs typeface="Calibri Light" panose="020F0302020204030204" pitchFamily="34" charset="0"/>
                  </a:rPr>
                  <a:t> is the quantity of actual emissions. </a:t>
                </a:r>
              </a:p>
              <a:p>
                <a:pPr>
                  <a:lnSpc>
                    <a:spcPct val="125000"/>
                  </a:lnSpc>
                </a:pPr>
                <a:endParaRPr lang="en-US" sz="1900" dirty="0">
                  <a:cs typeface="Calibri Light" panose="020F0302020204030204" pitchFamily="34" charset="0"/>
                </a:endParaRPr>
              </a:p>
              <a:p>
                <a:pPr>
                  <a:lnSpc>
                    <a:spcPct val="125000"/>
                  </a:lnSpc>
                </a:pPr>
                <a:r>
                  <a:rPr lang="en-US" sz="1900" b="1" dirty="0">
                    <a:solidFill>
                      <a:srgbClr val="0070C0"/>
                    </a:solidFill>
                    <a:cs typeface="Calibri Light" panose="020F0302020204030204" pitchFamily="34" charset="0"/>
                  </a:rPr>
                  <a:t>What are A and B?</a:t>
                </a:r>
              </a:p>
              <a:p>
                <a:pPr>
                  <a:lnSpc>
                    <a:spcPct val="125000"/>
                  </a:lnSpc>
                </a:pPr>
                <a:endParaRPr lang="en-US" sz="1900" dirty="0">
                  <a:cs typeface="Calibri Light" panose="020F0302020204030204" pitchFamily="34" charset="0"/>
                </a:endParaRPr>
              </a:p>
              <a:p>
                <a:pPr>
                  <a:lnSpc>
                    <a:spcPct val="125000"/>
                  </a:lnSpc>
                </a:pPr>
                <a:endParaRPr lang="en-US" sz="1900" dirty="0">
                  <a:cs typeface="Calibri Light" panose="020F0302020204030204" pitchFamily="34" charset="0"/>
                </a:endParaRPr>
              </a:p>
            </p:txBody>
          </p:sp>
        </mc:Choice>
        <mc:Fallback xmlns="">
          <p:sp>
            <p:nvSpPr>
              <p:cNvPr id="14" name="TextBox 13">
                <a:extLst>
                  <a:ext uri="{FF2B5EF4-FFF2-40B4-BE49-F238E27FC236}">
                    <a16:creationId xmlns:a16="http://schemas.microsoft.com/office/drawing/2014/main" id="{DFD368B5-0BAC-F9A1-FE5A-93377611A8C4}"/>
                  </a:ext>
                </a:extLst>
              </p:cNvPr>
              <p:cNvSpPr txBox="1">
                <a:spLocks noRot="1" noChangeAspect="1" noMove="1" noResize="1" noEditPoints="1" noAdjustHandles="1" noChangeArrowheads="1" noChangeShapeType="1" noTextEdit="1"/>
              </p:cNvSpPr>
              <p:nvPr/>
            </p:nvSpPr>
            <p:spPr>
              <a:xfrm>
                <a:off x="726088" y="2788225"/>
                <a:ext cx="3403550" cy="2924583"/>
              </a:xfrm>
              <a:prstGeom prst="rect">
                <a:avLst/>
              </a:prstGeom>
              <a:blipFill>
                <a:blip r:embed="rId6"/>
                <a:stretch>
                  <a:fillRect l="-1613"/>
                </a:stretch>
              </a:blipFill>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596697A8-7A70-2E36-11A0-D03B93EE59DB}"/>
                  </a:ext>
                </a:extLst>
              </p:cNvPr>
              <p:cNvSpPr/>
              <p:nvPr/>
            </p:nvSpPr>
            <p:spPr>
              <a:xfrm>
                <a:off x="9087942" y="5860652"/>
                <a:ext cx="391917" cy="400110"/>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sSup>
                        <m:sSupPr>
                          <m:ctrlPr>
                            <a:rPr lang="en-US" sz="2000" b="0" i="1" dirty="0" smtClean="0">
                              <a:solidFill>
                                <a:schemeClr val="tx1"/>
                              </a:solidFill>
                              <a:latin typeface="Cambria Math" panose="02040503050406030204" pitchFamily="18" charset="0"/>
                              <a:cs typeface="Calibri Light" panose="020F0302020204030204" pitchFamily="34" charset="0"/>
                            </a:rPr>
                          </m:ctrlPr>
                        </m:sSupPr>
                        <m:e>
                          <m:r>
                            <a:rPr lang="en-US" sz="2000" i="1" dirty="0" smtClean="0">
                              <a:solidFill>
                                <a:schemeClr val="tx1"/>
                              </a:solidFill>
                              <a:latin typeface="Cambria Math" panose="02040503050406030204" pitchFamily="18" charset="0"/>
                              <a:cs typeface="Calibri Light" panose="020F0302020204030204" pitchFamily="34" charset="0"/>
                            </a:rPr>
                            <m:t>𝑞</m:t>
                          </m:r>
                        </m:e>
                        <m:sup>
                          <m:r>
                            <a:rPr lang="en-US" sz="2000" b="0" i="1" dirty="0" smtClean="0">
                              <a:solidFill>
                                <a:schemeClr val="tx1"/>
                              </a:solidFill>
                              <a:latin typeface="Cambria Math" panose="02040503050406030204" pitchFamily="18" charset="0"/>
                              <a:cs typeface="Calibri Light" panose="020F0302020204030204" pitchFamily="34" charset="0"/>
                            </a:rPr>
                            <m:t>∗</m:t>
                          </m:r>
                        </m:sup>
                      </m:sSup>
                    </m:oMath>
                  </m:oMathPara>
                </a14:m>
                <a:endParaRPr lang="en-US" sz="2000" b="0" dirty="0">
                  <a:solidFill>
                    <a:schemeClr val="tx1"/>
                  </a:solidFill>
                  <a:cs typeface="Calibri Light" panose="020F0302020204030204" pitchFamily="34" charset="0"/>
                </a:endParaRPr>
              </a:p>
            </p:txBody>
          </p:sp>
        </mc:Choice>
        <mc:Fallback xmlns="">
          <p:sp>
            <p:nvSpPr>
              <p:cNvPr id="9" name="Rectangle 8">
                <a:extLst>
                  <a:ext uri="{FF2B5EF4-FFF2-40B4-BE49-F238E27FC236}">
                    <a16:creationId xmlns:a16="http://schemas.microsoft.com/office/drawing/2014/main" id="{596697A8-7A70-2E36-11A0-D03B93EE59DB}"/>
                  </a:ext>
                </a:extLst>
              </p:cNvPr>
              <p:cNvSpPr>
                <a:spLocks noRot="1" noChangeAspect="1" noMove="1" noResize="1" noEditPoints="1" noAdjustHandles="1" noChangeArrowheads="1" noChangeShapeType="1" noTextEdit="1"/>
              </p:cNvSpPr>
              <p:nvPr/>
            </p:nvSpPr>
            <p:spPr>
              <a:xfrm>
                <a:off x="9087942" y="5860652"/>
                <a:ext cx="391917" cy="400110"/>
              </a:xfrm>
              <a:prstGeom prst="rect">
                <a:avLst/>
              </a:prstGeom>
              <a:blipFill>
                <a:blip r:embed="rId7"/>
                <a:stretch>
                  <a:fillRect l="-12500" b="-7576"/>
                </a:stretch>
              </a:blipFill>
            </p:spPr>
            <p:txBody>
              <a:bodyPr/>
              <a:lstStyle/>
              <a:p>
                <a:r>
                  <a:rPr lang="en-US">
                    <a:noFill/>
                  </a:rPr>
                  <a:t> </a:t>
                </a:r>
              </a:p>
            </p:txBody>
          </p:sp>
        </mc:Fallback>
      </mc:AlternateContent>
      <p:sp>
        <p:nvSpPr>
          <p:cNvPr id="15" name="Rectangle 14">
            <a:extLst>
              <a:ext uri="{FF2B5EF4-FFF2-40B4-BE49-F238E27FC236}">
                <a16:creationId xmlns:a16="http://schemas.microsoft.com/office/drawing/2014/main" id="{1F008398-28A3-51F0-7402-8EE9903F53F6}"/>
              </a:ext>
            </a:extLst>
          </p:cNvPr>
          <p:cNvSpPr/>
          <p:nvPr/>
        </p:nvSpPr>
        <p:spPr>
          <a:xfrm>
            <a:off x="5271994" y="1818339"/>
            <a:ext cx="1234312" cy="646331"/>
          </a:xfrm>
          <a:prstGeom prst="rect">
            <a:avLst/>
          </a:prstGeom>
        </p:spPr>
        <p:txBody>
          <a:bodyPr wrap="none">
            <a:spAutoFit/>
          </a:bodyPr>
          <a:lstStyle/>
          <a:p>
            <a:pPr algn="ctr"/>
            <a:r>
              <a:rPr lang="en-US" dirty="0">
                <a:cs typeface="Calibri Light" panose="020F0302020204030204" pitchFamily="34" charset="0"/>
              </a:rPr>
              <a:t>Cost of </a:t>
            </a:r>
          </a:p>
          <a:p>
            <a:pPr algn="ctr"/>
            <a:r>
              <a:rPr lang="en-US" dirty="0">
                <a:cs typeface="Calibri Light" panose="020F0302020204030204" pitchFamily="34" charset="0"/>
              </a:rPr>
              <a:t>Abatement</a:t>
            </a:r>
          </a:p>
        </p:txBody>
      </p:sp>
      <p:cxnSp>
        <p:nvCxnSpPr>
          <p:cNvPr id="17" name="Straight Connector 16">
            <a:extLst>
              <a:ext uri="{FF2B5EF4-FFF2-40B4-BE49-F238E27FC236}">
                <a16:creationId xmlns:a16="http://schemas.microsoft.com/office/drawing/2014/main" id="{9360B7FB-4631-9860-E067-FDE8BE1C2F1F}"/>
              </a:ext>
            </a:extLst>
          </p:cNvPr>
          <p:cNvCxnSpPr>
            <a:cxnSpLocks/>
          </p:cNvCxnSpPr>
          <p:nvPr/>
        </p:nvCxnSpPr>
        <p:spPr>
          <a:xfrm flipV="1">
            <a:off x="11625021" y="2060152"/>
            <a:ext cx="0" cy="3754722"/>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7" name="Rectangle 6">
            <a:extLst>
              <a:ext uri="{FF2B5EF4-FFF2-40B4-BE49-F238E27FC236}">
                <a16:creationId xmlns:a16="http://schemas.microsoft.com/office/drawing/2014/main" id="{52480022-1FD5-A1E3-787B-BA10D1821443}"/>
              </a:ext>
            </a:extLst>
          </p:cNvPr>
          <p:cNvSpPr/>
          <p:nvPr/>
        </p:nvSpPr>
        <p:spPr>
          <a:xfrm>
            <a:off x="10248365" y="2049561"/>
            <a:ext cx="1003352" cy="738664"/>
          </a:xfrm>
          <a:prstGeom prst="rect">
            <a:avLst/>
          </a:prstGeom>
        </p:spPr>
        <p:txBody>
          <a:bodyPr wrap="none">
            <a:spAutoFit/>
          </a:bodyPr>
          <a:lstStyle/>
          <a:p>
            <a:pPr algn="ctr"/>
            <a:r>
              <a:rPr lang="en-US" sz="1400" dirty="0">
                <a:cs typeface="Calibri Light" panose="020F0302020204030204" pitchFamily="34" charset="0"/>
              </a:rPr>
              <a:t>Marginal </a:t>
            </a:r>
          </a:p>
          <a:p>
            <a:pPr algn="ctr"/>
            <a:r>
              <a:rPr lang="en-US" sz="1400" dirty="0">
                <a:cs typeface="Calibri Light" panose="020F0302020204030204" pitchFamily="34" charset="0"/>
              </a:rPr>
              <a:t>Costs of </a:t>
            </a:r>
          </a:p>
          <a:p>
            <a:pPr algn="ctr"/>
            <a:r>
              <a:rPr lang="en-US" sz="1400" dirty="0">
                <a:cs typeface="Calibri Light" panose="020F0302020204030204" pitchFamily="34" charset="0"/>
              </a:rPr>
              <a:t>Abatement</a:t>
            </a:r>
          </a:p>
        </p:txBody>
      </p:sp>
    </p:spTree>
    <p:custDataLst>
      <p:tags r:id="rId1"/>
    </p:custDataLst>
    <p:extLst>
      <p:ext uri="{BB962C8B-B14F-4D97-AF65-F5344CB8AC3E}">
        <p14:creationId xmlns:p14="http://schemas.microsoft.com/office/powerpoint/2010/main" val="23191294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769C358-DC8B-12B3-DED8-49A9A9BF2BC2}"/>
              </a:ext>
            </a:extLst>
          </p:cNvPr>
          <p:cNvSpPr/>
          <p:nvPr/>
        </p:nvSpPr>
        <p:spPr>
          <a:xfrm>
            <a:off x="9188388" y="4057096"/>
            <a:ext cx="2418877" cy="1765248"/>
          </a:xfrm>
          <a:prstGeom prst="rect">
            <a:avLst/>
          </a:prstGeom>
          <a:gradFill flip="none" rotWithShape="1">
            <a:gsLst>
              <a:gs pos="0">
                <a:srgbClr val="0070C0">
                  <a:tint val="66000"/>
                  <a:satMod val="160000"/>
                </a:srgbClr>
              </a:gs>
              <a:gs pos="50000">
                <a:srgbClr val="0070C0">
                  <a:tint val="44500"/>
                  <a:satMod val="160000"/>
                </a:srgbClr>
              </a:gs>
              <a:gs pos="100000">
                <a:srgbClr val="0070C0">
                  <a:tint val="23500"/>
                  <a:satMod val="1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2">
            <a:extLst>
              <a:ext uri="{FF2B5EF4-FFF2-40B4-BE49-F238E27FC236}">
                <a16:creationId xmlns:a16="http://schemas.microsoft.com/office/drawing/2014/main" id="{462E9AFE-FCE3-4594-A4DB-141C6B7644D4}"/>
              </a:ext>
            </a:extLst>
          </p:cNvPr>
          <p:cNvSpPr txBox="1">
            <a:spLocks/>
          </p:cNvSpPr>
          <p:nvPr/>
        </p:nvSpPr>
        <p:spPr>
          <a:xfrm>
            <a:off x="2398804" y="-423710"/>
            <a:ext cx="7225748" cy="1775218"/>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endParaRPr lang="en-US" sz="4000" dirty="0">
              <a:solidFill>
                <a:schemeClr val="tx1"/>
              </a:solidFill>
              <a:latin typeface="+mj-lt"/>
            </a:endParaRPr>
          </a:p>
        </p:txBody>
      </p:sp>
      <p:sp>
        <p:nvSpPr>
          <p:cNvPr id="8" name="Title 2">
            <a:extLst>
              <a:ext uri="{FF2B5EF4-FFF2-40B4-BE49-F238E27FC236}">
                <a16:creationId xmlns:a16="http://schemas.microsoft.com/office/drawing/2014/main" id="{8FBC5C84-198D-80A5-5F71-0C58BB6A54A7}"/>
              </a:ext>
            </a:extLst>
          </p:cNvPr>
          <p:cNvSpPr txBox="1">
            <a:spLocks/>
          </p:cNvSpPr>
          <p:nvPr/>
        </p:nvSpPr>
        <p:spPr>
          <a:xfrm>
            <a:off x="2647069" y="-423710"/>
            <a:ext cx="7225748" cy="1775218"/>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rgbClr val="0070C0"/>
                </a:solidFill>
                <a:latin typeface="+mj-lt"/>
              </a:rPr>
              <a:t>1) Tax Revenue vs. Allowance Value</a:t>
            </a:r>
          </a:p>
        </p:txBody>
      </p:sp>
      <p:cxnSp>
        <p:nvCxnSpPr>
          <p:cNvPr id="35" name="Straight Arrow Connector 34">
            <a:extLst>
              <a:ext uri="{FF2B5EF4-FFF2-40B4-BE49-F238E27FC236}">
                <a16:creationId xmlns:a16="http://schemas.microsoft.com/office/drawing/2014/main" id="{1166ED25-A6F3-B38F-0B37-0A153000D4EC}"/>
              </a:ext>
            </a:extLst>
          </p:cNvPr>
          <p:cNvCxnSpPr>
            <a:cxnSpLocks/>
          </p:cNvCxnSpPr>
          <p:nvPr/>
        </p:nvCxnSpPr>
        <p:spPr>
          <a:xfrm flipV="1">
            <a:off x="6587232" y="2009173"/>
            <a:ext cx="0" cy="3790765"/>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653598DE-6201-972E-2FB3-363E97C4BA52}"/>
              </a:ext>
            </a:extLst>
          </p:cNvPr>
          <p:cNvCxnSpPr>
            <a:cxnSpLocks/>
          </p:cNvCxnSpPr>
          <p:nvPr/>
        </p:nvCxnSpPr>
        <p:spPr>
          <a:xfrm>
            <a:off x="6569477" y="5814874"/>
            <a:ext cx="5428849"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F60783A-C63D-A6E4-6027-6A8B7D70C505}"/>
              </a:ext>
            </a:extLst>
          </p:cNvPr>
          <p:cNvCxnSpPr>
            <a:cxnSpLocks/>
          </p:cNvCxnSpPr>
          <p:nvPr/>
        </p:nvCxnSpPr>
        <p:spPr>
          <a:xfrm flipV="1">
            <a:off x="6569476" y="2464670"/>
            <a:ext cx="5055545" cy="3323570"/>
          </a:xfrm>
          <a:prstGeom prst="line">
            <a:avLst/>
          </a:prstGeom>
          <a:ln>
            <a:solidFill>
              <a:srgbClr val="FF0000"/>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18" name="Straight Connector 17">
            <a:extLst>
              <a:ext uri="{FF2B5EF4-FFF2-40B4-BE49-F238E27FC236}">
                <a16:creationId xmlns:a16="http://schemas.microsoft.com/office/drawing/2014/main" id="{EB6DE906-C4D9-8110-C5A3-1650A24B1957}"/>
              </a:ext>
            </a:extLst>
          </p:cNvPr>
          <p:cNvCxnSpPr>
            <a:cxnSpLocks/>
          </p:cNvCxnSpPr>
          <p:nvPr/>
        </p:nvCxnSpPr>
        <p:spPr>
          <a:xfrm flipV="1">
            <a:off x="9185183" y="2141505"/>
            <a:ext cx="0" cy="3658433"/>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24" name="Rectangle 23">
                <a:extLst>
                  <a:ext uri="{FF2B5EF4-FFF2-40B4-BE49-F238E27FC236}">
                    <a16:creationId xmlns:a16="http://schemas.microsoft.com/office/drawing/2014/main" id="{D0EACFB3-6462-C4B7-DC0B-A0A9A57FA583}"/>
                  </a:ext>
                </a:extLst>
              </p:cNvPr>
              <p:cNvSpPr/>
              <p:nvPr/>
            </p:nvSpPr>
            <p:spPr>
              <a:xfrm>
                <a:off x="11449483" y="5882151"/>
                <a:ext cx="391917" cy="405624"/>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sSup>
                        <m:sSupPr>
                          <m:ctrlPr>
                            <a:rPr lang="en-US" sz="2000" b="0" i="1" dirty="0" smtClean="0">
                              <a:solidFill>
                                <a:schemeClr val="tx1"/>
                              </a:solidFill>
                              <a:latin typeface="Cambria Math" panose="02040503050406030204" pitchFamily="18" charset="0"/>
                              <a:cs typeface="Calibri Light" panose="020F0302020204030204" pitchFamily="34" charset="0"/>
                            </a:rPr>
                          </m:ctrlPr>
                        </m:sSupPr>
                        <m:e>
                          <m:r>
                            <a:rPr lang="en-US" sz="2000" i="1" dirty="0" smtClean="0">
                              <a:solidFill>
                                <a:schemeClr val="tx1"/>
                              </a:solidFill>
                              <a:latin typeface="Cambria Math" panose="02040503050406030204" pitchFamily="18" charset="0"/>
                              <a:cs typeface="Calibri Light" panose="020F0302020204030204" pitchFamily="34" charset="0"/>
                            </a:rPr>
                            <m:t>𝑞</m:t>
                          </m:r>
                        </m:e>
                        <m:sup>
                          <m:r>
                            <a:rPr lang="en-US" sz="2000" b="0" i="1" dirty="0" smtClean="0">
                              <a:solidFill>
                                <a:schemeClr val="tx1"/>
                              </a:solidFill>
                              <a:latin typeface="Cambria Math" panose="02040503050406030204" pitchFamily="18" charset="0"/>
                              <a:cs typeface="Calibri Light" panose="020F0302020204030204" pitchFamily="34" charset="0"/>
                            </a:rPr>
                            <m:t>𝑡𝑜𝑡𝑎𝑙</m:t>
                          </m:r>
                        </m:sup>
                      </m:sSup>
                    </m:oMath>
                  </m:oMathPara>
                </a14:m>
                <a:endParaRPr lang="en-US" sz="2000" b="0" dirty="0">
                  <a:solidFill>
                    <a:schemeClr val="tx1"/>
                  </a:solidFill>
                  <a:cs typeface="Calibri Light" panose="020F0302020204030204" pitchFamily="34" charset="0"/>
                </a:endParaRPr>
              </a:p>
            </p:txBody>
          </p:sp>
        </mc:Choice>
        <mc:Fallback xmlns="">
          <p:sp>
            <p:nvSpPr>
              <p:cNvPr id="24" name="Rectangle 23">
                <a:extLst>
                  <a:ext uri="{FF2B5EF4-FFF2-40B4-BE49-F238E27FC236}">
                    <a16:creationId xmlns:a16="http://schemas.microsoft.com/office/drawing/2014/main" id="{D0EACFB3-6462-C4B7-DC0B-A0A9A57FA583}"/>
                  </a:ext>
                </a:extLst>
              </p:cNvPr>
              <p:cNvSpPr>
                <a:spLocks noRot="1" noChangeAspect="1" noMove="1" noResize="1" noEditPoints="1" noAdjustHandles="1" noChangeArrowheads="1" noChangeShapeType="1" noTextEdit="1"/>
              </p:cNvSpPr>
              <p:nvPr/>
            </p:nvSpPr>
            <p:spPr>
              <a:xfrm>
                <a:off x="11449483" y="5882151"/>
                <a:ext cx="391917" cy="405624"/>
              </a:xfrm>
              <a:prstGeom prst="rect">
                <a:avLst/>
              </a:prstGeom>
              <a:blipFill>
                <a:blip r:embed="rId4"/>
                <a:stretch>
                  <a:fillRect l="-59375" r="-35938" b="-7576"/>
                </a:stretch>
              </a:blipFill>
            </p:spPr>
            <p:txBody>
              <a:bodyPr/>
              <a:lstStyle/>
              <a:p>
                <a:r>
                  <a:rPr lang="en-US">
                    <a:noFill/>
                  </a:rPr>
                  <a:t> </a:t>
                </a:r>
              </a:p>
            </p:txBody>
          </p:sp>
        </mc:Fallback>
      </mc:AlternateContent>
      <p:cxnSp>
        <p:nvCxnSpPr>
          <p:cNvPr id="29" name="Straight Connector 28">
            <a:extLst>
              <a:ext uri="{FF2B5EF4-FFF2-40B4-BE49-F238E27FC236}">
                <a16:creationId xmlns:a16="http://schemas.microsoft.com/office/drawing/2014/main" id="{8055325D-DB30-D558-BAAB-CCDB52644E2A}"/>
              </a:ext>
            </a:extLst>
          </p:cNvPr>
          <p:cNvCxnSpPr>
            <a:cxnSpLocks/>
          </p:cNvCxnSpPr>
          <p:nvPr/>
        </p:nvCxnSpPr>
        <p:spPr>
          <a:xfrm>
            <a:off x="6587232" y="4065844"/>
            <a:ext cx="5428850" cy="0"/>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44" name="Rectangle 43">
                <a:extLst>
                  <a:ext uri="{FF2B5EF4-FFF2-40B4-BE49-F238E27FC236}">
                    <a16:creationId xmlns:a16="http://schemas.microsoft.com/office/drawing/2014/main" id="{90235985-9E96-FE82-BDE9-17F74664CA25}"/>
                  </a:ext>
                </a:extLst>
              </p:cNvPr>
              <p:cNvSpPr/>
              <p:nvPr/>
            </p:nvSpPr>
            <p:spPr>
              <a:xfrm>
                <a:off x="5289232" y="3870496"/>
                <a:ext cx="2165618" cy="400110"/>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r>
                        <a:rPr lang="en-US" sz="2000" b="0" i="1" smtClean="0">
                          <a:solidFill>
                            <a:schemeClr val="tx1"/>
                          </a:solidFill>
                          <a:latin typeface="Cambria Math" panose="02040503050406030204" pitchFamily="18" charset="0"/>
                          <a:cs typeface="Calibri Light" panose="020F0302020204030204" pitchFamily="34" charset="0"/>
                        </a:rPr>
                        <m:t>𝑝</m:t>
                      </m:r>
                      <m:r>
                        <a:rPr lang="en-US" sz="2000" b="0" i="1" smtClean="0">
                          <a:solidFill>
                            <a:schemeClr val="tx1"/>
                          </a:solidFill>
                          <a:latin typeface="Cambria Math" panose="02040503050406030204" pitchFamily="18" charset="0"/>
                          <a:cs typeface="Calibri Light" panose="020F0302020204030204" pitchFamily="34" charset="0"/>
                        </a:rPr>
                        <m:t>∗</m:t>
                      </m:r>
                    </m:oMath>
                  </m:oMathPara>
                </a14:m>
                <a:endParaRPr lang="en-US" sz="2000" dirty="0">
                  <a:solidFill>
                    <a:schemeClr val="tx1"/>
                  </a:solidFill>
                  <a:cs typeface="Calibri Light" panose="020F0302020204030204" pitchFamily="34" charset="0"/>
                </a:endParaRPr>
              </a:p>
            </p:txBody>
          </p:sp>
        </mc:Choice>
        <mc:Fallback xmlns="">
          <p:sp>
            <p:nvSpPr>
              <p:cNvPr id="44" name="Rectangle 43">
                <a:extLst>
                  <a:ext uri="{FF2B5EF4-FFF2-40B4-BE49-F238E27FC236}">
                    <a16:creationId xmlns:a16="http://schemas.microsoft.com/office/drawing/2014/main" id="{90235985-9E96-FE82-BDE9-17F74664CA25}"/>
                  </a:ext>
                </a:extLst>
              </p:cNvPr>
              <p:cNvSpPr>
                <a:spLocks noRot="1" noChangeAspect="1" noMove="1" noResize="1" noEditPoints="1" noAdjustHandles="1" noChangeArrowheads="1" noChangeShapeType="1" noTextEdit="1"/>
              </p:cNvSpPr>
              <p:nvPr/>
            </p:nvSpPr>
            <p:spPr>
              <a:xfrm>
                <a:off x="5289232" y="3870496"/>
                <a:ext cx="2165618" cy="400110"/>
              </a:xfrm>
              <a:prstGeom prst="rect">
                <a:avLst/>
              </a:prstGeom>
              <a:blipFill>
                <a:blip r:embed="rId5"/>
                <a:stretch>
                  <a:fillRect b="-6061"/>
                </a:stretch>
              </a:blipFill>
            </p:spPr>
            <p:txBody>
              <a:bodyPr/>
              <a:lstStyle/>
              <a:p>
                <a:r>
                  <a:rPr lang="en-US">
                    <a:noFill/>
                  </a:rPr>
                  <a:t> </a:t>
                </a:r>
              </a:p>
            </p:txBody>
          </p:sp>
        </mc:Fallback>
      </mc:AlternateContent>
      <p:sp>
        <p:nvSpPr>
          <p:cNvPr id="2" name="Right Triangle 1">
            <a:extLst>
              <a:ext uri="{FF2B5EF4-FFF2-40B4-BE49-F238E27FC236}">
                <a16:creationId xmlns:a16="http://schemas.microsoft.com/office/drawing/2014/main" id="{C0ADD7F9-317E-59B3-123D-5C6F0F795558}"/>
              </a:ext>
            </a:extLst>
          </p:cNvPr>
          <p:cNvSpPr/>
          <p:nvPr/>
        </p:nvSpPr>
        <p:spPr>
          <a:xfrm rot="16200000">
            <a:off x="7006549" y="3628771"/>
            <a:ext cx="1741560" cy="2615708"/>
          </a:xfrm>
          <a:prstGeom prst="rtTriangle">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B811FCD5-F0FF-00FE-F651-91E996B71E2C}"/>
              </a:ext>
            </a:extLst>
          </p:cNvPr>
          <p:cNvSpPr txBox="1"/>
          <p:nvPr/>
        </p:nvSpPr>
        <p:spPr>
          <a:xfrm>
            <a:off x="8392096" y="4889942"/>
            <a:ext cx="442360" cy="400110"/>
          </a:xfrm>
          <a:prstGeom prst="rect">
            <a:avLst/>
          </a:prstGeom>
          <a:noFill/>
        </p:spPr>
        <p:txBody>
          <a:bodyPr wrap="square" rtlCol="0">
            <a:spAutoFit/>
          </a:bodyPr>
          <a:lstStyle/>
          <a:p>
            <a:r>
              <a:rPr lang="en-US" sz="2000" dirty="0"/>
              <a:t>A</a:t>
            </a:r>
          </a:p>
        </p:txBody>
      </p:sp>
      <p:sp>
        <p:nvSpPr>
          <p:cNvPr id="5" name="TextBox 4">
            <a:extLst>
              <a:ext uri="{FF2B5EF4-FFF2-40B4-BE49-F238E27FC236}">
                <a16:creationId xmlns:a16="http://schemas.microsoft.com/office/drawing/2014/main" id="{5B9945C5-B755-43FA-7255-77553101F1D2}"/>
              </a:ext>
            </a:extLst>
          </p:cNvPr>
          <p:cNvSpPr txBox="1"/>
          <p:nvPr/>
        </p:nvSpPr>
        <p:spPr>
          <a:xfrm>
            <a:off x="10481206" y="4889942"/>
            <a:ext cx="442360" cy="400110"/>
          </a:xfrm>
          <a:prstGeom prst="rect">
            <a:avLst/>
          </a:prstGeom>
          <a:noFill/>
        </p:spPr>
        <p:txBody>
          <a:bodyPr wrap="square" rtlCol="0">
            <a:spAutoFit/>
          </a:bodyPr>
          <a:lstStyle/>
          <a:p>
            <a:r>
              <a:rPr lang="en-US" sz="2000" dirty="0"/>
              <a:t>B</a:t>
            </a:r>
          </a:p>
        </p:txBody>
      </p:sp>
      <p:sp>
        <p:nvSpPr>
          <p:cNvPr id="14" name="TextBox 13">
            <a:extLst>
              <a:ext uri="{FF2B5EF4-FFF2-40B4-BE49-F238E27FC236}">
                <a16:creationId xmlns:a16="http://schemas.microsoft.com/office/drawing/2014/main" id="{DFD368B5-0BAC-F9A1-FE5A-93377611A8C4}"/>
              </a:ext>
            </a:extLst>
          </p:cNvPr>
          <p:cNvSpPr txBox="1"/>
          <p:nvPr/>
        </p:nvSpPr>
        <p:spPr>
          <a:xfrm>
            <a:off x="717507" y="2432057"/>
            <a:ext cx="4719462" cy="2490425"/>
          </a:xfrm>
          <a:prstGeom prst="rect">
            <a:avLst/>
          </a:prstGeom>
          <a:noFill/>
          <a:effectLst/>
        </p:spPr>
        <p:txBody>
          <a:bodyPr wrap="square" rtlCol="0">
            <a:spAutoFit/>
          </a:bodyPr>
          <a:lstStyle/>
          <a:p>
            <a:pPr>
              <a:lnSpc>
                <a:spcPct val="125000"/>
              </a:lnSpc>
            </a:pPr>
            <a:r>
              <a:rPr lang="en-US" dirty="0">
                <a:cs typeface="Calibri Light" panose="020F0302020204030204" pitchFamily="34" charset="0"/>
              </a:rPr>
              <a:t>What are A and B?</a:t>
            </a:r>
          </a:p>
          <a:p>
            <a:pPr marL="342900" indent="-342900">
              <a:lnSpc>
                <a:spcPct val="125000"/>
              </a:lnSpc>
              <a:buFont typeface="Wingdings" panose="05000000000000000000" pitchFamily="2" charset="2"/>
              <a:buChar char="§"/>
            </a:pPr>
            <a:r>
              <a:rPr lang="en-US" dirty="0">
                <a:cs typeface="Calibri Light" panose="020F0302020204030204" pitchFamily="34" charset="0"/>
              </a:rPr>
              <a:t>The area of A is total abatement cost. </a:t>
            </a:r>
          </a:p>
          <a:p>
            <a:pPr marL="342900" indent="-342900">
              <a:lnSpc>
                <a:spcPct val="125000"/>
              </a:lnSpc>
              <a:buFont typeface="Wingdings" panose="05000000000000000000" pitchFamily="2" charset="2"/>
              <a:buChar char="§"/>
            </a:pPr>
            <a:r>
              <a:rPr lang="en-US" dirty="0">
                <a:cs typeface="Calibri Light" panose="020F0302020204030204" pitchFamily="34" charset="0"/>
              </a:rPr>
              <a:t>The area of B is the tax revenue </a:t>
            </a:r>
            <a:r>
              <a:rPr lang="en-US" b="1" i="1" dirty="0">
                <a:cs typeface="Calibri Light" panose="020F0302020204030204" pitchFamily="34" charset="0"/>
              </a:rPr>
              <a:t>or</a:t>
            </a:r>
            <a:r>
              <a:rPr lang="en-US" i="1" dirty="0">
                <a:cs typeface="Calibri Light" panose="020F0302020204030204" pitchFamily="34" charset="0"/>
              </a:rPr>
              <a:t> </a:t>
            </a:r>
            <a:r>
              <a:rPr lang="en-US" dirty="0">
                <a:cs typeface="Calibri Light" panose="020F0302020204030204" pitchFamily="34" charset="0"/>
              </a:rPr>
              <a:t>the value of allowances. </a:t>
            </a:r>
          </a:p>
          <a:p>
            <a:pPr marL="342900" indent="-342900">
              <a:lnSpc>
                <a:spcPct val="125000"/>
              </a:lnSpc>
              <a:buFont typeface="Wingdings" panose="05000000000000000000" pitchFamily="2" charset="2"/>
              <a:buChar char="§"/>
            </a:pPr>
            <a:r>
              <a:rPr lang="en-US" dirty="0">
                <a:cs typeface="Calibri Light" panose="020F0302020204030204" pitchFamily="34" charset="0"/>
              </a:rPr>
              <a:t>In cap-and-trade, can recoup B through an allowance auction or assign allowances for equity. </a:t>
            </a:r>
          </a:p>
        </p:txBody>
      </p:sp>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596697A8-7A70-2E36-11A0-D03B93EE59DB}"/>
                  </a:ext>
                </a:extLst>
              </p:cNvPr>
              <p:cNvSpPr/>
              <p:nvPr/>
            </p:nvSpPr>
            <p:spPr>
              <a:xfrm>
                <a:off x="9087942" y="5860652"/>
                <a:ext cx="391917" cy="400110"/>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sSup>
                        <m:sSupPr>
                          <m:ctrlPr>
                            <a:rPr lang="en-US" sz="2000" b="0" i="1" dirty="0" smtClean="0">
                              <a:solidFill>
                                <a:schemeClr val="tx1"/>
                              </a:solidFill>
                              <a:latin typeface="Cambria Math" panose="02040503050406030204" pitchFamily="18" charset="0"/>
                              <a:cs typeface="Calibri Light" panose="020F0302020204030204" pitchFamily="34" charset="0"/>
                            </a:rPr>
                          </m:ctrlPr>
                        </m:sSupPr>
                        <m:e>
                          <m:r>
                            <a:rPr lang="en-US" sz="2000" i="1" dirty="0" smtClean="0">
                              <a:solidFill>
                                <a:schemeClr val="tx1"/>
                              </a:solidFill>
                              <a:latin typeface="Cambria Math" panose="02040503050406030204" pitchFamily="18" charset="0"/>
                              <a:cs typeface="Calibri Light" panose="020F0302020204030204" pitchFamily="34" charset="0"/>
                            </a:rPr>
                            <m:t>𝑞</m:t>
                          </m:r>
                        </m:e>
                        <m:sup>
                          <m:r>
                            <a:rPr lang="en-US" sz="2000" b="0" i="1" dirty="0" smtClean="0">
                              <a:solidFill>
                                <a:schemeClr val="tx1"/>
                              </a:solidFill>
                              <a:latin typeface="Cambria Math" panose="02040503050406030204" pitchFamily="18" charset="0"/>
                              <a:cs typeface="Calibri Light" panose="020F0302020204030204" pitchFamily="34" charset="0"/>
                            </a:rPr>
                            <m:t>∗</m:t>
                          </m:r>
                        </m:sup>
                      </m:sSup>
                    </m:oMath>
                  </m:oMathPara>
                </a14:m>
                <a:endParaRPr lang="en-US" sz="2000" b="0" dirty="0">
                  <a:solidFill>
                    <a:schemeClr val="tx1"/>
                  </a:solidFill>
                  <a:cs typeface="Calibri Light" panose="020F0302020204030204" pitchFamily="34" charset="0"/>
                </a:endParaRPr>
              </a:p>
            </p:txBody>
          </p:sp>
        </mc:Choice>
        <mc:Fallback xmlns="">
          <p:sp>
            <p:nvSpPr>
              <p:cNvPr id="9" name="Rectangle 8">
                <a:extLst>
                  <a:ext uri="{FF2B5EF4-FFF2-40B4-BE49-F238E27FC236}">
                    <a16:creationId xmlns:a16="http://schemas.microsoft.com/office/drawing/2014/main" id="{596697A8-7A70-2E36-11A0-D03B93EE59DB}"/>
                  </a:ext>
                </a:extLst>
              </p:cNvPr>
              <p:cNvSpPr>
                <a:spLocks noRot="1" noChangeAspect="1" noMove="1" noResize="1" noEditPoints="1" noAdjustHandles="1" noChangeArrowheads="1" noChangeShapeType="1" noTextEdit="1"/>
              </p:cNvSpPr>
              <p:nvPr/>
            </p:nvSpPr>
            <p:spPr>
              <a:xfrm>
                <a:off x="9087942" y="5860652"/>
                <a:ext cx="391917" cy="400110"/>
              </a:xfrm>
              <a:prstGeom prst="rect">
                <a:avLst/>
              </a:prstGeom>
              <a:blipFill>
                <a:blip r:embed="rId7"/>
                <a:stretch>
                  <a:fillRect l="-12500" b="-7576"/>
                </a:stretch>
              </a:blipFill>
            </p:spPr>
            <p:txBody>
              <a:bodyPr/>
              <a:lstStyle/>
              <a:p>
                <a:r>
                  <a:rPr lang="en-US">
                    <a:noFill/>
                  </a:rPr>
                  <a:t> </a:t>
                </a:r>
              </a:p>
            </p:txBody>
          </p:sp>
        </mc:Fallback>
      </mc:AlternateContent>
      <p:sp>
        <p:nvSpPr>
          <p:cNvPr id="15" name="Rectangle 14">
            <a:extLst>
              <a:ext uri="{FF2B5EF4-FFF2-40B4-BE49-F238E27FC236}">
                <a16:creationId xmlns:a16="http://schemas.microsoft.com/office/drawing/2014/main" id="{1F008398-28A3-51F0-7402-8EE9903F53F6}"/>
              </a:ext>
            </a:extLst>
          </p:cNvPr>
          <p:cNvSpPr/>
          <p:nvPr/>
        </p:nvSpPr>
        <p:spPr>
          <a:xfrm>
            <a:off x="5271994" y="1818339"/>
            <a:ext cx="1234312" cy="646331"/>
          </a:xfrm>
          <a:prstGeom prst="rect">
            <a:avLst/>
          </a:prstGeom>
        </p:spPr>
        <p:txBody>
          <a:bodyPr wrap="none">
            <a:spAutoFit/>
          </a:bodyPr>
          <a:lstStyle/>
          <a:p>
            <a:pPr algn="ctr"/>
            <a:r>
              <a:rPr lang="en-US" dirty="0">
                <a:cs typeface="Calibri Light" panose="020F0302020204030204" pitchFamily="34" charset="0"/>
              </a:rPr>
              <a:t>Cost of </a:t>
            </a:r>
          </a:p>
          <a:p>
            <a:pPr algn="ctr"/>
            <a:r>
              <a:rPr lang="en-US" dirty="0">
                <a:cs typeface="Calibri Light" panose="020F0302020204030204" pitchFamily="34" charset="0"/>
              </a:rPr>
              <a:t>Abatement</a:t>
            </a:r>
          </a:p>
        </p:txBody>
      </p:sp>
      <p:cxnSp>
        <p:nvCxnSpPr>
          <p:cNvPr id="17" name="Straight Connector 16">
            <a:extLst>
              <a:ext uri="{FF2B5EF4-FFF2-40B4-BE49-F238E27FC236}">
                <a16:creationId xmlns:a16="http://schemas.microsoft.com/office/drawing/2014/main" id="{9360B7FB-4631-9860-E067-FDE8BE1C2F1F}"/>
              </a:ext>
            </a:extLst>
          </p:cNvPr>
          <p:cNvCxnSpPr>
            <a:cxnSpLocks/>
          </p:cNvCxnSpPr>
          <p:nvPr/>
        </p:nvCxnSpPr>
        <p:spPr>
          <a:xfrm flipV="1">
            <a:off x="11625021" y="2060152"/>
            <a:ext cx="0" cy="3754722"/>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7" name="Rectangle 6">
            <a:extLst>
              <a:ext uri="{FF2B5EF4-FFF2-40B4-BE49-F238E27FC236}">
                <a16:creationId xmlns:a16="http://schemas.microsoft.com/office/drawing/2014/main" id="{7E3798E7-544D-20B7-C371-E5A78ACA9BDB}"/>
              </a:ext>
            </a:extLst>
          </p:cNvPr>
          <p:cNvSpPr/>
          <p:nvPr/>
        </p:nvSpPr>
        <p:spPr>
          <a:xfrm>
            <a:off x="10248365" y="2049561"/>
            <a:ext cx="1003352" cy="738664"/>
          </a:xfrm>
          <a:prstGeom prst="rect">
            <a:avLst/>
          </a:prstGeom>
        </p:spPr>
        <p:txBody>
          <a:bodyPr wrap="none">
            <a:spAutoFit/>
          </a:bodyPr>
          <a:lstStyle/>
          <a:p>
            <a:pPr algn="ctr"/>
            <a:r>
              <a:rPr lang="en-US" sz="1400" dirty="0">
                <a:cs typeface="Calibri Light" panose="020F0302020204030204" pitchFamily="34" charset="0"/>
              </a:rPr>
              <a:t>Marginal </a:t>
            </a:r>
          </a:p>
          <a:p>
            <a:pPr algn="ctr"/>
            <a:r>
              <a:rPr lang="en-US" sz="1400" dirty="0">
                <a:cs typeface="Calibri Light" panose="020F0302020204030204" pitchFamily="34" charset="0"/>
              </a:rPr>
              <a:t>Costs of </a:t>
            </a:r>
          </a:p>
          <a:p>
            <a:pPr algn="ctr"/>
            <a:r>
              <a:rPr lang="en-US" sz="1400" dirty="0">
                <a:cs typeface="Calibri Light" panose="020F0302020204030204" pitchFamily="34" charset="0"/>
              </a:rPr>
              <a:t>Abatement</a:t>
            </a:r>
          </a:p>
        </p:txBody>
      </p:sp>
    </p:spTree>
    <p:custDataLst>
      <p:tags r:id="rId1"/>
    </p:custDataLst>
    <p:extLst>
      <p:ext uri="{BB962C8B-B14F-4D97-AF65-F5344CB8AC3E}">
        <p14:creationId xmlns:p14="http://schemas.microsoft.com/office/powerpoint/2010/main" val="24617985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605D4D6-67D1-0320-A140-94CC8086E16C}"/>
              </a:ext>
            </a:extLst>
          </p:cNvPr>
          <p:cNvPicPr>
            <a:picLocks noChangeAspect="1"/>
          </p:cNvPicPr>
          <p:nvPr/>
        </p:nvPicPr>
        <p:blipFill>
          <a:blip r:embed="rId4"/>
          <a:stretch>
            <a:fillRect/>
          </a:stretch>
        </p:blipFill>
        <p:spPr>
          <a:xfrm>
            <a:off x="6857861" y="1944837"/>
            <a:ext cx="4619625" cy="4105275"/>
          </a:xfrm>
          <a:prstGeom prst="rect">
            <a:avLst/>
          </a:prstGeom>
        </p:spPr>
      </p:pic>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9A8AE995-3761-4E8E-B676-D7F73B916651}"/>
                  </a:ext>
                </a:extLst>
              </p:cNvPr>
              <p:cNvSpPr txBox="1"/>
              <p:nvPr/>
            </p:nvSpPr>
            <p:spPr>
              <a:xfrm>
                <a:off x="694056" y="3099858"/>
                <a:ext cx="4411646" cy="1601977"/>
              </a:xfrm>
              <a:prstGeom prst="rect">
                <a:avLst/>
              </a:prstGeom>
              <a:noFill/>
              <a:effectLst/>
            </p:spPr>
            <p:txBody>
              <a:bodyPr wrap="square" rtlCol="0">
                <a:spAutoFit/>
              </a:bodyPr>
              <a:lstStyle/>
              <a:p>
                <a:pPr>
                  <a:lnSpc>
                    <a:spcPct val="125000"/>
                  </a:lnSpc>
                </a:pPr>
                <a:r>
                  <a:rPr lang="en-US" sz="2000" dirty="0">
                    <a:cs typeface="Calibri Light" panose="020F0302020204030204" pitchFamily="34" charset="0"/>
                  </a:rPr>
                  <a:t>Previously, we discussed how </a:t>
                </a:r>
                <a:r>
                  <a:rPr lang="en-US" sz="2000" dirty="0">
                    <a:solidFill>
                      <a:srgbClr val="0070C0"/>
                    </a:solidFill>
                    <a:cs typeface="Calibri Light" panose="020F0302020204030204" pitchFamily="34" charset="0"/>
                  </a:rPr>
                  <a:t>a quantity control at </a:t>
                </a:r>
                <a14:m>
                  <m:oMath xmlns:m="http://schemas.openxmlformats.org/officeDocument/2006/math">
                    <m:sSup>
                      <m:sSupPr>
                        <m:ctrlPr>
                          <a:rPr lang="en-US" sz="2000" i="1" dirty="0" smtClean="0">
                            <a:solidFill>
                              <a:srgbClr val="0070C0"/>
                            </a:solidFill>
                            <a:latin typeface="Cambria Math" panose="02040503050406030204" pitchFamily="18" charset="0"/>
                            <a:cs typeface="Calibri Light" panose="020F0302020204030204" pitchFamily="34" charset="0"/>
                          </a:rPr>
                        </m:ctrlPr>
                      </m:sSupPr>
                      <m:e>
                        <m:r>
                          <a:rPr lang="en-US" sz="2000" b="0" i="1" dirty="0" smtClean="0">
                            <a:solidFill>
                              <a:srgbClr val="0070C0"/>
                            </a:solidFill>
                            <a:latin typeface="Cambria Math" panose="02040503050406030204" pitchFamily="18" charset="0"/>
                            <a:cs typeface="Calibri Light" panose="020F0302020204030204" pitchFamily="34" charset="0"/>
                          </a:rPr>
                          <m:t>𝑞</m:t>
                        </m:r>
                      </m:e>
                      <m:sup>
                        <m:r>
                          <a:rPr lang="en-US" sz="2000" i="1" dirty="0">
                            <a:solidFill>
                              <a:srgbClr val="0070C0"/>
                            </a:solidFill>
                            <a:latin typeface="Cambria Math" panose="02040503050406030204" pitchFamily="18" charset="0"/>
                            <a:cs typeface="Calibri Light" panose="020F0302020204030204" pitchFamily="34" charset="0"/>
                          </a:rPr>
                          <m:t>∗</m:t>
                        </m:r>
                      </m:sup>
                    </m:sSup>
                  </m:oMath>
                </a14:m>
                <a:r>
                  <a:rPr lang="en-US" sz="2000" dirty="0">
                    <a:solidFill>
                      <a:srgbClr val="0070C0"/>
                    </a:solidFill>
                    <a:cs typeface="Calibri Light" panose="020F0302020204030204" pitchFamily="34" charset="0"/>
                  </a:rPr>
                  <a:t> in a cap-and-trade policy </a:t>
                </a:r>
                <a:r>
                  <a:rPr lang="en-US" sz="2000" dirty="0">
                    <a:cs typeface="Calibri Light" panose="020F0302020204030204" pitchFamily="34" charset="0"/>
                  </a:rPr>
                  <a:t>will lead to allowance prices </a:t>
                </a:r>
                <a14:m>
                  <m:oMath xmlns:m="http://schemas.openxmlformats.org/officeDocument/2006/math">
                    <m:sSup>
                      <m:sSupPr>
                        <m:ctrlPr>
                          <a:rPr lang="en-US" sz="2000" i="1" dirty="0" smtClean="0">
                            <a:solidFill>
                              <a:srgbClr val="0070C0"/>
                            </a:solidFill>
                            <a:latin typeface="Cambria Math" panose="02040503050406030204" pitchFamily="18" charset="0"/>
                            <a:cs typeface="Calibri Light" panose="020F0302020204030204" pitchFamily="34" charset="0"/>
                          </a:rPr>
                        </m:ctrlPr>
                      </m:sSupPr>
                      <m:e>
                        <m:r>
                          <a:rPr lang="en-US" sz="2000" i="1" dirty="0">
                            <a:solidFill>
                              <a:srgbClr val="0070C0"/>
                            </a:solidFill>
                            <a:latin typeface="Cambria Math" panose="02040503050406030204" pitchFamily="18" charset="0"/>
                            <a:cs typeface="Calibri Light" panose="020F0302020204030204" pitchFamily="34" charset="0"/>
                          </a:rPr>
                          <m:t>𝑝</m:t>
                        </m:r>
                      </m:e>
                      <m:sup>
                        <m:r>
                          <a:rPr lang="en-US" sz="2000" i="1" dirty="0">
                            <a:solidFill>
                              <a:srgbClr val="0070C0"/>
                            </a:solidFill>
                            <a:latin typeface="Cambria Math" panose="02040503050406030204" pitchFamily="18" charset="0"/>
                            <a:cs typeface="Calibri Light" panose="020F0302020204030204" pitchFamily="34" charset="0"/>
                          </a:rPr>
                          <m:t>∗</m:t>
                        </m:r>
                      </m:sup>
                    </m:sSup>
                    <m:r>
                      <a:rPr lang="en-US" sz="2000" i="1" dirty="0">
                        <a:solidFill>
                          <a:srgbClr val="0070C0"/>
                        </a:solidFill>
                        <a:latin typeface="Cambria Math" panose="02040503050406030204" pitchFamily="18" charset="0"/>
                        <a:cs typeface="Calibri Light" panose="020F0302020204030204" pitchFamily="34" charset="0"/>
                      </a:rPr>
                      <m:t> </m:t>
                    </m:r>
                  </m:oMath>
                </a14:m>
                <a:r>
                  <a:rPr lang="en-US" sz="2000" dirty="0">
                    <a:cs typeface="Calibri Light" panose="020F0302020204030204" pitchFamily="34" charset="0"/>
                  </a:rPr>
                  <a:t>that are equal to the </a:t>
                </a:r>
                <a:r>
                  <a:rPr lang="en-US" sz="2000" dirty="0">
                    <a:solidFill>
                      <a:srgbClr val="FF0000"/>
                    </a:solidFill>
                    <a:cs typeface="Calibri Light" panose="020F0302020204030204" pitchFamily="34" charset="0"/>
                  </a:rPr>
                  <a:t>Pigouvian Tax, </a:t>
                </a:r>
                <a14:m>
                  <m:oMath xmlns:m="http://schemas.openxmlformats.org/officeDocument/2006/math">
                    <m:sSup>
                      <m:sSupPr>
                        <m:ctrlPr>
                          <a:rPr lang="en-US" sz="2000" b="0" i="1" dirty="0" smtClean="0">
                            <a:solidFill>
                              <a:srgbClr val="FF0000"/>
                            </a:solidFill>
                            <a:latin typeface="Cambria Math" panose="02040503050406030204" pitchFamily="18" charset="0"/>
                            <a:cs typeface="Calibri Light" panose="020F0302020204030204" pitchFamily="34" charset="0"/>
                          </a:rPr>
                        </m:ctrlPr>
                      </m:sSupPr>
                      <m:e>
                        <m:r>
                          <a:rPr lang="en-US" sz="2000" i="1" dirty="0">
                            <a:solidFill>
                              <a:srgbClr val="FF0000"/>
                            </a:solidFill>
                            <a:latin typeface="Cambria Math" panose="02040503050406030204" pitchFamily="18" charset="0"/>
                            <a:cs typeface="Calibri Light" panose="020F0302020204030204" pitchFamily="34" charset="0"/>
                          </a:rPr>
                          <m:t>𝜏</m:t>
                        </m:r>
                      </m:e>
                      <m:sup>
                        <m:r>
                          <a:rPr lang="en-US" sz="2000" b="0" i="1" dirty="0" smtClean="0">
                            <a:solidFill>
                              <a:srgbClr val="FF0000"/>
                            </a:solidFill>
                            <a:latin typeface="Cambria Math" panose="02040503050406030204" pitchFamily="18" charset="0"/>
                            <a:cs typeface="Calibri Light" panose="020F0302020204030204" pitchFamily="34" charset="0"/>
                          </a:rPr>
                          <m:t>∗</m:t>
                        </m:r>
                      </m:sup>
                    </m:sSup>
                  </m:oMath>
                </a14:m>
                <a:r>
                  <a:rPr lang="en-US" sz="2000" dirty="0">
                    <a:cs typeface="Calibri Light" panose="020F0302020204030204" pitchFamily="34" charset="0"/>
                  </a:rPr>
                  <a:t>. </a:t>
                </a:r>
              </a:p>
            </p:txBody>
          </p:sp>
        </mc:Choice>
        <mc:Fallback>
          <p:sp>
            <p:nvSpPr>
              <p:cNvPr id="9" name="TextBox 8">
                <a:extLst>
                  <a:ext uri="{FF2B5EF4-FFF2-40B4-BE49-F238E27FC236}">
                    <a16:creationId xmlns:a16="http://schemas.microsoft.com/office/drawing/2014/main" id="{9A8AE995-3761-4E8E-B676-D7F73B916651}"/>
                  </a:ext>
                </a:extLst>
              </p:cNvPr>
              <p:cNvSpPr txBox="1">
                <a:spLocks noRot="1" noChangeAspect="1" noMove="1" noResize="1" noEditPoints="1" noAdjustHandles="1" noChangeArrowheads="1" noChangeShapeType="1" noTextEdit="1"/>
              </p:cNvSpPr>
              <p:nvPr/>
            </p:nvSpPr>
            <p:spPr>
              <a:xfrm>
                <a:off x="694056" y="3099858"/>
                <a:ext cx="4411646" cy="1601977"/>
              </a:xfrm>
              <a:prstGeom prst="rect">
                <a:avLst/>
              </a:prstGeom>
              <a:blipFill>
                <a:blip r:embed="rId5"/>
                <a:stretch>
                  <a:fillRect l="-1519" r="-138" b="-6107"/>
                </a:stretch>
              </a:blipFill>
              <a:effectLst/>
            </p:spPr>
            <p:txBody>
              <a:bodyPr/>
              <a:lstStyle/>
              <a:p>
                <a:r>
                  <a:rPr lang="en-US">
                    <a:noFill/>
                  </a:rPr>
                  <a:t> </a:t>
                </a:r>
              </a:p>
            </p:txBody>
          </p:sp>
        </mc:Fallback>
      </mc:AlternateContent>
      <p:sp>
        <p:nvSpPr>
          <p:cNvPr id="11" name="Title 2">
            <a:extLst>
              <a:ext uri="{FF2B5EF4-FFF2-40B4-BE49-F238E27FC236}">
                <a16:creationId xmlns:a16="http://schemas.microsoft.com/office/drawing/2014/main" id="{462E9AFE-FCE3-4594-A4DB-141C6B7644D4}"/>
              </a:ext>
            </a:extLst>
          </p:cNvPr>
          <p:cNvSpPr txBox="1">
            <a:spLocks/>
          </p:cNvSpPr>
          <p:nvPr/>
        </p:nvSpPr>
        <p:spPr>
          <a:xfrm>
            <a:off x="2398804" y="-423710"/>
            <a:ext cx="7225748" cy="1775218"/>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endParaRPr lang="en-US" sz="4000" dirty="0">
              <a:solidFill>
                <a:schemeClr val="tx1"/>
              </a:solidFill>
              <a:latin typeface="+mj-lt"/>
            </a:endParaRPr>
          </a:p>
        </p:txBody>
      </p:sp>
      <p:sp>
        <p:nvSpPr>
          <p:cNvPr id="21" name="Rectangle 20">
            <a:extLst>
              <a:ext uri="{FF2B5EF4-FFF2-40B4-BE49-F238E27FC236}">
                <a16:creationId xmlns:a16="http://schemas.microsoft.com/office/drawing/2014/main" id="{84C99125-64D0-6B8C-6B40-FA3C365B6DC2}"/>
              </a:ext>
            </a:extLst>
          </p:cNvPr>
          <p:cNvSpPr/>
          <p:nvPr/>
        </p:nvSpPr>
        <p:spPr>
          <a:xfrm>
            <a:off x="10200443" y="5665080"/>
            <a:ext cx="1852239" cy="646331"/>
          </a:xfrm>
          <a:prstGeom prst="rect">
            <a:avLst/>
          </a:prstGeom>
        </p:spPr>
        <p:txBody>
          <a:bodyPr wrap="square">
            <a:spAutoFit/>
          </a:bodyPr>
          <a:lstStyle/>
          <a:p>
            <a:pPr algn="ctr"/>
            <a:r>
              <a:rPr lang="en-US" dirty="0">
                <a:cs typeface="Calibri Light" panose="020F0302020204030204" pitchFamily="34" charset="0"/>
              </a:rPr>
              <a:t>Units of pollution abatement</a:t>
            </a:r>
          </a:p>
        </p:txBody>
      </p:sp>
      <p:sp>
        <p:nvSpPr>
          <p:cNvPr id="23" name="Rectangle 22">
            <a:extLst>
              <a:ext uri="{FF2B5EF4-FFF2-40B4-BE49-F238E27FC236}">
                <a16:creationId xmlns:a16="http://schemas.microsoft.com/office/drawing/2014/main" id="{94FC9045-C55C-0825-0FAA-BD8DF1A8077C}"/>
              </a:ext>
            </a:extLst>
          </p:cNvPr>
          <p:cNvSpPr/>
          <p:nvPr/>
        </p:nvSpPr>
        <p:spPr>
          <a:xfrm>
            <a:off x="10614246" y="2255537"/>
            <a:ext cx="1003352" cy="738664"/>
          </a:xfrm>
          <a:prstGeom prst="rect">
            <a:avLst/>
          </a:prstGeom>
        </p:spPr>
        <p:txBody>
          <a:bodyPr wrap="none">
            <a:spAutoFit/>
          </a:bodyPr>
          <a:lstStyle/>
          <a:p>
            <a:pPr algn="ctr"/>
            <a:r>
              <a:rPr lang="en-US" sz="1400" dirty="0">
                <a:cs typeface="Calibri Light" panose="020F0302020204030204" pitchFamily="34" charset="0"/>
              </a:rPr>
              <a:t>Marginal </a:t>
            </a:r>
          </a:p>
          <a:p>
            <a:pPr algn="ctr"/>
            <a:r>
              <a:rPr lang="en-US" sz="1400" dirty="0">
                <a:cs typeface="Calibri Light" panose="020F0302020204030204" pitchFamily="34" charset="0"/>
              </a:rPr>
              <a:t>Costs of </a:t>
            </a:r>
          </a:p>
          <a:p>
            <a:pPr algn="ctr"/>
            <a:r>
              <a:rPr lang="en-US" sz="1400" dirty="0">
                <a:cs typeface="Calibri Light" panose="020F0302020204030204" pitchFamily="34" charset="0"/>
              </a:rPr>
              <a:t>Abatement</a:t>
            </a:r>
          </a:p>
        </p:txBody>
      </p:sp>
      <p:cxnSp>
        <p:nvCxnSpPr>
          <p:cNvPr id="5" name="Straight Connector 4">
            <a:extLst>
              <a:ext uri="{FF2B5EF4-FFF2-40B4-BE49-F238E27FC236}">
                <a16:creationId xmlns:a16="http://schemas.microsoft.com/office/drawing/2014/main" id="{BC62BD8F-380A-5581-2B95-406E6B2B47B2}"/>
              </a:ext>
            </a:extLst>
          </p:cNvPr>
          <p:cNvCxnSpPr>
            <a:cxnSpLocks/>
          </p:cNvCxnSpPr>
          <p:nvPr/>
        </p:nvCxnSpPr>
        <p:spPr>
          <a:xfrm flipV="1">
            <a:off x="7537142" y="2611693"/>
            <a:ext cx="3077104" cy="2501845"/>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sp>
        <p:nvSpPr>
          <p:cNvPr id="8" name="Title 2">
            <a:extLst>
              <a:ext uri="{FF2B5EF4-FFF2-40B4-BE49-F238E27FC236}">
                <a16:creationId xmlns:a16="http://schemas.microsoft.com/office/drawing/2014/main" id="{8FBC5C84-198D-80A5-5F71-0C58BB6A54A7}"/>
              </a:ext>
            </a:extLst>
          </p:cNvPr>
          <p:cNvSpPr txBox="1">
            <a:spLocks/>
          </p:cNvSpPr>
          <p:nvPr/>
        </p:nvSpPr>
        <p:spPr>
          <a:xfrm>
            <a:off x="2647069" y="-423710"/>
            <a:ext cx="7225748" cy="1775218"/>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rgbClr val="0070C0"/>
                </a:solidFill>
                <a:latin typeface="+mj-lt"/>
              </a:rPr>
              <a:t>Recap from Last Time</a:t>
            </a:r>
          </a:p>
        </p:txBody>
      </p:sp>
      <p:cxnSp>
        <p:nvCxnSpPr>
          <p:cNvPr id="2" name="Straight Connector 1">
            <a:extLst>
              <a:ext uri="{FF2B5EF4-FFF2-40B4-BE49-F238E27FC236}">
                <a16:creationId xmlns:a16="http://schemas.microsoft.com/office/drawing/2014/main" id="{4962F60A-0430-C026-2AFB-879A6F4FFEDC}"/>
              </a:ext>
            </a:extLst>
          </p:cNvPr>
          <p:cNvCxnSpPr>
            <a:cxnSpLocks/>
          </p:cNvCxnSpPr>
          <p:nvPr/>
        </p:nvCxnSpPr>
        <p:spPr>
          <a:xfrm>
            <a:off x="9107977" y="3837372"/>
            <a:ext cx="0" cy="1728927"/>
          </a:xfrm>
          <a:prstGeom prst="line">
            <a:avLst/>
          </a:prstGeom>
          <a:ln>
            <a:solidFill>
              <a:schemeClr val="bg1">
                <a:lumMod val="65000"/>
              </a:schemeClr>
            </a:solidFill>
            <a:prstDash val="lg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BEFD4993-CB9C-A633-7FCE-D295F3550655}"/>
                  </a:ext>
                </a:extLst>
              </p:cNvPr>
              <p:cNvSpPr/>
              <p:nvPr/>
            </p:nvSpPr>
            <p:spPr>
              <a:xfrm>
                <a:off x="8491698" y="5626781"/>
                <a:ext cx="1205457" cy="400110"/>
              </a:xfrm>
              <a:prstGeom prst="rect">
                <a:avLst/>
              </a:prstGeom>
            </p:spPr>
            <p:txBody>
              <a:bodyPr wrap="square">
                <a:spAutoFit/>
              </a:bodyPr>
              <a:lstStyle/>
              <a:p>
                <a:pPr algn="ctr"/>
                <a14:m>
                  <m:oMath xmlns:m="http://schemas.openxmlformats.org/officeDocument/2006/math">
                    <m:sSup>
                      <m:sSupPr>
                        <m:ctrlPr>
                          <a:rPr lang="en-US" sz="2000" i="1" dirty="0" smtClean="0">
                            <a:solidFill>
                              <a:srgbClr val="0070C0"/>
                            </a:solidFill>
                            <a:latin typeface="Cambria Math" panose="02040503050406030204" pitchFamily="18" charset="0"/>
                            <a:cs typeface="Calibri Light" panose="020F0302020204030204" pitchFamily="34" charset="0"/>
                          </a:rPr>
                        </m:ctrlPr>
                      </m:sSupPr>
                      <m:e>
                        <m:r>
                          <a:rPr lang="en-US" sz="2000" b="0" i="1" dirty="0" smtClean="0">
                            <a:solidFill>
                              <a:srgbClr val="0070C0"/>
                            </a:solidFill>
                            <a:latin typeface="Cambria Math" panose="02040503050406030204" pitchFamily="18" charset="0"/>
                            <a:cs typeface="Calibri Light" panose="020F0302020204030204" pitchFamily="34" charset="0"/>
                          </a:rPr>
                          <m:t>𝑞</m:t>
                        </m:r>
                      </m:e>
                      <m:sup>
                        <m:r>
                          <a:rPr lang="en-US" sz="2000" i="1" dirty="0">
                            <a:solidFill>
                              <a:srgbClr val="0070C0"/>
                            </a:solidFill>
                            <a:latin typeface="Cambria Math" panose="02040503050406030204" pitchFamily="18" charset="0"/>
                            <a:cs typeface="Calibri Light" panose="020F0302020204030204" pitchFamily="34" charset="0"/>
                          </a:rPr>
                          <m:t>∗</m:t>
                        </m:r>
                      </m:sup>
                    </m:sSup>
                  </m:oMath>
                </a14:m>
                <a:r>
                  <a:rPr lang="en-US" sz="2000" dirty="0">
                    <a:solidFill>
                      <a:srgbClr val="0070C0"/>
                    </a:solidFill>
                    <a:cs typeface="Calibri Light" panose="020F0302020204030204" pitchFamily="34" charset="0"/>
                  </a:rPr>
                  <a:t> </a:t>
                </a:r>
                <a:endParaRPr lang="en-US" sz="2000" dirty="0">
                  <a:solidFill>
                    <a:srgbClr val="FF0000"/>
                  </a:solidFill>
                  <a:cs typeface="Calibri Light" panose="020F0302020204030204" pitchFamily="34" charset="0"/>
                </a:endParaRPr>
              </a:p>
            </p:txBody>
          </p:sp>
        </mc:Choice>
        <mc:Fallback xmlns="">
          <p:sp>
            <p:nvSpPr>
              <p:cNvPr id="4" name="Rectangle 3">
                <a:extLst>
                  <a:ext uri="{FF2B5EF4-FFF2-40B4-BE49-F238E27FC236}">
                    <a16:creationId xmlns:a16="http://schemas.microsoft.com/office/drawing/2014/main" id="{BEFD4993-CB9C-A633-7FCE-D295F3550655}"/>
                  </a:ext>
                </a:extLst>
              </p:cNvPr>
              <p:cNvSpPr>
                <a:spLocks noRot="1" noChangeAspect="1" noMove="1" noResize="1" noEditPoints="1" noAdjustHandles="1" noChangeArrowheads="1" noChangeShapeType="1" noTextEdit="1"/>
              </p:cNvSpPr>
              <p:nvPr/>
            </p:nvSpPr>
            <p:spPr>
              <a:xfrm>
                <a:off x="8491698" y="5626781"/>
                <a:ext cx="1205457" cy="400110"/>
              </a:xfrm>
              <a:prstGeom prst="rect">
                <a:avLst/>
              </a:prstGeom>
              <a:blipFill>
                <a:blip r:embed="rId6"/>
                <a:stretch>
                  <a:fillRect b="-7576"/>
                </a:stretch>
              </a:blipFill>
            </p:spPr>
            <p:txBody>
              <a:bodyPr/>
              <a:lstStyle/>
              <a:p>
                <a:r>
                  <a:rPr lang="en-US">
                    <a:noFill/>
                  </a:rPr>
                  <a:t> </a:t>
                </a:r>
              </a:p>
            </p:txBody>
          </p:sp>
        </mc:Fallback>
      </mc:AlternateContent>
      <p:cxnSp>
        <p:nvCxnSpPr>
          <p:cNvPr id="14" name="Straight Connector 13">
            <a:extLst>
              <a:ext uri="{FF2B5EF4-FFF2-40B4-BE49-F238E27FC236}">
                <a16:creationId xmlns:a16="http://schemas.microsoft.com/office/drawing/2014/main" id="{4159A756-A9CA-DA0C-6E5E-22B9B8B99631}"/>
              </a:ext>
            </a:extLst>
          </p:cNvPr>
          <p:cNvCxnSpPr>
            <a:cxnSpLocks/>
          </p:cNvCxnSpPr>
          <p:nvPr/>
        </p:nvCxnSpPr>
        <p:spPr>
          <a:xfrm>
            <a:off x="6966745" y="3837372"/>
            <a:ext cx="2127681" cy="0"/>
          </a:xfrm>
          <a:prstGeom prst="line">
            <a:avLst/>
          </a:prstGeom>
          <a:ln>
            <a:solidFill>
              <a:schemeClr val="bg1">
                <a:lumMod val="65000"/>
              </a:schemeClr>
            </a:solidFill>
            <a:prstDash val="lg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Rectangle 28">
                <a:extLst>
                  <a:ext uri="{FF2B5EF4-FFF2-40B4-BE49-F238E27FC236}">
                    <a16:creationId xmlns:a16="http://schemas.microsoft.com/office/drawing/2014/main" id="{1A618268-DDAC-F335-9D9D-C6D12C5DB57F}"/>
                  </a:ext>
                </a:extLst>
              </p:cNvPr>
              <p:cNvSpPr/>
              <p:nvPr/>
            </p:nvSpPr>
            <p:spPr>
              <a:xfrm>
                <a:off x="5394288" y="3637317"/>
                <a:ext cx="1565681" cy="400110"/>
              </a:xfrm>
              <a:prstGeom prst="rect">
                <a:avLst/>
              </a:prstGeom>
            </p:spPr>
            <p:txBody>
              <a:bodyPr wrap="square">
                <a:spAutoFit/>
              </a:bodyPr>
              <a:lstStyle/>
              <a:p>
                <a:pPr algn="ctr"/>
                <a14:m>
                  <m:oMath xmlns:m="http://schemas.openxmlformats.org/officeDocument/2006/math">
                    <m:sSup>
                      <m:sSupPr>
                        <m:ctrlPr>
                          <a:rPr lang="en-US" sz="2000" i="1" dirty="0" smtClean="0">
                            <a:solidFill>
                              <a:schemeClr val="tx1"/>
                            </a:solidFill>
                            <a:latin typeface="Cambria Math" panose="02040503050406030204" pitchFamily="18" charset="0"/>
                            <a:cs typeface="Calibri Light" panose="020F0302020204030204" pitchFamily="34" charset="0"/>
                          </a:rPr>
                        </m:ctrlPr>
                      </m:sSupPr>
                      <m:e>
                        <m:sSup>
                          <m:sSupPr>
                            <m:ctrlPr>
                              <a:rPr lang="en-US" sz="2000" b="0" i="1" dirty="0" smtClean="0">
                                <a:solidFill>
                                  <a:srgbClr val="0070C0"/>
                                </a:solidFill>
                                <a:latin typeface="Cambria Math" panose="02040503050406030204" pitchFamily="18" charset="0"/>
                                <a:cs typeface="Calibri Light" panose="020F0302020204030204" pitchFamily="34" charset="0"/>
                              </a:rPr>
                            </m:ctrlPr>
                          </m:sSupPr>
                          <m:e>
                            <m:r>
                              <a:rPr lang="en-US" sz="2000" b="0" i="1" dirty="0" smtClean="0">
                                <a:solidFill>
                                  <a:srgbClr val="0070C0"/>
                                </a:solidFill>
                                <a:latin typeface="Cambria Math" panose="02040503050406030204" pitchFamily="18" charset="0"/>
                                <a:cs typeface="Calibri Light" panose="020F0302020204030204" pitchFamily="34" charset="0"/>
                              </a:rPr>
                              <m:t>𝑝</m:t>
                            </m:r>
                          </m:e>
                          <m:sup>
                            <m:r>
                              <a:rPr lang="en-US" sz="2000" b="0" i="1" dirty="0" smtClean="0">
                                <a:solidFill>
                                  <a:srgbClr val="0070C0"/>
                                </a:solidFill>
                                <a:latin typeface="Cambria Math" panose="02040503050406030204" pitchFamily="18" charset="0"/>
                                <a:cs typeface="Calibri Light" panose="020F0302020204030204" pitchFamily="34" charset="0"/>
                              </a:rPr>
                              <m:t>∗</m:t>
                            </m:r>
                          </m:sup>
                        </m:sSup>
                        <m:r>
                          <a:rPr lang="en-US" sz="2000" b="0" i="1" dirty="0" smtClean="0">
                            <a:solidFill>
                              <a:schemeClr val="tx1"/>
                            </a:solidFill>
                            <a:latin typeface="Cambria Math" panose="02040503050406030204" pitchFamily="18" charset="0"/>
                            <a:cs typeface="Calibri Light" panose="020F0302020204030204" pitchFamily="34" charset="0"/>
                          </a:rPr>
                          <m:t>≡</m:t>
                        </m:r>
                        <m:r>
                          <a:rPr lang="en-US" sz="2000" i="1" dirty="0">
                            <a:solidFill>
                              <a:schemeClr val="tx1"/>
                            </a:solidFill>
                            <a:latin typeface="Cambria Math" panose="02040503050406030204" pitchFamily="18" charset="0"/>
                            <a:cs typeface="Calibri Light" panose="020F0302020204030204" pitchFamily="34" charset="0"/>
                          </a:rPr>
                          <m:t>𝑠</m:t>
                        </m:r>
                      </m:e>
                      <m:sup>
                        <m:r>
                          <a:rPr lang="en-US" sz="2000" i="1" dirty="0">
                            <a:solidFill>
                              <a:schemeClr val="tx1"/>
                            </a:solidFill>
                            <a:latin typeface="Cambria Math" panose="02040503050406030204" pitchFamily="18" charset="0"/>
                            <a:cs typeface="Calibri Light" panose="020F0302020204030204" pitchFamily="34" charset="0"/>
                          </a:rPr>
                          <m:t>∗</m:t>
                        </m:r>
                      </m:sup>
                    </m:sSup>
                    <m:r>
                      <a:rPr lang="en-US" sz="2000" i="1" dirty="0">
                        <a:solidFill>
                          <a:schemeClr val="tx1"/>
                        </a:solidFill>
                        <a:latin typeface="Cambria Math" panose="02040503050406030204" pitchFamily="18" charset="0"/>
                        <a:cs typeface="Calibri Light" panose="020F0302020204030204" pitchFamily="34" charset="0"/>
                      </a:rPr>
                      <m:t>≡</m:t>
                    </m:r>
                    <m:sSup>
                      <m:sSupPr>
                        <m:ctrlPr>
                          <a:rPr lang="en-US" sz="2000" b="0" i="1" dirty="0" smtClean="0">
                            <a:solidFill>
                              <a:srgbClr val="FF0000"/>
                            </a:solidFill>
                            <a:latin typeface="Cambria Math" panose="02040503050406030204" pitchFamily="18" charset="0"/>
                            <a:cs typeface="Calibri Light" panose="020F0302020204030204" pitchFamily="34" charset="0"/>
                          </a:rPr>
                        </m:ctrlPr>
                      </m:sSupPr>
                      <m:e>
                        <m:r>
                          <a:rPr lang="en-US" sz="2000" i="1" dirty="0" smtClean="0">
                            <a:solidFill>
                              <a:srgbClr val="FF0000"/>
                            </a:solidFill>
                            <a:latin typeface="Cambria Math" panose="02040503050406030204" pitchFamily="18" charset="0"/>
                            <a:cs typeface="Calibri Light" panose="020F0302020204030204" pitchFamily="34" charset="0"/>
                          </a:rPr>
                          <m:t>𝜏</m:t>
                        </m:r>
                      </m:e>
                      <m:sup>
                        <m:r>
                          <a:rPr lang="en-US" sz="2000" b="0" i="1" dirty="0" smtClean="0">
                            <a:solidFill>
                              <a:srgbClr val="FF0000"/>
                            </a:solidFill>
                            <a:latin typeface="Cambria Math" panose="02040503050406030204" pitchFamily="18" charset="0"/>
                            <a:cs typeface="Calibri Light" panose="020F0302020204030204" pitchFamily="34" charset="0"/>
                          </a:rPr>
                          <m:t>∗</m:t>
                        </m:r>
                      </m:sup>
                    </m:sSup>
                  </m:oMath>
                </a14:m>
                <a:r>
                  <a:rPr lang="en-US" sz="2000" dirty="0">
                    <a:solidFill>
                      <a:schemeClr val="tx1"/>
                    </a:solidFill>
                    <a:cs typeface="Calibri Light" panose="020F0302020204030204" pitchFamily="34" charset="0"/>
                  </a:rPr>
                  <a:t> </a:t>
                </a:r>
                <a:endParaRPr lang="en-US" sz="2000" dirty="0">
                  <a:cs typeface="Calibri Light" panose="020F0302020204030204" pitchFamily="34" charset="0"/>
                </a:endParaRPr>
              </a:p>
            </p:txBody>
          </p:sp>
        </mc:Choice>
        <mc:Fallback xmlns="">
          <p:sp>
            <p:nvSpPr>
              <p:cNvPr id="29" name="Rectangle 28">
                <a:extLst>
                  <a:ext uri="{FF2B5EF4-FFF2-40B4-BE49-F238E27FC236}">
                    <a16:creationId xmlns:a16="http://schemas.microsoft.com/office/drawing/2014/main" id="{1A618268-DDAC-F335-9D9D-C6D12C5DB57F}"/>
                  </a:ext>
                </a:extLst>
              </p:cNvPr>
              <p:cNvSpPr>
                <a:spLocks noRot="1" noChangeAspect="1" noMove="1" noResize="1" noEditPoints="1" noAdjustHandles="1" noChangeArrowheads="1" noChangeShapeType="1" noTextEdit="1"/>
              </p:cNvSpPr>
              <p:nvPr/>
            </p:nvSpPr>
            <p:spPr>
              <a:xfrm>
                <a:off x="5394288" y="3637317"/>
                <a:ext cx="1565681" cy="400110"/>
              </a:xfrm>
              <a:prstGeom prst="rect">
                <a:avLst/>
              </a:prstGeom>
              <a:blipFill>
                <a:blip r:embed="rId7"/>
                <a:stretch>
                  <a:fillRect b="-7692"/>
                </a:stretch>
              </a:blipFill>
            </p:spPr>
            <p:txBody>
              <a:bodyPr/>
              <a:lstStyle/>
              <a:p>
                <a:r>
                  <a:rPr lang="en-US">
                    <a:noFill/>
                  </a:rPr>
                  <a:t> </a:t>
                </a:r>
              </a:p>
            </p:txBody>
          </p:sp>
        </mc:Fallback>
      </mc:AlternateContent>
      <p:sp>
        <p:nvSpPr>
          <p:cNvPr id="7" name="Rectangle 6">
            <a:extLst>
              <a:ext uri="{FF2B5EF4-FFF2-40B4-BE49-F238E27FC236}">
                <a16:creationId xmlns:a16="http://schemas.microsoft.com/office/drawing/2014/main" id="{C527B419-D6AB-B8B9-5278-1DE958985532}"/>
              </a:ext>
            </a:extLst>
          </p:cNvPr>
          <p:cNvSpPr/>
          <p:nvPr/>
        </p:nvSpPr>
        <p:spPr>
          <a:xfrm>
            <a:off x="5725657" y="1711519"/>
            <a:ext cx="1234312" cy="646331"/>
          </a:xfrm>
          <a:prstGeom prst="rect">
            <a:avLst/>
          </a:prstGeom>
        </p:spPr>
        <p:txBody>
          <a:bodyPr wrap="none">
            <a:spAutoFit/>
          </a:bodyPr>
          <a:lstStyle/>
          <a:p>
            <a:pPr algn="ctr"/>
            <a:r>
              <a:rPr lang="en-US" dirty="0">
                <a:cs typeface="Calibri Light" panose="020F0302020204030204" pitchFamily="34" charset="0"/>
              </a:rPr>
              <a:t>Cost of </a:t>
            </a:r>
          </a:p>
          <a:p>
            <a:pPr algn="ctr"/>
            <a:r>
              <a:rPr lang="en-US" dirty="0">
                <a:cs typeface="Calibri Light" panose="020F0302020204030204" pitchFamily="34" charset="0"/>
              </a:rPr>
              <a:t>Abatement</a:t>
            </a:r>
          </a:p>
        </p:txBody>
      </p:sp>
    </p:spTree>
    <p:custDataLst>
      <p:tags r:id="rId1"/>
    </p:custDataLst>
    <p:extLst>
      <p:ext uri="{BB962C8B-B14F-4D97-AF65-F5344CB8AC3E}">
        <p14:creationId xmlns:p14="http://schemas.microsoft.com/office/powerpoint/2010/main" val="358208111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A8AE995-3761-4E8E-B676-D7F73B916651}"/>
              </a:ext>
            </a:extLst>
          </p:cNvPr>
          <p:cNvSpPr txBox="1"/>
          <p:nvPr/>
        </p:nvSpPr>
        <p:spPr>
          <a:xfrm>
            <a:off x="593411" y="1981823"/>
            <a:ext cx="10192957" cy="2177006"/>
          </a:xfrm>
          <a:prstGeom prst="rect">
            <a:avLst/>
          </a:prstGeom>
          <a:noFill/>
          <a:effectLst/>
        </p:spPr>
        <p:txBody>
          <a:bodyPr wrap="square" rtlCol="0">
            <a:spAutoFit/>
          </a:bodyPr>
          <a:lstStyle/>
          <a:p>
            <a:pPr lvl="1">
              <a:lnSpc>
                <a:spcPct val="125000"/>
              </a:lnSpc>
            </a:pPr>
            <a:r>
              <a:rPr lang="en-US" sz="2200" dirty="0">
                <a:cs typeface="Calibri Light" panose="020F0302020204030204" pitchFamily="34" charset="0"/>
              </a:rPr>
              <a:t>When the abatement cost curve is not known with certainty, the quantity reduced and the marginal cost of abatement at that quantity are not the same for each regulatory instrument (setting prices vs. setting quantities).  </a:t>
            </a:r>
          </a:p>
          <a:p>
            <a:pPr lvl="1">
              <a:lnSpc>
                <a:spcPct val="125000"/>
              </a:lnSpc>
            </a:pPr>
            <a:endParaRPr lang="en-US" sz="2200" dirty="0">
              <a:cs typeface="Calibri Light" panose="020F0302020204030204" pitchFamily="34" charset="0"/>
            </a:endParaRPr>
          </a:p>
          <a:p>
            <a:pPr lvl="1">
              <a:lnSpc>
                <a:spcPct val="125000"/>
              </a:lnSpc>
            </a:pPr>
            <a:r>
              <a:rPr lang="en-US" sz="2200" dirty="0">
                <a:cs typeface="Calibri Light" panose="020F0302020204030204" pitchFamily="34" charset="0"/>
              </a:rPr>
              <a:t>Why might industry-wide marginal abatement costs not be known with certainty?</a:t>
            </a:r>
          </a:p>
        </p:txBody>
      </p:sp>
      <p:sp>
        <p:nvSpPr>
          <p:cNvPr id="11" name="Title 2">
            <a:extLst>
              <a:ext uri="{FF2B5EF4-FFF2-40B4-BE49-F238E27FC236}">
                <a16:creationId xmlns:a16="http://schemas.microsoft.com/office/drawing/2014/main" id="{462E9AFE-FCE3-4594-A4DB-141C6B7644D4}"/>
              </a:ext>
            </a:extLst>
          </p:cNvPr>
          <p:cNvSpPr txBox="1">
            <a:spLocks/>
          </p:cNvSpPr>
          <p:nvPr/>
        </p:nvSpPr>
        <p:spPr>
          <a:xfrm>
            <a:off x="2398804" y="0"/>
            <a:ext cx="7225748" cy="142042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rgbClr val="0070C0"/>
                </a:solidFill>
                <a:latin typeface="+mj-lt"/>
              </a:rPr>
              <a:t>2) Prices vs. Quantities</a:t>
            </a:r>
          </a:p>
        </p:txBody>
      </p:sp>
    </p:spTree>
    <p:custDataLst>
      <p:tags r:id="rId1"/>
    </p:custDataLst>
    <p:extLst>
      <p:ext uri="{BB962C8B-B14F-4D97-AF65-F5344CB8AC3E}">
        <p14:creationId xmlns:p14="http://schemas.microsoft.com/office/powerpoint/2010/main" val="225284827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605D4D6-67D1-0320-A140-94CC8086E16C}"/>
              </a:ext>
            </a:extLst>
          </p:cNvPr>
          <p:cNvPicPr>
            <a:picLocks noChangeAspect="1"/>
          </p:cNvPicPr>
          <p:nvPr/>
        </p:nvPicPr>
        <p:blipFill>
          <a:blip r:embed="rId4"/>
          <a:stretch>
            <a:fillRect/>
          </a:stretch>
        </p:blipFill>
        <p:spPr>
          <a:xfrm>
            <a:off x="6834957" y="1932371"/>
            <a:ext cx="4619625" cy="4105275"/>
          </a:xfrm>
          <a:prstGeom prst="rect">
            <a:avLst/>
          </a:prstGeom>
        </p:spPr>
      </p:pic>
      <p:sp>
        <p:nvSpPr>
          <p:cNvPr id="11" name="Title 2">
            <a:extLst>
              <a:ext uri="{FF2B5EF4-FFF2-40B4-BE49-F238E27FC236}">
                <a16:creationId xmlns:a16="http://schemas.microsoft.com/office/drawing/2014/main" id="{462E9AFE-FCE3-4594-A4DB-141C6B7644D4}"/>
              </a:ext>
            </a:extLst>
          </p:cNvPr>
          <p:cNvSpPr txBox="1">
            <a:spLocks/>
          </p:cNvSpPr>
          <p:nvPr/>
        </p:nvSpPr>
        <p:spPr>
          <a:xfrm>
            <a:off x="2398804" y="-423710"/>
            <a:ext cx="7225748" cy="1775218"/>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endParaRPr lang="en-US" sz="4000" dirty="0">
              <a:solidFill>
                <a:schemeClr val="tx1"/>
              </a:solidFill>
              <a:latin typeface="+mj-lt"/>
            </a:endParaRPr>
          </a:p>
        </p:txBody>
      </p:sp>
      <p:cxnSp>
        <p:nvCxnSpPr>
          <p:cNvPr id="5" name="Straight Connector 4">
            <a:extLst>
              <a:ext uri="{FF2B5EF4-FFF2-40B4-BE49-F238E27FC236}">
                <a16:creationId xmlns:a16="http://schemas.microsoft.com/office/drawing/2014/main" id="{BC62BD8F-380A-5581-2B95-406E6B2B47B2}"/>
              </a:ext>
            </a:extLst>
          </p:cNvPr>
          <p:cNvCxnSpPr>
            <a:cxnSpLocks/>
          </p:cNvCxnSpPr>
          <p:nvPr/>
        </p:nvCxnSpPr>
        <p:spPr>
          <a:xfrm flipV="1">
            <a:off x="7023793" y="2672179"/>
            <a:ext cx="3702508" cy="2919025"/>
          </a:xfrm>
          <a:prstGeom prst="line">
            <a:avLst/>
          </a:prstGeom>
          <a:ln w="19050">
            <a:solidFill>
              <a:srgbClr val="C00000"/>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BEFD4993-CB9C-A633-7FCE-D295F3550655}"/>
                  </a:ext>
                </a:extLst>
              </p:cNvPr>
              <p:cNvSpPr/>
              <p:nvPr/>
            </p:nvSpPr>
            <p:spPr>
              <a:xfrm>
                <a:off x="8965855" y="5692808"/>
                <a:ext cx="426936" cy="400110"/>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sSup>
                        <m:sSupPr>
                          <m:ctrlPr>
                            <a:rPr lang="en-US" sz="2000" i="1" dirty="0" smtClean="0">
                              <a:solidFill>
                                <a:schemeClr val="tx1"/>
                              </a:solidFill>
                              <a:latin typeface="Cambria Math" panose="02040503050406030204" pitchFamily="18" charset="0"/>
                              <a:cs typeface="Calibri Light" panose="020F0302020204030204" pitchFamily="34" charset="0"/>
                            </a:rPr>
                          </m:ctrlPr>
                        </m:sSupPr>
                        <m:e>
                          <m:r>
                            <a:rPr lang="en-US" sz="2000" b="0" i="1" dirty="0" smtClean="0">
                              <a:solidFill>
                                <a:schemeClr val="tx1"/>
                              </a:solidFill>
                              <a:latin typeface="Cambria Math" panose="02040503050406030204" pitchFamily="18" charset="0"/>
                              <a:cs typeface="Calibri Light" panose="020F0302020204030204" pitchFamily="34" charset="0"/>
                            </a:rPr>
                            <m:t>𝑞</m:t>
                          </m:r>
                        </m:e>
                        <m:sup>
                          <m:r>
                            <a:rPr lang="en-US" sz="2000" i="1" dirty="0">
                              <a:solidFill>
                                <a:schemeClr val="tx1"/>
                              </a:solidFill>
                              <a:latin typeface="Cambria Math" panose="02040503050406030204" pitchFamily="18" charset="0"/>
                              <a:cs typeface="Calibri Light" panose="020F0302020204030204" pitchFamily="34" charset="0"/>
                            </a:rPr>
                            <m:t>∗</m:t>
                          </m:r>
                        </m:sup>
                      </m:sSup>
                    </m:oMath>
                  </m:oMathPara>
                </a14:m>
                <a:endParaRPr lang="en-US" sz="2000" dirty="0">
                  <a:solidFill>
                    <a:schemeClr val="tx1"/>
                  </a:solidFill>
                  <a:cs typeface="Calibri Light" panose="020F0302020204030204" pitchFamily="34" charset="0"/>
                </a:endParaRPr>
              </a:p>
            </p:txBody>
          </p:sp>
        </mc:Choice>
        <mc:Fallback xmlns="">
          <p:sp>
            <p:nvSpPr>
              <p:cNvPr id="4" name="Rectangle 3">
                <a:extLst>
                  <a:ext uri="{FF2B5EF4-FFF2-40B4-BE49-F238E27FC236}">
                    <a16:creationId xmlns:a16="http://schemas.microsoft.com/office/drawing/2014/main" id="{BEFD4993-CB9C-A633-7FCE-D295F3550655}"/>
                  </a:ext>
                </a:extLst>
              </p:cNvPr>
              <p:cNvSpPr>
                <a:spLocks noRot="1" noChangeAspect="1" noMove="1" noResize="1" noEditPoints="1" noAdjustHandles="1" noChangeArrowheads="1" noChangeShapeType="1" noTextEdit="1"/>
              </p:cNvSpPr>
              <p:nvPr/>
            </p:nvSpPr>
            <p:spPr>
              <a:xfrm>
                <a:off x="8965855" y="5692808"/>
                <a:ext cx="426936" cy="400110"/>
              </a:xfrm>
              <a:prstGeom prst="rect">
                <a:avLst/>
              </a:prstGeom>
              <a:blipFill>
                <a:blip r:embed="rId5"/>
                <a:stretch>
                  <a:fillRect l="-7143" b="-76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01B6BE1D-B135-54A2-29BF-BF3B32F73783}"/>
                  </a:ext>
                </a:extLst>
              </p:cNvPr>
              <p:cNvSpPr txBox="1"/>
              <p:nvPr/>
            </p:nvSpPr>
            <p:spPr>
              <a:xfrm>
                <a:off x="754136" y="1932371"/>
                <a:ext cx="4702070" cy="1451679"/>
              </a:xfrm>
              <a:prstGeom prst="rect">
                <a:avLst/>
              </a:prstGeom>
              <a:noFill/>
              <a:effectLst/>
            </p:spPr>
            <p:txBody>
              <a:bodyPr wrap="square" rtlCol="0">
                <a:spAutoFit/>
              </a:bodyPr>
              <a:lstStyle/>
              <a:p>
                <a:pPr>
                  <a:lnSpc>
                    <a:spcPct val="125000"/>
                  </a:lnSpc>
                </a:pPr>
                <a:r>
                  <a:rPr lang="en-US" dirty="0">
                    <a:cs typeface="Calibri Light" panose="020F0302020204030204" pitchFamily="34" charset="0"/>
                  </a:rPr>
                  <a:t>Let </a:t>
                </a:r>
                <a14:m>
                  <m:oMath xmlns:m="http://schemas.openxmlformats.org/officeDocument/2006/math">
                    <m:r>
                      <a:rPr lang="en-US" b="0" i="1" smtClean="0">
                        <a:latin typeface="Cambria Math" panose="02040503050406030204" pitchFamily="18" charset="0"/>
                      </a:rPr>
                      <m:t>𝐸</m:t>
                    </m:r>
                    <m:r>
                      <a:rPr lang="en-US" b="0" i="1" smtClean="0">
                        <a:latin typeface="Cambria Math" panose="02040503050406030204" pitchFamily="18" charset="0"/>
                      </a:rPr>
                      <m:t>(</m:t>
                    </m:r>
                    <m:r>
                      <a:rPr lang="en-US" b="0" i="1" smtClean="0">
                        <a:latin typeface="Cambria Math" panose="02040503050406030204" pitchFamily="18" charset="0"/>
                      </a:rPr>
                      <m:t>𝑀𝐶</m:t>
                    </m:r>
                    <m:r>
                      <a:rPr lang="en-US" b="0" i="1" smtClean="0">
                        <a:latin typeface="Cambria Math" panose="02040503050406030204" pitchFamily="18" charset="0"/>
                      </a:rPr>
                      <m:t>)</m:t>
                    </m:r>
                  </m:oMath>
                </a14:m>
                <a:r>
                  <a:rPr lang="en-US" dirty="0"/>
                  <a:t> represent the expected marginal costs, however </a:t>
                </a:r>
                <a14:m>
                  <m:oMath xmlns:m="http://schemas.openxmlformats.org/officeDocument/2006/math">
                    <m:r>
                      <a:rPr lang="en-US" i="1">
                        <a:latin typeface="Cambria Math" panose="02040503050406030204" pitchFamily="18" charset="0"/>
                      </a:rPr>
                      <m:t>𝑀</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b="0" i="1" smtClean="0">
                            <a:latin typeface="Cambria Math" panose="02040503050406030204" pitchFamily="18" charset="0"/>
                          </a:rPr>
                          <m:t>𝑎𝑐𝑡𝑢𝑎𝑙</m:t>
                        </m:r>
                      </m:sub>
                    </m:sSub>
                  </m:oMath>
                </a14:m>
                <a:r>
                  <a:rPr lang="en-US" dirty="0"/>
                  <a:t> is the actual marginal cost of abatement for the industry. </a:t>
                </a:r>
              </a:p>
              <a:p>
                <a:pPr lvl="1">
                  <a:lnSpc>
                    <a:spcPct val="125000"/>
                  </a:lnSpc>
                </a:pPr>
                <a:endParaRPr lang="en-US" dirty="0"/>
              </a:p>
            </p:txBody>
          </p:sp>
        </mc:Choice>
        <mc:Fallback xmlns="">
          <p:sp>
            <p:nvSpPr>
              <p:cNvPr id="17" name="TextBox 16">
                <a:extLst>
                  <a:ext uri="{FF2B5EF4-FFF2-40B4-BE49-F238E27FC236}">
                    <a16:creationId xmlns:a16="http://schemas.microsoft.com/office/drawing/2014/main" id="{01B6BE1D-B135-54A2-29BF-BF3B32F73783}"/>
                  </a:ext>
                </a:extLst>
              </p:cNvPr>
              <p:cNvSpPr txBox="1">
                <a:spLocks noRot="1" noChangeAspect="1" noMove="1" noResize="1" noEditPoints="1" noAdjustHandles="1" noChangeArrowheads="1" noChangeShapeType="1" noTextEdit="1"/>
              </p:cNvSpPr>
              <p:nvPr/>
            </p:nvSpPr>
            <p:spPr>
              <a:xfrm>
                <a:off x="754136" y="1932371"/>
                <a:ext cx="4702070" cy="1451679"/>
              </a:xfrm>
              <a:prstGeom prst="rect">
                <a:avLst/>
              </a:prstGeom>
              <a:blipFill>
                <a:blip r:embed="rId6"/>
                <a:stretch>
                  <a:fillRect l="-1167"/>
                </a:stretch>
              </a:blipFill>
              <a:effectLst/>
            </p:spPr>
            <p:txBody>
              <a:bodyPr/>
              <a:lstStyle/>
              <a:p>
                <a:r>
                  <a:rPr lang="en-US">
                    <a:noFill/>
                  </a:rPr>
                  <a:t> </a:t>
                </a:r>
              </a:p>
            </p:txBody>
          </p:sp>
        </mc:Fallback>
      </mc:AlternateContent>
      <p:cxnSp>
        <p:nvCxnSpPr>
          <p:cNvPr id="19" name="Straight Connector 18">
            <a:extLst>
              <a:ext uri="{FF2B5EF4-FFF2-40B4-BE49-F238E27FC236}">
                <a16:creationId xmlns:a16="http://schemas.microsoft.com/office/drawing/2014/main" id="{FA2708A2-368A-5588-9CEA-444DBBDA68F0}"/>
              </a:ext>
            </a:extLst>
          </p:cNvPr>
          <p:cNvCxnSpPr>
            <a:cxnSpLocks/>
          </p:cNvCxnSpPr>
          <p:nvPr/>
        </p:nvCxnSpPr>
        <p:spPr>
          <a:xfrm flipV="1">
            <a:off x="9179323" y="3908064"/>
            <a:ext cx="0" cy="1692780"/>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6" name="Straight Connector 35">
            <a:extLst>
              <a:ext uri="{FF2B5EF4-FFF2-40B4-BE49-F238E27FC236}">
                <a16:creationId xmlns:a16="http://schemas.microsoft.com/office/drawing/2014/main" id="{385DF712-F4B4-6D81-295D-3FD88F7E2E0E}"/>
              </a:ext>
            </a:extLst>
          </p:cNvPr>
          <p:cNvCxnSpPr>
            <a:cxnSpLocks/>
          </p:cNvCxnSpPr>
          <p:nvPr/>
        </p:nvCxnSpPr>
        <p:spPr>
          <a:xfrm flipV="1">
            <a:off x="7023793" y="3908064"/>
            <a:ext cx="2160256" cy="292"/>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3BB6C10D-8A58-72C4-0B5F-76EED800E8BB}"/>
                  </a:ext>
                </a:extLst>
              </p:cNvPr>
              <p:cNvSpPr/>
              <p:nvPr/>
            </p:nvSpPr>
            <p:spPr>
              <a:xfrm>
                <a:off x="6391922" y="3708009"/>
                <a:ext cx="740158" cy="400110"/>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sSup>
                        <m:sSupPr>
                          <m:ctrlPr>
                            <a:rPr lang="en-US" sz="2000" i="1" dirty="0" smtClean="0">
                              <a:solidFill>
                                <a:schemeClr val="tx1"/>
                              </a:solidFill>
                              <a:latin typeface="Cambria Math" panose="02040503050406030204" pitchFamily="18" charset="0"/>
                              <a:cs typeface="Calibri Light" panose="020F0302020204030204" pitchFamily="34" charset="0"/>
                            </a:rPr>
                          </m:ctrlPr>
                        </m:sSupPr>
                        <m:e>
                          <m:r>
                            <a:rPr lang="en-US" sz="2000" b="0" i="1" dirty="0" smtClean="0">
                              <a:solidFill>
                                <a:schemeClr val="tx1"/>
                              </a:solidFill>
                              <a:latin typeface="Cambria Math" panose="02040503050406030204" pitchFamily="18" charset="0"/>
                              <a:cs typeface="Calibri Light" panose="020F0302020204030204" pitchFamily="34" charset="0"/>
                            </a:rPr>
                            <m:t>𝑝</m:t>
                          </m:r>
                        </m:e>
                        <m:sup>
                          <m:r>
                            <a:rPr lang="en-US" sz="2000" i="1" dirty="0">
                              <a:solidFill>
                                <a:schemeClr val="tx1"/>
                              </a:solidFill>
                              <a:latin typeface="Cambria Math" panose="02040503050406030204" pitchFamily="18" charset="0"/>
                              <a:cs typeface="Calibri Light" panose="020F0302020204030204" pitchFamily="34" charset="0"/>
                            </a:rPr>
                            <m:t>∗</m:t>
                          </m:r>
                        </m:sup>
                      </m:sSup>
                    </m:oMath>
                  </m:oMathPara>
                </a14:m>
                <a:endParaRPr lang="en-US" sz="2000" dirty="0">
                  <a:solidFill>
                    <a:schemeClr val="tx1"/>
                  </a:solidFill>
                  <a:cs typeface="Calibri Light" panose="020F0302020204030204" pitchFamily="34" charset="0"/>
                </a:endParaRPr>
              </a:p>
            </p:txBody>
          </p:sp>
        </mc:Choice>
        <mc:Fallback xmlns="">
          <p:sp>
            <p:nvSpPr>
              <p:cNvPr id="6" name="Rectangle 5">
                <a:extLst>
                  <a:ext uri="{FF2B5EF4-FFF2-40B4-BE49-F238E27FC236}">
                    <a16:creationId xmlns:a16="http://schemas.microsoft.com/office/drawing/2014/main" id="{3BB6C10D-8A58-72C4-0B5F-76EED800E8BB}"/>
                  </a:ext>
                </a:extLst>
              </p:cNvPr>
              <p:cNvSpPr>
                <a:spLocks noRot="1" noChangeAspect="1" noMove="1" noResize="1" noEditPoints="1" noAdjustHandles="1" noChangeArrowheads="1" noChangeShapeType="1" noTextEdit="1"/>
              </p:cNvSpPr>
              <p:nvPr/>
            </p:nvSpPr>
            <p:spPr>
              <a:xfrm>
                <a:off x="6391922" y="3708009"/>
                <a:ext cx="740158" cy="400110"/>
              </a:xfrm>
              <a:prstGeom prst="rect">
                <a:avLst/>
              </a:prstGeom>
              <a:blipFill>
                <a:blip r:embed="rId7"/>
                <a:stretch>
                  <a:fillRect b="-7576"/>
                </a:stretch>
              </a:blipFill>
            </p:spPr>
            <p:txBody>
              <a:bodyPr/>
              <a:lstStyle/>
              <a:p>
                <a:r>
                  <a:rPr lang="en-US">
                    <a:noFill/>
                  </a:rPr>
                  <a:t> </a:t>
                </a:r>
              </a:p>
            </p:txBody>
          </p:sp>
        </mc:Fallback>
      </mc:AlternateContent>
      <p:cxnSp>
        <p:nvCxnSpPr>
          <p:cNvPr id="7" name="Straight Connector 6">
            <a:extLst>
              <a:ext uri="{FF2B5EF4-FFF2-40B4-BE49-F238E27FC236}">
                <a16:creationId xmlns:a16="http://schemas.microsoft.com/office/drawing/2014/main" id="{40A37FA6-EDAC-6474-1AC7-0B877270F761}"/>
              </a:ext>
            </a:extLst>
          </p:cNvPr>
          <p:cNvCxnSpPr>
            <a:cxnSpLocks/>
          </p:cNvCxnSpPr>
          <p:nvPr/>
        </p:nvCxnSpPr>
        <p:spPr>
          <a:xfrm>
            <a:off x="7263126" y="3193390"/>
            <a:ext cx="3552972" cy="1315363"/>
          </a:xfrm>
          <a:prstGeom prst="line">
            <a:avLst/>
          </a:prstGeom>
          <a:ln w="19050">
            <a:solidFill>
              <a:srgbClr val="03F314"/>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4088AB44-1C1B-18E1-E2B0-60508EB5BE3D}"/>
                  </a:ext>
                </a:extLst>
              </p:cNvPr>
              <p:cNvSpPr txBox="1"/>
              <p:nvPr/>
            </p:nvSpPr>
            <p:spPr>
              <a:xfrm>
                <a:off x="10881512" y="4412280"/>
                <a:ext cx="499497"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𝑀𝐵</m:t>
                      </m:r>
                    </m:oMath>
                  </m:oMathPara>
                </a14:m>
                <a:endParaRPr lang="en-US" dirty="0"/>
              </a:p>
            </p:txBody>
          </p:sp>
        </mc:Choice>
        <mc:Fallback xmlns="">
          <p:sp>
            <p:nvSpPr>
              <p:cNvPr id="13" name="TextBox 12">
                <a:extLst>
                  <a:ext uri="{FF2B5EF4-FFF2-40B4-BE49-F238E27FC236}">
                    <a16:creationId xmlns:a16="http://schemas.microsoft.com/office/drawing/2014/main" id="{4088AB44-1C1B-18E1-E2B0-60508EB5BE3D}"/>
                  </a:ext>
                </a:extLst>
              </p:cNvPr>
              <p:cNvSpPr txBox="1">
                <a:spLocks noRot="1" noChangeAspect="1" noMove="1" noResize="1" noEditPoints="1" noAdjustHandles="1" noChangeArrowheads="1" noChangeShapeType="1" noTextEdit="1"/>
              </p:cNvSpPr>
              <p:nvPr/>
            </p:nvSpPr>
            <p:spPr>
              <a:xfrm>
                <a:off x="10881512" y="4412280"/>
                <a:ext cx="499497" cy="369332"/>
              </a:xfrm>
              <a:prstGeom prst="rect">
                <a:avLst/>
              </a:prstGeom>
              <a:blipFill>
                <a:blip r:embed="rId8"/>
                <a:stretch>
                  <a:fillRect r="-48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1717D5D3-11BA-F5EA-61E4-0DF8F8C92B22}"/>
                  </a:ext>
                </a:extLst>
              </p:cNvPr>
              <p:cNvSpPr txBox="1"/>
              <p:nvPr/>
            </p:nvSpPr>
            <p:spPr>
              <a:xfrm>
                <a:off x="10576098" y="2436711"/>
                <a:ext cx="114603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m:t>
                      </m:r>
                      <m:r>
                        <a:rPr lang="en-US" b="0" i="1" smtClean="0">
                          <a:latin typeface="Cambria Math" panose="02040503050406030204" pitchFamily="18" charset="0"/>
                        </a:rPr>
                        <m:t>(</m:t>
                      </m:r>
                      <m:r>
                        <a:rPr lang="en-US" b="0" i="1" smtClean="0">
                          <a:latin typeface="Cambria Math" panose="02040503050406030204" pitchFamily="18" charset="0"/>
                        </a:rPr>
                        <m:t>𝑀𝐶</m:t>
                      </m:r>
                      <m:r>
                        <a:rPr lang="en-US" b="0" i="1" smtClean="0">
                          <a:latin typeface="Cambria Math" panose="02040503050406030204" pitchFamily="18" charset="0"/>
                        </a:rPr>
                        <m:t>)</m:t>
                      </m:r>
                    </m:oMath>
                  </m:oMathPara>
                </a14:m>
                <a:endParaRPr lang="en-US" dirty="0"/>
              </a:p>
            </p:txBody>
          </p:sp>
        </mc:Choice>
        <mc:Fallback xmlns="">
          <p:sp>
            <p:nvSpPr>
              <p:cNvPr id="18" name="TextBox 17">
                <a:extLst>
                  <a:ext uri="{FF2B5EF4-FFF2-40B4-BE49-F238E27FC236}">
                    <a16:creationId xmlns:a16="http://schemas.microsoft.com/office/drawing/2014/main" id="{1717D5D3-11BA-F5EA-61E4-0DF8F8C92B22}"/>
                  </a:ext>
                </a:extLst>
              </p:cNvPr>
              <p:cNvSpPr txBox="1">
                <a:spLocks noRot="1" noChangeAspect="1" noMove="1" noResize="1" noEditPoints="1" noAdjustHandles="1" noChangeArrowheads="1" noChangeShapeType="1" noTextEdit="1"/>
              </p:cNvSpPr>
              <p:nvPr/>
            </p:nvSpPr>
            <p:spPr>
              <a:xfrm>
                <a:off x="10576098" y="2436711"/>
                <a:ext cx="1146030" cy="369332"/>
              </a:xfrm>
              <a:prstGeom prst="rect">
                <a:avLst/>
              </a:prstGeom>
              <a:blipFill>
                <a:blip r:embed="rId9"/>
                <a:stretch>
                  <a:fillRect b="-13333"/>
                </a:stretch>
              </a:blipFill>
            </p:spPr>
            <p:txBody>
              <a:bodyPr/>
              <a:lstStyle/>
              <a:p>
                <a:r>
                  <a:rPr lang="en-US">
                    <a:noFill/>
                  </a:rPr>
                  <a:t> </a:t>
                </a:r>
              </a:p>
            </p:txBody>
          </p:sp>
        </mc:Fallback>
      </mc:AlternateContent>
      <p:sp>
        <p:nvSpPr>
          <p:cNvPr id="2" name="Title 2">
            <a:extLst>
              <a:ext uri="{FF2B5EF4-FFF2-40B4-BE49-F238E27FC236}">
                <a16:creationId xmlns:a16="http://schemas.microsoft.com/office/drawing/2014/main" id="{3CE5E300-5927-2C3E-4FBB-6B6B3DA13E0C}"/>
              </a:ext>
            </a:extLst>
          </p:cNvPr>
          <p:cNvSpPr txBox="1">
            <a:spLocks/>
          </p:cNvSpPr>
          <p:nvPr/>
        </p:nvSpPr>
        <p:spPr>
          <a:xfrm>
            <a:off x="2398804" y="0"/>
            <a:ext cx="7225748" cy="142042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rgbClr val="0070C0"/>
                </a:solidFill>
                <a:latin typeface="+mj-lt"/>
              </a:rPr>
              <a:t>2) Prices vs. Quantities</a:t>
            </a:r>
          </a:p>
        </p:txBody>
      </p:sp>
      <p:sp>
        <p:nvSpPr>
          <p:cNvPr id="15" name="Rectangle 14">
            <a:extLst>
              <a:ext uri="{FF2B5EF4-FFF2-40B4-BE49-F238E27FC236}">
                <a16:creationId xmlns:a16="http://schemas.microsoft.com/office/drawing/2014/main" id="{11343A7B-0B55-0DD5-D0EC-C046F279A666}"/>
              </a:ext>
            </a:extLst>
          </p:cNvPr>
          <p:cNvSpPr/>
          <p:nvPr/>
        </p:nvSpPr>
        <p:spPr>
          <a:xfrm>
            <a:off x="10688226" y="5613230"/>
            <a:ext cx="1301447" cy="646331"/>
          </a:xfrm>
          <a:prstGeom prst="rect">
            <a:avLst/>
          </a:prstGeom>
        </p:spPr>
        <p:txBody>
          <a:bodyPr wrap="none">
            <a:spAutoFit/>
          </a:bodyPr>
          <a:lstStyle/>
          <a:p>
            <a:pPr algn="ctr"/>
            <a:r>
              <a:rPr lang="en-US" dirty="0">
                <a:cs typeface="Calibri Light" panose="020F0302020204030204" pitchFamily="34" charset="0"/>
              </a:rPr>
              <a:t>Quantity of </a:t>
            </a:r>
          </a:p>
          <a:p>
            <a:pPr algn="ctr"/>
            <a:r>
              <a:rPr lang="en-US" dirty="0">
                <a:cs typeface="Calibri Light" panose="020F0302020204030204" pitchFamily="34" charset="0"/>
              </a:rPr>
              <a:t>Abatement</a:t>
            </a:r>
          </a:p>
        </p:txBody>
      </p:sp>
      <p:cxnSp>
        <p:nvCxnSpPr>
          <p:cNvPr id="20" name="Straight Connector 19">
            <a:extLst>
              <a:ext uri="{FF2B5EF4-FFF2-40B4-BE49-F238E27FC236}">
                <a16:creationId xmlns:a16="http://schemas.microsoft.com/office/drawing/2014/main" id="{10148A2A-9338-DDEB-26B1-EFD8BCF0143C}"/>
              </a:ext>
            </a:extLst>
          </p:cNvPr>
          <p:cNvCxnSpPr>
            <a:cxnSpLocks/>
          </p:cNvCxnSpPr>
          <p:nvPr/>
        </p:nvCxnSpPr>
        <p:spPr>
          <a:xfrm flipV="1">
            <a:off x="6985718" y="1825338"/>
            <a:ext cx="3702508" cy="2919025"/>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E58E17E7-1F98-BD15-AE19-9ACE120D6B8F}"/>
                  </a:ext>
                </a:extLst>
              </p:cNvPr>
              <p:cNvSpPr txBox="1"/>
              <p:nvPr/>
            </p:nvSpPr>
            <p:spPr>
              <a:xfrm>
                <a:off x="10721793" y="1420427"/>
                <a:ext cx="85891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𝑀</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b="0" i="1" smtClean="0">
                              <a:latin typeface="Cambria Math" panose="02040503050406030204" pitchFamily="18" charset="0"/>
                            </a:rPr>
                            <m:t>𝑎𝑐𝑡𝑢𝑎𝑙</m:t>
                          </m:r>
                        </m:sub>
                      </m:sSub>
                    </m:oMath>
                  </m:oMathPara>
                </a14:m>
                <a:endParaRPr lang="en-US" dirty="0"/>
              </a:p>
            </p:txBody>
          </p:sp>
        </mc:Choice>
        <mc:Fallback xmlns="">
          <p:sp>
            <p:nvSpPr>
              <p:cNvPr id="23" name="TextBox 22">
                <a:extLst>
                  <a:ext uri="{FF2B5EF4-FFF2-40B4-BE49-F238E27FC236}">
                    <a16:creationId xmlns:a16="http://schemas.microsoft.com/office/drawing/2014/main" id="{E58E17E7-1F98-BD15-AE19-9ACE120D6B8F}"/>
                  </a:ext>
                </a:extLst>
              </p:cNvPr>
              <p:cNvSpPr txBox="1">
                <a:spLocks noRot="1" noChangeAspect="1" noMove="1" noResize="1" noEditPoints="1" noAdjustHandles="1" noChangeArrowheads="1" noChangeShapeType="1" noTextEdit="1"/>
              </p:cNvSpPr>
              <p:nvPr/>
            </p:nvSpPr>
            <p:spPr>
              <a:xfrm>
                <a:off x="10721793" y="1420427"/>
                <a:ext cx="858914" cy="369332"/>
              </a:xfrm>
              <a:prstGeom prst="rect">
                <a:avLst/>
              </a:prstGeom>
              <a:blipFill>
                <a:blip r:embed="rId10"/>
                <a:stretch>
                  <a:fillRect r="-18440"/>
                </a:stretch>
              </a:blipFill>
            </p:spPr>
            <p:txBody>
              <a:bodyPr/>
              <a:lstStyle/>
              <a:p>
                <a:r>
                  <a:rPr lang="en-US">
                    <a:noFill/>
                  </a:rPr>
                  <a:t> </a:t>
                </a:r>
              </a:p>
            </p:txBody>
          </p:sp>
        </mc:Fallback>
      </mc:AlternateContent>
    </p:spTree>
    <p:custDataLst>
      <p:tags r:id="rId1"/>
    </p:custDataLst>
    <p:extLst>
      <p:ext uri="{BB962C8B-B14F-4D97-AF65-F5344CB8AC3E}">
        <p14:creationId xmlns:p14="http://schemas.microsoft.com/office/powerpoint/2010/main" val="417120305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605D4D6-67D1-0320-A140-94CC8086E16C}"/>
              </a:ext>
            </a:extLst>
          </p:cNvPr>
          <p:cNvPicPr>
            <a:picLocks noChangeAspect="1"/>
          </p:cNvPicPr>
          <p:nvPr/>
        </p:nvPicPr>
        <p:blipFill>
          <a:blip r:embed="rId4"/>
          <a:stretch>
            <a:fillRect/>
          </a:stretch>
        </p:blipFill>
        <p:spPr>
          <a:xfrm>
            <a:off x="6834957" y="1932371"/>
            <a:ext cx="4619625" cy="4105275"/>
          </a:xfrm>
          <a:prstGeom prst="rect">
            <a:avLst/>
          </a:prstGeom>
        </p:spPr>
      </p:pic>
      <p:sp>
        <p:nvSpPr>
          <p:cNvPr id="11" name="Title 2">
            <a:extLst>
              <a:ext uri="{FF2B5EF4-FFF2-40B4-BE49-F238E27FC236}">
                <a16:creationId xmlns:a16="http://schemas.microsoft.com/office/drawing/2014/main" id="{462E9AFE-FCE3-4594-A4DB-141C6B7644D4}"/>
              </a:ext>
            </a:extLst>
          </p:cNvPr>
          <p:cNvSpPr txBox="1">
            <a:spLocks/>
          </p:cNvSpPr>
          <p:nvPr/>
        </p:nvSpPr>
        <p:spPr>
          <a:xfrm>
            <a:off x="2398804" y="-423710"/>
            <a:ext cx="7225748" cy="1775218"/>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endParaRPr lang="en-US" sz="4000" dirty="0">
              <a:solidFill>
                <a:schemeClr val="tx1"/>
              </a:solidFill>
              <a:latin typeface="+mj-lt"/>
            </a:endParaRPr>
          </a:p>
        </p:txBody>
      </p:sp>
      <p:cxnSp>
        <p:nvCxnSpPr>
          <p:cNvPr id="5" name="Straight Connector 4">
            <a:extLst>
              <a:ext uri="{FF2B5EF4-FFF2-40B4-BE49-F238E27FC236}">
                <a16:creationId xmlns:a16="http://schemas.microsoft.com/office/drawing/2014/main" id="{BC62BD8F-380A-5581-2B95-406E6B2B47B2}"/>
              </a:ext>
            </a:extLst>
          </p:cNvPr>
          <p:cNvCxnSpPr>
            <a:cxnSpLocks/>
          </p:cNvCxnSpPr>
          <p:nvPr/>
        </p:nvCxnSpPr>
        <p:spPr>
          <a:xfrm flipV="1">
            <a:off x="7023793" y="2672179"/>
            <a:ext cx="3702508" cy="2919025"/>
          </a:xfrm>
          <a:prstGeom prst="line">
            <a:avLst/>
          </a:prstGeom>
          <a:ln w="19050">
            <a:solidFill>
              <a:srgbClr val="C00000"/>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BEFD4993-CB9C-A633-7FCE-D295F3550655}"/>
                  </a:ext>
                </a:extLst>
              </p:cNvPr>
              <p:cNvSpPr/>
              <p:nvPr/>
            </p:nvSpPr>
            <p:spPr>
              <a:xfrm>
                <a:off x="8965855" y="5692808"/>
                <a:ext cx="426936" cy="400110"/>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sSup>
                        <m:sSupPr>
                          <m:ctrlPr>
                            <a:rPr lang="en-US" sz="2000" i="1" dirty="0" smtClean="0">
                              <a:solidFill>
                                <a:schemeClr val="tx1"/>
                              </a:solidFill>
                              <a:latin typeface="Cambria Math" panose="02040503050406030204" pitchFamily="18" charset="0"/>
                              <a:cs typeface="Calibri Light" panose="020F0302020204030204" pitchFamily="34" charset="0"/>
                            </a:rPr>
                          </m:ctrlPr>
                        </m:sSupPr>
                        <m:e>
                          <m:r>
                            <a:rPr lang="en-US" sz="2000" b="0" i="1" dirty="0" smtClean="0">
                              <a:solidFill>
                                <a:schemeClr val="tx1"/>
                              </a:solidFill>
                              <a:latin typeface="Cambria Math" panose="02040503050406030204" pitchFamily="18" charset="0"/>
                              <a:cs typeface="Calibri Light" panose="020F0302020204030204" pitchFamily="34" charset="0"/>
                            </a:rPr>
                            <m:t>𝑞</m:t>
                          </m:r>
                        </m:e>
                        <m:sup>
                          <m:r>
                            <a:rPr lang="en-US" sz="2000" i="1" dirty="0">
                              <a:solidFill>
                                <a:schemeClr val="tx1"/>
                              </a:solidFill>
                              <a:latin typeface="Cambria Math" panose="02040503050406030204" pitchFamily="18" charset="0"/>
                              <a:cs typeface="Calibri Light" panose="020F0302020204030204" pitchFamily="34" charset="0"/>
                            </a:rPr>
                            <m:t>∗</m:t>
                          </m:r>
                        </m:sup>
                      </m:sSup>
                    </m:oMath>
                  </m:oMathPara>
                </a14:m>
                <a:endParaRPr lang="en-US" sz="2000" dirty="0">
                  <a:solidFill>
                    <a:schemeClr val="tx1"/>
                  </a:solidFill>
                  <a:cs typeface="Calibri Light" panose="020F0302020204030204" pitchFamily="34" charset="0"/>
                </a:endParaRPr>
              </a:p>
            </p:txBody>
          </p:sp>
        </mc:Choice>
        <mc:Fallback xmlns="">
          <p:sp>
            <p:nvSpPr>
              <p:cNvPr id="4" name="Rectangle 3">
                <a:extLst>
                  <a:ext uri="{FF2B5EF4-FFF2-40B4-BE49-F238E27FC236}">
                    <a16:creationId xmlns:a16="http://schemas.microsoft.com/office/drawing/2014/main" id="{BEFD4993-CB9C-A633-7FCE-D295F3550655}"/>
                  </a:ext>
                </a:extLst>
              </p:cNvPr>
              <p:cNvSpPr>
                <a:spLocks noRot="1" noChangeAspect="1" noMove="1" noResize="1" noEditPoints="1" noAdjustHandles="1" noChangeArrowheads="1" noChangeShapeType="1" noTextEdit="1"/>
              </p:cNvSpPr>
              <p:nvPr/>
            </p:nvSpPr>
            <p:spPr>
              <a:xfrm>
                <a:off x="8965855" y="5692808"/>
                <a:ext cx="426936" cy="400110"/>
              </a:xfrm>
              <a:prstGeom prst="rect">
                <a:avLst/>
              </a:prstGeom>
              <a:blipFill>
                <a:blip r:embed="rId5"/>
                <a:stretch>
                  <a:fillRect l="-7143" b="-76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01B6BE1D-B135-54A2-29BF-BF3B32F73783}"/>
                  </a:ext>
                </a:extLst>
              </p:cNvPr>
              <p:cNvSpPr txBox="1"/>
              <p:nvPr/>
            </p:nvSpPr>
            <p:spPr>
              <a:xfrm>
                <a:off x="754136" y="1932371"/>
                <a:ext cx="4702070" cy="3875420"/>
              </a:xfrm>
              <a:prstGeom prst="rect">
                <a:avLst/>
              </a:prstGeom>
              <a:noFill/>
              <a:effectLst/>
            </p:spPr>
            <p:txBody>
              <a:bodyPr wrap="square" rtlCol="0">
                <a:spAutoFit/>
              </a:bodyPr>
              <a:lstStyle/>
              <a:p>
                <a:pPr>
                  <a:lnSpc>
                    <a:spcPct val="125000"/>
                  </a:lnSpc>
                </a:pPr>
                <a:r>
                  <a:rPr lang="en-US" dirty="0">
                    <a:cs typeface="Calibri Light" panose="020F0302020204030204" pitchFamily="34" charset="0"/>
                  </a:rPr>
                  <a:t>Let </a:t>
                </a:r>
                <a14:m>
                  <m:oMath xmlns:m="http://schemas.openxmlformats.org/officeDocument/2006/math">
                    <m:r>
                      <a:rPr lang="en-US" b="0" i="1" smtClean="0">
                        <a:latin typeface="Cambria Math" panose="02040503050406030204" pitchFamily="18" charset="0"/>
                      </a:rPr>
                      <m:t>𝐸</m:t>
                    </m:r>
                    <m:r>
                      <a:rPr lang="en-US" b="0" i="1" smtClean="0">
                        <a:latin typeface="Cambria Math" panose="02040503050406030204" pitchFamily="18" charset="0"/>
                      </a:rPr>
                      <m:t>(</m:t>
                    </m:r>
                    <m:r>
                      <a:rPr lang="en-US" b="0" i="1" smtClean="0">
                        <a:latin typeface="Cambria Math" panose="02040503050406030204" pitchFamily="18" charset="0"/>
                      </a:rPr>
                      <m:t>𝑀𝐶</m:t>
                    </m:r>
                    <m:r>
                      <a:rPr lang="en-US" b="0" i="1" smtClean="0">
                        <a:latin typeface="Cambria Math" panose="02040503050406030204" pitchFamily="18" charset="0"/>
                      </a:rPr>
                      <m:t>)</m:t>
                    </m:r>
                  </m:oMath>
                </a14:m>
                <a:r>
                  <a:rPr lang="en-US" dirty="0"/>
                  <a:t> represent the expected marginal costs, however </a:t>
                </a:r>
                <a14:m>
                  <m:oMath xmlns:m="http://schemas.openxmlformats.org/officeDocument/2006/math">
                    <m:r>
                      <a:rPr lang="en-US" i="1">
                        <a:latin typeface="Cambria Math" panose="02040503050406030204" pitchFamily="18" charset="0"/>
                      </a:rPr>
                      <m:t>𝑀</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b="0" i="1" smtClean="0">
                            <a:latin typeface="Cambria Math" panose="02040503050406030204" pitchFamily="18" charset="0"/>
                          </a:rPr>
                          <m:t>𝑎𝑐𝑡𝑢𝑎𝑙</m:t>
                        </m:r>
                      </m:sub>
                    </m:sSub>
                  </m:oMath>
                </a14:m>
                <a:r>
                  <a:rPr lang="en-US" dirty="0"/>
                  <a:t> is the actual marginal cost of abatement for the industry. </a:t>
                </a:r>
              </a:p>
              <a:p>
                <a:pPr marL="742950" lvl="1" indent="-285750">
                  <a:lnSpc>
                    <a:spcPct val="125000"/>
                  </a:lnSpc>
                  <a:buFont typeface="Wingdings" panose="05000000000000000000" pitchFamily="2" charset="2"/>
                  <a:buChar char="§"/>
                </a:pPr>
                <a:r>
                  <a:rPr lang="en-US" dirty="0"/>
                  <a:t>A cap-and-trade program will still abate to </a:t>
                </a:r>
                <a14:m>
                  <m:oMath xmlns:m="http://schemas.openxmlformats.org/officeDocument/2006/math">
                    <m:sSup>
                      <m:sSupPr>
                        <m:ctrlPr>
                          <a:rPr lang="en-US" sz="1800" i="1" dirty="0" smtClean="0">
                            <a:solidFill>
                              <a:schemeClr val="tx1"/>
                            </a:solidFill>
                            <a:latin typeface="Cambria Math" panose="02040503050406030204" pitchFamily="18" charset="0"/>
                            <a:cs typeface="Calibri Light" panose="020F0302020204030204" pitchFamily="34" charset="0"/>
                          </a:rPr>
                        </m:ctrlPr>
                      </m:sSupPr>
                      <m:e>
                        <m:r>
                          <a:rPr lang="en-US" sz="1800" b="0" i="1" dirty="0" smtClean="0">
                            <a:solidFill>
                              <a:schemeClr val="tx1"/>
                            </a:solidFill>
                            <a:latin typeface="Cambria Math" panose="02040503050406030204" pitchFamily="18" charset="0"/>
                            <a:cs typeface="Calibri Light" panose="020F0302020204030204" pitchFamily="34" charset="0"/>
                          </a:rPr>
                          <m:t>𝑞</m:t>
                        </m:r>
                      </m:e>
                      <m:sup>
                        <m:r>
                          <a:rPr lang="en-US" sz="1800" i="1" dirty="0">
                            <a:solidFill>
                              <a:schemeClr val="tx1"/>
                            </a:solidFill>
                            <a:latin typeface="Cambria Math" panose="02040503050406030204" pitchFamily="18" charset="0"/>
                            <a:cs typeface="Calibri Light" panose="020F0302020204030204" pitchFamily="34" charset="0"/>
                          </a:rPr>
                          <m:t>∗</m:t>
                        </m:r>
                      </m:sup>
                    </m:sSup>
                  </m:oMath>
                </a14:m>
                <a:r>
                  <a:rPr lang="en-US" dirty="0"/>
                  <a:t>, even though the marginal costs will be </a:t>
                </a:r>
                <a14:m>
                  <m:oMath xmlns:m="http://schemas.openxmlformats.org/officeDocument/2006/math">
                    <m:sSup>
                      <m:sSupPr>
                        <m:ctrlPr>
                          <a:rPr lang="en-US" i="1" dirty="0">
                            <a:latin typeface="Cambria Math" panose="02040503050406030204" pitchFamily="18" charset="0"/>
                            <a:cs typeface="Calibri Light" panose="020F0302020204030204" pitchFamily="34" charset="0"/>
                          </a:rPr>
                        </m:ctrlPr>
                      </m:sSupPr>
                      <m:e>
                        <m:r>
                          <a:rPr lang="en-US" i="1" dirty="0">
                            <a:latin typeface="Cambria Math" panose="02040503050406030204" pitchFamily="18" charset="0"/>
                            <a:cs typeface="Calibri Light" panose="020F0302020204030204" pitchFamily="34" charset="0"/>
                          </a:rPr>
                          <m:t>𝑝</m:t>
                        </m:r>
                      </m:e>
                      <m:sup>
                        <m:r>
                          <a:rPr lang="en-US" i="1" dirty="0">
                            <a:latin typeface="Cambria Math" panose="02040503050406030204" pitchFamily="18" charset="0"/>
                            <a:cs typeface="Calibri Light" panose="020F0302020204030204" pitchFamily="34" charset="0"/>
                          </a:rPr>
                          <m:t>𝑐</m:t>
                        </m:r>
                        <m:r>
                          <a:rPr lang="en-US" b="0" i="1" dirty="0" smtClean="0">
                            <a:latin typeface="Cambria Math" panose="02040503050406030204" pitchFamily="18" charset="0"/>
                            <a:cs typeface="Calibri Light" panose="020F0302020204030204" pitchFamily="34" charset="0"/>
                          </a:rPr>
                          <m:t>𝑡</m:t>
                        </m:r>
                      </m:sup>
                    </m:sSup>
                    <m:r>
                      <a:rPr lang="en-US" b="0" i="0" dirty="0" smtClean="0">
                        <a:latin typeface="Cambria Math" panose="02040503050406030204" pitchFamily="18" charset="0"/>
                        <a:cs typeface="Calibri Light" panose="020F0302020204030204" pitchFamily="34" charset="0"/>
                      </a:rPr>
                      <m:t>.</m:t>
                    </m:r>
                  </m:oMath>
                </a14:m>
                <a:r>
                  <a:rPr lang="en-US" dirty="0">
                    <a:cs typeface="Calibri Light" panose="020F0302020204030204" pitchFamily="34" charset="0"/>
                  </a:rPr>
                  <a:t> </a:t>
                </a:r>
              </a:p>
              <a:p>
                <a:pPr marL="742950" lvl="1" indent="-285750">
                  <a:lnSpc>
                    <a:spcPct val="125000"/>
                  </a:lnSpc>
                  <a:buFont typeface="Wingdings" panose="05000000000000000000" pitchFamily="2" charset="2"/>
                  <a:buChar char="§"/>
                </a:pPr>
                <a:r>
                  <a:rPr lang="en-US" dirty="0">
                    <a:cs typeface="Calibri Light" panose="020F0302020204030204" pitchFamily="34" charset="0"/>
                  </a:rPr>
                  <a:t>The marginal benefits will be less than the marginal abatement cost at this quantity, leading to deadweight loss of region A. </a:t>
                </a:r>
              </a:p>
              <a:p>
                <a:pPr lvl="1">
                  <a:lnSpc>
                    <a:spcPct val="125000"/>
                  </a:lnSpc>
                </a:pPr>
                <a:endParaRPr lang="en-US" dirty="0"/>
              </a:p>
            </p:txBody>
          </p:sp>
        </mc:Choice>
        <mc:Fallback xmlns="">
          <p:sp>
            <p:nvSpPr>
              <p:cNvPr id="17" name="TextBox 16">
                <a:extLst>
                  <a:ext uri="{FF2B5EF4-FFF2-40B4-BE49-F238E27FC236}">
                    <a16:creationId xmlns:a16="http://schemas.microsoft.com/office/drawing/2014/main" id="{01B6BE1D-B135-54A2-29BF-BF3B32F73783}"/>
                  </a:ext>
                </a:extLst>
              </p:cNvPr>
              <p:cNvSpPr txBox="1">
                <a:spLocks noRot="1" noChangeAspect="1" noMove="1" noResize="1" noEditPoints="1" noAdjustHandles="1" noChangeArrowheads="1" noChangeShapeType="1" noTextEdit="1"/>
              </p:cNvSpPr>
              <p:nvPr/>
            </p:nvSpPr>
            <p:spPr>
              <a:xfrm>
                <a:off x="754136" y="1932371"/>
                <a:ext cx="4702070" cy="3875420"/>
              </a:xfrm>
              <a:prstGeom prst="rect">
                <a:avLst/>
              </a:prstGeom>
              <a:blipFill>
                <a:blip r:embed="rId6"/>
                <a:stretch>
                  <a:fillRect l="-1167"/>
                </a:stretch>
              </a:blipFill>
              <a:effectLst/>
            </p:spPr>
            <p:txBody>
              <a:bodyPr/>
              <a:lstStyle/>
              <a:p>
                <a:r>
                  <a:rPr lang="en-US">
                    <a:noFill/>
                  </a:rPr>
                  <a:t> </a:t>
                </a:r>
              </a:p>
            </p:txBody>
          </p:sp>
        </mc:Fallback>
      </mc:AlternateContent>
      <p:cxnSp>
        <p:nvCxnSpPr>
          <p:cNvPr id="19" name="Straight Connector 18">
            <a:extLst>
              <a:ext uri="{FF2B5EF4-FFF2-40B4-BE49-F238E27FC236}">
                <a16:creationId xmlns:a16="http://schemas.microsoft.com/office/drawing/2014/main" id="{FA2708A2-368A-5588-9CEA-444DBBDA68F0}"/>
              </a:ext>
            </a:extLst>
          </p:cNvPr>
          <p:cNvCxnSpPr>
            <a:cxnSpLocks/>
          </p:cNvCxnSpPr>
          <p:nvPr/>
        </p:nvCxnSpPr>
        <p:spPr>
          <a:xfrm flipV="1">
            <a:off x="9179323" y="3004167"/>
            <a:ext cx="0" cy="2596677"/>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6" name="Straight Connector 35">
            <a:extLst>
              <a:ext uri="{FF2B5EF4-FFF2-40B4-BE49-F238E27FC236}">
                <a16:creationId xmlns:a16="http://schemas.microsoft.com/office/drawing/2014/main" id="{385DF712-F4B4-6D81-295D-3FD88F7E2E0E}"/>
              </a:ext>
            </a:extLst>
          </p:cNvPr>
          <p:cNvCxnSpPr>
            <a:cxnSpLocks/>
          </p:cNvCxnSpPr>
          <p:nvPr/>
        </p:nvCxnSpPr>
        <p:spPr>
          <a:xfrm flipV="1">
            <a:off x="7023793" y="3908064"/>
            <a:ext cx="2160256" cy="292"/>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3BB6C10D-8A58-72C4-0B5F-76EED800E8BB}"/>
                  </a:ext>
                </a:extLst>
              </p:cNvPr>
              <p:cNvSpPr/>
              <p:nvPr/>
            </p:nvSpPr>
            <p:spPr>
              <a:xfrm>
                <a:off x="6391922" y="3708009"/>
                <a:ext cx="740158" cy="400110"/>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sSup>
                        <m:sSupPr>
                          <m:ctrlPr>
                            <a:rPr lang="en-US" sz="2000" i="1" dirty="0" smtClean="0">
                              <a:solidFill>
                                <a:schemeClr val="tx1"/>
                              </a:solidFill>
                              <a:latin typeface="Cambria Math" panose="02040503050406030204" pitchFamily="18" charset="0"/>
                              <a:cs typeface="Calibri Light" panose="020F0302020204030204" pitchFamily="34" charset="0"/>
                            </a:rPr>
                          </m:ctrlPr>
                        </m:sSupPr>
                        <m:e>
                          <m:r>
                            <a:rPr lang="en-US" sz="2000" b="0" i="1" dirty="0" smtClean="0">
                              <a:solidFill>
                                <a:schemeClr val="tx1"/>
                              </a:solidFill>
                              <a:latin typeface="Cambria Math" panose="02040503050406030204" pitchFamily="18" charset="0"/>
                              <a:cs typeface="Calibri Light" panose="020F0302020204030204" pitchFamily="34" charset="0"/>
                            </a:rPr>
                            <m:t>𝑝</m:t>
                          </m:r>
                        </m:e>
                        <m:sup>
                          <m:r>
                            <a:rPr lang="en-US" sz="2000" i="1" dirty="0">
                              <a:solidFill>
                                <a:schemeClr val="tx1"/>
                              </a:solidFill>
                              <a:latin typeface="Cambria Math" panose="02040503050406030204" pitchFamily="18" charset="0"/>
                              <a:cs typeface="Calibri Light" panose="020F0302020204030204" pitchFamily="34" charset="0"/>
                            </a:rPr>
                            <m:t>∗</m:t>
                          </m:r>
                        </m:sup>
                      </m:sSup>
                    </m:oMath>
                  </m:oMathPara>
                </a14:m>
                <a:endParaRPr lang="en-US" sz="2000" dirty="0">
                  <a:solidFill>
                    <a:schemeClr val="tx1"/>
                  </a:solidFill>
                  <a:cs typeface="Calibri Light" panose="020F0302020204030204" pitchFamily="34" charset="0"/>
                </a:endParaRPr>
              </a:p>
            </p:txBody>
          </p:sp>
        </mc:Choice>
        <mc:Fallback xmlns="">
          <p:sp>
            <p:nvSpPr>
              <p:cNvPr id="6" name="Rectangle 5">
                <a:extLst>
                  <a:ext uri="{FF2B5EF4-FFF2-40B4-BE49-F238E27FC236}">
                    <a16:creationId xmlns:a16="http://schemas.microsoft.com/office/drawing/2014/main" id="{3BB6C10D-8A58-72C4-0B5F-76EED800E8BB}"/>
                  </a:ext>
                </a:extLst>
              </p:cNvPr>
              <p:cNvSpPr>
                <a:spLocks noRot="1" noChangeAspect="1" noMove="1" noResize="1" noEditPoints="1" noAdjustHandles="1" noChangeArrowheads="1" noChangeShapeType="1" noTextEdit="1"/>
              </p:cNvSpPr>
              <p:nvPr/>
            </p:nvSpPr>
            <p:spPr>
              <a:xfrm>
                <a:off x="6391922" y="3708009"/>
                <a:ext cx="740158" cy="400110"/>
              </a:xfrm>
              <a:prstGeom prst="rect">
                <a:avLst/>
              </a:prstGeom>
              <a:blipFill>
                <a:blip r:embed="rId7"/>
                <a:stretch>
                  <a:fillRect b="-7576"/>
                </a:stretch>
              </a:blipFill>
            </p:spPr>
            <p:txBody>
              <a:bodyPr/>
              <a:lstStyle/>
              <a:p>
                <a:r>
                  <a:rPr lang="en-US">
                    <a:noFill/>
                  </a:rPr>
                  <a:t> </a:t>
                </a:r>
              </a:p>
            </p:txBody>
          </p:sp>
        </mc:Fallback>
      </mc:AlternateContent>
      <p:cxnSp>
        <p:nvCxnSpPr>
          <p:cNvPr id="7" name="Straight Connector 6">
            <a:extLst>
              <a:ext uri="{FF2B5EF4-FFF2-40B4-BE49-F238E27FC236}">
                <a16:creationId xmlns:a16="http://schemas.microsoft.com/office/drawing/2014/main" id="{40A37FA6-EDAC-6474-1AC7-0B877270F761}"/>
              </a:ext>
            </a:extLst>
          </p:cNvPr>
          <p:cNvCxnSpPr>
            <a:cxnSpLocks/>
          </p:cNvCxnSpPr>
          <p:nvPr/>
        </p:nvCxnSpPr>
        <p:spPr>
          <a:xfrm>
            <a:off x="7263126" y="3193390"/>
            <a:ext cx="3552972" cy="1315363"/>
          </a:xfrm>
          <a:prstGeom prst="line">
            <a:avLst/>
          </a:prstGeom>
          <a:ln w="19050">
            <a:solidFill>
              <a:srgbClr val="03F314"/>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4088AB44-1C1B-18E1-E2B0-60508EB5BE3D}"/>
                  </a:ext>
                </a:extLst>
              </p:cNvPr>
              <p:cNvSpPr txBox="1"/>
              <p:nvPr/>
            </p:nvSpPr>
            <p:spPr>
              <a:xfrm>
                <a:off x="10881512" y="4412280"/>
                <a:ext cx="499497"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𝑀𝐵</m:t>
                      </m:r>
                    </m:oMath>
                  </m:oMathPara>
                </a14:m>
                <a:endParaRPr lang="en-US" dirty="0"/>
              </a:p>
            </p:txBody>
          </p:sp>
        </mc:Choice>
        <mc:Fallback xmlns="">
          <p:sp>
            <p:nvSpPr>
              <p:cNvPr id="13" name="TextBox 12">
                <a:extLst>
                  <a:ext uri="{FF2B5EF4-FFF2-40B4-BE49-F238E27FC236}">
                    <a16:creationId xmlns:a16="http://schemas.microsoft.com/office/drawing/2014/main" id="{4088AB44-1C1B-18E1-E2B0-60508EB5BE3D}"/>
                  </a:ext>
                </a:extLst>
              </p:cNvPr>
              <p:cNvSpPr txBox="1">
                <a:spLocks noRot="1" noChangeAspect="1" noMove="1" noResize="1" noEditPoints="1" noAdjustHandles="1" noChangeArrowheads="1" noChangeShapeType="1" noTextEdit="1"/>
              </p:cNvSpPr>
              <p:nvPr/>
            </p:nvSpPr>
            <p:spPr>
              <a:xfrm>
                <a:off x="10881512" y="4412280"/>
                <a:ext cx="499497" cy="369332"/>
              </a:xfrm>
              <a:prstGeom prst="rect">
                <a:avLst/>
              </a:prstGeom>
              <a:blipFill>
                <a:blip r:embed="rId8"/>
                <a:stretch>
                  <a:fillRect r="-48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1717D5D3-11BA-F5EA-61E4-0DF8F8C92B22}"/>
                  </a:ext>
                </a:extLst>
              </p:cNvPr>
              <p:cNvSpPr txBox="1"/>
              <p:nvPr/>
            </p:nvSpPr>
            <p:spPr>
              <a:xfrm>
                <a:off x="10576098" y="2436711"/>
                <a:ext cx="114603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m:t>
                      </m:r>
                      <m:r>
                        <a:rPr lang="en-US" b="0" i="1" smtClean="0">
                          <a:latin typeface="Cambria Math" panose="02040503050406030204" pitchFamily="18" charset="0"/>
                        </a:rPr>
                        <m:t>(</m:t>
                      </m:r>
                      <m:r>
                        <a:rPr lang="en-US" b="0" i="1" smtClean="0">
                          <a:latin typeface="Cambria Math" panose="02040503050406030204" pitchFamily="18" charset="0"/>
                        </a:rPr>
                        <m:t>𝑀𝐶</m:t>
                      </m:r>
                      <m:r>
                        <a:rPr lang="en-US" b="0" i="1" smtClean="0">
                          <a:latin typeface="Cambria Math" panose="02040503050406030204" pitchFamily="18" charset="0"/>
                        </a:rPr>
                        <m:t>)</m:t>
                      </m:r>
                    </m:oMath>
                  </m:oMathPara>
                </a14:m>
                <a:endParaRPr lang="en-US" dirty="0"/>
              </a:p>
            </p:txBody>
          </p:sp>
        </mc:Choice>
        <mc:Fallback xmlns="">
          <p:sp>
            <p:nvSpPr>
              <p:cNvPr id="18" name="TextBox 17">
                <a:extLst>
                  <a:ext uri="{FF2B5EF4-FFF2-40B4-BE49-F238E27FC236}">
                    <a16:creationId xmlns:a16="http://schemas.microsoft.com/office/drawing/2014/main" id="{1717D5D3-11BA-F5EA-61E4-0DF8F8C92B22}"/>
                  </a:ext>
                </a:extLst>
              </p:cNvPr>
              <p:cNvSpPr txBox="1">
                <a:spLocks noRot="1" noChangeAspect="1" noMove="1" noResize="1" noEditPoints="1" noAdjustHandles="1" noChangeArrowheads="1" noChangeShapeType="1" noTextEdit="1"/>
              </p:cNvSpPr>
              <p:nvPr/>
            </p:nvSpPr>
            <p:spPr>
              <a:xfrm>
                <a:off x="10576098" y="2436711"/>
                <a:ext cx="1146030" cy="369332"/>
              </a:xfrm>
              <a:prstGeom prst="rect">
                <a:avLst/>
              </a:prstGeom>
              <a:blipFill>
                <a:blip r:embed="rId9"/>
                <a:stretch>
                  <a:fillRect b="-13333"/>
                </a:stretch>
              </a:blipFill>
            </p:spPr>
            <p:txBody>
              <a:bodyPr/>
              <a:lstStyle/>
              <a:p>
                <a:r>
                  <a:rPr lang="en-US">
                    <a:noFill/>
                  </a:rPr>
                  <a:t> </a:t>
                </a:r>
              </a:p>
            </p:txBody>
          </p:sp>
        </mc:Fallback>
      </mc:AlternateContent>
      <p:sp>
        <p:nvSpPr>
          <p:cNvPr id="2" name="Title 2">
            <a:extLst>
              <a:ext uri="{FF2B5EF4-FFF2-40B4-BE49-F238E27FC236}">
                <a16:creationId xmlns:a16="http://schemas.microsoft.com/office/drawing/2014/main" id="{3CE5E300-5927-2C3E-4FBB-6B6B3DA13E0C}"/>
              </a:ext>
            </a:extLst>
          </p:cNvPr>
          <p:cNvSpPr txBox="1">
            <a:spLocks/>
          </p:cNvSpPr>
          <p:nvPr/>
        </p:nvSpPr>
        <p:spPr>
          <a:xfrm>
            <a:off x="2398804" y="0"/>
            <a:ext cx="7225748" cy="142042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rgbClr val="0070C0"/>
                </a:solidFill>
                <a:latin typeface="+mj-lt"/>
              </a:rPr>
              <a:t>2) Prices vs. Quantities</a:t>
            </a:r>
          </a:p>
        </p:txBody>
      </p:sp>
      <p:sp>
        <p:nvSpPr>
          <p:cNvPr id="15" name="Rectangle 14">
            <a:extLst>
              <a:ext uri="{FF2B5EF4-FFF2-40B4-BE49-F238E27FC236}">
                <a16:creationId xmlns:a16="http://schemas.microsoft.com/office/drawing/2014/main" id="{11343A7B-0B55-0DD5-D0EC-C046F279A666}"/>
              </a:ext>
            </a:extLst>
          </p:cNvPr>
          <p:cNvSpPr/>
          <p:nvPr/>
        </p:nvSpPr>
        <p:spPr>
          <a:xfrm>
            <a:off x="10688226" y="5613230"/>
            <a:ext cx="1301447" cy="646331"/>
          </a:xfrm>
          <a:prstGeom prst="rect">
            <a:avLst/>
          </a:prstGeom>
        </p:spPr>
        <p:txBody>
          <a:bodyPr wrap="none">
            <a:spAutoFit/>
          </a:bodyPr>
          <a:lstStyle/>
          <a:p>
            <a:pPr algn="ctr"/>
            <a:r>
              <a:rPr lang="en-US" dirty="0">
                <a:cs typeface="Calibri Light" panose="020F0302020204030204" pitchFamily="34" charset="0"/>
              </a:rPr>
              <a:t>Quantity of </a:t>
            </a:r>
          </a:p>
          <a:p>
            <a:pPr algn="ctr"/>
            <a:r>
              <a:rPr lang="en-US" dirty="0">
                <a:cs typeface="Calibri Light" panose="020F0302020204030204" pitchFamily="34" charset="0"/>
              </a:rPr>
              <a:t>Abatement</a:t>
            </a:r>
          </a:p>
        </p:txBody>
      </p:sp>
      <p:cxnSp>
        <p:nvCxnSpPr>
          <p:cNvPr id="20" name="Straight Connector 19">
            <a:extLst>
              <a:ext uri="{FF2B5EF4-FFF2-40B4-BE49-F238E27FC236}">
                <a16:creationId xmlns:a16="http://schemas.microsoft.com/office/drawing/2014/main" id="{10148A2A-9338-DDEB-26B1-EFD8BCF0143C}"/>
              </a:ext>
            </a:extLst>
          </p:cNvPr>
          <p:cNvCxnSpPr>
            <a:cxnSpLocks/>
          </p:cNvCxnSpPr>
          <p:nvPr/>
        </p:nvCxnSpPr>
        <p:spPr>
          <a:xfrm flipV="1">
            <a:off x="6985718" y="1825338"/>
            <a:ext cx="3702508" cy="2919025"/>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E58E17E7-1F98-BD15-AE19-9ACE120D6B8F}"/>
                  </a:ext>
                </a:extLst>
              </p:cNvPr>
              <p:cNvSpPr txBox="1"/>
              <p:nvPr/>
            </p:nvSpPr>
            <p:spPr>
              <a:xfrm>
                <a:off x="10721793" y="1420427"/>
                <a:ext cx="85891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𝑀</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b="0" i="1" smtClean="0">
                              <a:latin typeface="Cambria Math" panose="02040503050406030204" pitchFamily="18" charset="0"/>
                            </a:rPr>
                            <m:t>𝑎𝑐𝑡𝑢𝑎𝑙</m:t>
                          </m:r>
                        </m:sub>
                      </m:sSub>
                    </m:oMath>
                  </m:oMathPara>
                </a14:m>
                <a:endParaRPr lang="en-US" dirty="0"/>
              </a:p>
            </p:txBody>
          </p:sp>
        </mc:Choice>
        <mc:Fallback xmlns="">
          <p:sp>
            <p:nvSpPr>
              <p:cNvPr id="23" name="TextBox 22">
                <a:extLst>
                  <a:ext uri="{FF2B5EF4-FFF2-40B4-BE49-F238E27FC236}">
                    <a16:creationId xmlns:a16="http://schemas.microsoft.com/office/drawing/2014/main" id="{E58E17E7-1F98-BD15-AE19-9ACE120D6B8F}"/>
                  </a:ext>
                </a:extLst>
              </p:cNvPr>
              <p:cNvSpPr txBox="1">
                <a:spLocks noRot="1" noChangeAspect="1" noMove="1" noResize="1" noEditPoints="1" noAdjustHandles="1" noChangeArrowheads="1" noChangeShapeType="1" noTextEdit="1"/>
              </p:cNvSpPr>
              <p:nvPr/>
            </p:nvSpPr>
            <p:spPr>
              <a:xfrm>
                <a:off x="10721793" y="1420427"/>
                <a:ext cx="858914" cy="369332"/>
              </a:xfrm>
              <a:prstGeom prst="rect">
                <a:avLst/>
              </a:prstGeom>
              <a:blipFill>
                <a:blip r:embed="rId10"/>
                <a:stretch>
                  <a:fillRect r="-1844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C14AED7C-D62D-E9D7-2461-C8EEE93490B1}"/>
                  </a:ext>
                </a:extLst>
              </p:cNvPr>
              <p:cNvSpPr/>
              <p:nvPr/>
            </p:nvSpPr>
            <p:spPr>
              <a:xfrm>
                <a:off x="6121690" y="2788288"/>
                <a:ext cx="740158" cy="405624"/>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sSup>
                        <m:sSupPr>
                          <m:ctrlPr>
                            <a:rPr lang="en-US" sz="2000" i="1" dirty="0" smtClean="0">
                              <a:solidFill>
                                <a:schemeClr val="tx1"/>
                              </a:solidFill>
                              <a:latin typeface="Cambria Math" panose="02040503050406030204" pitchFamily="18" charset="0"/>
                              <a:cs typeface="Calibri Light" panose="020F0302020204030204" pitchFamily="34" charset="0"/>
                            </a:rPr>
                          </m:ctrlPr>
                        </m:sSupPr>
                        <m:e>
                          <m:r>
                            <a:rPr lang="en-US" sz="2000" b="0" i="1" dirty="0" smtClean="0">
                              <a:solidFill>
                                <a:schemeClr val="tx1"/>
                              </a:solidFill>
                              <a:latin typeface="Cambria Math" panose="02040503050406030204" pitchFamily="18" charset="0"/>
                              <a:cs typeface="Calibri Light" panose="020F0302020204030204" pitchFamily="34" charset="0"/>
                            </a:rPr>
                            <m:t>𝑝</m:t>
                          </m:r>
                        </m:e>
                        <m:sup>
                          <m:r>
                            <a:rPr lang="en-US" sz="2000" b="0" i="1" dirty="0" smtClean="0">
                              <a:solidFill>
                                <a:schemeClr val="tx1"/>
                              </a:solidFill>
                              <a:latin typeface="Cambria Math" panose="02040503050406030204" pitchFamily="18" charset="0"/>
                              <a:cs typeface="Calibri Light" panose="020F0302020204030204" pitchFamily="34" charset="0"/>
                            </a:rPr>
                            <m:t>𝑐𝑡</m:t>
                          </m:r>
                        </m:sup>
                      </m:sSup>
                    </m:oMath>
                  </m:oMathPara>
                </a14:m>
                <a:endParaRPr lang="en-US" sz="2000" dirty="0">
                  <a:solidFill>
                    <a:schemeClr val="tx1"/>
                  </a:solidFill>
                  <a:cs typeface="Calibri Light" panose="020F0302020204030204" pitchFamily="34" charset="0"/>
                </a:endParaRPr>
              </a:p>
            </p:txBody>
          </p:sp>
        </mc:Choice>
        <mc:Fallback xmlns="">
          <p:sp>
            <p:nvSpPr>
              <p:cNvPr id="8" name="Rectangle 7">
                <a:extLst>
                  <a:ext uri="{FF2B5EF4-FFF2-40B4-BE49-F238E27FC236}">
                    <a16:creationId xmlns:a16="http://schemas.microsoft.com/office/drawing/2014/main" id="{C14AED7C-D62D-E9D7-2461-C8EEE93490B1}"/>
                  </a:ext>
                </a:extLst>
              </p:cNvPr>
              <p:cNvSpPr>
                <a:spLocks noRot="1" noChangeAspect="1" noMove="1" noResize="1" noEditPoints="1" noAdjustHandles="1" noChangeArrowheads="1" noChangeShapeType="1" noTextEdit="1"/>
              </p:cNvSpPr>
              <p:nvPr/>
            </p:nvSpPr>
            <p:spPr>
              <a:xfrm>
                <a:off x="6121690" y="2788288"/>
                <a:ext cx="740158" cy="405624"/>
              </a:xfrm>
              <a:prstGeom prst="rect">
                <a:avLst/>
              </a:prstGeom>
              <a:blipFill>
                <a:blip r:embed="rId11"/>
                <a:stretch>
                  <a:fillRect b="-5970"/>
                </a:stretch>
              </a:blipFill>
            </p:spPr>
            <p:txBody>
              <a:bodyPr/>
              <a:lstStyle/>
              <a:p>
                <a:r>
                  <a:rPr lang="en-US">
                    <a:noFill/>
                  </a:rPr>
                  <a:t> </a:t>
                </a:r>
              </a:p>
            </p:txBody>
          </p:sp>
        </mc:Fallback>
      </mc:AlternateContent>
      <p:cxnSp>
        <p:nvCxnSpPr>
          <p:cNvPr id="9" name="Straight Connector 8">
            <a:extLst>
              <a:ext uri="{FF2B5EF4-FFF2-40B4-BE49-F238E27FC236}">
                <a16:creationId xmlns:a16="http://schemas.microsoft.com/office/drawing/2014/main" id="{95499C25-FA5D-15F0-3BCA-17F2C3B9B19A}"/>
              </a:ext>
            </a:extLst>
          </p:cNvPr>
          <p:cNvCxnSpPr>
            <a:cxnSpLocks/>
          </p:cNvCxnSpPr>
          <p:nvPr/>
        </p:nvCxnSpPr>
        <p:spPr>
          <a:xfrm flipV="1">
            <a:off x="6955599" y="3004167"/>
            <a:ext cx="2213818" cy="292"/>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4" name="Freeform: Shape 13">
            <a:extLst>
              <a:ext uri="{FF2B5EF4-FFF2-40B4-BE49-F238E27FC236}">
                <a16:creationId xmlns:a16="http://schemas.microsoft.com/office/drawing/2014/main" id="{78077196-4021-3934-6778-93A674B3E3BE}"/>
              </a:ext>
            </a:extLst>
          </p:cNvPr>
          <p:cNvSpPr/>
          <p:nvPr/>
        </p:nvSpPr>
        <p:spPr>
          <a:xfrm>
            <a:off x="8407153" y="3027285"/>
            <a:ext cx="772358" cy="870012"/>
          </a:xfrm>
          <a:custGeom>
            <a:avLst/>
            <a:gdLst>
              <a:gd name="connsiteX0" fmla="*/ 0 w 772358"/>
              <a:gd name="connsiteY0" fmla="*/ 594804 h 870012"/>
              <a:gd name="connsiteX1" fmla="*/ 763480 w 772358"/>
              <a:gd name="connsiteY1" fmla="*/ 870012 h 870012"/>
              <a:gd name="connsiteX2" fmla="*/ 772358 w 772358"/>
              <a:gd name="connsiteY2" fmla="*/ 0 h 870012"/>
              <a:gd name="connsiteX3" fmla="*/ 390618 w 772358"/>
              <a:gd name="connsiteY3" fmla="*/ 275208 h 870012"/>
              <a:gd name="connsiteX4" fmla="*/ 0 w 772358"/>
              <a:gd name="connsiteY4" fmla="*/ 594804 h 8700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2358" h="870012">
                <a:moveTo>
                  <a:pt x="0" y="594804"/>
                </a:moveTo>
                <a:lnTo>
                  <a:pt x="763480" y="870012"/>
                </a:lnTo>
                <a:cubicBezTo>
                  <a:pt x="766439" y="580008"/>
                  <a:pt x="769399" y="290004"/>
                  <a:pt x="772358" y="0"/>
                </a:cubicBezTo>
                <a:lnTo>
                  <a:pt x="390618" y="275208"/>
                </a:lnTo>
                <a:lnTo>
                  <a:pt x="0" y="594804"/>
                </a:lnTo>
                <a:close/>
              </a:path>
            </a:pathLst>
          </a:custGeom>
          <a:gradFill flip="none" rotWithShape="1">
            <a:gsLst>
              <a:gs pos="0">
                <a:schemeClr val="accent1">
                  <a:lumMod val="40000"/>
                  <a:lumOff val="60000"/>
                  <a:tint val="66000"/>
                  <a:satMod val="160000"/>
                </a:schemeClr>
              </a:gs>
              <a:gs pos="50000">
                <a:schemeClr val="accent1">
                  <a:lumMod val="40000"/>
                  <a:lumOff val="60000"/>
                  <a:tint val="44500"/>
                  <a:satMod val="160000"/>
                </a:schemeClr>
              </a:gs>
              <a:gs pos="100000">
                <a:schemeClr val="accent1">
                  <a:lumMod val="40000"/>
                  <a:lumOff val="60000"/>
                  <a:tint val="23500"/>
                  <a:satMod val="160000"/>
                </a:schemeClr>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DA53EE87-AE9A-E679-DF6C-D1A98C7C7640}"/>
              </a:ext>
            </a:extLst>
          </p:cNvPr>
          <p:cNvSpPr txBox="1"/>
          <p:nvPr/>
        </p:nvSpPr>
        <p:spPr>
          <a:xfrm>
            <a:off x="8776563" y="3331737"/>
            <a:ext cx="270729" cy="369332"/>
          </a:xfrm>
          <a:prstGeom prst="rect">
            <a:avLst/>
          </a:prstGeom>
          <a:noFill/>
        </p:spPr>
        <p:txBody>
          <a:bodyPr wrap="square" rtlCol="0">
            <a:spAutoFit/>
          </a:bodyPr>
          <a:lstStyle/>
          <a:p>
            <a:r>
              <a:rPr lang="en-US" dirty="0"/>
              <a:t>A</a:t>
            </a:r>
          </a:p>
        </p:txBody>
      </p:sp>
    </p:spTree>
    <p:custDataLst>
      <p:tags r:id="rId1"/>
    </p:custDataLst>
    <p:extLst>
      <p:ext uri="{BB962C8B-B14F-4D97-AF65-F5344CB8AC3E}">
        <p14:creationId xmlns:p14="http://schemas.microsoft.com/office/powerpoint/2010/main" val="85548107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605D4D6-67D1-0320-A140-94CC8086E16C}"/>
              </a:ext>
            </a:extLst>
          </p:cNvPr>
          <p:cNvPicPr>
            <a:picLocks noChangeAspect="1"/>
          </p:cNvPicPr>
          <p:nvPr/>
        </p:nvPicPr>
        <p:blipFill>
          <a:blip r:embed="rId4"/>
          <a:stretch>
            <a:fillRect/>
          </a:stretch>
        </p:blipFill>
        <p:spPr>
          <a:xfrm>
            <a:off x="6834957" y="1932371"/>
            <a:ext cx="4619625" cy="4105275"/>
          </a:xfrm>
          <a:prstGeom prst="rect">
            <a:avLst/>
          </a:prstGeom>
        </p:spPr>
      </p:pic>
      <p:sp>
        <p:nvSpPr>
          <p:cNvPr id="11" name="Title 2">
            <a:extLst>
              <a:ext uri="{FF2B5EF4-FFF2-40B4-BE49-F238E27FC236}">
                <a16:creationId xmlns:a16="http://schemas.microsoft.com/office/drawing/2014/main" id="{462E9AFE-FCE3-4594-A4DB-141C6B7644D4}"/>
              </a:ext>
            </a:extLst>
          </p:cNvPr>
          <p:cNvSpPr txBox="1">
            <a:spLocks/>
          </p:cNvSpPr>
          <p:nvPr/>
        </p:nvSpPr>
        <p:spPr>
          <a:xfrm>
            <a:off x="2398804" y="-423710"/>
            <a:ext cx="7225748" cy="1775218"/>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endParaRPr lang="en-US" sz="4000" dirty="0">
              <a:solidFill>
                <a:schemeClr val="tx1"/>
              </a:solidFill>
              <a:latin typeface="+mj-lt"/>
            </a:endParaRPr>
          </a:p>
        </p:txBody>
      </p:sp>
      <p:cxnSp>
        <p:nvCxnSpPr>
          <p:cNvPr id="5" name="Straight Connector 4">
            <a:extLst>
              <a:ext uri="{FF2B5EF4-FFF2-40B4-BE49-F238E27FC236}">
                <a16:creationId xmlns:a16="http://schemas.microsoft.com/office/drawing/2014/main" id="{BC62BD8F-380A-5581-2B95-406E6B2B47B2}"/>
              </a:ext>
            </a:extLst>
          </p:cNvPr>
          <p:cNvCxnSpPr>
            <a:cxnSpLocks/>
          </p:cNvCxnSpPr>
          <p:nvPr/>
        </p:nvCxnSpPr>
        <p:spPr>
          <a:xfrm flipV="1">
            <a:off x="7023793" y="2672179"/>
            <a:ext cx="3702508" cy="2919025"/>
          </a:xfrm>
          <a:prstGeom prst="line">
            <a:avLst/>
          </a:prstGeom>
          <a:ln w="19050">
            <a:solidFill>
              <a:srgbClr val="C00000"/>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BEFD4993-CB9C-A633-7FCE-D295F3550655}"/>
                  </a:ext>
                </a:extLst>
              </p:cNvPr>
              <p:cNvSpPr/>
              <p:nvPr/>
            </p:nvSpPr>
            <p:spPr>
              <a:xfrm>
                <a:off x="8965855" y="5692808"/>
                <a:ext cx="426936" cy="400110"/>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sSup>
                        <m:sSupPr>
                          <m:ctrlPr>
                            <a:rPr lang="en-US" sz="2000" i="1" dirty="0" smtClean="0">
                              <a:solidFill>
                                <a:schemeClr val="tx1"/>
                              </a:solidFill>
                              <a:latin typeface="Cambria Math" panose="02040503050406030204" pitchFamily="18" charset="0"/>
                              <a:cs typeface="Calibri Light" panose="020F0302020204030204" pitchFamily="34" charset="0"/>
                            </a:rPr>
                          </m:ctrlPr>
                        </m:sSupPr>
                        <m:e>
                          <m:r>
                            <a:rPr lang="en-US" sz="2000" b="0" i="1" dirty="0" smtClean="0">
                              <a:solidFill>
                                <a:schemeClr val="tx1"/>
                              </a:solidFill>
                              <a:latin typeface="Cambria Math" panose="02040503050406030204" pitchFamily="18" charset="0"/>
                              <a:cs typeface="Calibri Light" panose="020F0302020204030204" pitchFamily="34" charset="0"/>
                            </a:rPr>
                            <m:t>𝑞</m:t>
                          </m:r>
                        </m:e>
                        <m:sup>
                          <m:r>
                            <a:rPr lang="en-US" sz="2000" i="1" dirty="0">
                              <a:solidFill>
                                <a:schemeClr val="tx1"/>
                              </a:solidFill>
                              <a:latin typeface="Cambria Math" panose="02040503050406030204" pitchFamily="18" charset="0"/>
                              <a:cs typeface="Calibri Light" panose="020F0302020204030204" pitchFamily="34" charset="0"/>
                            </a:rPr>
                            <m:t>∗</m:t>
                          </m:r>
                        </m:sup>
                      </m:sSup>
                    </m:oMath>
                  </m:oMathPara>
                </a14:m>
                <a:endParaRPr lang="en-US" sz="2000" dirty="0">
                  <a:solidFill>
                    <a:schemeClr val="tx1"/>
                  </a:solidFill>
                  <a:cs typeface="Calibri Light" panose="020F0302020204030204" pitchFamily="34" charset="0"/>
                </a:endParaRPr>
              </a:p>
            </p:txBody>
          </p:sp>
        </mc:Choice>
        <mc:Fallback xmlns="">
          <p:sp>
            <p:nvSpPr>
              <p:cNvPr id="4" name="Rectangle 3">
                <a:extLst>
                  <a:ext uri="{FF2B5EF4-FFF2-40B4-BE49-F238E27FC236}">
                    <a16:creationId xmlns:a16="http://schemas.microsoft.com/office/drawing/2014/main" id="{BEFD4993-CB9C-A633-7FCE-D295F3550655}"/>
                  </a:ext>
                </a:extLst>
              </p:cNvPr>
              <p:cNvSpPr>
                <a:spLocks noRot="1" noChangeAspect="1" noMove="1" noResize="1" noEditPoints="1" noAdjustHandles="1" noChangeArrowheads="1" noChangeShapeType="1" noTextEdit="1"/>
              </p:cNvSpPr>
              <p:nvPr/>
            </p:nvSpPr>
            <p:spPr>
              <a:xfrm>
                <a:off x="8965855" y="5692808"/>
                <a:ext cx="426936" cy="400110"/>
              </a:xfrm>
              <a:prstGeom prst="rect">
                <a:avLst/>
              </a:prstGeom>
              <a:blipFill>
                <a:blip r:embed="rId5"/>
                <a:stretch>
                  <a:fillRect l="-7143" b="-76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01B6BE1D-B135-54A2-29BF-BF3B32F73783}"/>
                  </a:ext>
                </a:extLst>
              </p:cNvPr>
              <p:cNvSpPr txBox="1"/>
              <p:nvPr/>
            </p:nvSpPr>
            <p:spPr>
              <a:xfrm>
                <a:off x="754136" y="1932371"/>
                <a:ext cx="4702070" cy="2836674"/>
              </a:xfrm>
              <a:prstGeom prst="rect">
                <a:avLst/>
              </a:prstGeom>
              <a:noFill/>
              <a:effectLst/>
            </p:spPr>
            <p:txBody>
              <a:bodyPr wrap="square" rtlCol="0">
                <a:spAutoFit/>
              </a:bodyPr>
              <a:lstStyle/>
              <a:p>
                <a:pPr>
                  <a:lnSpc>
                    <a:spcPct val="125000"/>
                  </a:lnSpc>
                </a:pPr>
                <a:r>
                  <a:rPr lang="en-US" dirty="0">
                    <a:cs typeface="Calibri Light" panose="020F0302020204030204" pitchFamily="34" charset="0"/>
                  </a:rPr>
                  <a:t>Let </a:t>
                </a:r>
                <a14:m>
                  <m:oMath xmlns:m="http://schemas.openxmlformats.org/officeDocument/2006/math">
                    <m:r>
                      <a:rPr lang="en-US" b="0" i="1" smtClean="0">
                        <a:latin typeface="Cambria Math" panose="02040503050406030204" pitchFamily="18" charset="0"/>
                      </a:rPr>
                      <m:t>𝐸</m:t>
                    </m:r>
                    <m:r>
                      <a:rPr lang="en-US" b="0" i="1" smtClean="0">
                        <a:latin typeface="Cambria Math" panose="02040503050406030204" pitchFamily="18" charset="0"/>
                      </a:rPr>
                      <m:t>(</m:t>
                    </m:r>
                    <m:r>
                      <a:rPr lang="en-US" b="0" i="1" smtClean="0">
                        <a:latin typeface="Cambria Math" panose="02040503050406030204" pitchFamily="18" charset="0"/>
                      </a:rPr>
                      <m:t>𝑀𝐶</m:t>
                    </m:r>
                    <m:r>
                      <a:rPr lang="en-US" b="0" i="1" smtClean="0">
                        <a:latin typeface="Cambria Math" panose="02040503050406030204" pitchFamily="18" charset="0"/>
                      </a:rPr>
                      <m:t>)</m:t>
                    </m:r>
                  </m:oMath>
                </a14:m>
                <a:r>
                  <a:rPr lang="en-US" dirty="0"/>
                  <a:t> represent the expected marginal costs, however </a:t>
                </a:r>
                <a14:m>
                  <m:oMath xmlns:m="http://schemas.openxmlformats.org/officeDocument/2006/math">
                    <m:r>
                      <a:rPr lang="en-US" i="1">
                        <a:latin typeface="Cambria Math" panose="02040503050406030204" pitchFamily="18" charset="0"/>
                      </a:rPr>
                      <m:t>𝑀</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b="0" i="1" smtClean="0">
                            <a:latin typeface="Cambria Math" panose="02040503050406030204" pitchFamily="18" charset="0"/>
                          </a:rPr>
                          <m:t>𝑎𝑐𝑡𝑢𝑎𝑙</m:t>
                        </m:r>
                      </m:sub>
                    </m:sSub>
                  </m:oMath>
                </a14:m>
                <a:r>
                  <a:rPr lang="en-US" dirty="0"/>
                  <a:t> is the actual marginal cost of abatement for the industry. </a:t>
                </a:r>
              </a:p>
              <a:p>
                <a:pPr marL="742950" lvl="1" indent="-285750">
                  <a:lnSpc>
                    <a:spcPct val="125000"/>
                  </a:lnSpc>
                  <a:buFont typeface="Wingdings" panose="05000000000000000000" pitchFamily="2" charset="2"/>
                  <a:buChar char="§"/>
                </a:pPr>
                <a:r>
                  <a:rPr lang="en-US" dirty="0"/>
                  <a:t>With a tax set at </a:t>
                </a:r>
                <a14:m>
                  <m:oMath xmlns:m="http://schemas.openxmlformats.org/officeDocument/2006/math">
                    <m:sSup>
                      <m:sSupPr>
                        <m:ctrlPr>
                          <a:rPr lang="en-US" i="1" dirty="0">
                            <a:latin typeface="Cambria Math" panose="02040503050406030204" pitchFamily="18" charset="0"/>
                            <a:cs typeface="Calibri Light" panose="020F0302020204030204" pitchFamily="34" charset="0"/>
                          </a:rPr>
                        </m:ctrlPr>
                      </m:sSupPr>
                      <m:e>
                        <m:r>
                          <a:rPr lang="en-US" i="1" dirty="0">
                            <a:latin typeface="Cambria Math" panose="02040503050406030204" pitchFamily="18" charset="0"/>
                            <a:cs typeface="Calibri Light" panose="020F0302020204030204" pitchFamily="34" charset="0"/>
                          </a:rPr>
                          <m:t>𝑝</m:t>
                        </m:r>
                      </m:e>
                      <m:sup>
                        <m:r>
                          <a:rPr lang="en-US" i="1" dirty="0">
                            <a:latin typeface="Cambria Math" panose="02040503050406030204" pitchFamily="18" charset="0"/>
                            <a:cs typeface="Calibri Light" panose="020F0302020204030204" pitchFamily="34" charset="0"/>
                          </a:rPr>
                          <m:t>∗</m:t>
                        </m:r>
                      </m:sup>
                    </m:sSup>
                    <m:r>
                      <a:rPr lang="en-US" b="0" i="1" dirty="0" smtClean="0">
                        <a:latin typeface="Cambria Math" panose="02040503050406030204" pitchFamily="18" charset="0"/>
                        <a:cs typeface="Calibri Light" panose="020F0302020204030204" pitchFamily="34" charset="0"/>
                      </a:rPr>
                      <m:t>,</m:t>
                    </m:r>
                  </m:oMath>
                </a14:m>
                <a:r>
                  <a:rPr lang="en-US" dirty="0"/>
                  <a:t> firms will only abate up to </a:t>
                </a:r>
                <a14:m>
                  <m:oMath xmlns:m="http://schemas.openxmlformats.org/officeDocument/2006/math">
                    <m:sSup>
                      <m:sSupPr>
                        <m:ctrlPr>
                          <a:rPr lang="en-US" i="1" dirty="0">
                            <a:latin typeface="Cambria Math" panose="02040503050406030204" pitchFamily="18" charset="0"/>
                            <a:cs typeface="Calibri Light" panose="020F0302020204030204" pitchFamily="34" charset="0"/>
                          </a:rPr>
                        </m:ctrlPr>
                      </m:sSupPr>
                      <m:e>
                        <m:r>
                          <a:rPr lang="en-US" i="1" dirty="0">
                            <a:latin typeface="Cambria Math" panose="02040503050406030204" pitchFamily="18" charset="0"/>
                            <a:cs typeface="Calibri Light" panose="020F0302020204030204" pitchFamily="34" charset="0"/>
                          </a:rPr>
                          <m:t>𝑞</m:t>
                        </m:r>
                      </m:e>
                      <m:sup>
                        <m:r>
                          <a:rPr lang="en-US" i="1" dirty="0">
                            <a:latin typeface="Cambria Math" panose="02040503050406030204" pitchFamily="18" charset="0"/>
                            <a:cs typeface="Calibri Light" panose="020F0302020204030204" pitchFamily="34" charset="0"/>
                          </a:rPr>
                          <m:t>𝑇𝑎𝑥</m:t>
                        </m:r>
                      </m:sup>
                    </m:sSup>
                    <m:r>
                      <a:rPr lang="en-US" b="0" i="1" dirty="0" smtClean="0">
                        <a:latin typeface="Cambria Math" panose="02040503050406030204" pitchFamily="18" charset="0"/>
                        <a:cs typeface="Calibri Light" panose="020F0302020204030204" pitchFamily="34" charset="0"/>
                      </a:rPr>
                      <m:t>.</m:t>
                    </m:r>
                  </m:oMath>
                </a14:m>
                <a:endParaRPr lang="en-US" dirty="0"/>
              </a:p>
              <a:p>
                <a:pPr marL="742950" lvl="1" indent="-285750">
                  <a:lnSpc>
                    <a:spcPct val="125000"/>
                  </a:lnSpc>
                  <a:buFont typeface="Wingdings" panose="05000000000000000000" pitchFamily="2" charset="2"/>
                  <a:buChar char="§"/>
                </a:pPr>
                <a:r>
                  <a:rPr lang="en-US" dirty="0"/>
                  <a:t>Marginal benefits are higher than marginal costs at </a:t>
                </a:r>
                <a14:m>
                  <m:oMath xmlns:m="http://schemas.openxmlformats.org/officeDocument/2006/math">
                    <m:sSup>
                      <m:sSupPr>
                        <m:ctrlPr>
                          <a:rPr lang="en-US" sz="1800" i="1" dirty="0" smtClean="0">
                            <a:solidFill>
                              <a:schemeClr val="tx1"/>
                            </a:solidFill>
                            <a:latin typeface="Cambria Math" panose="02040503050406030204" pitchFamily="18" charset="0"/>
                            <a:cs typeface="Calibri Light" panose="020F0302020204030204" pitchFamily="34" charset="0"/>
                          </a:rPr>
                        </m:ctrlPr>
                      </m:sSupPr>
                      <m:e>
                        <m:r>
                          <a:rPr lang="en-US" sz="1800" b="0" i="1" dirty="0" smtClean="0">
                            <a:solidFill>
                              <a:schemeClr val="tx1"/>
                            </a:solidFill>
                            <a:latin typeface="Cambria Math" panose="02040503050406030204" pitchFamily="18" charset="0"/>
                            <a:cs typeface="Calibri Light" panose="020F0302020204030204" pitchFamily="34" charset="0"/>
                          </a:rPr>
                          <m:t>𝑞</m:t>
                        </m:r>
                      </m:e>
                      <m:sup>
                        <m:r>
                          <a:rPr lang="en-US" sz="1800" b="0" i="1" dirty="0" smtClean="0">
                            <a:solidFill>
                              <a:schemeClr val="tx1"/>
                            </a:solidFill>
                            <a:latin typeface="Cambria Math" panose="02040503050406030204" pitchFamily="18" charset="0"/>
                            <a:cs typeface="Calibri Light" panose="020F0302020204030204" pitchFamily="34" charset="0"/>
                          </a:rPr>
                          <m:t>𝑇𝑎𝑥</m:t>
                        </m:r>
                      </m:sup>
                    </m:sSup>
                  </m:oMath>
                </a14:m>
                <a:r>
                  <a:rPr lang="en-US" dirty="0"/>
                  <a:t>, leading to deadweight loss of region B. </a:t>
                </a:r>
              </a:p>
            </p:txBody>
          </p:sp>
        </mc:Choice>
        <mc:Fallback xmlns="">
          <p:sp>
            <p:nvSpPr>
              <p:cNvPr id="17" name="TextBox 16">
                <a:extLst>
                  <a:ext uri="{FF2B5EF4-FFF2-40B4-BE49-F238E27FC236}">
                    <a16:creationId xmlns:a16="http://schemas.microsoft.com/office/drawing/2014/main" id="{01B6BE1D-B135-54A2-29BF-BF3B32F73783}"/>
                  </a:ext>
                </a:extLst>
              </p:cNvPr>
              <p:cNvSpPr txBox="1">
                <a:spLocks noRot="1" noChangeAspect="1" noMove="1" noResize="1" noEditPoints="1" noAdjustHandles="1" noChangeArrowheads="1" noChangeShapeType="1" noTextEdit="1"/>
              </p:cNvSpPr>
              <p:nvPr/>
            </p:nvSpPr>
            <p:spPr>
              <a:xfrm>
                <a:off x="754136" y="1932371"/>
                <a:ext cx="4702070" cy="2836674"/>
              </a:xfrm>
              <a:prstGeom prst="rect">
                <a:avLst/>
              </a:prstGeom>
              <a:blipFill>
                <a:blip r:embed="rId6"/>
                <a:stretch>
                  <a:fillRect l="-1167" r="-1816" b="-2581"/>
                </a:stretch>
              </a:blipFill>
              <a:effectLst/>
            </p:spPr>
            <p:txBody>
              <a:bodyPr/>
              <a:lstStyle/>
              <a:p>
                <a:r>
                  <a:rPr lang="en-US">
                    <a:noFill/>
                  </a:rPr>
                  <a:t> </a:t>
                </a:r>
              </a:p>
            </p:txBody>
          </p:sp>
        </mc:Fallback>
      </mc:AlternateContent>
      <p:cxnSp>
        <p:nvCxnSpPr>
          <p:cNvPr id="19" name="Straight Connector 18">
            <a:extLst>
              <a:ext uri="{FF2B5EF4-FFF2-40B4-BE49-F238E27FC236}">
                <a16:creationId xmlns:a16="http://schemas.microsoft.com/office/drawing/2014/main" id="{FA2708A2-368A-5588-9CEA-444DBBDA68F0}"/>
              </a:ext>
            </a:extLst>
          </p:cNvPr>
          <p:cNvCxnSpPr>
            <a:cxnSpLocks/>
          </p:cNvCxnSpPr>
          <p:nvPr/>
        </p:nvCxnSpPr>
        <p:spPr>
          <a:xfrm flipV="1">
            <a:off x="9179323" y="3004167"/>
            <a:ext cx="0" cy="2596677"/>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6" name="Straight Connector 35">
            <a:extLst>
              <a:ext uri="{FF2B5EF4-FFF2-40B4-BE49-F238E27FC236}">
                <a16:creationId xmlns:a16="http://schemas.microsoft.com/office/drawing/2014/main" id="{385DF712-F4B4-6D81-295D-3FD88F7E2E0E}"/>
              </a:ext>
            </a:extLst>
          </p:cNvPr>
          <p:cNvCxnSpPr>
            <a:cxnSpLocks/>
          </p:cNvCxnSpPr>
          <p:nvPr/>
        </p:nvCxnSpPr>
        <p:spPr>
          <a:xfrm flipV="1">
            <a:off x="7023793" y="3908064"/>
            <a:ext cx="2160256" cy="292"/>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3BB6C10D-8A58-72C4-0B5F-76EED800E8BB}"/>
                  </a:ext>
                </a:extLst>
              </p:cNvPr>
              <p:cNvSpPr/>
              <p:nvPr/>
            </p:nvSpPr>
            <p:spPr>
              <a:xfrm>
                <a:off x="6391922" y="3708009"/>
                <a:ext cx="740158" cy="400110"/>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sSup>
                        <m:sSupPr>
                          <m:ctrlPr>
                            <a:rPr lang="en-US" sz="2000" i="1" dirty="0" smtClean="0">
                              <a:solidFill>
                                <a:schemeClr val="tx1"/>
                              </a:solidFill>
                              <a:latin typeface="Cambria Math" panose="02040503050406030204" pitchFamily="18" charset="0"/>
                              <a:cs typeface="Calibri Light" panose="020F0302020204030204" pitchFamily="34" charset="0"/>
                            </a:rPr>
                          </m:ctrlPr>
                        </m:sSupPr>
                        <m:e>
                          <m:r>
                            <a:rPr lang="en-US" sz="2000" b="0" i="1" dirty="0" smtClean="0">
                              <a:solidFill>
                                <a:schemeClr val="tx1"/>
                              </a:solidFill>
                              <a:latin typeface="Cambria Math" panose="02040503050406030204" pitchFamily="18" charset="0"/>
                              <a:cs typeface="Calibri Light" panose="020F0302020204030204" pitchFamily="34" charset="0"/>
                            </a:rPr>
                            <m:t>𝑝</m:t>
                          </m:r>
                        </m:e>
                        <m:sup>
                          <m:r>
                            <a:rPr lang="en-US" sz="2000" i="1" dirty="0">
                              <a:solidFill>
                                <a:schemeClr val="tx1"/>
                              </a:solidFill>
                              <a:latin typeface="Cambria Math" panose="02040503050406030204" pitchFamily="18" charset="0"/>
                              <a:cs typeface="Calibri Light" panose="020F0302020204030204" pitchFamily="34" charset="0"/>
                            </a:rPr>
                            <m:t>∗</m:t>
                          </m:r>
                        </m:sup>
                      </m:sSup>
                    </m:oMath>
                  </m:oMathPara>
                </a14:m>
                <a:endParaRPr lang="en-US" sz="2000" dirty="0">
                  <a:solidFill>
                    <a:schemeClr val="tx1"/>
                  </a:solidFill>
                  <a:cs typeface="Calibri Light" panose="020F0302020204030204" pitchFamily="34" charset="0"/>
                </a:endParaRPr>
              </a:p>
            </p:txBody>
          </p:sp>
        </mc:Choice>
        <mc:Fallback xmlns="">
          <p:sp>
            <p:nvSpPr>
              <p:cNvPr id="6" name="Rectangle 5">
                <a:extLst>
                  <a:ext uri="{FF2B5EF4-FFF2-40B4-BE49-F238E27FC236}">
                    <a16:creationId xmlns:a16="http://schemas.microsoft.com/office/drawing/2014/main" id="{3BB6C10D-8A58-72C4-0B5F-76EED800E8BB}"/>
                  </a:ext>
                </a:extLst>
              </p:cNvPr>
              <p:cNvSpPr>
                <a:spLocks noRot="1" noChangeAspect="1" noMove="1" noResize="1" noEditPoints="1" noAdjustHandles="1" noChangeArrowheads="1" noChangeShapeType="1" noTextEdit="1"/>
              </p:cNvSpPr>
              <p:nvPr/>
            </p:nvSpPr>
            <p:spPr>
              <a:xfrm>
                <a:off x="6391922" y="3708009"/>
                <a:ext cx="740158" cy="400110"/>
              </a:xfrm>
              <a:prstGeom prst="rect">
                <a:avLst/>
              </a:prstGeom>
              <a:blipFill>
                <a:blip r:embed="rId7"/>
                <a:stretch>
                  <a:fillRect b="-7576"/>
                </a:stretch>
              </a:blipFill>
            </p:spPr>
            <p:txBody>
              <a:bodyPr/>
              <a:lstStyle/>
              <a:p>
                <a:r>
                  <a:rPr lang="en-US">
                    <a:noFill/>
                  </a:rPr>
                  <a:t> </a:t>
                </a:r>
              </a:p>
            </p:txBody>
          </p:sp>
        </mc:Fallback>
      </mc:AlternateContent>
      <p:cxnSp>
        <p:nvCxnSpPr>
          <p:cNvPr id="7" name="Straight Connector 6">
            <a:extLst>
              <a:ext uri="{FF2B5EF4-FFF2-40B4-BE49-F238E27FC236}">
                <a16:creationId xmlns:a16="http://schemas.microsoft.com/office/drawing/2014/main" id="{40A37FA6-EDAC-6474-1AC7-0B877270F761}"/>
              </a:ext>
            </a:extLst>
          </p:cNvPr>
          <p:cNvCxnSpPr>
            <a:cxnSpLocks/>
          </p:cNvCxnSpPr>
          <p:nvPr/>
        </p:nvCxnSpPr>
        <p:spPr>
          <a:xfrm>
            <a:off x="7263126" y="3193390"/>
            <a:ext cx="3552972" cy="1315363"/>
          </a:xfrm>
          <a:prstGeom prst="line">
            <a:avLst/>
          </a:prstGeom>
          <a:ln w="19050">
            <a:solidFill>
              <a:srgbClr val="03F314"/>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4088AB44-1C1B-18E1-E2B0-60508EB5BE3D}"/>
                  </a:ext>
                </a:extLst>
              </p:cNvPr>
              <p:cNvSpPr txBox="1"/>
              <p:nvPr/>
            </p:nvSpPr>
            <p:spPr>
              <a:xfrm>
                <a:off x="10881512" y="4412280"/>
                <a:ext cx="499497"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𝑀𝐵</m:t>
                      </m:r>
                    </m:oMath>
                  </m:oMathPara>
                </a14:m>
                <a:endParaRPr lang="en-US" dirty="0"/>
              </a:p>
            </p:txBody>
          </p:sp>
        </mc:Choice>
        <mc:Fallback xmlns="">
          <p:sp>
            <p:nvSpPr>
              <p:cNvPr id="13" name="TextBox 12">
                <a:extLst>
                  <a:ext uri="{FF2B5EF4-FFF2-40B4-BE49-F238E27FC236}">
                    <a16:creationId xmlns:a16="http://schemas.microsoft.com/office/drawing/2014/main" id="{4088AB44-1C1B-18E1-E2B0-60508EB5BE3D}"/>
                  </a:ext>
                </a:extLst>
              </p:cNvPr>
              <p:cNvSpPr txBox="1">
                <a:spLocks noRot="1" noChangeAspect="1" noMove="1" noResize="1" noEditPoints="1" noAdjustHandles="1" noChangeArrowheads="1" noChangeShapeType="1" noTextEdit="1"/>
              </p:cNvSpPr>
              <p:nvPr/>
            </p:nvSpPr>
            <p:spPr>
              <a:xfrm>
                <a:off x="10881512" y="4412280"/>
                <a:ext cx="499497" cy="369332"/>
              </a:xfrm>
              <a:prstGeom prst="rect">
                <a:avLst/>
              </a:prstGeom>
              <a:blipFill>
                <a:blip r:embed="rId8"/>
                <a:stretch>
                  <a:fillRect r="-48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1717D5D3-11BA-F5EA-61E4-0DF8F8C92B22}"/>
                  </a:ext>
                </a:extLst>
              </p:cNvPr>
              <p:cNvSpPr txBox="1"/>
              <p:nvPr/>
            </p:nvSpPr>
            <p:spPr>
              <a:xfrm>
                <a:off x="10576098" y="2436711"/>
                <a:ext cx="114603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m:t>
                      </m:r>
                      <m:r>
                        <a:rPr lang="en-US" b="0" i="1" smtClean="0">
                          <a:latin typeface="Cambria Math" panose="02040503050406030204" pitchFamily="18" charset="0"/>
                        </a:rPr>
                        <m:t>(</m:t>
                      </m:r>
                      <m:r>
                        <a:rPr lang="en-US" b="0" i="1" smtClean="0">
                          <a:latin typeface="Cambria Math" panose="02040503050406030204" pitchFamily="18" charset="0"/>
                        </a:rPr>
                        <m:t>𝑀𝐶</m:t>
                      </m:r>
                      <m:r>
                        <a:rPr lang="en-US" b="0" i="1" smtClean="0">
                          <a:latin typeface="Cambria Math" panose="02040503050406030204" pitchFamily="18" charset="0"/>
                        </a:rPr>
                        <m:t>)</m:t>
                      </m:r>
                    </m:oMath>
                  </m:oMathPara>
                </a14:m>
                <a:endParaRPr lang="en-US" dirty="0"/>
              </a:p>
            </p:txBody>
          </p:sp>
        </mc:Choice>
        <mc:Fallback xmlns="">
          <p:sp>
            <p:nvSpPr>
              <p:cNvPr id="18" name="TextBox 17">
                <a:extLst>
                  <a:ext uri="{FF2B5EF4-FFF2-40B4-BE49-F238E27FC236}">
                    <a16:creationId xmlns:a16="http://schemas.microsoft.com/office/drawing/2014/main" id="{1717D5D3-11BA-F5EA-61E4-0DF8F8C92B22}"/>
                  </a:ext>
                </a:extLst>
              </p:cNvPr>
              <p:cNvSpPr txBox="1">
                <a:spLocks noRot="1" noChangeAspect="1" noMove="1" noResize="1" noEditPoints="1" noAdjustHandles="1" noChangeArrowheads="1" noChangeShapeType="1" noTextEdit="1"/>
              </p:cNvSpPr>
              <p:nvPr/>
            </p:nvSpPr>
            <p:spPr>
              <a:xfrm>
                <a:off x="10576098" y="2436711"/>
                <a:ext cx="1146030" cy="369332"/>
              </a:xfrm>
              <a:prstGeom prst="rect">
                <a:avLst/>
              </a:prstGeom>
              <a:blipFill>
                <a:blip r:embed="rId9"/>
                <a:stretch>
                  <a:fillRect b="-13333"/>
                </a:stretch>
              </a:blipFill>
            </p:spPr>
            <p:txBody>
              <a:bodyPr/>
              <a:lstStyle/>
              <a:p>
                <a:r>
                  <a:rPr lang="en-US">
                    <a:noFill/>
                  </a:rPr>
                  <a:t> </a:t>
                </a:r>
              </a:p>
            </p:txBody>
          </p:sp>
        </mc:Fallback>
      </mc:AlternateContent>
      <p:sp>
        <p:nvSpPr>
          <p:cNvPr id="2" name="Title 2">
            <a:extLst>
              <a:ext uri="{FF2B5EF4-FFF2-40B4-BE49-F238E27FC236}">
                <a16:creationId xmlns:a16="http://schemas.microsoft.com/office/drawing/2014/main" id="{3CE5E300-5927-2C3E-4FBB-6B6B3DA13E0C}"/>
              </a:ext>
            </a:extLst>
          </p:cNvPr>
          <p:cNvSpPr txBox="1">
            <a:spLocks/>
          </p:cNvSpPr>
          <p:nvPr/>
        </p:nvSpPr>
        <p:spPr>
          <a:xfrm>
            <a:off x="2398804" y="0"/>
            <a:ext cx="7225748" cy="142042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rgbClr val="0070C0"/>
                </a:solidFill>
                <a:latin typeface="+mj-lt"/>
              </a:rPr>
              <a:t>2) Prices vs. Quantities</a:t>
            </a:r>
          </a:p>
        </p:txBody>
      </p:sp>
      <p:sp>
        <p:nvSpPr>
          <p:cNvPr id="15" name="Rectangle 14">
            <a:extLst>
              <a:ext uri="{FF2B5EF4-FFF2-40B4-BE49-F238E27FC236}">
                <a16:creationId xmlns:a16="http://schemas.microsoft.com/office/drawing/2014/main" id="{11343A7B-0B55-0DD5-D0EC-C046F279A666}"/>
              </a:ext>
            </a:extLst>
          </p:cNvPr>
          <p:cNvSpPr/>
          <p:nvPr/>
        </p:nvSpPr>
        <p:spPr>
          <a:xfrm>
            <a:off x="10688226" y="5613230"/>
            <a:ext cx="1301447" cy="646331"/>
          </a:xfrm>
          <a:prstGeom prst="rect">
            <a:avLst/>
          </a:prstGeom>
        </p:spPr>
        <p:txBody>
          <a:bodyPr wrap="none">
            <a:spAutoFit/>
          </a:bodyPr>
          <a:lstStyle/>
          <a:p>
            <a:pPr algn="ctr"/>
            <a:r>
              <a:rPr lang="en-US" dirty="0">
                <a:cs typeface="Calibri Light" panose="020F0302020204030204" pitchFamily="34" charset="0"/>
              </a:rPr>
              <a:t>Quantity of </a:t>
            </a:r>
          </a:p>
          <a:p>
            <a:pPr algn="ctr"/>
            <a:r>
              <a:rPr lang="en-US" dirty="0">
                <a:cs typeface="Calibri Light" panose="020F0302020204030204" pitchFamily="34" charset="0"/>
              </a:rPr>
              <a:t>Abatement</a:t>
            </a:r>
          </a:p>
        </p:txBody>
      </p:sp>
      <p:cxnSp>
        <p:nvCxnSpPr>
          <p:cNvPr id="20" name="Straight Connector 19">
            <a:extLst>
              <a:ext uri="{FF2B5EF4-FFF2-40B4-BE49-F238E27FC236}">
                <a16:creationId xmlns:a16="http://schemas.microsoft.com/office/drawing/2014/main" id="{10148A2A-9338-DDEB-26B1-EFD8BCF0143C}"/>
              </a:ext>
            </a:extLst>
          </p:cNvPr>
          <p:cNvCxnSpPr>
            <a:cxnSpLocks/>
          </p:cNvCxnSpPr>
          <p:nvPr/>
        </p:nvCxnSpPr>
        <p:spPr>
          <a:xfrm flipV="1">
            <a:off x="6985718" y="1825338"/>
            <a:ext cx="3702508" cy="2919025"/>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E58E17E7-1F98-BD15-AE19-9ACE120D6B8F}"/>
                  </a:ext>
                </a:extLst>
              </p:cNvPr>
              <p:cNvSpPr txBox="1"/>
              <p:nvPr/>
            </p:nvSpPr>
            <p:spPr>
              <a:xfrm>
                <a:off x="10721793" y="1420427"/>
                <a:ext cx="85891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𝑀</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b="0" i="1" smtClean="0">
                              <a:latin typeface="Cambria Math" panose="02040503050406030204" pitchFamily="18" charset="0"/>
                            </a:rPr>
                            <m:t>𝑎𝑐𝑡𝑢𝑎𝑙</m:t>
                          </m:r>
                        </m:sub>
                      </m:sSub>
                    </m:oMath>
                  </m:oMathPara>
                </a14:m>
                <a:endParaRPr lang="en-US" dirty="0"/>
              </a:p>
            </p:txBody>
          </p:sp>
        </mc:Choice>
        <mc:Fallback xmlns="">
          <p:sp>
            <p:nvSpPr>
              <p:cNvPr id="23" name="TextBox 22">
                <a:extLst>
                  <a:ext uri="{FF2B5EF4-FFF2-40B4-BE49-F238E27FC236}">
                    <a16:creationId xmlns:a16="http://schemas.microsoft.com/office/drawing/2014/main" id="{E58E17E7-1F98-BD15-AE19-9ACE120D6B8F}"/>
                  </a:ext>
                </a:extLst>
              </p:cNvPr>
              <p:cNvSpPr txBox="1">
                <a:spLocks noRot="1" noChangeAspect="1" noMove="1" noResize="1" noEditPoints="1" noAdjustHandles="1" noChangeArrowheads="1" noChangeShapeType="1" noTextEdit="1"/>
              </p:cNvSpPr>
              <p:nvPr/>
            </p:nvSpPr>
            <p:spPr>
              <a:xfrm>
                <a:off x="10721793" y="1420427"/>
                <a:ext cx="858914" cy="369332"/>
              </a:xfrm>
              <a:prstGeom prst="rect">
                <a:avLst/>
              </a:prstGeom>
              <a:blipFill>
                <a:blip r:embed="rId10"/>
                <a:stretch>
                  <a:fillRect r="-1844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C14AED7C-D62D-E9D7-2461-C8EEE93490B1}"/>
                  </a:ext>
                </a:extLst>
              </p:cNvPr>
              <p:cNvSpPr/>
              <p:nvPr/>
            </p:nvSpPr>
            <p:spPr>
              <a:xfrm>
                <a:off x="6121690" y="2788288"/>
                <a:ext cx="740158" cy="405624"/>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sSup>
                        <m:sSupPr>
                          <m:ctrlPr>
                            <a:rPr lang="en-US" sz="2000" i="1" dirty="0" smtClean="0">
                              <a:solidFill>
                                <a:schemeClr val="tx1"/>
                              </a:solidFill>
                              <a:latin typeface="Cambria Math" panose="02040503050406030204" pitchFamily="18" charset="0"/>
                              <a:cs typeface="Calibri Light" panose="020F0302020204030204" pitchFamily="34" charset="0"/>
                            </a:rPr>
                          </m:ctrlPr>
                        </m:sSupPr>
                        <m:e>
                          <m:r>
                            <a:rPr lang="en-US" sz="2000" b="0" i="1" dirty="0" smtClean="0">
                              <a:solidFill>
                                <a:schemeClr val="tx1"/>
                              </a:solidFill>
                              <a:latin typeface="Cambria Math" panose="02040503050406030204" pitchFamily="18" charset="0"/>
                              <a:cs typeface="Calibri Light" panose="020F0302020204030204" pitchFamily="34" charset="0"/>
                            </a:rPr>
                            <m:t>𝑝</m:t>
                          </m:r>
                        </m:e>
                        <m:sup>
                          <m:r>
                            <a:rPr lang="en-US" sz="2000" b="0" i="1" dirty="0" smtClean="0">
                              <a:solidFill>
                                <a:schemeClr val="tx1"/>
                              </a:solidFill>
                              <a:latin typeface="Cambria Math" panose="02040503050406030204" pitchFamily="18" charset="0"/>
                              <a:cs typeface="Calibri Light" panose="020F0302020204030204" pitchFamily="34" charset="0"/>
                            </a:rPr>
                            <m:t>𝑐𝑡</m:t>
                          </m:r>
                        </m:sup>
                      </m:sSup>
                    </m:oMath>
                  </m:oMathPara>
                </a14:m>
                <a:endParaRPr lang="en-US" sz="2000" dirty="0">
                  <a:solidFill>
                    <a:schemeClr val="tx1"/>
                  </a:solidFill>
                  <a:cs typeface="Calibri Light" panose="020F0302020204030204" pitchFamily="34" charset="0"/>
                </a:endParaRPr>
              </a:p>
            </p:txBody>
          </p:sp>
        </mc:Choice>
        <mc:Fallback xmlns="">
          <p:sp>
            <p:nvSpPr>
              <p:cNvPr id="8" name="Rectangle 7">
                <a:extLst>
                  <a:ext uri="{FF2B5EF4-FFF2-40B4-BE49-F238E27FC236}">
                    <a16:creationId xmlns:a16="http://schemas.microsoft.com/office/drawing/2014/main" id="{C14AED7C-D62D-E9D7-2461-C8EEE93490B1}"/>
                  </a:ext>
                </a:extLst>
              </p:cNvPr>
              <p:cNvSpPr>
                <a:spLocks noRot="1" noChangeAspect="1" noMove="1" noResize="1" noEditPoints="1" noAdjustHandles="1" noChangeArrowheads="1" noChangeShapeType="1" noTextEdit="1"/>
              </p:cNvSpPr>
              <p:nvPr/>
            </p:nvSpPr>
            <p:spPr>
              <a:xfrm>
                <a:off x="6121690" y="2788288"/>
                <a:ext cx="740158" cy="405624"/>
              </a:xfrm>
              <a:prstGeom prst="rect">
                <a:avLst/>
              </a:prstGeom>
              <a:blipFill>
                <a:blip r:embed="rId11"/>
                <a:stretch>
                  <a:fillRect b="-5970"/>
                </a:stretch>
              </a:blipFill>
            </p:spPr>
            <p:txBody>
              <a:bodyPr/>
              <a:lstStyle/>
              <a:p>
                <a:r>
                  <a:rPr lang="en-US">
                    <a:noFill/>
                  </a:rPr>
                  <a:t> </a:t>
                </a:r>
              </a:p>
            </p:txBody>
          </p:sp>
        </mc:Fallback>
      </mc:AlternateContent>
      <p:cxnSp>
        <p:nvCxnSpPr>
          <p:cNvPr id="9" name="Straight Connector 8">
            <a:extLst>
              <a:ext uri="{FF2B5EF4-FFF2-40B4-BE49-F238E27FC236}">
                <a16:creationId xmlns:a16="http://schemas.microsoft.com/office/drawing/2014/main" id="{95499C25-FA5D-15F0-3BCA-17F2C3B9B19A}"/>
              </a:ext>
            </a:extLst>
          </p:cNvPr>
          <p:cNvCxnSpPr>
            <a:cxnSpLocks/>
          </p:cNvCxnSpPr>
          <p:nvPr/>
        </p:nvCxnSpPr>
        <p:spPr>
          <a:xfrm flipV="1">
            <a:off x="6955599" y="3004167"/>
            <a:ext cx="2213818" cy="292"/>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4" name="Freeform: Shape 13">
            <a:extLst>
              <a:ext uri="{FF2B5EF4-FFF2-40B4-BE49-F238E27FC236}">
                <a16:creationId xmlns:a16="http://schemas.microsoft.com/office/drawing/2014/main" id="{78077196-4021-3934-6778-93A674B3E3BE}"/>
              </a:ext>
            </a:extLst>
          </p:cNvPr>
          <p:cNvSpPr/>
          <p:nvPr/>
        </p:nvSpPr>
        <p:spPr>
          <a:xfrm>
            <a:off x="8407153" y="3027285"/>
            <a:ext cx="772358" cy="870012"/>
          </a:xfrm>
          <a:custGeom>
            <a:avLst/>
            <a:gdLst>
              <a:gd name="connsiteX0" fmla="*/ 0 w 772358"/>
              <a:gd name="connsiteY0" fmla="*/ 594804 h 870012"/>
              <a:gd name="connsiteX1" fmla="*/ 763480 w 772358"/>
              <a:gd name="connsiteY1" fmla="*/ 870012 h 870012"/>
              <a:gd name="connsiteX2" fmla="*/ 772358 w 772358"/>
              <a:gd name="connsiteY2" fmla="*/ 0 h 870012"/>
              <a:gd name="connsiteX3" fmla="*/ 390618 w 772358"/>
              <a:gd name="connsiteY3" fmla="*/ 275208 h 870012"/>
              <a:gd name="connsiteX4" fmla="*/ 0 w 772358"/>
              <a:gd name="connsiteY4" fmla="*/ 594804 h 8700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2358" h="870012">
                <a:moveTo>
                  <a:pt x="0" y="594804"/>
                </a:moveTo>
                <a:lnTo>
                  <a:pt x="763480" y="870012"/>
                </a:lnTo>
                <a:cubicBezTo>
                  <a:pt x="766439" y="580008"/>
                  <a:pt x="769399" y="290004"/>
                  <a:pt x="772358" y="0"/>
                </a:cubicBezTo>
                <a:lnTo>
                  <a:pt x="390618" y="275208"/>
                </a:lnTo>
                <a:lnTo>
                  <a:pt x="0" y="594804"/>
                </a:lnTo>
                <a:close/>
              </a:path>
            </a:pathLst>
          </a:custGeom>
          <a:gradFill flip="none" rotWithShape="1">
            <a:gsLst>
              <a:gs pos="0">
                <a:schemeClr val="accent1">
                  <a:lumMod val="40000"/>
                  <a:lumOff val="60000"/>
                  <a:tint val="66000"/>
                  <a:satMod val="160000"/>
                </a:schemeClr>
              </a:gs>
              <a:gs pos="50000">
                <a:schemeClr val="accent1">
                  <a:lumMod val="40000"/>
                  <a:lumOff val="60000"/>
                  <a:tint val="44500"/>
                  <a:satMod val="160000"/>
                </a:schemeClr>
              </a:gs>
              <a:gs pos="100000">
                <a:schemeClr val="accent1">
                  <a:lumMod val="40000"/>
                  <a:lumOff val="60000"/>
                  <a:tint val="23500"/>
                  <a:satMod val="160000"/>
                </a:schemeClr>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DA53EE87-AE9A-E679-DF6C-D1A98C7C7640}"/>
              </a:ext>
            </a:extLst>
          </p:cNvPr>
          <p:cNvSpPr txBox="1"/>
          <p:nvPr/>
        </p:nvSpPr>
        <p:spPr>
          <a:xfrm>
            <a:off x="8776563" y="3331737"/>
            <a:ext cx="270729" cy="369332"/>
          </a:xfrm>
          <a:prstGeom prst="rect">
            <a:avLst/>
          </a:prstGeom>
          <a:noFill/>
        </p:spPr>
        <p:txBody>
          <a:bodyPr wrap="square" rtlCol="0">
            <a:spAutoFit/>
          </a:bodyPr>
          <a:lstStyle/>
          <a:p>
            <a:r>
              <a:rPr lang="en-US" dirty="0"/>
              <a:t>A</a:t>
            </a:r>
          </a:p>
        </p:txBody>
      </p:sp>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A57D7A2B-CAAD-35E9-548F-2026F2E1B1F2}"/>
                  </a:ext>
                </a:extLst>
              </p:cNvPr>
              <p:cNvSpPr/>
              <p:nvPr/>
            </p:nvSpPr>
            <p:spPr>
              <a:xfrm>
                <a:off x="7890453" y="5679218"/>
                <a:ext cx="426936" cy="400110"/>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sSup>
                        <m:sSupPr>
                          <m:ctrlPr>
                            <a:rPr lang="en-US" sz="2000" i="1" dirty="0" smtClean="0">
                              <a:solidFill>
                                <a:schemeClr val="tx1"/>
                              </a:solidFill>
                              <a:latin typeface="Cambria Math" panose="02040503050406030204" pitchFamily="18" charset="0"/>
                              <a:cs typeface="Calibri Light" panose="020F0302020204030204" pitchFamily="34" charset="0"/>
                            </a:rPr>
                          </m:ctrlPr>
                        </m:sSupPr>
                        <m:e>
                          <m:r>
                            <a:rPr lang="en-US" sz="2000" b="0" i="1" dirty="0" smtClean="0">
                              <a:solidFill>
                                <a:schemeClr val="tx1"/>
                              </a:solidFill>
                              <a:latin typeface="Cambria Math" panose="02040503050406030204" pitchFamily="18" charset="0"/>
                              <a:cs typeface="Calibri Light" panose="020F0302020204030204" pitchFamily="34" charset="0"/>
                            </a:rPr>
                            <m:t>𝑞</m:t>
                          </m:r>
                        </m:e>
                        <m:sup>
                          <m:r>
                            <a:rPr lang="en-US" sz="2000" b="0" i="1" dirty="0" smtClean="0">
                              <a:solidFill>
                                <a:schemeClr val="tx1"/>
                              </a:solidFill>
                              <a:latin typeface="Cambria Math" panose="02040503050406030204" pitchFamily="18" charset="0"/>
                              <a:cs typeface="Calibri Light" panose="020F0302020204030204" pitchFamily="34" charset="0"/>
                            </a:rPr>
                            <m:t>𝑇𝑎𝑥</m:t>
                          </m:r>
                        </m:sup>
                      </m:sSup>
                    </m:oMath>
                  </m:oMathPara>
                </a14:m>
                <a:endParaRPr lang="en-US" sz="2000" dirty="0">
                  <a:solidFill>
                    <a:schemeClr val="tx1"/>
                  </a:solidFill>
                  <a:cs typeface="Calibri Light" panose="020F0302020204030204" pitchFamily="34" charset="0"/>
                </a:endParaRPr>
              </a:p>
            </p:txBody>
          </p:sp>
        </mc:Choice>
        <mc:Fallback xmlns="">
          <p:sp>
            <p:nvSpPr>
              <p:cNvPr id="10" name="Rectangle 9">
                <a:extLst>
                  <a:ext uri="{FF2B5EF4-FFF2-40B4-BE49-F238E27FC236}">
                    <a16:creationId xmlns:a16="http://schemas.microsoft.com/office/drawing/2014/main" id="{A57D7A2B-CAAD-35E9-548F-2026F2E1B1F2}"/>
                  </a:ext>
                </a:extLst>
              </p:cNvPr>
              <p:cNvSpPr>
                <a:spLocks noRot="1" noChangeAspect="1" noMove="1" noResize="1" noEditPoints="1" noAdjustHandles="1" noChangeArrowheads="1" noChangeShapeType="1" noTextEdit="1"/>
              </p:cNvSpPr>
              <p:nvPr/>
            </p:nvSpPr>
            <p:spPr>
              <a:xfrm>
                <a:off x="7890453" y="5679218"/>
                <a:ext cx="426936" cy="400110"/>
              </a:xfrm>
              <a:prstGeom prst="rect">
                <a:avLst/>
              </a:prstGeom>
              <a:blipFill>
                <a:blip r:embed="rId12"/>
                <a:stretch>
                  <a:fillRect l="-35714" r="-14286" b="-7692"/>
                </a:stretch>
              </a:blipFill>
            </p:spPr>
            <p:txBody>
              <a:bodyPr/>
              <a:lstStyle/>
              <a:p>
                <a:r>
                  <a:rPr lang="en-US">
                    <a:noFill/>
                  </a:rPr>
                  <a:t> </a:t>
                </a:r>
              </a:p>
            </p:txBody>
          </p:sp>
        </mc:Fallback>
      </mc:AlternateContent>
      <p:cxnSp>
        <p:nvCxnSpPr>
          <p:cNvPr id="12" name="Straight Connector 11">
            <a:extLst>
              <a:ext uri="{FF2B5EF4-FFF2-40B4-BE49-F238E27FC236}">
                <a16:creationId xmlns:a16="http://schemas.microsoft.com/office/drawing/2014/main" id="{03236DAE-726A-2724-8F6C-3ABA9714AE64}"/>
              </a:ext>
            </a:extLst>
          </p:cNvPr>
          <p:cNvCxnSpPr>
            <a:cxnSpLocks/>
          </p:cNvCxnSpPr>
          <p:nvPr/>
        </p:nvCxnSpPr>
        <p:spPr>
          <a:xfrm flipV="1">
            <a:off x="8062508" y="3515557"/>
            <a:ext cx="0" cy="1992687"/>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5" name="Freeform: Shape 24">
            <a:extLst>
              <a:ext uri="{FF2B5EF4-FFF2-40B4-BE49-F238E27FC236}">
                <a16:creationId xmlns:a16="http://schemas.microsoft.com/office/drawing/2014/main" id="{E0983375-21DB-5694-4680-9E2E6FED92F7}"/>
              </a:ext>
            </a:extLst>
          </p:cNvPr>
          <p:cNvSpPr/>
          <p:nvPr/>
        </p:nvSpPr>
        <p:spPr>
          <a:xfrm>
            <a:off x="8048282" y="3497802"/>
            <a:ext cx="337352" cy="399495"/>
          </a:xfrm>
          <a:custGeom>
            <a:avLst/>
            <a:gdLst>
              <a:gd name="connsiteX0" fmla="*/ 0 w 337352"/>
              <a:gd name="connsiteY0" fmla="*/ 408373 h 408373"/>
              <a:gd name="connsiteX1" fmla="*/ 17756 w 337352"/>
              <a:gd name="connsiteY1" fmla="*/ 0 h 408373"/>
              <a:gd name="connsiteX2" fmla="*/ 337352 w 337352"/>
              <a:gd name="connsiteY2" fmla="*/ 115410 h 408373"/>
              <a:gd name="connsiteX3" fmla="*/ 0 w 337352"/>
              <a:gd name="connsiteY3" fmla="*/ 408373 h 408373"/>
            </a:gdLst>
            <a:ahLst/>
            <a:cxnLst>
              <a:cxn ang="0">
                <a:pos x="connsiteX0" y="connsiteY0"/>
              </a:cxn>
              <a:cxn ang="0">
                <a:pos x="connsiteX1" y="connsiteY1"/>
              </a:cxn>
              <a:cxn ang="0">
                <a:pos x="connsiteX2" y="connsiteY2"/>
              </a:cxn>
              <a:cxn ang="0">
                <a:pos x="connsiteX3" y="connsiteY3"/>
              </a:cxn>
            </a:cxnLst>
            <a:rect l="l" t="t" r="r" b="b"/>
            <a:pathLst>
              <a:path w="337352" h="408373">
                <a:moveTo>
                  <a:pt x="0" y="408373"/>
                </a:moveTo>
                <a:lnTo>
                  <a:pt x="17756" y="0"/>
                </a:lnTo>
                <a:lnTo>
                  <a:pt x="337352" y="115410"/>
                </a:lnTo>
                <a:lnTo>
                  <a:pt x="0" y="408373"/>
                </a:lnTo>
                <a:close/>
              </a:path>
            </a:pathLst>
          </a:cu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26" name="TextBox 25">
            <a:extLst>
              <a:ext uri="{FF2B5EF4-FFF2-40B4-BE49-F238E27FC236}">
                <a16:creationId xmlns:a16="http://schemas.microsoft.com/office/drawing/2014/main" id="{3838EC91-6D72-DE47-C6E3-1C660F899021}"/>
              </a:ext>
            </a:extLst>
          </p:cNvPr>
          <p:cNvSpPr txBox="1"/>
          <p:nvPr/>
        </p:nvSpPr>
        <p:spPr>
          <a:xfrm>
            <a:off x="8005714" y="3485216"/>
            <a:ext cx="270729" cy="369332"/>
          </a:xfrm>
          <a:prstGeom prst="rect">
            <a:avLst/>
          </a:prstGeom>
          <a:noFill/>
        </p:spPr>
        <p:txBody>
          <a:bodyPr wrap="square" rtlCol="0">
            <a:spAutoFit/>
          </a:bodyPr>
          <a:lstStyle/>
          <a:p>
            <a:r>
              <a:rPr lang="en-US" dirty="0"/>
              <a:t>B</a:t>
            </a:r>
          </a:p>
        </p:txBody>
      </p:sp>
    </p:spTree>
    <p:custDataLst>
      <p:tags r:id="rId1"/>
    </p:custDataLst>
    <p:extLst>
      <p:ext uri="{BB962C8B-B14F-4D97-AF65-F5344CB8AC3E}">
        <p14:creationId xmlns:p14="http://schemas.microsoft.com/office/powerpoint/2010/main" val="170964954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605D4D6-67D1-0320-A140-94CC8086E16C}"/>
              </a:ext>
            </a:extLst>
          </p:cNvPr>
          <p:cNvPicPr>
            <a:picLocks noChangeAspect="1"/>
          </p:cNvPicPr>
          <p:nvPr/>
        </p:nvPicPr>
        <p:blipFill>
          <a:blip r:embed="rId4"/>
          <a:stretch>
            <a:fillRect/>
          </a:stretch>
        </p:blipFill>
        <p:spPr>
          <a:xfrm>
            <a:off x="6834957" y="1932371"/>
            <a:ext cx="4619625" cy="4105275"/>
          </a:xfrm>
          <a:prstGeom prst="rect">
            <a:avLst/>
          </a:prstGeom>
        </p:spPr>
      </p:pic>
      <p:sp>
        <p:nvSpPr>
          <p:cNvPr id="11" name="Title 2">
            <a:extLst>
              <a:ext uri="{FF2B5EF4-FFF2-40B4-BE49-F238E27FC236}">
                <a16:creationId xmlns:a16="http://schemas.microsoft.com/office/drawing/2014/main" id="{462E9AFE-FCE3-4594-A4DB-141C6B7644D4}"/>
              </a:ext>
            </a:extLst>
          </p:cNvPr>
          <p:cNvSpPr txBox="1">
            <a:spLocks/>
          </p:cNvSpPr>
          <p:nvPr/>
        </p:nvSpPr>
        <p:spPr>
          <a:xfrm>
            <a:off x="2398804" y="-423710"/>
            <a:ext cx="7225748" cy="1775218"/>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endParaRPr lang="en-US" sz="4000" dirty="0">
              <a:solidFill>
                <a:schemeClr val="tx1"/>
              </a:solidFill>
              <a:latin typeface="+mj-lt"/>
            </a:endParaRPr>
          </a:p>
        </p:txBody>
      </p:sp>
      <p:cxnSp>
        <p:nvCxnSpPr>
          <p:cNvPr id="5" name="Straight Connector 4">
            <a:extLst>
              <a:ext uri="{FF2B5EF4-FFF2-40B4-BE49-F238E27FC236}">
                <a16:creationId xmlns:a16="http://schemas.microsoft.com/office/drawing/2014/main" id="{BC62BD8F-380A-5581-2B95-406E6B2B47B2}"/>
              </a:ext>
            </a:extLst>
          </p:cNvPr>
          <p:cNvCxnSpPr>
            <a:cxnSpLocks/>
          </p:cNvCxnSpPr>
          <p:nvPr/>
        </p:nvCxnSpPr>
        <p:spPr>
          <a:xfrm flipV="1">
            <a:off x="7023793" y="2672179"/>
            <a:ext cx="3702508" cy="2919025"/>
          </a:xfrm>
          <a:prstGeom prst="line">
            <a:avLst/>
          </a:prstGeom>
          <a:ln w="19050">
            <a:solidFill>
              <a:srgbClr val="C00000"/>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BEFD4993-CB9C-A633-7FCE-D295F3550655}"/>
                  </a:ext>
                </a:extLst>
              </p:cNvPr>
              <p:cNvSpPr/>
              <p:nvPr/>
            </p:nvSpPr>
            <p:spPr>
              <a:xfrm>
                <a:off x="8965855" y="5692808"/>
                <a:ext cx="426936" cy="400110"/>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sSup>
                        <m:sSupPr>
                          <m:ctrlPr>
                            <a:rPr lang="en-US" sz="2000" i="1" dirty="0" smtClean="0">
                              <a:solidFill>
                                <a:schemeClr val="tx1"/>
                              </a:solidFill>
                              <a:latin typeface="Cambria Math" panose="02040503050406030204" pitchFamily="18" charset="0"/>
                              <a:cs typeface="Calibri Light" panose="020F0302020204030204" pitchFamily="34" charset="0"/>
                            </a:rPr>
                          </m:ctrlPr>
                        </m:sSupPr>
                        <m:e>
                          <m:r>
                            <a:rPr lang="en-US" sz="2000" b="0" i="1" dirty="0" smtClean="0">
                              <a:solidFill>
                                <a:schemeClr val="tx1"/>
                              </a:solidFill>
                              <a:latin typeface="Cambria Math" panose="02040503050406030204" pitchFamily="18" charset="0"/>
                              <a:cs typeface="Calibri Light" panose="020F0302020204030204" pitchFamily="34" charset="0"/>
                            </a:rPr>
                            <m:t>𝑞</m:t>
                          </m:r>
                        </m:e>
                        <m:sup>
                          <m:r>
                            <a:rPr lang="en-US" sz="2000" i="1" dirty="0">
                              <a:solidFill>
                                <a:schemeClr val="tx1"/>
                              </a:solidFill>
                              <a:latin typeface="Cambria Math" panose="02040503050406030204" pitchFamily="18" charset="0"/>
                              <a:cs typeface="Calibri Light" panose="020F0302020204030204" pitchFamily="34" charset="0"/>
                            </a:rPr>
                            <m:t>∗</m:t>
                          </m:r>
                        </m:sup>
                      </m:sSup>
                    </m:oMath>
                  </m:oMathPara>
                </a14:m>
                <a:endParaRPr lang="en-US" sz="2000" dirty="0">
                  <a:solidFill>
                    <a:schemeClr val="tx1"/>
                  </a:solidFill>
                  <a:cs typeface="Calibri Light" panose="020F0302020204030204" pitchFamily="34" charset="0"/>
                </a:endParaRPr>
              </a:p>
            </p:txBody>
          </p:sp>
        </mc:Choice>
        <mc:Fallback xmlns="">
          <p:sp>
            <p:nvSpPr>
              <p:cNvPr id="4" name="Rectangle 3">
                <a:extLst>
                  <a:ext uri="{FF2B5EF4-FFF2-40B4-BE49-F238E27FC236}">
                    <a16:creationId xmlns:a16="http://schemas.microsoft.com/office/drawing/2014/main" id="{BEFD4993-CB9C-A633-7FCE-D295F3550655}"/>
                  </a:ext>
                </a:extLst>
              </p:cNvPr>
              <p:cNvSpPr>
                <a:spLocks noRot="1" noChangeAspect="1" noMove="1" noResize="1" noEditPoints="1" noAdjustHandles="1" noChangeArrowheads="1" noChangeShapeType="1" noTextEdit="1"/>
              </p:cNvSpPr>
              <p:nvPr/>
            </p:nvSpPr>
            <p:spPr>
              <a:xfrm>
                <a:off x="8965855" y="5692808"/>
                <a:ext cx="426936" cy="400110"/>
              </a:xfrm>
              <a:prstGeom prst="rect">
                <a:avLst/>
              </a:prstGeom>
              <a:blipFill>
                <a:blip r:embed="rId5"/>
                <a:stretch>
                  <a:fillRect l="-7143" b="-76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01B6BE1D-B135-54A2-29BF-BF3B32F73783}"/>
                  </a:ext>
                </a:extLst>
              </p:cNvPr>
              <p:cNvSpPr txBox="1"/>
              <p:nvPr/>
            </p:nvSpPr>
            <p:spPr>
              <a:xfrm>
                <a:off x="754136" y="1932371"/>
                <a:ext cx="4702070" cy="2836674"/>
              </a:xfrm>
              <a:prstGeom prst="rect">
                <a:avLst/>
              </a:prstGeom>
              <a:noFill/>
              <a:effectLst/>
            </p:spPr>
            <p:txBody>
              <a:bodyPr wrap="square" rtlCol="0">
                <a:spAutoFit/>
              </a:bodyPr>
              <a:lstStyle/>
              <a:p>
                <a:pPr>
                  <a:lnSpc>
                    <a:spcPct val="125000"/>
                  </a:lnSpc>
                </a:pPr>
                <a:r>
                  <a:rPr lang="en-US" dirty="0">
                    <a:cs typeface="Calibri Light" panose="020F0302020204030204" pitchFamily="34" charset="0"/>
                  </a:rPr>
                  <a:t>In this example, visual inspection suggests that </a:t>
                </a:r>
                <a14:m>
                  <m:oMath xmlns:m="http://schemas.openxmlformats.org/officeDocument/2006/math">
                    <m:r>
                      <a:rPr lang="en-US" b="0" i="1" smtClean="0">
                        <a:latin typeface="Cambria Math" panose="02040503050406030204" pitchFamily="18" charset="0"/>
                        <a:cs typeface="Calibri Light" panose="020F0302020204030204" pitchFamily="34" charset="0"/>
                      </a:rPr>
                      <m:t>𝐴</m:t>
                    </m:r>
                    <m:r>
                      <a:rPr lang="en-US" b="0" i="1" smtClean="0">
                        <a:latin typeface="Cambria Math" panose="02040503050406030204" pitchFamily="18" charset="0"/>
                        <a:cs typeface="Calibri Light" panose="020F0302020204030204" pitchFamily="34" charset="0"/>
                      </a:rPr>
                      <m:t>&gt;</m:t>
                    </m:r>
                    <m:r>
                      <a:rPr lang="en-US" b="0" i="1" smtClean="0">
                        <a:latin typeface="Cambria Math" panose="02040503050406030204" pitchFamily="18" charset="0"/>
                        <a:cs typeface="Calibri Light" panose="020F0302020204030204" pitchFamily="34" charset="0"/>
                      </a:rPr>
                      <m:t>𝐵</m:t>
                    </m:r>
                  </m:oMath>
                </a14:m>
                <a:r>
                  <a:rPr lang="en-US" dirty="0"/>
                  <a:t>. This suggests that the tax is preferable to the quantity control under uncertainty. </a:t>
                </a:r>
              </a:p>
              <a:p>
                <a:pPr>
                  <a:lnSpc>
                    <a:spcPct val="125000"/>
                  </a:lnSpc>
                </a:pPr>
                <a:endParaRPr lang="en-US" dirty="0"/>
              </a:p>
              <a:p>
                <a:pPr>
                  <a:lnSpc>
                    <a:spcPct val="125000"/>
                  </a:lnSpc>
                </a:pPr>
                <a:r>
                  <a:rPr lang="en-US" dirty="0"/>
                  <a:t>This finding is not universal. The preference of one instrument over another depends on the slope of the MC curve with respect to the MB curve. </a:t>
                </a:r>
              </a:p>
            </p:txBody>
          </p:sp>
        </mc:Choice>
        <mc:Fallback xmlns="">
          <p:sp>
            <p:nvSpPr>
              <p:cNvPr id="17" name="TextBox 16">
                <a:extLst>
                  <a:ext uri="{FF2B5EF4-FFF2-40B4-BE49-F238E27FC236}">
                    <a16:creationId xmlns:a16="http://schemas.microsoft.com/office/drawing/2014/main" id="{01B6BE1D-B135-54A2-29BF-BF3B32F73783}"/>
                  </a:ext>
                </a:extLst>
              </p:cNvPr>
              <p:cNvSpPr txBox="1">
                <a:spLocks noRot="1" noChangeAspect="1" noMove="1" noResize="1" noEditPoints="1" noAdjustHandles="1" noChangeArrowheads="1" noChangeShapeType="1" noTextEdit="1"/>
              </p:cNvSpPr>
              <p:nvPr/>
            </p:nvSpPr>
            <p:spPr>
              <a:xfrm>
                <a:off x="754136" y="1932371"/>
                <a:ext cx="4702070" cy="2836674"/>
              </a:xfrm>
              <a:prstGeom prst="rect">
                <a:avLst/>
              </a:prstGeom>
              <a:blipFill>
                <a:blip r:embed="rId6"/>
                <a:stretch>
                  <a:fillRect l="-1167" r="-1946" b="-2581"/>
                </a:stretch>
              </a:blipFill>
              <a:effectLst/>
            </p:spPr>
            <p:txBody>
              <a:bodyPr/>
              <a:lstStyle/>
              <a:p>
                <a:r>
                  <a:rPr lang="en-US">
                    <a:noFill/>
                  </a:rPr>
                  <a:t> </a:t>
                </a:r>
              </a:p>
            </p:txBody>
          </p:sp>
        </mc:Fallback>
      </mc:AlternateContent>
      <p:cxnSp>
        <p:nvCxnSpPr>
          <p:cNvPr id="19" name="Straight Connector 18">
            <a:extLst>
              <a:ext uri="{FF2B5EF4-FFF2-40B4-BE49-F238E27FC236}">
                <a16:creationId xmlns:a16="http://schemas.microsoft.com/office/drawing/2014/main" id="{FA2708A2-368A-5588-9CEA-444DBBDA68F0}"/>
              </a:ext>
            </a:extLst>
          </p:cNvPr>
          <p:cNvCxnSpPr>
            <a:cxnSpLocks/>
          </p:cNvCxnSpPr>
          <p:nvPr/>
        </p:nvCxnSpPr>
        <p:spPr>
          <a:xfrm flipV="1">
            <a:off x="9179323" y="3004167"/>
            <a:ext cx="0" cy="2596677"/>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6" name="Straight Connector 35">
            <a:extLst>
              <a:ext uri="{FF2B5EF4-FFF2-40B4-BE49-F238E27FC236}">
                <a16:creationId xmlns:a16="http://schemas.microsoft.com/office/drawing/2014/main" id="{385DF712-F4B4-6D81-295D-3FD88F7E2E0E}"/>
              </a:ext>
            </a:extLst>
          </p:cNvPr>
          <p:cNvCxnSpPr>
            <a:cxnSpLocks/>
          </p:cNvCxnSpPr>
          <p:nvPr/>
        </p:nvCxnSpPr>
        <p:spPr>
          <a:xfrm flipV="1">
            <a:off x="7023793" y="3908064"/>
            <a:ext cx="2160256" cy="292"/>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3BB6C10D-8A58-72C4-0B5F-76EED800E8BB}"/>
                  </a:ext>
                </a:extLst>
              </p:cNvPr>
              <p:cNvSpPr/>
              <p:nvPr/>
            </p:nvSpPr>
            <p:spPr>
              <a:xfrm>
                <a:off x="6391922" y="3708009"/>
                <a:ext cx="740158" cy="400110"/>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sSup>
                        <m:sSupPr>
                          <m:ctrlPr>
                            <a:rPr lang="en-US" sz="2000" i="1" dirty="0" smtClean="0">
                              <a:solidFill>
                                <a:schemeClr val="tx1"/>
                              </a:solidFill>
                              <a:latin typeface="Cambria Math" panose="02040503050406030204" pitchFamily="18" charset="0"/>
                              <a:cs typeface="Calibri Light" panose="020F0302020204030204" pitchFamily="34" charset="0"/>
                            </a:rPr>
                          </m:ctrlPr>
                        </m:sSupPr>
                        <m:e>
                          <m:r>
                            <a:rPr lang="en-US" sz="2000" b="0" i="1" dirty="0" smtClean="0">
                              <a:solidFill>
                                <a:schemeClr val="tx1"/>
                              </a:solidFill>
                              <a:latin typeface="Cambria Math" panose="02040503050406030204" pitchFamily="18" charset="0"/>
                              <a:cs typeface="Calibri Light" panose="020F0302020204030204" pitchFamily="34" charset="0"/>
                            </a:rPr>
                            <m:t>𝑝</m:t>
                          </m:r>
                        </m:e>
                        <m:sup>
                          <m:r>
                            <a:rPr lang="en-US" sz="2000" i="1" dirty="0">
                              <a:solidFill>
                                <a:schemeClr val="tx1"/>
                              </a:solidFill>
                              <a:latin typeface="Cambria Math" panose="02040503050406030204" pitchFamily="18" charset="0"/>
                              <a:cs typeface="Calibri Light" panose="020F0302020204030204" pitchFamily="34" charset="0"/>
                            </a:rPr>
                            <m:t>∗</m:t>
                          </m:r>
                        </m:sup>
                      </m:sSup>
                    </m:oMath>
                  </m:oMathPara>
                </a14:m>
                <a:endParaRPr lang="en-US" sz="2000" dirty="0">
                  <a:solidFill>
                    <a:schemeClr val="tx1"/>
                  </a:solidFill>
                  <a:cs typeface="Calibri Light" panose="020F0302020204030204" pitchFamily="34" charset="0"/>
                </a:endParaRPr>
              </a:p>
            </p:txBody>
          </p:sp>
        </mc:Choice>
        <mc:Fallback xmlns="">
          <p:sp>
            <p:nvSpPr>
              <p:cNvPr id="6" name="Rectangle 5">
                <a:extLst>
                  <a:ext uri="{FF2B5EF4-FFF2-40B4-BE49-F238E27FC236}">
                    <a16:creationId xmlns:a16="http://schemas.microsoft.com/office/drawing/2014/main" id="{3BB6C10D-8A58-72C4-0B5F-76EED800E8BB}"/>
                  </a:ext>
                </a:extLst>
              </p:cNvPr>
              <p:cNvSpPr>
                <a:spLocks noRot="1" noChangeAspect="1" noMove="1" noResize="1" noEditPoints="1" noAdjustHandles="1" noChangeArrowheads="1" noChangeShapeType="1" noTextEdit="1"/>
              </p:cNvSpPr>
              <p:nvPr/>
            </p:nvSpPr>
            <p:spPr>
              <a:xfrm>
                <a:off x="6391922" y="3708009"/>
                <a:ext cx="740158" cy="400110"/>
              </a:xfrm>
              <a:prstGeom prst="rect">
                <a:avLst/>
              </a:prstGeom>
              <a:blipFill>
                <a:blip r:embed="rId7"/>
                <a:stretch>
                  <a:fillRect b="-7576"/>
                </a:stretch>
              </a:blipFill>
            </p:spPr>
            <p:txBody>
              <a:bodyPr/>
              <a:lstStyle/>
              <a:p>
                <a:r>
                  <a:rPr lang="en-US">
                    <a:noFill/>
                  </a:rPr>
                  <a:t> </a:t>
                </a:r>
              </a:p>
            </p:txBody>
          </p:sp>
        </mc:Fallback>
      </mc:AlternateContent>
      <p:cxnSp>
        <p:nvCxnSpPr>
          <p:cNvPr id="7" name="Straight Connector 6">
            <a:extLst>
              <a:ext uri="{FF2B5EF4-FFF2-40B4-BE49-F238E27FC236}">
                <a16:creationId xmlns:a16="http://schemas.microsoft.com/office/drawing/2014/main" id="{40A37FA6-EDAC-6474-1AC7-0B877270F761}"/>
              </a:ext>
            </a:extLst>
          </p:cNvPr>
          <p:cNvCxnSpPr>
            <a:cxnSpLocks/>
          </p:cNvCxnSpPr>
          <p:nvPr/>
        </p:nvCxnSpPr>
        <p:spPr>
          <a:xfrm>
            <a:off x="7263126" y="3193390"/>
            <a:ext cx="3552972" cy="1315363"/>
          </a:xfrm>
          <a:prstGeom prst="line">
            <a:avLst/>
          </a:prstGeom>
          <a:ln w="19050">
            <a:solidFill>
              <a:srgbClr val="03F314"/>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4088AB44-1C1B-18E1-E2B0-60508EB5BE3D}"/>
                  </a:ext>
                </a:extLst>
              </p:cNvPr>
              <p:cNvSpPr txBox="1"/>
              <p:nvPr/>
            </p:nvSpPr>
            <p:spPr>
              <a:xfrm>
                <a:off x="10881512" y="4412280"/>
                <a:ext cx="499497"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𝑀𝐵</m:t>
                      </m:r>
                    </m:oMath>
                  </m:oMathPara>
                </a14:m>
                <a:endParaRPr lang="en-US" dirty="0"/>
              </a:p>
            </p:txBody>
          </p:sp>
        </mc:Choice>
        <mc:Fallback xmlns="">
          <p:sp>
            <p:nvSpPr>
              <p:cNvPr id="13" name="TextBox 12">
                <a:extLst>
                  <a:ext uri="{FF2B5EF4-FFF2-40B4-BE49-F238E27FC236}">
                    <a16:creationId xmlns:a16="http://schemas.microsoft.com/office/drawing/2014/main" id="{4088AB44-1C1B-18E1-E2B0-60508EB5BE3D}"/>
                  </a:ext>
                </a:extLst>
              </p:cNvPr>
              <p:cNvSpPr txBox="1">
                <a:spLocks noRot="1" noChangeAspect="1" noMove="1" noResize="1" noEditPoints="1" noAdjustHandles="1" noChangeArrowheads="1" noChangeShapeType="1" noTextEdit="1"/>
              </p:cNvSpPr>
              <p:nvPr/>
            </p:nvSpPr>
            <p:spPr>
              <a:xfrm>
                <a:off x="10881512" y="4412280"/>
                <a:ext cx="499497" cy="369332"/>
              </a:xfrm>
              <a:prstGeom prst="rect">
                <a:avLst/>
              </a:prstGeom>
              <a:blipFill>
                <a:blip r:embed="rId8"/>
                <a:stretch>
                  <a:fillRect r="-48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1717D5D3-11BA-F5EA-61E4-0DF8F8C92B22}"/>
                  </a:ext>
                </a:extLst>
              </p:cNvPr>
              <p:cNvSpPr txBox="1"/>
              <p:nvPr/>
            </p:nvSpPr>
            <p:spPr>
              <a:xfrm>
                <a:off x="10576098" y="2436711"/>
                <a:ext cx="114603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m:t>
                      </m:r>
                      <m:r>
                        <a:rPr lang="en-US" b="0" i="1" smtClean="0">
                          <a:latin typeface="Cambria Math" panose="02040503050406030204" pitchFamily="18" charset="0"/>
                        </a:rPr>
                        <m:t>(</m:t>
                      </m:r>
                      <m:r>
                        <a:rPr lang="en-US" b="0" i="1" smtClean="0">
                          <a:latin typeface="Cambria Math" panose="02040503050406030204" pitchFamily="18" charset="0"/>
                        </a:rPr>
                        <m:t>𝑀𝐶</m:t>
                      </m:r>
                      <m:r>
                        <a:rPr lang="en-US" b="0" i="1" smtClean="0">
                          <a:latin typeface="Cambria Math" panose="02040503050406030204" pitchFamily="18" charset="0"/>
                        </a:rPr>
                        <m:t>)</m:t>
                      </m:r>
                    </m:oMath>
                  </m:oMathPara>
                </a14:m>
                <a:endParaRPr lang="en-US" dirty="0"/>
              </a:p>
            </p:txBody>
          </p:sp>
        </mc:Choice>
        <mc:Fallback xmlns="">
          <p:sp>
            <p:nvSpPr>
              <p:cNvPr id="18" name="TextBox 17">
                <a:extLst>
                  <a:ext uri="{FF2B5EF4-FFF2-40B4-BE49-F238E27FC236}">
                    <a16:creationId xmlns:a16="http://schemas.microsoft.com/office/drawing/2014/main" id="{1717D5D3-11BA-F5EA-61E4-0DF8F8C92B22}"/>
                  </a:ext>
                </a:extLst>
              </p:cNvPr>
              <p:cNvSpPr txBox="1">
                <a:spLocks noRot="1" noChangeAspect="1" noMove="1" noResize="1" noEditPoints="1" noAdjustHandles="1" noChangeArrowheads="1" noChangeShapeType="1" noTextEdit="1"/>
              </p:cNvSpPr>
              <p:nvPr/>
            </p:nvSpPr>
            <p:spPr>
              <a:xfrm>
                <a:off x="10576098" y="2436711"/>
                <a:ext cx="1146030" cy="369332"/>
              </a:xfrm>
              <a:prstGeom prst="rect">
                <a:avLst/>
              </a:prstGeom>
              <a:blipFill>
                <a:blip r:embed="rId9"/>
                <a:stretch>
                  <a:fillRect b="-13333"/>
                </a:stretch>
              </a:blipFill>
            </p:spPr>
            <p:txBody>
              <a:bodyPr/>
              <a:lstStyle/>
              <a:p>
                <a:r>
                  <a:rPr lang="en-US">
                    <a:noFill/>
                  </a:rPr>
                  <a:t> </a:t>
                </a:r>
              </a:p>
            </p:txBody>
          </p:sp>
        </mc:Fallback>
      </mc:AlternateContent>
      <p:sp>
        <p:nvSpPr>
          <p:cNvPr id="2" name="Title 2">
            <a:extLst>
              <a:ext uri="{FF2B5EF4-FFF2-40B4-BE49-F238E27FC236}">
                <a16:creationId xmlns:a16="http://schemas.microsoft.com/office/drawing/2014/main" id="{3CE5E300-5927-2C3E-4FBB-6B6B3DA13E0C}"/>
              </a:ext>
            </a:extLst>
          </p:cNvPr>
          <p:cNvSpPr txBox="1">
            <a:spLocks/>
          </p:cNvSpPr>
          <p:nvPr/>
        </p:nvSpPr>
        <p:spPr>
          <a:xfrm>
            <a:off x="2398804" y="0"/>
            <a:ext cx="7225748" cy="142042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rgbClr val="0070C0"/>
                </a:solidFill>
                <a:latin typeface="+mj-lt"/>
              </a:rPr>
              <a:t>2) Prices vs. Quantities</a:t>
            </a:r>
          </a:p>
        </p:txBody>
      </p:sp>
      <p:sp>
        <p:nvSpPr>
          <p:cNvPr id="15" name="Rectangle 14">
            <a:extLst>
              <a:ext uri="{FF2B5EF4-FFF2-40B4-BE49-F238E27FC236}">
                <a16:creationId xmlns:a16="http://schemas.microsoft.com/office/drawing/2014/main" id="{11343A7B-0B55-0DD5-D0EC-C046F279A666}"/>
              </a:ext>
            </a:extLst>
          </p:cNvPr>
          <p:cNvSpPr/>
          <p:nvPr/>
        </p:nvSpPr>
        <p:spPr>
          <a:xfrm>
            <a:off x="10688226" y="5613230"/>
            <a:ext cx="1301447" cy="646331"/>
          </a:xfrm>
          <a:prstGeom prst="rect">
            <a:avLst/>
          </a:prstGeom>
        </p:spPr>
        <p:txBody>
          <a:bodyPr wrap="none">
            <a:spAutoFit/>
          </a:bodyPr>
          <a:lstStyle/>
          <a:p>
            <a:pPr algn="ctr"/>
            <a:r>
              <a:rPr lang="en-US" dirty="0">
                <a:cs typeface="Calibri Light" panose="020F0302020204030204" pitchFamily="34" charset="0"/>
              </a:rPr>
              <a:t>Quantity of </a:t>
            </a:r>
          </a:p>
          <a:p>
            <a:pPr algn="ctr"/>
            <a:r>
              <a:rPr lang="en-US" dirty="0">
                <a:cs typeface="Calibri Light" panose="020F0302020204030204" pitchFamily="34" charset="0"/>
              </a:rPr>
              <a:t>Abatement</a:t>
            </a:r>
          </a:p>
        </p:txBody>
      </p:sp>
      <p:cxnSp>
        <p:nvCxnSpPr>
          <p:cNvPr id="20" name="Straight Connector 19">
            <a:extLst>
              <a:ext uri="{FF2B5EF4-FFF2-40B4-BE49-F238E27FC236}">
                <a16:creationId xmlns:a16="http://schemas.microsoft.com/office/drawing/2014/main" id="{10148A2A-9338-DDEB-26B1-EFD8BCF0143C}"/>
              </a:ext>
            </a:extLst>
          </p:cNvPr>
          <p:cNvCxnSpPr>
            <a:cxnSpLocks/>
          </p:cNvCxnSpPr>
          <p:nvPr/>
        </p:nvCxnSpPr>
        <p:spPr>
          <a:xfrm flipV="1">
            <a:off x="6985718" y="1825338"/>
            <a:ext cx="3702508" cy="2919025"/>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E58E17E7-1F98-BD15-AE19-9ACE120D6B8F}"/>
                  </a:ext>
                </a:extLst>
              </p:cNvPr>
              <p:cNvSpPr txBox="1"/>
              <p:nvPr/>
            </p:nvSpPr>
            <p:spPr>
              <a:xfrm>
                <a:off x="10721793" y="1420427"/>
                <a:ext cx="85891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𝑀</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b="0" i="1" smtClean="0">
                              <a:latin typeface="Cambria Math" panose="02040503050406030204" pitchFamily="18" charset="0"/>
                            </a:rPr>
                            <m:t>𝑎𝑐𝑡𝑢𝑎𝑙</m:t>
                          </m:r>
                        </m:sub>
                      </m:sSub>
                    </m:oMath>
                  </m:oMathPara>
                </a14:m>
                <a:endParaRPr lang="en-US" dirty="0"/>
              </a:p>
            </p:txBody>
          </p:sp>
        </mc:Choice>
        <mc:Fallback xmlns="">
          <p:sp>
            <p:nvSpPr>
              <p:cNvPr id="23" name="TextBox 22">
                <a:extLst>
                  <a:ext uri="{FF2B5EF4-FFF2-40B4-BE49-F238E27FC236}">
                    <a16:creationId xmlns:a16="http://schemas.microsoft.com/office/drawing/2014/main" id="{E58E17E7-1F98-BD15-AE19-9ACE120D6B8F}"/>
                  </a:ext>
                </a:extLst>
              </p:cNvPr>
              <p:cNvSpPr txBox="1">
                <a:spLocks noRot="1" noChangeAspect="1" noMove="1" noResize="1" noEditPoints="1" noAdjustHandles="1" noChangeArrowheads="1" noChangeShapeType="1" noTextEdit="1"/>
              </p:cNvSpPr>
              <p:nvPr/>
            </p:nvSpPr>
            <p:spPr>
              <a:xfrm>
                <a:off x="10721793" y="1420427"/>
                <a:ext cx="858914" cy="369332"/>
              </a:xfrm>
              <a:prstGeom prst="rect">
                <a:avLst/>
              </a:prstGeom>
              <a:blipFill>
                <a:blip r:embed="rId10"/>
                <a:stretch>
                  <a:fillRect r="-1844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C14AED7C-D62D-E9D7-2461-C8EEE93490B1}"/>
                  </a:ext>
                </a:extLst>
              </p:cNvPr>
              <p:cNvSpPr/>
              <p:nvPr/>
            </p:nvSpPr>
            <p:spPr>
              <a:xfrm>
                <a:off x="6348093" y="2787766"/>
                <a:ext cx="740158" cy="405624"/>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sSup>
                        <m:sSupPr>
                          <m:ctrlPr>
                            <a:rPr lang="en-US" sz="2000" i="1" dirty="0" smtClean="0">
                              <a:solidFill>
                                <a:schemeClr val="tx1"/>
                              </a:solidFill>
                              <a:latin typeface="Cambria Math" panose="02040503050406030204" pitchFamily="18" charset="0"/>
                              <a:cs typeface="Calibri Light" panose="020F0302020204030204" pitchFamily="34" charset="0"/>
                            </a:rPr>
                          </m:ctrlPr>
                        </m:sSupPr>
                        <m:e>
                          <m:r>
                            <a:rPr lang="en-US" sz="2000" b="0" i="1" dirty="0" smtClean="0">
                              <a:solidFill>
                                <a:schemeClr val="tx1"/>
                              </a:solidFill>
                              <a:latin typeface="Cambria Math" panose="02040503050406030204" pitchFamily="18" charset="0"/>
                              <a:cs typeface="Calibri Light" panose="020F0302020204030204" pitchFamily="34" charset="0"/>
                            </a:rPr>
                            <m:t>𝑝</m:t>
                          </m:r>
                        </m:e>
                        <m:sup>
                          <m:r>
                            <a:rPr lang="en-US" sz="2000" b="0" i="1" dirty="0" smtClean="0">
                              <a:solidFill>
                                <a:schemeClr val="tx1"/>
                              </a:solidFill>
                              <a:latin typeface="Cambria Math" panose="02040503050406030204" pitchFamily="18" charset="0"/>
                              <a:cs typeface="Calibri Light" panose="020F0302020204030204" pitchFamily="34" charset="0"/>
                            </a:rPr>
                            <m:t>𝑐𝑝</m:t>
                          </m:r>
                        </m:sup>
                      </m:sSup>
                    </m:oMath>
                  </m:oMathPara>
                </a14:m>
                <a:endParaRPr lang="en-US" sz="2000" dirty="0">
                  <a:solidFill>
                    <a:schemeClr val="tx1"/>
                  </a:solidFill>
                  <a:cs typeface="Calibri Light" panose="020F0302020204030204" pitchFamily="34" charset="0"/>
                </a:endParaRPr>
              </a:p>
            </p:txBody>
          </p:sp>
        </mc:Choice>
        <mc:Fallback xmlns="">
          <p:sp>
            <p:nvSpPr>
              <p:cNvPr id="8" name="Rectangle 7">
                <a:extLst>
                  <a:ext uri="{FF2B5EF4-FFF2-40B4-BE49-F238E27FC236}">
                    <a16:creationId xmlns:a16="http://schemas.microsoft.com/office/drawing/2014/main" id="{C14AED7C-D62D-E9D7-2461-C8EEE93490B1}"/>
                  </a:ext>
                </a:extLst>
              </p:cNvPr>
              <p:cNvSpPr>
                <a:spLocks noRot="1" noChangeAspect="1" noMove="1" noResize="1" noEditPoints="1" noAdjustHandles="1" noChangeArrowheads="1" noChangeShapeType="1" noTextEdit="1"/>
              </p:cNvSpPr>
              <p:nvPr/>
            </p:nvSpPr>
            <p:spPr>
              <a:xfrm>
                <a:off x="6348093" y="2787766"/>
                <a:ext cx="740158" cy="405624"/>
              </a:xfrm>
              <a:prstGeom prst="rect">
                <a:avLst/>
              </a:prstGeom>
              <a:blipFill>
                <a:blip r:embed="rId11"/>
                <a:stretch>
                  <a:fillRect b="-5970"/>
                </a:stretch>
              </a:blipFill>
            </p:spPr>
            <p:txBody>
              <a:bodyPr/>
              <a:lstStyle/>
              <a:p>
                <a:r>
                  <a:rPr lang="en-US">
                    <a:noFill/>
                  </a:rPr>
                  <a:t> </a:t>
                </a:r>
              </a:p>
            </p:txBody>
          </p:sp>
        </mc:Fallback>
      </mc:AlternateContent>
      <p:cxnSp>
        <p:nvCxnSpPr>
          <p:cNvPr id="9" name="Straight Connector 8">
            <a:extLst>
              <a:ext uri="{FF2B5EF4-FFF2-40B4-BE49-F238E27FC236}">
                <a16:creationId xmlns:a16="http://schemas.microsoft.com/office/drawing/2014/main" id="{95499C25-FA5D-15F0-3BCA-17F2C3B9B19A}"/>
              </a:ext>
            </a:extLst>
          </p:cNvPr>
          <p:cNvCxnSpPr>
            <a:cxnSpLocks/>
          </p:cNvCxnSpPr>
          <p:nvPr/>
        </p:nvCxnSpPr>
        <p:spPr>
          <a:xfrm flipV="1">
            <a:off x="6955599" y="3004167"/>
            <a:ext cx="2213818" cy="292"/>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4" name="Freeform: Shape 13">
            <a:extLst>
              <a:ext uri="{FF2B5EF4-FFF2-40B4-BE49-F238E27FC236}">
                <a16:creationId xmlns:a16="http://schemas.microsoft.com/office/drawing/2014/main" id="{78077196-4021-3934-6778-93A674B3E3BE}"/>
              </a:ext>
            </a:extLst>
          </p:cNvPr>
          <p:cNvSpPr/>
          <p:nvPr/>
        </p:nvSpPr>
        <p:spPr>
          <a:xfrm>
            <a:off x="8407153" y="3027285"/>
            <a:ext cx="772358" cy="870012"/>
          </a:xfrm>
          <a:custGeom>
            <a:avLst/>
            <a:gdLst>
              <a:gd name="connsiteX0" fmla="*/ 0 w 772358"/>
              <a:gd name="connsiteY0" fmla="*/ 594804 h 870012"/>
              <a:gd name="connsiteX1" fmla="*/ 763480 w 772358"/>
              <a:gd name="connsiteY1" fmla="*/ 870012 h 870012"/>
              <a:gd name="connsiteX2" fmla="*/ 772358 w 772358"/>
              <a:gd name="connsiteY2" fmla="*/ 0 h 870012"/>
              <a:gd name="connsiteX3" fmla="*/ 390618 w 772358"/>
              <a:gd name="connsiteY3" fmla="*/ 275208 h 870012"/>
              <a:gd name="connsiteX4" fmla="*/ 0 w 772358"/>
              <a:gd name="connsiteY4" fmla="*/ 594804 h 8700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2358" h="870012">
                <a:moveTo>
                  <a:pt x="0" y="594804"/>
                </a:moveTo>
                <a:lnTo>
                  <a:pt x="763480" y="870012"/>
                </a:lnTo>
                <a:cubicBezTo>
                  <a:pt x="766439" y="580008"/>
                  <a:pt x="769399" y="290004"/>
                  <a:pt x="772358" y="0"/>
                </a:cubicBezTo>
                <a:lnTo>
                  <a:pt x="390618" y="275208"/>
                </a:lnTo>
                <a:lnTo>
                  <a:pt x="0" y="594804"/>
                </a:lnTo>
                <a:close/>
              </a:path>
            </a:pathLst>
          </a:custGeom>
          <a:gradFill flip="none" rotWithShape="1">
            <a:gsLst>
              <a:gs pos="0">
                <a:schemeClr val="accent1">
                  <a:lumMod val="40000"/>
                  <a:lumOff val="60000"/>
                  <a:tint val="66000"/>
                  <a:satMod val="160000"/>
                </a:schemeClr>
              </a:gs>
              <a:gs pos="50000">
                <a:schemeClr val="accent1">
                  <a:lumMod val="40000"/>
                  <a:lumOff val="60000"/>
                  <a:tint val="44500"/>
                  <a:satMod val="160000"/>
                </a:schemeClr>
              </a:gs>
              <a:gs pos="100000">
                <a:schemeClr val="accent1">
                  <a:lumMod val="40000"/>
                  <a:lumOff val="60000"/>
                  <a:tint val="23500"/>
                  <a:satMod val="160000"/>
                </a:schemeClr>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DA53EE87-AE9A-E679-DF6C-D1A98C7C7640}"/>
              </a:ext>
            </a:extLst>
          </p:cNvPr>
          <p:cNvSpPr txBox="1"/>
          <p:nvPr/>
        </p:nvSpPr>
        <p:spPr>
          <a:xfrm>
            <a:off x="8776563" y="3331737"/>
            <a:ext cx="270729" cy="369332"/>
          </a:xfrm>
          <a:prstGeom prst="rect">
            <a:avLst/>
          </a:prstGeom>
          <a:noFill/>
        </p:spPr>
        <p:txBody>
          <a:bodyPr wrap="square" rtlCol="0">
            <a:spAutoFit/>
          </a:bodyPr>
          <a:lstStyle/>
          <a:p>
            <a:r>
              <a:rPr lang="en-US" dirty="0"/>
              <a:t>A</a:t>
            </a:r>
          </a:p>
        </p:txBody>
      </p:sp>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A57D7A2B-CAAD-35E9-548F-2026F2E1B1F2}"/>
                  </a:ext>
                </a:extLst>
              </p:cNvPr>
              <p:cNvSpPr/>
              <p:nvPr/>
            </p:nvSpPr>
            <p:spPr>
              <a:xfrm>
                <a:off x="7890453" y="5679218"/>
                <a:ext cx="426936" cy="400110"/>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sSup>
                        <m:sSupPr>
                          <m:ctrlPr>
                            <a:rPr lang="en-US" sz="2000" i="1" dirty="0" smtClean="0">
                              <a:solidFill>
                                <a:schemeClr val="tx1"/>
                              </a:solidFill>
                              <a:latin typeface="Cambria Math" panose="02040503050406030204" pitchFamily="18" charset="0"/>
                              <a:cs typeface="Calibri Light" panose="020F0302020204030204" pitchFamily="34" charset="0"/>
                            </a:rPr>
                          </m:ctrlPr>
                        </m:sSupPr>
                        <m:e>
                          <m:r>
                            <a:rPr lang="en-US" sz="2000" b="0" i="1" dirty="0" smtClean="0">
                              <a:solidFill>
                                <a:schemeClr val="tx1"/>
                              </a:solidFill>
                              <a:latin typeface="Cambria Math" panose="02040503050406030204" pitchFamily="18" charset="0"/>
                              <a:cs typeface="Calibri Light" panose="020F0302020204030204" pitchFamily="34" charset="0"/>
                            </a:rPr>
                            <m:t>𝑞</m:t>
                          </m:r>
                        </m:e>
                        <m:sup>
                          <m:r>
                            <a:rPr lang="en-US" sz="2000" b="0" i="1" dirty="0" smtClean="0">
                              <a:solidFill>
                                <a:schemeClr val="tx1"/>
                              </a:solidFill>
                              <a:latin typeface="Cambria Math" panose="02040503050406030204" pitchFamily="18" charset="0"/>
                              <a:cs typeface="Calibri Light" panose="020F0302020204030204" pitchFamily="34" charset="0"/>
                            </a:rPr>
                            <m:t>𝑇𝑎𝑥</m:t>
                          </m:r>
                        </m:sup>
                      </m:sSup>
                    </m:oMath>
                  </m:oMathPara>
                </a14:m>
                <a:endParaRPr lang="en-US" sz="2000" dirty="0">
                  <a:solidFill>
                    <a:schemeClr val="tx1"/>
                  </a:solidFill>
                  <a:cs typeface="Calibri Light" panose="020F0302020204030204" pitchFamily="34" charset="0"/>
                </a:endParaRPr>
              </a:p>
            </p:txBody>
          </p:sp>
        </mc:Choice>
        <mc:Fallback xmlns="">
          <p:sp>
            <p:nvSpPr>
              <p:cNvPr id="10" name="Rectangle 9">
                <a:extLst>
                  <a:ext uri="{FF2B5EF4-FFF2-40B4-BE49-F238E27FC236}">
                    <a16:creationId xmlns:a16="http://schemas.microsoft.com/office/drawing/2014/main" id="{A57D7A2B-CAAD-35E9-548F-2026F2E1B1F2}"/>
                  </a:ext>
                </a:extLst>
              </p:cNvPr>
              <p:cNvSpPr>
                <a:spLocks noRot="1" noChangeAspect="1" noMove="1" noResize="1" noEditPoints="1" noAdjustHandles="1" noChangeArrowheads="1" noChangeShapeType="1" noTextEdit="1"/>
              </p:cNvSpPr>
              <p:nvPr/>
            </p:nvSpPr>
            <p:spPr>
              <a:xfrm>
                <a:off x="7890453" y="5679218"/>
                <a:ext cx="426936" cy="400110"/>
              </a:xfrm>
              <a:prstGeom prst="rect">
                <a:avLst/>
              </a:prstGeom>
              <a:blipFill>
                <a:blip r:embed="rId12"/>
                <a:stretch>
                  <a:fillRect l="-35714" r="-14286" b="-7692"/>
                </a:stretch>
              </a:blipFill>
            </p:spPr>
            <p:txBody>
              <a:bodyPr/>
              <a:lstStyle/>
              <a:p>
                <a:r>
                  <a:rPr lang="en-US">
                    <a:noFill/>
                  </a:rPr>
                  <a:t> </a:t>
                </a:r>
              </a:p>
            </p:txBody>
          </p:sp>
        </mc:Fallback>
      </mc:AlternateContent>
      <p:cxnSp>
        <p:nvCxnSpPr>
          <p:cNvPr id="12" name="Straight Connector 11">
            <a:extLst>
              <a:ext uri="{FF2B5EF4-FFF2-40B4-BE49-F238E27FC236}">
                <a16:creationId xmlns:a16="http://schemas.microsoft.com/office/drawing/2014/main" id="{03236DAE-726A-2724-8F6C-3ABA9714AE64}"/>
              </a:ext>
            </a:extLst>
          </p:cNvPr>
          <p:cNvCxnSpPr>
            <a:cxnSpLocks/>
          </p:cNvCxnSpPr>
          <p:nvPr/>
        </p:nvCxnSpPr>
        <p:spPr>
          <a:xfrm flipV="1">
            <a:off x="8062508" y="3515557"/>
            <a:ext cx="0" cy="1992687"/>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5" name="Freeform: Shape 24">
            <a:extLst>
              <a:ext uri="{FF2B5EF4-FFF2-40B4-BE49-F238E27FC236}">
                <a16:creationId xmlns:a16="http://schemas.microsoft.com/office/drawing/2014/main" id="{E0983375-21DB-5694-4680-9E2E6FED92F7}"/>
              </a:ext>
            </a:extLst>
          </p:cNvPr>
          <p:cNvSpPr/>
          <p:nvPr/>
        </p:nvSpPr>
        <p:spPr>
          <a:xfrm>
            <a:off x="8048282" y="3497802"/>
            <a:ext cx="337352" cy="399495"/>
          </a:xfrm>
          <a:custGeom>
            <a:avLst/>
            <a:gdLst>
              <a:gd name="connsiteX0" fmla="*/ 0 w 337352"/>
              <a:gd name="connsiteY0" fmla="*/ 408373 h 408373"/>
              <a:gd name="connsiteX1" fmla="*/ 17756 w 337352"/>
              <a:gd name="connsiteY1" fmla="*/ 0 h 408373"/>
              <a:gd name="connsiteX2" fmla="*/ 337352 w 337352"/>
              <a:gd name="connsiteY2" fmla="*/ 115410 h 408373"/>
              <a:gd name="connsiteX3" fmla="*/ 0 w 337352"/>
              <a:gd name="connsiteY3" fmla="*/ 408373 h 408373"/>
            </a:gdLst>
            <a:ahLst/>
            <a:cxnLst>
              <a:cxn ang="0">
                <a:pos x="connsiteX0" y="connsiteY0"/>
              </a:cxn>
              <a:cxn ang="0">
                <a:pos x="connsiteX1" y="connsiteY1"/>
              </a:cxn>
              <a:cxn ang="0">
                <a:pos x="connsiteX2" y="connsiteY2"/>
              </a:cxn>
              <a:cxn ang="0">
                <a:pos x="connsiteX3" y="connsiteY3"/>
              </a:cxn>
            </a:cxnLst>
            <a:rect l="l" t="t" r="r" b="b"/>
            <a:pathLst>
              <a:path w="337352" h="408373">
                <a:moveTo>
                  <a:pt x="0" y="408373"/>
                </a:moveTo>
                <a:lnTo>
                  <a:pt x="17756" y="0"/>
                </a:lnTo>
                <a:lnTo>
                  <a:pt x="337352" y="115410"/>
                </a:lnTo>
                <a:lnTo>
                  <a:pt x="0" y="408373"/>
                </a:lnTo>
                <a:close/>
              </a:path>
            </a:pathLst>
          </a:cu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26" name="TextBox 25">
            <a:extLst>
              <a:ext uri="{FF2B5EF4-FFF2-40B4-BE49-F238E27FC236}">
                <a16:creationId xmlns:a16="http://schemas.microsoft.com/office/drawing/2014/main" id="{3838EC91-6D72-DE47-C6E3-1C660F899021}"/>
              </a:ext>
            </a:extLst>
          </p:cNvPr>
          <p:cNvSpPr txBox="1"/>
          <p:nvPr/>
        </p:nvSpPr>
        <p:spPr>
          <a:xfrm>
            <a:off x="8005714" y="3485216"/>
            <a:ext cx="270729" cy="369332"/>
          </a:xfrm>
          <a:prstGeom prst="rect">
            <a:avLst/>
          </a:prstGeom>
          <a:noFill/>
        </p:spPr>
        <p:txBody>
          <a:bodyPr wrap="square" rtlCol="0">
            <a:spAutoFit/>
          </a:bodyPr>
          <a:lstStyle/>
          <a:p>
            <a:r>
              <a:rPr lang="en-US" dirty="0"/>
              <a:t>B</a:t>
            </a:r>
          </a:p>
        </p:txBody>
      </p:sp>
    </p:spTree>
    <p:custDataLst>
      <p:tags r:id="rId1"/>
    </p:custDataLst>
    <p:extLst>
      <p:ext uri="{BB962C8B-B14F-4D97-AF65-F5344CB8AC3E}">
        <p14:creationId xmlns:p14="http://schemas.microsoft.com/office/powerpoint/2010/main" val="109252217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605D4D6-67D1-0320-A140-94CC8086E16C}"/>
              </a:ext>
            </a:extLst>
          </p:cNvPr>
          <p:cNvPicPr>
            <a:picLocks noChangeAspect="1"/>
          </p:cNvPicPr>
          <p:nvPr/>
        </p:nvPicPr>
        <p:blipFill>
          <a:blip r:embed="rId4"/>
          <a:stretch>
            <a:fillRect/>
          </a:stretch>
        </p:blipFill>
        <p:spPr>
          <a:xfrm>
            <a:off x="6834957" y="1932371"/>
            <a:ext cx="4619625" cy="4105275"/>
          </a:xfrm>
          <a:prstGeom prst="rect">
            <a:avLst/>
          </a:prstGeom>
        </p:spPr>
      </p:pic>
      <p:sp>
        <p:nvSpPr>
          <p:cNvPr id="11" name="Title 2">
            <a:extLst>
              <a:ext uri="{FF2B5EF4-FFF2-40B4-BE49-F238E27FC236}">
                <a16:creationId xmlns:a16="http://schemas.microsoft.com/office/drawing/2014/main" id="{462E9AFE-FCE3-4594-A4DB-141C6B7644D4}"/>
              </a:ext>
            </a:extLst>
          </p:cNvPr>
          <p:cNvSpPr txBox="1">
            <a:spLocks/>
          </p:cNvSpPr>
          <p:nvPr/>
        </p:nvSpPr>
        <p:spPr>
          <a:xfrm>
            <a:off x="2398804" y="-423710"/>
            <a:ext cx="7225748" cy="1775218"/>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endParaRPr lang="en-US" sz="4000" dirty="0">
              <a:solidFill>
                <a:schemeClr val="tx1"/>
              </a:solidFill>
              <a:latin typeface="+mj-lt"/>
            </a:endParaRPr>
          </a:p>
        </p:txBody>
      </p:sp>
      <p:cxnSp>
        <p:nvCxnSpPr>
          <p:cNvPr id="5" name="Straight Connector 4">
            <a:extLst>
              <a:ext uri="{FF2B5EF4-FFF2-40B4-BE49-F238E27FC236}">
                <a16:creationId xmlns:a16="http://schemas.microsoft.com/office/drawing/2014/main" id="{BC62BD8F-380A-5581-2B95-406E6B2B47B2}"/>
              </a:ext>
            </a:extLst>
          </p:cNvPr>
          <p:cNvCxnSpPr>
            <a:cxnSpLocks/>
          </p:cNvCxnSpPr>
          <p:nvPr/>
        </p:nvCxnSpPr>
        <p:spPr>
          <a:xfrm flipV="1">
            <a:off x="7023793" y="3908064"/>
            <a:ext cx="3857719" cy="1683140"/>
          </a:xfrm>
          <a:prstGeom prst="line">
            <a:avLst/>
          </a:prstGeom>
          <a:ln w="19050">
            <a:solidFill>
              <a:srgbClr val="C00000"/>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BEFD4993-CB9C-A633-7FCE-D295F3550655}"/>
                  </a:ext>
                </a:extLst>
              </p:cNvPr>
              <p:cNvSpPr/>
              <p:nvPr/>
            </p:nvSpPr>
            <p:spPr>
              <a:xfrm>
                <a:off x="9624552" y="5641808"/>
                <a:ext cx="426936" cy="400110"/>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sSup>
                        <m:sSupPr>
                          <m:ctrlPr>
                            <a:rPr lang="en-US" sz="2000" i="1" dirty="0" smtClean="0">
                              <a:solidFill>
                                <a:schemeClr val="tx1"/>
                              </a:solidFill>
                              <a:latin typeface="Cambria Math" panose="02040503050406030204" pitchFamily="18" charset="0"/>
                              <a:cs typeface="Calibri Light" panose="020F0302020204030204" pitchFamily="34" charset="0"/>
                            </a:rPr>
                          </m:ctrlPr>
                        </m:sSupPr>
                        <m:e>
                          <m:r>
                            <a:rPr lang="en-US" sz="2000" b="0" i="1" dirty="0" smtClean="0">
                              <a:solidFill>
                                <a:schemeClr val="tx1"/>
                              </a:solidFill>
                              <a:latin typeface="Cambria Math" panose="02040503050406030204" pitchFamily="18" charset="0"/>
                              <a:cs typeface="Calibri Light" panose="020F0302020204030204" pitchFamily="34" charset="0"/>
                            </a:rPr>
                            <m:t>𝑞</m:t>
                          </m:r>
                        </m:e>
                        <m:sup>
                          <m:r>
                            <a:rPr lang="en-US" sz="2000" i="1" dirty="0">
                              <a:solidFill>
                                <a:schemeClr val="tx1"/>
                              </a:solidFill>
                              <a:latin typeface="Cambria Math" panose="02040503050406030204" pitchFamily="18" charset="0"/>
                              <a:cs typeface="Calibri Light" panose="020F0302020204030204" pitchFamily="34" charset="0"/>
                            </a:rPr>
                            <m:t>∗</m:t>
                          </m:r>
                        </m:sup>
                      </m:sSup>
                    </m:oMath>
                  </m:oMathPara>
                </a14:m>
                <a:endParaRPr lang="en-US" sz="2000" dirty="0">
                  <a:solidFill>
                    <a:schemeClr val="tx1"/>
                  </a:solidFill>
                  <a:cs typeface="Calibri Light" panose="020F0302020204030204" pitchFamily="34" charset="0"/>
                </a:endParaRPr>
              </a:p>
            </p:txBody>
          </p:sp>
        </mc:Choice>
        <mc:Fallback xmlns="">
          <p:sp>
            <p:nvSpPr>
              <p:cNvPr id="4" name="Rectangle 3">
                <a:extLst>
                  <a:ext uri="{FF2B5EF4-FFF2-40B4-BE49-F238E27FC236}">
                    <a16:creationId xmlns:a16="http://schemas.microsoft.com/office/drawing/2014/main" id="{BEFD4993-CB9C-A633-7FCE-D295F3550655}"/>
                  </a:ext>
                </a:extLst>
              </p:cNvPr>
              <p:cNvSpPr>
                <a:spLocks noRot="1" noChangeAspect="1" noMove="1" noResize="1" noEditPoints="1" noAdjustHandles="1" noChangeArrowheads="1" noChangeShapeType="1" noTextEdit="1"/>
              </p:cNvSpPr>
              <p:nvPr/>
            </p:nvSpPr>
            <p:spPr>
              <a:xfrm>
                <a:off x="9624552" y="5641808"/>
                <a:ext cx="426936" cy="400110"/>
              </a:xfrm>
              <a:prstGeom prst="rect">
                <a:avLst/>
              </a:prstGeom>
              <a:blipFill>
                <a:blip r:embed="rId5"/>
                <a:stretch>
                  <a:fillRect l="-7143" b="-7576"/>
                </a:stretch>
              </a:blipFill>
            </p:spPr>
            <p:txBody>
              <a:bodyPr/>
              <a:lstStyle/>
              <a:p>
                <a:r>
                  <a:rPr lang="en-US">
                    <a:noFill/>
                  </a:rPr>
                  <a:t> </a:t>
                </a:r>
              </a:p>
            </p:txBody>
          </p:sp>
        </mc:Fallback>
      </mc:AlternateContent>
      <p:sp>
        <p:nvSpPr>
          <p:cNvPr id="17" name="TextBox 16">
            <a:extLst>
              <a:ext uri="{FF2B5EF4-FFF2-40B4-BE49-F238E27FC236}">
                <a16:creationId xmlns:a16="http://schemas.microsoft.com/office/drawing/2014/main" id="{01B6BE1D-B135-54A2-29BF-BF3B32F73783}"/>
              </a:ext>
            </a:extLst>
          </p:cNvPr>
          <p:cNvSpPr txBox="1"/>
          <p:nvPr/>
        </p:nvSpPr>
        <p:spPr>
          <a:xfrm>
            <a:off x="857653" y="2397196"/>
            <a:ext cx="4702070" cy="2836674"/>
          </a:xfrm>
          <a:prstGeom prst="rect">
            <a:avLst/>
          </a:prstGeom>
          <a:noFill/>
          <a:effectLst/>
        </p:spPr>
        <p:txBody>
          <a:bodyPr wrap="square" rtlCol="0">
            <a:spAutoFit/>
          </a:bodyPr>
          <a:lstStyle/>
          <a:p>
            <a:pPr>
              <a:lnSpc>
                <a:spcPct val="125000"/>
              </a:lnSpc>
            </a:pPr>
            <a:r>
              <a:rPr lang="en-US" dirty="0">
                <a:cs typeface="Calibri Light" panose="020F0302020204030204" pitchFamily="34" charset="0"/>
              </a:rPr>
              <a:t>Let’s look at another example where the slopes of MB vs. MC have different magnitude. </a:t>
            </a:r>
          </a:p>
          <a:p>
            <a:pPr>
              <a:lnSpc>
                <a:spcPct val="125000"/>
              </a:lnSpc>
            </a:pPr>
            <a:endParaRPr lang="en-US" dirty="0">
              <a:cs typeface="Calibri Light" panose="020F0302020204030204" pitchFamily="34" charset="0"/>
            </a:endParaRPr>
          </a:p>
          <a:p>
            <a:pPr>
              <a:lnSpc>
                <a:spcPct val="125000"/>
              </a:lnSpc>
            </a:pPr>
            <a:r>
              <a:rPr lang="en-US" dirty="0">
                <a:cs typeface="Calibri Light" panose="020F0302020204030204" pitchFamily="34" charset="0"/>
              </a:rPr>
              <a:t>Here, we can observe that B&gt;A, and hence in this situation we would prefer a quantity control to a tax. </a:t>
            </a:r>
          </a:p>
          <a:p>
            <a:pPr>
              <a:lnSpc>
                <a:spcPct val="125000"/>
              </a:lnSpc>
            </a:pPr>
            <a:endParaRPr lang="en-US" dirty="0">
              <a:cs typeface="Calibri Light" panose="020F0302020204030204" pitchFamily="34" charset="0"/>
            </a:endParaRPr>
          </a:p>
          <a:p>
            <a:pPr lvl="1">
              <a:lnSpc>
                <a:spcPct val="125000"/>
              </a:lnSpc>
            </a:pPr>
            <a:endParaRPr lang="en-US" dirty="0"/>
          </a:p>
        </p:txBody>
      </p:sp>
      <p:cxnSp>
        <p:nvCxnSpPr>
          <p:cNvPr id="19" name="Straight Connector 18">
            <a:extLst>
              <a:ext uri="{FF2B5EF4-FFF2-40B4-BE49-F238E27FC236}">
                <a16:creationId xmlns:a16="http://schemas.microsoft.com/office/drawing/2014/main" id="{FA2708A2-368A-5588-9CEA-444DBBDA68F0}"/>
              </a:ext>
            </a:extLst>
          </p:cNvPr>
          <p:cNvCxnSpPr>
            <a:cxnSpLocks/>
          </p:cNvCxnSpPr>
          <p:nvPr/>
        </p:nvCxnSpPr>
        <p:spPr>
          <a:xfrm flipV="1">
            <a:off x="9793196" y="4400138"/>
            <a:ext cx="0" cy="1191066"/>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6" name="Straight Connector 35">
            <a:extLst>
              <a:ext uri="{FF2B5EF4-FFF2-40B4-BE49-F238E27FC236}">
                <a16:creationId xmlns:a16="http://schemas.microsoft.com/office/drawing/2014/main" id="{385DF712-F4B4-6D81-295D-3FD88F7E2E0E}"/>
              </a:ext>
            </a:extLst>
          </p:cNvPr>
          <p:cNvCxnSpPr>
            <a:cxnSpLocks/>
          </p:cNvCxnSpPr>
          <p:nvPr/>
        </p:nvCxnSpPr>
        <p:spPr>
          <a:xfrm>
            <a:off x="6997886" y="4400138"/>
            <a:ext cx="2795310" cy="0"/>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3BB6C10D-8A58-72C4-0B5F-76EED800E8BB}"/>
                  </a:ext>
                </a:extLst>
              </p:cNvPr>
              <p:cNvSpPr/>
              <p:nvPr/>
            </p:nvSpPr>
            <p:spPr>
              <a:xfrm>
                <a:off x="6421716" y="4189733"/>
                <a:ext cx="740158" cy="400110"/>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sSup>
                        <m:sSupPr>
                          <m:ctrlPr>
                            <a:rPr lang="en-US" sz="2000" i="1" dirty="0" smtClean="0">
                              <a:solidFill>
                                <a:schemeClr val="tx1"/>
                              </a:solidFill>
                              <a:latin typeface="Cambria Math" panose="02040503050406030204" pitchFamily="18" charset="0"/>
                              <a:cs typeface="Calibri Light" panose="020F0302020204030204" pitchFamily="34" charset="0"/>
                            </a:rPr>
                          </m:ctrlPr>
                        </m:sSupPr>
                        <m:e>
                          <m:r>
                            <a:rPr lang="en-US" sz="2000" b="0" i="1" dirty="0" smtClean="0">
                              <a:solidFill>
                                <a:schemeClr val="tx1"/>
                              </a:solidFill>
                              <a:latin typeface="Cambria Math" panose="02040503050406030204" pitchFamily="18" charset="0"/>
                              <a:cs typeface="Calibri Light" panose="020F0302020204030204" pitchFamily="34" charset="0"/>
                            </a:rPr>
                            <m:t>𝑝</m:t>
                          </m:r>
                        </m:e>
                        <m:sup>
                          <m:r>
                            <a:rPr lang="en-US" sz="2000" i="1" dirty="0">
                              <a:solidFill>
                                <a:schemeClr val="tx1"/>
                              </a:solidFill>
                              <a:latin typeface="Cambria Math" panose="02040503050406030204" pitchFamily="18" charset="0"/>
                              <a:cs typeface="Calibri Light" panose="020F0302020204030204" pitchFamily="34" charset="0"/>
                            </a:rPr>
                            <m:t>∗</m:t>
                          </m:r>
                        </m:sup>
                      </m:sSup>
                    </m:oMath>
                  </m:oMathPara>
                </a14:m>
                <a:endParaRPr lang="en-US" sz="2000" dirty="0">
                  <a:solidFill>
                    <a:schemeClr val="tx1"/>
                  </a:solidFill>
                  <a:cs typeface="Calibri Light" panose="020F0302020204030204" pitchFamily="34" charset="0"/>
                </a:endParaRPr>
              </a:p>
            </p:txBody>
          </p:sp>
        </mc:Choice>
        <mc:Fallback xmlns="">
          <p:sp>
            <p:nvSpPr>
              <p:cNvPr id="6" name="Rectangle 5">
                <a:extLst>
                  <a:ext uri="{FF2B5EF4-FFF2-40B4-BE49-F238E27FC236}">
                    <a16:creationId xmlns:a16="http://schemas.microsoft.com/office/drawing/2014/main" id="{3BB6C10D-8A58-72C4-0B5F-76EED800E8BB}"/>
                  </a:ext>
                </a:extLst>
              </p:cNvPr>
              <p:cNvSpPr>
                <a:spLocks noRot="1" noChangeAspect="1" noMove="1" noResize="1" noEditPoints="1" noAdjustHandles="1" noChangeArrowheads="1" noChangeShapeType="1" noTextEdit="1"/>
              </p:cNvSpPr>
              <p:nvPr/>
            </p:nvSpPr>
            <p:spPr>
              <a:xfrm>
                <a:off x="6421716" y="4189733"/>
                <a:ext cx="740158" cy="400110"/>
              </a:xfrm>
              <a:prstGeom prst="rect">
                <a:avLst/>
              </a:prstGeom>
              <a:blipFill>
                <a:blip r:embed="rId6"/>
                <a:stretch>
                  <a:fillRect b="-757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4088AB44-1C1B-18E1-E2B0-60508EB5BE3D}"/>
                  </a:ext>
                </a:extLst>
              </p:cNvPr>
              <p:cNvSpPr txBox="1"/>
              <p:nvPr/>
            </p:nvSpPr>
            <p:spPr>
              <a:xfrm>
                <a:off x="10396286" y="5106237"/>
                <a:ext cx="499497"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𝑀𝐵</m:t>
                      </m:r>
                    </m:oMath>
                  </m:oMathPara>
                </a14:m>
                <a:endParaRPr lang="en-US" dirty="0"/>
              </a:p>
            </p:txBody>
          </p:sp>
        </mc:Choice>
        <mc:Fallback xmlns="">
          <p:sp>
            <p:nvSpPr>
              <p:cNvPr id="13" name="TextBox 12">
                <a:extLst>
                  <a:ext uri="{FF2B5EF4-FFF2-40B4-BE49-F238E27FC236}">
                    <a16:creationId xmlns:a16="http://schemas.microsoft.com/office/drawing/2014/main" id="{4088AB44-1C1B-18E1-E2B0-60508EB5BE3D}"/>
                  </a:ext>
                </a:extLst>
              </p:cNvPr>
              <p:cNvSpPr txBox="1">
                <a:spLocks noRot="1" noChangeAspect="1" noMove="1" noResize="1" noEditPoints="1" noAdjustHandles="1" noChangeArrowheads="1" noChangeShapeType="1" noTextEdit="1"/>
              </p:cNvSpPr>
              <p:nvPr/>
            </p:nvSpPr>
            <p:spPr>
              <a:xfrm>
                <a:off x="10396286" y="5106237"/>
                <a:ext cx="499497" cy="369332"/>
              </a:xfrm>
              <a:prstGeom prst="rect">
                <a:avLst/>
              </a:prstGeom>
              <a:blipFill>
                <a:blip r:embed="rId7"/>
                <a:stretch>
                  <a:fillRect r="-48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1717D5D3-11BA-F5EA-61E4-0DF8F8C92B22}"/>
                  </a:ext>
                </a:extLst>
              </p:cNvPr>
              <p:cNvSpPr txBox="1"/>
              <p:nvPr/>
            </p:nvSpPr>
            <p:spPr>
              <a:xfrm>
                <a:off x="10721793" y="3686149"/>
                <a:ext cx="114603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m:t>
                      </m:r>
                      <m:r>
                        <a:rPr lang="en-US" b="0" i="1" smtClean="0">
                          <a:latin typeface="Cambria Math" panose="02040503050406030204" pitchFamily="18" charset="0"/>
                        </a:rPr>
                        <m:t>(</m:t>
                      </m:r>
                      <m:r>
                        <a:rPr lang="en-US" b="0" i="1" smtClean="0">
                          <a:latin typeface="Cambria Math" panose="02040503050406030204" pitchFamily="18" charset="0"/>
                        </a:rPr>
                        <m:t>𝑀𝐶</m:t>
                      </m:r>
                      <m:r>
                        <a:rPr lang="en-US" b="0" i="1" smtClean="0">
                          <a:latin typeface="Cambria Math" panose="02040503050406030204" pitchFamily="18" charset="0"/>
                        </a:rPr>
                        <m:t>)</m:t>
                      </m:r>
                    </m:oMath>
                  </m:oMathPara>
                </a14:m>
                <a:endParaRPr lang="en-US" dirty="0"/>
              </a:p>
            </p:txBody>
          </p:sp>
        </mc:Choice>
        <mc:Fallback xmlns="">
          <p:sp>
            <p:nvSpPr>
              <p:cNvPr id="18" name="TextBox 17">
                <a:extLst>
                  <a:ext uri="{FF2B5EF4-FFF2-40B4-BE49-F238E27FC236}">
                    <a16:creationId xmlns:a16="http://schemas.microsoft.com/office/drawing/2014/main" id="{1717D5D3-11BA-F5EA-61E4-0DF8F8C92B22}"/>
                  </a:ext>
                </a:extLst>
              </p:cNvPr>
              <p:cNvSpPr txBox="1">
                <a:spLocks noRot="1" noChangeAspect="1" noMove="1" noResize="1" noEditPoints="1" noAdjustHandles="1" noChangeArrowheads="1" noChangeShapeType="1" noTextEdit="1"/>
              </p:cNvSpPr>
              <p:nvPr/>
            </p:nvSpPr>
            <p:spPr>
              <a:xfrm>
                <a:off x="10721793" y="3686149"/>
                <a:ext cx="1146030" cy="369332"/>
              </a:xfrm>
              <a:prstGeom prst="rect">
                <a:avLst/>
              </a:prstGeom>
              <a:blipFill>
                <a:blip r:embed="rId8"/>
                <a:stretch>
                  <a:fillRect b="-13333"/>
                </a:stretch>
              </a:blipFill>
            </p:spPr>
            <p:txBody>
              <a:bodyPr/>
              <a:lstStyle/>
              <a:p>
                <a:r>
                  <a:rPr lang="en-US">
                    <a:noFill/>
                  </a:rPr>
                  <a:t> </a:t>
                </a:r>
              </a:p>
            </p:txBody>
          </p:sp>
        </mc:Fallback>
      </mc:AlternateContent>
      <p:sp>
        <p:nvSpPr>
          <p:cNvPr id="2" name="Title 2">
            <a:extLst>
              <a:ext uri="{FF2B5EF4-FFF2-40B4-BE49-F238E27FC236}">
                <a16:creationId xmlns:a16="http://schemas.microsoft.com/office/drawing/2014/main" id="{3CE5E300-5927-2C3E-4FBB-6B6B3DA13E0C}"/>
              </a:ext>
            </a:extLst>
          </p:cNvPr>
          <p:cNvSpPr txBox="1">
            <a:spLocks/>
          </p:cNvSpPr>
          <p:nvPr/>
        </p:nvSpPr>
        <p:spPr>
          <a:xfrm>
            <a:off x="2398804" y="0"/>
            <a:ext cx="7225748" cy="919251"/>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rgbClr val="0070C0"/>
                </a:solidFill>
                <a:latin typeface="+mj-lt"/>
              </a:rPr>
              <a:t>2) Prices vs. Quantities</a:t>
            </a:r>
          </a:p>
        </p:txBody>
      </p:sp>
      <p:sp>
        <p:nvSpPr>
          <p:cNvPr id="15" name="Rectangle 14">
            <a:extLst>
              <a:ext uri="{FF2B5EF4-FFF2-40B4-BE49-F238E27FC236}">
                <a16:creationId xmlns:a16="http://schemas.microsoft.com/office/drawing/2014/main" id="{11343A7B-0B55-0DD5-D0EC-C046F279A666}"/>
              </a:ext>
            </a:extLst>
          </p:cNvPr>
          <p:cNvSpPr/>
          <p:nvPr/>
        </p:nvSpPr>
        <p:spPr>
          <a:xfrm>
            <a:off x="10688226" y="5613230"/>
            <a:ext cx="1301447" cy="646331"/>
          </a:xfrm>
          <a:prstGeom prst="rect">
            <a:avLst/>
          </a:prstGeom>
        </p:spPr>
        <p:txBody>
          <a:bodyPr wrap="none">
            <a:spAutoFit/>
          </a:bodyPr>
          <a:lstStyle/>
          <a:p>
            <a:pPr algn="ctr"/>
            <a:r>
              <a:rPr lang="en-US" dirty="0">
                <a:cs typeface="Calibri Light" panose="020F0302020204030204" pitchFamily="34" charset="0"/>
              </a:rPr>
              <a:t>Quantity of </a:t>
            </a:r>
          </a:p>
          <a:p>
            <a:pPr algn="ctr"/>
            <a:r>
              <a:rPr lang="en-US" dirty="0">
                <a:cs typeface="Calibri Light" panose="020F0302020204030204" pitchFamily="34" charset="0"/>
              </a:rPr>
              <a:t>Abatement</a:t>
            </a:r>
          </a:p>
        </p:txBody>
      </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E58E17E7-1F98-BD15-AE19-9ACE120D6B8F}"/>
                  </a:ext>
                </a:extLst>
              </p:cNvPr>
              <p:cNvSpPr txBox="1"/>
              <p:nvPr/>
            </p:nvSpPr>
            <p:spPr>
              <a:xfrm>
                <a:off x="10891352" y="2753704"/>
                <a:ext cx="85891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𝑀</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b="0" i="1" smtClean="0">
                              <a:latin typeface="Cambria Math" panose="02040503050406030204" pitchFamily="18" charset="0"/>
                            </a:rPr>
                            <m:t>𝑎𝑐𝑡𝑢𝑎𝑙</m:t>
                          </m:r>
                        </m:sub>
                      </m:sSub>
                    </m:oMath>
                  </m:oMathPara>
                </a14:m>
                <a:endParaRPr lang="en-US" dirty="0"/>
              </a:p>
            </p:txBody>
          </p:sp>
        </mc:Choice>
        <mc:Fallback xmlns="">
          <p:sp>
            <p:nvSpPr>
              <p:cNvPr id="23" name="TextBox 22">
                <a:extLst>
                  <a:ext uri="{FF2B5EF4-FFF2-40B4-BE49-F238E27FC236}">
                    <a16:creationId xmlns:a16="http://schemas.microsoft.com/office/drawing/2014/main" id="{E58E17E7-1F98-BD15-AE19-9ACE120D6B8F}"/>
                  </a:ext>
                </a:extLst>
              </p:cNvPr>
              <p:cNvSpPr txBox="1">
                <a:spLocks noRot="1" noChangeAspect="1" noMove="1" noResize="1" noEditPoints="1" noAdjustHandles="1" noChangeArrowheads="1" noChangeShapeType="1" noTextEdit="1"/>
              </p:cNvSpPr>
              <p:nvPr/>
            </p:nvSpPr>
            <p:spPr>
              <a:xfrm>
                <a:off x="10891352" y="2753704"/>
                <a:ext cx="858914" cy="369332"/>
              </a:xfrm>
              <a:prstGeom prst="rect">
                <a:avLst/>
              </a:prstGeom>
              <a:blipFill>
                <a:blip r:embed="rId9"/>
                <a:stretch>
                  <a:fillRect r="-1844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Rectangle 23">
                <a:extLst>
                  <a:ext uri="{FF2B5EF4-FFF2-40B4-BE49-F238E27FC236}">
                    <a16:creationId xmlns:a16="http://schemas.microsoft.com/office/drawing/2014/main" id="{7EBE0D26-A6BB-9200-D83A-A3D7B9EE0C9C}"/>
                  </a:ext>
                </a:extLst>
              </p:cNvPr>
              <p:cNvSpPr/>
              <p:nvPr/>
            </p:nvSpPr>
            <p:spPr>
              <a:xfrm>
                <a:off x="7653094" y="5573474"/>
                <a:ext cx="426936" cy="400110"/>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sSup>
                        <m:sSupPr>
                          <m:ctrlPr>
                            <a:rPr lang="en-US" sz="2000" i="1" dirty="0" smtClean="0">
                              <a:solidFill>
                                <a:schemeClr val="tx1"/>
                              </a:solidFill>
                              <a:latin typeface="Cambria Math" panose="02040503050406030204" pitchFamily="18" charset="0"/>
                              <a:cs typeface="Calibri Light" panose="020F0302020204030204" pitchFamily="34" charset="0"/>
                            </a:rPr>
                          </m:ctrlPr>
                        </m:sSupPr>
                        <m:e>
                          <m:r>
                            <a:rPr lang="en-US" sz="2000" b="0" i="1" dirty="0" smtClean="0">
                              <a:solidFill>
                                <a:schemeClr val="tx1"/>
                              </a:solidFill>
                              <a:latin typeface="Cambria Math" panose="02040503050406030204" pitchFamily="18" charset="0"/>
                              <a:cs typeface="Calibri Light" panose="020F0302020204030204" pitchFamily="34" charset="0"/>
                            </a:rPr>
                            <m:t>𝑞</m:t>
                          </m:r>
                        </m:e>
                        <m:sup>
                          <m:r>
                            <a:rPr lang="en-US" sz="2000" b="0" i="1" dirty="0" smtClean="0">
                              <a:solidFill>
                                <a:schemeClr val="tx1"/>
                              </a:solidFill>
                              <a:latin typeface="Cambria Math" panose="02040503050406030204" pitchFamily="18" charset="0"/>
                              <a:cs typeface="Calibri Light" panose="020F0302020204030204" pitchFamily="34" charset="0"/>
                            </a:rPr>
                            <m:t>𝑇𝑎𝑥</m:t>
                          </m:r>
                        </m:sup>
                      </m:sSup>
                    </m:oMath>
                  </m:oMathPara>
                </a14:m>
                <a:endParaRPr lang="en-US" sz="2000" dirty="0">
                  <a:solidFill>
                    <a:schemeClr val="tx1"/>
                  </a:solidFill>
                  <a:cs typeface="Calibri Light" panose="020F0302020204030204" pitchFamily="34" charset="0"/>
                </a:endParaRPr>
              </a:p>
            </p:txBody>
          </p:sp>
        </mc:Choice>
        <mc:Fallback xmlns="">
          <p:sp>
            <p:nvSpPr>
              <p:cNvPr id="24" name="Rectangle 23">
                <a:extLst>
                  <a:ext uri="{FF2B5EF4-FFF2-40B4-BE49-F238E27FC236}">
                    <a16:creationId xmlns:a16="http://schemas.microsoft.com/office/drawing/2014/main" id="{7EBE0D26-A6BB-9200-D83A-A3D7B9EE0C9C}"/>
                  </a:ext>
                </a:extLst>
              </p:cNvPr>
              <p:cNvSpPr>
                <a:spLocks noRot="1" noChangeAspect="1" noMove="1" noResize="1" noEditPoints="1" noAdjustHandles="1" noChangeArrowheads="1" noChangeShapeType="1" noTextEdit="1"/>
              </p:cNvSpPr>
              <p:nvPr/>
            </p:nvSpPr>
            <p:spPr>
              <a:xfrm>
                <a:off x="7653094" y="5573474"/>
                <a:ext cx="426936" cy="400110"/>
              </a:xfrm>
              <a:prstGeom prst="rect">
                <a:avLst/>
              </a:prstGeom>
              <a:blipFill>
                <a:blip r:embed="rId10"/>
                <a:stretch>
                  <a:fillRect l="-35714" r="-14286" b="-7576"/>
                </a:stretch>
              </a:blipFill>
            </p:spPr>
            <p:txBody>
              <a:bodyPr/>
              <a:lstStyle/>
              <a:p>
                <a:r>
                  <a:rPr lang="en-US">
                    <a:noFill/>
                  </a:rPr>
                  <a:t> </a:t>
                </a:r>
              </a:p>
            </p:txBody>
          </p:sp>
        </mc:Fallback>
      </mc:AlternateContent>
      <p:cxnSp>
        <p:nvCxnSpPr>
          <p:cNvPr id="25" name="Straight Connector 24">
            <a:extLst>
              <a:ext uri="{FF2B5EF4-FFF2-40B4-BE49-F238E27FC236}">
                <a16:creationId xmlns:a16="http://schemas.microsoft.com/office/drawing/2014/main" id="{220D8214-B06F-2571-17FC-5E1713BCAAE7}"/>
              </a:ext>
            </a:extLst>
          </p:cNvPr>
          <p:cNvCxnSpPr>
            <a:cxnSpLocks/>
          </p:cNvCxnSpPr>
          <p:nvPr/>
        </p:nvCxnSpPr>
        <p:spPr>
          <a:xfrm flipV="1">
            <a:off x="7729267" y="3637315"/>
            <a:ext cx="0" cy="1905055"/>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7" name="Straight Connector 26">
            <a:extLst>
              <a:ext uri="{FF2B5EF4-FFF2-40B4-BE49-F238E27FC236}">
                <a16:creationId xmlns:a16="http://schemas.microsoft.com/office/drawing/2014/main" id="{AE25CA72-B38B-CC26-9561-6E7CF89D5583}"/>
              </a:ext>
            </a:extLst>
          </p:cNvPr>
          <p:cNvCxnSpPr>
            <a:cxnSpLocks/>
          </p:cNvCxnSpPr>
          <p:nvPr/>
        </p:nvCxnSpPr>
        <p:spPr>
          <a:xfrm>
            <a:off x="6997886" y="3675313"/>
            <a:ext cx="2317981" cy="0"/>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30" name="Rectangle 29">
                <a:extLst>
                  <a:ext uri="{FF2B5EF4-FFF2-40B4-BE49-F238E27FC236}">
                    <a16:creationId xmlns:a16="http://schemas.microsoft.com/office/drawing/2014/main" id="{207AA820-84E2-8F5B-D0D6-A12985110FB6}"/>
                  </a:ext>
                </a:extLst>
              </p:cNvPr>
              <p:cNvSpPr/>
              <p:nvPr/>
            </p:nvSpPr>
            <p:spPr>
              <a:xfrm>
                <a:off x="6428307" y="3493678"/>
                <a:ext cx="740158" cy="405624"/>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sSup>
                        <m:sSupPr>
                          <m:ctrlPr>
                            <a:rPr lang="en-US" sz="2000" i="1" dirty="0" smtClean="0">
                              <a:solidFill>
                                <a:schemeClr val="tx1"/>
                              </a:solidFill>
                              <a:latin typeface="Cambria Math" panose="02040503050406030204" pitchFamily="18" charset="0"/>
                              <a:cs typeface="Calibri Light" panose="020F0302020204030204" pitchFamily="34" charset="0"/>
                            </a:rPr>
                          </m:ctrlPr>
                        </m:sSupPr>
                        <m:e>
                          <m:r>
                            <a:rPr lang="en-US" sz="2000" b="0" i="1" dirty="0" smtClean="0">
                              <a:solidFill>
                                <a:schemeClr val="tx1"/>
                              </a:solidFill>
                              <a:latin typeface="Cambria Math" panose="02040503050406030204" pitchFamily="18" charset="0"/>
                              <a:cs typeface="Calibri Light" panose="020F0302020204030204" pitchFamily="34" charset="0"/>
                            </a:rPr>
                            <m:t>𝑝</m:t>
                          </m:r>
                        </m:e>
                        <m:sup>
                          <m:r>
                            <a:rPr lang="en-US" sz="2000" b="0" i="1" dirty="0" smtClean="0">
                              <a:solidFill>
                                <a:schemeClr val="tx1"/>
                              </a:solidFill>
                              <a:latin typeface="Cambria Math" panose="02040503050406030204" pitchFamily="18" charset="0"/>
                              <a:cs typeface="Calibri Light" panose="020F0302020204030204" pitchFamily="34" charset="0"/>
                            </a:rPr>
                            <m:t>𝑐𝑝</m:t>
                          </m:r>
                        </m:sup>
                      </m:sSup>
                    </m:oMath>
                  </m:oMathPara>
                </a14:m>
                <a:endParaRPr lang="en-US" sz="2000" dirty="0">
                  <a:solidFill>
                    <a:schemeClr val="tx1"/>
                  </a:solidFill>
                  <a:cs typeface="Calibri Light" panose="020F0302020204030204" pitchFamily="34" charset="0"/>
                </a:endParaRPr>
              </a:p>
            </p:txBody>
          </p:sp>
        </mc:Choice>
        <mc:Fallback xmlns="">
          <p:sp>
            <p:nvSpPr>
              <p:cNvPr id="30" name="Rectangle 29">
                <a:extLst>
                  <a:ext uri="{FF2B5EF4-FFF2-40B4-BE49-F238E27FC236}">
                    <a16:creationId xmlns:a16="http://schemas.microsoft.com/office/drawing/2014/main" id="{207AA820-84E2-8F5B-D0D6-A12985110FB6}"/>
                  </a:ext>
                </a:extLst>
              </p:cNvPr>
              <p:cNvSpPr>
                <a:spLocks noRot="1" noChangeAspect="1" noMove="1" noResize="1" noEditPoints="1" noAdjustHandles="1" noChangeArrowheads="1" noChangeShapeType="1" noTextEdit="1"/>
              </p:cNvSpPr>
              <p:nvPr/>
            </p:nvSpPr>
            <p:spPr>
              <a:xfrm>
                <a:off x="6428307" y="3493678"/>
                <a:ext cx="740158" cy="405624"/>
              </a:xfrm>
              <a:prstGeom prst="rect">
                <a:avLst/>
              </a:prstGeom>
              <a:blipFill>
                <a:blip r:embed="rId11"/>
                <a:stretch>
                  <a:fillRect b="-5970"/>
                </a:stretch>
              </a:blipFill>
            </p:spPr>
            <p:txBody>
              <a:bodyPr/>
              <a:lstStyle/>
              <a:p>
                <a:r>
                  <a:rPr lang="en-US">
                    <a:noFill/>
                  </a:rPr>
                  <a:t> </a:t>
                </a:r>
              </a:p>
            </p:txBody>
          </p:sp>
        </mc:Fallback>
      </mc:AlternateContent>
      <p:sp>
        <p:nvSpPr>
          <p:cNvPr id="37" name="Freeform: Shape 36">
            <a:extLst>
              <a:ext uri="{FF2B5EF4-FFF2-40B4-BE49-F238E27FC236}">
                <a16:creationId xmlns:a16="http://schemas.microsoft.com/office/drawing/2014/main" id="{0C1D385B-89A3-463B-3296-AC8CC067866F}"/>
              </a:ext>
            </a:extLst>
          </p:cNvPr>
          <p:cNvSpPr/>
          <p:nvPr/>
        </p:nvSpPr>
        <p:spPr>
          <a:xfrm>
            <a:off x="7729267" y="1275050"/>
            <a:ext cx="1594159" cy="3114738"/>
          </a:xfrm>
          <a:custGeom>
            <a:avLst/>
            <a:gdLst>
              <a:gd name="connsiteX0" fmla="*/ 0 w 337352"/>
              <a:gd name="connsiteY0" fmla="*/ 408373 h 408373"/>
              <a:gd name="connsiteX1" fmla="*/ 17756 w 337352"/>
              <a:gd name="connsiteY1" fmla="*/ 0 h 408373"/>
              <a:gd name="connsiteX2" fmla="*/ 337352 w 337352"/>
              <a:gd name="connsiteY2" fmla="*/ 115410 h 408373"/>
              <a:gd name="connsiteX3" fmla="*/ 0 w 337352"/>
              <a:gd name="connsiteY3" fmla="*/ 408373 h 408373"/>
              <a:gd name="connsiteX0" fmla="*/ 0 w 337352"/>
              <a:gd name="connsiteY0" fmla="*/ 889319 h 889319"/>
              <a:gd name="connsiteX1" fmla="*/ 149505 w 337352"/>
              <a:gd name="connsiteY1" fmla="*/ 0 h 889319"/>
              <a:gd name="connsiteX2" fmla="*/ 337352 w 337352"/>
              <a:gd name="connsiteY2" fmla="*/ 596356 h 889319"/>
              <a:gd name="connsiteX3" fmla="*/ 0 w 337352"/>
              <a:gd name="connsiteY3" fmla="*/ 889319 h 889319"/>
              <a:gd name="connsiteX0" fmla="*/ 0 w 342919"/>
              <a:gd name="connsiteY0" fmla="*/ 889319 h 889319"/>
              <a:gd name="connsiteX1" fmla="*/ 149505 w 342919"/>
              <a:gd name="connsiteY1" fmla="*/ 0 h 889319"/>
              <a:gd name="connsiteX2" fmla="*/ 342919 w 342919"/>
              <a:gd name="connsiteY2" fmla="*/ 596356 h 889319"/>
              <a:gd name="connsiteX3" fmla="*/ 0 w 342919"/>
              <a:gd name="connsiteY3" fmla="*/ 889319 h 889319"/>
              <a:gd name="connsiteX0" fmla="*/ 0 w 342919"/>
              <a:gd name="connsiteY0" fmla="*/ 1275533 h 1275533"/>
              <a:gd name="connsiteX1" fmla="*/ 14044 w 342919"/>
              <a:gd name="connsiteY1" fmla="*/ 0 h 1275533"/>
              <a:gd name="connsiteX2" fmla="*/ 342919 w 342919"/>
              <a:gd name="connsiteY2" fmla="*/ 982570 h 1275533"/>
              <a:gd name="connsiteX3" fmla="*/ 0 w 342919"/>
              <a:gd name="connsiteY3" fmla="*/ 1275533 h 1275533"/>
              <a:gd name="connsiteX0" fmla="*/ 0 w 342919"/>
              <a:gd name="connsiteY0" fmla="*/ 1293751 h 1293751"/>
              <a:gd name="connsiteX1" fmla="*/ 17755 w 342919"/>
              <a:gd name="connsiteY1" fmla="*/ 0 h 1293751"/>
              <a:gd name="connsiteX2" fmla="*/ 342919 w 342919"/>
              <a:gd name="connsiteY2" fmla="*/ 1000788 h 1293751"/>
              <a:gd name="connsiteX3" fmla="*/ 0 w 342919"/>
              <a:gd name="connsiteY3" fmla="*/ 1293751 h 1293751"/>
              <a:gd name="connsiteX0" fmla="*/ 0 w 342919"/>
              <a:gd name="connsiteY0" fmla="*/ 1308244 h 1308244"/>
              <a:gd name="connsiteX1" fmla="*/ 6621 w 342919"/>
              <a:gd name="connsiteY1" fmla="*/ 0 h 1308244"/>
              <a:gd name="connsiteX2" fmla="*/ 342919 w 342919"/>
              <a:gd name="connsiteY2" fmla="*/ 1015281 h 1308244"/>
              <a:gd name="connsiteX3" fmla="*/ 0 w 342919"/>
              <a:gd name="connsiteY3" fmla="*/ 1308244 h 1308244"/>
            </a:gdLst>
            <a:ahLst/>
            <a:cxnLst>
              <a:cxn ang="0">
                <a:pos x="connsiteX0" y="connsiteY0"/>
              </a:cxn>
              <a:cxn ang="0">
                <a:pos x="connsiteX1" y="connsiteY1"/>
              </a:cxn>
              <a:cxn ang="0">
                <a:pos x="connsiteX2" y="connsiteY2"/>
              </a:cxn>
              <a:cxn ang="0">
                <a:pos x="connsiteX3" y="connsiteY3"/>
              </a:cxn>
            </a:cxnLst>
            <a:rect l="l" t="t" r="r" b="b"/>
            <a:pathLst>
              <a:path w="342919" h="1308244">
                <a:moveTo>
                  <a:pt x="0" y="1308244"/>
                </a:moveTo>
                <a:lnTo>
                  <a:pt x="6621" y="0"/>
                </a:lnTo>
                <a:lnTo>
                  <a:pt x="342919" y="1015281"/>
                </a:lnTo>
                <a:lnTo>
                  <a:pt x="0" y="1308244"/>
                </a:lnTo>
                <a:close/>
              </a:path>
            </a:pathLst>
          </a:cu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dirty="0"/>
          </a:p>
        </p:txBody>
      </p:sp>
      <p:sp>
        <p:nvSpPr>
          <p:cNvPr id="38" name="TextBox 37">
            <a:extLst>
              <a:ext uri="{FF2B5EF4-FFF2-40B4-BE49-F238E27FC236}">
                <a16:creationId xmlns:a16="http://schemas.microsoft.com/office/drawing/2014/main" id="{9FE889E2-42FD-FBD5-F825-F215195065FB}"/>
              </a:ext>
            </a:extLst>
          </p:cNvPr>
          <p:cNvSpPr txBox="1"/>
          <p:nvPr/>
        </p:nvSpPr>
        <p:spPr>
          <a:xfrm>
            <a:off x="8181050" y="3323288"/>
            <a:ext cx="270729" cy="369332"/>
          </a:xfrm>
          <a:prstGeom prst="rect">
            <a:avLst/>
          </a:prstGeom>
          <a:noFill/>
        </p:spPr>
        <p:txBody>
          <a:bodyPr wrap="square" rtlCol="0">
            <a:spAutoFit/>
          </a:bodyPr>
          <a:lstStyle/>
          <a:p>
            <a:r>
              <a:rPr lang="en-US" dirty="0"/>
              <a:t>B</a:t>
            </a:r>
          </a:p>
        </p:txBody>
      </p:sp>
      <p:sp>
        <p:nvSpPr>
          <p:cNvPr id="42" name="Isosceles Triangle 41">
            <a:extLst>
              <a:ext uri="{FF2B5EF4-FFF2-40B4-BE49-F238E27FC236}">
                <a16:creationId xmlns:a16="http://schemas.microsoft.com/office/drawing/2014/main" id="{EF69A4AE-E9D3-E0D5-541D-734785BA02D3}"/>
              </a:ext>
            </a:extLst>
          </p:cNvPr>
          <p:cNvSpPr/>
          <p:nvPr/>
        </p:nvSpPr>
        <p:spPr>
          <a:xfrm>
            <a:off x="9327368" y="3479101"/>
            <a:ext cx="465482" cy="931654"/>
          </a:xfrm>
          <a:custGeom>
            <a:avLst/>
            <a:gdLst>
              <a:gd name="connsiteX0" fmla="*/ 0 w 1060704"/>
              <a:gd name="connsiteY0" fmla="*/ 914400 h 914400"/>
              <a:gd name="connsiteX1" fmla="*/ 530352 w 1060704"/>
              <a:gd name="connsiteY1" fmla="*/ 0 h 914400"/>
              <a:gd name="connsiteX2" fmla="*/ 1060704 w 1060704"/>
              <a:gd name="connsiteY2" fmla="*/ 914400 h 914400"/>
              <a:gd name="connsiteX3" fmla="*/ 0 w 1060704"/>
              <a:gd name="connsiteY3" fmla="*/ 914400 h 914400"/>
              <a:gd name="connsiteX0" fmla="*/ 0 w 1526531"/>
              <a:gd name="connsiteY0" fmla="*/ 0 h 1026543"/>
              <a:gd name="connsiteX1" fmla="*/ 996179 w 1526531"/>
              <a:gd name="connsiteY1" fmla="*/ 112143 h 1026543"/>
              <a:gd name="connsiteX2" fmla="*/ 1526531 w 1526531"/>
              <a:gd name="connsiteY2" fmla="*/ 1026543 h 1026543"/>
              <a:gd name="connsiteX3" fmla="*/ 0 w 1526531"/>
              <a:gd name="connsiteY3" fmla="*/ 0 h 1026543"/>
              <a:gd name="connsiteX0" fmla="*/ 0 w 1526531"/>
              <a:gd name="connsiteY0" fmla="*/ 224288 h 1250831"/>
              <a:gd name="connsiteX1" fmla="*/ 513100 w 1526531"/>
              <a:gd name="connsiteY1" fmla="*/ 0 h 1250831"/>
              <a:gd name="connsiteX2" fmla="*/ 1526531 w 1526531"/>
              <a:gd name="connsiteY2" fmla="*/ 1250831 h 1250831"/>
              <a:gd name="connsiteX3" fmla="*/ 0 w 1526531"/>
              <a:gd name="connsiteY3" fmla="*/ 224288 h 1250831"/>
              <a:gd name="connsiteX0" fmla="*/ 0 w 513100"/>
              <a:gd name="connsiteY0" fmla="*/ 224288 h 931654"/>
              <a:gd name="connsiteX1" fmla="*/ 513100 w 513100"/>
              <a:gd name="connsiteY1" fmla="*/ 0 h 931654"/>
              <a:gd name="connsiteX2" fmla="*/ 465482 w 513100"/>
              <a:gd name="connsiteY2" fmla="*/ 931654 h 931654"/>
              <a:gd name="connsiteX3" fmla="*/ 0 w 513100"/>
              <a:gd name="connsiteY3" fmla="*/ 224288 h 931654"/>
              <a:gd name="connsiteX0" fmla="*/ 0 w 465482"/>
              <a:gd name="connsiteY0" fmla="*/ 224288 h 931654"/>
              <a:gd name="connsiteX1" fmla="*/ 461342 w 465482"/>
              <a:gd name="connsiteY1" fmla="*/ 0 h 931654"/>
              <a:gd name="connsiteX2" fmla="*/ 465482 w 465482"/>
              <a:gd name="connsiteY2" fmla="*/ 931654 h 931654"/>
              <a:gd name="connsiteX3" fmla="*/ 0 w 465482"/>
              <a:gd name="connsiteY3" fmla="*/ 224288 h 931654"/>
            </a:gdLst>
            <a:ahLst/>
            <a:cxnLst>
              <a:cxn ang="0">
                <a:pos x="connsiteX0" y="connsiteY0"/>
              </a:cxn>
              <a:cxn ang="0">
                <a:pos x="connsiteX1" y="connsiteY1"/>
              </a:cxn>
              <a:cxn ang="0">
                <a:pos x="connsiteX2" y="connsiteY2"/>
              </a:cxn>
              <a:cxn ang="0">
                <a:pos x="connsiteX3" y="connsiteY3"/>
              </a:cxn>
            </a:cxnLst>
            <a:rect l="l" t="t" r="r" b="b"/>
            <a:pathLst>
              <a:path w="465482" h="931654">
                <a:moveTo>
                  <a:pt x="0" y="224288"/>
                </a:moveTo>
                <a:lnTo>
                  <a:pt x="461342" y="0"/>
                </a:lnTo>
                <a:lnTo>
                  <a:pt x="465482" y="931654"/>
                </a:lnTo>
                <a:lnTo>
                  <a:pt x="0" y="224288"/>
                </a:lnTo>
                <a:close/>
              </a:path>
            </a:pathLst>
          </a:custGeom>
          <a:solidFill>
            <a:schemeClr val="accent1">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43" name="TextBox 42">
            <a:extLst>
              <a:ext uri="{FF2B5EF4-FFF2-40B4-BE49-F238E27FC236}">
                <a16:creationId xmlns:a16="http://schemas.microsoft.com/office/drawing/2014/main" id="{7610FAD4-7E4D-FBFA-CF22-B7662674BF3A}"/>
              </a:ext>
            </a:extLst>
          </p:cNvPr>
          <p:cNvSpPr txBox="1"/>
          <p:nvPr/>
        </p:nvSpPr>
        <p:spPr>
          <a:xfrm>
            <a:off x="9512262" y="3616212"/>
            <a:ext cx="270729" cy="369332"/>
          </a:xfrm>
          <a:prstGeom prst="rect">
            <a:avLst/>
          </a:prstGeom>
          <a:noFill/>
        </p:spPr>
        <p:txBody>
          <a:bodyPr wrap="square" rtlCol="0">
            <a:spAutoFit/>
          </a:bodyPr>
          <a:lstStyle/>
          <a:p>
            <a:r>
              <a:rPr lang="en-US" dirty="0"/>
              <a:t>A</a:t>
            </a:r>
          </a:p>
        </p:txBody>
      </p:sp>
      <p:cxnSp>
        <p:nvCxnSpPr>
          <p:cNvPr id="7" name="Straight Connector 6">
            <a:extLst>
              <a:ext uri="{FF2B5EF4-FFF2-40B4-BE49-F238E27FC236}">
                <a16:creationId xmlns:a16="http://schemas.microsoft.com/office/drawing/2014/main" id="{40A37FA6-EDAC-6474-1AC7-0B877270F761}"/>
              </a:ext>
            </a:extLst>
          </p:cNvPr>
          <p:cNvCxnSpPr>
            <a:cxnSpLocks/>
          </p:cNvCxnSpPr>
          <p:nvPr/>
        </p:nvCxnSpPr>
        <p:spPr>
          <a:xfrm>
            <a:off x="7653094" y="1110069"/>
            <a:ext cx="2698532" cy="4188034"/>
          </a:xfrm>
          <a:prstGeom prst="line">
            <a:avLst/>
          </a:prstGeom>
          <a:ln w="19050">
            <a:solidFill>
              <a:srgbClr val="03F314"/>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10148A2A-9338-DDEB-26B1-EFD8BCF0143C}"/>
              </a:ext>
            </a:extLst>
          </p:cNvPr>
          <p:cNvCxnSpPr>
            <a:cxnSpLocks/>
          </p:cNvCxnSpPr>
          <p:nvPr/>
        </p:nvCxnSpPr>
        <p:spPr>
          <a:xfrm flipV="1">
            <a:off x="6985718" y="3010619"/>
            <a:ext cx="3877496" cy="1733744"/>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234247822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605D4D6-67D1-0320-A140-94CC8086E16C}"/>
              </a:ext>
            </a:extLst>
          </p:cNvPr>
          <p:cNvPicPr>
            <a:picLocks noChangeAspect="1"/>
          </p:cNvPicPr>
          <p:nvPr/>
        </p:nvPicPr>
        <p:blipFill>
          <a:blip r:embed="rId4"/>
          <a:stretch>
            <a:fillRect/>
          </a:stretch>
        </p:blipFill>
        <p:spPr>
          <a:xfrm>
            <a:off x="6834957" y="1932371"/>
            <a:ext cx="4619625" cy="4105275"/>
          </a:xfrm>
          <a:prstGeom prst="rect">
            <a:avLst/>
          </a:prstGeom>
        </p:spPr>
      </p:pic>
      <p:sp>
        <p:nvSpPr>
          <p:cNvPr id="11" name="Title 2">
            <a:extLst>
              <a:ext uri="{FF2B5EF4-FFF2-40B4-BE49-F238E27FC236}">
                <a16:creationId xmlns:a16="http://schemas.microsoft.com/office/drawing/2014/main" id="{462E9AFE-FCE3-4594-A4DB-141C6B7644D4}"/>
              </a:ext>
            </a:extLst>
          </p:cNvPr>
          <p:cNvSpPr txBox="1">
            <a:spLocks/>
          </p:cNvSpPr>
          <p:nvPr/>
        </p:nvSpPr>
        <p:spPr>
          <a:xfrm>
            <a:off x="2398804" y="-423710"/>
            <a:ext cx="7225748" cy="1775218"/>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endParaRPr lang="en-US" sz="4000" dirty="0">
              <a:solidFill>
                <a:schemeClr val="tx1"/>
              </a:solidFill>
              <a:latin typeface="+mj-lt"/>
            </a:endParaRPr>
          </a:p>
        </p:txBody>
      </p:sp>
      <p:cxnSp>
        <p:nvCxnSpPr>
          <p:cNvPr id="5" name="Straight Connector 4">
            <a:extLst>
              <a:ext uri="{FF2B5EF4-FFF2-40B4-BE49-F238E27FC236}">
                <a16:creationId xmlns:a16="http://schemas.microsoft.com/office/drawing/2014/main" id="{BC62BD8F-380A-5581-2B95-406E6B2B47B2}"/>
              </a:ext>
            </a:extLst>
          </p:cNvPr>
          <p:cNvCxnSpPr>
            <a:cxnSpLocks/>
          </p:cNvCxnSpPr>
          <p:nvPr/>
        </p:nvCxnSpPr>
        <p:spPr>
          <a:xfrm flipV="1">
            <a:off x="7023793" y="2672179"/>
            <a:ext cx="3702508" cy="2919025"/>
          </a:xfrm>
          <a:prstGeom prst="line">
            <a:avLst/>
          </a:prstGeom>
          <a:ln w="19050">
            <a:solidFill>
              <a:srgbClr val="C00000"/>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BEFD4993-CB9C-A633-7FCE-D295F3550655}"/>
                  </a:ext>
                </a:extLst>
              </p:cNvPr>
              <p:cNvSpPr/>
              <p:nvPr/>
            </p:nvSpPr>
            <p:spPr>
              <a:xfrm>
                <a:off x="8965855" y="5692808"/>
                <a:ext cx="426936" cy="400110"/>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sSup>
                        <m:sSupPr>
                          <m:ctrlPr>
                            <a:rPr lang="en-US" sz="2000" i="1" dirty="0" smtClean="0">
                              <a:solidFill>
                                <a:schemeClr val="tx1"/>
                              </a:solidFill>
                              <a:latin typeface="Cambria Math" panose="02040503050406030204" pitchFamily="18" charset="0"/>
                              <a:cs typeface="Calibri Light" panose="020F0302020204030204" pitchFamily="34" charset="0"/>
                            </a:rPr>
                          </m:ctrlPr>
                        </m:sSupPr>
                        <m:e>
                          <m:r>
                            <a:rPr lang="en-US" sz="2000" b="0" i="1" dirty="0" smtClean="0">
                              <a:solidFill>
                                <a:schemeClr val="tx1"/>
                              </a:solidFill>
                              <a:latin typeface="Cambria Math" panose="02040503050406030204" pitchFamily="18" charset="0"/>
                              <a:cs typeface="Calibri Light" panose="020F0302020204030204" pitchFamily="34" charset="0"/>
                            </a:rPr>
                            <m:t>𝑞</m:t>
                          </m:r>
                        </m:e>
                        <m:sup>
                          <m:r>
                            <a:rPr lang="en-US" sz="2000" i="1" dirty="0">
                              <a:solidFill>
                                <a:schemeClr val="tx1"/>
                              </a:solidFill>
                              <a:latin typeface="Cambria Math" panose="02040503050406030204" pitchFamily="18" charset="0"/>
                              <a:cs typeface="Calibri Light" panose="020F0302020204030204" pitchFamily="34" charset="0"/>
                            </a:rPr>
                            <m:t>∗</m:t>
                          </m:r>
                        </m:sup>
                      </m:sSup>
                    </m:oMath>
                  </m:oMathPara>
                </a14:m>
                <a:endParaRPr lang="en-US" sz="2000" dirty="0">
                  <a:solidFill>
                    <a:schemeClr val="tx1"/>
                  </a:solidFill>
                  <a:cs typeface="Calibri Light" panose="020F0302020204030204" pitchFamily="34" charset="0"/>
                </a:endParaRPr>
              </a:p>
            </p:txBody>
          </p:sp>
        </mc:Choice>
        <mc:Fallback xmlns="">
          <p:sp>
            <p:nvSpPr>
              <p:cNvPr id="4" name="Rectangle 3">
                <a:extLst>
                  <a:ext uri="{FF2B5EF4-FFF2-40B4-BE49-F238E27FC236}">
                    <a16:creationId xmlns:a16="http://schemas.microsoft.com/office/drawing/2014/main" id="{BEFD4993-CB9C-A633-7FCE-D295F3550655}"/>
                  </a:ext>
                </a:extLst>
              </p:cNvPr>
              <p:cNvSpPr>
                <a:spLocks noRot="1" noChangeAspect="1" noMove="1" noResize="1" noEditPoints="1" noAdjustHandles="1" noChangeArrowheads="1" noChangeShapeType="1" noTextEdit="1"/>
              </p:cNvSpPr>
              <p:nvPr/>
            </p:nvSpPr>
            <p:spPr>
              <a:xfrm>
                <a:off x="8965855" y="5692808"/>
                <a:ext cx="426936" cy="400110"/>
              </a:xfrm>
              <a:prstGeom prst="rect">
                <a:avLst/>
              </a:prstGeom>
              <a:blipFill>
                <a:blip r:embed="rId5"/>
                <a:stretch>
                  <a:fillRect l="-7143" b="-7692"/>
                </a:stretch>
              </a:blipFill>
            </p:spPr>
            <p:txBody>
              <a:bodyPr/>
              <a:lstStyle/>
              <a:p>
                <a:r>
                  <a:rPr lang="en-US">
                    <a:noFill/>
                  </a:rPr>
                  <a:t> </a:t>
                </a:r>
              </a:p>
            </p:txBody>
          </p:sp>
        </mc:Fallback>
      </mc:AlternateContent>
      <p:sp>
        <p:nvSpPr>
          <p:cNvPr id="17" name="TextBox 16">
            <a:extLst>
              <a:ext uri="{FF2B5EF4-FFF2-40B4-BE49-F238E27FC236}">
                <a16:creationId xmlns:a16="http://schemas.microsoft.com/office/drawing/2014/main" id="{01B6BE1D-B135-54A2-29BF-BF3B32F73783}"/>
              </a:ext>
            </a:extLst>
          </p:cNvPr>
          <p:cNvSpPr txBox="1"/>
          <p:nvPr/>
        </p:nvSpPr>
        <p:spPr>
          <a:xfrm>
            <a:off x="693117" y="2363296"/>
            <a:ext cx="5293142" cy="3182923"/>
          </a:xfrm>
          <a:prstGeom prst="rect">
            <a:avLst/>
          </a:prstGeom>
          <a:noFill/>
          <a:effectLst/>
        </p:spPr>
        <p:txBody>
          <a:bodyPr wrap="square" rtlCol="0">
            <a:spAutoFit/>
          </a:bodyPr>
          <a:lstStyle/>
          <a:p>
            <a:pPr>
              <a:lnSpc>
                <a:spcPct val="125000"/>
              </a:lnSpc>
            </a:pPr>
            <a:r>
              <a:rPr lang="en-US" b="1" dirty="0">
                <a:solidFill>
                  <a:srgbClr val="0070C0"/>
                </a:solidFill>
                <a:cs typeface="Calibri Light" panose="020F0302020204030204" pitchFamily="34" charset="0"/>
              </a:rPr>
              <a:t>The Weitzman Rule</a:t>
            </a:r>
          </a:p>
          <a:p>
            <a:pPr>
              <a:lnSpc>
                <a:spcPct val="125000"/>
              </a:lnSpc>
            </a:pPr>
            <a:endParaRPr lang="en-US" dirty="0">
              <a:cs typeface="Calibri Light" panose="020F0302020204030204" pitchFamily="34" charset="0"/>
            </a:endParaRPr>
          </a:p>
          <a:p>
            <a:pPr>
              <a:lnSpc>
                <a:spcPct val="125000"/>
              </a:lnSpc>
            </a:pPr>
            <a:r>
              <a:rPr lang="en-US" dirty="0">
                <a:cs typeface="Calibri Light" panose="020F0302020204030204" pitchFamily="34" charset="0"/>
              </a:rPr>
              <a:t>When marginal costs are uncertain, a tax instrument is preferred:</a:t>
            </a:r>
            <a:endParaRPr lang="en-US" dirty="0"/>
          </a:p>
          <a:p>
            <a:pPr marL="742950" lvl="1" indent="-285750">
              <a:lnSpc>
                <a:spcPct val="125000"/>
              </a:lnSpc>
              <a:buFont typeface="Wingdings" panose="05000000000000000000" pitchFamily="2" charset="2"/>
              <a:buChar char="§"/>
            </a:pPr>
            <a:r>
              <a:rPr lang="en-US" dirty="0"/>
              <a:t>If the absolute value of the slope of MC &gt; MB (i.e., MB is flatter).  </a:t>
            </a:r>
          </a:p>
          <a:p>
            <a:pPr>
              <a:lnSpc>
                <a:spcPct val="125000"/>
              </a:lnSpc>
            </a:pPr>
            <a:r>
              <a:rPr lang="en-US" dirty="0"/>
              <a:t>A quantity instrument is preferred:</a:t>
            </a:r>
          </a:p>
          <a:p>
            <a:pPr marL="742950" lvl="1" indent="-285750">
              <a:lnSpc>
                <a:spcPct val="125000"/>
              </a:lnSpc>
              <a:buFont typeface="Wingdings" panose="05000000000000000000" pitchFamily="2" charset="2"/>
              <a:buChar char="§"/>
            </a:pPr>
            <a:r>
              <a:rPr lang="en-US" dirty="0"/>
              <a:t>If the absolute value of the slope of MB &gt; MC (i.e., MC is flatter).</a:t>
            </a:r>
          </a:p>
        </p:txBody>
      </p:sp>
      <p:cxnSp>
        <p:nvCxnSpPr>
          <p:cNvPr id="19" name="Straight Connector 18">
            <a:extLst>
              <a:ext uri="{FF2B5EF4-FFF2-40B4-BE49-F238E27FC236}">
                <a16:creationId xmlns:a16="http://schemas.microsoft.com/office/drawing/2014/main" id="{FA2708A2-368A-5588-9CEA-444DBBDA68F0}"/>
              </a:ext>
            </a:extLst>
          </p:cNvPr>
          <p:cNvCxnSpPr>
            <a:cxnSpLocks/>
          </p:cNvCxnSpPr>
          <p:nvPr/>
        </p:nvCxnSpPr>
        <p:spPr>
          <a:xfrm flipV="1">
            <a:off x="9179323" y="3004167"/>
            <a:ext cx="0" cy="2596677"/>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6" name="Straight Connector 35">
            <a:extLst>
              <a:ext uri="{FF2B5EF4-FFF2-40B4-BE49-F238E27FC236}">
                <a16:creationId xmlns:a16="http://schemas.microsoft.com/office/drawing/2014/main" id="{385DF712-F4B4-6D81-295D-3FD88F7E2E0E}"/>
              </a:ext>
            </a:extLst>
          </p:cNvPr>
          <p:cNvCxnSpPr>
            <a:cxnSpLocks/>
          </p:cNvCxnSpPr>
          <p:nvPr/>
        </p:nvCxnSpPr>
        <p:spPr>
          <a:xfrm flipV="1">
            <a:off x="7023793" y="3908064"/>
            <a:ext cx="2160256" cy="292"/>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3BB6C10D-8A58-72C4-0B5F-76EED800E8BB}"/>
                  </a:ext>
                </a:extLst>
              </p:cNvPr>
              <p:cNvSpPr/>
              <p:nvPr/>
            </p:nvSpPr>
            <p:spPr>
              <a:xfrm>
                <a:off x="6391922" y="3708009"/>
                <a:ext cx="740158" cy="400110"/>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sSup>
                        <m:sSupPr>
                          <m:ctrlPr>
                            <a:rPr lang="en-US" sz="2000" i="1" dirty="0" smtClean="0">
                              <a:solidFill>
                                <a:schemeClr val="tx1"/>
                              </a:solidFill>
                              <a:latin typeface="Cambria Math" panose="02040503050406030204" pitchFamily="18" charset="0"/>
                              <a:cs typeface="Calibri Light" panose="020F0302020204030204" pitchFamily="34" charset="0"/>
                            </a:rPr>
                          </m:ctrlPr>
                        </m:sSupPr>
                        <m:e>
                          <m:r>
                            <a:rPr lang="en-US" sz="2000" b="0" i="1" dirty="0" smtClean="0">
                              <a:solidFill>
                                <a:schemeClr val="tx1"/>
                              </a:solidFill>
                              <a:latin typeface="Cambria Math" panose="02040503050406030204" pitchFamily="18" charset="0"/>
                              <a:cs typeface="Calibri Light" panose="020F0302020204030204" pitchFamily="34" charset="0"/>
                            </a:rPr>
                            <m:t>𝑝</m:t>
                          </m:r>
                        </m:e>
                        <m:sup>
                          <m:r>
                            <a:rPr lang="en-US" sz="2000" i="1" dirty="0">
                              <a:solidFill>
                                <a:schemeClr val="tx1"/>
                              </a:solidFill>
                              <a:latin typeface="Cambria Math" panose="02040503050406030204" pitchFamily="18" charset="0"/>
                              <a:cs typeface="Calibri Light" panose="020F0302020204030204" pitchFamily="34" charset="0"/>
                            </a:rPr>
                            <m:t>∗</m:t>
                          </m:r>
                        </m:sup>
                      </m:sSup>
                    </m:oMath>
                  </m:oMathPara>
                </a14:m>
                <a:endParaRPr lang="en-US" sz="2000" dirty="0">
                  <a:solidFill>
                    <a:schemeClr val="tx1"/>
                  </a:solidFill>
                  <a:cs typeface="Calibri Light" panose="020F0302020204030204" pitchFamily="34" charset="0"/>
                </a:endParaRPr>
              </a:p>
            </p:txBody>
          </p:sp>
        </mc:Choice>
        <mc:Fallback xmlns="">
          <p:sp>
            <p:nvSpPr>
              <p:cNvPr id="6" name="Rectangle 5">
                <a:extLst>
                  <a:ext uri="{FF2B5EF4-FFF2-40B4-BE49-F238E27FC236}">
                    <a16:creationId xmlns:a16="http://schemas.microsoft.com/office/drawing/2014/main" id="{3BB6C10D-8A58-72C4-0B5F-76EED800E8BB}"/>
                  </a:ext>
                </a:extLst>
              </p:cNvPr>
              <p:cNvSpPr>
                <a:spLocks noRot="1" noChangeAspect="1" noMove="1" noResize="1" noEditPoints="1" noAdjustHandles="1" noChangeArrowheads="1" noChangeShapeType="1" noTextEdit="1"/>
              </p:cNvSpPr>
              <p:nvPr/>
            </p:nvSpPr>
            <p:spPr>
              <a:xfrm>
                <a:off x="6391922" y="3708009"/>
                <a:ext cx="740158" cy="400110"/>
              </a:xfrm>
              <a:prstGeom prst="rect">
                <a:avLst/>
              </a:prstGeom>
              <a:blipFill>
                <a:blip r:embed="rId6"/>
                <a:stretch>
                  <a:fillRect b="-7576"/>
                </a:stretch>
              </a:blipFill>
            </p:spPr>
            <p:txBody>
              <a:bodyPr/>
              <a:lstStyle/>
              <a:p>
                <a:r>
                  <a:rPr lang="en-US">
                    <a:noFill/>
                  </a:rPr>
                  <a:t> </a:t>
                </a:r>
              </a:p>
            </p:txBody>
          </p:sp>
        </mc:Fallback>
      </mc:AlternateContent>
      <p:cxnSp>
        <p:nvCxnSpPr>
          <p:cNvPr id="7" name="Straight Connector 6">
            <a:extLst>
              <a:ext uri="{FF2B5EF4-FFF2-40B4-BE49-F238E27FC236}">
                <a16:creationId xmlns:a16="http://schemas.microsoft.com/office/drawing/2014/main" id="{40A37FA6-EDAC-6474-1AC7-0B877270F761}"/>
              </a:ext>
            </a:extLst>
          </p:cNvPr>
          <p:cNvCxnSpPr>
            <a:cxnSpLocks/>
          </p:cNvCxnSpPr>
          <p:nvPr/>
        </p:nvCxnSpPr>
        <p:spPr>
          <a:xfrm>
            <a:off x="7263126" y="3193390"/>
            <a:ext cx="3552972" cy="1315363"/>
          </a:xfrm>
          <a:prstGeom prst="line">
            <a:avLst/>
          </a:prstGeom>
          <a:ln w="19050">
            <a:solidFill>
              <a:srgbClr val="03F314"/>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4088AB44-1C1B-18E1-E2B0-60508EB5BE3D}"/>
                  </a:ext>
                </a:extLst>
              </p:cNvPr>
              <p:cNvSpPr txBox="1"/>
              <p:nvPr/>
            </p:nvSpPr>
            <p:spPr>
              <a:xfrm>
                <a:off x="10881512" y="4412280"/>
                <a:ext cx="499497"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𝑀𝐵</m:t>
                      </m:r>
                    </m:oMath>
                  </m:oMathPara>
                </a14:m>
                <a:endParaRPr lang="en-US" dirty="0"/>
              </a:p>
            </p:txBody>
          </p:sp>
        </mc:Choice>
        <mc:Fallback xmlns="">
          <p:sp>
            <p:nvSpPr>
              <p:cNvPr id="13" name="TextBox 12">
                <a:extLst>
                  <a:ext uri="{FF2B5EF4-FFF2-40B4-BE49-F238E27FC236}">
                    <a16:creationId xmlns:a16="http://schemas.microsoft.com/office/drawing/2014/main" id="{4088AB44-1C1B-18E1-E2B0-60508EB5BE3D}"/>
                  </a:ext>
                </a:extLst>
              </p:cNvPr>
              <p:cNvSpPr txBox="1">
                <a:spLocks noRot="1" noChangeAspect="1" noMove="1" noResize="1" noEditPoints="1" noAdjustHandles="1" noChangeArrowheads="1" noChangeShapeType="1" noTextEdit="1"/>
              </p:cNvSpPr>
              <p:nvPr/>
            </p:nvSpPr>
            <p:spPr>
              <a:xfrm>
                <a:off x="10881512" y="4412280"/>
                <a:ext cx="499497" cy="369332"/>
              </a:xfrm>
              <a:prstGeom prst="rect">
                <a:avLst/>
              </a:prstGeom>
              <a:blipFill>
                <a:blip r:embed="rId7"/>
                <a:stretch>
                  <a:fillRect r="-48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1717D5D3-11BA-F5EA-61E4-0DF8F8C92B22}"/>
                  </a:ext>
                </a:extLst>
              </p:cNvPr>
              <p:cNvSpPr txBox="1"/>
              <p:nvPr/>
            </p:nvSpPr>
            <p:spPr>
              <a:xfrm>
                <a:off x="10576098" y="2436711"/>
                <a:ext cx="114603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m:t>
                      </m:r>
                      <m:r>
                        <a:rPr lang="en-US" b="0" i="1" smtClean="0">
                          <a:latin typeface="Cambria Math" panose="02040503050406030204" pitchFamily="18" charset="0"/>
                        </a:rPr>
                        <m:t>(</m:t>
                      </m:r>
                      <m:r>
                        <a:rPr lang="en-US" b="0" i="1" smtClean="0">
                          <a:latin typeface="Cambria Math" panose="02040503050406030204" pitchFamily="18" charset="0"/>
                        </a:rPr>
                        <m:t>𝑀𝐶</m:t>
                      </m:r>
                      <m:r>
                        <a:rPr lang="en-US" b="0" i="1" smtClean="0">
                          <a:latin typeface="Cambria Math" panose="02040503050406030204" pitchFamily="18" charset="0"/>
                        </a:rPr>
                        <m:t>)</m:t>
                      </m:r>
                    </m:oMath>
                  </m:oMathPara>
                </a14:m>
                <a:endParaRPr lang="en-US" dirty="0"/>
              </a:p>
            </p:txBody>
          </p:sp>
        </mc:Choice>
        <mc:Fallback xmlns="">
          <p:sp>
            <p:nvSpPr>
              <p:cNvPr id="18" name="TextBox 17">
                <a:extLst>
                  <a:ext uri="{FF2B5EF4-FFF2-40B4-BE49-F238E27FC236}">
                    <a16:creationId xmlns:a16="http://schemas.microsoft.com/office/drawing/2014/main" id="{1717D5D3-11BA-F5EA-61E4-0DF8F8C92B22}"/>
                  </a:ext>
                </a:extLst>
              </p:cNvPr>
              <p:cNvSpPr txBox="1">
                <a:spLocks noRot="1" noChangeAspect="1" noMove="1" noResize="1" noEditPoints="1" noAdjustHandles="1" noChangeArrowheads="1" noChangeShapeType="1" noTextEdit="1"/>
              </p:cNvSpPr>
              <p:nvPr/>
            </p:nvSpPr>
            <p:spPr>
              <a:xfrm>
                <a:off x="10576098" y="2436711"/>
                <a:ext cx="1146030" cy="369332"/>
              </a:xfrm>
              <a:prstGeom prst="rect">
                <a:avLst/>
              </a:prstGeom>
              <a:blipFill>
                <a:blip r:embed="rId8"/>
                <a:stretch>
                  <a:fillRect b="-13333"/>
                </a:stretch>
              </a:blipFill>
            </p:spPr>
            <p:txBody>
              <a:bodyPr/>
              <a:lstStyle/>
              <a:p>
                <a:r>
                  <a:rPr lang="en-US">
                    <a:noFill/>
                  </a:rPr>
                  <a:t> </a:t>
                </a:r>
              </a:p>
            </p:txBody>
          </p:sp>
        </mc:Fallback>
      </mc:AlternateContent>
      <p:sp>
        <p:nvSpPr>
          <p:cNvPr id="2" name="Title 2">
            <a:extLst>
              <a:ext uri="{FF2B5EF4-FFF2-40B4-BE49-F238E27FC236}">
                <a16:creationId xmlns:a16="http://schemas.microsoft.com/office/drawing/2014/main" id="{3CE5E300-5927-2C3E-4FBB-6B6B3DA13E0C}"/>
              </a:ext>
            </a:extLst>
          </p:cNvPr>
          <p:cNvSpPr txBox="1">
            <a:spLocks/>
          </p:cNvSpPr>
          <p:nvPr/>
        </p:nvSpPr>
        <p:spPr>
          <a:xfrm>
            <a:off x="2398804" y="0"/>
            <a:ext cx="7225748" cy="142042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rgbClr val="0070C0"/>
                </a:solidFill>
                <a:latin typeface="+mj-lt"/>
              </a:rPr>
              <a:t>2) Prices vs. Quantities</a:t>
            </a:r>
          </a:p>
        </p:txBody>
      </p:sp>
      <p:sp>
        <p:nvSpPr>
          <p:cNvPr id="15" name="Rectangle 14">
            <a:extLst>
              <a:ext uri="{FF2B5EF4-FFF2-40B4-BE49-F238E27FC236}">
                <a16:creationId xmlns:a16="http://schemas.microsoft.com/office/drawing/2014/main" id="{11343A7B-0B55-0DD5-D0EC-C046F279A666}"/>
              </a:ext>
            </a:extLst>
          </p:cNvPr>
          <p:cNvSpPr/>
          <p:nvPr/>
        </p:nvSpPr>
        <p:spPr>
          <a:xfrm>
            <a:off x="10688226" y="5613230"/>
            <a:ext cx="1301447" cy="646331"/>
          </a:xfrm>
          <a:prstGeom prst="rect">
            <a:avLst/>
          </a:prstGeom>
        </p:spPr>
        <p:txBody>
          <a:bodyPr wrap="none">
            <a:spAutoFit/>
          </a:bodyPr>
          <a:lstStyle/>
          <a:p>
            <a:pPr algn="ctr"/>
            <a:r>
              <a:rPr lang="en-US" dirty="0">
                <a:cs typeface="Calibri Light" panose="020F0302020204030204" pitchFamily="34" charset="0"/>
              </a:rPr>
              <a:t>Quantity of </a:t>
            </a:r>
          </a:p>
          <a:p>
            <a:pPr algn="ctr"/>
            <a:r>
              <a:rPr lang="en-US" dirty="0">
                <a:cs typeface="Calibri Light" panose="020F0302020204030204" pitchFamily="34" charset="0"/>
              </a:rPr>
              <a:t>Abatement</a:t>
            </a:r>
          </a:p>
        </p:txBody>
      </p:sp>
      <p:cxnSp>
        <p:nvCxnSpPr>
          <p:cNvPr id="20" name="Straight Connector 19">
            <a:extLst>
              <a:ext uri="{FF2B5EF4-FFF2-40B4-BE49-F238E27FC236}">
                <a16:creationId xmlns:a16="http://schemas.microsoft.com/office/drawing/2014/main" id="{10148A2A-9338-DDEB-26B1-EFD8BCF0143C}"/>
              </a:ext>
            </a:extLst>
          </p:cNvPr>
          <p:cNvCxnSpPr>
            <a:cxnSpLocks/>
          </p:cNvCxnSpPr>
          <p:nvPr/>
        </p:nvCxnSpPr>
        <p:spPr>
          <a:xfrm flipV="1">
            <a:off x="6985718" y="1825338"/>
            <a:ext cx="3702508" cy="2919025"/>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E58E17E7-1F98-BD15-AE19-9ACE120D6B8F}"/>
                  </a:ext>
                </a:extLst>
              </p:cNvPr>
              <p:cNvSpPr txBox="1"/>
              <p:nvPr/>
            </p:nvSpPr>
            <p:spPr>
              <a:xfrm>
                <a:off x="10721793" y="1420427"/>
                <a:ext cx="85891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𝑀</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b="0" i="1" smtClean="0">
                              <a:latin typeface="Cambria Math" panose="02040503050406030204" pitchFamily="18" charset="0"/>
                            </a:rPr>
                            <m:t>𝑎𝑐𝑡𝑢𝑎𝑙</m:t>
                          </m:r>
                        </m:sub>
                      </m:sSub>
                    </m:oMath>
                  </m:oMathPara>
                </a14:m>
                <a:endParaRPr lang="en-US" dirty="0"/>
              </a:p>
            </p:txBody>
          </p:sp>
        </mc:Choice>
        <mc:Fallback xmlns="">
          <p:sp>
            <p:nvSpPr>
              <p:cNvPr id="23" name="TextBox 22">
                <a:extLst>
                  <a:ext uri="{FF2B5EF4-FFF2-40B4-BE49-F238E27FC236}">
                    <a16:creationId xmlns:a16="http://schemas.microsoft.com/office/drawing/2014/main" id="{E58E17E7-1F98-BD15-AE19-9ACE120D6B8F}"/>
                  </a:ext>
                </a:extLst>
              </p:cNvPr>
              <p:cNvSpPr txBox="1">
                <a:spLocks noRot="1" noChangeAspect="1" noMove="1" noResize="1" noEditPoints="1" noAdjustHandles="1" noChangeArrowheads="1" noChangeShapeType="1" noTextEdit="1"/>
              </p:cNvSpPr>
              <p:nvPr/>
            </p:nvSpPr>
            <p:spPr>
              <a:xfrm>
                <a:off x="10721793" y="1420427"/>
                <a:ext cx="858914" cy="369332"/>
              </a:xfrm>
              <a:prstGeom prst="rect">
                <a:avLst/>
              </a:prstGeom>
              <a:blipFill>
                <a:blip r:embed="rId9"/>
                <a:stretch>
                  <a:fillRect r="-1844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C14AED7C-D62D-E9D7-2461-C8EEE93490B1}"/>
                  </a:ext>
                </a:extLst>
              </p:cNvPr>
              <p:cNvSpPr/>
              <p:nvPr/>
            </p:nvSpPr>
            <p:spPr>
              <a:xfrm>
                <a:off x="6121690" y="2788288"/>
                <a:ext cx="740158" cy="405624"/>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sSup>
                        <m:sSupPr>
                          <m:ctrlPr>
                            <a:rPr lang="en-US" sz="2000" i="1" dirty="0" smtClean="0">
                              <a:solidFill>
                                <a:schemeClr val="tx1"/>
                              </a:solidFill>
                              <a:latin typeface="Cambria Math" panose="02040503050406030204" pitchFamily="18" charset="0"/>
                              <a:cs typeface="Calibri Light" panose="020F0302020204030204" pitchFamily="34" charset="0"/>
                            </a:rPr>
                          </m:ctrlPr>
                        </m:sSupPr>
                        <m:e>
                          <m:r>
                            <a:rPr lang="en-US" sz="2000" b="0" i="1" dirty="0" smtClean="0">
                              <a:solidFill>
                                <a:schemeClr val="tx1"/>
                              </a:solidFill>
                              <a:latin typeface="Cambria Math" panose="02040503050406030204" pitchFamily="18" charset="0"/>
                              <a:cs typeface="Calibri Light" panose="020F0302020204030204" pitchFamily="34" charset="0"/>
                            </a:rPr>
                            <m:t>𝑝</m:t>
                          </m:r>
                        </m:e>
                        <m:sup>
                          <m:r>
                            <a:rPr lang="en-US" sz="2000" b="0" i="1" dirty="0" smtClean="0">
                              <a:solidFill>
                                <a:schemeClr val="tx1"/>
                              </a:solidFill>
                              <a:latin typeface="Cambria Math" panose="02040503050406030204" pitchFamily="18" charset="0"/>
                              <a:cs typeface="Calibri Light" panose="020F0302020204030204" pitchFamily="34" charset="0"/>
                            </a:rPr>
                            <m:t>𝑐𝑝</m:t>
                          </m:r>
                        </m:sup>
                      </m:sSup>
                    </m:oMath>
                  </m:oMathPara>
                </a14:m>
                <a:endParaRPr lang="en-US" sz="2000" dirty="0">
                  <a:solidFill>
                    <a:schemeClr val="tx1"/>
                  </a:solidFill>
                  <a:cs typeface="Calibri Light" panose="020F0302020204030204" pitchFamily="34" charset="0"/>
                </a:endParaRPr>
              </a:p>
            </p:txBody>
          </p:sp>
        </mc:Choice>
        <mc:Fallback xmlns="">
          <p:sp>
            <p:nvSpPr>
              <p:cNvPr id="8" name="Rectangle 7">
                <a:extLst>
                  <a:ext uri="{FF2B5EF4-FFF2-40B4-BE49-F238E27FC236}">
                    <a16:creationId xmlns:a16="http://schemas.microsoft.com/office/drawing/2014/main" id="{C14AED7C-D62D-E9D7-2461-C8EEE93490B1}"/>
                  </a:ext>
                </a:extLst>
              </p:cNvPr>
              <p:cNvSpPr>
                <a:spLocks noRot="1" noChangeAspect="1" noMove="1" noResize="1" noEditPoints="1" noAdjustHandles="1" noChangeArrowheads="1" noChangeShapeType="1" noTextEdit="1"/>
              </p:cNvSpPr>
              <p:nvPr/>
            </p:nvSpPr>
            <p:spPr>
              <a:xfrm>
                <a:off x="6121690" y="2788288"/>
                <a:ext cx="740158" cy="405624"/>
              </a:xfrm>
              <a:prstGeom prst="rect">
                <a:avLst/>
              </a:prstGeom>
              <a:blipFill>
                <a:blip r:embed="rId10"/>
                <a:stretch>
                  <a:fillRect b="-5970"/>
                </a:stretch>
              </a:blipFill>
            </p:spPr>
            <p:txBody>
              <a:bodyPr/>
              <a:lstStyle/>
              <a:p>
                <a:r>
                  <a:rPr lang="en-US">
                    <a:noFill/>
                  </a:rPr>
                  <a:t> </a:t>
                </a:r>
              </a:p>
            </p:txBody>
          </p:sp>
        </mc:Fallback>
      </mc:AlternateContent>
      <p:cxnSp>
        <p:nvCxnSpPr>
          <p:cNvPr id="9" name="Straight Connector 8">
            <a:extLst>
              <a:ext uri="{FF2B5EF4-FFF2-40B4-BE49-F238E27FC236}">
                <a16:creationId xmlns:a16="http://schemas.microsoft.com/office/drawing/2014/main" id="{95499C25-FA5D-15F0-3BCA-17F2C3B9B19A}"/>
              </a:ext>
            </a:extLst>
          </p:cNvPr>
          <p:cNvCxnSpPr>
            <a:cxnSpLocks/>
          </p:cNvCxnSpPr>
          <p:nvPr/>
        </p:nvCxnSpPr>
        <p:spPr>
          <a:xfrm flipV="1">
            <a:off x="6955599" y="3004167"/>
            <a:ext cx="2213818" cy="292"/>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4" name="Freeform: Shape 13">
            <a:extLst>
              <a:ext uri="{FF2B5EF4-FFF2-40B4-BE49-F238E27FC236}">
                <a16:creationId xmlns:a16="http://schemas.microsoft.com/office/drawing/2014/main" id="{78077196-4021-3934-6778-93A674B3E3BE}"/>
              </a:ext>
            </a:extLst>
          </p:cNvPr>
          <p:cNvSpPr/>
          <p:nvPr/>
        </p:nvSpPr>
        <p:spPr>
          <a:xfrm>
            <a:off x="8407153" y="3027285"/>
            <a:ext cx="772358" cy="870012"/>
          </a:xfrm>
          <a:custGeom>
            <a:avLst/>
            <a:gdLst>
              <a:gd name="connsiteX0" fmla="*/ 0 w 772358"/>
              <a:gd name="connsiteY0" fmla="*/ 594804 h 870012"/>
              <a:gd name="connsiteX1" fmla="*/ 763480 w 772358"/>
              <a:gd name="connsiteY1" fmla="*/ 870012 h 870012"/>
              <a:gd name="connsiteX2" fmla="*/ 772358 w 772358"/>
              <a:gd name="connsiteY2" fmla="*/ 0 h 870012"/>
              <a:gd name="connsiteX3" fmla="*/ 390618 w 772358"/>
              <a:gd name="connsiteY3" fmla="*/ 275208 h 870012"/>
              <a:gd name="connsiteX4" fmla="*/ 0 w 772358"/>
              <a:gd name="connsiteY4" fmla="*/ 594804 h 8700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2358" h="870012">
                <a:moveTo>
                  <a:pt x="0" y="594804"/>
                </a:moveTo>
                <a:lnTo>
                  <a:pt x="763480" y="870012"/>
                </a:lnTo>
                <a:cubicBezTo>
                  <a:pt x="766439" y="580008"/>
                  <a:pt x="769399" y="290004"/>
                  <a:pt x="772358" y="0"/>
                </a:cubicBezTo>
                <a:lnTo>
                  <a:pt x="390618" y="275208"/>
                </a:lnTo>
                <a:lnTo>
                  <a:pt x="0" y="594804"/>
                </a:lnTo>
                <a:close/>
              </a:path>
            </a:pathLst>
          </a:custGeom>
          <a:gradFill flip="none" rotWithShape="1">
            <a:gsLst>
              <a:gs pos="0">
                <a:schemeClr val="accent1">
                  <a:lumMod val="40000"/>
                  <a:lumOff val="60000"/>
                  <a:tint val="66000"/>
                  <a:satMod val="160000"/>
                </a:schemeClr>
              </a:gs>
              <a:gs pos="50000">
                <a:schemeClr val="accent1">
                  <a:lumMod val="40000"/>
                  <a:lumOff val="60000"/>
                  <a:tint val="44500"/>
                  <a:satMod val="160000"/>
                </a:schemeClr>
              </a:gs>
              <a:gs pos="100000">
                <a:schemeClr val="accent1">
                  <a:lumMod val="40000"/>
                  <a:lumOff val="60000"/>
                  <a:tint val="23500"/>
                  <a:satMod val="160000"/>
                </a:schemeClr>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DA53EE87-AE9A-E679-DF6C-D1A98C7C7640}"/>
              </a:ext>
            </a:extLst>
          </p:cNvPr>
          <p:cNvSpPr txBox="1"/>
          <p:nvPr/>
        </p:nvSpPr>
        <p:spPr>
          <a:xfrm>
            <a:off x="8776563" y="3331737"/>
            <a:ext cx="270729" cy="369332"/>
          </a:xfrm>
          <a:prstGeom prst="rect">
            <a:avLst/>
          </a:prstGeom>
          <a:noFill/>
        </p:spPr>
        <p:txBody>
          <a:bodyPr wrap="square" rtlCol="0">
            <a:spAutoFit/>
          </a:bodyPr>
          <a:lstStyle/>
          <a:p>
            <a:r>
              <a:rPr lang="en-US" dirty="0"/>
              <a:t>A</a:t>
            </a:r>
          </a:p>
        </p:txBody>
      </p:sp>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A57D7A2B-CAAD-35E9-548F-2026F2E1B1F2}"/>
                  </a:ext>
                </a:extLst>
              </p:cNvPr>
              <p:cNvSpPr/>
              <p:nvPr/>
            </p:nvSpPr>
            <p:spPr>
              <a:xfrm>
                <a:off x="7890453" y="5679218"/>
                <a:ext cx="426936" cy="400110"/>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sSup>
                        <m:sSupPr>
                          <m:ctrlPr>
                            <a:rPr lang="en-US" sz="2000" i="1" dirty="0" smtClean="0">
                              <a:solidFill>
                                <a:schemeClr val="tx1"/>
                              </a:solidFill>
                              <a:latin typeface="Cambria Math" panose="02040503050406030204" pitchFamily="18" charset="0"/>
                              <a:cs typeface="Calibri Light" panose="020F0302020204030204" pitchFamily="34" charset="0"/>
                            </a:rPr>
                          </m:ctrlPr>
                        </m:sSupPr>
                        <m:e>
                          <m:r>
                            <a:rPr lang="en-US" sz="2000" b="0" i="1" dirty="0" smtClean="0">
                              <a:solidFill>
                                <a:schemeClr val="tx1"/>
                              </a:solidFill>
                              <a:latin typeface="Cambria Math" panose="02040503050406030204" pitchFamily="18" charset="0"/>
                              <a:cs typeface="Calibri Light" panose="020F0302020204030204" pitchFamily="34" charset="0"/>
                            </a:rPr>
                            <m:t>𝑞</m:t>
                          </m:r>
                        </m:e>
                        <m:sup>
                          <m:r>
                            <a:rPr lang="en-US" sz="2000" b="0" i="1" dirty="0" smtClean="0">
                              <a:solidFill>
                                <a:schemeClr val="tx1"/>
                              </a:solidFill>
                              <a:latin typeface="Cambria Math" panose="02040503050406030204" pitchFamily="18" charset="0"/>
                              <a:cs typeface="Calibri Light" panose="020F0302020204030204" pitchFamily="34" charset="0"/>
                            </a:rPr>
                            <m:t>𝑇𝑎𝑥</m:t>
                          </m:r>
                        </m:sup>
                      </m:sSup>
                    </m:oMath>
                  </m:oMathPara>
                </a14:m>
                <a:endParaRPr lang="en-US" sz="2000" dirty="0">
                  <a:solidFill>
                    <a:schemeClr val="tx1"/>
                  </a:solidFill>
                  <a:cs typeface="Calibri Light" panose="020F0302020204030204" pitchFamily="34" charset="0"/>
                </a:endParaRPr>
              </a:p>
            </p:txBody>
          </p:sp>
        </mc:Choice>
        <mc:Fallback xmlns="">
          <p:sp>
            <p:nvSpPr>
              <p:cNvPr id="10" name="Rectangle 9">
                <a:extLst>
                  <a:ext uri="{FF2B5EF4-FFF2-40B4-BE49-F238E27FC236}">
                    <a16:creationId xmlns:a16="http://schemas.microsoft.com/office/drawing/2014/main" id="{A57D7A2B-CAAD-35E9-548F-2026F2E1B1F2}"/>
                  </a:ext>
                </a:extLst>
              </p:cNvPr>
              <p:cNvSpPr>
                <a:spLocks noRot="1" noChangeAspect="1" noMove="1" noResize="1" noEditPoints="1" noAdjustHandles="1" noChangeArrowheads="1" noChangeShapeType="1" noTextEdit="1"/>
              </p:cNvSpPr>
              <p:nvPr/>
            </p:nvSpPr>
            <p:spPr>
              <a:xfrm>
                <a:off x="7890453" y="5679218"/>
                <a:ext cx="426936" cy="400110"/>
              </a:xfrm>
              <a:prstGeom prst="rect">
                <a:avLst/>
              </a:prstGeom>
              <a:blipFill>
                <a:blip r:embed="rId11"/>
                <a:stretch>
                  <a:fillRect l="-35714" r="-14286" b="-7692"/>
                </a:stretch>
              </a:blipFill>
            </p:spPr>
            <p:txBody>
              <a:bodyPr/>
              <a:lstStyle/>
              <a:p>
                <a:r>
                  <a:rPr lang="en-US">
                    <a:noFill/>
                  </a:rPr>
                  <a:t> </a:t>
                </a:r>
              </a:p>
            </p:txBody>
          </p:sp>
        </mc:Fallback>
      </mc:AlternateContent>
      <p:cxnSp>
        <p:nvCxnSpPr>
          <p:cNvPr id="12" name="Straight Connector 11">
            <a:extLst>
              <a:ext uri="{FF2B5EF4-FFF2-40B4-BE49-F238E27FC236}">
                <a16:creationId xmlns:a16="http://schemas.microsoft.com/office/drawing/2014/main" id="{03236DAE-726A-2724-8F6C-3ABA9714AE64}"/>
              </a:ext>
            </a:extLst>
          </p:cNvPr>
          <p:cNvCxnSpPr>
            <a:cxnSpLocks/>
          </p:cNvCxnSpPr>
          <p:nvPr/>
        </p:nvCxnSpPr>
        <p:spPr>
          <a:xfrm flipV="1">
            <a:off x="8062508" y="3515557"/>
            <a:ext cx="0" cy="1992687"/>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5" name="Freeform: Shape 24">
            <a:extLst>
              <a:ext uri="{FF2B5EF4-FFF2-40B4-BE49-F238E27FC236}">
                <a16:creationId xmlns:a16="http://schemas.microsoft.com/office/drawing/2014/main" id="{E0983375-21DB-5694-4680-9E2E6FED92F7}"/>
              </a:ext>
            </a:extLst>
          </p:cNvPr>
          <p:cNvSpPr/>
          <p:nvPr/>
        </p:nvSpPr>
        <p:spPr>
          <a:xfrm>
            <a:off x="8048282" y="3497802"/>
            <a:ext cx="337352" cy="399495"/>
          </a:xfrm>
          <a:custGeom>
            <a:avLst/>
            <a:gdLst>
              <a:gd name="connsiteX0" fmla="*/ 0 w 337352"/>
              <a:gd name="connsiteY0" fmla="*/ 408373 h 408373"/>
              <a:gd name="connsiteX1" fmla="*/ 17756 w 337352"/>
              <a:gd name="connsiteY1" fmla="*/ 0 h 408373"/>
              <a:gd name="connsiteX2" fmla="*/ 337352 w 337352"/>
              <a:gd name="connsiteY2" fmla="*/ 115410 h 408373"/>
              <a:gd name="connsiteX3" fmla="*/ 0 w 337352"/>
              <a:gd name="connsiteY3" fmla="*/ 408373 h 408373"/>
            </a:gdLst>
            <a:ahLst/>
            <a:cxnLst>
              <a:cxn ang="0">
                <a:pos x="connsiteX0" y="connsiteY0"/>
              </a:cxn>
              <a:cxn ang="0">
                <a:pos x="connsiteX1" y="connsiteY1"/>
              </a:cxn>
              <a:cxn ang="0">
                <a:pos x="connsiteX2" y="connsiteY2"/>
              </a:cxn>
              <a:cxn ang="0">
                <a:pos x="connsiteX3" y="connsiteY3"/>
              </a:cxn>
            </a:cxnLst>
            <a:rect l="l" t="t" r="r" b="b"/>
            <a:pathLst>
              <a:path w="337352" h="408373">
                <a:moveTo>
                  <a:pt x="0" y="408373"/>
                </a:moveTo>
                <a:lnTo>
                  <a:pt x="17756" y="0"/>
                </a:lnTo>
                <a:lnTo>
                  <a:pt x="337352" y="115410"/>
                </a:lnTo>
                <a:lnTo>
                  <a:pt x="0" y="408373"/>
                </a:lnTo>
                <a:close/>
              </a:path>
            </a:pathLst>
          </a:cu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26" name="TextBox 25">
            <a:extLst>
              <a:ext uri="{FF2B5EF4-FFF2-40B4-BE49-F238E27FC236}">
                <a16:creationId xmlns:a16="http://schemas.microsoft.com/office/drawing/2014/main" id="{3838EC91-6D72-DE47-C6E3-1C660F899021}"/>
              </a:ext>
            </a:extLst>
          </p:cNvPr>
          <p:cNvSpPr txBox="1"/>
          <p:nvPr/>
        </p:nvSpPr>
        <p:spPr>
          <a:xfrm>
            <a:off x="8005714" y="3485216"/>
            <a:ext cx="270729" cy="369332"/>
          </a:xfrm>
          <a:prstGeom prst="rect">
            <a:avLst/>
          </a:prstGeom>
          <a:noFill/>
        </p:spPr>
        <p:txBody>
          <a:bodyPr wrap="square" rtlCol="0">
            <a:spAutoFit/>
          </a:bodyPr>
          <a:lstStyle/>
          <a:p>
            <a:r>
              <a:rPr lang="en-US" dirty="0"/>
              <a:t>B</a:t>
            </a:r>
          </a:p>
        </p:txBody>
      </p:sp>
    </p:spTree>
    <p:custDataLst>
      <p:tags r:id="rId1"/>
    </p:custDataLst>
    <p:extLst>
      <p:ext uri="{BB962C8B-B14F-4D97-AF65-F5344CB8AC3E}">
        <p14:creationId xmlns:p14="http://schemas.microsoft.com/office/powerpoint/2010/main" val="383866938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5B513DB1-4502-409F-937E-1F652A2AED9E}"/>
              </a:ext>
            </a:extLst>
          </p:cNvPr>
          <p:cNvSpPr txBox="1">
            <a:spLocks/>
          </p:cNvSpPr>
          <p:nvPr/>
        </p:nvSpPr>
        <p:spPr>
          <a:xfrm>
            <a:off x="371061" y="-269435"/>
            <a:ext cx="11449878" cy="1632171"/>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800" dirty="0">
                <a:solidFill>
                  <a:srgbClr val="0070C0"/>
                </a:solidFill>
                <a:latin typeface="+mj-lt"/>
              </a:rPr>
              <a:t>Next class</a:t>
            </a:r>
          </a:p>
          <a:p>
            <a:pPr algn="ctr"/>
            <a:endParaRPr lang="en-US" dirty="0">
              <a:solidFill>
                <a:schemeClr val="tx1"/>
              </a:solidFill>
              <a:latin typeface="+mj-lt"/>
            </a:endParaRPr>
          </a:p>
        </p:txBody>
      </p:sp>
      <p:sp>
        <p:nvSpPr>
          <p:cNvPr id="11" name="TextBox 10">
            <a:extLst>
              <a:ext uri="{FF2B5EF4-FFF2-40B4-BE49-F238E27FC236}">
                <a16:creationId xmlns:a16="http://schemas.microsoft.com/office/drawing/2014/main" id="{1DF8D491-E9D6-4622-95D9-A31A202ACC5D}"/>
              </a:ext>
            </a:extLst>
          </p:cNvPr>
          <p:cNvSpPr txBox="1"/>
          <p:nvPr/>
        </p:nvSpPr>
        <p:spPr>
          <a:xfrm>
            <a:off x="591346" y="1482657"/>
            <a:ext cx="10755528" cy="4154984"/>
          </a:xfrm>
          <a:prstGeom prst="rect">
            <a:avLst/>
          </a:prstGeom>
          <a:noFill/>
          <a:effectLst/>
        </p:spPr>
        <p:txBody>
          <a:bodyPr wrap="square" rtlCol="0">
            <a:spAutoFit/>
          </a:bodyPr>
          <a:lstStyle/>
          <a:p>
            <a:pPr marL="800100" lvl="1" indent="-342900">
              <a:buFont typeface="Wingdings" panose="05000000000000000000" pitchFamily="2" charset="2"/>
              <a:buChar char="§"/>
            </a:pPr>
            <a:endParaRPr lang="en-US" sz="2400" b="1" dirty="0">
              <a:latin typeface="+mj-lt"/>
              <a:cs typeface="Calibri Light" panose="020F0302020204030204" pitchFamily="34" charset="0"/>
            </a:endParaRPr>
          </a:p>
          <a:p>
            <a:pPr marL="800100" lvl="1" indent="-342900">
              <a:buFont typeface="Wingdings" panose="05000000000000000000" pitchFamily="2" charset="2"/>
              <a:buChar char="§"/>
            </a:pPr>
            <a:r>
              <a:rPr lang="en-US" sz="2400" dirty="0">
                <a:latin typeface="+mj-lt"/>
                <a:cs typeface="Calibri Light" panose="020F0302020204030204" pitchFamily="34" charset="0"/>
              </a:rPr>
              <a:t>Next class will cover the Clean Air Act. We’ll discuss the background of the regulation and how it works, cover a cap-and-trade system in Southern California, and discuss some prominent papers on the topic</a:t>
            </a:r>
            <a:r>
              <a:rPr lang="en-US" sz="2400" b="1" dirty="0">
                <a:latin typeface="+mj-lt"/>
                <a:cs typeface="Calibri Light" panose="020F0302020204030204" pitchFamily="34" charset="0"/>
              </a:rPr>
              <a:t>. </a:t>
            </a:r>
          </a:p>
          <a:p>
            <a:pPr marL="800100" lvl="1" indent="-342900">
              <a:buFont typeface="Wingdings" panose="05000000000000000000" pitchFamily="2" charset="2"/>
              <a:buChar char="§"/>
            </a:pPr>
            <a:r>
              <a:rPr lang="en-US" sz="2400" b="1" u="sng" dirty="0">
                <a:latin typeface="+mj-lt"/>
                <a:cs typeface="Calibri Light" panose="020F0302020204030204" pitchFamily="34" charset="0"/>
              </a:rPr>
              <a:t>Your third case study is due Sunday, 10/29</a:t>
            </a:r>
            <a:r>
              <a:rPr lang="en-US" sz="2400" b="1" dirty="0">
                <a:latin typeface="+mj-lt"/>
                <a:cs typeface="Calibri Light" panose="020F0302020204030204" pitchFamily="34" charset="0"/>
              </a:rPr>
              <a:t>.</a:t>
            </a:r>
            <a:endParaRPr lang="en-US" sz="2400" dirty="0">
              <a:latin typeface="+mj-lt"/>
              <a:cs typeface="Calibri Light" panose="020F0302020204030204" pitchFamily="34" charset="0"/>
            </a:endParaRPr>
          </a:p>
          <a:p>
            <a:pPr marL="800100" lvl="1" indent="-342900">
              <a:buFont typeface="Wingdings" panose="05000000000000000000" pitchFamily="2" charset="2"/>
              <a:buChar char="§"/>
            </a:pPr>
            <a:endParaRPr lang="en-US" sz="2400" dirty="0">
              <a:latin typeface="+mj-lt"/>
              <a:cs typeface="Calibri Light" panose="020F0302020204030204" pitchFamily="34" charset="0"/>
            </a:endParaRPr>
          </a:p>
          <a:p>
            <a:pPr marL="800100" lvl="1" indent="-342900">
              <a:buFont typeface="Wingdings" panose="05000000000000000000" pitchFamily="2" charset="2"/>
              <a:buChar char="§"/>
            </a:pPr>
            <a:r>
              <a:rPr lang="en-US" sz="2400" dirty="0">
                <a:latin typeface="+mj-lt"/>
                <a:cs typeface="Calibri Light" panose="020F0302020204030204" pitchFamily="34" charset="0"/>
              </a:rPr>
              <a:t>Materials for Wednesday: </a:t>
            </a:r>
          </a:p>
          <a:p>
            <a:pPr lvl="2"/>
            <a:endParaRPr lang="en-US" sz="2400" dirty="0">
              <a:latin typeface="+mj-lt"/>
              <a:cs typeface="Calibri Light" panose="020F0302020204030204" pitchFamily="34" charset="0"/>
            </a:endParaRPr>
          </a:p>
          <a:p>
            <a:pPr marL="1828800" lvl="3" indent="-457200">
              <a:buFont typeface="Wingdings" panose="05000000000000000000" pitchFamily="2" charset="2"/>
              <a:buChar char="Ø"/>
            </a:pPr>
            <a:r>
              <a:rPr lang="en-US" sz="2400" dirty="0">
                <a:latin typeface="+mj-lt"/>
                <a:cs typeface="Calibri Light" panose="020F0302020204030204" pitchFamily="34" charset="0"/>
                <a:hlinkClick r:id="rId4"/>
              </a:rPr>
              <a:t>Hernandez-Cortes, Meng, and Weber (2022)</a:t>
            </a:r>
            <a:endParaRPr lang="en-US" sz="2400" dirty="0">
              <a:latin typeface="+mj-lt"/>
              <a:cs typeface="Calibri Light" panose="020F0302020204030204" pitchFamily="34" charset="0"/>
            </a:endParaRPr>
          </a:p>
          <a:p>
            <a:pPr marL="1828800" lvl="3" indent="-457200">
              <a:buFont typeface="Wingdings" panose="05000000000000000000" pitchFamily="2" charset="2"/>
              <a:buChar char="Ø"/>
            </a:pPr>
            <a:r>
              <a:rPr lang="en-US" sz="2400" dirty="0">
                <a:effectLst/>
                <a:latin typeface="+mj-lt"/>
                <a:ea typeface="Times New Roman" panose="02020603050405020304" pitchFamily="18" charset="0"/>
                <a:cs typeface="Calibri Light" panose="020F0302020204030204" pitchFamily="34" charset="0"/>
              </a:rPr>
              <a:t>(</a:t>
            </a:r>
            <a:r>
              <a:rPr lang="en-US" sz="2400" i="1" dirty="0">
                <a:effectLst/>
                <a:latin typeface="+mj-lt"/>
                <a:ea typeface="Times New Roman" panose="02020603050405020304" pitchFamily="18" charset="0"/>
                <a:cs typeface="Calibri Light" panose="020F0302020204030204" pitchFamily="34" charset="0"/>
              </a:rPr>
              <a:t>optional</a:t>
            </a:r>
            <a:r>
              <a:rPr lang="en-US" sz="2400" dirty="0">
                <a:effectLst/>
                <a:latin typeface="+mj-lt"/>
                <a:ea typeface="Times New Roman" panose="02020603050405020304" pitchFamily="18" charset="0"/>
                <a:cs typeface="Calibri Light" panose="020F0302020204030204" pitchFamily="34" charset="0"/>
              </a:rPr>
              <a:t>) </a:t>
            </a:r>
            <a:r>
              <a:rPr lang="en-US" sz="2400" dirty="0" err="1">
                <a:effectLst/>
                <a:latin typeface="+mj-lt"/>
                <a:ea typeface="Times New Roman" panose="02020603050405020304" pitchFamily="18" charset="0"/>
                <a:cs typeface="Calibri Light" panose="020F0302020204030204" pitchFamily="34" charset="0"/>
                <a:hlinkClick r:id="rId5"/>
              </a:rPr>
              <a:t>Chay</a:t>
            </a:r>
            <a:r>
              <a:rPr lang="en-US" sz="2400" dirty="0">
                <a:effectLst/>
                <a:latin typeface="+mj-lt"/>
                <a:ea typeface="Times New Roman" panose="02020603050405020304" pitchFamily="18" charset="0"/>
                <a:cs typeface="Calibri Light" panose="020F0302020204030204" pitchFamily="34" charset="0"/>
                <a:hlinkClick r:id="rId5"/>
              </a:rPr>
              <a:t> and Greenstone (2005)</a:t>
            </a:r>
            <a:endParaRPr lang="en-US" sz="2400" dirty="0">
              <a:latin typeface="+mj-lt"/>
              <a:cs typeface="Calibri Light" panose="020F0302020204030204" pitchFamily="34" charset="0"/>
            </a:endParaRPr>
          </a:p>
          <a:p>
            <a:pPr lvl="1"/>
            <a:endParaRPr lang="en-US" sz="2400" dirty="0">
              <a:latin typeface="+mj-lt"/>
              <a:cs typeface="Calibri Light" panose="020F0302020204030204" pitchFamily="34" charset="0"/>
            </a:endParaRPr>
          </a:p>
        </p:txBody>
      </p:sp>
    </p:spTree>
    <p:custDataLst>
      <p:tags r:id="rId1"/>
    </p:custDataLst>
    <p:extLst>
      <p:ext uri="{BB962C8B-B14F-4D97-AF65-F5344CB8AC3E}">
        <p14:creationId xmlns:p14="http://schemas.microsoft.com/office/powerpoint/2010/main" val="147350893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 name="Group 60">
            <a:extLst>
              <a:ext uri="{FF2B5EF4-FFF2-40B4-BE49-F238E27FC236}">
                <a16:creationId xmlns:a16="http://schemas.microsoft.com/office/drawing/2014/main" id="{6C5F1B89-5F86-4A7D-AE96-BAA8D83663DF}"/>
              </a:ext>
            </a:extLst>
          </p:cNvPr>
          <p:cNvGrpSpPr/>
          <p:nvPr/>
        </p:nvGrpSpPr>
        <p:grpSpPr>
          <a:xfrm>
            <a:off x="6030345" y="2136505"/>
            <a:ext cx="5486400" cy="4069910"/>
            <a:chOff x="5843324" y="2019280"/>
            <a:chExt cx="5486400" cy="4069910"/>
          </a:xfrm>
        </p:grpSpPr>
        <p:grpSp>
          <p:nvGrpSpPr>
            <p:cNvPr id="49" name="Group 48">
              <a:extLst>
                <a:ext uri="{FF2B5EF4-FFF2-40B4-BE49-F238E27FC236}">
                  <a16:creationId xmlns:a16="http://schemas.microsoft.com/office/drawing/2014/main" id="{E8166DF2-032C-46E8-B5A2-F0ECDF131CAE}"/>
                </a:ext>
              </a:extLst>
            </p:cNvPr>
            <p:cNvGrpSpPr>
              <a:grpSpLocks noChangeAspect="1"/>
            </p:cNvGrpSpPr>
            <p:nvPr/>
          </p:nvGrpSpPr>
          <p:grpSpPr>
            <a:xfrm>
              <a:off x="5843324" y="2019280"/>
              <a:ext cx="5486400" cy="4069910"/>
              <a:chOff x="2161954" y="1020725"/>
              <a:chExt cx="6935972" cy="5145229"/>
            </a:xfrm>
          </p:grpSpPr>
          <p:pic>
            <p:nvPicPr>
              <p:cNvPr id="50" name="Picture 49" descr="Chart, radar chart&#10;&#10;Description automatically generated">
                <a:extLst>
                  <a:ext uri="{FF2B5EF4-FFF2-40B4-BE49-F238E27FC236}">
                    <a16:creationId xmlns:a16="http://schemas.microsoft.com/office/drawing/2014/main" id="{EB425578-63F7-4011-B85F-E0DCDA1A4812}"/>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2254" t="8090" r="2323" b="10360"/>
              <a:stretch/>
            </p:blipFill>
            <p:spPr>
              <a:xfrm>
                <a:off x="2686494" y="1020725"/>
                <a:ext cx="6411432" cy="5092265"/>
              </a:xfrm>
              <a:prstGeom prst="rect">
                <a:avLst/>
              </a:prstGeom>
            </p:spPr>
          </p:pic>
          <p:sp>
            <p:nvSpPr>
              <p:cNvPr id="51" name="Rectangle 50">
                <a:extLst>
                  <a:ext uri="{FF2B5EF4-FFF2-40B4-BE49-F238E27FC236}">
                    <a16:creationId xmlns:a16="http://schemas.microsoft.com/office/drawing/2014/main" id="{855E920F-E959-4E93-9189-FBE90D0A3396}"/>
                  </a:ext>
                </a:extLst>
              </p:cNvPr>
              <p:cNvSpPr/>
              <p:nvPr/>
            </p:nvSpPr>
            <p:spPr>
              <a:xfrm>
                <a:off x="3732028" y="1594884"/>
                <a:ext cx="191386" cy="2870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FE2264F4-47FC-4246-8850-4C3D06CB0814}"/>
                  </a:ext>
                </a:extLst>
              </p:cNvPr>
              <p:cNvSpPr/>
              <p:nvPr/>
            </p:nvSpPr>
            <p:spPr>
              <a:xfrm>
                <a:off x="8364281" y="2167270"/>
                <a:ext cx="191386" cy="2870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0877C87B-8DF6-4554-890D-9E69861293A4}"/>
                  </a:ext>
                </a:extLst>
              </p:cNvPr>
              <p:cNvSpPr/>
              <p:nvPr/>
            </p:nvSpPr>
            <p:spPr>
              <a:xfrm>
                <a:off x="8520227" y="1573919"/>
                <a:ext cx="191386" cy="2870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AAD012DF-2302-4C8C-AE68-04A6D34F1ACD}"/>
                  </a:ext>
                </a:extLst>
              </p:cNvPr>
              <p:cNvSpPr/>
              <p:nvPr/>
            </p:nvSpPr>
            <p:spPr>
              <a:xfrm>
                <a:off x="3573780" y="3299744"/>
                <a:ext cx="2232659" cy="4199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C8C45B51-1B37-4F6B-B5C5-94E453C8001B}"/>
                  </a:ext>
                </a:extLst>
              </p:cNvPr>
              <p:cNvSpPr/>
              <p:nvPr/>
            </p:nvSpPr>
            <p:spPr>
              <a:xfrm>
                <a:off x="2161954" y="3429000"/>
                <a:ext cx="1339703" cy="4199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a:extLst>
                  <a:ext uri="{FF2B5EF4-FFF2-40B4-BE49-F238E27FC236}">
                    <a16:creationId xmlns:a16="http://schemas.microsoft.com/office/drawing/2014/main" id="{C972B20E-390F-417B-B745-CB74E827CC16}"/>
                  </a:ext>
                </a:extLst>
              </p:cNvPr>
              <p:cNvSpPr/>
              <p:nvPr/>
            </p:nvSpPr>
            <p:spPr>
              <a:xfrm rot="5400000">
                <a:off x="5740361" y="3382969"/>
                <a:ext cx="422626" cy="404769"/>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Isosceles Triangle 56">
                <a:extLst>
                  <a:ext uri="{FF2B5EF4-FFF2-40B4-BE49-F238E27FC236}">
                    <a16:creationId xmlns:a16="http://schemas.microsoft.com/office/drawing/2014/main" id="{CE3F8058-169C-4484-8B3D-1DD476AB21E7}"/>
                  </a:ext>
                </a:extLst>
              </p:cNvPr>
              <p:cNvSpPr/>
              <p:nvPr/>
            </p:nvSpPr>
            <p:spPr>
              <a:xfrm>
                <a:off x="5980391" y="3624904"/>
                <a:ext cx="422626" cy="404769"/>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531A8F34-DEF9-42C9-9735-D1B0420A9B57}"/>
                  </a:ext>
                </a:extLst>
              </p:cNvPr>
              <p:cNvSpPr/>
              <p:nvPr/>
            </p:nvSpPr>
            <p:spPr>
              <a:xfrm rot="5400000">
                <a:off x="5295134" y="4558861"/>
                <a:ext cx="1795779" cy="4199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2FF2ADF0-AA49-47F6-BCE2-054778F10D49}"/>
                  </a:ext>
                </a:extLst>
              </p:cNvPr>
              <p:cNvSpPr/>
              <p:nvPr/>
            </p:nvSpPr>
            <p:spPr>
              <a:xfrm>
                <a:off x="5599814" y="5745968"/>
                <a:ext cx="1339703" cy="4199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0" name="Rectangle 59">
              <a:extLst>
                <a:ext uri="{FF2B5EF4-FFF2-40B4-BE49-F238E27FC236}">
                  <a16:creationId xmlns:a16="http://schemas.microsoft.com/office/drawing/2014/main" id="{9665B982-F132-41A4-AE2B-72CDE357EDCE}"/>
                </a:ext>
              </a:extLst>
            </p:cNvPr>
            <p:cNvSpPr/>
            <p:nvPr/>
          </p:nvSpPr>
          <p:spPr>
            <a:xfrm>
              <a:off x="7145060" y="2099878"/>
              <a:ext cx="3906048" cy="33909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Title 2"/>
          <p:cNvSpPr>
            <a:spLocks noGrp="1"/>
          </p:cNvSpPr>
          <p:nvPr>
            <p:ph type="title"/>
          </p:nvPr>
        </p:nvSpPr>
        <p:spPr>
          <a:xfrm>
            <a:off x="2982561" y="93358"/>
            <a:ext cx="6003853" cy="799515"/>
          </a:xfrm>
        </p:spPr>
        <p:txBody>
          <a:bodyPr>
            <a:normAutofit/>
          </a:bodyPr>
          <a:lstStyle/>
          <a:p>
            <a:pPr algn="ctr"/>
            <a:r>
              <a:rPr lang="en-US" sz="4000" dirty="0">
                <a:solidFill>
                  <a:srgbClr val="0070C0"/>
                </a:solidFill>
                <a:latin typeface="+mj-lt"/>
              </a:rPr>
              <a:t>Recall Optimal Quantity</a:t>
            </a:r>
          </a:p>
        </p:txBody>
      </p:sp>
      <p:grpSp>
        <p:nvGrpSpPr>
          <p:cNvPr id="8" name="Group 7">
            <a:extLst>
              <a:ext uri="{FF2B5EF4-FFF2-40B4-BE49-F238E27FC236}">
                <a16:creationId xmlns:a16="http://schemas.microsoft.com/office/drawing/2014/main" id="{59BE8C15-A8CA-4B8A-9A94-D79E67B2DD1A}"/>
              </a:ext>
            </a:extLst>
          </p:cNvPr>
          <p:cNvGrpSpPr>
            <a:grpSpLocks noChangeAspect="1"/>
          </p:cNvGrpSpPr>
          <p:nvPr/>
        </p:nvGrpSpPr>
        <p:grpSpPr>
          <a:xfrm>
            <a:off x="7550197" y="2281874"/>
            <a:ext cx="4064060" cy="3237451"/>
            <a:chOff x="3573780" y="1573919"/>
            <a:chExt cx="5137833" cy="4092824"/>
          </a:xfrm>
        </p:grpSpPr>
        <p:sp>
          <p:nvSpPr>
            <p:cNvPr id="2" name="Rectangle 1">
              <a:extLst>
                <a:ext uri="{FF2B5EF4-FFF2-40B4-BE49-F238E27FC236}">
                  <a16:creationId xmlns:a16="http://schemas.microsoft.com/office/drawing/2014/main" id="{F96EF8AA-6EE3-467D-86E0-3014C68F1819}"/>
                </a:ext>
              </a:extLst>
            </p:cNvPr>
            <p:cNvSpPr/>
            <p:nvPr/>
          </p:nvSpPr>
          <p:spPr>
            <a:xfrm>
              <a:off x="3732028" y="1594884"/>
              <a:ext cx="191386" cy="2870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81BC6135-6CF2-4500-8EBA-BCAC154B34ED}"/>
                </a:ext>
              </a:extLst>
            </p:cNvPr>
            <p:cNvSpPr/>
            <p:nvPr/>
          </p:nvSpPr>
          <p:spPr>
            <a:xfrm>
              <a:off x="8364281" y="2167270"/>
              <a:ext cx="191386" cy="2870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8C525FA6-568A-43A5-B7D8-88EBCB1BDE41}"/>
                </a:ext>
              </a:extLst>
            </p:cNvPr>
            <p:cNvSpPr/>
            <p:nvPr/>
          </p:nvSpPr>
          <p:spPr>
            <a:xfrm>
              <a:off x="8520227" y="1573919"/>
              <a:ext cx="191386" cy="2870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6AEF2491-B389-433F-8FD7-DF5B92A91DF0}"/>
                </a:ext>
              </a:extLst>
            </p:cNvPr>
            <p:cNvSpPr/>
            <p:nvPr/>
          </p:nvSpPr>
          <p:spPr>
            <a:xfrm>
              <a:off x="3573780" y="3299744"/>
              <a:ext cx="2232659" cy="4199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Isosceles Triangle 9">
              <a:extLst>
                <a:ext uri="{FF2B5EF4-FFF2-40B4-BE49-F238E27FC236}">
                  <a16:creationId xmlns:a16="http://schemas.microsoft.com/office/drawing/2014/main" id="{7DF8110B-79C3-41D8-86AD-4A6F74C31BE7}"/>
                </a:ext>
              </a:extLst>
            </p:cNvPr>
            <p:cNvSpPr/>
            <p:nvPr/>
          </p:nvSpPr>
          <p:spPr>
            <a:xfrm rot="5400000">
              <a:off x="5740361" y="3382969"/>
              <a:ext cx="422626" cy="404769"/>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Isosceles Triangle 10">
              <a:extLst>
                <a:ext uri="{FF2B5EF4-FFF2-40B4-BE49-F238E27FC236}">
                  <a16:creationId xmlns:a16="http://schemas.microsoft.com/office/drawing/2014/main" id="{9A392CB3-2C84-4EC2-9EF7-79D4B998D329}"/>
                </a:ext>
              </a:extLst>
            </p:cNvPr>
            <p:cNvSpPr/>
            <p:nvPr/>
          </p:nvSpPr>
          <p:spPr>
            <a:xfrm>
              <a:off x="5980391" y="3624904"/>
              <a:ext cx="422626" cy="404769"/>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559D4E1-BD52-4D1C-935D-EB4F5BAFF97B}"/>
                </a:ext>
              </a:extLst>
            </p:cNvPr>
            <p:cNvSpPr/>
            <p:nvPr/>
          </p:nvSpPr>
          <p:spPr>
            <a:xfrm rot="5400000">
              <a:off x="5295134" y="4558861"/>
              <a:ext cx="1795779" cy="4199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3823F81A-F621-4FCC-81DC-49224C21EA41}"/>
              </a:ext>
            </a:extLst>
          </p:cNvPr>
          <p:cNvSpPr/>
          <p:nvPr/>
        </p:nvSpPr>
        <p:spPr>
          <a:xfrm>
            <a:off x="10564577" y="4617923"/>
            <a:ext cx="874727" cy="523220"/>
          </a:xfrm>
          <a:prstGeom prst="rect">
            <a:avLst/>
          </a:prstGeom>
        </p:spPr>
        <p:txBody>
          <a:bodyPr wrap="none">
            <a:spAutoFit/>
          </a:bodyPr>
          <a:lstStyle/>
          <a:p>
            <a:pPr algn="ctr"/>
            <a:r>
              <a:rPr lang="en-US" sz="1400" dirty="0">
                <a:cs typeface="Calibri Light" panose="020F0302020204030204" pitchFamily="34" charset="0"/>
              </a:rPr>
              <a:t>Marginal </a:t>
            </a:r>
          </a:p>
          <a:p>
            <a:pPr algn="ctr"/>
            <a:r>
              <a:rPr lang="en-US" sz="1400" dirty="0">
                <a:cs typeface="Calibri Light" panose="020F0302020204030204" pitchFamily="34" charset="0"/>
              </a:rPr>
              <a:t>Benefit</a:t>
            </a:r>
            <a:endParaRPr lang="en-US" sz="1400" dirty="0"/>
          </a:p>
        </p:txBody>
      </p:sp>
      <p:sp>
        <p:nvSpPr>
          <p:cNvPr id="16" name="Rectangle 15">
            <a:extLst>
              <a:ext uri="{FF2B5EF4-FFF2-40B4-BE49-F238E27FC236}">
                <a16:creationId xmlns:a16="http://schemas.microsoft.com/office/drawing/2014/main" id="{1A2C5D13-0102-4A3C-B03B-013195A72068}"/>
              </a:ext>
            </a:extLst>
          </p:cNvPr>
          <p:cNvSpPr/>
          <p:nvPr/>
        </p:nvSpPr>
        <p:spPr>
          <a:xfrm>
            <a:off x="10574757" y="2104481"/>
            <a:ext cx="874727" cy="523220"/>
          </a:xfrm>
          <a:prstGeom prst="rect">
            <a:avLst/>
          </a:prstGeom>
        </p:spPr>
        <p:txBody>
          <a:bodyPr wrap="none">
            <a:spAutoFit/>
          </a:bodyPr>
          <a:lstStyle/>
          <a:p>
            <a:pPr algn="ctr"/>
            <a:r>
              <a:rPr lang="en-US" sz="1400" dirty="0">
                <a:cs typeface="Calibri Light" panose="020F0302020204030204" pitchFamily="34" charset="0"/>
              </a:rPr>
              <a:t>Marginal </a:t>
            </a:r>
          </a:p>
          <a:p>
            <a:pPr algn="ctr"/>
            <a:r>
              <a:rPr lang="en-US" sz="1400" dirty="0">
                <a:cs typeface="Calibri Light" panose="020F0302020204030204" pitchFamily="34" charset="0"/>
              </a:rPr>
              <a:t>Costs</a:t>
            </a:r>
          </a:p>
        </p:txBody>
      </p:sp>
      <mc:AlternateContent xmlns:mc="http://schemas.openxmlformats.org/markup-compatibility/2006" xmlns:a14="http://schemas.microsoft.com/office/drawing/2010/main">
        <mc:Choice Requires="a14">
          <p:sp>
            <p:nvSpPr>
              <p:cNvPr id="19" name="Rectangle 18">
                <a:extLst>
                  <a:ext uri="{FF2B5EF4-FFF2-40B4-BE49-F238E27FC236}">
                    <a16:creationId xmlns:a16="http://schemas.microsoft.com/office/drawing/2014/main" id="{7FFBC481-5DE9-46BB-B393-3627A9428F84}"/>
                  </a:ext>
                </a:extLst>
              </p:cNvPr>
              <p:cNvSpPr/>
              <p:nvPr/>
            </p:nvSpPr>
            <p:spPr>
              <a:xfrm>
                <a:off x="6135743" y="2120058"/>
                <a:ext cx="887166" cy="2004010"/>
              </a:xfrm>
              <a:prstGeom prst="rect">
                <a:avLst/>
              </a:prstGeom>
            </p:spPr>
            <p:txBody>
              <a:bodyPr wrap="none">
                <a:spAutoFit/>
              </a:bodyPr>
              <a:lstStyle/>
              <a:p>
                <a:pPr algn="ctr"/>
                <a:r>
                  <a:rPr lang="en-US" dirty="0">
                    <a:cs typeface="Calibri Light" panose="020F0302020204030204" pitchFamily="34" charset="0"/>
                  </a:rPr>
                  <a:t>Dollars</a:t>
                </a:r>
              </a:p>
              <a:p>
                <a:pPr algn="ctr"/>
                <a:r>
                  <a:rPr lang="en-US" dirty="0">
                    <a:cs typeface="Calibri Light" panose="020F0302020204030204" pitchFamily="34" charset="0"/>
                  </a:rPr>
                  <a:t>per</a:t>
                </a:r>
              </a:p>
              <a:p>
                <a:pPr algn="ctr"/>
                <a:r>
                  <a:rPr lang="en-US" dirty="0">
                    <a:cs typeface="Calibri Light" panose="020F0302020204030204" pitchFamily="34" charset="0"/>
                  </a:rPr>
                  <a:t>Unit</a:t>
                </a:r>
              </a:p>
              <a:p>
                <a:pPr algn="ctr"/>
                <a:endParaRPr lang="en-US" dirty="0">
                  <a:cs typeface="Calibri Light" panose="020F0302020204030204" pitchFamily="34" charset="0"/>
                </a:endParaRPr>
              </a:p>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cs typeface="Calibri Light" panose="020F0302020204030204" pitchFamily="34" charset="0"/>
                        </a:rPr>
                        <m:t>=</m:t>
                      </m:r>
                      <m:f>
                        <m:fPr>
                          <m:ctrlPr>
                            <a:rPr lang="en-US" b="0" i="1" smtClean="0">
                              <a:latin typeface="Cambria Math" panose="02040503050406030204" pitchFamily="18" charset="0"/>
                              <a:cs typeface="Calibri Light" panose="020F0302020204030204" pitchFamily="34" charset="0"/>
                            </a:rPr>
                          </m:ctrlPr>
                        </m:fPr>
                        <m:num>
                          <m:r>
                            <a:rPr lang="en-US" b="0" i="1" smtClean="0">
                              <a:latin typeface="Cambria Math" panose="02040503050406030204" pitchFamily="18" charset="0"/>
                              <a:cs typeface="Calibri Light" panose="020F0302020204030204" pitchFamily="34" charset="0"/>
                            </a:rPr>
                            <m:t>𝜕</m:t>
                          </m:r>
                          <m:r>
                            <a:rPr lang="en-US" b="0" i="1" smtClean="0">
                              <a:latin typeface="Cambria Math" panose="02040503050406030204" pitchFamily="18" charset="0"/>
                              <a:cs typeface="Calibri Light" panose="020F0302020204030204" pitchFamily="34" charset="0"/>
                            </a:rPr>
                            <m:t>𝑦</m:t>
                          </m:r>
                        </m:num>
                        <m:den>
                          <m:r>
                            <a:rPr lang="en-US" b="0" i="1" smtClean="0">
                              <a:latin typeface="Cambria Math" panose="02040503050406030204" pitchFamily="18" charset="0"/>
                              <a:cs typeface="Calibri Light" panose="020F0302020204030204" pitchFamily="34" charset="0"/>
                            </a:rPr>
                            <m:t>𝜕</m:t>
                          </m:r>
                          <m:r>
                            <a:rPr lang="en-US" b="0" i="1" smtClean="0">
                              <a:latin typeface="Cambria Math" panose="02040503050406030204" pitchFamily="18" charset="0"/>
                              <a:cs typeface="Calibri Light" panose="020F0302020204030204" pitchFamily="34" charset="0"/>
                            </a:rPr>
                            <m:t>𝑢</m:t>
                          </m:r>
                        </m:den>
                      </m:f>
                    </m:oMath>
                  </m:oMathPara>
                </a14:m>
                <a:endParaRPr lang="en-US" dirty="0">
                  <a:cs typeface="Calibri Light" panose="020F0302020204030204" pitchFamily="34" charset="0"/>
                </a:endParaRPr>
              </a:p>
              <a:p>
                <a:endParaRPr lang="en-US" dirty="0"/>
              </a:p>
            </p:txBody>
          </p:sp>
        </mc:Choice>
        <mc:Fallback xmlns="">
          <p:sp>
            <p:nvSpPr>
              <p:cNvPr id="19" name="Rectangle 18">
                <a:extLst>
                  <a:ext uri="{FF2B5EF4-FFF2-40B4-BE49-F238E27FC236}">
                    <a16:creationId xmlns:a16="http://schemas.microsoft.com/office/drawing/2014/main" id="{7FFBC481-5DE9-46BB-B393-3627A9428F84}"/>
                  </a:ext>
                </a:extLst>
              </p:cNvPr>
              <p:cNvSpPr>
                <a:spLocks noRot="1" noChangeAspect="1" noMove="1" noResize="1" noEditPoints="1" noAdjustHandles="1" noChangeArrowheads="1" noChangeShapeType="1" noTextEdit="1"/>
              </p:cNvSpPr>
              <p:nvPr/>
            </p:nvSpPr>
            <p:spPr>
              <a:xfrm>
                <a:off x="6135743" y="2120058"/>
                <a:ext cx="887166" cy="2004010"/>
              </a:xfrm>
              <a:prstGeom prst="rect">
                <a:avLst/>
              </a:prstGeom>
              <a:blipFill>
                <a:blip r:embed="rId5"/>
                <a:stretch>
                  <a:fillRect l="-3448" t="-1824" r="-2069"/>
                </a:stretch>
              </a:blipFill>
            </p:spPr>
            <p:txBody>
              <a:bodyPr/>
              <a:lstStyle/>
              <a:p>
                <a:r>
                  <a:rPr lang="en-US">
                    <a:noFill/>
                  </a:rPr>
                  <a:t> </a:t>
                </a:r>
              </a:p>
            </p:txBody>
          </p:sp>
        </mc:Fallback>
      </mc:AlternateContent>
      <p:sp>
        <p:nvSpPr>
          <p:cNvPr id="25" name="Rectangle 24">
            <a:extLst>
              <a:ext uri="{FF2B5EF4-FFF2-40B4-BE49-F238E27FC236}">
                <a16:creationId xmlns:a16="http://schemas.microsoft.com/office/drawing/2014/main" id="{AB8263E4-68EA-44AA-856F-3A5094012EA4}"/>
              </a:ext>
            </a:extLst>
          </p:cNvPr>
          <p:cNvSpPr/>
          <p:nvPr/>
        </p:nvSpPr>
        <p:spPr>
          <a:xfrm>
            <a:off x="7173822" y="1135137"/>
            <a:ext cx="4834785" cy="461665"/>
          </a:xfrm>
          <a:prstGeom prst="rect">
            <a:avLst/>
          </a:prstGeom>
        </p:spPr>
        <p:txBody>
          <a:bodyPr wrap="none">
            <a:spAutoFit/>
          </a:bodyPr>
          <a:lstStyle/>
          <a:p>
            <a:pPr algn="ctr"/>
            <a:r>
              <a:rPr lang="en-US" sz="2400" dirty="0"/>
              <a:t>Marginal Benefits and Marginal Costs</a:t>
            </a:r>
          </a:p>
        </p:txBody>
      </p:sp>
      <p:sp>
        <p:nvSpPr>
          <p:cNvPr id="26" name="Rectangle 25">
            <a:extLst>
              <a:ext uri="{FF2B5EF4-FFF2-40B4-BE49-F238E27FC236}">
                <a16:creationId xmlns:a16="http://schemas.microsoft.com/office/drawing/2014/main" id="{08C9C0AC-4C3D-4927-967B-3B47C4EE8229}"/>
              </a:ext>
            </a:extLst>
          </p:cNvPr>
          <p:cNvSpPr/>
          <p:nvPr/>
        </p:nvSpPr>
        <p:spPr>
          <a:xfrm>
            <a:off x="1017431" y="1099652"/>
            <a:ext cx="3822328" cy="461665"/>
          </a:xfrm>
          <a:prstGeom prst="rect">
            <a:avLst/>
          </a:prstGeom>
        </p:spPr>
        <p:txBody>
          <a:bodyPr wrap="none">
            <a:spAutoFit/>
          </a:bodyPr>
          <a:lstStyle/>
          <a:p>
            <a:pPr algn="ctr"/>
            <a:r>
              <a:rPr lang="en-US" sz="2400" dirty="0"/>
              <a:t>Total Benefits and Total Costs</a:t>
            </a:r>
          </a:p>
        </p:txBody>
      </p:sp>
      <p:cxnSp>
        <p:nvCxnSpPr>
          <p:cNvPr id="28" name="Straight Connector 27">
            <a:extLst>
              <a:ext uri="{FF2B5EF4-FFF2-40B4-BE49-F238E27FC236}">
                <a16:creationId xmlns:a16="http://schemas.microsoft.com/office/drawing/2014/main" id="{6FA3E4F2-932D-4EF8-B430-0B29647E7925}"/>
              </a:ext>
            </a:extLst>
          </p:cNvPr>
          <p:cNvCxnSpPr>
            <a:cxnSpLocks/>
          </p:cNvCxnSpPr>
          <p:nvPr/>
        </p:nvCxnSpPr>
        <p:spPr>
          <a:xfrm flipH="1">
            <a:off x="6029029" y="1075085"/>
            <a:ext cx="30065" cy="5261393"/>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29" name="Group 28">
            <a:extLst>
              <a:ext uri="{FF2B5EF4-FFF2-40B4-BE49-F238E27FC236}">
                <a16:creationId xmlns:a16="http://schemas.microsoft.com/office/drawing/2014/main" id="{1327DBA5-0F64-4C89-9001-77AA6F477633}"/>
              </a:ext>
            </a:extLst>
          </p:cNvPr>
          <p:cNvGrpSpPr>
            <a:grpSpLocks noChangeAspect="1"/>
          </p:cNvGrpSpPr>
          <p:nvPr/>
        </p:nvGrpSpPr>
        <p:grpSpPr>
          <a:xfrm>
            <a:off x="45804" y="2136933"/>
            <a:ext cx="5291750" cy="4069910"/>
            <a:chOff x="2408033" y="1020725"/>
            <a:chExt cx="6689893" cy="5145229"/>
          </a:xfrm>
        </p:grpSpPr>
        <p:pic>
          <p:nvPicPr>
            <p:cNvPr id="30" name="Picture 29" descr="Chart, radar chart&#10;&#10;Description automatically generated">
              <a:extLst>
                <a:ext uri="{FF2B5EF4-FFF2-40B4-BE49-F238E27FC236}">
                  <a16:creationId xmlns:a16="http://schemas.microsoft.com/office/drawing/2014/main" id="{BF441B19-BB1D-4AB2-A833-F5E54D417434}"/>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2254" t="8090" r="2323" b="10360"/>
            <a:stretch/>
          </p:blipFill>
          <p:spPr>
            <a:xfrm>
              <a:off x="2686494" y="1020725"/>
              <a:ext cx="6411432" cy="5092265"/>
            </a:xfrm>
            <a:prstGeom prst="rect">
              <a:avLst/>
            </a:prstGeom>
          </p:spPr>
        </p:pic>
        <p:sp>
          <p:nvSpPr>
            <p:cNvPr id="31" name="Rectangle 30">
              <a:extLst>
                <a:ext uri="{FF2B5EF4-FFF2-40B4-BE49-F238E27FC236}">
                  <a16:creationId xmlns:a16="http://schemas.microsoft.com/office/drawing/2014/main" id="{EE6808D4-901B-468F-B22A-EB5136A65C40}"/>
                </a:ext>
              </a:extLst>
            </p:cNvPr>
            <p:cNvSpPr/>
            <p:nvPr/>
          </p:nvSpPr>
          <p:spPr>
            <a:xfrm>
              <a:off x="3732028" y="1594884"/>
              <a:ext cx="191386" cy="2870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409175E4-7977-4C58-83A6-E096207D7344}"/>
                </a:ext>
              </a:extLst>
            </p:cNvPr>
            <p:cNvSpPr/>
            <p:nvPr/>
          </p:nvSpPr>
          <p:spPr>
            <a:xfrm>
              <a:off x="8364281" y="2167270"/>
              <a:ext cx="191386" cy="2870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3C2EAEBD-1BDC-4B2B-81D6-3C151590FD1B}"/>
                </a:ext>
              </a:extLst>
            </p:cNvPr>
            <p:cNvSpPr/>
            <p:nvPr/>
          </p:nvSpPr>
          <p:spPr>
            <a:xfrm>
              <a:off x="8520227" y="1573919"/>
              <a:ext cx="191386" cy="2870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1C6DCEC0-CE47-415C-AAA9-EB3C1964F5DF}"/>
                </a:ext>
              </a:extLst>
            </p:cNvPr>
            <p:cNvSpPr/>
            <p:nvPr/>
          </p:nvSpPr>
          <p:spPr>
            <a:xfrm>
              <a:off x="3573780" y="3299744"/>
              <a:ext cx="2232659" cy="4199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46A763B8-EE55-4A8C-9885-A50BA4B29EA8}"/>
                </a:ext>
              </a:extLst>
            </p:cNvPr>
            <p:cNvSpPr/>
            <p:nvPr/>
          </p:nvSpPr>
          <p:spPr>
            <a:xfrm>
              <a:off x="2408033" y="3429000"/>
              <a:ext cx="1093623" cy="4194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Isosceles Triangle 35">
              <a:extLst>
                <a:ext uri="{FF2B5EF4-FFF2-40B4-BE49-F238E27FC236}">
                  <a16:creationId xmlns:a16="http://schemas.microsoft.com/office/drawing/2014/main" id="{F8A62093-2E60-4980-B359-DA51E44A16AD}"/>
                </a:ext>
              </a:extLst>
            </p:cNvPr>
            <p:cNvSpPr/>
            <p:nvPr/>
          </p:nvSpPr>
          <p:spPr>
            <a:xfrm rot="5400000">
              <a:off x="5740361" y="3382969"/>
              <a:ext cx="422626" cy="404769"/>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a:extLst>
                <a:ext uri="{FF2B5EF4-FFF2-40B4-BE49-F238E27FC236}">
                  <a16:creationId xmlns:a16="http://schemas.microsoft.com/office/drawing/2014/main" id="{8729FAB7-CB8F-4DA3-846F-1DE411F58577}"/>
                </a:ext>
              </a:extLst>
            </p:cNvPr>
            <p:cNvSpPr/>
            <p:nvPr/>
          </p:nvSpPr>
          <p:spPr>
            <a:xfrm>
              <a:off x="5980391" y="3624904"/>
              <a:ext cx="422626" cy="404769"/>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5F3DF501-AF00-4A75-98A8-B42E9EDF3E78}"/>
                </a:ext>
              </a:extLst>
            </p:cNvPr>
            <p:cNvSpPr/>
            <p:nvPr/>
          </p:nvSpPr>
          <p:spPr>
            <a:xfrm rot="5400000">
              <a:off x="5295134" y="4558861"/>
              <a:ext cx="1795779" cy="4199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8D58EB2E-46F7-4427-9A11-555B8619428D}"/>
                </a:ext>
              </a:extLst>
            </p:cNvPr>
            <p:cNvSpPr/>
            <p:nvPr/>
          </p:nvSpPr>
          <p:spPr>
            <a:xfrm>
              <a:off x="5599814" y="5745968"/>
              <a:ext cx="1339703" cy="4199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0" name="Rectangle 39">
            <a:extLst>
              <a:ext uri="{FF2B5EF4-FFF2-40B4-BE49-F238E27FC236}">
                <a16:creationId xmlns:a16="http://schemas.microsoft.com/office/drawing/2014/main" id="{67E5E2C7-77C3-4B85-845F-33AEDE865B1E}"/>
              </a:ext>
            </a:extLst>
          </p:cNvPr>
          <p:cNvSpPr/>
          <p:nvPr/>
        </p:nvSpPr>
        <p:spPr>
          <a:xfrm>
            <a:off x="1164050" y="2298458"/>
            <a:ext cx="3822326" cy="33217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1" name="Rectangle 40">
                <a:extLst>
                  <a:ext uri="{FF2B5EF4-FFF2-40B4-BE49-F238E27FC236}">
                    <a16:creationId xmlns:a16="http://schemas.microsoft.com/office/drawing/2014/main" id="{7D7E0109-DEEC-4F37-BA84-2DAADA7B325A}"/>
                  </a:ext>
                </a:extLst>
              </p:cNvPr>
              <p:cNvSpPr/>
              <p:nvPr/>
            </p:nvSpPr>
            <p:spPr>
              <a:xfrm>
                <a:off x="35961" y="2259908"/>
                <a:ext cx="831510" cy="1200329"/>
              </a:xfrm>
              <a:prstGeom prst="rect">
                <a:avLst/>
              </a:prstGeom>
            </p:spPr>
            <p:txBody>
              <a:bodyPr wrap="none">
                <a:spAutoFit/>
              </a:bodyPr>
              <a:lstStyle/>
              <a:p>
                <a:pPr algn="ctr"/>
                <a:r>
                  <a:rPr lang="en-US" dirty="0">
                    <a:cs typeface="Calibri Light" panose="020F0302020204030204" pitchFamily="34" charset="0"/>
                  </a:rPr>
                  <a:t>Dollars</a:t>
                </a:r>
              </a:p>
              <a:p>
                <a:pPr algn="ctr"/>
                <a:endParaRPr lang="en-US" dirty="0">
                  <a:cs typeface="Calibri Light" panose="020F0302020204030204" pitchFamily="34" charset="0"/>
                </a:endParaRPr>
              </a:p>
              <a:p>
                <a:pPr algn="ctr"/>
                <a:endParaRPr lang="en-US" i="1" dirty="0">
                  <a:latin typeface="Cambria Math" panose="02040503050406030204" pitchFamily="18" charset="0"/>
                  <a:cs typeface="Calibri Light" panose="020F0302020204030204" pitchFamily="34" charset="0"/>
                </a:endParaRPr>
              </a:p>
              <a:p>
                <a:pPr algn="ctr"/>
                <a:r>
                  <a:rPr lang="en-US" dirty="0">
                    <a:cs typeface="Calibri Light" panose="020F0302020204030204" pitchFamily="34" charset="0"/>
                  </a:rPr>
                  <a:t>= </a:t>
                </a:r>
                <a14:m>
                  <m:oMath xmlns:m="http://schemas.openxmlformats.org/officeDocument/2006/math">
                    <m:r>
                      <a:rPr lang="en-US" i="1" dirty="0" smtClean="0">
                        <a:latin typeface="Cambria Math" panose="02040503050406030204" pitchFamily="18" charset="0"/>
                        <a:cs typeface="Calibri Light" panose="020F0302020204030204" pitchFamily="34" charset="0"/>
                      </a:rPr>
                      <m:t>𝑌</m:t>
                    </m:r>
                  </m:oMath>
                </a14:m>
                <a:endParaRPr lang="en-US" dirty="0">
                  <a:cs typeface="Calibri Light" panose="020F0302020204030204" pitchFamily="34" charset="0"/>
                </a:endParaRPr>
              </a:p>
            </p:txBody>
          </p:sp>
        </mc:Choice>
        <mc:Fallback xmlns="">
          <p:sp>
            <p:nvSpPr>
              <p:cNvPr id="41" name="Rectangle 40">
                <a:extLst>
                  <a:ext uri="{FF2B5EF4-FFF2-40B4-BE49-F238E27FC236}">
                    <a16:creationId xmlns:a16="http://schemas.microsoft.com/office/drawing/2014/main" id="{7D7E0109-DEEC-4F37-BA84-2DAADA7B325A}"/>
                  </a:ext>
                </a:extLst>
              </p:cNvPr>
              <p:cNvSpPr>
                <a:spLocks noRot="1" noChangeAspect="1" noMove="1" noResize="1" noEditPoints="1" noAdjustHandles="1" noChangeArrowheads="1" noChangeShapeType="1" noTextEdit="1"/>
              </p:cNvSpPr>
              <p:nvPr/>
            </p:nvSpPr>
            <p:spPr>
              <a:xfrm>
                <a:off x="35961" y="2259908"/>
                <a:ext cx="831510" cy="1200329"/>
              </a:xfrm>
              <a:prstGeom prst="rect">
                <a:avLst/>
              </a:prstGeom>
              <a:blipFill>
                <a:blip r:embed="rId6"/>
                <a:stretch>
                  <a:fillRect l="-6618" t="-3046" r="-5882" b="-7107"/>
                </a:stretch>
              </a:blipFill>
            </p:spPr>
            <p:txBody>
              <a:bodyPr/>
              <a:lstStyle/>
              <a:p>
                <a:r>
                  <a:rPr lang="en-US">
                    <a:noFill/>
                  </a:rPr>
                  <a:t> </a:t>
                </a:r>
              </a:p>
            </p:txBody>
          </p:sp>
        </mc:Fallback>
      </mc:AlternateContent>
      <p:sp>
        <p:nvSpPr>
          <p:cNvPr id="42" name="Rectangle 41">
            <a:extLst>
              <a:ext uri="{FF2B5EF4-FFF2-40B4-BE49-F238E27FC236}">
                <a16:creationId xmlns:a16="http://schemas.microsoft.com/office/drawing/2014/main" id="{30BE90A8-A4E3-4F84-B7D8-51A5FC5BC5DC}"/>
              </a:ext>
            </a:extLst>
          </p:cNvPr>
          <p:cNvSpPr/>
          <p:nvPr/>
        </p:nvSpPr>
        <p:spPr>
          <a:xfrm>
            <a:off x="2993144" y="5990046"/>
            <a:ext cx="2949526" cy="369332"/>
          </a:xfrm>
          <a:prstGeom prst="rect">
            <a:avLst/>
          </a:prstGeom>
        </p:spPr>
        <p:txBody>
          <a:bodyPr wrap="none">
            <a:spAutoFit/>
          </a:bodyPr>
          <a:lstStyle/>
          <a:p>
            <a:pPr algn="ctr"/>
            <a:r>
              <a:rPr lang="en-US" dirty="0">
                <a:cs typeface="Calibri Light" panose="020F0302020204030204" pitchFamily="34" charset="0"/>
              </a:rPr>
              <a:t>Units of pollution abatement</a:t>
            </a:r>
          </a:p>
        </p:txBody>
      </p:sp>
      <p:sp>
        <p:nvSpPr>
          <p:cNvPr id="45" name="Arc 44">
            <a:extLst>
              <a:ext uri="{FF2B5EF4-FFF2-40B4-BE49-F238E27FC236}">
                <a16:creationId xmlns:a16="http://schemas.microsoft.com/office/drawing/2014/main" id="{537C5E42-922A-4066-AFAE-EE7888844F21}"/>
              </a:ext>
            </a:extLst>
          </p:cNvPr>
          <p:cNvSpPr/>
          <p:nvPr/>
        </p:nvSpPr>
        <p:spPr>
          <a:xfrm rot="5400000">
            <a:off x="-2559029" y="-2288534"/>
            <a:ext cx="6609337" cy="9183816"/>
          </a:xfrm>
          <a:prstGeom prst="arc">
            <a:avLst>
              <a:gd name="adj1" fmla="val 16844538"/>
              <a:gd name="adj2" fmla="val 20996646"/>
            </a:avLst>
          </a:prstGeom>
          <a:ln>
            <a:solidFill>
              <a:srgbClr val="FF0000"/>
            </a:solidFill>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46" name="Arc 45">
            <a:extLst>
              <a:ext uri="{FF2B5EF4-FFF2-40B4-BE49-F238E27FC236}">
                <a16:creationId xmlns:a16="http://schemas.microsoft.com/office/drawing/2014/main" id="{D507D515-77C4-4D9C-BA6B-4B91FF3F9605}"/>
              </a:ext>
            </a:extLst>
          </p:cNvPr>
          <p:cNvSpPr/>
          <p:nvPr/>
        </p:nvSpPr>
        <p:spPr>
          <a:xfrm rot="14670254">
            <a:off x="1871378" y="1715963"/>
            <a:ext cx="5370858" cy="7157989"/>
          </a:xfrm>
          <a:prstGeom prst="arc">
            <a:avLst>
              <a:gd name="adj1" fmla="val 17684513"/>
              <a:gd name="adj2" fmla="val 1967635"/>
            </a:avLst>
          </a:prstGeom>
          <a:ln>
            <a:solidFill>
              <a:srgbClr val="00B050"/>
            </a:solidFill>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47" name="Rectangle 46">
            <a:extLst>
              <a:ext uri="{FF2B5EF4-FFF2-40B4-BE49-F238E27FC236}">
                <a16:creationId xmlns:a16="http://schemas.microsoft.com/office/drawing/2014/main" id="{5C6C21BA-472E-4163-8466-3EB4393E6B35}"/>
              </a:ext>
            </a:extLst>
          </p:cNvPr>
          <p:cNvSpPr/>
          <p:nvPr/>
        </p:nvSpPr>
        <p:spPr>
          <a:xfrm>
            <a:off x="4908624" y="3564005"/>
            <a:ext cx="575414" cy="523220"/>
          </a:xfrm>
          <a:prstGeom prst="rect">
            <a:avLst/>
          </a:prstGeom>
        </p:spPr>
        <p:txBody>
          <a:bodyPr wrap="square">
            <a:spAutoFit/>
          </a:bodyPr>
          <a:lstStyle/>
          <a:p>
            <a:pPr algn="ctr"/>
            <a:r>
              <a:rPr lang="en-US" sz="1400" dirty="0">
                <a:cs typeface="Calibri Light" panose="020F0302020204030204" pitchFamily="34" charset="0"/>
              </a:rPr>
              <a:t>Total</a:t>
            </a:r>
          </a:p>
          <a:p>
            <a:pPr algn="ctr"/>
            <a:r>
              <a:rPr lang="en-US" sz="1400" dirty="0">
                <a:cs typeface="Calibri Light" panose="020F0302020204030204" pitchFamily="34" charset="0"/>
              </a:rPr>
              <a:t>Costs</a:t>
            </a:r>
          </a:p>
        </p:txBody>
      </p:sp>
      <p:sp>
        <p:nvSpPr>
          <p:cNvPr id="48" name="Rectangle 47">
            <a:extLst>
              <a:ext uri="{FF2B5EF4-FFF2-40B4-BE49-F238E27FC236}">
                <a16:creationId xmlns:a16="http://schemas.microsoft.com/office/drawing/2014/main" id="{99B900BD-C54D-4FB7-8F18-BF5C9AE732A8}"/>
              </a:ext>
            </a:extLst>
          </p:cNvPr>
          <p:cNvSpPr/>
          <p:nvPr/>
        </p:nvSpPr>
        <p:spPr>
          <a:xfrm>
            <a:off x="4219606" y="1874895"/>
            <a:ext cx="712053" cy="523220"/>
          </a:xfrm>
          <a:prstGeom prst="rect">
            <a:avLst/>
          </a:prstGeom>
        </p:spPr>
        <p:txBody>
          <a:bodyPr wrap="none">
            <a:spAutoFit/>
          </a:bodyPr>
          <a:lstStyle/>
          <a:p>
            <a:pPr algn="ctr"/>
            <a:r>
              <a:rPr lang="en-US" sz="1400" dirty="0">
                <a:cs typeface="Calibri Light" panose="020F0302020204030204" pitchFamily="34" charset="0"/>
              </a:rPr>
              <a:t>Total </a:t>
            </a:r>
          </a:p>
          <a:p>
            <a:pPr algn="ctr"/>
            <a:r>
              <a:rPr lang="en-US" sz="1400" dirty="0">
                <a:cs typeface="Calibri Light" panose="020F0302020204030204" pitchFamily="34" charset="0"/>
              </a:rPr>
              <a:t>Benefit</a:t>
            </a:r>
            <a:endParaRPr lang="en-US" sz="1400" dirty="0"/>
          </a:p>
        </p:txBody>
      </p:sp>
      <p:cxnSp>
        <p:nvCxnSpPr>
          <p:cNvPr id="66" name="Straight Connector 65">
            <a:extLst>
              <a:ext uri="{FF2B5EF4-FFF2-40B4-BE49-F238E27FC236}">
                <a16:creationId xmlns:a16="http://schemas.microsoft.com/office/drawing/2014/main" id="{ACCC9E43-6739-4043-A805-75A7AA30F9B2}"/>
              </a:ext>
            </a:extLst>
          </p:cNvPr>
          <p:cNvCxnSpPr>
            <a:cxnSpLocks/>
          </p:cNvCxnSpPr>
          <p:nvPr/>
        </p:nvCxnSpPr>
        <p:spPr>
          <a:xfrm>
            <a:off x="7683205" y="2632037"/>
            <a:ext cx="3414288" cy="2842366"/>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40FA394A-614D-4E98-B537-537E1AE393BF}"/>
              </a:ext>
            </a:extLst>
          </p:cNvPr>
          <p:cNvCxnSpPr>
            <a:cxnSpLocks/>
          </p:cNvCxnSpPr>
          <p:nvPr/>
        </p:nvCxnSpPr>
        <p:spPr>
          <a:xfrm flipV="1">
            <a:off x="7702288" y="2667632"/>
            <a:ext cx="3204099" cy="2664677"/>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id="{FBCEF0D6-71A4-48DE-9A4C-6CE51A682223}"/>
              </a:ext>
            </a:extLst>
          </p:cNvPr>
          <p:cNvSpPr/>
          <p:nvPr/>
        </p:nvSpPr>
        <p:spPr>
          <a:xfrm>
            <a:off x="8943197" y="5964028"/>
            <a:ext cx="2949526" cy="369332"/>
          </a:xfrm>
          <a:prstGeom prst="rect">
            <a:avLst/>
          </a:prstGeom>
        </p:spPr>
        <p:txBody>
          <a:bodyPr wrap="none">
            <a:spAutoFit/>
          </a:bodyPr>
          <a:lstStyle/>
          <a:p>
            <a:pPr algn="ctr"/>
            <a:r>
              <a:rPr lang="en-US" dirty="0">
                <a:cs typeface="Calibri Light" panose="020F0302020204030204" pitchFamily="34" charset="0"/>
              </a:rPr>
              <a:t>Units of pollution abatement</a:t>
            </a:r>
          </a:p>
        </p:txBody>
      </p:sp>
      <p:cxnSp>
        <p:nvCxnSpPr>
          <p:cNvPr id="3" name="Straight Connector 2">
            <a:extLst>
              <a:ext uri="{FF2B5EF4-FFF2-40B4-BE49-F238E27FC236}">
                <a16:creationId xmlns:a16="http://schemas.microsoft.com/office/drawing/2014/main" id="{1BF9F0B5-5ED2-5E49-22EF-EE2E6F4A3E49}"/>
              </a:ext>
            </a:extLst>
          </p:cNvPr>
          <p:cNvCxnSpPr>
            <a:cxnSpLocks/>
          </p:cNvCxnSpPr>
          <p:nvPr/>
        </p:nvCxnSpPr>
        <p:spPr>
          <a:xfrm>
            <a:off x="3205863" y="2978300"/>
            <a:ext cx="0" cy="2133383"/>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custDataLst>
      <p:tags r:id="rId1"/>
    </p:custDataLst>
    <p:extLst>
      <p:ext uri="{BB962C8B-B14F-4D97-AF65-F5344CB8AC3E}">
        <p14:creationId xmlns:p14="http://schemas.microsoft.com/office/powerpoint/2010/main" val="255451983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605D4D6-67D1-0320-A140-94CC8086E16C}"/>
              </a:ext>
            </a:extLst>
          </p:cNvPr>
          <p:cNvPicPr>
            <a:picLocks noChangeAspect="1"/>
          </p:cNvPicPr>
          <p:nvPr/>
        </p:nvPicPr>
        <p:blipFill>
          <a:blip r:embed="rId4"/>
          <a:stretch>
            <a:fillRect/>
          </a:stretch>
        </p:blipFill>
        <p:spPr>
          <a:xfrm>
            <a:off x="6834957" y="1932371"/>
            <a:ext cx="4619625" cy="4105275"/>
          </a:xfrm>
          <a:prstGeom prst="rect">
            <a:avLst/>
          </a:prstGeom>
        </p:spPr>
      </p:pic>
      <p:sp>
        <p:nvSpPr>
          <p:cNvPr id="11" name="Title 2">
            <a:extLst>
              <a:ext uri="{FF2B5EF4-FFF2-40B4-BE49-F238E27FC236}">
                <a16:creationId xmlns:a16="http://schemas.microsoft.com/office/drawing/2014/main" id="{462E9AFE-FCE3-4594-A4DB-141C6B7644D4}"/>
              </a:ext>
            </a:extLst>
          </p:cNvPr>
          <p:cNvSpPr txBox="1">
            <a:spLocks/>
          </p:cNvSpPr>
          <p:nvPr/>
        </p:nvSpPr>
        <p:spPr>
          <a:xfrm>
            <a:off x="2398804" y="-423710"/>
            <a:ext cx="7225748" cy="1775218"/>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endParaRPr lang="en-US" sz="4000" dirty="0">
              <a:solidFill>
                <a:schemeClr val="tx1"/>
              </a:solidFill>
              <a:latin typeface="+mj-lt"/>
            </a:endParaRPr>
          </a:p>
        </p:txBody>
      </p:sp>
      <p:cxnSp>
        <p:nvCxnSpPr>
          <p:cNvPr id="5" name="Straight Connector 4">
            <a:extLst>
              <a:ext uri="{FF2B5EF4-FFF2-40B4-BE49-F238E27FC236}">
                <a16:creationId xmlns:a16="http://schemas.microsoft.com/office/drawing/2014/main" id="{BC62BD8F-380A-5581-2B95-406E6B2B47B2}"/>
              </a:ext>
            </a:extLst>
          </p:cNvPr>
          <p:cNvCxnSpPr>
            <a:cxnSpLocks/>
          </p:cNvCxnSpPr>
          <p:nvPr/>
        </p:nvCxnSpPr>
        <p:spPr>
          <a:xfrm flipV="1">
            <a:off x="7023793" y="3452809"/>
            <a:ext cx="3975640" cy="2138395"/>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Title 2">
                <a:extLst>
                  <a:ext uri="{FF2B5EF4-FFF2-40B4-BE49-F238E27FC236}">
                    <a16:creationId xmlns:a16="http://schemas.microsoft.com/office/drawing/2014/main" id="{8FBC5C84-198D-80A5-5F71-0C58BB6A54A7}"/>
                  </a:ext>
                </a:extLst>
              </p:cNvPr>
              <p:cNvSpPr txBox="1">
                <a:spLocks/>
              </p:cNvSpPr>
              <p:nvPr/>
            </p:nvSpPr>
            <p:spPr>
              <a:xfrm>
                <a:off x="2647069" y="-423710"/>
                <a:ext cx="7225748" cy="1775218"/>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rgbClr val="0070C0"/>
                    </a:solidFill>
                    <a:latin typeface="+mj-lt"/>
                  </a:rPr>
                  <a:t>Proof </a:t>
                </a:r>
                <a14:m>
                  <m:oMath xmlns:m="http://schemas.openxmlformats.org/officeDocument/2006/math">
                    <m:r>
                      <a:rPr lang="en-US" sz="4000" b="0" i="1" smtClean="0">
                        <a:solidFill>
                          <a:srgbClr val="0070C0"/>
                        </a:solidFill>
                        <a:latin typeface="Cambria Math" panose="02040503050406030204" pitchFamily="18" charset="0"/>
                      </a:rPr>
                      <m:t>𝑀𝐶</m:t>
                    </m:r>
                    <m:r>
                      <a:rPr lang="en-US" sz="4000" b="0" i="1" smtClean="0">
                        <a:solidFill>
                          <a:srgbClr val="0070C0"/>
                        </a:solidFill>
                        <a:latin typeface="Cambria Math" panose="02040503050406030204" pitchFamily="18" charset="0"/>
                      </a:rPr>
                      <m:t>=</m:t>
                    </m:r>
                    <m:f>
                      <m:fPr>
                        <m:ctrlPr>
                          <a:rPr lang="en-US" sz="4000" b="0" i="1" smtClean="0">
                            <a:solidFill>
                              <a:srgbClr val="0070C0"/>
                            </a:solidFill>
                            <a:latin typeface="Cambria Math" panose="02040503050406030204" pitchFamily="18" charset="0"/>
                          </a:rPr>
                        </m:ctrlPr>
                      </m:fPr>
                      <m:num>
                        <m:r>
                          <a:rPr lang="en-US" sz="4000" b="0" i="1" smtClean="0">
                            <a:solidFill>
                              <a:srgbClr val="0070C0"/>
                            </a:solidFill>
                            <a:latin typeface="Cambria Math" panose="02040503050406030204" pitchFamily="18" charset="0"/>
                          </a:rPr>
                          <m:t>1</m:t>
                        </m:r>
                      </m:num>
                      <m:den>
                        <m:r>
                          <a:rPr lang="en-US" sz="4000" b="0" i="1" smtClean="0">
                            <a:solidFill>
                              <a:srgbClr val="0070C0"/>
                            </a:solidFill>
                            <a:latin typeface="Cambria Math" panose="02040503050406030204" pitchFamily="18" charset="0"/>
                          </a:rPr>
                          <m:t>10</m:t>
                        </m:r>
                      </m:den>
                    </m:f>
                    <m:r>
                      <a:rPr lang="en-US" sz="4000" b="0" i="1" smtClean="0">
                        <a:solidFill>
                          <a:srgbClr val="0070C0"/>
                        </a:solidFill>
                        <a:latin typeface="Cambria Math" panose="02040503050406030204" pitchFamily="18" charset="0"/>
                      </a:rPr>
                      <m:t>∗</m:t>
                    </m:r>
                    <m:r>
                      <a:rPr lang="en-US" sz="4000" b="0" i="1" smtClean="0">
                        <a:solidFill>
                          <a:srgbClr val="0070C0"/>
                        </a:solidFill>
                        <a:latin typeface="Cambria Math" panose="02040503050406030204" pitchFamily="18" charset="0"/>
                      </a:rPr>
                      <m:t>𝑞</m:t>
                    </m:r>
                  </m:oMath>
                </a14:m>
                <a:endParaRPr lang="en-US" sz="4000" dirty="0">
                  <a:solidFill>
                    <a:srgbClr val="0070C0"/>
                  </a:solidFill>
                  <a:cs typeface="Calibri Light" panose="020F0302020204030204" pitchFamily="34" charset="0"/>
                </a:endParaRPr>
              </a:p>
            </p:txBody>
          </p:sp>
        </mc:Choice>
        <mc:Fallback xmlns="">
          <p:sp>
            <p:nvSpPr>
              <p:cNvPr id="8" name="Title 2">
                <a:extLst>
                  <a:ext uri="{FF2B5EF4-FFF2-40B4-BE49-F238E27FC236}">
                    <a16:creationId xmlns:a16="http://schemas.microsoft.com/office/drawing/2014/main" id="{8FBC5C84-198D-80A5-5F71-0C58BB6A54A7}"/>
                  </a:ext>
                </a:extLst>
              </p:cNvPr>
              <p:cNvSpPr txBox="1">
                <a:spLocks noRot="1" noChangeAspect="1" noMove="1" noResize="1" noEditPoints="1" noAdjustHandles="1" noChangeArrowheads="1" noChangeShapeType="1" noTextEdit="1"/>
              </p:cNvSpPr>
              <p:nvPr/>
            </p:nvSpPr>
            <p:spPr>
              <a:xfrm>
                <a:off x="2647069" y="-423710"/>
                <a:ext cx="7225748" cy="1775218"/>
              </a:xfrm>
              <a:prstGeom prst="rect">
                <a:avLst/>
              </a:prstGeom>
              <a:blipFill>
                <a:blip r:embed="rId5"/>
                <a:stretch>
                  <a:fillRect b="-753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BEFD4993-CB9C-A633-7FCE-D295F3550655}"/>
                  </a:ext>
                </a:extLst>
              </p:cNvPr>
              <p:cNvSpPr/>
              <p:nvPr/>
            </p:nvSpPr>
            <p:spPr>
              <a:xfrm>
                <a:off x="9311868" y="5692808"/>
                <a:ext cx="2165618" cy="707886"/>
              </a:xfrm>
              <a:prstGeom prst="rect">
                <a:avLst/>
              </a:prstGeom>
            </p:spPr>
            <p:txBody>
              <a:bodyPr wrap="square">
                <a:spAutoFit/>
              </a:bodyPr>
              <a:lstStyle/>
              <a:p>
                <a:pPr algn="ctr"/>
                <a14:m>
                  <m:oMath xmlns:m="http://schemas.openxmlformats.org/officeDocument/2006/math">
                    <m:sSup>
                      <m:sSupPr>
                        <m:ctrlPr>
                          <a:rPr lang="en-US" sz="2000" i="1" dirty="0" smtClean="0">
                            <a:solidFill>
                              <a:schemeClr val="tx1"/>
                            </a:solidFill>
                            <a:latin typeface="Cambria Math" panose="02040503050406030204" pitchFamily="18" charset="0"/>
                            <a:cs typeface="Calibri Light" panose="020F0302020204030204" pitchFamily="34" charset="0"/>
                          </a:rPr>
                        </m:ctrlPr>
                      </m:sSupPr>
                      <m:e>
                        <m:r>
                          <a:rPr lang="en-US" sz="2000" b="0" i="1" dirty="0" smtClean="0">
                            <a:solidFill>
                              <a:schemeClr val="tx1"/>
                            </a:solidFill>
                            <a:latin typeface="Cambria Math" panose="02040503050406030204" pitchFamily="18" charset="0"/>
                            <a:cs typeface="Calibri Light" panose="020F0302020204030204" pitchFamily="34" charset="0"/>
                          </a:rPr>
                          <m:t>𝑞</m:t>
                        </m:r>
                      </m:e>
                      <m:sup>
                        <m:r>
                          <a:rPr lang="en-US" sz="2000" i="1" dirty="0">
                            <a:solidFill>
                              <a:schemeClr val="tx1"/>
                            </a:solidFill>
                            <a:latin typeface="Cambria Math" panose="02040503050406030204" pitchFamily="18" charset="0"/>
                            <a:cs typeface="Calibri Light" panose="020F0302020204030204" pitchFamily="34" charset="0"/>
                          </a:rPr>
                          <m:t>∗</m:t>
                        </m:r>
                      </m:sup>
                    </m:sSup>
                  </m:oMath>
                </a14:m>
                <a:r>
                  <a:rPr lang="en-US" sz="2000" dirty="0">
                    <a:solidFill>
                      <a:schemeClr val="tx1"/>
                    </a:solidFill>
                    <a:cs typeface="Calibri Light" panose="020F0302020204030204" pitchFamily="34" charset="0"/>
                  </a:rPr>
                  <a:t>= 100 tons of abatement</a:t>
                </a:r>
              </a:p>
            </p:txBody>
          </p:sp>
        </mc:Choice>
        <mc:Fallback xmlns="">
          <p:sp>
            <p:nvSpPr>
              <p:cNvPr id="4" name="Rectangle 3">
                <a:extLst>
                  <a:ext uri="{FF2B5EF4-FFF2-40B4-BE49-F238E27FC236}">
                    <a16:creationId xmlns:a16="http://schemas.microsoft.com/office/drawing/2014/main" id="{BEFD4993-CB9C-A633-7FCE-D295F3550655}"/>
                  </a:ext>
                </a:extLst>
              </p:cNvPr>
              <p:cNvSpPr>
                <a:spLocks noRot="1" noChangeAspect="1" noMove="1" noResize="1" noEditPoints="1" noAdjustHandles="1" noChangeArrowheads="1" noChangeShapeType="1" noTextEdit="1"/>
              </p:cNvSpPr>
              <p:nvPr/>
            </p:nvSpPr>
            <p:spPr>
              <a:xfrm>
                <a:off x="9311868" y="5692808"/>
                <a:ext cx="2165618" cy="707886"/>
              </a:xfrm>
              <a:prstGeom prst="rect">
                <a:avLst/>
              </a:prstGeom>
              <a:blipFill>
                <a:blip r:embed="rId6"/>
                <a:stretch>
                  <a:fillRect t="-5172" b="-146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01B6BE1D-B135-54A2-29BF-BF3B32F73783}"/>
                  </a:ext>
                </a:extLst>
              </p:cNvPr>
              <p:cNvSpPr txBox="1"/>
              <p:nvPr/>
            </p:nvSpPr>
            <p:spPr>
              <a:xfrm>
                <a:off x="770206" y="1684152"/>
                <a:ext cx="5912040" cy="4394921"/>
              </a:xfrm>
              <a:prstGeom prst="rect">
                <a:avLst/>
              </a:prstGeom>
              <a:noFill/>
              <a:effectLst/>
            </p:spPr>
            <p:txBody>
              <a:bodyPr wrap="square" rtlCol="0">
                <a:spAutoFit/>
              </a:bodyPr>
              <a:lstStyle/>
              <a:p>
                <a:pPr>
                  <a:lnSpc>
                    <a:spcPct val="125000"/>
                  </a:lnSpc>
                </a:pPr>
                <a:r>
                  <a:rPr lang="en-US" sz="1400" dirty="0">
                    <a:cs typeface="Calibri Light" panose="020F0302020204030204" pitchFamily="34" charset="0"/>
                  </a:rPr>
                  <a:t>The aggregate marginal cost of abatement curve across all firms is the sum of each firm’s abatement quantity at a given cost of abatement. </a:t>
                </a:r>
              </a:p>
              <a:p>
                <a:pPr>
                  <a:lnSpc>
                    <a:spcPct val="125000"/>
                  </a:lnSpc>
                </a:pPr>
                <a:endParaRPr lang="en-US" sz="1400" dirty="0">
                  <a:cs typeface="Calibri Light" panose="020F0302020204030204" pitchFamily="34" charset="0"/>
                </a:endParaRPr>
              </a:p>
              <a:p>
                <a:pPr>
                  <a:lnSpc>
                    <a:spcPct val="125000"/>
                  </a:lnSpc>
                </a:pPr>
                <a:r>
                  <a:rPr lang="en-US" sz="1400" dirty="0">
                    <a:cs typeface="Calibri Light" panose="020F0302020204030204" pitchFamily="34" charset="0"/>
                  </a:rPr>
                  <a:t>That is, </a:t>
                </a:r>
                <a14:m>
                  <m:oMath xmlns:m="http://schemas.openxmlformats.org/officeDocument/2006/math">
                    <m:r>
                      <a:rPr lang="en-US" sz="1400" b="0" i="1" smtClean="0">
                        <a:latin typeface="Cambria Math" panose="02040503050406030204" pitchFamily="18" charset="0"/>
                      </a:rPr>
                      <m:t>𝑀𝐶</m:t>
                    </m:r>
                    <m:r>
                      <a:rPr lang="en-US" sz="1400" b="0" i="1" smtClean="0">
                        <a:latin typeface="Cambria Math" panose="02040503050406030204" pitchFamily="18" charset="0"/>
                      </a:rPr>
                      <m:t>=</m:t>
                    </m:r>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𝑞</m:t>
                        </m:r>
                      </m:e>
                      <m:sub>
                        <m:r>
                          <a:rPr lang="en-US" sz="1400" b="0" i="1" smtClean="0">
                            <a:latin typeface="Cambria Math" panose="02040503050406030204" pitchFamily="18" charset="0"/>
                          </a:rPr>
                          <m:t>1</m:t>
                        </m:r>
                      </m:sub>
                    </m:sSub>
                    <m:d>
                      <m:dPr>
                        <m:ctrlPr>
                          <a:rPr lang="en-US" sz="1400" i="1" smtClean="0">
                            <a:latin typeface="Cambria Math" panose="02040503050406030204" pitchFamily="18" charset="0"/>
                          </a:rPr>
                        </m:ctrlPr>
                      </m:dPr>
                      <m:e>
                        <m:r>
                          <a:rPr lang="en-US" sz="1400" b="0" i="1" smtClean="0">
                            <a:latin typeface="Cambria Math" panose="02040503050406030204" pitchFamily="18" charset="0"/>
                          </a:rPr>
                          <m:t>𝑝</m:t>
                        </m:r>
                      </m:e>
                    </m:d>
                    <m:r>
                      <a:rPr lang="en-US" sz="1400" b="0" i="1" smtClean="0">
                        <a:latin typeface="Cambria Math" panose="02040503050406030204" pitchFamily="18" charset="0"/>
                      </a:rPr>
                      <m:t>+</m:t>
                    </m:r>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𝑞</m:t>
                        </m:r>
                      </m:e>
                      <m:sub>
                        <m:r>
                          <a:rPr lang="en-US" sz="1400" b="0" i="1" smtClean="0">
                            <a:latin typeface="Cambria Math" panose="02040503050406030204" pitchFamily="18" charset="0"/>
                          </a:rPr>
                          <m:t>2</m:t>
                        </m:r>
                      </m:sub>
                    </m:sSub>
                    <m:d>
                      <m:dPr>
                        <m:ctrlPr>
                          <a:rPr lang="en-US" sz="1400" i="1" smtClean="0">
                            <a:latin typeface="Cambria Math" panose="02040503050406030204" pitchFamily="18" charset="0"/>
                          </a:rPr>
                        </m:ctrlPr>
                      </m:dPr>
                      <m:e>
                        <m:r>
                          <a:rPr lang="en-US" sz="1400" b="0" i="1" smtClean="0">
                            <a:latin typeface="Cambria Math" panose="02040503050406030204" pitchFamily="18" charset="0"/>
                          </a:rPr>
                          <m:t>𝑝</m:t>
                        </m:r>
                      </m:e>
                    </m:d>
                  </m:oMath>
                </a14:m>
                <a:r>
                  <a:rPr lang="en-US" sz="1400" dirty="0">
                    <a:cs typeface="Calibri Light" panose="020F0302020204030204" pitchFamily="34" charset="0"/>
                  </a:rPr>
                  <a:t>.</a:t>
                </a:r>
              </a:p>
              <a:p>
                <a:pPr>
                  <a:lnSpc>
                    <a:spcPct val="125000"/>
                  </a:lnSpc>
                </a:pPr>
                <a:endParaRPr lang="en-US" sz="1400" dirty="0">
                  <a:cs typeface="Calibri Light" panose="020F0302020204030204" pitchFamily="34" charset="0"/>
                </a:endParaRPr>
              </a:p>
              <a:p>
                <a:pPr>
                  <a:lnSpc>
                    <a:spcPct val="125000"/>
                  </a:lnSpc>
                </a:pPr>
                <a:r>
                  <a:rPr lang="en-US" sz="1400" dirty="0">
                    <a:cs typeface="Calibri Light" panose="020F0302020204030204" pitchFamily="34" charset="0"/>
                  </a:rPr>
                  <a:t>In words, MC is the total quantity of abatement by both firms at any given cost of abatement,</a:t>
                </a:r>
                <a14:m>
                  <m:oMath xmlns:m="http://schemas.openxmlformats.org/officeDocument/2006/math">
                    <m:sSup>
                      <m:sSupPr>
                        <m:ctrlPr>
                          <a:rPr lang="en-US" sz="1400" i="1" dirty="0" smtClean="0">
                            <a:latin typeface="Cambria Math" panose="02040503050406030204" pitchFamily="18" charset="0"/>
                            <a:cs typeface="Calibri Light" panose="020F0302020204030204" pitchFamily="34" charset="0"/>
                          </a:rPr>
                        </m:ctrlPr>
                      </m:sSupPr>
                      <m:e>
                        <m:r>
                          <a:rPr lang="en-US" sz="1400" i="1" dirty="0">
                            <a:latin typeface="Cambria Math" panose="02040503050406030204" pitchFamily="18" charset="0"/>
                            <a:cs typeface="Calibri Light" panose="020F0302020204030204" pitchFamily="34" charset="0"/>
                          </a:rPr>
                          <m:t> </m:t>
                        </m:r>
                        <m:r>
                          <a:rPr lang="en-US" sz="1400" i="1" dirty="0">
                            <a:latin typeface="Cambria Math" panose="02040503050406030204" pitchFamily="18" charset="0"/>
                            <a:cs typeface="Calibri Light" panose="020F0302020204030204" pitchFamily="34" charset="0"/>
                          </a:rPr>
                          <m:t>𝑝</m:t>
                        </m:r>
                      </m:e>
                      <m:sup>
                        <m:r>
                          <a:rPr lang="en-US" sz="1400" i="1" dirty="0">
                            <a:latin typeface="Cambria Math" panose="02040503050406030204" pitchFamily="18" charset="0"/>
                            <a:cs typeface="Calibri Light" panose="020F0302020204030204" pitchFamily="34" charset="0"/>
                          </a:rPr>
                          <m:t>∗</m:t>
                        </m:r>
                      </m:sup>
                    </m:sSup>
                  </m:oMath>
                </a14:m>
                <a:r>
                  <a:rPr lang="en-US" sz="1400" dirty="0">
                    <a:cs typeface="Calibri Light" panose="020F0302020204030204" pitchFamily="34" charset="0"/>
                  </a:rPr>
                  <a:t>. Therefore, we can substitute</a:t>
                </a:r>
                <a14:m>
                  <m:oMath xmlns:m="http://schemas.openxmlformats.org/officeDocument/2006/math">
                    <m:sSup>
                      <m:sSupPr>
                        <m:ctrlPr>
                          <a:rPr lang="en-US" sz="1400" i="1" dirty="0" smtClean="0">
                            <a:latin typeface="Cambria Math" panose="02040503050406030204" pitchFamily="18" charset="0"/>
                            <a:cs typeface="Calibri Light" panose="020F0302020204030204" pitchFamily="34" charset="0"/>
                          </a:rPr>
                        </m:ctrlPr>
                      </m:sSupPr>
                      <m:e>
                        <m:r>
                          <a:rPr lang="en-US" sz="1400" b="0" i="1" dirty="0" smtClean="0">
                            <a:latin typeface="Cambria Math" panose="02040503050406030204" pitchFamily="18" charset="0"/>
                            <a:cs typeface="Calibri Light" panose="020F0302020204030204" pitchFamily="34" charset="0"/>
                          </a:rPr>
                          <m:t> </m:t>
                        </m:r>
                        <m:r>
                          <a:rPr lang="en-US" sz="1400" i="1" dirty="0">
                            <a:latin typeface="Cambria Math" panose="02040503050406030204" pitchFamily="18" charset="0"/>
                            <a:cs typeface="Calibri Light" panose="020F0302020204030204" pitchFamily="34" charset="0"/>
                          </a:rPr>
                          <m:t>𝑝</m:t>
                        </m:r>
                      </m:e>
                      <m:sup>
                        <m:r>
                          <a:rPr lang="en-US" sz="1400" i="1" dirty="0" smtClean="0">
                            <a:latin typeface="Cambria Math" panose="02040503050406030204" pitchFamily="18" charset="0"/>
                            <a:cs typeface="Calibri Light" panose="020F0302020204030204" pitchFamily="34" charset="0"/>
                          </a:rPr>
                          <m:t>∗</m:t>
                        </m:r>
                      </m:sup>
                    </m:sSup>
                  </m:oMath>
                </a14:m>
                <a:r>
                  <a:rPr lang="en-US" sz="1400" dirty="0">
                    <a:cs typeface="Calibri Light" panose="020F0302020204030204" pitchFamily="34" charset="0"/>
                  </a:rPr>
                  <a:t> for </a:t>
                </a:r>
                <a14:m>
                  <m:oMath xmlns:m="http://schemas.openxmlformats.org/officeDocument/2006/math">
                    <m:r>
                      <a:rPr lang="en-US" sz="1400" i="1">
                        <a:latin typeface="Cambria Math" panose="02040503050406030204" pitchFamily="18" charset="0"/>
                      </a:rPr>
                      <m:t>𝑀</m:t>
                    </m:r>
                    <m:sSub>
                      <m:sSubPr>
                        <m:ctrlPr>
                          <a:rPr lang="en-US" sz="1400" i="1">
                            <a:latin typeface="Cambria Math" panose="02040503050406030204" pitchFamily="18" charset="0"/>
                          </a:rPr>
                        </m:ctrlPr>
                      </m:sSubPr>
                      <m:e>
                        <m:r>
                          <a:rPr lang="en-US" sz="1400" i="1">
                            <a:latin typeface="Cambria Math" panose="02040503050406030204" pitchFamily="18" charset="0"/>
                          </a:rPr>
                          <m:t>𝐶</m:t>
                        </m:r>
                      </m:e>
                      <m:sub>
                        <m:r>
                          <a:rPr lang="en-US" sz="1400" i="1">
                            <a:latin typeface="Cambria Math" panose="02040503050406030204" pitchFamily="18" charset="0"/>
                          </a:rPr>
                          <m:t>𝑎</m:t>
                        </m:r>
                      </m:sub>
                    </m:sSub>
                  </m:oMath>
                </a14:m>
                <a:r>
                  <a:rPr lang="en-US" sz="1400" dirty="0"/>
                  <a:t> and </a:t>
                </a:r>
                <a14:m>
                  <m:oMath xmlns:m="http://schemas.openxmlformats.org/officeDocument/2006/math">
                    <m:r>
                      <a:rPr lang="en-US" sz="1400" i="1">
                        <a:latin typeface="Cambria Math" panose="02040503050406030204" pitchFamily="18" charset="0"/>
                      </a:rPr>
                      <m:t>𝑀</m:t>
                    </m:r>
                    <m:sSub>
                      <m:sSubPr>
                        <m:ctrlPr>
                          <a:rPr lang="en-US" sz="1400" i="1">
                            <a:latin typeface="Cambria Math" panose="02040503050406030204" pitchFamily="18" charset="0"/>
                          </a:rPr>
                        </m:ctrlPr>
                      </m:sSubPr>
                      <m:e>
                        <m:r>
                          <a:rPr lang="en-US" sz="1400" i="1">
                            <a:latin typeface="Cambria Math" panose="02040503050406030204" pitchFamily="18" charset="0"/>
                          </a:rPr>
                          <m:t>𝐶</m:t>
                        </m:r>
                      </m:e>
                      <m:sub>
                        <m:r>
                          <a:rPr lang="en-US" sz="1400" i="1">
                            <a:latin typeface="Cambria Math" panose="02040503050406030204" pitchFamily="18" charset="0"/>
                          </a:rPr>
                          <m:t>𝑏</m:t>
                        </m:r>
                      </m:sub>
                    </m:sSub>
                    <m:r>
                      <a:rPr lang="en-US" sz="1400" b="0" i="1" smtClean="0">
                        <a:latin typeface="Cambria Math" panose="02040503050406030204" pitchFamily="18" charset="0"/>
                      </a:rPr>
                      <m:t>→</m:t>
                    </m:r>
                  </m:oMath>
                </a14:m>
                <a:r>
                  <a:rPr lang="en-US" sz="1400" dirty="0">
                    <a:cs typeface="Calibri Light" panose="020F0302020204030204" pitchFamily="34" charset="0"/>
                  </a:rPr>
                  <a:t> </a:t>
                </a:r>
              </a:p>
              <a:p>
                <a:pPr>
                  <a:lnSpc>
                    <a:spcPct val="125000"/>
                  </a:lnSpc>
                </a:pPr>
                <a14:m>
                  <m:oMathPara xmlns:m="http://schemas.openxmlformats.org/officeDocument/2006/math">
                    <m:oMathParaPr>
                      <m:jc m:val="centerGroup"/>
                    </m:oMathParaPr>
                    <m:oMath xmlns:m="http://schemas.openxmlformats.org/officeDocument/2006/math">
                      <m:f>
                        <m:fPr>
                          <m:ctrlPr>
                            <a:rPr lang="en-US" sz="1400" i="1">
                              <a:latin typeface="Cambria Math" panose="02040503050406030204" pitchFamily="18" charset="0"/>
                            </a:rPr>
                          </m:ctrlPr>
                        </m:fPr>
                        <m:num>
                          <m:r>
                            <a:rPr lang="en-US" sz="1400" b="0" i="1" smtClean="0">
                              <a:latin typeface="Cambria Math" panose="02040503050406030204" pitchFamily="18" charset="0"/>
                            </a:rPr>
                            <m:t>1</m:t>
                          </m:r>
                        </m:num>
                        <m:den>
                          <m:r>
                            <a:rPr lang="en-US" sz="1400" b="0" i="1" smtClean="0">
                              <a:latin typeface="Cambria Math" panose="02040503050406030204" pitchFamily="18" charset="0"/>
                            </a:rPr>
                            <m:t>4</m:t>
                          </m:r>
                        </m:den>
                      </m:f>
                      <m:r>
                        <a:rPr lang="en-US" sz="1400" b="0" i="1" smtClean="0">
                          <a:latin typeface="Cambria Math" panose="02040503050406030204" pitchFamily="18" charset="0"/>
                        </a:rPr>
                        <m:t>∗</m:t>
                      </m:r>
                      <m:sSub>
                        <m:sSubPr>
                          <m:ctrlPr>
                            <a:rPr lang="en-US" sz="1400" i="1">
                              <a:latin typeface="Cambria Math" panose="02040503050406030204" pitchFamily="18" charset="0"/>
                            </a:rPr>
                          </m:ctrlPr>
                        </m:sSubPr>
                        <m:e>
                          <m:r>
                            <a:rPr lang="en-US" sz="1400" b="0" i="1" smtClean="0">
                              <a:latin typeface="Cambria Math" panose="02040503050406030204" pitchFamily="18" charset="0"/>
                            </a:rPr>
                            <m:t>𝑞</m:t>
                          </m:r>
                        </m:e>
                        <m:sub>
                          <m:r>
                            <a:rPr lang="en-US" sz="1400" b="0" i="1" smtClean="0">
                              <a:latin typeface="Cambria Math" panose="02040503050406030204" pitchFamily="18" charset="0"/>
                            </a:rPr>
                            <m:t>1</m:t>
                          </m:r>
                        </m:sub>
                      </m:sSub>
                      <m:r>
                        <a:rPr lang="en-US" sz="1400" b="0" i="1" smtClean="0">
                          <a:solidFill>
                            <a:schemeClr val="tx1"/>
                          </a:solidFill>
                          <a:latin typeface="Cambria Math" panose="02040503050406030204" pitchFamily="18" charset="0"/>
                        </a:rPr>
                        <m:t>=</m:t>
                      </m:r>
                      <m:sSup>
                        <m:sSupPr>
                          <m:ctrlPr>
                            <a:rPr lang="en-US" sz="1400" i="1" dirty="0" smtClean="0">
                              <a:latin typeface="Cambria Math" panose="02040503050406030204" pitchFamily="18" charset="0"/>
                              <a:cs typeface="Calibri Light" panose="020F0302020204030204" pitchFamily="34" charset="0"/>
                            </a:rPr>
                          </m:ctrlPr>
                        </m:sSupPr>
                        <m:e>
                          <m:r>
                            <a:rPr lang="en-US" sz="1400" b="0" i="1" dirty="0" smtClean="0">
                              <a:latin typeface="Cambria Math" panose="02040503050406030204" pitchFamily="18" charset="0"/>
                              <a:cs typeface="Calibri Light" panose="020F0302020204030204" pitchFamily="34" charset="0"/>
                            </a:rPr>
                            <m:t>𝑝</m:t>
                          </m:r>
                        </m:e>
                        <m:sup>
                          <m:r>
                            <a:rPr lang="en-US" sz="1400" b="0" i="1" dirty="0" smtClean="0">
                              <a:latin typeface="Cambria Math" panose="02040503050406030204" pitchFamily="18" charset="0"/>
                              <a:cs typeface="Calibri Light" panose="020F0302020204030204" pitchFamily="34" charset="0"/>
                            </a:rPr>
                            <m:t>∗</m:t>
                          </m:r>
                        </m:sup>
                      </m:sSup>
                      <m:r>
                        <a:rPr lang="en-US" sz="1400" b="0" i="1" dirty="0" smtClean="0">
                          <a:latin typeface="Cambria Math" panose="02040503050406030204" pitchFamily="18" charset="0"/>
                          <a:cs typeface="Calibri Light" panose="020F0302020204030204" pitchFamily="34" charset="0"/>
                        </a:rPr>
                        <m:t>→4</m:t>
                      </m:r>
                      <m:sSup>
                        <m:sSupPr>
                          <m:ctrlPr>
                            <a:rPr lang="en-US" sz="1400" i="1" dirty="0">
                              <a:latin typeface="Cambria Math" panose="02040503050406030204" pitchFamily="18" charset="0"/>
                              <a:cs typeface="Calibri Light" panose="020F0302020204030204" pitchFamily="34" charset="0"/>
                            </a:rPr>
                          </m:ctrlPr>
                        </m:sSupPr>
                        <m:e>
                          <m:r>
                            <a:rPr lang="en-US" sz="1400" i="1" dirty="0">
                              <a:latin typeface="Cambria Math" panose="02040503050406030204" pitchFamily="18" charset="0"/>
                              <a:cs typeface="Calibri Light" panose="020F0302020204030204" pitchFamily="34" charset="0"/>
                            </a:rPr>
                            <m:t>𝑝</m:t>
                          </m:r>
                        </m:e>
                        <m:sup>
                          <m:r>
                            <a:rPr lang="en-US" sz="1400" i="1" dirty="0">
                              <a:latin typeface="Cambria Math" panose="02040503050406030204" pitchFamily="18" charset="0"/>
                              <a:cs typeface="Calibri Light" panose="020F0302020204030204" pitchFamily="34" charset="0"/>
                            </a:rPr>
                            <m:t>∗</m:t>
                          </m:r>
                        </m:sup>
                      </m:sSup>
                      <m:r>
                        <a:rPr lang="en-US" sz="1400" b="0" i="1" dirty="0" smtClean="0">
                          <a:latin typeface="Cambria Math" panose="02040503050406030204" pitchFamily="18" charset="0"/>
                          <a:cs typeface="Calibri Light" panose="020F0302020204030204" pitchFamily="34" charset="0"/>
                        </a:rPr>
                        <m:t>=</m:t>
                      </m:r>
                      <m:sSub>
                        <m:sSubPr>
                          <m:ctrlPr>
                            <a:rPr lang="en-US" sz="1400" i="1" dirty="0" smtClean="0">
                              <a:latin typeface="Cambria Math" panose="02040503050406030204" pitchFamily="18" charset="0"/>
                              <a:cs typeface="Calibri Light" panose="020F0302020204030204" pitchFamily="34" charset="0"/>
                            </a:rPr>
                          </m:ctrlPr>
                        </m:sSubPr>
                        <m:e>
                          <m:r>
                            <a:rPr lang="en-US" sz="1400" b="0" i="1" dirty="0" smtClean="0">
                              <a:latin typeface="Cambria Math" panose="02040503050406030204" pitchFamily="18" charset="0"/>
                              <a:cs typeface="Calibri Light" panose="020F0302020204030204" pitchFamily="34" charset="0"/>
                            </a:rPr>
                            <m:t>𝑞</m:t>
                          </m:r>
                        </m:e>
                        <m:sub>
                          <m:r>
                            <a:rPr lang="en-US" sz="1400" b="0" i="1" dirty="0" smtClean="0">
                              <a:latin typeface="Cambria Math" panose="02040503050406030204" pitchFamily="18" charset="0"/>
                              <a:cs typeface="Calibri Light" panose="020F0302020204030204" pitchFamily="34" charset="0"/>
                            </a:rPr>
                            <m:t>1</m:t>
                          </m:r>
                        </m:sub>
                      </m:sSub>
                    </m:oMath>
                  </m:oMathPara>
                </a14:m>
                <a:endParaRPr lang="en-US" sz="1400" dirty="0">
                  <a:solidFill>
                    <a:schemeClr val="tx1"/>
                  </a:solidFill>
                </a:endParaRPr>
              </a:p>
              <a:p>
                <a:pPr>
                  <a:lnSpc>
                    <a:spcPct val="125000"/>
                  </a:lnSpc>
                </a:pPr>
                <a14:m>
                  <m:oMathPara xmlns:m="http://schemas.openxmlformats.org/officeDocument/2006/math">
                    <m:oMathParaPr>
                      <m:jc m:val="centerGroup"/>
                    </m:oMathParaPr>
                    <m:oMath xmlns:m="http://schemas.openxmlformats.org/officeDocument/2006/math">
                      <m:f>
                        <m:fPr>
                          <m:ctrlPr>
                            <a:rPr lang="en-US" sz="1400" i="1">
                              <a:latin typeface="Cambria Math" panose="02040503050406030204" pitchFamily="18" charset="0"/>
                            </a:rPr>
                          </m:ctrlPr>
                        </m:fPr>
                        <m:num>
                          <m:r>
                            <a:rPr lang="en-US" sz="1400" b="0" i="1" smtClean="0">
                              <a:latin typeface="Cambria Math" panose="02040503050406030204" pitchFamily="18" charset="0"/>
                            </a:rPr>
                            <m:t>1</m:t>
                          </m:r>
                        </m:num>
                        <m:den>
                          <m:r>
                            <a:rPr lang="en-US" sz="1400" b="0" i="1" smtClean="0">
                              <a:latin typeface="Cambria Math" panose="02040503050406030204" pitchFamily="18" charset="0"/>
                            </a:rPr>
                            <m:t>6</m:t>
                          </m:r>
                        </m:den>
                      </m:f>
                      <m:r>
                        <a:rPr lang="en-US" sz="1400" b="0" i="1" smtClean="0">
                          <a:latin typeface="Cambria Math" panose="02040503050406030204" pitchFamily="18" charset="0"/>
                        </a:rPr>
                        <m:t>∗</m:t>
                      </m:r>
                      <m:sSub>
                        <m:sSubPr>
                          <m:ctrlPr>
                            <a:rPr lang="en-US" sz="1400" i="1" smtClean="0">
                              <a:solidFill>
                                <a:schemeClr val="tx1"/>
                              </a:solidFill>
                              <a:latin typeface="Cambria Math" panose="02040503050406030204" pitchFamily="18" charset="0"/>
                            </a:rPr>
                          </m:ctrlPr>
                        </m:sSubPr>
                        <m:e>
                          <m:r>
                            <a:rPr lang="en-US" sz="1400" b="0" i="1" smtClean="0">
                              <a:solidFill>
                                <a:schemeClr val="tx1"/>
                              </a:solidFill>
                              <a:latin typeface="Cambria Math" panose="02040503050406030204" pitchFamily="18" charset="0"/>
                            </a:rPr>
                            <m:t>𝑞</m:t>
                          </m:r>
                        </m:e>
                        <m:sub>
                          <m:r>
                            <a:rPr lang="en-US" sz="1400" b="0" i="1" smtClean="0">
                              <a:solidFill>
                                <a:schemeClr val="tx1"/>
                              </a:solidFill>
                              <a:latin typeface="Cambria Math" panose="02040503050406030204" pitchFamily="18" charset="0"/>
                            </a:rPr>
                            <m:t>2</m:t>
                          </m:r>
                        </m:sub>
                      </m:sSub>
                      <m:r>
                        <a:rPr lang="en-US" sz="1400" b="0" i="1" smtClean="0">
                          <a:solidFill>
                            <a:schemeClr val="tx1"/>
                          </a:solidFill>
                          <a:latin typeface="Cambria Math" panose="02040503050406030204" pitchFamily="18" charset="0"/>
                        </a:rPr>
                        <m:t>=</m:t>
                      </m:r>
                      <m:sSup>
                        <m:sSupPr>
                          <m:ctrlPr>
                            <a:rPr lang="en-US" sz="1400" i="1" dirty="0" smtClean="0">
                              <a:latin typeface="Cambria Math" panose="02040503050406030204" pitchFamily="18" charset="0"/>
                              <a:cs typeface="Calibri Light" panose="020F0302020204030204" pitchFamily="34" charset="0"/>
                            </a:rPr>
                          </m:ctrlPr>
                        </m:sSupPr>
                        <m:e>
                          <m:r>
                            <a:rPr lang="en-US" sz="1400" b="0" i="1" dirty="0" smtClean="0">
                              <a:latin typeface="Cambria Math" panose="02040503050406030204" pitchFamily="18" charset="0"/>
                              <a:cs typeface="Calibri Light" panose="020F0302020204030204" pitchFamily="34" charset="0"/>
                            </a:rPr>
                            <m:t>𝑝</m:t>
                          </m:r>
                        </m:e>
                        <m:sup>
                          <m:r>
                            <a:rPr lang="en-US" sz="1400" b="0" i="1" dirty="0" smtClean="0">
                              <a:latin typeface="Cambria Math" panose="02040503050406030204" pitchFamily="18" charset="0"/>
                              <a:cs typeface="Calibri Light" panose="020F0302020204030204" pitchFamily="34" charset="0"/>
                            </a:rPr>
                            <m:t>∗</m:t>
                          </m:r>
                        </m:sup>
                      </m:sSup>
                      <m:r>
                        <a:rPr lang="en-US" sz="1400" b="0" i="1" dirty="0" smtClean="0">
                          <a:latin typeface="Cambria Math" panose="02040503050406030204" pitchFamily="18" charset="0"/>
                          <a:cs typeface="Calibri Light" panose="020F0302020204030204" pitchFamily="34" charset="0"/>
                        </a:rPr>
                        <m:t>→6</m:t>
                      </m:r>
                      <m:sSup>
                        <m:sSupPr>
                          <m:ctrlPr>
                            <a:rPr lang="en-US" sz="1400" i="1" dirty="0">
                              <a:latin typeface="Cambria Math" panose="02040503050406030204" pitchFamily="18" charset="0"/>
                              <a:cs typeface="Calibri Light" panose="020F0302020204030204" pitchFamily="34" charset="0"/>
                            </a:rPr>
                          </m:ctrlPr>
                        </m:sSupPr>
                        <m:e>
                          <m:r>
                            <a:rPr lang="en-US" sz="1400" i="1" dirty="0">
                              <a:latin typeface="Cambria Math" panose="02040503050406030204" pitchFamily="18" charset="0"/>
                              <a:cs typeface="Calibri Light" panose="020F0302020204030204" pitchFamily="34" charset="0"/>
                            </a:rPr>
                            <m:t>𝑝</m:t>
                          </m:r>
                        </m:e>
                        <m:sup>
                          <m:r>
                            <a:rPr lang="en-US" sz="1400" i="1" dirty="0">
                              <a:latin typeface="Cambria Math" panose="02040503050406030204" pitchFamily="18" charset="0"/>
                              <a:cs typeface="Calibri Light" panose="020F0302020204030204" pitchFamily="34" charset="0"/>
                            </a:rPr>
                            <m:t>∗</m:t>
                          </m:r>
                        </m:sup>
                      </m:sSup>
                      <m:r>
                        <a:rPr lang="en-US" sz="1400" b="0" i="1" dirty="0" smtClean="0">
                          <a:latin typeface="Cambria Math" panose="02040503050406030204" pitchFamily="18" charset="0"/>
                          <a:cs typeface="Calibri Light" panose="020F0302020204030204" pitchFamily="34" charset="0"/>
                        </a:rPr>
                        <m:t>=</m:t>
                      </m:r>
                      <m:sSub>
                        <m:sSubPr>
                          <m:ctrlPr>
                            <a:rPr lang="en-US" sz="1400" i="1" dirty="0" smtClean="0">
                              <a:latin typeface="Cambria Math" panose="02040503050406030204" pitchFamily="18" charset="0"/>
                              <a:cs typeface="Calibri Light" panose="020F0302020204030204" pitchFamily="34" charset="0"/>
                            </a:rPr>
                          </m:ctrlPr>
                        </m:sSubPr>
                        <m:e>
                          <m:r>
                            <a:rPr lang="en-US" sz="1400" b="0" i="1" dirty="0" smtClean="0">
                              <a:latin typeface="Cambria Math" panose="02040503050406030204" pitchFamily="18" charset="0"/>
                              <a:cs typeface="Calibri Light" panose="020F0302020204030204" pitchFamily="34" charset="0"/>
                            </a:rPr>
                            <m:t>𝑞</m:t>
                          </m:r>
                        </m:e>
                        <m:sub>
                          <m:r>
                            <a:rPr lang="en-US" sz="1400" b="0" i="1" dirty="0" smtClean="0">
                              <a:latin typeface="Cambria Math" panose="02040503050406030204" pitchFamily="18" charset="0"/>
                              <a:cs typeface="Calibri Light" panose="020F0302020204030204" pitchFamily="34" charset="0"/>
                            </a:rPr>
                            <m:t>2</m:t>
                          </m:r>
                        </m:sub>
                      </m:sSub>
                    </m:oMath>
                  </m:oMathPara>
                </a14:m>
                <a:endParaRPr lang="en-US" sz="1400" dirty="0">
                  <a:cs typeface="Calibri Light" panose="020F0302020204030204" pitchFamily="34" charset="0"/>
                </a:endParaRPr>
              </a:p>
              <a:p>
                <a:pPr>
                  <a:lnSpc>
                    <a:spcPct val="125000"/>
                  </a:lnSpc>
                </a:pPr>
                <a:r>
                  <a:rPr lang="en-US" sz="1400" dirty="0">
                    <a:cs typeface="Calibri Light" panose="020F0302020204030204" pitchFamily="34" charset="0"/>
                  </a:rPr>
                  <a:t>Note aggregate quantity </a:t>
                </a:r>
                <a14:m>
                  <m:oMath xmlns:m="http://schemas.openxmlformats.org/officeDocument/2006/math">
                    <m:sSub>
                      <m:sSubPr>
                        <m:ctrlPr>
                          <a:rPr lang="en-US" sz="1400" i="1" dirty="0" smtClean="0">
                            <a:latin typeface="Cambria Math" panose="02040503050406030204" pitchFamily="18" charset="0"/>
                            <a:cs typeface="Calibri Light" panose="020F0302020204030204" pitchFamily="34" charset="0"/>
                          </a:rPr>
                        </m:ctrlPr>
                      </m:sSubPr>
                      <m:e>
                        <m:sSup>
                          <m:sSupPr>
                            <m:ctrlPr>
                              <a:rPr lang="en-US" sz="1400" i="1" dirty="0">
                                <a:latin typeface="Cambria Math" panose="02040503050406030204" pitchFamily="18" charset="0"/>
                                <a:cs typeface="Calibri Light" panose="020F0302020204030204" pitchFamily="34" charset="0"/>
                              </a:rPr>
                            </m:ctrlPr>
                          </m:sSupPr>
                          <m:e>
                            <m:r>
                              <a:rPr lang="en-US" sz="1400" i="1" dirty="0">
                                <a:latin typeface="Cambria Math" panose="02040503050406030204" pitchFamily="18" charset="0"/>
                                <a:cs typeface="Calibri Light" panose="020F0302020204030204" pitchFamily="34" charset="0"/>
                              </a:rPr>
                              <m:t>𝑞</m:t>
                            </m:r>
                          </m:e>
                          <m:sup>
                            <m:r>
                              <a:rPr lang="en-US" sz="1400" i="1" dirty="0">
                                <a:latin typeface="Cambria Math" panose="02040503050406030204" pitchFamily="18" charset="0"/>
                                <a:cs typeface="Calibri Light" panose="020F0302020204030204" pitchFamily="34" charset="0"/>
                              </a:rPr>
                              <m:t>∗</m:t>
                            </m:r>
                          </m:sup>
                        </m:sSup>
                        <m:r>
                          <a:rPr lang="en-US" sz="1400" b="0" i="1" dirty="0" smtClean="0">
                            <a:latin typeface="Cambria Math" panose="02040503050406030204" pitchFamily="18" charset="0"/>
                            <a:cs typeface="Calibri Light" panose="020F0302020204030204" pitchFamily="34" charset="0"/>
                          </a:rPr>
                          <m:t>= </m:t>
                        </m:r>
                        <m:r>
                          <a:rPr lang="en-US" sz="1400" b="0" i="1" dirty="0" smtClean="0">
                            <a:latin typeface="Cambria Math" panose="02040503050406030204" pitchFamily="18" charset="0"/>
                            <a:cs typeface="Calibri Light" panose="020F0302020204030204" pitchFamily="34" charset="0"/>
                          </a:rPr>
                          <m:t>𝑞</m:t>
                        </m:r>
                      </m:e>
                      <m:sub>
                        <m:r>
                          <a:rPr lang="en-US" sz="1400" b="0" i="1" dirty="0" smtClean="0">
                            <a:latin typeface="Cambria Math" panose="02040503050406030204" pitchFamily="18" charset="0"/>
                            <a:cs typeface="Calibri Light" panose="020F0302020204030204" pitchFamily="34" charset="0"/>
                          </a:rPr>
                          <m:t>1</m:t>
                        </m:r>
                      </m:sub>
                    </m:sSub>
                    <m:r>
                      <a:rPr lang="en-US" sz="1400" b="0" i="1" dirty="0" smtClean="0">
                        <a:latin typeface="Cambria Math" panose="02040503050406030204" pitchFamily="18" charset="0"/>
                        <a:cs typeface="Calibri Light" panose="020F0302020204030204" pitchFamily="34" charset="0"/>
                      </a:rPr>
                      <m:t>+</m:t>
                    </m:r>
                    <m:sSub>
                      <m:sSubPr>
                        <m:ctrlPr>
                          <a:rPr lang="en-US" sz="1400" i="1" dirty="0" smtClean="0">
                            <a:latin typeface="Cambria Math" panose="02040503050406030204" pitchFamily="18" charset="0"/>
                            <a:cs typeface="Calibri Light" panose="020F0302020204030204" pitchFamily="34" charset="0"/>
                          </a:rPr>
                        </m:ctrlPr>
                      </m:sSubPr>
                      <m:e>
                        <m:r>
                          <a:rPr lang="en-US" sz="1400" b="0" i="1" dirty="0" smtClean="0">
                            <a:latin typeface="Cambria Math" panose="02040503050406030204" pitchFamily="18" charset="0"/>
                            <a:cs typeface="Calibri Light" panose="020F0302020204030204" pitchFamily="34" charset="0"/>
                          </a:rPr>
                          <m:t>𝑞</m:t>
                        </m:r>
                      </m:e>
                      <m:sub>
                        <m:r>
                          <a:rPr lang="en-US" sz="1400" b="0" i="1" dirty="0" smtClean="0">
                            <a:latin typeface="Cambria Math" panose="02040503050406030204" pitchFamily="18" charset="0"/>
                            <a:cs typeface="Calibri Light" panose="020F0302020204030204" pitchFamily="34" charset="0"/>
                          </a:rPr>
                          <m:t>2</m:t>
                        </m:r>
                      </m:sub>
                    </m:sSub>
                  </m:oMath>
                </a14:m>
                <a:r>
                  <a:rPr lang="en-US" sz="1400" dirty="0">
                    <a:cs typeface="Calibri Light" panose="020F0302020204030204" pitchFamily="34" charset="0"/>
                  </a:rPr>
                  <a:t>.</a:t>
                </a:r>
              </a:p>
              <a:p>
                <a:pPr>
                  <a:lnSpc>
                    <a:spcPct val="125000"/>
                  </a:lnSpc>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m:t>
                      </m:r>
                      <m:sSup>
                        <m:sSupPr>
                          <m:ctrlPr>
                            <a:rPr lang="en-US" sz="1400" i="1" dirty="0">
                              <a:latin typeface="Cambria Math" panose="02040503050406030204" pitchFamily="18" charset="0"/>
                              <a:cs typeface="Calibri Light" panose="020F0302020204030204" pitchFamily="34" charset="0"/>
                            </a:rPr>
                          </m:ctrlPr>
                        </m:sSupPr>
                        <m:e>
                          <m:r>
                            <a:rPr lang="en-US" sz="1400" i="1" dirty="0">
                              <a:latin typeface="Cambria Math" panose="02040503050406030204" pitchFamily="18" charset="0"/>
                              <a:cs typeface="Calibri Light" panose="020F0302020204030204" pitchFamily="34" charset="0"/>
                            </a:rPr>
                            <m:t>𝑞</m:t>
                          </m:r>
                        </m:e>
                        <m:sup>
                          <m:r>
                            <a:rPr lang="en-US" sz="1400" i="1" dirty="0">
                              <a:latin typeface="Cambria Math" panose="02040503050406030204" pitchFamily="18" charset="0"/>
                              <a:cs typeface="Calibri Light" panose="020F0302020204030204" pitchFamily="34" charset="0"/>
                            </a:rPr>
                            <m:t>∗</m:t>
                          </m:r>
                        </m:sup>
                      </m:sSup>
                      <m:r>
                        <a:rPr lang="en-US" sz="1400" b="0" i="1" smtClean="0">
                          <a:latin typeface="Cambria Math" panose="02040503050406030204" pitchFamily="18" charset="0"/>
                        </a:rPr>
                        <m:t>=4</m:t>
                      </m:r>
                      <m:sSup>
                        <m:sSupPr>
                          <m:ctrlPr>
                            <a:rPr lang="en-US" sz="1400" i="1" dirty="0">
                              <a:latin typeface="Cambria Math" panose="02040503050406030204" pitchFamily="18" charset="0"/>
                              <a:cs typeface="Calibri Light" panose="020F0302020204030204" pitchFamily="34" charset="0"/>
                            </a:rPr>
                          </m:ctrlPr>
                        </m:sSupPr>
                        <m:e>
                          <m:r>
                            <a:rPr lang="en-US" sz="1400" i="1" dirty="0">
                              <a:latin typeface="Cambria Math" panose="02040503050406030204" pitchFamily="18" charset="0"/>
                              <a:cs typeface="Calibri Light" panose="020F0302020204030204" pitchFamily="34" charset="0"/>
                            </a:rPr>
                            <m:t>𝑝</m:t>
                          </m:r>
                        </m:e>
                        <m:sup>
                          <m:r>
                            <a:rPr lang="en-US" sz="1400" i="1" dirty="0">
                              <a:latin typeface="Cambria Math" panose="02040503050406030204" pitchFamily="18" charset="0"/>
                              <a:cs typeface="Calibri Light" panose="020F0302020204030204" pitchFamily="34" charset="0"/>
                            </a:rPr>
                            <m:t>∗</m:t>
                          </m:r>
                        </m:sup>
                      </m:sSup>
                      <m:r>
                        <a:rPr lang="en-US" sz="1400" b="0" i="1" smtClean="0">
                          <a:latin typeface="Cambria Math" panose="02040503050406030204" pitchFamily="18" charset="0"/>
                        </a:rPr>
                        <m:t>+6</m:t>
                      </m:r>
                      <m:sSup>
                        <m:sSupPr>
                          <m:ctrlPr>
                            <a:rPr lang="en-US" sz="1400" i="1" dirty="0">
                              <a:latin typeface="Cambria Math" panose="02040503050406030204" pitchFamily="18" charset="0"/>
                              <a:cs typeface="Calibri Light" panose="020F0302020204030204" pitchFamily="34" charset="0"/>
                            </a:rPr>
                          </m:ctrlPr>
                        </m:sSupPr>
                        <m:e>
                          <m:r>
                            <a:rPr lang="en-US" sz="1400" i="1" dirty="0">
                              <a:latin typeface="Cambria Math" panose="02040503050406030204" pitchFamily="18" charset="0"/>
                              <a:cs typeface="Calibri Light" panose="020F0302020204030204" pitchFamily="34" charset="0"/>
                            </a:rPr>
                            <m:t>𝑝</m:t>
                          </m:r>
                        </m:e>
                        <m:sup>
                          <m:r>
                            <a:rPr lang="en-US" sz="1400" i="1" dirty="0">
                              <a:latin typeface="Cambria Math" panose="02040503050406030204" pitchFamily="18" charset="0"/>
                              <a:cs typeface="Calibri Light" panose="020F0302020204030204" pitchFamily="34" charset="0"/>
                            </a:rPr>
                            <m:t>∗</m:t>
                          </m:r>
                        </m:sup>
                      </m:sSup>
                      <m:r>
                        <a:rPr lang="en-US" sz="1400" b="0" i="1" smtClean="0">
                          <a:latin typeface="Cambria Math" panose="02040503050406030204" pitchFamily="18" charset="0"/>
                        </a:rPr>
                        <m:t>=10</m:t>
                      </m:r>
                      <m:sSup>
                        <m:sSupPr>
                          <m:ctrlPr>
                            <a:rPr lang="en-US" sz="1400" i="1" dirty="0">
                              <a:latin typeface="Cambria Math" panose="02040503050406030204" pitchFamily="18" charset="0"/>
                              <a:cs typeface="Calibri Light" panose="020F0302020204030204" pitchFamily="34" charset="0"/>
                            </a:rPr>
                          </m:ctrlPr>
                        </m:sSupPr>
                        <m:e>
                          <m:r>
                            <a:rPr lang="en-US" sz="1400" i="1" dirty="0">
                              <a:latin typeface="Cambria Math" panose="02040503050406030204" pitchFamily="18" charset="0"/>
                              <a:cs typeface="Calibri Light" panose="020F0302020204030204" pitchFamily="34" charset="0"/>
                            </a:rPr>
                            <m:t>𝑝</m:t>
                          </m:r>
                        </m:e>
                        <m:sup>
                          <m:r>
                            <a:rPr lang="en-US" sz="1400" i="1" dirty="0">
                              <a:latin typeface="Cambria Math" panose="02040503050406030204" pitchFamily="18" charset="0"/>
                              <a:cs typeface="Calibri Light" panose="020F0302020204030204" pitchFamily="34" charset="0"/>
                            </a:rPr>
                            <m:t>∗</m:t>
                          </m:r>
                        </m:sup>
                      </m:sSup>
                    </m:oMath>
                  </m:oMathPara>
                </a14:m>
                <a:endParaRPr lang="en-US" sz="1400" dirty="0"/>
              </a:p>
              <a:p>
                <a:pPr>
                  <a:lnSpc>
                    <a:spcPct val="125000"/>
                  </a:lnSpc>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m:t>
                      </m:r>
                      <m:sSup>
                        <m:sSupPr>
                          <m:ctrlPr>
                            <a:rPr lang="en-US" sz="1400" i="1" dirty="0">
                              <a:latin typeface="Cambria Math" panose="02040503050406030204" pitchFamily="18" charset="0"/>
                              <a:cs typeface="Calibri Light" panose="020F0302020204030204" pitchFamily="34" charset="0"/>
                            </a:rPr>
                          </m:ctrlPr>
                        </m:sSupPr>
                        <m:e>
                          <m:r>
                            <a:rPr lang="en-US" sz="1400" i="1" dirty="0">
                              <a:latin typeface="Cambria Math" panose="02040503050406030204" pitchFamily="18" charset="0"/>
                              <a:cs typeface="Calibri Light" panose="020F0302020204030204" pitchFamily="34" charset="0"/>
                            </a:rPr>
                            <m:t>𝑝</m:t>
                          </m:r>
                        </m:e>
                        <m:sup>
                          <m:r>
                            <a:rPr lang="en-US" sz="1400" i="1" dirty="0">
                              <a:latin typeface="Cambria Math" panose="02040503050406030204" pitchFamily="18" charset="0"/>
                              <a:cs typeface="Calibri Light" panose="020F0302020204030204" pitchFamily="34" charset="0"/>
                            </a:rPr>
                            <m:t>∗</m:t>
                          </m:r>
                        </m:sup>
                      </m:sSup>
                      <m:r>
                        <a:rPr lang="en-US" sz="1400" b="0" i="1" smtClean="0">
                          <a:latin typeface="Cambria Math" panose="02040503050406030204" pitchFamily="18" charset="0"/>
                        </a:rPr>
                        <m:t>=</m:t>
                      </m:r>
                      <m:f>
                        <m:fPr>
                          <m:ctrlPr>
                            <a:rPr lang="en-US" sz="1400" i="1" smtClean="0">
                              <a:latin typeface="Cambria Math" panose="02040503050406030204" pitchFamily="18" charset="0"/>
                            </a:rPr>
                          </m:ctrlPr>
                        </m:fPr>
                        <m:num>
                          <m:r>
                            <a:rPr lang="en-US" sz="1400" b="0" i="1" smtClean="0">
                              <a:latin typeface="Cambria Math" panose="02040503050406030204" pitchFamily="18" charset="0"/>
                            </a:rPr>
                            <m:t>1</m:t>
                          </m:r>
                        </m:num>
                        <m:den>
                          <m:r>
                            <a:rPr lang="en-US" sz="1400" b="0" i="1" smtClean="0">
                              <a:latin typeface="Cambria Math" panose="02040503050406030204" pitchFamily="18" charset="0"/>
                            </a:rPr>
                            <m:t>10</m:t>
                          </m:r>
                        </m:den>
                      </m:f>
                      <m:sSup>
                        <m:sSupPr>
                          <m:ctrlPr>
                            <a:rPr lang="en-US" sz="1400" i="1" dirty="0">
                              <a:latin typeface="Cambria Math" panose="02040503050406030204" pitchFamily="18" charset="0"/>
                              <a:cs typeface="Calibri Light" panose="020F0302020204030204" pitchFamily="34" charset="0"/>
                            </a:rPr>
                          </m:ctrlPr>
                        </m:sSupPr>
                        <m:e>
                          <m:r>
                            <a:rPr lang="en-US" sz="1400" b="0" i="1" dirty="0" smtClean="0">
                              <a:latin typeface="Cambria Math" panose="02040503050406030204" pitchFamily="18" charset="0"/>
                              <a:cs typeface="Calibri Light" panose="020F0302020204030204" pitchFamily="34" charset="0"/>
                            </a:rPr>
                            <m:t>𝑞</m:t>
                          </m:r>
                        </m:e>
                        <m:sup>
                          <m:r>
                            <a:rPr lang="en-US" sz="1400" b="0" i="1" dirty="0" smtClean="0">
                              <a:latin typeface="Cambria Math" panose="02040503050406030204" pitchFamily="18" charset="0"/>
                              <a:cs typeface="Calibri Light" panose="020F0302020204030204" pitchFamily="34" charset="0"/>
                            </a:rPr>
                            <m:t>∗</m:t>
                          </m:r>
                        </m:sup>
                      </m:sSup>
                    </m:oMath>
                  </m:oMathPara>
                </a14:m>
                <a:endParaRPr lang="en-US" sz="1400" dirty="0">
                  <a:cs typeface="Calibri Light" panose="020F0302020204030204" pitchFamily="34" charset="0"/>
                </a:endParaRPr>
              </a:p>
              <a:p>
                <a:pPr>
                  <a:lnSpc>
                    <a:spcPct val="125000"/>
                  </a:lnSpc>
                </a:pPr>
                <a:r>
                  <a:rPr lang="en-US" sz="1400" dirty="0">
                    <a:cs typeface="Calibri Light" panose="020F0302020204030204" pitchFamily="34" charset="0"/>
                  </a:rPr>
                  <a:t>Without loss of generality, </a:t>
                </a:r>
                <a14:m>
                  <m:oMath xmlns:m="http://schemas.openxmlformats.org/officeDocument/2006/math">
                    <m:r>
                      <a:rPr lang="en-US" sz="1400" b="0" i="1" smtClean="0">
                        <a:latin typeface="Cambria Math" panose="02040503050406030204" pitchFamily="18" charset="0"/>
                      </a:rPr>
                      <m:t>𝑀𝐶</m:t>
                    </m:r>
                    <m:r>
                      <a:rPr lang="en-US" sz="1400" b="0" i="1" smtClean="0">
                        <a:latin typeface="Cambria Math" panose="02040503050406030204" pitchFamily="18" charset="0"/>
                      </a:rPr>
                      <m:t>=</m:t>
                    </m:r>
                    <m:f>
                      <m:fPr>
                        <m:ctrlPr>
                          <a:rPr lang="en-US" sz="1400" i="1" smtClean="0">
                            <a:latin typeface="Cambria Math" panose="02040503050406030204" pitchFamily="18" charset="0"/>
                          </a:rPr>
                        </m:ctrlPr>
                      </m:fPr>
                      <m:num>
                        <m:r>
                          <a:rPr lang="en-US" sz="1400" b="0" i="1" smtClean="0">
                            <a:latin typeface="Cambria Math" panose="02040503050406030204" pitchFamily="18" charset="0"/>
                          </a:rPr>
                          <m:t>1</m:t>
                        </m:r>
                      </m:num>
                      <m:den>
                        <m:r>
                          <a:rPr lang="en-US" sz="1400" b="0" i="1" smtClean="0">
                            <a:latin typeface="Cambria Math" panose="02040503050406030204" pitchFamily="18" charset="0"/>
                          </a:rPr>
                          <m:t>10</m:t>
                        </m:r>
                      </m:den>
                    </m:f>
                    <m:r>
                      <a:rPr lang="en-US" sz="1400" b="0" i="1" smtClean="0">
                        <a:latin typeface="Cambria Math" panose="02040503050406030204" pitchFamily="18" charset="0"/>
                      </a:rPr>
                      <m:t>∗</m:t>
                    </m:r>
                    <m:r>
                      <a:rPr lang="en-US" sz="1400" b="0" i="1" smtClean="0">
                        <a:latin typeface="Cambria Math" panose="02040503050406030204" pitchFamily="18" charset="0"/>
                      </a:rPr>
                      <m:t>𝑞</m:t>
                    </m:r>
                  </m:oMath>
                </a14:m>
                <a:endParaRPr lang="en-US" sz="1400" dirty="0">
                  <a:cs typeface="Calibri Light" panose="020F0302020204030204" pitchFamily="34" charset="0"/>
                </a:endParaRPr>
              </a:p>
            </p:txBody>
          </p:sp>
        </mc:Choice>
        <mc:Fallback xmlns="">
          <p:sp>
            <p:nvSpPr>
              <p:cNvPr id="17" name="TextBox 16">
                <a:extLst>
                  <a:ext uri="{FF2B5EF4-FFF2-40B4-BE49-F238E27FC236}">
                    <a16:creationId xmlns:a16="http://schemas.microsoft.com/office/drawing/2014/main" id="{01B6BE1D-B135-54A2-29BF-BF3B32F73783}"/>
                  </a:ext>
                </a:extLst>
              </p:cNvPr>
              <p:cNvSpPr txBox="1">
                <a:spLocks noRot="1" noChangeAspect="1" noMove="1" noResize="1" noEditPoints="1" noAdjustHandles="1" noChangeArrowheads="1" noChangeShapeType="1" noTextEdit="1"/>
              </p:cNvSpPr>
              <p:nvPr/>
            </p:nvSpPr>
            <p:spPr>
              <a:xfrm>
                <a:off x="770206" y="1684152"/>
                <a:ext cx="5912040" cy="4394921"/>
              </a:xfrm>
              <a:prstGeom prst="rect">
                <a:avLst/>
              </a:prstGeom>
              <a:blipFill>
                <a:blip r:embed="rId7"/>
                <a:stretch>
                  <a:fillRect l="-309"/>
                </a:stretch>
              </a:blipFill>
              <a:effectLst/>
            </p:spPr>
            <p:txBody>
              <a:bodyPr/>
              <a:lstStyle/>
              <a:p>
                <a:r>
                  <a:rPr lang="en-US">
                    <a:noFill/>
                  </a:rPr>
                  <a:t> </a:t>
                </a:r>
              </a:p>
            </p:txBody>
          </p:sp>
        </mc:Fallback>
      </mc:AlternateContent>
      <p:cxnSp>
        <p:nvCxnSpPr>
          <p:cNvPr id="19" name="Straight Connector 18">
            <a:extLst>
              <a:ext uri="{FF2B5EF4-FFF2-40B4-BE49-F238E27FC236}">
                <a16:creationId xmlns:a16="http://schemas.microsoft.com/office/drawing/2014/main" id="{FA2708A2-368A-5588-9CEA-444DBBDA68F0}"/>
              </a:ext>
            </a:extLst>
          </p:cNvPr>
          <p:cNvCxnSpPr>
            <a:cxnSpLocks/>
          </p:cNvCxnSpPr>
          <p:nvPr/>
        </p:nvCxnSpPr>
        <p:spPr>
          <a:xfrm flipV="1">
            <a:off x="10186839" y="3908356"/>
            <a:ext cx="0" cy="1682848"/>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4" name="Straight Connector 23">
            <a:extLst>
              <a:ext uri="{FF2B5EF4-FFF2-40B4-BE49-F238E27FC236}">
                <a16:creationId xmlns:a16="http://schemas.microsoft.com/office/drawing/2014/main" id="{C81BE541-3515-A579-F465-FD0336BA1790}"/>
              </a:ext>
            </a:extLst>
          </p:cNvPr>
          <p:cNvCxnSpPr>
            <a:cxnSpLocks/>
          </p:cNvCxnSpPr>
          <p:nvPr/>
        </p:nvCxnSpPr>
        <p:spPr>
          <a:xfrm flipV="1">
            <a:off x="7016079" y="2881969"/>
            <a:ext cx="1423016" cy="2713860"/>
          </a:xfrm>
          <a:prstGeom prst="line">
            <a:avLst/>
          </a:prstGeom>
          <a:ln w="9525"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0" name="Straight Connector 29">
            <a:extLst>
              <a:ext uri="{FF2B5EF4-FFF2-40B4-BE49-F238E27FC236}">
                <a16:creationId xmlns:a16="http://schemas.microsoft.com/office/drawing/2014/main" id="{A46977F8-13D4-6EC8-917B-4AB2F4EC4B55}"/>
              </a:ext>
            </a:extLst>
          </p:cNvPr>
          <p:cNvCxnSpPr>
            <a:cxnSpLocks/>
          </p:cNvCxnSpPr>
          <p:nvPr/>
        </p:nvCxnSpPr>
        <p:spPr>
          <a:xfrm flipV="1">
            <a:off x="7023793" y="3138263"/>
            <a:ext cx="2684993" cy="2452941"/>
          </a:xfrm>
          <a:prstGeom prst="line">
            <a:avLst/>
          </a:prstGeom>
          <a:ln w="9525" cap="flat" cmpd="sng" algn="ctr">
            <a:solidFill>
              <a:srgbClr val="0070C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7EAFBC00-7287-A9F8-60DD-5F03B6878978}"/>
                  </a:ext>
                </a:extLst>
              </p:cNvPr>
              <p:cNvSpPr txBox="1"/>
              <p:nvPr/>
            </p:nvSpPr>
            <p:spPr>
              <a:xfrm>
                <a:off x="8439095" y="2594618"/>
                <a:ext cx="49949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𝑀</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𝑎</m:t>
                          </m:r>
                        </m:sub>
                      </m:sSub>
                    </m:oMath>
                  </m:oMathPara>
                </a14:m>
                <a:endParaRPr lang="en-US" dirty="0"/>
              </a:p>
            </p:txBody>
          </p:sp>
        </mc:Choice>
        <mc:Fallback xmlns="">
          <p:sp>
            <p:nvSpPr>
              <p:cNvPr id="33" name="TextBox 32">
                <a:extLst>
                  <a:ext uri="{FF2B5EF4-FFF2-40B4-BE49-F238E27FC236}">
                    <a16:creationId xmlns:a16="http://schemas.microsoft.com/office/drawing/2014/main" id="{7EAFBC00-7287-A9F8-60DD-5F03B6878978}"/>
                  </a:ext>
                </a:extLst>
              </p:cNvPr>
              <p:cNvSpPr txBox="1">
                <a:spLocks noRot="1" noChangeAspect="1" noMove="1" noResize="1" noEditPoints="1" noAdjustHandles="1" noChangeArrowheads="1" noChangeShapeType="1" noTextEdit="1"/>
              </p:cNvSpPr>
              <p:nvPr/>
            </p:nvSpPr>
            <p:spPr>
              <a:xfrm>
                <a:off x="8439095" y="2594618"/>
                <a:ext cx="499496" cy="276999"/>
              </a:xfrm>
              <a:prstGeom prst="rect">
                <a:avLst/>
              </a:prstGeom>
              <a:blipFill>
                <a:blip r:embed="rId8"/>
                <a:stretch>
                  <a:fillRect l="-9756" r="-2439" b="-111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103E9C50-912B-5679-D0F7-F9A6773B8062}"/>
                  </a:ext>
                </a:extLst>
              </p:cNvPr>
              <p:cNvSpPr txBox="1"/>
              <p:nvPr/>
            </p:nvSpPr>
            <p:spPr>
              <a:xfrm>
                <a:off x="9773393" y="2853033"/>
                <a:ext cx="49507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𝑀</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𝑏</m:t>
                          </m:r>
                        </m:sub>
                      </m:sSub>
                    </m:oMath>
                  </m:oMathPara>
                </a14:m>
                <a:endParaRPr lang="en-US" dirty="0"/>
              </a:p>
            </p:txBody>
          </p:sp>
        </mc:Choice>
        <mc:Fallback xmlns="">
          <p:sp>
            <p:nvSpPr>
              <p:cNvPr id="34" name="TextBox 33">
                <a:extLst>
                  <a:ext uri="{FF2B5EF4-FFF2-40B4-BE49-F238E27FC236}">
                    <a16:creationId xmlns:a16="http://schemas.microsoft.com/office/drawing/2014/main" id="{103E9C50-912B-5679-D0F7-F9A6773B8062}"/>
                  </a:ext>
                </a:extLst>
              </p:cNvPr>
              <p:cNvSpPr txBox="1">
                <a:spLocks noRot="1" noChangeAspect="1" noMove="1" noResize="1" noEditPoints="1" noAdjustHandles="1" noChangeArrowheads="1" noChangeShapeType="1" noTextEdit="1"/>
              </p:cNvSpPr>
              <p:nvPr/>
            </p:nvSpPr>
            <p:spPr>
              <a:xfrm>
                <a:off x="9773393" y="2853033"/>
                <a:ext cx="495071" cy="276999"/>
              </a:xfrm>
              <a:prstGeom prst="rect">
                <a:avLst/>
              </a:prstGeom>
              <a:blipFill>
                <a:blip r:embed="rId9"/>
                <a:stretch>
                  <a:fillRect l="-9877" r="-4938" b="-17778"/>
                </a:stretch>
              </a:blipFill>
            </p:spPr>
            <p:txBody>
              <a:bodyPr/>
              <a:lstStyle/>
              <a:p>
                <a:r>
                  <a:rPr lang="en-US">
                    <a:noFill/>
                  </a:rPr>
                  <a:t> </a:t>
                </a:r>
              </a:p>
            </p:txBody>
          </p:sp>
        </mc:Fallback>
      </mc:AlternateContent>
      <p:cxnSp>
        <p:nvCxnSpPr>
          <p:cNvPr id="36" name="Straight Connector 35">
            <a:extLst>
              <a:ext uri="{FF2B5EF4-FFF2-40B4-BE49-F238E27FC236}">
                <a16:creationId xmlns:a16="http://schemas.microsoft.com/office/drawing/2014/main" id="{385DF712-F4B4-6D81-295D-3FD88F7E2E0E}"/>
              </a:ext>
            </a:extLst>
          </p:cNvPr>
          <p:cNvCxnSpPr>
            <a:cxnSpLocks/>
          </p:cNvCxnSpPr>
          <p:nvPr/>
        </p:nvCxnSpPr>
        <p:spPr>
          <a:xfrm flipV="1">
            <a:off x="7023793" y="3884910"/>
            <a:ext cx="3130797" cy="23446"/>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1" name="Straight Connector 40">
            <a:extLst>
              <a:ext uri="{FF2B5EF4-FFF2-40B4-BE49-F238E27FC236}">
                <a16:creationId xmlns:a16="http://schemas.microsoft.com/office/drawing/2014/main" id="{40E6B6AA-3BBC-9FB0-B9BD-E1C40CDF2877}"/>
              </a:ext>
            </a:extLst>
          </p:cNvPr>
          <p:cNvCxnSpPr>
            <a:cxnSpLocks/>
          </p:cNvCxnSpPr>
          <p:nvPr/>
        </p:nvCxnSpPr>
        <p:spPr>
          <a:xfrm flipV="1">
            <a:off x="7897880" y="3896633"/>
            <a:ext cx="0" cy="1682848"/>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2" name="Straight Connector 41">
            <a:extLst>
              <a:ext uri="{FF2B5EF4-FFF2-40B4-BE49-F238E27FC236}">
                <a16:creationId xmlns:a16="http://schemas.microsoft.com/office/drawing/2014/main" id="{C25484B1-204B-F8D0-D297-29D81D2C9CF9}"/>
              </a:ext>
            </a:extLst>
          </p:cNvPr>
          <p:cNvCxnSpPr>
            <a:cxnSpLocks/>
          </p:cNvCxnSpPr>
          <p:nvPr/>
        </p:nvCxnSpPr>
        <p:spPr>
          <a:xfrm flipV="1">
            <a:off x="8903969" y="3908356"/>
            <a:ext cx="0" cy="1682848"/>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46" name="Rectangle 45">
                <a:extLst>
                  <a:ext uri="{FF2B5EF4-FFF2-40B4-BE49-F238E27FC236}">
                    <a16:creationId xmlns:a16="http://schemas.microsoft.com/office/drawing/2014/main" id="{96756C6F-BE15-B27A-C4B4-D66983759B14}"/>
                  </a:ext>
                </a:extLst>
              </p:cNvPr>
              <p:cNvSpPr/>
              <p:nvPr/>
            </p:nvSpPr>
            <p:spPr>
              <a:xfrm>
                <a:off x="8734247" y="5630887"/>
                <a:ext cx="391917" cy="400110"/>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r>
                        <a:rPr lang="en-US" sz="2000" i="1" dirty="0" smtClean="0">
                          <a:solidFill>
                            <a:srgbClr val="0070C0"/>
                          </a:solidFill>
                          <a:latin typeface="Cambria Math" panose="02040503050406030204" pitchFamily="18" charset="0"/>
                          <a:cs typeface="Calibri Light" panose="020F0302020204030204" pitchFamily="34" charset="0"/>
                        </a:rPr>
                        <m:t>6</m:t>
                      </m:r>
                      <m:r>
                        <a:rPr lang="en-US" sz="2000" b="0" i="1" dirty="0" smtClean="0">
                          <a:solidFill>
                            <a:srgbClr val="0070C0"/>
                          </a:solidFill>
                          <a:latin typeface="Cambria Math" panose="02040503050406030204" pitchFamily="18" charset="0"/>
                          <a:cs typeface="Calibri Light" panose="020F0302020204030204" pitchFamily="34" charset="0"/>
                        </a:rPr>
                        <m:t>0</m:t>
                      </m:r>
                    </m:oMath>
                  </m:oMathPara>
                </a14:m>
                <a:endParaRPr lang="en-US" sz="2000" b="0" dirty="0">
                  <a:solidFill>
                    <a:srgbClr val="0070C0"/>
                  </a:solidFill>
                  <a:cs typeface="Calibri Light" panose="020F0302020204030204" pitchFamily="34" charset="0"/>
                </a:endParaRPr>
              </a:p>
            </p:txBody>
          </p:sp>
        </mc:Choice>
        <mc:Fallback xmlns="">
          <p:sp>
            <p:nvSpPr>
              <p:cNvPr id="46" name="Rectangle 45">
                <a:extLst>
                  <a:ext uri="{FF2B5EF4-FFF2-40B4-BE49-F238E27FC236}">
                    <a16:creationId xmlns:a16="http://schemas.microsoft.com/office/drawing/2014/main" id="{96756C6F-BE15-B27A-C4B4-D66983759B14}"/>
                  </a:ext>
                </a:extLst>
              </p:cNvPr>
              <p:cNvSpPr>
                <a:spLocks noRot="1" noChangeAspect="1" noMove="1" noResize="1" noEditPoints="1" noAdjustHandles="1" noChangeArrowheads="1" noChangeShapeType="1" noTextEdit="1"/>
              </p:cNvSpPr>
              <p:nvPr/>
            </p:nvSpPr>
            <p:spPr>
              <a:xfrm>
                <a:off x="8734247" y="5630887"/>
                <a:ext cx="391917" cy="400110"/>
              </a:xfrm>
              <a:prstGeom prst="rect">
                <a:avLst/>
              </a:prstGeom>
              <a:blipFill>
                <a:blip r:embed="rId10"/>
                <a:stretch>
                  <a:fillRect l="-15625" r="-15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Rectangle 46">
                <a:extLst>
                  <a:ext uri="{FF2B5EF4-FFF2-40B4-BE49-F238E27FC236}">
                    <a16:creationId xmlns:a16="http://schemas.microsoft.com/office/drawing/2014/main" id="{FB92FCDA-4778-F378-3CB9-24CDA8DF2540}"/>
                  </a:ext>
                </a:extLst>
              </p:cNvPr>
              <p:cNvSpPr/>
              <p:nvPr/>
            </p:nvSpPr>
            <p:spPr>
              <a:xfrm>
                <a:off x="7731129" y="5639849"/>
                <a:ext cx="391917" cy="400110"/>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r>
                        <a:rPr lang="en-US" sz="2000" i="1" dirty="0" smtClean="0">
                          <a:solidFill>
                            <a:srgbClr val="FF0000"/>
                          </a:solidFill>
                          <a:latin typeface="Cambria Math" panose="02040503050406030204" pitchFamily="18" charset="0"/>
                          <a:cs typeface="Calibri Light" panose="020F0302020204030204" pitchFamily="34" charset="0"/>
                        </a:rPr>
                        <m:t>4</m:t>
                      </m:r>
                      <m:r>
                        <a:rPr lang="en-US" sz="2000" b="0" i="1" dirty="0" smtClean="0">
                          <a:solidFill>
                            <a:srgbClr val="FF0000"/>
                          </a:solidFill>
                          <a:latin typeface="Cambria Math" panose="02040503050406030204" pitchFamily="18" charset="0"/>
                          <a:cs typeface="Calibri Light" panose="020F0302020204030204" pitchFamily="34" charset="0"/>
                        </a:rPr>
                        <m:t>0</m:t>
                      </m:r>
                    </m:oMath>
                  </m:oMathPara>
                </a14:m>
                <a:endParaRPr lang="en-US" sz="2000" b="0" dirty="0">
                  <a:solidFill>
                    <a:srgbClr val="0070C0"/>
                  </a:solidFill>
                  <a:cs typeface="Calibri Light" panose="020F0302020204030204" pitchFamily="34" charset="0"/>
                </a:endParaRPr>
              </a:p>
            </p:txBody>
          </p:sp>
        </mc:Choice>
        <mc:Fallback xmlns="">
          <p:sp>
            <p:nvSpPr>
              <p:cNvPr id="47" name="Rectangle 46">
                <a:extLst>
                  <a:ext uri="{FF2B5EF4-FFF2-40B4-BE49-F238E27FC236}">
                    <a16:creationId xmlns:a16="http://schemas.microsoft.com/office/drawing/2014/main" id="{FB92FCDA-4778-F378-3CB9-24CDA8DF2540}"/>
                  </a:ext>
                </a:extLst>
              </p:cNvPr>
              <p:cNvSpPr>
                <a:spLocks noRot="1" noChangeAspect="1" noMove="1" noResize="1" noEditPoints="1" noAdjustHandles="1" noChangeArrowheads="1" noChangeShapeType="1" noTextEdit="1"/>
              </p:cNvSpPr>
              <p:nvPr/>
            </p:nvSpPr>
            <p:spPr>
              <a:xfrm>
                <a:off x="7731129" y="5639849"/>
                <a:ext cx="391917" cy="400110"/>
              </a:xfrm>
              <a:prstGeom prst="rect">
                <a:avLst/>
              </a:prstGeom>
              <a:blipFill>
                <a:blip r:embed="rId11"/>
                <a:stretch>
                  <a:fillRect l="-15385"/>
                </a:stretch>
              </a:blipFill>
            </p:spPr>
            <p:txBody>
              <a:bodyPr/>
              <a:lstStyle/>
              <a:p>
                <a:r>
                  <a:rPr lang="en-US">
                    <a:noFill/>
                  </a:rPr>
                  <a:t> </a:t>
                </a:r>
              </a:p>
            </p:txBody>
          </p:sp>
        </mc:Fallback>
      </mc:AlternateContent>
      <p:cxnSp>
        <p:nvCxnSpPr>
          <p:cNvPr id="7" name="Straight Connector 6">
            <a:extLst>
              <a:ext uri="{FF2B5EF4-FFF2-40B4-BE49-F238E27FC236}">
                <a16:creationId xmlns:a16="http://schemas.microsoft.com/office/drawing/2014/main" id="{40A37FA6-EDAC-6474-1AC7-0B877270F761}"/>
              </a:ext>
            </a:extLst>
          </p:cNvPr>
          <p:cNvCxnSpPr>
            <a:cxnSpLocks/>
          </p:cNvCxnSpPr>
          <p:nvPr/>
        </p:nvCxnSpPr>
        <p:spPr>
          <a:xfrm>
            <a:off x="9624552" y="3452809"/>
            <a:ext cx="1488483" cy="1152280"/>
          </a:xfrm>
          <a:prstGeom prst="line">
            <a:avLst/>
          </a:prstGeom>
          <a:ln w="19050">
            <a:solidFill>
              <a:srgbClr val="03F314"/>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4088AB44-1C1B-18E1-E2B0-60508EB5BE3D}"/>
                  </a:ext>
                </a:extLst>
              </p:cNvPr>
              <p:cNvSpPr txBox="1"/>
              <p:nvPr/>
            </p:nvSpPr>
            <p:spPr>
              <a:xfrm>
                <a:off x="11001378" y="4574754"/>
                <a:ext cx="499497"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𝑀𝐵</m:t>
                      </m:r>
                    </m:oMath>
                  </m:oMathPara>
                </a14:m>
                <a:endParaRPr lang="en-US" dirty="0"/>
              </a:p>
            </p:txBody>
          </p:sp>
        </mc:Choice>
        <mc:Fallback xmlns="">
          <p:sp>
            <p:nvSpPr>
              <p:cNvPr id="13" name="TextBox 12">
                <a:extLst>
                  <a:ext uri="{FF2B5EF4-FFF2-40B4-BE49-F238E27FC236}">
                    <a16:creationId xmlns:a16="http://schemas.microsoft.com/office/drawing/2014/main" id="{4088AB44-1C1B-18E1-E2B0-60508EB5BE3D}"/>
                  </a:ext>
                </a:extLst>
              </p:cNvPr>
              <p:cNvSpPr txBox="1">
                <a:spLocks noRot="1" noChangeAspect="1" noMove="1" noResize="1" noEditPoints="1" noAdjustHandles="1" noChangeArrowheads="1" noChangeShapeType="1" noTextEdit="1"/>
              </p:cNvSpPr>
              <p:nvPr/>
            </p:nvSpPr>
            <p:spPr>
              <a:xfrm>
                <a:off x="11001378" y="4574754"/>
                <a:ext cx="499497" cy="369332"/>
              </a:xfrm>
              <a:prstGeom prst="rect">
                <a:avLst/>
              </a:prstGeom>
              <a:blipFill>
                <a:blip r:embed="rId12"/>
                <a:stretch>
                  <a:fillRect r="-365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1717D5D3-11BA-F5EA-61E4-0DF8F8C92B22}"/>
                  </a:ext>
                </a:extLst>
              </p:cNvPr>
              <p:cNvSpPr txBox="1"/>
              <p:nvPr/>
            </p:nvSpPr>
            <p:spPr>
              <a:xfrm>
                <a:off x="10726301" y="3172710"/>
                <a:ext cx="114603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𝑀𝐶</m:t>
                      </m:r>
                    </m:oMath>
                  </m:oMathPara>
                </a14:m>
                <a:endParaRPr lang="en-US" dirty="0"/>
              </a:p>
            </p:txBody>
          </p:sp>
        </mc:Choice>
        <mc:Fallback xmlns="">
          <p:sp>
            <p:nvSpPr>
              <p:cNvPr id="18" name="TextBox 17">
                <a:extLst>
                  <a:ext uri="{FF2B5EF4-FFF2-40B4-BE49-F238E27FC236}">
                    <a16:creationId xmlns:a16="http://schemas.microsoft.com/office/drawing/2014/main" id="{1717D5D3-11BA-F5EA-61E4-0DF8F8C92B22}"/>
                  </a:ext>
                </a:extLst>
              </p:cNvPr>
              <p:cNvSpPr txBox="1">
                <a:spLocks noRot="1" noChangeAspect="1" noMove="1" noResize="1" noEditPoints="1" noAdjustHandles="1" noChangeArrowheads="1" noChangeShapeType="1" noTextEdit="1"/>
              </p:cNvSpPr>
              <p:nvPr/>
            </p:nvSpPr>
            <p:spPr>
              <a:xfrm>
                <a:off x="10726301" y="3172710"/>
                <a:ext cx="1146030" cy="369332"/>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90271DAA-7ED0-ED47-97C3-4DBEF2F8219B}"/>
                  </a:ext>
                </a:extLst>
              </p:cNvPr>
              <p:cNvSpPr txBox="1"/>
              <p:nvPr/>
            </p:nvSpPr>
            <p:spPr>
              <a:xfrm>
                <a:off x="6047174" y="3723690"/>
                <a:ext cx="139315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1800" i="1" dirty="0" smtClean="0">
                              <a:solidFill>
                                <a:schemeClr val="tx1"/>
                              </a:solidFill>
                              <a:latin typeface="Cambria Math" panose="02040503050406030204" pitchFamily="18" charset="0"/>
                              <a:cs typeface="Calibri Light" panose="020F0302020204030204" pitchFamily="34" charset="0"/>
                            </a:rPr>
                          </m:ctrlPr>
                        </m:sSupPr>
                        <m:e>
                          <m:r>
                            <a:rPr lang="en-US" sz="1800" b="0" i="1" dirty="0" smtClean="0">
                              <a:solidFill>
                                <a:schemeClr val="tx1"/>
                              </a:solidFill>
                              <a:latin typeface="Cambria Math" panose="02040503050406030204" pitchFamily="18" charset="0"/>
                              <a:cs typeface="Calibri Light" panose="020F0302020204030204" pitchFamily="34" charset="0"/>
                            </a:rPr>
                            <m:t>𝑝</m:t>
                          </m:r>
                        </m:e>
                        <m:sup>
                          <m:r>
                            <a:rPr lang="en-US" sz="1800" i="1" dirty="0">
                              <a:solidFill>
                                <a:schemeClr val="tx1"/>
                              </a:solidFill>
                              <a:latin typeface="Cambria Math" panose="02040503050406030204" pitchFamily="18" charset="0"/>
                              <a:cs typeface="Calibri Light" panose="020F0302020204030204" pitchFamily="34" charset="0"/>
                            </a:rPr>
                            <m:t>∗</m:t>
                          </m:r>
                        </m:sup>
                      </m:sSup>
                    </m:oMath>
                  </m:oMathPara>
                </a14:m>
                <a:endParaRPr lang="en-US" dirty="0"/>
              </a:p>
            </p:txBody>
          </p:sp>
        </mc:Choice>
        <mc:Fallback xmlns="">
          <p:sp>
            <p:nvSpPr>
              <p:cNvPr id="9" name="TextBox 8">
                <a:extLst>
                  <a:ext uri="{FF2B5EF4-FFF2-40B4-BE49-F238E27FC236}">
                    <a16:creationId xmlns:a16="http://schemas.microsoft.com/office/drawing/2014/main" id="{90271DAA-7ED0-ED47-97C3-4DBEF2F8219B}"/>
                  </a:ext>
                </a:extLst>
              </p:cNvPr>
              <p:cNvSpPr txBox="1">
                <a:spLocks noRot="1" noChangeAspect="1" noMove="1" noResize="1" noEditPoints="1" noAdjustHandles="1" noChangeArrowheads="1" noChangeShapeType="1" noTextEdit="1"/>
              </p:cNvSpPr>
              <p:nvPr/>
            </p:nvSpPr>
            <p:spPr>
              <a:xfrm>
                <a:off x="6047174" y="3723690"/>
                <a:ext cx="1393156" cy="369332"/>
              </a:xfrm>
              <a:prstGeom prst="rect">
                <a:avLst/>
              </a:prstGeom>
              <a:blipFill>
                <a:blip r:embed="rId14"/>
                <a:stretch>
                  <a:fillRect b="-6667"/>
                </a:stretch>
              </a:blipFill>
            </p:spPr>
            <p:txBody>
              <a:bodyPr/>
              <a:lstStyle/>
              <a:p>
                <a:r>
                  <a:rPr lang="en-US">
                    <a:noFill/>
                  </a:rPr>
                  <a:t> </a:t>
                </a:r>
              </a:p>
            </p:txBody>
          </p:sp>
        </mc:Fallback>
      </mc:AlternateContent>
    </p:spTree>
    <p:custDataLst>
      <p:tags r:id="rId1"/>
    </p:custDataLst>
    <p:extLst>
      <p:ext uri="{BB962C8B-B14F-4D97-AF65-F5344CB8AC3E}">
        <p14:creationId xmlns:p14="http://schemas.microsoft.com/office/powerpoint/2010/main" val="21843000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F641C24-EB0A-DAFF-6255-3645D949906C}"/>
              </a:ext>
            </a:extLst>
          </p:cNvPr>
          <p:cNvGrpSpPr/>
          <p:nvPr/>
        </p:nvGrpSpPr>
        <p:grpSpPr>
          <a:xfrm>
            <a:off x="6030345" y="2136505"/>
            <a:ext cx="5486400" cy="4069910"/>
            <a:chOff x="5843324" y="2019280"/>
            <a:chExt cx="5486400" cy="4069910"/>
          </a:xfrm>
        </p:grpSpPr>
        <p:grpSp>
          <p:nvGrpSpPr>
            <p:cNvPr id="3" name="Group 2">
              <a:extLst>
                <a:ext uri="{FF2B5EF4-FFF2-40B4-BE49-F238E27FC236}">
                  <a16:creationId xmlns:a16="http://schemas.microsoft.com/office/drawing/2014/main" id="{7B510656-ABE7-9F68-565F-E5C75CA5EF4A}"/>
                </a:ext>
              </a:extLst>
            </p:cNvPr>
            <p:cNvGrpSpPr>
              <a:grpSpLocks noChangeAspect="1"/>
            </p:cNvGrpSpPr>
            <p:nvPr/>
          </p:nvGrpSpPr>
          <p:grpSpPr>
            <a:xfrm>
              <a:off x="5843324" y="2019280"/>
              <a:ext cx="5486400" cy="4069910"/>
              <a:chOff x="2161954" y="1020725"/>
              <a:chExt cx="6935972" cy="5145229"/>
            </a:xfrm>
          </p:grpSpPr>
          <p:pic>
            <p:nvPicPr>
              <p:cNvPr id="5" name="Picture 4" descr="Chart, radar chart&#10;&#10;Description automatically generated">
                <a:extLst>
                  <a:ext uri="{FF2B5EF4-FFF2-40B4-BE49-F238E27FC236}">
                    <a16:creationId xmlns:a16="http://schemas.microsoft.com/office/drawing/2014/main" id="{E2560A26-C6CC-2608-9BAD-6AD7693B5A24}"/>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2254" t="8090" r="2323" b="10360"/>
              <a:stretch/>
            </p:blipFill>
            <p:spPr>
              <a:xfrm>
                <a:off x="2686494" y="1020725"/>
                <a:ext cx="6411432" cy="5092265"/>
              </a:xfrm>
              <a:prstGeom prst="rect">
                <a:avLst/>
              </a:prstGeom>
            </p:spPr>
          </p:pic>
          <p:sp>
            <p:nvSpPr>
              <p:cNvPr id="7" name="Rectangle 6">
                <a:extLst>
                  <a:ext uri="{FF2B5EF4-FFF2-40B4-BE49-F238E27FC236}">
                    <a16:creationId xmlns:a16="http://schemas.microsoft.com/office/drawing/2014/main" id="{16C556AB-222F-3B51-7596-4914736116DE}"/>
                  </a:ext>
                </a:extLst>
              </p:cNvPr>
              <p:cNvSpPr/>
              <p:nvPr/>
            </p:nvSpPr>
            <p:spPr>
              <a:xfrm>
                <a:off x="3732028" y="1594884"/>
                <a:ext cx="191386" cy="2870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CDD1DBA6-584C-5E6C-CFEC-9A037E30932B}"/>
                  </a:ext>
                </a:extLst>
              </p:cNvPr>
              <p:cNvSpPr/>
              <p:nvPr/>
            </p:nvSpPr>
            <p:spPr>
              <a:xfrm>
                <a:off x="8364281" y="2167270"/>
                <a:ext cx="191386" cy="2870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5E0EFFE-3867-72FD-E5C0-0A95B22E3DCE}"/>
                  </a:ext>
                </a:extLst>
              </p:cNvPr>
              <p:cNvSpPr/>
              <p:nvPr/>
            </p:nvSpPr>
            <p:spPr>
              <a:xfrm>
                <a:off x="8520227" y="1573919"/>
                <a:ext cx="191386" cy="2870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8F9345C-66B5-1E37-BFCF-77EB34B67970}"/>
                  </a:ext>
                </a:extLst>
              </p:cNvPr>
              <p:cNvSpPr/>
              <p:nvPr/>
            </p:nvSpPr>
            <p:spPr>
              <a:xfrm>
                <a:off x="3573780" y="3299744"/>
                <a:ext cx="2232659" cy="4199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2115CAD-D97B-08B2-1EA1-1905C312DD24}"/>
                  </a:ext>
                </a:extLst>
              </p:cNvPr>
              <p:cNvSpPr/>
              <p:nvPr/>
            </p:nvSpPr>
            <p:spPr>
              <a:xfrm>
                <a:off x="2161954" y="3429000"/>
                <a:ext cx="1339703" cy="4199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271110BB-49BF-AA20-4007-57A34FC2CA4C}"/>
                  </a:ext>
                </a:extLst>
              </p:cNvPr>
              <p:cNvSpPr/>
              <p:nvPr/>
            </p:nvSpPr>
            <p:spPr>
              <a:xfrm rot="5400000">
                <a:off x="5740361" y="3382969"/>
                <a:ext cx="422626" cy="404769"/>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Isosceles Triangle 22">
                <a:extLst>
                  <a:ext uri="{FF2B5EF4-FFF2-40B4-BE49-F238E27FC236}">
                    <a16:creationId xmlns:a16="http://schemas.microsoft.com/office/drawing/2014/main" id="{B63F456B-A030-D870-BE14-DC7795014F43}"/>
                  </a:ext>
                </a:extLst>
              </p:cNvPr>
              <p:cNvSpPr/>
              <p:nvPr/>
            </p:nvSpPr>
            <p:spPr>
              <a:xfrm>
                <a:off x="5980391" y="3624904"/>
                <a:ext cx="422626" cy="404769"/>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47E9796B-3E71-54DF-2267-7285ED7537A3}"/>
                  </a:ext>
                </a:extLst>
              </p:cNvPr>
              <p:cNvSpPr/>
              <p:nvPr/>
            </p:nvSpPr>
            <p:spPr>
              <a:xfrm rot="5400000">
                <a:off x="5295134" y="4558861"/>
                <a:ext cx="1795779" cy="4199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835F7940-BBD8-2911-DF7D-3C67C40F0460}"/>
                  </a:ext>
                </a:extLst>
              </p:cNvPr>
              <p:cNvSpPr/>
              <p:nvPr/>
            </p:nvSpPr>
            <p:spPr>
              <a:xfrm>
                <a:off x="5599814" y="5745968"/>
                <a:ext cx="1339703" cy="4199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Rectangle 3">
              <a:extLst>
                <a:ext uri="{FF2B5EF4-FFF2-40B4-BE49-F238E27FC236}">
                  <a16:creationId xmlns:a16="http://schemas.microsoft.com/office/drawing/2014/main" id="{D14384AC-DB76-96E2-B604-B7997DA30C4E}"/>
                </a:ext>
              </a:extLst>
            </p:cNvPr>
            <p:cNvSpPr/>
            <p:nvPr/>
          </p:nvSpPr>
          <p:spPr>
            <a:xfrm>
              <a:off x="7145060" y="2099878"/>
              <a:ext cx="3906048" cy="33909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Title 2">
            <a:extLst>
              <a:ext uri="{FF2B5EF4-FFF2-40B4-BE49-F238E27FC236}">
                <a16:creationId xmlns:a16="http://schemas.microsoft.com/office/drawing/2014/main" id="{462E9AFE-FCE3-4594-A4DB-141C6B7644D4}"/>
              </a:ext>
            </a:extLst>
          </p:cNvPr>
          <p:cNvSpPr txBox="1">
            <a:spLocks/>
          </p:cNvSpPr>
          <p:nvPr/>
        </p:nvSpPr>
        <p:spPr>
          <a:xfrm>
            <a:off x="2398804" y="-423710"/>
            <a:ext cx="7225748" cy="1775218"/>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endParaRPr lang="en-US" sz="4000" dirty="0">
              <a:solidFill>
                <a:schemeClr val="tx1"/>
              </a:solidFill>
              <a:latin typeface="+mj-lt"/>
            </a:endParaRPr>
          </a:p>
        </p:txBody>
      </p:sp>
      <mc:AlternateContent xmlns:mc="http://schemas.openxmlformats.org/markup-compatibility/2006" xmlns:a14="http://schemas.microsoft.com/office/drawing/2010/main">
        <mc:Choice Requires="a14">
          <p:sp>
            <p:nvSpPr>
              <p:cNvPr id="44" name="Rectangle 43">
                <a:extLst>
                  <a:ext uri="{FF2B5EF4-FFF2-40B4-BE49-F238E27FC236}">
                    <a16:creationId xmlns:a16="http://schemas.microsoft.com/office/drawing/2014/main" id="{90235985-9E96-FE82-BDE9-17F74664CA25}"/>
                  </a:ext>
                </a:extLst>
              </p:cNvPr>
              <p:cNvSpPr/>
              <p:nvPr/>
            </p:nvSpPr>
            <p:spPr>
              <a:xfrm>
                <a:off x="4794048" y="3853165"/>
                <a:ext cx="2435259" cy="400110"/>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sSup>
                        <m:sSupPr>
                          <m:ctrlPr>
                            <a:rPr lang="en-US" sz="2000" i="1" dirty="0" smtClean="0">
                              <a:solidFill>
                                <a:schemeClr val="bg1">
                                  <a:lumMod val="95000"/>
                                </a:schemeClr>
                              </a:solidFill>
                              <a:latin typeface="Cambria Math" panose="02040503050406030204" pitchFamily="18" charset="0"/>
                              <a:cs typeface="Calibri Light" panose="020F0302020204030204" pitchFamily="34" charset="0"/>
                            </a:rPr>
                          </m:ctrlPr>
                        </m:sSupPr>
                        <m:e>
                          <m:r>
                            <a:rPr lang="en-US" sz="2000" i="1" dirty="0">
                              <a:solidFill>
                                <a:schemeClr val="bg1">
                                  <a:lumMod val="95000"/>
                                </a:schemeClr>
                              </a:solidFill>
                              <a:latin typeface="Cambria Math" panose="02040503050406030204" pitchFamily="18" charset="0"/>
                              <a:cs typeface="Calibri Light" panose="020F0302020204030204" pitchFamily="34" charset="0"/>
                            </a:rPr>
                            <m:t>𝜏</m:t>
                          </m:r>
                        </m:e>
                        <m:sup>
                          <m:r>
                            <a:rPr lang="en-US" sz="2000" i="1" dirty="0">
                              <a:solidFill>
                                <a:schemeClr val="bg1">
                                  <a:lumMod val="95000"/>
                                </a:schemeClr>
                              </a:solidFill>
                              <a:latin typeface="Cambria Math" panose="02040503050406030204" pitchFamily="18" charset="0"/>
                              <a:cs typeface="Calibri Light" panose="020F0302020204030204" pitchFamily="34" charset="0"/>
                            </a:rPr>
                            <m:t>∗</m:t>
                          </m:r>
                        </m:sup>
                      </m:sSup>
                      <m:r>
                        <a:rPr lang="en-US" sz="2000" b="0" i="1" smtClean="0">
                          <a:solidFill>
                            <a:schemeClr val="bg1">
                              <a:lumMod val="95000"/>
                            </a:schemeClr>
                          </a:solidFill>
                          <a:latin typeface="Cambria Math" panose="02040503050406030204" pitchFamily="18" charset="0"/>
                          <a:cs typeface="Calibri Light" panose="020F0302020204030204" pitchFamily="34" charset="0"/>
                        </a:rPr>
                        <m:t>=10$ </m:t>
                      </m:r>
                      <m:r>
                        <a:rPr lang="en-US" sz="2000" b="0" i="1" smtClean="0">
                          <a:solidFill>
                            <a:schemeClr val="bg1">
                              <a:lumMod val="95000"/>
                            </a:schemeClr>
                          </a:solidFill>
                          <a:latin typeface="Cambria Math" panose="02040503050406030204" pitchFamily="18" charset="0"/>
                          <a:cs typeface="Calibri Light" panose="020F0302020204030204" pitchFamily="34" charset="0"/>
                        </a:rPr>
                        <m:t>𝑝𝑒𝑟</m:t>
                      </m:r>
                      <m:r>
                        <a:rPr lang="en-US" sz="2000" b="0" i="1" smtClean="0">
                          <a:solidFill>
                            <a:schemeClr val="bg1">
                              <a:lumMod val="95000"/>
                            </a:schemeClr>
                          </a:solidFill>
                          <a:latin typeface="Cambria Math" panose="02040503050406030204" pitchFamily="18" charset="0"/>
                          <a:cs typeface="Calibri Light" panose="020F0302020204030204" pitchFamily="34" charset="0"/>
                        </a:rPr>
                        <m:t> </m:t>
                      </m:r>
                      <m:r>
                        <a:rPr lang="en-US" sz="2000" b="0" i="1" smtClean="0">
                          <a:solidFill>
                            <a:schemeClr val="bg1">
                              <a:lumMod val="95000"/>
                            </a:schemeClr>
                          </a:solidFill>
                          <a:latin typeface="Cambria Math" panose="02040503050406030204" pitchFamily="18" charset="0"/>
                          <a:cs typeface="Calibri Light" panose="020F0302020204030204" pitchFamily="34" charset="0"/>
                        </a:rPr>
                        <m:t>𝑡𝑜𝑛</m:t>
                      </m:r>
                    </m:oMath>
                  </m:oMathPara>
                </a14:m>
                <a:endParaRPr lang="en-US" sz="2000" dirty="0">
                  <a:solidFill>
                    <a:schemeClr val="bg1">
                      <a:lumMod val="95000"/>
                    </a:schemeClr>
                  </a:solidFill>
                  <a:cs typeface="Calibri Light" panose="020F0302020204030204" pitchFamily="34" charset="0"/>
                </a:endParaRPr>
              </a:p>
            </p:txBody>
          </p:sp>
        </mc:Choice>
        <mc:Fallback xmlns="">
          <p:sp>
            <p:nvSpPr>
              <p:cNvPr id="44" name="Rectangle 43">
                <a:extLst>
                  <a:ext uri="{FF2B5EF4-FFF2-40B4-BE49-F238E27FC236}">
                    <a16:creationId xmlns:a16="http://schemas.microsoft.com/office/drawing/2014/main" id="{90235985-9E96-FE82-BDE9-17F74664CA25}"/>
                  </a:ext>
                </a:extLst>
              </p:cNvPr>
              <p:cNvSpPr>
                <a:spLocks noRot="1" noChangeAspect="1" noMove="1" noResize="1" noEditPoints="1" noAdjustHandles="1" noChangeArrowheads="1" noChangeShapeType="1" noTextEdit="1"/>
              </p:cNvSpPr>
              <p:nvPr/>
            </p:nvSpPr>
            <p:spPr>
              <a:xfrm>
                <a:off x="4794048" y="3853165"/>
                <a:ext cx="2435259" cy="400110"/>
              </a:xfrm>
              <a:prstGeom prst="rect">
                <a:avLst/>
              </a:prstGeom>
              <a:blipFill>
                <a:blip r:embed="rId5"/>
                <a:stretch>
                  <a:fillRect b="-757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DFD368B5-0BAC-F9A1-FE5A-93377611A8C4}"/>
                  </a:ext>
                </a:extLst>
              </p:cNvPr>
              <p:cNvSpPr txBox="1"/>
              <p:nvPr/>
            </p:nvSpPr>
            <p:spPr>
              <a:xfrm>
                <a:off x="249030" y="2363280"/>
                <a:ext cx="4024354" cy="3141629"/>
              </a:xfrm>
              <a:prstGeom prst="rect">
                <a:avLst/>
              </a:prstGeom>
              <a:noFill/>
              <a:effectLst/>
            </p:spPr>
            <p:txBody>
              <a:bodyPr wrap="square" rtlCol="0">
                <a:spAutoFit/>
              </a:bodyPr>
              <a:lstStyle/>
              <a:p>
                <a:pPr>
                  <a:lnSpc>
                    <a:spcPct val="125000"/>
                  </a:lnSpc>
                </a:pPr>
                <a:r>
                  <a:rPr lang="en-US" sz="2000" dirty="0">
                    <a:cs typeface="Calibri Light" panose="020F0302020204030204" pitchFamily="34" charset="0"/>
                  </a:rPr>
                  <a:t>Let’s start with a Pigouvian tax.</a:t>
                </a:r>
              </a:p>
              <a:p>
                <a:pPr marL="742950" lvl="1" indent="-285750">
                  <a:lnSpc>
                    <a:spcPct val="125000"/>
                  </a:lnSpc>
                  <a:buFont typeface="Wingdings" panose="05000000000000000000" pitchFamily="2" charset="2"/>
                  <a:buChar char="§"/>
                </a:pPr>
                <a:r>
                  <a:rPr lang="en-US" sz="2000" dirty="0">
                    <a:cs typeface="Calibri Light" panose="020F0302020204030204" pitchFamily="34" charset="0"/>
                  </a:rPr>
                  <a:t>The </a:t>
                </a:r>
                <a:r>
                  <a:rPr lang="en-US" sz="2000" dirty="0">
                    <a:cs typeface="Calibri Light" panose="020F0302020204030204" pitchFamily="34" charset="0"/>
                    <a:hlinkClick r:id="rId6" action="ppaction://hlinksldjump"/>
                  </a:rPr>
                  <a:t>regulator determines the optimal tax level</a:t>
                </a:r>
                <a:r>
                  <a:rPr lang="en-US" sz="2000" dirty="0">
                    <a:cs typeface="Calibri Light" panose="020F0302020204030204" pitchFamily="34" charset="0"/>
                  </a:rPr>
                  <a:t>. </a:t>
                </a:r>
              </a:p>
              <a:p>
                <a:pPr marL="742950" lvl="1" indent="-285750">
                  <a:lnSpc>
                    <a:spcPct val="125000"/>
                  </a:lnSpc>
                  <a:buFont typeface="Wingdings" panose="05000000000000000000" pitchFamily="2" charset="2"/>
                  <a:buChar char="§"/>
                </a:pPr>
                <a14:m>
                  <m:oMath xmlns:m="http://schemas.openxmlformats.org/officeDocument/2006/math">
                    <m:sSup>
                      <m:sSupPr>
                        <m:ctrlPr>
                          <a:rPr lang="en-US" sz="2000" i="1" dirty="0" smtClean="0">
                            <a:solidFill>
                              <a:schemeClr val="bg1">
                                <a:lumMod val="95000"/>
                              </a:schemeClr>
                            </a:solidFill>
                            <a:latin typeface="Cambria Math" panose="02040503050406030204" pitchFamily="18" charset="0"/>
                            <a:cs typeface="Calibri Light" panose="020F0302020204030204" pitchFamily="34" charset="0"/>
                          </a:rPr>
                        </m:ctrlPr>
                      </m:sSupPr>
                      <m:e>
                        <m:r>
                          <a:rPr lang="en-US" sz="2000" i="1" dirty="0">
                            <a:solidFill>
                              <a:schemeClr val="bg1">
                                <a:lumMod val="95000"/>
                              </a:schemeClr>
                            </a:solidFill>
                            <a:latin typeface="Cambria Math" panose="02040503050406030204" pitchFamily="18" charset="0"/>
                            <a:cs typeface="Calibri Light" panose="020F0302020204030204" pitchFamily="34" charset="0"/>
                          </a:rPr>
                          <m:t>𝜏</m:t>
                        </m:r>
                      </m:e>
                      <m:sup>
                        <m:r>
                          <a:rPr lang="en-US" sz="2000" i="1" dirty="0">
                            <a:solidFill>
                              <a:schemeClr val="bg1">
                                <a:lumMod val="95000"/>
                              </a:schemeClr>
                            </a:solidFill>
                            <a:latin typeface="Cambria Math" panose="02040503050406030204" pitchFamily="18" charset="0"/>
                            <a:cs typeface="Calibri Light" panose="020F0302020204030204" pitchFamily="34" charset="0"/>
                          </a:rPr>
                          <m:t>∗</m:t>
                        </m:r>
                      </m:sup>
                    </m:sSup>
                  </m:oMath>
                </a14:m>
                <a:r>
                  <a:rPr lang="en-US" sz="2000" dirty="0">
                    <a:solidFill>
                      <a:schemeClr val="bg1">
                        <a:lumMod val="95000"/>
                      </a:schemeClr>
                    </a:solidFill>
                    <a:cs typeface="Calibri Light" panose="020F0302020204030204" pitchFamily="34" charset="0"/>
                  </a:rPr>
                  <a:t> is the resulting emissions fee. </a:t>
                </a:r>
                <a:endParaRPr lang="en-US" sz="2000" b="0" i="1" dirty="0">
                  <a:solidFill>
                    <a:schemeClr val="bg1">
                      <a:lumMod val="95000"/>
                    </a:schemeClr>
                  </a:solidFill>
                  <a:latin typeface="Cambria Math" panose="02040503050406030204" pitchFamily="18" charset="0"/>
                  <a:cs typeface="Calibri Light" panose="020F0302020204030204" pitchFamily="34" charset="0"/>
                </a:endParaRPr>
              </a:p>
              <a:p>
                <a:pPr marL="742950" lvl="1" indent="-285750">
                  <a:lnSpc>
                    <a:spcPct val="125000"/>
                  </a:lnSpc>
                  <a:buFont typeface="Wingdings" panose="05000000000000000000" pitchFamily="2" charset="2"/>
                  <a:buChar char="§"/>
                </a:pPr>
                <a14:m>
                  <m:oMath xmlns:m="http://schemas.openxmlformats.org/officeDocument/2006/math">
                    <m:sSup>
                      <m:sSupPr>
                        <m:ctrlPr>
                          <a:rPr lang="en-US" sz="2000" b="0" i="1" dirty="0" smtClean="0">
                            <a:solidFill>
                              <a:schemeClr val="bg1">
                                <a:lumMod val="95000"/>
                              </a:schemeClr>
                            </a:solidFill>
                            <a:latin typeface="Cambria Math" panose="02040503050406030204" pitchFamily="18" charset="0"/>
                            <a:cs typeface="Calibri Light" panose="020F0302020204030204" pitchFamily="34" charset="0"/>
                          </a:rPr>
                        </m:ctrlPr>
                      </m:sSupPr>
                      <m:e>
                        <m:r>
                          <a:rPr lang="en-US" sz="2000" i="1" dirty="0" smtClean="0">
                            <a:solidFill>
                              <a:schemeClr val="bg1">
                                <a:lumMod val="95000"/>
                              </a:schemeClr>
                            </a:solidFill>
                            <a:latin typeface="Cambria Math" panose="02040503050406030204" pitchFamily="18" charset="0"/>
                            <a:cs typeface="Calibri Light" panose="020F0302020204030204" pitchFamily="34" charset="0"/>
                          </a:rPr>
                          <m:t>𝑞</m:t>
                        </m:r>
                      </m:e>
                      <m:sup>
                        <m:r>
                          <a:rPr lang="en-US" sz="2000" b="0" i="1" dirty="0" smtClean="0">
                            <a:solidFill>
                              <a:schemeClr val="bg1">
                                <a:lumMod val="95000"/>
                              </a:schemeClr>
                            </a:solidFill>
                            <a:latin typeface="Cambria Math" panose="02040503050406030204" pitchFamily="18" charset="0"/>
                            <a:cs typeface="Calibri Light" panose="020F0302020204030204" pitchFamily="34" charset="0"/>
                          </a:rPr>
                          <m:t>∗</m:t>
                        </m:r>
                      </m:sup>
                    </m:sSup>
                  </m:oMath>
                </a14:m>
                <a:r>
                  <a:rPr lang="en-US" sz="2000" dirty="0">
                    <a:solidFill>
                      <a:schemeClr val="bg1">
                        <a:lumMod val="95000"/>
                      </a:schemeClr>
                    </a:solidFill>
                    <a:cs typeface="Calibri Light" panose="020F0302020204030204" pitchFamily="34" charset="0"/>
                  </a:rPr>
                  <a:t> is the quantity of pollution abated.</a:t>
                </a:r>
              </a:p>
              <a:p>
                <a:pPr marL="742950" lvl="1" indent="-285750">
                  <a:lnSpc>
                    <a:spcPct val="125000"/>
                  </a:lnSpc>
                  <a:buFont typeface="Wingdings" panose="05000000000000000000" pitchFamily="2" charset="2"/>
                  <a:buChar char="§"/>
                </a:pPr>
                <a:endParaRPr lang="en-US" sz="2000" dirty="0">
                  <a:solidFill>
                    <a:schemeClr val="tx1"/>
                  </a:solidFill>
                  <a:cs typeface="Calibri Light" panose="020F0302020204030204" pitchFamily="34" charset="0"/>
                </a:endParaRPr>
              </a:p>
            </p:txBody>
          </p:sp>
        </mc:Choice>
        <mc:Fallback xmlns="">
          <p:sp>
            <p:nvSpPr>
              <p:cNvPr id="14" name="TextBox 13">
                <a:extLst>
                  <a:ext uri="{FF2B5EF4-FFF2-40B4-BE49-F238E27FC236}">
                    <a16:creationId xmlns:a16="http://schemas.microsoft.com/office/drawing/2014/main" id="{DFD368B5-0BAC-F9A1-FE5A-93377611A8C4}"/>
                  </a:ext>
                </a:extLst>
              </p:cNvPr>
              <p:cNvSpPr txBox="1">
                <a:spLocks noRot="1" noChangeAspect="1" noMove="1" noResize="1" noEditPoints="1" noAdjustHandles="1" noChangeArrowheads="1" noChangeShapeType="1" noTextEdit="1"/>
              </p:cNvSpPr>
              <p:nvPr/>
            </p:nvSpPr>
            <p:spPr>
              <a:xfrm>
                <a:off x="249030" y="2363280"/>
                <a:ext cx="4024354" cy="3141629"/>
              </a:xfrm>
              <a:prstGeom prst="rect">
                <a:avLst/>
              </a:prstGeom>
              <a:blipFill>
                <a:blip r:embed="rId7"/>
                <a:stretch>
                  <a:fillRect l="-1667" r="-1515"/>
                </a:stretch>
              </a:blipFill>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596697A8-7A70-2E36-11A0-D03B93EE59DB}"/>
                  </a:ext>
                </a:extLst>
              </p:cNvPr>
              <p:cNvSpPr/>
              <p:nvPr/>
            </p:nvSpPr>
            <p:spPr>
              <a:xfrm>
                <a:off x="7954278" y="5819061"/>
                <a:ext cx="2303699" cy="707886"/>
              </a:xfrm>
              <a:prstGeom prst="rect">
                <a:avLst/>
              </a:prstGeom>
            </p:spPr>
            <p:txBody>
              <a:bodyPr wrap="square">
                <a:spAutoFit/>
              </a:bodyPr>
              <a:lstStyle/>
              <a:p>
                <a:pPr algn="ctr"/>
                <a14:m>
                  <m:oMath xmlns:m="http://schemas.openxmlformats.org/officeDocument/2006/math">
                    <m:sSup>
                      <m:sSupPr>
                        <m:ctrlPr>
                          <a:rPr lang="en-US" sz="2000" b="0" i="1" dirty="0" smtClean="0">
                            <a:solidFill>
                              <a:schemeClr val="bg1">
                                <a:lumMod val="95000"/>
                              </a:schemeClr>
                            </a:solidFill>
                            <a:latin typeface="Cambria Math" panose="02040503050406030204" pitchFamily="18" charset="0"/>
                            <a:cs typeface="Calibri Light" panose="020F0302020204030204" pitchFamily="34" charset="0"/>
                          </a:rPr>
                        </m:ctrlPr>
                      </m:sSupPr>
                      <m:e>
                        <m:r>
                          <a:rPr lang="en-US" sz="2000" i="1" dirty="0" smtClean="0">
                            <a:solidFill>
                              <a:schemeClr val="bg1">
                                <a:lumMod val="95000"/>
                              </a:schemeClr>
                            </a:solidFill>
                            <a:latin typeface="Cambria Math" panose="02040503050406030204" pitchFamily="18" charset="0"/>
                            <a:cs typeface="Calibri Light" panose="020F0302020204030204" pitchFamily="34" charset="0"/>
                          </a:rPr>
                          <m:t>𝑞</m:t>
                        </m:r>
                      </m:e>
                      <m:sup>
                        <m:r>
                          <a:rPr lang="en-US" sz="2000" b="0" i="1" dirty="0" smtClean="0">
                            <a:solidFill>
                              <a:schemeClr val="bg1">
                                <a:lumMod val="95000"/>
                              </a:schemeClr>
                            </a:solidFill>
                            <a:latin typeface="Cambria Math" panose="02040503050406030204" pitchFamily="18" charset="0"/>
                            <a:cs typeface="Calibri Light" panose="020F0302020204030204" pitchFamily="34" charset="0"/>
                          </a:rPr>
                          <m:t>∗</m:t>
                        </m:r>
                      </m:sup>
                    </m:sSup>
                  </m:oMath>
                </a14:m>
                <a:r>
                  <a:rPr lang="en-US" sz="2000" b="0" dirty="0">
                    <a:solidFill>
                      <a:schemeClr val="bg1">
                        <a:lumMod val="95000"/>
                      </a:schemeClr>
                    </a:solidFill>
                    <a:cs typeface="Calibri Light" panose="020F0302020204030204" pitchFamily="34" charset="0"/>
                  </a:rPr>
                  <a:t>= 100 tons of abatement</a:t>
                </a:r>
              </a:p>
            </p:txBody>
          </p:sp>
        </mc:Choice>
        <mc:Fallback xmlns="">
          <p:sp>
            <p:nvSpPr>
              <p:cNvPr id="9" name="Rectangle 8">
                <a:extLst>
                  <a:ext uri="{FF2B5EF4-FFF2-40B4-BE49-F238E27FC236}">
                    <a16:creationId xmlns:a16="http://schemas.microsoft.com/office/drawing/2014/main" id="{596697A8-7A70-2E36-11A0-D03B93EE59DB}"/>
                  </a:ext>
                </a:extLst>
              </p:cNvPr>
              <p:cNvSpPr>
                <a:spLocks noRot="1" noChangeAspect="1" noMove="1" noResize="1" noEditPoints="1" noAdjustHandles="1" noChangeArrowheads="1" noChangeShapeType="1" noTextEdit="1"/>
              </p:cNvSpPr>
              <p:nvPr/>
            </p:nvSpPr>
            <p:spPr>
              <a:xfrm>
                <a:off x="7954278" y="5819061"/>
                <a:ext cx="2303699" cy="707886"/>
              </a:xfrm>
              <a:prstGeom prst="rect">
                <a:avLst/>
              </a:prstGeom>
              <a:blipFill>
                <a:blip r:embed="rId8"/>
                <a:stretch>
                  <a:fillRect t="-5172" b="-14655"/>
                </a:stretch>
              </a:blipFill>
            </p:spPr>
            <p:txBody>
              <a:bodyPr/>
              <a:lstStyle/>
              <a:p>
                <a:r>
                  <a:rPr lang="en-US">
                    <a:noFill/>
                  </a:rPr>
                  <a:t> </a:t>
                </a:r>
              </a:p>
            </p:txBody>
          </p:sp>
        </mc:Fallback>
      </mc:AlternateContent>
      <p:sp>
        <p:nvSpPr>
          <p:cNvPr id="20" name="Title 2">
            <a:extLst>
              <a:ext uri="{FF2B5EF4-FFF2-40B4-BE49-F238E27FC236}">
                <a16:creationId xmlns:a16="http://schemas.microsoft.com/office/drawing/2014/main" id="{D4898EB8-9828-D0AA-1502-9632E10AB11E}"/>
              </a:ext>
            </a:extLst>
          </p:cNvPr>
          <p:cNvSpPr txBox="1">
            <a:spLocks/>
          </p:cNvSpPr>
          <p:nvPr/>
        </p:nvSpPr>
        <p:spPr>
          <a:xfrm>
            <a:off x="2647069" y="-423710"/>
            <a:ext cx="7225748" cy="1775218"/>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rgbClr val="0070C0"/>
                </a:solidFill>
                <a:latin typeface="+mj-lt"/>
              </a:rPr>
              <a:t>Quantities Under a Pigouvian Tax</a:t>
            </a:r>
          </a:p>
        </p:txBody>
      </p:sp>
      <p:cxnSp>
        <p:nvCxnSpPr>
          <p:cNvPr id="27" name="Straight Connector 26">
            <a:extLst>
              <a:ext uri="{FF2B5EF4-FFF2-40B4-BE49-F238E27FC236}">
                <a16:creationId xmlns:a16="http://schemas.microsoft.com/office/drawing/2014/main" id="{68B69324-B94B-DB17-AF8C-9B5A2EE1CAFF}"/>
              </a:ext>
            </a:extLst>
          </p:cNvPr>
          <p:cNvCxnSpPr>
            <a:cxnSpLocks/>
          </p:cNvCxnSpPr>
          <p:nvPr/>
        </p:nvCxnSpPr>
        <p:spPr>
          <a:xfrm flipV="1">
            <a:off x="7702288" y="2667632"/>
            <a:ext cx="3204099" cy="2664677"/>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74D747A3-9C06-41D6-F4F8-89972FBFCE18}"/>
              </a:ext>
            </a:extLst>
          </p:cNvPr>
          <p:cNvCxnSpPr>
            <a:cxnSpLocks/>
          </p:cNvCxnSpPr>
          <p:nvPr/>
        </p:nvCxnSpPr>
        <p:spPr>
          <a:xfrm>
            <a:off x="7683205" y="2632037"/>
            <a:ext cx="3414288" cy="2842366"/>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CD5979B7-EB8D-B35F-C717-040E679E9960}"/>
              </a:ext>
            </a:extLst>
          </p:cNvPr>
          <p:cNvSpPr/>
          <p:nvPr/>
        </p:nvSpPr>
        <p:spPr>
          <a:xfrm>
            <a:off x="10574757" y="2104481"/>
            <a:ext cx="874727" cy="523220"/>
          </a:xfrm>
          <a:prstGeom prst="rect">
            <a:avLst/>
          </a:prstGeom>
        </p:spPr>
        <p:txBody>
          <a:bodyPr wrap="none">
            <a:spAutoFit/>
          </a:bodyPr>
          <a:lstStyle/>
          <a:p>
            <a:pPr algn="ctr"/>
            <a:r>
              <a:rPr lang="en-US" sz="1400" dirty="0">
                <a:cs typeface="Calibri Light" panose="020F0302020204030204" pitchFamily="34" charset="0"/>
              </a:rPr>
              <a:t>Marginal </a:t>
            </a:r>
          </a:p>
          <a:p>
            <a:pPr algn="ctr"/>
            <a:r>
              <a:rPr lang="en-US" sz="1400" dirty="0">
                <a:cs typeface="Calibri Light" panose="020F0302020204030204" pitchFamily="34" charset="0"/>
              </a:rPr>
              <a:t>Costs</a:t>
            </a:r>
          </a:p>
        </p:txBody>
      </p:sp>
      <p:sp>
        <p:nvSpPr>
          <p:cNvPr id="30" name="Rectangle 29">
            <a:extLst>
              <a:ext uri="{FF2B5EF4-FFF2-40B4-BE49-F238E27FC236}">
                <a16:creationId xmlns:a16="http://schemas.microsoft.com/office/drawing/2014/main" id="{43AD0DAD-E334-F442-98FF-7A6D21ABB39F}"/>
              </a:ext>
            </a:extLst>
          </p:cNvPr>
          <p:cNvSpPr/>
          <p:nvPr/>
        </p:nvSpPr>
        <p:spPr>
          <a:xfrm>
            <a:off x="10838408" y="4809089"/>
            <a:ext cx="874727" cy="523220"/>
          </a:xfrm>
          <a:prstGeom prst="rect">
            <a:avLst/>
          </a:prstGeom>
        </p:spPr>
        <p:txBody>
          <a:bodyPr wrap="none">
            <a:spAutoFit/>
          </a:bodyPr>
          <a:lstStyle/>
          <a:p>
            <a:pPr algn="ctr"/>
            <a:r>
              <a:rPr lang="en-US" sz="1400" dirty="0">
                <a:cs typeface="Calibri Light" panose="020F0302020204030204" pitchFamily="34" charset="0"/>
              </a:rPr>
              <a:t>Marginal </a:t>
            </a:r>
          </a:p>
          <a:p>
            <a:pPr algn="ctr"/>
            <a:r>
              <a:rPr lang="en-US" sz="1400" dirty="0">
                <a:cs typeface="Calibri Light" panose="020F0302020204030204" pitchFamily="34" charset="0"/>
              </a:rPr>
              <a:t>Benefits</a:t>
            </a:r>
            <a:endParaRPr lang="en-US" sz="1400" dirty="0"/>
          </a:p>
        </p:txBody>
      </p:sp>
      <p:sp>
        <p:nvSpPr>
          <p:cNvPr id="31" name="Rectangle 30">
            <a:extLst>
              <a:ext uri="{FF2B5EF4-FFF2-40B4-BE49-F238E27FC236}">
                <a16:creationId xmlns:a16="http://schemas.microsoft.com/office/drawing/2014/main" id="{B7E6911F-9EE1-0B5B-8913-FC12FACB7DD7}"/>
              </a:ext>
            </a:extLst>
          </p:cNvPr>
          <p:cNvSpPr/>
          <p:nvPr/>
        </p:nvSpPr>
        <p:spPr>
          <a:xfrm>
            <a:off x="10339761" y="5849838"/>
            <a:ext cx="1852239" cy="646331"/>
          </a:xfrm>
          <a:prstGeom prst="rect">
            <a:avLst/>
          </a:prstGeom>
        </p:spPr>
        <p:txBody>
          <a:bodyPr wrap="square">
            <a:spAutoFit/>
          </a:bodyPr>
          <a:lstStyle/>
          <a:p>
            <a:pPr algn="ctr"/>
            <a:r>
              <a:rPr lang="en-US" dirty="0">
                <a:cs typeface="Calibri Light" panose="020F0302020204030204" pitchFamily="34" charset="0"/>
              </a:rPr>
              <a:t>Units of pollution abatement</a:t>
            </a:r>
          </a:p>
        </p:txBody>
      </p:sp>
      <p:sp>
        <p:nvSpPr>
          <p:cNvPr id="32" name="Rectangle 31">
            <a:extLst>
              <a:ext uri="{FF2B5EF4-FFF2-40B4-BE49-F238E27FC236}">
                <a16:creationId xmlns:a16="http://schemas.microsoft.com/office/drawing/2014/main" id="{6DCA329C-193E-E609-E302-2DAC1F892D6A}"/>
              </a:ext>
            </a:extLst>
          </p:cNvPr>
          <p:cNvSpPr/>
          <p:nvPr/>
        </p:nvSpPr>
        <p:spPr>
          <a:xfrm>
            <a:off x="5855747" y="1782562"/>
            <a:ext cx="1234312" cy="646331"/>
          </a:xfrm>
          <a:prstGeom prst="rect">
            <a:avLst/>
          </a:prstGeom>
        </p:spPr>
        <p:txBody>
          <a:bodyPr wrap="none">
            <a:spAutoFit/>
          </a:bodyPr>
          <a:lstStyle/>
          <a:p>
            <a:pPr algn="ctr"/>
            <a:r>
              <a:rPr lang="en-US" dirty="0">
                <a:cs typeface="Calibri Light" panose="020F0302020204030204" pitchFamily="34" charset="0"/>
              </a:rPr>
              <a:t>Cost of </a:t>
            </a:r>
          </a:p>
          <a:p>
            <a:pPr algn="ctr"/>
            <a:r>
              <a:rPr lang="en-US" dirty="0">
                <a:cs typeface="Calibri Light" panose="020F0302020204030204" pitchFamily="34" charset="0"/>
              </a:rPr>
              <a:t>Abatement</a:t>
            </a:r>
          </a:p>
        </p:txBody>
      </p:sp>
    </p:spTree>
    <p:custDataLst>
      <p:tags r:id="rId1"/>
    </p:custDataLst>
    <p:extLst>
      <p:ext uri="{BB962C8B-B14F-4D97-AF65-F5344CB8AC3E}">
        <p14:creationId xmlns:p14="http://schemas.microsoft.com/office/powerpoint/2010/main" val="669899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F641C24-EB0A-DAFF-6255-3645D949906C}"/>
              </a:ext>
            </a:extLst>
          </p:cNvPr>
          <p:cNvGrpSpPr/>
          <p:nvPr/>
        </p:nvGrpSpPr>
        <p:grpSpPr>
          <a:xfrm>
            <a:off x="6030345" y="2136505"/>
            <a:ext cx="5486400" cy="4069910"/>
            <a:chOff x="5843324" y="2019280"/>
            <a:chExt cx="5486400" cy="4069910"/>
          </a:xfrm>
        </p:grpSpPr>
        <p:grpSp>
          <p:nvGrpSpPr>
            <p:cNvPr id="3" name="Group 2">
              <a:extLst>
                <a:ext uri="{FF2B5EF4-FFF2-40B4-BE49-F238E27FC236}">
                  <a16:creationId xmlns:a16="http://schemas.microsoft.com/office/drawing/2014/main" id="{7B510656-ABE7-9F68-565F-E5C75CA5EF4A}"/>
                </a:ext>
              </a:extLst>
            </p:cNvPr>
            <p:cNvGrpSpPr>
              <a:grpSpLocks noChangeAspect="1"/>
            </p:cNvGrpSpPr>
            <p:nvPr/>
          </p:nvGrpSpPr>
          <p:grpSpPr>
            <a:xfrm>
              <a:off x="5843324" y="2019280"/>
              <a:ext cx="5486400" cy="4069910"/>
              <a:chOff x="2161954" y="1020725"/>
              <a:chExt cx="6935972" cy="5145229"/>
            </a:xfrm>
          </p:grpSpPr>
          <p:pic>
            <p:nvPicPr>
              <p:cNvPr id="5" name="Picture 4" descr="Chart, radar chart&#10;&#10;Description automatically generated">
                <a:extLst>
                  <a:ext uri="{FF2B5EF4-FFF2-40B4-BE49-F238E27FC236}">
                    <a16:creationId xmlns:a16="http://schemas.microsoft.com/office/drawing/2014/main" id="{E2560A26-C6CC-2608-9BAD-6AD7693B5A24}"/>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2254" t="8090" r="2323" b="10360"/>
              <a:stretch/>
            </p:blipFill>
            <p:spPr>
              <a:xfrm>
                <a:off x="2686494" y="1020725"/>
                <a:ext cx="6411432" cy="5092265"/>
              </a:xfrm>
              <a:prstGeom prst="rect">
                <a:avLst/>
              </a:prstGeom>
            </p:spPr>
          </p:pic>
          <p:sp>
            <p:nvSpPr>
              <p:cNvPr id="7" name="Rectangle 6">
                <a:extLst>
                  <a:ext uri="{FF2B5EF4-FFF2-40B4-BE49-F238E27FC236}">
                    <a16:creationId xmlns:a16="http://schemas.microsoft.com/office/drawing/2014/main" id="{16C556AB-222F-3B51-7596-4914736116DE}"/>
                  </a:ext>
                </a:extLst>
              </p:cNvPr>
              <p:cNvSpPr/>
              <p:nvPr/>
            </p:nvSpPr>
            <p:spPr>
              <a:xfrm>
                <a:off x="3732028" y="1594884"/>
                <a:ext cx="191386" cy="2870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CDD1DBA6-584C-5E6C-CFEC-9A037E30932B}"/>
                  </a:ext>
                </a:extLst>
              </p:cNvPr>
              <p:cNvSpPr/>
              <p:nvPr/>
            </p:nvSpPr>
            <p:spPr>
              <a:xfrm>
                <a:off x="8364281" y="2167270"/>
                <a:ext cx="191386" cy="2870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5E0EFFE-3867-72FD-E5C0-0A95B22E3DCE}"/>
                  </a:ext>
                </a:extLst>
              </p:cNvPr>
              <p:cNvSpPr/>
              <p:nvPr/>
            </p:nvSpPr>
            <p:spPr>
              <a:xfrm>
                <a:off x="8520227" y="1573919"/>
                <a:ext cx="191386" cy="2870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8F9345C-66B5-1E37-BFCF-77EB34B67970}"/>
                  </a:ext>
                </a:extLst>
              </p:cNvPr>
              <p:cNvSpPr/>
              <p:nvPr/>
            </p:nvSpPr>
            <p:spPr>
              <a:xfrm>
                <a:off x="3573780" y="3299744"/>
                <a:ext cx="2232659" cy="4199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2115CAD-D97B-08B2-1EA1-1905C312DD24}"/>
                  </a:ext>
                </a:extLst>
              </p:cNvPr>
              <p:cNvSpPr/>
              <p:nvPr/>
            </p:nvSpPr>
            <p:spPr>
              <a:xfrm>
                <a:off x="2161954" y="3429000"/>
                <a:ext cx="1339703" cy="4199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271110BB-49BF-AA20-4007-57A34FC2CA4C}"/>
                  </a:ext>
                </a:extLst>
              </p:cNvPr>
              <p:cNvSpPr/>
              <p:nvPr/>
            </p:nvSpPr>
            <p:spPr>
              <a:xfrm rot="5400000">
                <a:off x="5740361" y="3382969"/>
                <a:ext cx="422626" cy="404769"/>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Isosceles Triangle 22">
                <a:extLst>
                  <a:ext uri="{FF2B5EF4-FFF2-40B4-BE49-F238E27FC236}">
                    <a16:creationId xmlns:a16="http://schemas.microsoft.com/office/drawing/2014/main" id="{B63F456B-A030-D870-BE14-DC7795014F43}"/>
                  </a:ext>
                </a:extLst>
              </p:cNvPr>
              <p:cNvSpPr/>
              <p:nvPr/>
            </p:nvSpPr>
            <p:spPr>
              <a:xfrm>
                <a:off x="5980391" y="3624904"/>
                <a:ext cx="422626" cy="404769"/>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47E9796B-3E71-54DF-2267-7285ED7537A3}"/>
                  </a:ext>
                </a:extLst>
              </p:cNvPr>
              <p:cNvSpPr/>
              <p:nvPr/>
            </p:nvSpPr>
            <p:spPr>
              <a:xfrm rot="5400000">
                <a:off x="5295134" y="4558861"/>
                <a:ext cx="1795779" cy="4199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835F7940-BBD8-2911-DF7D-3C67C40F0460}"/>
                  </a:ext>
                </a:extLst>
              </p:cNvPr>
              <p:cNvSpPr/>
              <p:nvPr/>
            </p:nvSpPr>
            <p:spPr>
              <a:xfrm>
                <a:off x="5599814" y="5745968"/>
                <a:ext cx="1339703" cy="4199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Rectangle 3">
              <a:extLst>
                <a:ext uri="{FF2B5EF4-FFF2-40B4-BE49-F238E27FC236}">
                  <a16:creationId xmlns:a16="http://schemas.microsoft.com/office/drawing/2014/main" id="{D14384AC-DB76-96E2-B604-B7997DA30C4E}"/>
                </a:ext>
              </a:extLst>
            </p:cNvPr>
            <p:cNvSpPr/>
            <p:nvPr/>
          </p:nvSpPr>
          <p:spPr>
            <a:xfrm>
              <a:off x="7145060" y="2099878"/>
              <a:ext cx="3906048" cy="33909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Title 2">
            <a:extLst>
              <a:ext uri="{FF2B5EF4-FFF2-40B4-BE49-F238E27FC236}">
                <a16:creationId xmlns:a16="http://schemas.microsoft.com/office/drawing/2014/main" id="{462E9AFE-FCE3-4594-A4DB-141C6B7644D4}"/>
              </a:ext>
            </a:extLst>
          </p:cNvPr>
          <p:cNvSpPr txBox="1">
            <a:spLocks/>
          </p:cNvSpPr>
          <p:nvPr/>
        </p:nvSpPr>
        <p:spPr>
          <a:xfrm>
            <a:off x="2398804" y="-423710"/>
            <a:ext cx="7225748" cy="1775218"/>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endParaRPr lang="en-US" sz="4000" dirty="0">
              <a:solidFill>
                <a:schemeClr val="tx1"/>
              </a:solidFill>
              <a:latin typeface="+mj-lt"/>
            </a:endParaRPr>
          </a:p>
        </p:txBody>
      </p:sp>
      <mc:AlternateContent xmlns:mc="http://schemas.openxmlformats.org/markup-compatibility/2006" xmlns:a14="http://schemas.microsoft.com/office/drawing/2010/main">
        <mc:Choice Requires="a14">
          <p:sp>
            <p:nvSpPr>
              <p:cNvPr id="44" name="Rectangle 43">
                <a:extLst>
                  <a:ext uri="{FF2B5EF4-FFF2-40B4-BE49-F238E27FC236}">
                    <a16:creationId xmlns:a16="http://schemas.microsoft.com/office/drawing/2014/main" id="{90235985-9E96-FE82-BDE9-17F74664CA25}"/>
                  </a:ext>
                </a:extLst>
              </p:cNvPr>
              <p:cNvSpPr/>
              <p:nvPr/>
            </p:nvSpPr>
            <p:spPr>
              <a:xfrm>
                <a:off x="4912719" y="3765033"/>
                <a:ext cx="2435259" cy="400110"/>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sSup>
                        <m:sSupPr>
                          <m:ctrlPr>
                            <a:rPr lang="en-US" sz="2000" i="1" dirty="0" smtClean="0">
                              <a:solidFill>
                                <a:schemeClr val="tx1"/>
                              </a:solidFill>
                              <a:latin typeface="Cambria Math" panose="02040503050406030204" pitchFamily="18" charset="0"/>
                              <a:cs typeface="Calibri Light" panose="020F0302020204030204" pitchFamily="34" charset="0"/>
                            </a:rPr>
                          </m:ctrlPr>
                        </m:sSupPr>
                        <m:e>
                          <m:r>
                            <a:rPr lang="en-US" sz="2000" i="1" dirty="0">
                              <a:solidFill>
                                <a:schemeClr val="tx1"/>
                              </a:solidFill>
                              <a:latin typeface="Cambria Math" panose="02040503050406030204" pitchFamily="18" charset="0"/>
                              <a:cs typeface="Calibri Light" panose="020F0302020204030204" pitchFamily="34" charset="0"/>
                            </a:rPr>
                            <m:t>𝜏</m:t>
                          </m:r>
                        </m:e>
                        <m:sup>
                          <m:r>
                            <a:rPr lang="en-US" sz="2000" i="1" dirty="0">
                              <a:solidFill>
                                <a:schemeClr val="tx1"/>
                              </a:solidFill>
                              <a:latin typeface="Cambria Math" panose="02040503050406030204" pitchFamily="18" charset="0"/>
                              <a:cs typeface="Calibri Light" panose="020F0302020204030204" pitchFamily="34" charset="0"/>
                            </a:rPr>
                            <m:t>∗</m:t>
                          </m:r>
                        </m:sup>
                      </m:sSup>
                      <m:r>
                        <a:rPr lang="en-US" sz="2000" b="0" i="1" smtClean="0">
                          <a:solidFill>
                            <a:schemeClr val="tx1"/>
                          </a:solidFill>
                          <a:latin typeface="Cambria Math" panose="02040503050406030204" pitchFamily="18" charset="0"/>
                          <a:cs typeface="Calibri Light" panose="020F0302020204030204" pitchFamily="34" charset="0"/>
                        </a:rPr>
                        <m:t>=10$ </m:t>
                      </m:r>
                      <m:r>
                        <a:rPr lang="en-US" sz="2000" b="0" i="1" smtClean="0">
                          <a:solidFill>
                            <a:schemeClr val="tx1"/>
                          </a:solidFill>
                          <a:latin typeface="Cambria Math" panose="02040503050406030204" pitchFamily="18" charset="0"/>
                          <a:cs typeface="Calibri Light" panose="020F0302020204030204" pitchFamily="34" charset="0"/>
                        </a:rPr>
                        <m:t>𝑝𝑒𝑟</m:t>
                      </m:r>
                      <m:r>
                        <a:rPr lang="en-US" sz="2000" b="0" i="1" smtClean="0">
                          <a:solidFill>
                            <a:schemeClr val="tx1"/>
                          </a:solidFill>
                          <a:latin typeface="Cambria Math" panose="02040503050406030204" pitchFamily="18" charset="0"/>
                          <a:cs typeface="Calibri Light" panose="020F0302020204030204" pitchFamily="34" charset="0"/>
                        </a:rPr>
                        <m:t> </m:t>
                      </m:r>
                      <m:r>
                        <a:rPr lang="en-US" sz="2000" b="0" i="1" smtClean="0">
                          <a:solidFill>
                            <a:schemeClr val="tx1"/>
                          </a:solidFill>
                          <a:latin typeface="Cambria Math" panose="02040503050406030204" pitchFamily="18" charset="0"/>
                          <a:cs typeface="Calibri Light" panose="020F0302020204030204" pitchFamily="34" charset="0"/>
                        </a:rPr>
                        <m:t>𝑡𝑜𝑛</m:t>
                      </m:r>
                    </m:oMath>
                  </m:oMathPara>
                </a14:m>
                <a:endParaRPr lang="en-US" sz="2000" dirty="0">
                  <a:solidFill>
                    <a:schemeClr val="tx1"/>
                  </a:solidFill>
                  <a:cs typeface="Calibri Light" panose="020F0302020204030204" pitchFamily="34" charset="0"/>
                </a:endParaRPr>
              </a:p>
            </p:txBody>
          </p:sp>
        </mc:Choice>
        <mc:Fallback xmlns="">
          <p:sp>
            <p:nvSpPr>
              <p:cNvPr id="44" name="Rectangle 43">
                <a:extLst>
                  <a:ext uri="{FF2B5EF4-FFF2-40B4-BE49-F238E27FC236}">
                    <a16:creationId xmlns:a16="http://schemas.microsoft.com/office/drawing/2014/main" id="{90235985-9E96-FE82-BDE9-17F74664CA25}"/>
                  </a:ext>
                </a:extLst>
              </p:cNvPr>
              <p:cNvSpPr>
                <a:spLocks noRot="1" noChangeAspect="1" noMove="1" noResize="1" noEditPoints="1" noAdjustHandles="1" noChangeArrowheads="1" noChangeShapeType="1" noTextEdit="1"/>
              </p:cNvSpPr>
              <p:nvPr/>
            </p:nvSpPr>
            <p:spPr>
              <a:xfrm>
                <a:off x="4912719" y="3765033"/>
                <a:ext cx="2435259" cy="400110"/>
              </a:xfrm>
              <a:prstGeom prst="rect">
                <a:avLst/>
              </a:prstGeom>
              <a:blipFill>
                <a:blip r:embed="rId5"/>
                <a:stretch>
                  <a:fillRect b="-76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DFD368B5-0BAC-F9A1-FE5A-93377611A8C4}"/>
                  </a:ext>
                </a:extLst>
              </p:cNvPr>
              <p:cNvSpPr txBox="1"/>
              <p:nvPr/>
            </p:nvSpPr>
            <p:spPr>
              <a:xfrm>
                <a:off x="249030" y="2363280"/>
                <a:ext cx="4024354" cy="3141629"/>
              </a:xfrm>
              <a:prstGeom prst="rect">
                <a:avLst/>
              </a:prstGeom>
              <a:noFill/>
              <a:effectLst/>
            </p:spPr>
            <p:txBody>
              <a:bodyPr wrap="square" rtlCol="0">
                <a:spAutoFit/>
              </a:bodyPr>
              <a:lstStyle/>
              <a:p>
                <a:pPr>
                  <a:lnSpc>
                    <a:spcPct val="125000"/>
                  </a:lnSpc>
                </a:pPr>
                <a:r>
                  <a:rPr lang="en-US" sz="2000" dirty="0">
                    <a:cs typeface="Calibri Light" panose="020F0302020204030204" pitchFamily="34" charset="0"/>
                  </a:rPr>
                  <a:t>Let’s start with a Pigouvian tax.</a:t>
                </a:r>
              </a:p>
              <a:p>
                <a:pPr marL="742950" lvl="1" indent="-285750">
                  <a:lnSpc>
                    <a:spcPct val="125000"/>
                  </a:lnSpc>
                  <a:buFont typeface="Wingdings" panose="05000000000000000000" pitchFamily="2" charset="2"/>
                  <a:buChar char="§"/>
                </a:pPr>
                <a:r>
                  <a:rPr lang="en-US" sz="2000" dirty="0">
                    <a:cs typeface="Calibri Light" panose="020F0302020204030204" pitchFamily="34" charset="0"/>
                  </a:rPr>
                  <a:t>The </a:t>
                </a:r>
                <a:r>
                  <a:rPr lang="en-US" sz="2000" dirty="0">
                    <a:cs typeface="Calibri Light" panose="020F0302020204030204" pitchFamily="34" charset="0"/>
                    <a:hlinkClick r:id="rId6" action="ppaction://hlinksldjump"/>
                  </a:rPr>
                  <a:t>regulator determines the optimal tax level</a:t>
                </a:r>
                <a:r>
                  <a:rPr lang="en-US" sz="2000" dirty="0">
                    <a:cs typeface="Calibri Light" panose="020F0302020204030204" pitchFamily="34" charset="0"/>
                  </a:rPr>
                  <a:t>. </a:t>
                </a:r>
              </a:p>
              <a:p>
                <a:pPr marL="742950" lvl="1" indent="-285750">
                  <a:lnSpc>
                    <a:spcPct val="125000"/>
                  </a:lnSpc>
                  <a:buFont typeface="Wingdings" panose="05000000000000000000" pitchFamily="2" charset="2"/>
                  <a:buChar char="§"/>
                </a:pPr>
                <a14:m>
                  <m:oMath xmlns:m="http://schemas.openxmlformats.org/officeDocument/2006/math">
                    <m:sSup>
                      <m:sSupPr>
                        <m:ctrlPr>
                          <a:rPr lang="en-US" sz="2000" i="1" dirty="0" smtClean="0">
                            <a:solidFill>
                              <a:schemeClr val="tx1"/>
                            </a:solidFill>
                            <a:latin typeface="Cambria Math" panose="02040503050406030204" pitchFamily="18" charset="0"/>
                            <a:cs typeface="Calibri Light" panose="020F0302020204030204" pitchFamily="34" charset="0"/>
                          </a:rPr>
                        </m:ctrlPr>
                      </m:sSupPr>
                      <m:e>
                        <m:r>
                          <a:rPr lang="en-US" sz="2000" i="1" dirty="0">
                            <a:solidFill>
                              <a:schemeClr val="tx1"/>
                            </a:solidFill>
                            <a:latin typeface="Cambria Math" panose="02040503050406030204" pitchFamily="18" charset="0"/>
                            <a:cs typeface="Calibri Light" panose="020F0302020204030204" pitchFamily="34" charset="0"/>
                          </a:rPr>
                          <m:t>𝜏</m:t>
                        </m:r>
                      </m:e>
                      <m:sup>
                        <m:r>
                          <a:rPr lang="en-US" sz="2000" i="1" dirty="0">
                            <a:solidFill>
                              <a:schemeClr val="tx1"/>
                            </a:solidFill>
                            <a:latin typeface="Cambria Math" panose="02040503050406030204" pitchFamily="18" charset="0"/>
                            <a:cs typeface="Calibri Light" panose="020F0302020204030204" pitchFamily="34" charset="0"/>
                          </a:rPr>
                          <m:t>∗</m:t>
                        </m:r>
                      </m:sup>
                    </m:sSup>
                  </m:oMath>
                </a14:m>
                <a:r>
                  <a:rPr lang="en-US" sz="2000" dirty="0">
                    <a:solidFill>
                      <a:schemeClr val="tx1"/>
                    </a:solidFill>
                    <a:cs typeface="Calibri Light" panose="020F0302020204030204" pitchFamily="34" charset="0"/>
                  </a:rPr>
                  <a:t> is the resulting emissions fee. </a:t>
                </a:r>
                <a:endParaRPr lang="en-US" sz="2000" b="0" i="1" dirty="0">
                  <a:solidFill>
                    <a:schemeClr val="tx1"/>
                  </a:solidFill>
                  <a:latin typeface="Cambria Math" panose="02040503050406030204" pitchFamily="18" charset="0"/>
                  <a:cs typeface="Calibri Light" panose="020F0302020204030204" pitchFamily="34" charset="0"/>
                </a:endParaRPr>
              </a:p>
              <a:p>
                <a:pPr marL="742950" lvl="1" indent="-285750">
                  <a:lnSpc>
                    <a:spcPct val="125000"/>
                  </a:lnSpc>
                  <a:buFont typeface="Wingdings" panose="05000000000000000000" pitchFamily="2" charset="2"/>
                  <a:buChar char="§"/>
                </a:pPr>
                <a14:m>
                  <m:oMath xmlns:m="http://schemas.openxmlformats.org/officeDocument/2006/math">
                    <m:sSup>
                      <m:sSupPr>
                        <m:ctrlPr>
                          <a:rPr lang="en-US" sz="2000" b="0" i="1" dirty="0" smtClean="0">
                            <a:solidFill>
                              <a:schemeClr val="tx1"/>
                            </a:solidFill>
                            <a:latin typeface="Cambria Math" panose="02040503050406030204" pitchFamily="18" charset="0"/>
                            <a:cs typeface="Calibri Light" panose="020F0302020204030204" pitchFamily="34" charset="0"/>
                          </a:rPr>
                        </m:ctrlPr>
                      </m:sSupPr>
                      <m:e>
                        <m:r>
                          <a:rPr lang="en-US" sz="2000" i="1" dirty="0" smtClean="0">
                            <a:solidFill>
                              <a:schemeClr val="tx1"/>
                            </a:solidFill>
                            <a:latin typeface="Cambria Math" panose="02040503050406030204" pitchFamily="18" charset="0"/>
                            <a:cs typeface="Calibri Light" panose="020F0302020204030204" pitchFamily="34" charset="0"/>
                          </a:rPr>
                          <m:t>𝑞</m:t>
                        </m:r>
                      </m:e>
                      <m:sup>
                        <m:r>
                          <a:rPr lang="en-US" sz="2000" b="0" i="1" dirty="0" smtClean="0">
                            <a:solidFill>
                              <a:schemeClr val="tx1"/>
                            </a:solidFill>
                            <a:latin typeface="Cambria Math" panose="02040503050406030204" pitchFamily="18" charset="0"/>
                            <a:cs typeface="Calibri Light" panose="020F0302020204030204" pitchFamily="34" charset="0"/>
                          </a:rPr>
                          <m:t>∗</m:t>
                        </m:r>
                      </m:sup>
                    </m:sSup>
                  </m:oMath>
                </a14:m>
                <a:r>
                  <a:rPr lang="en-US" sz="2000" dirty="0">
                    <a:solidFill>
                      <a:schemeClr val="tx1"/>
                    </a:solidFill>
                    <a:cs typeface="Calibri Light" panose="020F0302020204030204" pitchFamily="34" charset="0"/>
                  </a:rPr>
                  <a:t> is the quantity of pollution abated.</a:t>
                </a:r>
              </a:p>
              <a:p>
                <a:pPr marL="742950" lvl="1" indent="-285750">
                  <a:lnSpc>
                    <a:spcPct val="125000"/>
                  </a:lnSpc>
                  <a:buFont typeface="Wingdings" panose="05000000000000000000" pitchFamily="2" charset="2"/>
                  <a:buChar char="§"/>
                </a:pPr>
                <a:endParaRPr lang="en-US" sz="2000" dirty="0">
                  <a:solidFill>
                    <a:schemeClr val="tx1"/>
                  </a:solidFill>
                  <a:cs typeface="Calibri Light" panose="020F0302020204030204" pitchFamily="34" charset="0"/>
                </a:endParaRPr>
              </a:p>
            </p:txBody>
          </p:sp>
        </mc:Choice>
        <mc:Fallback xmlns="">
          <p:sp>
            <p:nvSpPr>
              <p:cNvPr id="14" name="TextBox 13">
                <a:extLst>
                  <a:ext uri="{FF2B5EF4-FFF2-40B4-BE49-F238E27FC236}">
                    <a16:creationId xmlns:a16="http://schemas.microsoft.com/office/drawing/2014/main" id="{DFD368B5-0BAC-F9A1-FE5A-93377611A8C4}"/>
                  </a:ext>
                </a:extLst>
              </p:cNvPr>
              <p:cNvSpPr txBox="1">
                <a:spLocks noRot="1" noChangeAspect="1" noMove="1" noResize="1" noEditPoints="1" noAdjustHandles="1" noChangeArrowheads="1" noChangeShapeType="1" noTextEdit="1"/>
              </p:cNvSpPr>
              <p:nvPr/>
            </p:nvSpPr>
            <p:spPr>
              <a:xfrm>
                <a:off x="249030" y="2363280"/>
                <a:ext cx="4024354" cy="3141629"/>
              </a:xfrm>
              <a:prstGeom prst="rect">
                <a:avLst/>
              </a:prstGeom>
              <a:blipFill>
                <a:blip r:embed="rId7"/>
                <a:stretch>
                  <a:fillRect l="-1667" r="-1515"/>
                </a:stretch>
              </a:blipFill>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596697A8-7A70-2E36-11A0-D03B93EE59DB}"/>
                  </a:ext>
                </a:extLst>
              </p:cNvPr>
              <p:cNvSpPr/>
              <p:nvPr/>
            </p:nvSpPr>
            <p:spPr>
              <a:xfrm>
                <a:off x="8233204" y="5810577"/>
                <a:ext cx="2303699" cy="707886"/>
              </a:xfrm>
              <a:prstGeom prst="rect">
                <a:avLst/>
              </a:prstGeom>
            </p:spPr>
            <p:txBody>
              <a:bodyPr wrap="square">
                <a:spAutoFit/>
              </a:bodyPr>
              <a:lstStyle/>
              <a:p>
                <a:pPr algn="ctr"/>
                <a14:m>
                  <m:oMath xmlns:m="http://schemas.openxmlformats.org/officeDocument/2006/math">
                    <m:sSup>
                      <m:sSupPr>
                        <m:ctrlPr>
                          <a:rPr lang="en-US" sz="2000" b="0" i="1" dirty="0" smtClean="0">
                            <a:solidFill>
                              <a:schemeClr val="tx1"/>
                            </a:solidFill>
                            <a:latin typeface="Cambria Math" panose="02040503050406030204" pitchFamily="18" charset="0"/>
                            <a:cs typeface="Calibri Light" panose="020F0302020204030204" pitchFamily="34" charset="0"/>
                          </a:rPr>
                        </m:ctrlPr>
                      </m:sSupPr>
                      <m:e>
                        <m:r>
                          <a:rPr lang="en-US" sz="2000" i="1" dirty="0" smtClean="0">
                            <a:solidFill>
                              <a:schemeClr val="tx1"/>
                            </a:solidFill>
                            <a:latin typeface="Cambria Math" panose="02040503050406030204" pitchFamily="18" charset="0"/>
                            <a:cs typeface="Calibri Light" panose="020F0302020204030204" pitchFamily="34" charset="0"/>
                          </a:rPr>
                          <m:t>𝑞</m:t>
                        </m:r>
                      </m:e>
                      <m:sup>
                        <m:r>
                          <a:rPr lang="en-US" sz="2000" b="0" i="1" dirty="0" smtClean="0">
                            <a:solidFill>
                              <a:schemeClr val="tx1"/>
                            </a:solidFill>
                            <a:latin typeface="Cambria Math" panose="02040503050406030204" pitchFamily="18" charset="0"/>
                            <a:cs typeface="Calibri Light" panose="020F0302020204030204" pitchFamily="34" charset="0"/>
                          </a:rPr>
                          <m:t>∗</m:t>
                        </m:r>
                      </m:sup>
                    </m:sSup>
                  </m:oMath>
                </a14:m>
                <a:r>
                  <a:rPr lang="en-US" sz="2000" b="0" dirty="0">
                    <a:solidFill>
                      <a:schemeClr val="tx1"/>
                    </a:solidFill>
                    <a:cs typeface="Calibri Light" panose="020F0302020204030204" pitchFamily="34" charset="0"/>
                  </a:rPr>
                  <a:t>= 100 tons of abatement</a:t>
                </a:r>
              </a:p>
            </p:txBody>
          </p:sp>
        </mc:Choice>
        <mc:Fallback xmlns="">
          <p:sp>
            <p:nvSpPr>
              <p:cNvPr id="9" name="Rectangle 8">
                <a:extLst>
                  <a:ext uri="{FF2B5EF4-FFF2-40B4-BE49-F238E27FC236}">
                    <a16:creationId xmlns:a16="http://schemas.microsoft.com/office/drawing/2014/main" id="{596697A8-7A70-2E36-11A0-D03B93EE59DB}"/>
                  </a:ext>
                </a:extLst>
              </p:cNvPr>
              <p:cNvSpPr>
                <a:spLocks noRot="1" noChangeAspect="1" noMove="1" noResize="1" noEditPoints="1" noAdjustHandles="1" noChangeArrowheads="1" noChangeShapeType="1" noTextEdit="1"/>
              </p:cNvSpPr>
              <p:nvPr/>
            </p:nvSpPr>
            <p:spPr>
              <a:xfrm>
                <a:off x="8233204" y="5810577"/>
                <a:ext cx="2303699" cy="707886"/>
              </a:xfrm>
              <a:prstGeom prst="rect">
                <a:avLst/>
              </a:prstGeom>
              <a:blipFill>
                <a:blip r:embed="rId8"/>
                <a:stretch>
                  <a:fillRect t="-4310" b="-14655"/>
                </a:stretch>
              </a:blipFill>
            </p:spPr>
            <p:txBody>
              <a:bodyPr/>
              <a:lstStyle/>
              <a:p>
                <a:r>
                  <a:rPr lang="en-US">
                    <a:noFill/>
                  </a:rPr>
                  <a:t> </a:t>
                </a:r>
              </a:p>
            </p:txBody>
          </p:sp>
        </mc:Fallback>
      </mc:AlternateContent>
      <p:sp>
        <p:nvSpPr>
          <p:cNvPr id="15" name="Rectangle 14">
            <a:extLst>
              <a:ext uri="{FF2B5EF4-FFF2-40B4-BE49-F238E27FC236}">
                <a16:creationId xmlns:a16="http://schemas.microsoft.com/office/drawing/2014/main" id="{1F008398-28A3-51F0-7402-8EE9903F53F6}"/>
              </a:ext>
            </a:extLst>
          </p:cNvPr>
          <p:cNvSpPr/>
          <p:nvPr/>
        </p:nvSpPr>
        <p:spPr>
          <a:xfrm>
            <a:off x="5855747" y="1782562"/>
            <a:ext cx="1234312" cy="646331"/>
          </a:xfrm>
          <a:prstGeom prst="rect">
            <a:avLst/>
          </a:prstGeom>
        </p:spPr>
        <p:txBody>
          <a:bodyPr wrap="none">
            <a:spAutoFit/>
          </a:bodyPr>
          <a:lstStyle/>
          <a:p>
            <a:pPr algn="ctr"/>
            <a:r>
              <a:rPr lang="en-US" dirty="0">
                <a:cs typeface="Calibri Light" panose="020F0302020204030204" pitchFamily="34" charset="0"/>
              </a:rPr>
              <a:t>Cost of </a:t>
            </a:r>
          </a:p>
          <a:p>
            <a:pPr algn="ctr"/>
            <a:r>
              <a:rPr lang="en-US" dirty="0">
                <a:cs typeface="Calibri Light" panose="020F0302020204030204" pitchFamily="34" charset="0"/>
              </a:rPr>
              <a:t>Abatement</a:t>
            </a:r>
          </a:p>
        </p:txBody>
      </p:sp>
      <p:sp>
        <p:nvSpPr>
          <p:cNvPr id="20" name="Title 2">
            <a:extLst>
              <a:ext uri="{FF2B5EF4-FFF2-40B4-BE49-F238E27FC236}">
                <a16:creationId xmlns:a16="http://schemas.microsoft.com/office/drawing/2014/main" id="{D4898EB8-9828-D0AA-1502-9632E10AB11E}"/>
              </a:ext>
            </a:extLst>
          </p:cNvPr>
          <p:cNvSpPr txBox="1">
            <a:spLocks/>
          </p:cNvSpPr>
          <p:nvPr/>
        </p:nvSpPr>
        <p:spPr>
          <a:xfrm>
            <a:off x="2647069" y="-423710"/>
            <a:ext cx="7225748" cy="1775218"/>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rgbClr val="0070C0"/>
                </a:solidFill>
                <a:latin typeface="+mj-lt"/>
              </a:rPr>
              <a:t>Quantities Under a Pigouvian Tax</a:t>
            </a:r>
          </a:p>
        </p:txBody>
      </p:sp>
      <p:cxnSp>
        <p:nvCxnSpPr>
          <p:cNvPr id="27" name="Straight Connector 26">
            <a:extLst>
              <a:ext uri="{FF2B5EF4-FFF2-40B4-BE49-F238E27FC236}">
                <a16:creationId xmlns:a16="http://schemas.microsoft.com/office/drawing/2014/main" id="{68B69324-B94B-DB17-AF8C-9B5A2EE1CAFF}"/>
              </a:ext>
            </a:extLst>
          </p:cNvPr>
          <p:cNvCxnSpPr>
            <a:cxnSpLocks/>
          </p:cNvCxnSpPr>
          <p:nvPr/>
        </p:nvCxnSpPr>
        <p:spPr>
          <a:xfrm flipV="1">
            <a:off x="7702288" y="2667632"/>
            <a:ext cx="3204099" cy="2664677"/>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74D747A3-9C06-41D6-F4F8-89972FBFCE18}"/>
              </a:ext>
            </a:extLst>
          </p:cNvPr>
          <p:cNvCxnSpPr>
            <a:cxnSpLocks/>
          </p:cNvCxnSpPr>
          <p:nvPr/>
        </p:nvCxnSpPr>
        <p:spPr>
          <a:xfrm>
            <a:off x="7683205" y="2632037"/>
            <a:ext cx="3414288" cy="2842366"/>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CD5979B7-EB8D-B35F-C717-040E679E9960}"/>
              </a:ext>
            </a:extLst>
          </p:cNvPr>
          <p:cNvSpPr/>
          <p:nvPr/>
        </p:nvSpPr>
        <p:spPr>
          <a:xfrm>
            <a:off x="10574757" y="2104481"/>
            <a:ext cx="874727" cy="523220"/>
          </a:xfrm>
          <a:prstGeom prst="rect">
            <a:avLst/>
          </a:prstGeom>
        </p:spPr>
        <p:txBody>
          <a:bodyPr wrap="none">
            <a:spAutoFit/>
          </a:bodyPr>
          <a:lstStyle/>
          <a:p>
            <a:pPr algn="ctr"/>
            <a:r>
              <a:rPr lang="en-US" sz="1400" dirty="0">
                <a:cs typeface="Calibri Light" panose="020F0302020204030204" pitchFamily="34" charset="0"/>
              </a:rPr>
              <a:t>Marginal </a:t>
            </a:r>
          </a:p>
          <a:p>
            <a:pPr algn="ctr"/>
            <a:r>
              <a:rPr lang="en-US" sz="1400" dirty="0">
                <a:cs typeface="Calibri Light" panose="020F0302020204030204" pitchFamily="34" charset="0"/>
              </a:rPr>
              <a:t>Costs</a:t>
            </a:r>
          </a:p>
        </p:txBody>
      </p:sp>
      <p:sp>
        <p:nvSpPr>
          <p:cNvPr id="30" name="Rectangle 29">
            <a:extLst>
              <a:ext uri="{FF2B5EF4-FFF2-40B4-BE49-F238E27FC236}">
                <a16:creationId xmlns:a16="http://schemas.microsoft.com/office/drawing/2014/main" id="{43AD0DAD-E334-F442-98FF-7A6D21ABB39F}"/>
              </a:ext>
            </a:extLst>
          </p:cNvPr>
          <p:cNvSpPr/>
          <p:nvPr/>
        </p:nvSpPr>
        <p:spPr>
          <a:xfrm>
            <a:off x="10838408" y="4809089"/>
            <a:ext cx="874727" cy="523220"/>
          </a:xfrm>
          <a:prstGeom prst="rect">
            <a:avLst/>
          </a:prstGeom>
        </p:spPr>
        <p:txBody>
          <a:bodyPr wrap="none">
            <a:spAutoFit/>
          </a:bodyPr>
          <a:lstStyle/>
          <a:p>
            <a:pPr algn="ctr"/>
            <a:r>
              <a:rPr lang="en-US" sz="1400" dirty="0">
                <a:cs typeface="Calibri Light" panose="020F0302020204030204" pitchFamily="34" charset="0"/>
              </a:rPr>
              <a:t>Marginal </a:t>
            </a:r>
          </a:p>
          <a:p>
            <a:pPr algn="ctr"/>
            <a:r>
              <a:rPr lang="en-US" sz="1400" dirty="0">
                <a:cs typeface="Calibri Light" panose="020F0302020204030204" pitchFamily="34" charset="0"/>
              </a:rPr>
              <a:t>Benefits</a:t>
            </a:r>
            <a:endParaRPr lang="en-US" sz="1400" dirty="0"/>
          </a:p>
        </p:txBody>
      </p:sp>
      <p:cxnSp>
        <p:nvCxnSpPr>
          <p:cNvPr id="6" name="Straight Connector 5">
            <a:extLst>
              <a:ext uri="{FF2B5EF4-FFF2-40B4-BE49-F238E27FC236}">
                <a16:creationId xmlns:a16="http://schemas.microsoft.com/office/drawing/2014/main" id="{F00EDCF1-8C4B-8616-7BA6-E6A4F0BB8892}"/>
              </a:ext>
            </a:extLst>
          </p:cNvPr>
          <p:cNvCxnSpPr>
            <a:cxnSpLocks/>
          </p:cNvCxnSpPr>
          <p:nvPr/>
        </p:nvCxnSpPr>
        <p:spPr>
          <a:xfrm>
            <a:off x="9303997" y="2363280"/>
            <a:ext cx="0" cy="3436658"/>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 name="Straight Connector 9">
            <a:extLst>
              <a:ext uri="{FF2B5EF4-FFF2-40B4-BE49-F238E27FC236}">
                <a16:creationId xmlns:a16="http://schemas.microsoft.com/office/drawing/2014/main" id="{93E168DC-3236-0F28-9CE6-89ACFB2D5402}"/>
              </a:ext>
            </a:extLst>
          </p:cNvPr>
          <p:cNvCxnSpPr>
            <a:cxnSpLocks/>
          </p:cNvCxnSpPr>
          <p:nvPr/>
        </p:nvCxnSpPr>
        <p:spPr>
          <a:xfrm>
            <a:off x="7147109" y="3997993"/>
            <a:ext cx="4302375" cy="0"/>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custDataLst>
      <p:tags r:id="rId1"/>
    </p:custDataLst>
    <p:extLst>
      <p:ext uri="{BB962C8B-B14F-4D97-AF65-F5344CB8AC3E}">
        <p14:creationId xmlns:p14="http://schemas.microsoft.com/office/powerpoint/2010/main" val="11330393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605D4D6-67D1-0320-A140-94CC8086E16C}"/>
              </a:ext>
            </a:extLst>
          </p:cNvPr>
          <p:cNvPicPr>
            <a:picLocks noChangeAspect="1"/>
          </p:cNvPicPr>
          <p:nvPr/>
        </p:nvPicPr>
        <p:blipFill>
          <a:blip r:embed="rId4"/>
          <a:stretch>
            <a:fillRect/>
          </a:stretch>
        </p:blipFill>
        <p:spPr>
          <a:xfrm>
            <a:off x="6834957" y="1932371"/>
            <a:ext cx="4619625" cy="4105275"/>
          </a:xfrm>
          <a:prstGeom prst="rect">
            <a:avLst/>
          </a:prstGeom>
        </p:spPr>
      </p:pic>
      <p:sp>
        <p:nvSpPr>
          <p:cNvPr id="11" name="Title 2">
            <a:extLst>
              <a:ext uri="{FF2B5EF4-FFF2-40B4-BE49-F238E27FC236}">
                <a16:creationId xmlns:a16="http://schemas.microsoft.com/office/drawing/2014/main" id="{462E9AFE-FCE3-4594-A4DB-141C6B7644D4}"/>
              </a:ext>
            </a:extLst>
          </p:cNvPr>
          <p:cNvSpPr txBox="1">
            <a:spLocks/>
          </p:cNvSpPr>
          <p:nvPr/>
        </p:nvSpPr>
        <p:spPr>
          <a:xfrm>
            <a:off x="2398804" y="-423710"/>
            <a:ext cx="7225748" cy="1775218"/>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endParaRPr lang="en-US" sz="4000" dirty="0">
              <a:solidFill>
                <a:schemeClr val="tx1"/>
              </a:solidFill>
              <a:latin typeface="+mj-lt"/>
            </a:endParaRPr>
          </a:p>
        </p:txBody>
      </p:sp>
      <p:sp>
        <p:nvSpPr>
          <p:cNvPr id="22" name="Rectangle 21">
            <a:extLst>
              <a:ext uri="{FF2B5EF4-FFF2-40B4-BE49-F238E27FC236}">
                <a16:creationId xmlns:a16="http://schemas.microsoft.com/office/drawing/2014/main" id="{4FF48E2B-8939-43FE-286B-088453766F58}"/>
              </a:ext>
            </a:extLst>
          </p:cNvPr>
          <p:cNvSpPr/>
          <p:nvPr/>
        </p:nvSpPr>
        <p:spPr>
          <a:xfrm>
            <a:off x="5665509" y="1932371"/>
            <a:ext cx="1234312" cy="646331"/>
          </a:xfrm>
          <a:prstGeom prst="rect">
            <a:avLst/>
          </a:prstGeom>
        </p:spPr>
        <p:txBody>
          <a:bodyPr wrap="none">
            <a:spAutoFit/>
          </a:bodyPr>
          <a:lstStyle/>
          <a:p>
            <a:pPr algn="ctr"/>
            <a:r>
              <a:rPr lang="en-US" dirty="0">
                <a:cs typeface="Calibri Light" panose="020F0302020204030204" pitchFamily="34" charset="0"/>
              </a:rPr>
              <a:t>Cost of </a:t>
            </a:r>
          </a:p>
          <a:p>
            <a:pPr algn="ctr"/>
            <a:r>
              <a:rPr lang="en-US" dirty="0">
                <a:cs typeface="Calibri Light" panose="020F0302020204030204" pitchFamily="34" charset="0"/>
              </a:rPr>
              <a:t>Abatement</a:t>
            </a:r>
          </a:p>
        </p:txBody>
      </p:sp>
      <p:cxnSp>
        <p:nvCxnSpPr>
          <p:cNvPr id="5" name="Straight Connector 4">
            <a:extLst>
              <a:ext uri="{FF2B5EF4-FFF2-40B4-BE49-F238E27FC236}">
                <a16:creationId xmlns:a16="http://schemas.microsoft.com/office/drawing/2014/main" id="{BC62BD8F-380A-5581-2B95-406E6B2B47B2}"/>
              </a:ext>
            </a:extLst>
          </p:cNvPr>
          <p:cNvCxnSpPr>
            <a:cxnSpLocks/>
          </p:cNvCxnSpPr>
          <p:nvPr/>
        </p:nvCxnSpPr>
        <p:spPr>
          <a:xfrm flipV="1">
            <a:off x="7023793" y="3452809"/>
            <a:ext cx="3975640" cy="2138395"/>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BEFD4993-CB9C-A633-7FCE-D295F3550655}"/>
                  </a:ext>
                </a:extLst>
              </p:cNvPr>
              <p:cNvSpPr/>
              <p:nvPr/>
            </p:nvSpPr>
            <p:spPr>
              <a:xfrm>
                <a:off x="9311868" y="5692808"/>
                <a:ext cx="2165618" cy="707886"/>
              </a:xfrm>
              <a:prstGeom prst="rect">
                <a:avLst/>
              </a:prstGeom>
            </p:spPr>
            <p:txBody>
              <a:bodyPr wrap="square">
                <a:spAutoFit/>
              </a:bodyPr>
              <a:lstStyle/>
              <a:p>
                <a:pPr algn="ctr"/>
                <a14:m>
                  <m:oMath xmlns:m="http://schemas.openxmlformats.org/officeDocument/2006/math">
                    <m:sSup>
                      <m:sSupPr>
                        <m:ctrlPr>
                          <a:rPr lang="en-US" sz="2000" i="1" dirty="0" smtClean="0">
                            <a:solidFill>
                              <a:schemeClr val="tx1"/>
                            </a:solidFill>
                            <a:latin typeface="Cambria Math" panose="02040503050406030204" pitchFamily="18" charset="0"/>
                            <a:cs typeface="Calibri Light" panose="020F0302020204030204" pitchFamily="34" charset="0"/>
                          </a:rPr>
                        </m:ctrlPr>
                      </m:sSupPr>
                      <m:e>
                        <m:r>
                          <a:rPr lang="en-US" sz="2000" b="0" i="1" dirty="0" smtClean="0">
                            <a:solidFill>
                              <a:schemeClr val="tx1"/>
                            </a:solidFill>
                            <a:latin typeface="Cambria Math" panose="02040503050406030204" pitchFamily="18" charset="0"/>
                            <a:cs typeface="Calibri Light" panose="020F0302020204030204" pitchFamily="34" charset="0"/>
                          </a:rPr>
                          <m:t>𝑞</m:t>
                        </m:r>
                      </m:e>
                      <m:sup>
                        <m:r>
                          <a:rPr lang="en-US" sz="2000" i="1" dirty="0">
                            <a:solidFill>
                              <a:schemeClr val="tx1"/>
                            </a:solidFill>
                            <a:latin typeface="Cambria Math" panose="02040503050406030204" pitchFamily="18" charset="0"/>
                            <a:cs typeface="Calibri Light" panose="020F0302020204030204" pitchFamily="34" charset="0"/>
                          </a:rPr>
                          <m:t>∗</m:t>
                        </m:r>
                      </m:sup>
                    </m:sSup>
                  </m:oMath>
                </a14:m>
                <a:r>
                  <a:rPr lang="en-US" sz="2000" dirty="0">
                    <a:solidFill>
                      <a:schemeClr val="tx1"/>
                    </a:solidFill>
                    <a:cs typeface="Calibri Light" panose="020F0302020204030204" pitchFamily="34" charset="0"/>
                  </a:rPr>
                  <a:t>= 100 tons of abatement</a:t>
                </a:r>
              </a:p>
            </p:txBody>
          </p:sp>
        </mc:Choice>
        <mc:Fallback xmlns="">
          <p:sp>
            <p:nvSpPr>
              <p:cNvPr id="4" name="Rectangle 3">
                <a:extLst>
                  <a:ext uri="{FF2B5EF4-FFF2-40B4-BE49-F238E27FC236}">
                    <a16:creationId xmlns:a16="http://schemas.microsoft.com/office/drawing/2014/main" id="{BEFD4993-CB9C-A633-7FCE-D295F3550655}"/>
                  </a:ext>
                </a:extLst>
              </p:cNvPr>
              <p:cNvSpPr>
                <a:spLocks noRot="1" noChangeAspect="1" noMove="1" noResize="1" noEditPoints="1" noAdjustHandles="1" noChangeArrowheads="1" noChangeShapeType="1" noTextEdit="1"/>
              </p:cNvSpPr>
              <p:nvPr/>
            </p:nvSpPr>
            <p:spPr>
              <a:xfrm>
                <a:off x="9311868" y="5692808"/>
                <a:ext cx="2165618" cy="707886"/>
              </a:xfrm>
              <a:prstGeom prst="rect">
                <a:avLst/>
              </a:prstGeom>
              <a:blipFill>
                <a:blip r:embed="rId5"/>
                <a:stretch>
                  <a:fillRect t="-5172" b="-14655"/>
                </a:stretch>
              </a:blipFill>
            </p:spPr>
            <p:txBody>
              <a:bodyPr/>
              <a:lstStyle/>
              <a:p>
                <a:r>
                  <a:rPr lang="en-US">
                    <a:noFill/>
                  </a:rPr>
                  <a:t> </a:t>
                </a:r>
              </a:p>
            </p:txBody>
          </p:sp>
        </mc:Fallback>
      </mc:AlternateContent>
      <p:cxnSp>
        <p:nvCxnSpPr>
          <p:cNvPr id="19" name="Straight Connector 18">
            <a:extLst>
              <a:ext uri="{FF2B5EF4-FFF2-40B4-BE49-F238E27FC236}">
                <a16:creationId xmlns:a16="http://schemas.microsoft.com/office/drawing/2014/main" id="{FA2708A2-368A-5588-9CEA-444DBBDA68F0}"/>
              </a:ext>
            </a:extLst>
          </p:cNvPr>
          <p:cNvCxnSpPr>
            <a:cxnSpLocks/>
          </p:cNvCxnSpPr>
          <p:nvPr/>
        </p:nvCxnSpPr>
        <p:spPr>
          <a:xfrm flipV="1">
            <a:off x="10186839" y="3908356"/>
            <a:ext cx="0" cy="1682848"/>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6" name="Straight Connector 35">
            <a:extLst>
              <a:ext uri="{FF2B5EF4-FFF2-40B4-BE49-F238E27FC236}">
                <a16:creationId xmlns:a16="http://schemas.microsoft.com/office/drawing/2014/main" id="{385DF712-F4B4-6D81-295D-3FD88F7E2E0E}"/>
              </a:ext>
            </a:extLst>
          </p:cNvPr>
          <p:cNvCxnSpPr>
            <a:cxnSpLocks/>
          </p:cNvCxnSpPr>
          <p:nvPr/>
        </p:nvCxnSpPr>
        <p:spPr>
          <a:xfrm flipV="1">
            <a:off x="7023793" y="3884910"/>
            <a:ext cx="3130797" cy="23446"/>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3F5AF863-3D57-46EA-1051-246E65EE2121}"/>
                  </a:ext>
                </a:extLst>
              </p:cNvPr>
              <p:cNvSpPr txBox="1"/>
              <p:nvPr/>
            </p:nvSpPr>
            <p:spPr>
              <a:xfrm>
                <a:off x="10726301" y="3217341"/>
                <a:ext cx="114603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𝑀𝐶</m:t>
                      </m:r>
                    </m:oMath>
                  </m:oMathPara>
                </a14:m>
                <a:endParaRPr lang="en-US" dirty="0"/>
              </a:p>
            </p:txBody>
          </p:sp>
        </mc:Choice>
        <mc:Fallback xmlns="">
          <p:sp>
            <p:nvSpPr>
              <p:cNvPr id="50" name="TextBox 49">
                <a:extLst>
                  <a:ext uri="{FF2B5EF4-FFF2-40B4-BE49-F238E27FC236}">
                    <a16:creationId xmlns:a16="http://schemas.microsoft.com/office/drawing/2014/main" id="{3F5AF863-3D57-46EA-1051-246E65EE2121}"/>
                  </a:ext>
                </a:extLst>
              </p:cNvPr>
              <p:cNvSpPr txBox="1">
                <a:spLocks noRot="1" noChangeAspect="1" noMove="1" noResize="1" noEditPoints="1" noAdjustHandles="1" noChangeArrowheads="1" noChangeShapeType="1" noTextEdit="1"/>
              </p:cNvSpPr>
              <p:nvPr/>
            </p:nvSpPr>
            <p:spPr>
              <a:xfrm>
                <a:off x="10726301" y="3217341"/>
                <a:ext cx="1146030" cy="369332"/>
              </a:xfrm>
              <a:prstGeom prst="rect">
                <a:avLst/>
              </a:prstGeom>
              <a:blipFill>
                <a:blip r:embed="rId10"/>
                <a:stretch>
                  <a:fillRect/>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7F2A6D03-5BBB-BEB2-223A-849D8675921C}"/>
              </a:ext>
            </a:extLst>
          </p:cNvPr>
          <p:cNvSpPr txBox="1"/>
          <p:nvPr/>
        </p:nvSpPr>
        <p:spPr>
          <a:xfrm>
            <a:off x="414569" y="3004592"/>
            <a:ext cx="4024354" cy="1602746"/>
          </a:xfrm>
          <a:prstGeom prst="rect">
            <a:avLst/>
          </a:prstGeom>
          <a:noFill/>
          <a:effectLst/>
        </p:spPr>
        <p:txBody>
          <a:bodyPr wrap="square" rtlCol="0">
            <a:spAutoFit/>
          </a:bodyPr>
          <a:lstStyle/>
          <a:p>
            <a:pPr>
              <a:lnSpc>
                <a:spcPct val="125000"/>
              </a:lnSpc>
            </a:pPr>
            <a:r>
              <a:rPr lang="en-US" sz="2000" dirty="0">
                <a:cs typeface="Calibri Light" panose="020F0302020204030204" pitchFamily="34" charset="0"/>
              </a:rPr>
              <a:t>In this example, the marginal cost of abatement curve represents the marginal costs across many polluting firms. </a:t>
            </a:r>
          </a:p>
        </p:txBody>
      </p:sp>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25DEC331-55F9-0FD3-51DF-4D348989D5C0}"/>
                  </a:ext>
                </a:extLst>
              </p:cNvPr>
              <p:cNvSpPr/>
              <p:nvPr/>
            </p:nvSpPr>
            <p:spPr>
              <a:xfrm>
                <a:off x="4856672" y="3684855"/>
                <a:ext cx="2150996" cy="400110"/>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sSup>
                        <m:sSupPr>
                          <m:ctrlPr>
                            <a:rPr lang="en-US" sz="2000" i="1" dirty="0" smtClean="0">
                              <a:solidFill>
                                <a:schemeClr val="tx1"/>
                              </a:solidFill>
                              <a:latin typeface="Cambria Math" panose="02040503050406030204" pitchFamily="18" charset="0"/>
                              <a:cs typeface="Calibri Light" panose="020F0302020204030204" pitchFamily="34" charset="0"/>
                            </a:rPr>
                          </m:ctrlPr>
                        </m:sSupPr>
                        <m:e>
                          <m:r>
                            <a:rPr lang="en-US" sz="2000" i="1" dirty="0">
                              <a:solidFill>
                                <a:schemeClr val="tx1"/>
                              </a:solidFill>
                              <a:latin typeface="Cambria Math" panose="02040503050406030204" pitchFamily="18" charset="0"/>
                              <a:cs typeface="Calibri Light" panose="020F0302020204030204" pitchFamily="34" charset="0"/>
                            </a:rPr>
                            <m:t>𝜏</m:t>
                          </m:r>
                        </m:e>
                        <m:sup>
                          <m:r>
                            <a:rPr lang="en-US" sz="2000" i="1" dirty="0">
                              <a:solidFill>
                                <a:schemeClr val="tx1"/>
                              </a:solidFill>
                              <a:latin typeface="Cambria Math" panose="02040503050406030204" pitchFamily="18" charset="0"/>
                              <a:cs typeface="Calibri Light" panose="020F0302020204030204" pitchFamily="34" charset="0"/>
                            </a:rPr>
                            <m:t>∗</m:t>
                          </m:r>
                        </m:sup>
                      </m:sSup>
                      <m:r>
                        <a:rPr lang="en-US" sz="2000" b="0" i="1" smtClean="0">
                          <a:solidFill>
                            <a:schemeClr val="tx1"/>
                          </a:solidFill>
                          <a:latin typeface="Cambria Math" panose="02040503050406030204" pitchFamily="18" charset="0"/>
                          <a:cs typeface="Calibri Light" panose="020F0302020204030204" pitchFamily="34" charset="0"/>
                        </a:rPr>
                        <m:t>=10$ </m:t>
                      </m:r>
                      <m:r>
                        <a:rPr lang="en-US" sz="2000" b="0" i="1" smtClean="0">
                          <a:solidFill>
                            <a:schemeClr val="tx1"/>
                          </a:solidFill>
                          <a:latin typeface="Cambria Math" panose="02040503050406030204" pitchFamily="18" charset="0"/>
                          <a:cs typeface="Calibri Light" panose="020F0302020204030204" pitchFamily="34" charset="0"/>
                        </a:rPr>
                        <m:t>𝑝𝑒𝑟</m:t>
                      </m:r>
                      <m:r>
                        <a:rPr lang="en-US" sz="2000" b="0" i="1" smtClean="0">
                          <a:solidFill>
                            <a:schemeClr val="tx1"/>
                          </a:solidFill>
                          <a:latin typeface="Cambria Math" panose="02040503050406030204" pitchFamily="18" charset="0"/>
                          <a:cs typeface="Calibri Light" panose="020F0302020204030204" pitchFamily="34" charset="0"/>
                        </a:rPr>
                        <m:t> </m:t>
                      </m:r>
                      <m:r>
                        <a:rPr lang="en-US" sz="2000" b="0" i="1" smtClean="0">
                          <a:solidFill>
                            <a:schemeClr val="tx1"/>
                          </a:solidFill>
                          <a:latin typeface="Cambria Math" panose="02040503050406030204" pitchFamily="18" charset="0"/>
                          <a:cs typeface="Calibri Light" panose="020F0302020204030204" pitchFamily="34" charset="0"/>
                        </a:rPr>
                        <m:t>𝑡𝑜𝑛</m:t>
                      </m:r>
                    </m:oMath>
                  </m:oMathPara>
                </a14:m>
                <a:endParaRPr lang="en-US" sz="2000" dirty="0">
                  <a:solidFill>
                    <a:schemeClr val="tx1"/>
                  </a:solidFill>
                  <a:cs typeface="Calibri Light" panose="020F0302020204030204" pitchFamily="34" charset="0"/>
                </a:endParaRPr>
              </a:p>
            </p:txBody>
          </p:sp>
        </mc:Choice>
        <mc:Fallback xmlns="">
          <p:sp>
            <p:nvSpPr>
              <p:cNvPr id="7" name="Rectangle 6">
                <a:extLst>
                  <a:ext uri="{FF2B5EF4-FFF2-40B4-BE49-F238E27FC236}">
                    <a16:creationId xmlns:a16="http://schemas.microsoft.com/office/drawing/2014/main" id="{25DEC331-55F9-0FD3-51DF-4D348989D5C0}"/>
                  </a:ext>
                </a:extLst>
              </p:cNvPr>
              <p:cNvSpPr>
                <a:spLocks noRot="1" noChangeAspect="1" noMove="1" noResize="1" noEditPoints="1" noAdjustHandles="1" noChangeArrowheads="1" noChangeShapeType="1" noTextEdit="1"/>
              </p:cNvSpPr>
              <p:nvPr/>
            </p:nvSpPr>
            <p:spPr>
              <a:xfrm>
                <a:off x="4856672" y="3684855"/>
                <a:ext cx="2150996" cy="400110"/>
              </a:xfrm>
              <a:prstGeom prst="rect">
                <a:avLst/>
              </a:prstGeom>
              <a:blipFill>
                <a:blip r:embed="rId11"/>
                <a:stretch>
                  <a:fillRect b="-7576"/>
                </a:stretch>
              </a:blipFill>
            </p:spPr>
            <p:txBody>
              <a:bodyPr/>
              <a:lstStyle/>
              <a:p>
                <a:r>
                  <a:rPr lang="en-US">
                    <a:noFill/>
                  </a:rPr>
                  <a:t> </a:t>
                </a:r>
              </a:p>
            </p:txBody>
          </p:sp>
        </mc:Fallback>
      </mc:AlternateContent>
      <p:sp>
        <p:nvSpPr>
          <p:cNvPr id="12" name="Title 2">
            <a:extLst>
              <a:ext uri="{FF2B5EF4-FFF2-40B4-BE49-F238E27FC236}">
                <a16:creationId xmlns:a16="http://schemas.microsoft.com/office/drawing/2014/main" id="{28B94253-AACD-DBCF-3420-05829195D56D}"/>
              </a:ext>
            </a:extLst>
          </p:cNvPr>
          <p:cNvSpPr txBox="1">
            <a:spLocks/>
          </p:cNvSpPr>
          <p:nvPr/>
        </p:nvSpPr>
        <p:spPr>
          <a:xfrm>
            <a:off x="2647069" y="-423710"/>
            <a:ext cx="7225748" cy="1775218"/>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rgbClr val="0070C0"/>
                </a:solidFill>
                <a:latin typeface="+mj-lt"/>
              </a:rPr>
              <a:t>Marginal Costs Across Firms</a:t>
            </a:r>
          </a:p>
        </p:txBody>
      </p:sp>
    </p:spTree>
    <p:custDataLst>
      <p:tags r:id="rId1"/>
    </p:custDataLst>
    <p:extLst>
      <p:ext uri="{BB962C8B-B14F-4D97-AF65-F5344CB8AC3E}">
        <p14:creationId xmlns:p14="http://schemas.microsoft.com/office/powerpoint/2010/main" val="33941322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605D4D6-67D1-0320-A140-94CC8086E16C}"/>
              </a:ext>
            </a:extLst>
          </p:cNvPr>
          <p:cNvPicPr>
            <a:picLocks noChangeAspect="1"/>
          </p:cNvPicPr>
          <p:nvPr/>
        </p:nvPicPr>
        <p:blipFill>
          <a:blip r:embed="rId4"/>
          <a:stretch>
            <a:fillRect/>
          </a:stretch>
        </p:blipFill>
        <p:spPr>
          <a:xfrm>
            <a:off x="6834957" y="1932371"/>
            <a:ext cx="4619625" cy="4105275"/>
          </a:xfrm>
          <a:prstGeom prst="rect">
            <a:avLst/>
          </a:prstGeom>
        </p:spPr>
      </p:pic>
      <p:sp>
        <p:nvSpPr>
          <p:cNvPr id="11" name="Title 2">
            <a:extLst>
              <a:ext uri="{FF2B5EF4-FFF2-40B4-BE49-F238E27FC236}">
                <a16:creationId xmlns:a16="http://schemas.microsoft.com/office/drawing/2014/main" id="{462E9AFE-FCE3-4594-A4DB-141C6B7644D4}"/>
              </a:ext>
            </a:extLst>
          </p:cNvPr>
          <p:cNvSpPr txBox="1">
            <a:spLocks/>
          </p:cNvSpPr>
          <p:nvPr/>
        </p:nvSpPr>
        <p:spPr>
          <a:xfrm>
            <a:off x="2398804" y="-423710"/>
            <a:ext cx="7225748" cy="1775218"/>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endParaRPr lang="en-US" sz="4000" dirty="0">
              <a:solidFill>
                <a:schemeClr val="tx1"/>
              </a:solidFill>
              <a:latin typeface="+mj-lt"/>
            </a:endParaRPr>
          </a:p>
        </p:txBody>
      </p:sp>
      <p:sp>
        <p:nvSpPr>
          <p:cNvPr id="22" name="Rectangle 21">
            <a:extLst>
              <a:ext uri="{FF2B5EF4-FFF2-40B4-BE49-F238E27FC236}">
                <a16:creationId xmlns:a16="http://schemas.microsoft.com/office/drawing/2014/main" id="{4FF48E2B-8939-43FE-286B-088453766F58}"/>
              </a:ext>
            </a:extLst>
          </p:cNvPr>
          <p:cNvSpPr/>
          <p:nvPr/>
        </p:nvSpPr>
        <p:spPr>
          <a:xfrm>
            <a:off x="5665509" y="1932371"/>
            <a:ext cx="1234312" cy="646331"/>
          </a:xfrm>
          <a:prstGeom prst="rect">
            <a:avLst/>
          </a:prstGeom>
        </p:spPr>
        <p:txBody>
          <a:bodyPr wrap="none">
            <a:spAutoFit/>
          </a:bodyPr>
          <a:lstStyle/>
          <a:p>
            <a:pPr algn="ctr"/>
            <a:r>
              <a:rPr lang="en-US" dirty="0">
                <a:cs typeface="Calibri Light" panose="020F0302020204030204" pitchFamily="34" charset="0"/>
              </a:rPr>
              <a:t>Cost of </a:t>
            </a:r>
          </a:p>
          <a:p>
            <a:pPr algn="ctr"/>
            <a:r>
              <a:rPr lang="en-US" dirty="0">
                <a:cs typeface="Calibri Light" panose="020F0302020204030204" pitchFamily="34" charset="0"/>
              </a:rPr>
              <a:t>Abatement</a:t>
            </a:r>
          </a:p>
        </p:txBody>
      </p:sp>
      <p:cxnSp>
        <p:nvCxnSpPr>
          <p:cNvPr id="5" name="Straight Connector 4">
            <a:extLst>
              <a:ext uri="{FF2B5EF4-FFF2-40B4-BE49-F238E27FC236}">
                <a16:creationId xmlns:a16="http://schemas.microsoft.com/office/drawing/2014/main" id="{BC62BD8F-380A-5581-2B95-406E6B2B47B2}"/>
              </a:ext>
            </a:extLst>
          </p:cNvPr>
          <p:cNvCxnSpPr>
            <a:cxnSpLocks/>
          </p:cNvCxnSpPr>
          <p:nvPr/>
        </p:nvCxnSpPr>
        <p:spPr>
          <a:xfrm flipV="1">
            <a:off x="7023793" y="3452809"/>
            <a:ext cx="3975640" cy="2138395"/>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BEFD4993-CB9C-A633-7FCE-D295F3550655}"/>
                  </a:ext>
                </a:extLst>
              </p:cNvPr>
              <p:cNvSpPr/>
              <p:nvPr/>
            </p:nvSpPr>
            <p:spPr>
              <a:xfrm>
                <a:off x="9311868" y="5692808"/>
                <a:ext cx="2165618" cy="707886"/>
              </a:xfrm>
              <a:prstGeom prst="rect">
                <a:avLst/>
              </a:prstGeom>
            </p:spPr>
            <p:txBody>
              <a:bodyPr wrap="square">
                <a:spAutoFit/>
              </a:bodyPr>
              <a:lstStyle/>
              <a:p>
                <a:pPr algn="ctr"/>
                <a14:m>
                  <m:oMath xmlns:m="http://schemas.openxmlformats.org/officeDocument/2006/math">
                    <m:sSup>
                      <m:sSupPr>
                        <m:ctrlPr>
                          <a:rPr lang="en-US" sz="2000" i="1" dirty="0" smtClean="0">
                            <a:solidFill>
                              <a:schemeClr val="tx1"/>
                            </a:solidFill>
                            <a:latin typeface="Cambria Math" panose="02040503050406030204" pitchFamily="18" charset="0"/>
                            <a:cs typeface="Calibri Light" panose="020F0302020204030204" pitchFamily="34" charset="0"/>
                          </a:rPr>
                        </m:ctrlPr>
                      </m:sSupPr>
                      <m:e>
                        <m:r>
                          <a:rPr lang="en-US" sz="2000" b="0" i="1" dirty="0" smtClean="0">
                            <a:solidFill>
                              <a:schemeClr val="tx1"/>
                            </a:solidFill>
                            <a:latin typeface="Cambria Math" panose="02040503050406030204" pitchFamily="18" charset="0"/>
                            <a:cs typeface="Calibri Light" panose="020F0302020204030204" pitchFamily="34" charset="0"/>
                          </a:rPr>
                          <m:t>𝑞</m:t>
                        </m:r>
                      </m:e>
                      <m:sup>
                        <m:r>
                          <a:rPr lang="en-US" sz="2000" i="1" dirty="0">
                            <a:solidFill>
                              <a:schemeClr val="tx1"/>
                            </a:solidFill>
                            <a:latin typeface="Cambria Math" panose="02040503050406030204" pitchFamily="18" charset="0"/>
                            <a:cs typeface="Calibri Light" panose="020F0302020204030204" pitchFamily="34" charset="0"/>
                          </a:rPr>
                          <m:t>∗</m:t>
                        </m:r>
                      </m:sup>
                    </m:sSup>
                  </m:oMath>
                </a14:m>
                <a:r>
                  <a:rPr lang="en-US" sz="2000" dirty="0">
                    <a:solidFill>
                      <a:schemeClr val="tx1"/>
                    </a:solidFill>
                    <a:cs typeface="Calibri Light" panose="020F0302020204030204" pitchFamily="34" charset="0"/>
                  </a:rPr>
                  <a:t>= 100 tons of abatement</a:t>
                </a:r>
              </a:p>
            </p:txBody>
          </p:sp>
        </mc:Choice>
        <mc:Fallback xmlns="">
          <p:sp>
            <p:nvSpPr>
              <p:cNvPr id="4" name="Rectangle 3">
                <a:extLst>
                  <a:ext uri="{FF2B5EF4-FFF2-40B4-BE49-F238E27FC236}">
                    <a16:creationId xmlns:a16="http://schemas.microsoft.com/office/drawing/2014/main" id="{BEFD4993-CB9C-A633-7FCE-D295F3550655}"/>
                  </a:ext>
                </a:extLst>
              </p:cNvPr>
              <p:cNvSpPr>
                <a:spLocks noRot="1" noChangeAspect="1" noMove="1" noResize="1" noEditPoints="1" noAdjustHandles="1" noChangeArrowheads="1" noChangeShapeType="1" noTextEdit="1"/>
              </p:cNvSpPr>
              <p:nvPr/>
            </p:nvSpPr>
            <p:spPr>
              <a:xfrm>
                <a:off x="9311868" y="5692808"/>
                <a:ext cx="2165618" cy="707886"/>
              </a:xfrm>
              <a:prstGeom prst="rect">
                <a:avLst/>
              </a:prstGeom>
              <a:blipFill>
                <a:blip r:embed="rId5"/>
                <a:stretch>
                  <a:fillRect t="-5172" b="-14655"/>
                </a:stretch>
              </a:blipFill>
            </p:spPr>
            <p:txBody>
              <a:bodyPr/>
              <a:lstStyle/>
              <a:p>
                <a:r>
                  <a:rPr lang="en-US">
                    <a:noFill/>
                  </a:rPr>
                  <a:t> </a:t>
                </a:r>
              </a:p>
            </p:txBody>
          </p:sp>
        </mc:Fallback>
      </mc:AlternateContent>
      <p:cxnSp>
        <p:nvCxnSpPr>
          <p:cNvPr id="19" name="Straight Connector 18">
            <a:extLst>
              <a:ext uri="{FF2B5EF4-FFF2-40B4-BE49-F238E27FC236}">
                <a16:creationId xmlns:a16="http://schemas.microsoft.com/office/drawing/2014/main" id="{FA2708A2-368A-5588-9CEA-444DBBDA68F0}"/>
              </a:ext>
            </a:extLst>
          </p:cNvPr>
          <p:cNvCxnSpPr>
            <a:cxnSpLocks/>
          </p:cNvCxnSpPr>
          <p:nvPr/>
        </p:nvCxnSpPr>
        <p:spPr>
          <a:xfrm flipV="1">
            <a:off x="10186839" y="3908356"/>
            <a:ext cx="0" cy="1682848"/>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4" name="Straight Connector 23">
            <a:extLst>
              <a:ext uri="{FF2B5EF4-FFF2-40B4-BE49-F238E27FC236}">
                <a16:creationId xmlns:a16="http://schemas.microsoft.com/office/drawing/2014/main" id="{C81BE541-3515-A579-F465-FD0336BA1790}"/>
              </a:ext>
            </a:extLst>
          </p:cNvPr>
          <p:cNvCxnSpPr>
            <a:cxnSpLocks/>
          </p:cNvCxnSpPr>
          <p:nvPr/>
        </p:nvCxnSpPr>
        <p:spPr>
          <a:xfrm flipV="1">
            <a:off x="7016079" y="2881969"/>
            <a:ext cx="1423016" cy="2713860"/>
          </a:xfrm>
          <a:prstGeom prst="line">
            <a:avLst/>
          </a:prstGeom>
          <a:ln w="9525"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0" name="Straight Connector 29">
            <a:extLst>
              <a:ext uri="{FF2B5EF4-FFF2-40B4-BE49-F238E27FC236}">
                <a16:creationId xmlns:a16="http://schemas.microsoft.com/office/drawing/2014/main" id="{A46977F8-13D4-6EC8-917B-4AB2F4EC4B55}"/>
              </a:ext>
            </a:extLst>
          </p:cNvPr>
          <p:cNvCxnSpPr>
            <a:cxnSpLocks/>
          </p:cNvCxnSpPr>
          <p:nvPr/>
        </p:nvCxnSpPr>
        <p:spPr>
          <a:xfrm flipV="1">
            <a:off x="7023793" y="3138263"/>
            <a:ext cx="2684993" cy="2452941"/>
          </a:xfrm>
          <a:prstGeom prst="line">
            <a:avLst/>
          </a:prstGeom>
          <a:ln w="9525" cap="flat" cmpd="sng" algn="ctr">
            <a:solidFill>
              <a:srgbClr val="0070C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7EAFBC00-7287-A9F8-60DD-5F03B6878978}"/>
                  </a:ext>
                </a:extLst>
              </p:cNvPr>
              <p:cNvSpPr txBox="1"/>
              <p:nvPr/>
            </p:nvSpPr>
            <p:spPr>
              <a:xfrm>
                <a:off x="8439095" y="2594618"/>
                <a:ext cx="49949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FF0000"/>
                          </a:solidFill>
                          <a:latin typeface="Cambria Math" panose="02040503050406030204" pitchFamily="18" charset="0"/>
                        </a:rPr>
                        <m:t>𝑀</m:t>
                      </m:r>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𝐶</m:t>
                          </m:r>
                        </m:e>
                        <m:sub>
                          <m:r>
                            <a:rPr lang="en-US" b="0" i="1" smtClean="0">
                              <a:solidFill>
                                <a:srgbClr val="FF0000"/>
                              </a:solidFill>
                              <a:latin typeface="Cambria Math" panose="02040503050406030204" pitchFamily="18" charset="0"/>
                            </a:rPr>
                            <m:t>𝑎</m:t>
                          </m:r>
                        </m:sub>
                      </m:sSub>
                    </m:oMath>
                  </m:oMathPara>
                </a14:m>
                <a:endParaRPr lang="en-US" dirty="0">
                  <a:solidFill>
                    <a:srgbClr val="FF0000"/>
                  </a:solidFill>
                </a:endParaRPr>
              </a:p>
            </p:txBody>
          </p:sp>
        </mc:Choice>
        <mc:Fallback xmlns="">
          <p:sp>
            <p:nvSpPr>
              <p:cNvPr id="33" name="TextBox 32">
                <a:extLst>
                  <a:ext uri="{FF2B5EF4-FFF2-40B4-BE49-F238E27FC236}">
                    <a16:creationId xmlns:a16="http://schemas.microsoft.com/office/drawing/2014/main" id="{7EAFBC00-7287-A9F8-60DD-5F03B6878978}"/>
                  </a:ext>
                </a:extLst>
              </p:cNvPr>
              <p:cNvSpPr txBox="1">
                <a:spLocks noRot="1" noChangeAspect="1" noMove="1" noResize="1" noEditPoints="1" noAdjustHandles="1" noChangeArrowheads="1" noChangeShapeType="1" noTextEdit="1"/>
              </p:cNvSpPr>
              <p:nvPr/>
            </p:nvSpPr>
            <p:spPr>
              <a:xfrm>
                <a:off x="8439095" y="2594618"/>
                <a:ext cx="499496" cy="276999"/>
              </a:xfrm>
              <a:prstGeom prst="rect">
                <a:avLst/>
              </a:prstGeom>
              <a:blipFill>
                <a:blip r:embed="rId6"/>
                <a:stretch>
                  <a:fillRect l="-9756" r="-2439" b="-111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103E9C50-912B-5679-D0F7-F9A6773B8062}"/>
                  </a:ext>
                </a:extLst>
              </p:cNvPr>
              <p:cNvSpPr txBox="1"/>
              <p:nvPr/>
            </p:nvSpPr>
            <p:spPr>
              <a:xfrm>
                <a:off x="9773393" y="2853033"/>
                <a:ext cx="495071"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0070C0"/>
                          </a:solidFill>
                          <a:latin typeface="Cambria Math" panose="02040503050406030204" pitchFamily="18" charset="0"/>
                        </a:rPr>
                        <m:t>𝑀</m:t>
                      </m:r>
                      <m:sSub>
                        <m:sSubPr>
                          <m:ctrlPr>
                            <a:rPr lang="en-US" b="0"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𝐶</m:t>
                          </m:r>
                        </m:e>
                        <m:sub>
                          <m:r>
                            <a:rPr lang="en-US" b="0" i="1" smtClean="0">
                              <a:solidFill>
                                <a:srgbClr val="0070C0"/>
                              </a:solidFill>
                              <a:latin typeface="Cambria Math" panose="02040503050406030204" pitchFamily="18" charset="0"/>
                            </a:rPr>
                            <m:t>𝑏</m:t>
                          </m:r>
                        </m:sub>
                      </m:sSub>
                    </m:oMath>
                  </m:oMathPara>
                </a14:m>
                <a:endParaRPr lang="en-US" dirty="0">
                  <a:solidFill>
                    <a:srgbClr val="0070C0"/>
                  </a:solidFill>
                </a:endParaRPr>
              </a:p>
            </p:txBody>
          </p:sp>
        </mc:Choice>
        <mc:Fallback xmlns="">
          <p:sp>
            <p:nvSpPr>
              <p:cNvPr id="34" name="TextBox 33">
                <a:extLst>
                  <a:ext uri="{FF2B5EF4-FFF2-40B4-BE49-F238E27FC236}">
                    <a16:creationId xmlns:a16="http://schemas.microsoft.com/office/drawing/2014/main" id="{103E9C50-912B-5679-D0F7-F9A6773B8062}"/>
                  </a:ext>
                </a:extLst>
              </p:cNvPr>
              <p:cNvSpPr txBox="1">
                <a:spLocks noRot="1" noChangeAspect="1" noMove="1" noResize="1" noEditPoints="1" noAdjustHandles="1" noChangeArrowheads="1" noChangeShapeType="1" noTextEdit="1"/>
              </p:cNvSpPr>
              <p:nvPr/>
            </p:nvSpPr>
            <p:spPr>
              <a:xfrm>
                <a:off x="9773393" y="2853033"/>
                <a:ext cx="495071" cy="276999"/>
              </a:xfrm>
              <a:prstGeom prst="rect">
                <a:avLst/>
              </a:prstGeom>
              <a:blipFill>
                <a:blip r:embed="rId7"/>
                <a:stretch>
                  <a:fillRect l="-9877" r="-4938" b="-17778"/>
                </a:stretch>
              </a:blipFill>
            </p:spPr>
            <p:txBody>
              <a:bodyPr/>
              <a:lstStyle/>
              <a:p>
                <a:r>
                  <a:rPr lang="en-US">
                    <a:noFill/>
                  </a:rPr>
                  <a:t> </a:t>
                </a:r>
              </a:p>
            </p:txBody>
          </p:sp>
        </mc:Fallback>
      </mc:AlternateContent>
      <p:cxnSp>
        <p:nvCxnSpPr>
          <p:cNvPr id="36" name="Straight Connector 35">
            <a:extLst>
              <a:ext uri="{FF2B5EF4-FFF2-40B4-BE49-F238E27FC236}">
                <a16:creationId xmlns:a16="http://schemas.microsoft.com/office/drawing/2014/main" id="{385DF712-F4B4-6D81-295D-3FD88F7E2E0E}"/>
              </a:ext>
            </a:extLst>
          </p:cNvPr>
          <p:cNvCxnSpPr>
            <a:cxnSpLocks/>
          </p:cNvCxnSpPr>
          <p:nvPr/>
        </p:nvCxnSpPr>
        <p:spPr>
          <a:xfrm flipV="1">
            <a:off x="7023793" y="3884910"/>
            <a:ext cx="3130797" cy="23446"/>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3F5AF863-3D57-46EA-1051-246E65EE2121}"/>
                  </a:ext>
                </a:extLst>
              </p:cNvPr>
              <p:cNvSpPr txBox="1"/>
              <p:nvPr/>
            </p:nvSpPr>
            <p:spPr>
              <a:xfrm>
                <a:off x="10726301" y="3217341"/>
                <a:ext cx="114603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𝑀𝐶</m:t>
                      </m:r>
                    </m:oMath>
                  </m:oMathPara>
                </a14:m>
                <a:endParaRPr lang="en-US" dirty="0"/>
              </a:p>
            </p:txBody>
          </p:sp>
        </mc:Choice>
        <mc:Fallback xmlns="">
          <p:sp>
            <p:nvSpPr>
              <p:cNvPr id="50" name="TextBox 49">
                <a:extLst>
                  <a:ext uri="{FF2B5EF4-FFF2-40B4-BE49-F238E27FC236}">
                    <a16:creationId xmlns:a16="http://schemas.microsoft.com/office/drawing/2014/main" id="{3F5AF863-3D57-46EA-1051-246E65EE2121}"/>
                  </a:ext>
                </a:extLst>
              </p:cNvPr>
              <p:cNvSpPr txBox="1">
                <a:spLocks noRot="1" noChangeAspect="1" noMove="1" noResize="1" noEditPoints="1" noAdjustHandles="1" noChangeArrowheads="1" noChangeShapeType="1" noTextEdit="1"/>
              </p:cNvSpPr>
              <p:nvPr/>
            </p:nvSpPr>
            <p:spPr>
              <a:xfrm>
                <a:off x="10726301" y="3217341"/>
                <a:ext cx="1146030" cy="3693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7F2A6D03-5BBB-BEB2-223A-849D8675921C}"/>
                  </a:ext>
                </a:extLst>
              </p:cNvPr>
              <p:cNvSpPr txBox="1"/>
              <p:nvPr/>
            </p:nvSpPr>
            <p:spPr>
              <a:xfrm>
                <a:off x="569861" y="2545370"/>
                <a:ext cx="4024354" cy="3045834"/>
              </a:xfrm>
              <a:prstGeom prst="rect">
                <a:avLst/>
              </a:prstGeom>
              <a:noFill/>
              <a:effectLst/>
            </p:spPr>
            <p:txBody>
              <a:bodyPr wrap="square" rtlCol="0">
                <a:spAutoFit/>
              </a:bodyPr>
              <a:lstStyle/>
              <a:p>
                <a:pPr>
                  <a:lnSpc>
                    <a:spcPct val="125000"/>
                  </a:lnSpc>
                </a:pPr>
                <a:r>
                  <a:rPr lang="en-US" sz="2000" dirty="0">
                    <a:cs typeface="Calibri Light" panose="020F0302020204030204" pitchFamily="34" charset="0"/>
                  </a:rPr>
                  <a:t>For simplicity, let’s assume there are two firms, </a:t>
                </a:r>
                <a:r>
                  <a:rPr lang="en-US" sz="2000" dirty="0">
                    <a:solidFill>
                      <a:srgbClr val="FF0000"/>
                    </a:solidFill>
                    <a:cs typeface="Calibri Light" panose="020F0302020204030204" pitchFamily="34" charset="0"/>
                  </a:rPr>
                  <a:t>A</a:t>
                </a:r>
                <a:r>
                  <a:rPr lang="en-US" sz="2000" dirty="0">
                    <a:cs typeface="Calibri Light" panose="020F0302020204030204" pitchFamily="34" charset="0"/>
                  </a:rPr>
                  <a:t> and </a:t>
                </a:r>
                <a:r>
                  <a:rPr lang="en-US" sz="2000" dirty="0">
                    <a:solidFill>
                      <a:srgbClr val="0070C0"/>
                    </a:solidFill>
                    <a:cs typeface="Calibri Light" panose="020F0302020204030204" pitchFamily="34" charset="0"/>
                  </a:rPr>
                  <a:t>B</a:t>
                </a:r>
                <a:r>
                  <a:rPr lang="en-US" sz="2000" dirty="0">
                    <a:cs typeface="Calibri Light" panose="020F0302020204030204" pitchFamily="34" charset="0"/>
                  </a:rPr>
                  <a:t>. These firms have the following marginal cost curves. </a:t>
                </a:r>
              </a:p>
              <a:p>
                <a:pPr>
                  <a:lnSpc>
                    <a:spcPct val="125000"/>
                  </a:lnSpc>
                </a:pPr>
                <a14:m>
                  <m:oMathPara xmlns:m="http://schemas.openxmlformats.org/officeDocument/2006/math">
                    <m:oMathParaPr>
                      <m:jc m:val="centerGroup"/>
                    </m:oMathParaPr>
                    <m:oMath xmlns:m="http://schemas.openxmlformats.org/officeDocument/2006/math">
                      <m:r>
                        <a:rPr lang="en-US" sz="2000" b="0" i="1" smtClean="0">
                          <a:solidFill>
                            <a:srgbClr val="FF0000"/>
                          </a:solidFill>
                          <a:latin typeface="Cambria Math" panose="02040503050406030204" pitchFamily="18" charset="0"/>
                        </a:rPr>
                        <m:t>𝑀</m:t>
                      </m:r>
                      <m:sSub>
                        <m:sSubPr>
                          <m:ctrlPr>
                            <a:rPr lang="en-US" sz="2000" b="0" i="1" smtClean="0">
                              <a:solidFill>
                                <a:srgbClr val="FF0000"/>
                              </a:solidFill>
                              <a:latin typeface="Cambria Math" panose="02040503050406030204" pitchFamily="18" charset="0"/>
                            </a:rPr>
                          </m:ctrlPr>
                        </m:sSubPr>
                        <m:e>
                          <m:r>
                            <a:rPr lang="en-US" sz="2000" b="0" i="1" smtClean="0">
                              <a:solidFill>
                                <a:srgbClr val="FF0000"/>
                              </a:solidFill>
                              <a:latin typeface="Cambria Math" panose="02040503050406030204" pitchFamily="18" charset="0"/>
                            </a:rPr>
                            <m:t>𝐶</m:t>
                          </m:r>
                        </m:e>
                        <m:sub>
                          <m:r>
                            <a:rPr lang="en-US" sz="2000" b="0" i="1" smtClean="0">
                              <a:solidFill>
                                <a:srgbClr val="FF0000"/>
                              </a:solidFill>
                              <a:latin typeface="Cambria Math" panose="02040503050406030204" pitchFamily="18" charset="0"/>
                            </a:rPr>
                            <m:t>𝑎</m:t>
                          </m:r>
                        </m:sub>
                      </m:sSub>
                      <m:r>
                        <a:rPr lang="en-US" sz="2000" b="0" i="1" smtClean="0">
                          <a:solidFill>
                            <a:srgbClr val="FF0000"/>
                          </a:solidFill>
                          <a:latin typeface="Cambria Math" panose="02040503050406030204" pitchFamily="18" charset="0"/>
                        </a:rPr>
                        <m:t>=</m:t>
                      </m:r>
                      <m:f>
                        <m:fPr>
                          <m:ctrlPr>
                            <a:rPr lang="en-US" sz="2000" b="0" i="1" smtClean="0">
                              <a:solidFill>
                                <a:srgbClr val="FF0000"/>
                              </a:solidFill>
                              <a:latin typeface="Cambria Math" panose="02040503050406030204" pitchFamily="18" charset="0"/>
                            </a:rPr>
                          </m:ctrlPr>
                        </m:fPr>
                        <m:num>
                          <m:r>
                            <a:rPr lang="en-US" sz="2000" b="0" i="1" smtClean="0">
                              <a:solidFill>
                                <a:srgbClr val="FF0000"/>
                              </a:solidFill>
                              <a:latin typeface="Cambria Math" panose="02040503050406030204" pitchFamily="18" charset="0"/>
                            </a:rPr>
                            <m:t>1</m:t>
                          </m:r>
                        </m:num>
                        <m:den>
                          <m:r>
                            <a:rPr lang="en-US" sz="2000" b="0" i="1" smtClean="0">
                              <a:solidFill>
                                <a:srgbClr val="FF0000"/>
                              </a:solidFill>
                              <a:latin typeface="Cambria Math" panose="02040503050406030204" pitchFamily="18" charset="0"/>
                            </a:rPr>
                            <m:t>4</m:t>
                          </m:r>
                        </m:den>
                      </m:f>
                      <m:r>
                        <a:rPr lang="en-US" sz="2000" b="0" i="1" smtClean="0">
                          <a:solidFill>
                            <a:srgbClr val="FF0000"/>
                          </a:solidFill>
                          <a:latin typeface="Cambria Math" panose="02040503050406030204" pitchFamily="18" charset="0"/>
                        </a:rPr>
                        <m:t>∗</m:t>
                      </m:r>
                      <m:sSub>
                        <m:sSubPr>
                          <m:ctrlPr>
                            <a:rPr lang="en-US" sz="2000" b="0" i="1" smtClean="0">
                              <a:solidFill>
                                <a:srgbClr val="FF0000"/>
                              </a:solidFill>
                              <a:latin typeface="Cambria Math" panose="02040503050406030204" pitchFamily="18" charset="0"/>
                            </a:rPr>
                          </m:ctrlPr>
                        </m:sSubPr>
                        <m:e>
                          <m:r>
                            <a:rPr lang="en-US" sz="2000" b="0" i="1" smtClean="0">
                              <a:solidFill>
                                <a:srgbClr val="FF0000"/>
                              </a:solidFill>
                              <a:latin typeface="Cambria Math" panose="02040503050406030204" pitchFamily="18" charset="0"/>
                            </a:rPr>
                            <m:t>𝑞</m:t>
                          </m:r>
                        </m:e>
                        <m:sub>
                          <m:r>
                            <a:rPr lang="en-US" sz="2000" b="0" i="1" smtClean="0">
                              <a:solidFill>
                                <a:srgbClr val="FF0000"/>
                              </a:solidFill>
                              <a:latin typeface="Cambria Math" panose="02040503050406030204" pitchFamily="18" charset="0"/>
                            </a:rPr>
                            <m:t>𝑎</m:t>
                          </m:r>
                        </m:sub>
                      </m:sSub>
                    </m:oMath>
                  </m:oMathPara>
                </a14:m>
                <a:endParaRPr lang="en-US" sz="2000" dirty="0">
                  <a:solidFill>
                    <a:srgbClr val="FF0000"/>
                  </a:solidFill>
                  <a:cs typeface="Calibri Light" panose="020F0302020204030204" pitchFamily="34" charset="0"/>
                </a:endParaRPr>
              </a:p>
              <a:p>
                <a:pPr>
                  <a:lnSpc>
                    <a:spcPct val="125000"/>
                  </a:lnSpc>
                </a:pPr>
                <a14:m>
                  <m:oMathPara xmlns:m="http://schemas.openxmlformats.org/officeDocument/2006/math">
                    <m:oMathParaPr>
                      <m:jc m:val="centerGroup"/>
                    </m:oMathParaPr>
                    <m:oMath xmlns:m="http://schemas.openxmlformats.org/officeDocument/2006/math">
                      <m:r>
                        <a:rPr lang="en-US" sz="2000" b="0" i="1" smtClean="0">
                          <a:solidFill>
                            <a:srgbClr val="0070C0"/>
                          </a:solidFill>
                          <a:latin typeface="Cambria Math" panose="02040503050406030204" pitchFamily="18" charset="0"/>
                        </a:rPr>
                        <m:t>𝑀</m:t>
                      </m:r>
                      <m:sSub>
                        <m:sSubPr>
                          <m:ctrlPr>
                            <a:rPr lang="en-US" sz="2000" b="0" i="1" smtClean="0">
                              <a:solidFill>
                                <a:srgbClr val="0070C0"/>
                              </a:solidFill>
                              <a:latin typeface="Cambria Math" panose="02040503050406030204" pitchFamily="18" charset="0"/>
                            </a:rPr>
                          </m:ctrlPr>
                        </m:sSubPr>
                        <m:e>
                          <m:r>
                            <a:rPr lang="en-US" sz="2000" b="0" i="1" smtClean="0">
                              <a:solidFill>
                                <a:srgbClr val="0070C0"/>
                              </a:solidFill>
                              <a:latin typeface="Cambria Math" panose="02040503050406030204" pitchFamily="18" charset="0"/>
                            </a:rPr>
                            <m:t>𝐶</m:t>
                          </m:r>
                        </m:e>
                        <m:sub>
                          <m:r>
                            <a:rPr lang="en-US" sz="2000" b="0" i="1" smtClean="0">
                              <a:solidFill>
                                <a:srgbClr val="0070C0"/>
                              </a:solidFill>
                              <a:latin typeface="Cambria Math" panose="02040503050406030204" pitchFamily="18" charset="0"/>
                            </a:rPr>
                            <m:t>𝑏</m:t>
                          </m:r>
                        </m:sub>
                      </m:sSub>
                      <m:r>
                        <a:rPr lang="en-US" sz="2000" b="0" i="1" smtClean="0">
                          <a:solidFill>
                            <a:srgbClr val="0070C0"/>
                          </a:solidFill>
                          <a:latin typeface="Cambria Math" panose="02040503050406030204" pitchFamily="18" charset="0"/>
                        </a:rPr>
                        <m:t>=</m:t>
                      </m:r>
                      <m:f>
                        <m:fPr>
                          <m:ctrlPr>
                            <a:rPr lang="en-US" sz="2000" b="0" i="1" smtClean="0">
                              <a:solidFill>
                                <a:srgbClr val="0070C0"/>
                              </a:solidFill>
                              <a:latin typeface="Cambria Math" panose="02040503050406030204" pitchFamily="18" charset="0"/>
                            </a:rPr>
                          </m:ctrlPr>
                        </m:fPr>
                        <m:num>
                          <m:r>
                            <a:rPr lang="en-US" sz="2000" b="0" i="1" smtClean="0">
                              <a:solidFill>
                                <a:srgbClr val="0070C0"/>
                              </a:solidFill>
                              <a:latin typeface="Cambria Math" panose="02040503050406030204" pitchFamily="18" charset="0"/>
                            </a:rPr>
                            <m:t>1</m:t>
                          </m:r>
                        </m:num>
                        <m:den>
                          <m:r>
                            <a:rPr lang="en-US" sz="2000" b="0" i="1" smtClean="0">
                              <a:solidFill>
                                <a:srgbClr val="0070C0"/>
                              </a:solidFill>
                              <a:latin typeface="Cambria Math" panose="02040503050406030204" pitchFamily="18" charset="0"/>
                            </a:rPr>
                            <m:t>6</m:t>
                          </m:r>
                        </m:den>
                      </m:f>
                      <m:r>
                        <a:rPr lang="en-US" sz="2000" b="0" i="1" smtClean="0">
                          <a:solidFill>
                            <a:srgbClr val="0070C0"/>
                          </a:solidFill>
                          <a:latin typeface="Cambria Math" panose="02040503050406030204" pitchFamily="18" charset="0"/>
                        </a:rPr>
                        <m:t>∗</m:t>
                      </m:r>
                      <m:sSub>
                        <m:sSubPr>
                          <m:ctrlPr>
                            <a:rPr lang="en-US" sz="2000" b="0" i="1" smtClean="0">
                              <a:solidFill>
                                <a:srgbClr val="0070C0"/>
                              </a:solidFill>
                              <a:latin typeface="Cambria Math" panose="02040503050406030204" pitchFamily="18" charset="0"/>
                            </a:rPr>
                          </m:ctrlPr>
                        </m:sSubPr>
                        <m:e>
                          <m:r>
                            <a:rPr lang="en-US" sz="2000" b="0" i="1" smtClean="0">
                              <a:solidFill>
                                <a:srgbClr val="0070C0"/>
                              </a:solidFill>
                              <a:latin typeface="Cambria Math" panose="02040503050406030204" pitchFamily="18" charset="0"/>
                            </a:rPr>
                            <m:t>𝑞</m:t>
                          </m:r>
                        </m:e>
                        <m:sub>
                          <m:r>
                            <a:rPr lang="en-US" sz="2000" b="0" i="1" smtClean="0">
                              <a:solidFill>
                                <a:srgbClr val="0070C0"/>
                              </a:solidFill>
                              <a:latin typeface="Cambria Math" panose="02040503050406030204" pitchFamily="18" charset="0"/>
                            </a:rPr>
                            <m:t>𝑏</m:t>
                          </m:r>
                        </m:sub>
                      </m:sSub>
                    </m:oMath>
                  </m:oMathPara>
                </a14:m>
                <a:endParaRPr lang="en-US" sz="2000" dirty="0">
                  <a:cs typeface="Calibri Light" panose="020F0302020204030204" pitchFamily="34" charset="0"/>
                </a:endParaRPr>
              </a:p>
              <a:p>
                <a:pPr>
                  <a:lnSpc>
                    <a:spcPct val="125000"/>
                  </a:lnSpc>
                </a:pPr>
                <a:endParaRPr lang="en-US" sz="2000" dirty="0">
                  <a:cs typeface="Calibri Light" panose="020F0302020204030204" pitchFamily="34" charset="0"/>
                </a:endParaRPr>
              </a:p>
            </p:txBody>
          </p:sp>
        </mc:Choice>
        <mc:Fallback xmlns="">
          <p:sp>
            <p:nvSpPr>
              <p:cNvPr id="6" name="TextBox 5">
                <a:extLst>
                  <a:ext uri="{FF2B5EF4-FFF2-40B4-BE49-F238E27FC236}">
                    <a16:creationId xmlns:a16="http://schemas.microsoft.com/office/drawing/2014/main" id="{7F2A6D03-5BBB-BEB2-223A-849D8675921C}"/>
                  </a:ext>
                </a:extLst>
              </p:cNvPr>
              <p:cNvSpPr txBox="1">
                <a:spLocks noRot="1" noChangeAspect="1" noMove="1" noResize="1" noEditPoints="1" noAdjustHandles="1" noChangeArrowheads="1" noChangeShapeType="1" noTextEdit="1"/>
              </p:cNvSpPr>
              <p:nvPr/>
            </p:nvSpPr>
            <p:spPr>
              <a:xfrm>
                <a:off x="569861" y="2545370"/>
                <a:ext cx="4024354" cy="3045834"/>
              </a:xfrm>
              <a:prstGeom prst="rect">
                <a:avLst/>
              </a:prstGeom>
              <a:blipFill>
                <a:blip r:embed="rId9"/>
                <a:stretch>
                  <a:fillRect l="-1513" r="-908"/>
                </a:stretch>
              </a:blipFill>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B651056F-187C-2B49-FD59-786AC149F1F3}"/>
                  </a:ext>
                </a:extLst>
              </p:cNvPr>
              <p:cNvSpPr/>
              <p:nvPr/>
            </p:nvSpPr>
            <p:spPr>
              <a:xfrm>
                <a:off x="4856672" y="3684855"/>
                <a:ext cx="2150996" cy="400110"/>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sSup>
                        <m:sSupPr>
                          <m:ctrlPr>
                            <a:rPr lang="en-US" sz="2000" i="1" dirty="0" smtClean="0">
                              <a:solidFill>
                                <a:schemeClr val="tx1"/>
                              </a:solidFill>
                              <a:latin typeface="Cambria Math" panose="02040503050406030204" pitchFamily="18" charset="0"/>
                              <a:cs typeface="Calibri Light" panose="020F0302020204030204" pitchFamily="34" charset="0"/>
                            </a:rPr>
                          </m:ctrlPr>
                        </m:sSupPr>
                        <m:e>
                          <m:r>
                            <a:rPr lang="en-US" sz="2000" i="1" dirty="0">
                              <a:solidFill>
                                <a:schemeClr val="tx1"/>
                              </a:solidFill>
                              <a:latin typeface="Cambria Math" panose="02040503050406030204" pitchFamily="18" charset="0"/>
                              <a:cs typeface="Calibri Light" panose="020F0302020204030204" pitchFamily="34" charset="0"/>
                            </a:rPr>
                            <m:t>𝜏</m:t>
                          </m:r>
                        </m:e>
                        <m:sup>
                          <m:r>
                            <a:rPr lang="en-US" sz="2000" i="1" dirty="0">
                              <a:solidFill>
                                <a:schemeClr val="tx1"/>
                              </a:solidFill>
                              <a:latin typeface="Cambria Math" panose="02040503050406030204" pitchFamily="18" charset="0"/>
                              <a:cs typeface="Calibri Light" panose="020F0302020204030204" pitchFamily="34" charset="0"/>
                            </a:rPr>
                            <m:t>∗</m:t>
                          </m:r>
                        </m:sup>
                      </m:sSup>
                      <m:r>
                        <a:rPr lang="en-US" sz="2000" b="0" i="1" smtClean="0">
                          <a:solidFill>
                            <a:schemeClr val="tx1"/>
                          </a:solidFill>
                          <a:latin typeface="Cambria Math" panose="02040503050406030204" pitchFamily="18" charset="0"/>
                          <a:cs typeface="Calibri Light" panose="020F0302020204030204" pitchFamily="34" charset="0"/>
                        </a:rPr>
                        <m:t>=10$ </m:t>
                      </m:r>
                      <m:r>
                        <a:rPr lang="en-US" sz="2000" b="0" i="1" smtClean="0">
                          <a:solidFill>
                            <a:schemeClr val="tx1"/>
                          </a:solidFill>
                          <a:latin typeface="Cambria Math" panose="02040503050406030204" pitchFamily="18" charset="0"/>
                          <a:cs typeface="Calibri Light" panose="020F0302020204030204" pitchFamily="34" charset="0"/>
                        </a:rPr>
                        <m:t>𝑝𝑒𝑟</m:t>
                      </m:r>
                      <m:r>
                        <a:rPr lang="en-US" sz="2000" b="0" i="1" smtClean="0">
                          <a:solidFill>
                            <a:schemeClr val="tx1"/>
                          </a:solidFill>
                          <a:latin typeface="Cambria Math" panose="02040503050406030204" pitchFamily="18" charset="0"/>
                          <a:cs typeface="Calibri Light" panose="020F0302020204030204" pitchFamily="34" charset="0"/>
                        </a:rPr>
                        <m:t> </m:t>
                      </m:r>
                      <m:r>
                        <a:rPr lang="en-US" sz="2000" b="0" i="1" smtClean="0">
                          <a:solidFill>
                            <a:schemeClr val="tx1"/>
                          </a:solidFill>
                          <a:latin typeface="Cambria Math" panose="02040503050406030204" pitchFamily="18" charset="0"/>
                          <a:cs typeface="Calibri Light" panose="020F0302020204030204" pitchFamily="34" charset="0"/>
                        </a:rPr>
                        <m:t>𝑡𝑜𝑛</m:t>
                      </m:r>
                    </m:oMath>
                  </m:oMathPara>
                </a14:m>
                <a:endParaRPr lang="en-US" sz="2000" dirty="0">
                  <a:solidFill>
                    <a:schemeClr val="tx1"/>
                  </a:solidFill>
                  <a:cs typeface="Calibri Light" panose="020F0302020204030204" pitchFamily="34" charset="0"/>
                </a:endParaRPr>
              </a:p>
            </p:txBody>
          </p:sp>
        </mc:Choice>
        <mc:Fallback xmlns="">
          <p:sp>
            <p:nvSpPr>
              <p:cNvPr id="10" name="Rectangle 9">
                <a:extLst>
                  <a:ext uri="{FF2B5EF4-FFF2-40B4-BE49-F238E27FC236}">
                    <a16:creationId xmlns:a16="http://schemas.microsoft.com/office/drawing/2014/main" id="{B651056F-187C-2B49-FD59-786AC149F1F3}"/>
                  </a:ext>
                </a:extLst>
              </p:cNvPr>
              <p:cNvSpPr>
                <a:spLocks noRot="1" noChangeAspect="1" noMove="1" noResize="1" noEditPoints="1" noAdjustHandles="1" noChangeArrowheads="1" noChangeShapeType="1" noTextEdit="1"/>
              </p:cNvSpPr>
              <p:nvPr/>
            </p:nvSpPr>
            <p:spPr>
              <a:xfrm>
                <a:off x="4856672" y="3684855"/>
                <a:ext cx="2150996" cy="400110"/>
              </a:xfrm>
              <a:prstGeom prst="rect">
                <a:avLst/>
              </a:prstGeom>
              <a:blipFill>
                <a:blip r:embed="rId10"/>
                <a:stretch>
                  <a:fillRect b="-7576"/>
                </a:stretch>
              </a:blipFill>
            </p:spPr>
            <p:txBody>
              <a:bodyPr/>
              <a:lstStyle/>
              <a:p>
                <a:r>
                  <a:rPr lang="en-US">
                    <a:noFill/>
                  </a:rPr>
                  <a:t> </a:t>
                </a:r>
              </a:p>
            </p:txBody>
          </p:sp>
        </mc:Fallback>
      </mc:AlternateContent>
      <p:sp>
        <p:nvSpPr>
          <p:cNvPr id="16" name="Title 2">
            <a:extLst>
              <a:ext uri="{FF2B5EF4-FFF2-40B4-BE49-F238E27FC236}">
                <a16:creationId xmlns:a16="http://schemas.microsoft.com/office/drawing/2014/main" id="{802FCD1F-8B44-3F2F-5F38-BF1F81E9CF54}"/>
              </a:ext>
            </a:extLst>
          </p:cNvPr>
          <p:cNvSpPr txBox="1">
            <a:spLocks/>
          </p:cNvSpPr>
          <p:nvPr/>
        </p:nvSpPr>
        <p:spPr>
          <a:xfrm>
            <a:off x="2647069" y="-423710"/>
            <a:ext cx="7225748" cy="1775218"/>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rgbClr val="0070C0"/>
                </a:solidFill>
                <a:latin typeface="+mj-lt"/>
              </a:rPr>
              <a:t>Marginal Costs Across Firms</a:t>
            </a:r>
          </a:p>
        </p:txBody>
      </p:sp>
    </p:spTree>
    <p:custDataLst>
      <p:tags r:id="rId1"/>
    </p:custDataLst>
    <p:extLst>
      <p:ext uri="{BB962C8B-B14F-4D97-AF65-F5344CB8AC3E}">
        <p14:creationId xmlns:p14="http://schemas.microsoft.com/office/powerpoint/2010/main" val="27455583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605D4D6-67D1-0320-A140-94CC8086E16C}"/>
              </a:ext>
            </a:extLst>
          </p:cNvPr>
          <p:cNvPicPr>
            <a:picLocks noChangeAspect="1"/>
          </p:cNvPicPr>
          <p:nvPr/>
        </p:nvPicPr>
        <p:blipFill>
          <a:blip r:embed="rId4"/>
          <a:stretch>
            <a:fillRect/>
          </a:stretch>
        </p:blipFill>
        <p:spPr>
          <a:xfrm>
            <a:off x="6834957" y="1932371"/>
            <a:ext cx="4619625" cy="4105275"/>
          </a:xfrm>
          <a:prstGeom prst="rect">
            <a:avLst/>
          </a:prstGeom>
        </p:spPr>
      </p:pic>
      <p:sp>
        <p:nvSpPr>
          <p:cNvPr id="11" name="Title 2">
            <a:extLst>
              <a:ext uri="{FF2B5EF4-FFF2-40B4-BE49-F238E27FC236}">
                <a16:creationId xmlns:a16="http://schemas.microsoft.com/office/drawing/2014/main" id="{462E9AFE-FCE3-4594-A4DB-141C6B7644D4}"/>
              </a:ext>
            </a:extLst>
          </p:cNvPr>
          <p:cNvSpPr txBox="1">
            <a:spLocks/>
          </p:cNvSpPr>
          <p:nvPr/>
        </p:nvSpPr>
        <p:spPr>
          <a:xfrm>
            <a:off x="2398804" y="-423710"/>
            <a:ext cx="7225748" cy="1775218"/>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endParaRPr lang="en-US" sz="4000" dirty="0">
              <a:solidFill>
                <a:schemeClr val="tx1"/>
              </a:solidFill>
              <a:latin typeface="+mj-lt"/>
            </a:endParaRPr>
          </a:p>
        </p:txBody>
      </p:sp>
      <p:sp>
        <p:nvSpPr>
          <p:cNvPr id="22" name="Rectangle 21">
            <a:extLst>
              <a:ext uri="{FF2B5EF4-FFF2-40B4-BE49-F238E27FC236}">
                <a16:creationId xmlns:a16="http://schemas.microsoft.com/office/drawing/2014/main" id="{4FF48E2B-8939-43FE-286B-088453766F58}"/>
              </a:ext>
            </a:extLst>
          </p:cNvPr>
          <p:cNvSpPr/>
          <p:nvPr/>
        </p:nvSpPr>
        <p:spPr>
          <a:xfrm>
            <a:off x="5665509" y="1932371"/>
            <a:ext cx="1234312" cy="646331"/>
          </a:xfrm>
          <a:prstGeom prst="rect">
            <a:avLst/>
          </a:prstGeom>
        </p:spPr>
        <p:txBody>
          <a:bodyPr wrap="none">
            <a:spAutoFit/>
          </a:bodyPr>
          <a:lstStyle/>
          <a:p>
            <a:pPr algn="ctr"/>
            <a:r>
              <a:rPr lang="en-US" dirty="0">
                <a:cs typeface="Calibri Light" panose="020F0302020204030204" pitchFamily="34" charset="0"/>
              </a:rPr>
              <a:t>Cost of </a:t>
            </a:r>
          </a:p>
          <a:p>
            <a:pPr algn="ctr"/>
            <a:r>
              <a:rPr lang="en-US" dirty="0">
                <a:cs typeface="Calibri Light" panose="020F0302020204030204" pitchFamily="34" charset="0"/>
              </a:rPr>
              <a:t>Abatement</a:t>
            </a:r>
          </a:p>
        </p:txBody>
      </p:sp>
      <p:cxnSp>
        <p:nvCxnSpPr>
          <p:cNvPr id="5" name="Straight Connector 4">
            <a:extLst>
              <a:ext uri="{FF2B5EF4-FFF2-40B4-BE49-F238E27FC236}">
                <a16:creationId xmlns:a16="http://schemas.microsoft.com/office/drawing/2014/main" id="{BC62BD8F-380A-5581-2B95-406E6B2B47B2}"/>
              </a:ext>
            </a:extLst>
          </p:cNvPr>
          <p:cNvCxnSpPr>
            <a:cxnSpLocks/>
          </p:cNvCxnSpPr>
          <p:nvPr/>
        </p:nvCxnSpPr>
        <p:spPr>
          <a:xfrm flipV="1">
            <a:off x="7023793" y="3452809"/>
            <a:ext cx="3975640" cy="2138395"/>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BEFD4993-CB9C-A633-7FCE-D295F3550655}"/>
                  </a:ext>
                </a:extLst>
              </p:cNvPr>
              <p:cNvSpPr/>
              <p:nvPr/>
            </p:nvSpPr>
            <p:spPr>
              <a:xfrm>
                <a:off x="9311868" y="5692808"/>
                <a:ext cx="2165618" cy="707886"/>
              </a:xfrm>
              <a:prstGeom prst="rect">
                <a:avLst/>
              </a:prstGeom>
            </p:spPr>
            <p:txBody>
              <a:bodyPr wrap="square">
                <a:spAutoFit/>
              </a:bodyPr>
              <a:lstStyle/>
              <a:p>
                <a:pPr algn="ctr"/>
                <a14:m>
                  <m:oMath xmlns:m="http://schemas.openxmlformats.org/officeDocument/2006/math">
                    <m:sSup>
                      <m:sSupPr>
                        <m:ctrlPr>
                          <a:rPr lang="en-US" sz="2000" i="1" dirty="0" smtClean="0">
                            <a:solidFill>
                              <a:schemeClr val="tx1"/>
                            </a:solidFill>
                            <a:latin typeface="Cambria Math" panose="02040503050406030204" pitchFamily="18" charset="0"/>
                            <a:cs typeface="Calibri Light" panose="020F0302020204030204" pitchFamily="34" charset="0"/>
                          </a:rPr>
                        </m:ctrlPr>
                      </m:sSupPr>
                      <m:e>
                        <m:r>
                          <a:rPr lang="en-US" sz="2000" b="0" i="1" dirty="0" smtClean="0">
                            <a:solidFill>
                              <a:schemeClr val="tx1"/>
                            </a:solidFill>
                            <a:latin typeface="Cambria Math" panose="02040503050406030204" pitchFamily="18" charset="0"/>
                            <a:cs typeface="Calibri Light" panose="020F0302020204030204" pitchFamily="34" charset="0"/>
                          </a:rPr>
                          <m:t>𝑞</m:t>
                        </m:r>
                      </m:e>
                      <m:sup>
                        <m:r>
                          <a:rPr lang="en-US" sz="2000" i="1" dirty="0">
                            <a:solidFill>
                              <a:schemeClr val="tx1"/>
                            </a:solidFill>
                            <a:latin typeface="Cambria Math" panose="02040503050406030204" pitchFamily="18" charset="0"/>
                            <a:cs typeface="Calibri Light" panose="020F0302020204030204" pitchFamily="34" charset="0"/>
                          </a:rPr>
                          <m:t>∗</m:t>
                        </m:r>
                      </m:sup>
                    </m:sSup>
                  </m:oMath>
                </a14:m>
                <a:r>
                  <a:rPr lang="en-US" sz="2000" dirty="0">
                    <a:solidFill>
                      <a:schemeClr val="tx1"/>
                    </a:solidFill>
                    <a:cs typeface="Calibri Light" panose="020F0302020204030204" pitchFamily="34" charset="0"/>
                  </a:rPr>
                  <a:t>= 100 tons of abatement</a:t>
                </a:r>
              </a:p>
            </p:txBody>
          </p:sp>
        </mc:Choice>
        <mc:Fallback xmlns="">
          <p:sp>
            <p:nvSpPr>
              <p:cNvPr id="4" name="Rectangle 3">
                <a:extLst>
                  <a:ext uri="{FF2B5EF4-FFF2-40B4-BE49-F238E27FC236}">
                    <a16:creationId xmlns:a16="http://schemas.microsoft.com/office/drawing/2014/main" id="{BEFD4993-CB9C-A633-7FCE-D295F3550655}"/>
                  </a:ext>
                </a:extLst>
              </p:cNvPr>
              <p:cNvSpPr>
                <a:spLocks noRot="1" noChangeAspect="1" noMove="1" noResize="1" noEditPoints="1" noAdjustHandles="1" noChangeArrowheads="1" noChangeShapeType="1" noTextEdit="1"/>
              </p:cNvSpPr>
              <p:nvPr/>
            </p:nvSpPr>
            <p:spPr>
              <a:xfrm>
                <a:off x="9311868" y="5692808"/>
                <a:ext cx="2165618" cy="707886"/>
              </a:xfrm>
              <a:prstGeom prst="rect">
                <a:avLst/>
              </a:prstGeom>
              <a:blipFill>
                <a:blip r:embed="rId5"/>
                <a:stretch>
                  <a:fillRect t="-5172" b="-14655"/>
                </a:stretch>
              </a:blipFill>
            </p:spPr>
            <p:txBody>
              <a:bodyPr/>
              <a:lstStyle/>
              <a:p>
                <a:r>
                  <a:rPr lang="en-US">
                    <a:noFill/>
                  </a:rPr>
                  <a:t> </a:t>
                </a:r>
              </a:p>
            </p:txBody>
          </p:sp>
        </mc:Fallback>
      </mc:AlternateContent>
      <p:cxnSp>
        <p:nvCxnSpPr>
          <p:cNvPr id="19" name="Straight Connector 18">
            <a:extLst>
              <a:ext uri="{FF2B5EF4-FFF2-40B4-BE49-F238E27FC236}">
                <a16:creationId xmlns:a16="http://schemas.microsoft.com/office/drawing/2014/main" id="{FA2708A2-368A-5588-9CEA-444DBBDA68F0}"/>
              </a:ext>
            </a:extLst>
          </p:cNvPr>
          <p:cNvCxnSpPr>
            <a:cxnSpLocks/>
          </p:cNvCxnSpPr>
          <p:nvPr/>
        </p:nvCxnSpPr>
        <p:spPr>
          <a:xfrm flipV="1">
            <a:off x="10186839" y="3908356"/>
            <a:ext cx="0" cy="1682848"/>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4" name="Straight Connector 23">
            <a:extLst>
              <a:ext uri="{FF2B5EF4-FFF2-40B4-BE49-F238E27FC236}">
                <a16:creationId xmlns:a16="http://schemas.microsoft.com/office/drawing/2014/main" id="{C81BE541-3515-A579-F465-FD0336BA1790}"/>
              </a:ext>
            </a:extLst>
          </p:cNvPr>
          <p:cNvCxnSpPr>
            <a:cxnSpLocks/>
          </p:cNvCxnSpPr>
          <p:nvPr/>
        </p:nvCxnSpPr>
        <p:spPr>
          <a:xfrm flipV="1">
            <a:off x="7016079" y="2881969"/>
            <a:ext cx="1423016" cy="2713860"/>
          </a:xfrm>
          <a:prstGeom prst="line">
            <a:avLst/>
          </a:prstGeom>
          <a:ln w="9525"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0" name="Straight Connector 29">
            <a:extLst>
              <a:ext uri="{FF2B5EF4-FFF2-40B4-BE49-F238E27FC236}">
                <a16:creationId xmlns:a16="http://schemas.microsoft.com/office/drawing/2014/main" id="{A46977F8-13D4-6EC8-917B-4AB2F4EC4B55}"/>
              </a:ext>
            </a:extLst>
          </p:cNvPr>
          <p:cNvCxnSpPr>
            <a:cxnSpLocks/>
          </p:cNvCxnSpPr>
          <p:nvPr/>
        </p:nvCxnSpPr>
        <p:spPr>
          <a:xfrm flipV="1">
            <a:off x="7023793" y="3138263"/>
            <a:ext cx="2684993" cy="2452941"/>
          </a:xfrm>
          <a:prstGeom prst="line">
            <a:avLst/>
          </a:prstGeom>
          <a:ln w="9525" cap="flat" cmpd="sng" algn="ctr">
            <a:solidFill>
              <a:srgbClr val="0070C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7EAFBC00-7287-A9F8-60DD-5F03B6878978}"/>
                  </a:ext>
                </a:extLst>
              </p:cNvPr>
              <p:cNvSpPr txBox="1"/>
              <p:nvPr/>
            </p:nvSpPr>
            <p:spPr>
              <a:xfrm>
                <a:off x="8439095" y="2594618"/>
                <a:ext cx="49949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FF0000"/>
                          </a:solidFill>
                          <a:latin typeface="Cambria Math" panose="02040503050406030204" pitchFamily="18" charset="0"/>
                        </a:rPr>
                        <m:t>𝑀</m:t>
                      </m:r>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𝐶</m:t>
                          </m:r>
                        </m:e>
                        <m:sub>
                          <m:r>
                            <a:rPr lang="en-US" b="0" i="1" smtClean="0">
                              <a:solidFill>
                                <a:srgbClr val="FF0000"/>
                              </a:solidFill>
                              <a:latin typeface="Cambria Math" panose="02040503050406030204" pitchFamily="18" charset="0"/>
                            </a:rPr>
                            <m:t>𝑎</m:t>
                          </m:r>
                        </m:sub>
                      </m:sSub>
                    </m:oMath>
                  </m:oMathPara>
                </a14:m>
                <a:endParaRPr lang="en-US" dirty="0">
                  <a:solidFill>
                    <a:srgbClr val="FF0000"/>
                  </a:solidFill>
                </a:endParaRPr>
              </a:p>
            </p:txBody>
          </p:sp>
        </mc:Choice>
        <mc:Fallback xmlns="">
          <p:sp>
            <p:nvSpPr>
              <p:cNvPr id="33" name="TextBox 32">
                <a:extLst>
                  <a:ext uri="{FF2B5EF4-FFF2-40B4-BE49-F238E27FC236}">
                    <a16:creationId xmlns:a16="http://schemas.microsoft.com/office/drawing/2014/main" id="{7EAFBC00-7287-A9F8-60DD-5F03B6878978}"/>
                  </a:ext>
                </a:extLst>
              </p:cNvPr>
              <p:cNvSpPr txBox="1">
                <a:spLocks noRot="1" noChangeAspect="1" noMove="1" noResize="1" noEditPoints="1" noAdjustHandles="1" noChangeArrowheads="1" noChangeShapeType="1" noTextEdit="1"/>
              </p:cNvSpPr>
              <p:nvPr/>
            </p:nvSpPr>
            <p:spPr>
              <a:xfrm>
                <a:off x="8439095" y="2594618"/>
                <a:ext cx="499496" cy="276999"/>
              </a:xfrm>
              <a:prstGeom prst="rect">
                <a:avLst/>
              </a:prstGeom>
              <a:blipFill>
                <a:blip r:embed="rId6"/>
                <a:stretch>
                  <a:fillRect l="-9756" r="-2439" b="-111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103E9C50-912B-5679-D0F7-F9A6773B8062}"/>
                  </a:ext>
                </a:extLst>
              </p:cNvPr>
              <p:cNvSpPr txBox="1"/>
              <p:nvPr/>
            </p:nvSpPr>
            <p:spPr>
              <a:xfrm>
                <a:off x="9773393" y="2853033"/>
                <a:ext cx="495071"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0070C0"/>
                          </a:solidFill>
                          <a:latin typeface="Cambria Math" panose="02040503050406030204" pitchFamily="18" charset="0"/>
                        </a:rPr>
                        <m:t>𝑀</m:t>
                      </m:r>
                      <m:sSub>
                        <m:sSubPr>
                          <m:ctrlPr>
                            <a:rPr lang="en-US" b="0"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𝐶</m:t>
                          </m:r>
                        </m:e>
                        <m:sub>
                          <m:r>
                            <a:rPr lang="en-US" b="0" i="1" smtClean="0">
                              <a:solidFill>
                                <a:srgbClr val="0070C0"/>
                              </a:solidFill>
                              <a:latin typeface="Cambria Math" panose="02040503050406030204" pitchFamily="18" charset="0"/>
                            </a:rPr>
                            <m:t>𝑏</m:t>
                          </m:r>
                        </m:sub>
                      </m:sSub>
                    </m:oMath>
                  </m:oMathPara>
                </a14:m>
                <a:endParaRPr lang="en-US" dirty="0">
                  <a:solidFill>
                    <a:srgbClr val="0070C0"/>
                  </a:solidFill>
                </a:endParaRPr>
              </a:p>
            </p:txBody>
          </p:sp>
        </mc:Choice>
        <mc:Fallback xmlns="">
          <p:sp>
            <p:nvSpPr>
              <p:cNvPr id="34" name="TextBox 33">
                <a:extLst>
                  <a:ext uri="{FF2B5EF4-FFF2-40B4-BE49-F238E27FC236}">
                    <a16:creationId xmlns:a16="http://schemas.microsoft.com/office/drawing/2014/main" id="{103E9C50-912B-5679-D0F7-F9A6773B8062}"/>
                  </a:ext>
                </a:extLst>
              </p:cNvPr>
              <p:cNvSpPr txBox="1">
                <a:spLocks noRot="1" noChangeAspect="1" noMove="1" noResize="1" noEditPoints="1" noAdjustHandles="1" noChangeArrowheads="1" noChangeShapeType="1" noTextEdit="1"/>
              </p:cNvSpPr>
              <p:nvPr/>
            </p:nvSpPr>
            <p:spPr>
              <a:xfrm>
                <a:off x="9773393" y="2853033"/>
                <a:ext cx="495071" cy="276999"/>
              </a:xfrm>
              <a:prstGeom prst="rect">
                <a:avLst/>
              </a:prstGeom>
              <a:blipFill>
                <a:blip r:embed="rId7"/>
                <a:stretch>
                  <a:fillRect l="-9877" r="-4938" b="-17778"/>
                </a:stretch>
              </a:blipFill>
            </p:spPr>
            <p:txBody>
              <a:bodyPr/>
              <a:lstStyle/>
              <a:p>
                <a:r>
                  <a:rPr lang="en-US">
                    <a:noFill/>
                  </a:rPr>
                  <a:t> </a:t>
                </a:r>
              </a:p>
            </p:txBody>
          </p:sp>
        </mc:Fallback>
      </mc:AlternateContent>
      <p:cxnSp>
        <p:nvCxnSpPr>
          <p:cNvPr id="36" name="Straight Connector 35">
            <a:extLst>
              <a:ext uri="{FF2B5EF4-FFF2-40B4-BE49-F238E27FC236}">
                <a16:creationId xmlns:a16="http://schemas.microsoft.com/office/drawing/2014/main" id="{385DF712-F4B4-6D81-295D-3FD88F7E2E0E}"/>
              </a:ext>
            </a:extLst>
          </p:cNvPr>
          <p:cNvCxnSpPr>
            <a:cxnSpLocks/>
          </p:cNvCxnSpPr>
          <p:nvPr/>
        </p:nvCxnSpPr>
        <p:spPr>
          <a:xfrm flipV="1">
            <a:off x="7023793" y="3884910"/>
            <a:ext cx="3130797" cy="23446"/>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3F5AF863-3D57-46EA-1051-246E65EE2121}"/>
                  </a:ext>
                </a:extLst>
              </p:cNvPr>
              <p:cNvSpPr txBox="1"/>
              <p:nvPr/>
            </p:nvSpPr>
            <p:spPr>
              <a:xfrm>
                <a:off x="10726301" y="3217341"/>
                <a:ext cx="114603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𝑀𝐶</m:t>
                      </m:r>
                    </m:oMath>
                  </m:oMathPara>
                </a14:m>
                <a:endParaRPr lang="en-US" dirty="0"/>
              </a:p>
            </p:txBody>
          </p:sp>
        </mc:Choice>
        <mc:Fallback xmlns="">
          <p:sp>
            <p:nvSpPr>
              <p:cNvPr id="50" name="TextBox 49">
                <a:extLst>
                  <a:ext uri="{FF2B5EF4-FFF2-40B4-BE49-F238E27FC236}">
                    <a16:creationId xmlns:a16="http://schemas.microsoft.com/office/drawing/2014/main" id="{3F5AF863-3D57-46EA-1051-246E65EE2121}"/>
                  </a:ext>
                </a:extLst>
              </p:cNvPr>
              <p:cNvSpPr txBox="1">
                <a:spLocks noRot="1" noChangeAspect="1" noMove="1" noResize="1" noEditPoints="1" noAdjustHandles="1" noChangeArrowheads="1" noChangeShapeType="1" noTextEdit="1"/>
              </p:cNvSpPr>
              <p:nvPr/>
            </p:nvSpPr>
            <p:spPr>
              <a:xfrm>
                <a:off x="10726301" y="3217341"/>
                <a:ext cx="1146030" cy="3693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7F2A6D03-5BBB-BEB2-223A-849D8675921C}"/>
                  </a:ext>
                </a:extLst>
              </p:cNvPr>
              <p:cNvSpPr txBox="1"/>
              <p:nvPr/>
            </p:nvSpPr>
            <p:spPr>
              <a:xfrm>
                <a:off x="634892" y="2594618"/>
                <a:ext cx="4024354" cy="2304862"/>
              </a:xfrm>
              <a:prstGeom prst="rect">
                <a:avLst/>
              </a:prstGeom>
              <a:noFill/>
              <a:effectLst/>
            </p:spPr>
            <p:txBody>
              <a:bodyPr wrap="square" rtlCol="0">
                <a:spAutoFit/>
              </a:bodyPr>
              <a:lstStyle/>
              <a:p>
                <a:pPr>
                  <a:lnSpc>
                    <a:spcPct val="125000"/>
                  </a:lnSpc>
                </a:pPr>
                <a:r>
                  <a:rPr lang="en-US" sz="2000" dirty="0">
                    <a:cs typeface="Calibri Light" panose="020F0302020204030204" pitchFamily="34" charset="0"/>
                  </a:rPr>
                  <a:t>How much would each firm abate with a Pigouvian tax of $10 per ton? </a:t>
                </a:r>
              </a:p>
              <a:p>
                <a:pPr>
                  <a:lnSpc>
                    <a:spcPct val="125000"/>
                  </a:lnSpc>
                </a:pPr>
                <a14:m>
                  <m:oMathPara xmlns:m="http://schemas.openxmlformats.org/officeDocument/2006/math">
                    <m:oMathParaPr>
                      <m:jc m:val="centerGroup"/>
                    </m:oMathParaPr>
                    <m:oMath xmlns:m="http://schemas.openxmlformats.org/officeDocument/2006/math">
                      <m:r>
                        <a:rPr lang="en-US" sz="2000" b="0" i="1" smtClean="0">
                          <a:solidFill>
                            <a:srgbClr val="FF0000"/>
                          </a:solidFill>
                          <a:latin typeface="Cambria Math" panose="02040503050406030204" pitchFamily="18" charset="0"/>
                        </a:rPr>
                        <m:t>𝑀</m:t>
                      </m:r>
                      <m:sSub>
                        <m:sSubPr>
                          <m:ctrlPr>
                            <a:rPr lang="en-US" sz="2000" b="0" i="1" smtClean="0">
                              <a:solidFill>
                                <a:srgbClr val="FF0000"/>
                              </a:solidFill>
                              <a:latin typeface="Cambria Math" panose="02040503050406030204" pitchFamily="18" charset="0"/>
                            </a:rPr>
                          </m:ctrlPr>
                        </m:sSubPr>
                        <m:e>
                          <m:r>
                            <a:rPr lang="en-US" sz="2000" b="0" i="1" smtClean="0">
                              <a:solidFill>
                                <a:srgbClr val="FF0000"/>
                              </a:solidFill>
                              <a:latin typeface="Cambria Math" panose="02040503050406030204" pitchFamily="18" charset="0"/>
                            </a:rPr>
                            <m:t>𝐶</m:t>
                          </m:r>
                        </m:e>
                        <m:sub>
                          <m:r>
                            <a:rPr lang="en-US" sz="2000" b="0" i="1" smtClean="0">
                              <a:solidFill>
                                <a:srgbClr val="FF0000"/>
                              </a:solidFill>
                              <a:latin typeface="Cambria Math" panose="02040503050406030204" pitchFamily="18" charset="0"/>
                            </a:rPr>
                            <m:t>𝑎</m:t>
                          </m:r>
                        </m:sub>
                      </m:sSub>
                      <m:r>
                        <a:rPr lang="en-US" sz="2000" b="0" i="1" smtClean="0">
                          <a:solidFill>
                            <a:srgbClr val="FF0000"/>
                          </a:solidFill>
                          <a:latin typeface="Cambria Math" panose="02040503050406030204" pitchFamily="18" charset="0"/>
                        </a:rPr>
                        <m:t>=</m:t>
                      </m:r>
                      <m:f>
                        <m:fPr>
                          <m:ctrlPr>
                            <a:rPr lang="en-US" sz="2000" b="0" i="1" smtClean="0">
                              <a:solidFill>
                                <a:srgbClr val="FF0000"/>
                              </a:solidFill>
                              <a:latin typeface="Cambria Math" panose="02040503050406030204" pitchFamily="18" charset="0"/>
                            </a:rPr>
                          </m:ctrlPr>
                        </m:fPr>
                        <m:num>
                          <m:r>
                            <a:rPr lang="en-US" sz="2000" b="0" i="1" smtClean="0">
                              <a:solidFill>
                                <a:srgbClr val="FF0000"/>
                              </a:solidFill>
                              <a:latin typeface="Cambria Math" panose="02040503050406030204" pitchFamily="18" charset="0"/>
                            </a:rPr>
                            <m:t>1</m:t>
                          </m:r>
                        </m:num>
                        <m:den>
                          <m:r>
                            <a:rPr lang="en-US" sz="2000" b="0" i="1" smtClean="0">
                              <a:solidFill>
                                <a:srgbClr val="FF0000"/>
                              </a:solidFill>
                              <a:latin typeface="Cambria Math" panose="02040503050406030204" pitchFamily="18" charset="0"/>
                            </a:rPr>
                            <m:t>4</m:t>
                          </m:r>
                        </m:den>
                      </m:f>
                      <m:r>
                        <a:rPr lang="en-US" sz="2000" b="0" i="1" smtClean="0">
                          <a:solidFill>
                            <a:srgbClr val="FF0000"/>
                          </a:solidFill>
                          <a:latin typeface="Cambria Math" panose="02040503050406030204" pitchFamily="18" charset="0"/>
                        </a:rPr>
                        <m:t>∗</m:t>
                      </m:r>
                      <m:sSub>
                        <m:sSubPr>
                          <m:ctrlPr>
                            <a:rPr lang="en-US" sz="2000" b="0" i="1" smtClean="0">
                              <a:solidFill>
                                <a:srgbClr val="FF0000"/>
                              </a:solidFill>
                              <a:latin typeface="Cambria Math" panose="02040503050406030204" pitchFamily="18" charset="0"/>
                            </a:rPr>
                          </m:ctrlPr>
                        </m:sSubPr>
                        <m:e>
                          <m:r>
                            <a:rPr lang="en-US" sz="2000" b="0" i="1" smtClean="0">
                              <a:solidFill>
                                <a:srgbClr val="FF0000"/>
                              </a:solidFill>
                              <a:latin typeface="Cambria Math" panose="02040503050406030204" pitchFamily="18" charset="0"/>
                            </a:rPr>
                            <m:t>𝑞</m:t>
                          </m:r>
                        </m:e>
                        <m:sub>
                          <m:r>
                            <a:rPr lang="en-US" sz="2000" b="0" i="1" smtClean="0">
                              <a:solidFill>
                                <a:srgbClr val="FF0000"/>
                              </a:solidFill>
                              <a:latin typeface="Cambria Math" panose="02040503050406030204" pitchFamily="18" charset="0"/>
                            </a:rPr>
                            <m:t>𝑎</m:t>
                          </m:r>
                        </m:sub>
                      </m:sSub>
                    </m:oMath>
                  </m:oMathPara>
                </a14:m>
                <a:endParaRPr lang="en-US" sz="2000" dirty="0">
                  <a:solidFill>
                    <a:srgbClr val="FF0000"/>
                  </a:solidFill>
                  <a:cs typeface="Calibri Light" panose="020F0302020204030204" pitchFamily="34" charset="0"/>
                </a:endParaRPr>
              </a:p>
              <a:p>
                <a:pPr>
                  <a:lnSpc>
                    <a:spcPct val="125000"/>
                  </a:lnSpc>
                </a:pPr>
                <a14:m>
                  <m:oMathPara xmlns:m="http://schemas.openxmlformats.org/officeDocument/2006/math">
                    <m:oMathParaPr>
                      <m:jc m:val="centerGroup"/>
                    </m:oMathParaPr>
                    <m:oMath xmlns:m="http://schemas.openxmlformats.org/officeDocument/2006/math">
                      <m:r>
                        <a:rPr lang="en-US" sz="2000" b="0" i="1" smtClean="0">
                          <a:solidFill>
                            <a:srgbClr val="0070C0"/>
                          </a:solidFill>
                          <a:latin typeface="Cambria Math" panose="02040503050406030204" pitchFamily="18" charset="0"/>
                        </a:rPr>
                        <m:t>𝑀</m:t>
                      </m:r>
                      <m:sSub>
                        <m:sSubPr>
                          <m:ctrlPr>
                            <a:rPr lang="en-US" sz="2000" b="0" i="1" smtClean="0">
                              <a:solidFill>
                                <a:srgbClr val="0070C0"/>
                              </a:solidFill>
                              <a:latin typeface="Cambria Math" panose="02040503050406030204" pitchFamily="18" charset="0"/>
                            </a:rPr>
                          </m:ctrlPr>
                        </m:sSubPr>
                        <m:e>
                          <m:r>
                            <a:rPr lang="en-US" sz="2000" b="0" i="1" smtClean="0">
                              <a:solidFill>
                                <a:srgbClr val="0070C0"/>
                              </a:solidFill>
                              <a:latin typeface="Cambria Math" panose="02040503050406030204" pitchFamily="18" charset="0"/>
                            </a:rPr>
                            <m:t>𝐶</m:t>
                          </m:r>
                        </m:e>
                        <m:sub>
                          <m:r>
                            <a:rPr lang="en-US" sz="2000" b="0" i="1" smtClean="0">
                              <a:solidFill>
                                <a:srgbClr val="0070C0"/>
                              </a:solidFill>
                              <a:latin typeface="Cambria Math" panose="02040503050406030204" pitchFamily="18" charset="0"/>
                            </a:rPr>
                            <m:t>𝑏</m:t>
                          </m:r>
                        </m:sub>
                      </m:sSub>
                      <m:r>
                        <a:rPr lang="en-US" sz="2000" b="0" i="1" smtClean="0">
                          <a:solidFill>
                            <a:srgbClr val="0070C0"/>
                          </a:solidFill>
                          <a:latin typeface="Cambria Math" panose="02040503050406030204" pitchFamily="18" charset="0"/>
                        </a:rPr>
                        <m:t>=</m:t>
                      </m:r>
                      <m:f>
                        <m:fPr>
                          <m:ctrlPr>
                            <a:rPr lang="en-US" sz="2000" b="0" i="1" smtClean="0">
                              <a:solidFill>
                                <a:srgbClr val="0070C0"/>
                              </a:solidFill>
                              <a:latin typeface="Cambria Math" panose="02040503050406030204" pitchFamily="18" charset="0"/>
                            </a:rPr>
                          </m:ctrlPr>
                        </m:fPr>
                        <m:num>
                          <m:r>
                            <a:rPr lang="en-US" sz="2000" b="0" i="1" smtClean="0">
                              <a:solidFill>
                                <a:srgbClr val="0070C0"/>
                              </a:solidFill>
                              <a:latin typeface="Cambria Math" panose="02040503050406030204" pitchFamily="18" charset="0"/>
                            </a:rPr>
                            <m:t>1</m:t>
                          </m:r>
                        </m:num>
                        <m:den>
                          <m:r>
                            <a:rPr lang="en-US" sz="2000" b="0" i="1" smtClean="0">
                              <a:solidFill>
                                <a:srgbClr val="0070C0"/>
                              </a:solidFill>
                              <a:latin typeface="Cambria Math" panose="02040503050406030204" pitchFamily="18" charset="0"/>
                            </a:rPr>
                            <m:t>6</m:t>
                          </m:r>
                        </m:den>
                      </m:f>
                      <m:r>
                        <a:rPr lang="en-US" sz="2000" b="0" i="1" smtClean="0">
                          <a:solidFill>
                            <a:srgbClr val="0070C0"/>
                          </a:solidFill>
                          <a:latin typeface="Cambria Math" panose="02040503050406030204" pitchFamily="18" charset="0"/>
                        </a:rPr>
                        <m:t>∗</m:t>
                      </m:r>
                      <m:sSub>
                        <m:sSubPr>
                          <m:ctrlPr>
                            <a:rPr lang="en-US" sz="2000" b="0" i="1" smtClean="0">
                              <a:solidFill>
                                <a:srgbClr val="0070C0"/>
                              </a:solidFill>
                              <a:latin typeface="Cambria Math" panose="02040503050406030204" pitchFamily="18" charset="0"/>
                            </a:rPr>
                          </m:ctrlPr>
                        </m:sSubPr>
                        <m:e>
                          <m:r>
                            <a:rPr lang="en-US" sz="2000" b="0" i="1" smtClean="0">
                              <a:solidFill>
                                <a:srgbClr val="0070C0"/>
                              </a:solidFill>
                              <a:latin typeface="Cambria Math" panose="02040503050406030204" pitchFamily="18" charset="0"/>
                            </a:rPr>
                            <m:t>𝑞</m:t>
                          </m:r>
                        </m:e>
                        <m:sub>
                          <m:r>
                            <a:rPr lang="en-US" sz="2000" b="0" i="1" smtClean="0">
                              <a:solidFill>
                                <a:srgbClr val="0070C0"/>
                              </a:solidFill>
                              <a:latin typeface="Cambria Math" panose="02040503050406030204" pitchFamily="18" charset="0"/>
                            </a:rPr>
                            <m:t>𝑏</m:t>
                          </m:r>
                        </m:sub>
                      </m:sSub>
                    </m:oMath>
                  </m:oMathPara>
                </a14:m>
                <a:endParaRPr lang="en-US" sz="2000" dirty="0">
                  <a:cs typeface="Calibri Light" panose="020F0302020204030204" pitchFamily="34" charset="0"/>
                </a:endParaRPr>
              </a:p>
            </p:txBody>
          </p:sp>
        </mc:Choice>
        <mc:Fallback xmlns="">
          <p:sp>
            <p:nvSpPr>
              <p:cNvPr id="6" name="TextBox 5">
                <a:extLst>
                  <a:ext uri="{FF2B5EF4-FFF2-40B4-BE49-F238E27FC236}">
                    <a16:creationId xmlns:a16="http://schemas.microsoft.com/office/drawing/2014/main" id="{7F2A6D03-5BBB-BEB2-223A-849D8675921C}"/>
                  </a:ext>
                </a:extLst>
              </p:cNvPr>
              <p:cNvSpPr txBox="1">
                <a:spLocks noRot="1" noChangeAspect="1" noMove="1" noResize="1" noEditPoints="1" noAdjustHandles="1" noChangeArrowheads="1" noChangeShapeType="1" noTextEdit="1"/>
              </p:cNvSpPr>
              <p:nvPr/>
            </p:nvSpPr>
            <p:spPr>
              <a:xfrm>
                <a:off x="634892" y="2594618"/>
                <a:ext cx="4024354" cy="2304862"/>
              </a:xfrm>
              <a:prstGeom prst="rect">
                <a:avLst/>
              </a:prstGeom>
              <a:blipFill>
                <a:blip r:embed="rId9"/>
                <a:stretch>
                  <a:fillRect l="-1515"/>
                </a:stretch>
              </a:blipFill>
              <a:effectLst/>
            </p:spPr>
            <p:txBody>
              <a:bodyPr/>
              <a:lstStyle/>
              <a:p>
                <a:r>
                  <a:rPr lang="en-US">
                    <a:noFill/>
                  </a:rPr>
                  <a:t> </a:t>
                </a:r>
              </a:p>
            </p:txBody>
          </p:sp>
        </mc:Fallback>
      </mc:AlternateContent>
      <p:sp>
        <p:nvSpPr>
          <p:cNvPr id="9" name="Title 2">
            <a:extLst>
              <a:ext uri="{FF2B5EF4-FFF2-40B4-BE49-F238E27FC236}">
                <a16:creationId xmlns:a16="http://schemas.microsoft.com/office/drawing/2014/main" id="{4EE98137-F675-17D8-7C53-F317622D2B66}"/>
              </a:ext>
            </a:extLst>
          </p:cNvPr>
          <p:cNvSpPr txBox="1">
            <a:spLocks/>
          </p:cNvSpPr>
          <p:nvPr/>
        </p:nvSpPr>
        <p:spPr>
          <a:xfrm>
            <a:off x="2647069" y="-423710"/>
            <a:ext cx="7225748" cy="1775218"/>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rgbClr val="0070C0"/>
                </a:solidFill>
                <a:latin typeface="+mj-lt"/>
              </a:rPr>
              <a:t>Quantities Under a Pigouvian Tax</a:t>
            </a:r>
          </a:p>
        </p:txBody>
      </p:sp>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D57DC727-54AA-4C9E-BECC-BD026B683AE6}"/>
                  </a:ext>
                </a:extLst>
              </p:cNvPr>
              <p:cNvSpPr/>
              <p:nvPr/>
            </p:nvSpPr>
            <p:spPr>
              <a:xfrm>
                <a:off x="4856672" y="3684855"/>
                <a:ext cx="2150996" cy="400110"/>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sSup>
                        <m:sSupPr>
                          <m:ctrlPr>
                            <a:rPr lang="en-US" sz="2000" i="1" dirty="0" smtClean="0">
                              <a:solidFill>
                                <a:schemeClr val="tx1"/>
                              </a:solidFill>
                              <a:latin typeface="Cambria Math" panose="02040503050406030204" pitchFamily="18" charset="0"/>
                              <a:cs typeface="Calibri Light" panose="020F0302020204030204" pitchFamily="34" charset="0"/>
                            </a:rPr>
                          </m:ctrlPr>
                        </m:sSupPr>
                        <m:e>
                          <m:r>
                            <a:rPr lang="en-US" sz="2000" i="1" dirty="0">
                              <a:solidFill>
                                <a:schemeClr val="tx1"/>
                              </a:solidFill>
                              <a:latin typeface="Cambria Math" panose="02040503050406030204" pitchFamily="18" charset="0"/>
                              <a:cs typeface="Calibri Light" panose="020F0302020204030204" pitchFamily="34" charset="0"/>
                            </a:rPr>
                            <m:t>𝜏</m:t>
                          </m:r>
                        </m:e>
                        <m:sup>
                          <m:r>
                            <a:rPr lang="en-US" sz="2000" i="1" dirty="0">
                              <a:solidFill>
                                <a:schemeClr val="tx1"/>
                              </a:solidFill>
                              <a:latin typeface="Cambria Math" panose="02040503050406030204" pitchFamily="18" charset="0"/>
                              <a:cs typeface="Calibri Light" panose="020F0302020204030204" pitchFamily="34" charset="0"/>
                            </a:rPr>
                            <m:t>∗</m:t>
                          </m:r>
                        </m:sup>
                      </m:sSup>
                      <m:r>
                        <a:rPr lang="en-US" sz="2000" b="0" i="1" smtClean="0">
                          <a:solidFill>
                            <a:schemeClr val="tx1"/>
                          </a:solidFill>
                          <a:latin typeface="Cambria Math" panose="02040503050406030204" pitchFamily="18" charset="0"/>
                          <a:cs typeface="Calibri Light" panose="020F0302020204030204" pitchFamily="34" charset="0"/>
                        </a:rPr>
                        <m:t>=10$ </m:t>
                      </m:r>
                      <m:r>
                        <a:rPr lang="en-US" sz="2000" b="0" i="1" smtClean="0">
                          <a:solidFill>
                            <a:schemeClr val="tx1"/>
                          </a:solidFill>
                          <a:latin typeface="Cambria Math" panose="02040503050406030204" pitchFamily="18" charset="0"/>
                          <a:cs typeface="Calibri Light" panose="020F0302020204030204" pitchFamily="34" charset="0"/>
                        </a:rPr>
                        <m:t>𝑝𝑒𝑟</m:t>
                      </m:r>
                      <m:r>
                        <a:rPr lang="en-US" sz="2000" b="0" i="1" smtClean="0">
                          <a:solidFill>
                            <a:schemeClr val="tx1"/>
                          </a:solidFill>
                          <a:latin typeface="Cambria Math" panose="02040503050406030204" pitchFamily="18" charset="0"/>
                          <a:cs typeface="Calibri Light" panose="020F0302020204030204" pitchFamily="34" charset="0"/>
                        </a:rPr>
                        <m:t> </m:t>
                      </m:r>
                      <m:r>
                        <a:rPr lang="en-US" sz="2000" b="0" i="1" smtClean="0">
                          <a:solidFill>
                            <a:schemeClr val="tx1"/>
                          </a:solidFill>
                          <a:latin typeface="Cambria Math" panose="02040503050406030204" pitchFamily="18" charset="0"/>
                          <a:cs typeface="Calibri Light" panose="020F0302020204030204" pitchFamily="34" charset="0"/>
                        </a:rPr>
                        <m:t>𝑡𝑜𝑛</m:t>
                      </m:r>
                    </m:oMath>
                  </m:oMathPara>
                </a14:m>
                <a:endParaRPr lang="en-US" sz="2000" dirty="0">
                  <a:solidFill>
                    <a:schemeClr val="tx1"/>
                  </a:solidFill>
                  <a:cs typeface="Calibri Light" panose="020F0302020204030204" pitchFamily="34" charset="0"/>
                </a:endParaRPr>
              </a:p>
            </p:txBody>
          </p:sp>
        </mc:Choice>
        <mc:Fallback xmlns="">
          <p:sp>
            <p:nvSpPr>
              <p:cNvPr id="10" name="Rectangle 9">
                <a:extLst>
                  <a:ext uri="{FF2B5EF4-FFF2-40B4-BE49-F238E27FC236}">
                    <a16:creationId xmlns:a16="http://schemas.microsoft.com/office/drawing/2014/main" id="{D57DC727-54AA-4C9E-BECC-BD026B683AE6}"/>
                  </a:ext>
                </a:extLst>
              </p:cNvPr>
              <p:cNvSpPr>
                <a:spLocks noRot="1" noChangeAspect="1" noMove="1" noResize="1" noEditPoints="1" noAdjustHandles="1" noChangeArrowheads="1" noChangeShapeType="1" noTextEdit="1"/>
              </p:cNvSpPr>
              <p:nvPr/>
            </p:nvSpPr>
            <p:spPr>
              <a:xfrm>
                <a:off x="4856672" y="3684855"/>
                <a:ext cx="2150996" cy="400110"/>
              </a:xfrm>
              <a:prstGeom prst="rect">
                <a:avLst/>
              </a:prstGeom>
              <a:blipFill>
                <a:blip r:embed="rId10"/>
                <a:stretch>
                  <a:fillRect b="-7576"/>
                </a:stretch>
              </a:blipFill>
            </p:spPr>
            <p:txBody>
              <a:bodyPr/>
              <a:lstStyle/>
              <a:p>
                <a:r>
                  <a:rPr lang="en-US">
                    <a:noFill/>
                  </a:rPr>
                  <a:t> </a:t>
                </a:r>
              </a:p>
            </p:txBody>
          </p:sp>
        </mc:Fallback>
      </mc:AlternateContent>
    </p:spTree>
    <p:custDataLst>
      <p:tags r:id="rId1"/>
    </p:custDataLst>
    <p:extLst>
      <p:ext uri="{BB962C8B-B14F-4D97-AF65-F5344CB8AC3E}">
        <p14:creationId xmlns:p14="http://schemas.microsoft.com/office/powerpoint/2010/main" val="99954461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10.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11.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12.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13.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14.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15.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16.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17.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18.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19.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2.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20.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21.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22.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23.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24.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25.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26.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27.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28.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29.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3.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30.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31.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32.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33.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34.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35.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36.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37.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38.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39.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4.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40.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41.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42.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43.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44.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5.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6.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7.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8.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9.xml><?xml version="1.0" encoding="utf-8"?>
<p:tagLst xmlns:a="http://schemas.openxmlformats.org/drawingml/2006/main" xmlns:r="http://schemas.openxmlformats.org/officeDocument/2006/relationships" xmlns:p="http://schemas.openxmlformats.org/presentationml/2006/main">
  <p:tag name="TIMING" val="|58|1.1|0.3|0.6|0.1|0.1|0.1|0.5|0.9|3.3"/>
</p:tagLst>
</file>

<file path=ppt/theme/theme1.xml><?xml version="1.0" encoding="utf-8"?>
<a:theme xmlns:a="http://schemas.openxmlformats.org/drawingml/2006/main" name="Presentation">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UIUC_Real Theme Updated 2018" id="{E13B41A0-8B66-4609-AF70-58520B831F02}" vid="{3ED8087A-4891-4EE5-A68C-328DF07D5C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UIUC_Real Theme Updated 2018</Template>
  <TotalTime>29905</TotalTime>
  <Words>2852</Words>
  <Application>Microsoft Office PowerPoint</Application>
  <PresentationFormat>Widescreen</PresentationFormat>
  <Paragraphs>566</Paragraphs>
  <Slides>49</Slides>
  <Notes>44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49</vt:i4>
      </vt:variant>
    </vt:vector>
  </HeadingPairs>
  <TitlesOfParts>
    <vt:vector size="55" baseType="lpstr">
      <vt:lpstr>Arial</vt:lpstr>
      <vt:lpstr>Calibri</vt:lpstr>
      <vt:lpstr>Cambria Math</vt:lpstr>
      <vt:lpstr>Times New Roman</vt:lpstr>
      <vt:lpstr>Wingdings</vt:lpstr>
      <vt:lpstr>Presentation</vt:lpstr>
      <vt:lpstr>PowerPoint Presentation</vt:lpstr>
      <vt:lpstr>PowerPoint Presentation</vt:lpstr>
      <vt:lpstr>Part 1: Quantities with Pigouvian Taxes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Part 2: Price Formation in Cap and Trade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Part 3: For Want of A Chair</vt:lpstr>
      <vt:lpstr>PowerPoint Presentation</vt:lpstr>
      <vt:lpstr>PowerPoint Presentation</vt:lpstr>
      <vt:lpstr>PowerPoint Presentation</vt:lpstr>
      <vt:lpstr>PowerPoint Presentation</vt:lpstr>
      <vt:lpstr>PowerPoint Presentation</vt:lpstr>
      <vt:lpstr>PowerPoint Presentation</vt:lpstr>
      <vt:lpstr>Part 4: Prices vs. Quantities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Recall Optimal Quantity</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1</dc:title>
  <dc:creator>parthum2@illinois.edu</dc:creator>
  <cp:lastModifiedBy>Austin, Wes</cp:lastModifiedBy>
  <cp:revision>724</cp:revision>
  <dcterms:created xsi:type="dcterms:W3CDTF">2018-08-24T16:58:07Z</dcterms:created>
  <dcterms:modified xsi:type="dcterms:W3CDTF">2023-10-25T16:48:37Z</dcterms:modified>
</cp:coreProperties>
</file>