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comments/modernComment_163_17561B4.xml" ContentType="application/vnd.ms-powerpoint.comments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65" r:id="rId2"/>
    <p:sldId id="366" r:id="rId3"/>
    <p:sldId id="367" r:id="rId4"/>
    <p:sldId id="332" r:id="rId5"/>
    <p:sldId id="336" r:id="rId6"/>
    <p:sldId id="339" r:id="rId7"/>
    <p:sldId id="334" r:id="rId8"/>
    <p:sldId id="341" r:id="rId9"/>
    <p:sldId id="342" r:id="rId10"/>
    <p:sldId id="335" r:id="rId11"/>
    <p:sldId id="343" r:id="rId12"/>
    <p:sldId id="344" r:id="rId13"/>
    <p:sldId id="345" r:id="rId14"/>
    <p:sldId id="333" r:id="rId15"/>
    <p:sldId id="315" r:id="rId16"/>
    <p:sldId id="347" r:id="rId17"/>
    <p:sldId id="350" r:id="rId18"/>
    <p:sldId id="349" r:id="rId19"/>
    <p:sldId id="330" r:id="rId20"/>
    <p:sldId id="353" r:id="rId21"/>
    <p:sldId id="357" r:id="rId22"/>
    <p:sldId id="351" r:id="rId23"/>
    <p:sldId id="358" r:id="rId24"/>
    <p:sldId id="359" r:id="rId25"/>
    <p:sldId id="354" r:id="rId26"/>
    <p:sldId id="355" r:id="rId27"/>
    <p:sldId id="356" r:id="rId28"/>
    <p:sldId id="360" r:id="rId29"/>
    <p:sldId id="361" r:id="rId30"/>
    <p:sldId id="362" r:id="rId31"/>
    <p:sldId id="363" r:id="rId32"/>
    <p:sldId id="364" r:id="rId33"/>
    <p:sldId id="369" r:id="rId34"/>
    <p:sldId id="348" r:id="rId35"/>
    <p:sldId id="3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65"/>
            <p14:sldId id="366"/>
            <p14:sldId id="367"/>
            <p14:sldId id="332"/>
            <p14:sldId id="336"/>
            <p14:sldId id="339"/>
            <p14:sldId id="334"/>
            <p14:sldId id="341"/>
            <p14:sldId id="342"/>
            <p14:sldId id="335"/>
            <p14:sldId id="343"/>
            <p14:sldId id="344"/>
            <p14:sldId id="345"/>
            <p14:sldId id="333"/>
            <p14:sldId id="315"/>
            <p14:sldId id="347"/>
            <p14:sldId id="350"/>
            <p14:sldId id="349"/>
            <p14:sldId id="330"/>
            <p14:sldId id="353"/>
            <p14:sldId id="357"/>
            <p14:sldId id="351"/>
            <p14:sldId id="358"/>
            <p14:sldId id="359"/>
            <p14:sldId id="354"/>
            <p14:sldId id="355"/>
            <p14:sldId id="356"/>
            <p14:sldId id="360"/>
            <p14:sldId id="361"/>
            <p14:sldId id="362"/>
            <p14:sldId id="363"/>
            <p14:sldId id="364"/>
            <p14:sldId id="369"/>
            <p14:sldId id="348"/>
            <p14:sldId id="329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2A8C42-B21B-2F9B-5ACF-0125FB164407}" name="Theising, Adam" initials="TA" userId="S::Theising.Adam@epa.gov::3d7404c7-917c-4350-8197-00e5432fe38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B050"/>
    <a:srgbClr val="2E6187"/>
    <a:srgbClr val="E09878"/>
    <a:srgbClr val="C00000"/>
    <a:srgbClr val="03F314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6" autoAdjust="0"/>
    <p:restoredTop sz="84129" autoAdjust="0"/>
  </p:normalViewPr>
  <p:slideViewPr>
    <p:cSldViewPr snapToGrid="0">
      <p:cViewPr>
        <p:scale>
          <a:sx n="100" d="100"/>
          <a:sy n="100" d="100"/>
        </p:scale>
        <p:origin x="76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ising, Adam" userId="3d7404c7-917c-4350-8197-00e5432fe388" providerId="ADAL" clId="{843B8F68-9BFE-4A34-8572-D75D73BAEDE3}"/>
    <pc:docChg chg="undo redo custSel addSld delSld modSld modSection">
      <pc:chgData name="Theising, Adam" userId="3d7404c7-917c-4350-8197-00e5432fe388" providerId="ADAL" clId="{843B8F68-9BFE-4A34-8572-D75D73BAEDE3}" dt="2023-08-28T13:34:28.207" v="3814" actId="1076"/>
      <pc:docMkLst>
        <pc:docMk/>
      </pc:docMkLst>
      <pc:sldChg chg="modSp mod">
        <pc:chgData name="Theising, Adam" userId="3d7404c7-917c-4350-8197-00e5432fe388" providerId="ADAL" clId="{843B8F68-9BFE-4A34-8572-D75D73BAEDE3}" dt="2023-08-28T13:27:33.128" v="3697" actId="20577"/>
        <pc:sldMkLst>
          <pc:docMk/>
          <pc:sldMk cId="2768470357" sldId="315"/>
        </pc:sldMkLst>
        <pc:spChg chg="mod">
          <ac:chgData name="Theising, Adam" userId="3d7404c7-917c-4350-8197-00e5432fe388" providerId="ADAL" clId="{843B8F68-9BFE-4A34-8572-D75D73BAEDE3}" dt="2023-08-28T13:27:33.128" v="3697" actId="20577"/>
          <ac:spMkLst>
            <pc:docMk/>
            <pc:sldMk cId="2768470357" sldId="315"/>
            <ac:spMk id="3" creationId="{00000000-0000-0000-0000-000000000000}"/>
          </ac:spMkLst>
        </pc:spChg>
      </pc:sldChg>
      <pc:sldChg chg="modSp mod">
        <pc:chgData name="Theising, Adam" userId="3d7404c7-917c-4350-8197-00e5432fe388" providerId="ADAL" clId="{843B8F68-9BFE-4A34-8572-D75D73BAEDE3}" dt="2023-08-28T00:57:36.116" v="1238" actId="20577"/>
        <pc:sldMkLst>
          <pc:docMk/>
          <pc:sldMk cId="3119519373" sldId="329"/>
        </pc:sldMkLst>
        <pc:spChg chg="mod">
          <ac:chgData name="Theising, Adam" userId="3d7404c7-917c-4350-8197-00e5432fe388" providerId="ADAL" clId="{843B8F68-9BFE-4A34-8572-D75D73BAEDE3}" dt="2023-08-28T00:57:36.116" v="1238" actId="20577"/>
          <ac:spMkLst>
            <pc:docMk/>
            <pc:sldMk cId="3119519373" sldId="329"/>
            <ac:spMk id="6" creationId="{00000000-0000-0000-0000-000000000000}"/>
          </ac:spMkLst>
        </pc:spChg>
      </pc:sldChg>
      <pc:sldChg chg="modSp mod">
        <pc:chgData name="Theising, Adam" userId="3d7404c7-917c-4350-8197-00e5432fe388" providerId="ADAL" clId="{843B8F68-9BFE-4A34-8572-D75D73BAEDE3}" dt="2023-08-28T02:29:28.880" v="3606" actId="1076"/>
        <pc:sldMkLst>
          <pc:docMk/>
          <pc:sldMk cId="2111565500" sldId="348"/>
        </pc:sldMkLst>
        <pc:spChg chg="mod">
          <ac:chgData name="Theising, Adam" userId="3d7404c7-917c-4350-8197-00e5432fe388" providerId="ADAL" clId="{843B8F68-9BFE-4A34-8572-D75D73BAEDE3}" dt="2023-08-28T02:29:28.880" v="3606" actId="1076"/>
          <ac:spMkLst>
            <pc:docMk/>
            <pc:sldMk cId="2111565500" sldId="348"/>
            <ac:spMk id="8" creationId="{363A6E82-AC88-40FF-8D05-2549474AF673}"/>
          </ac:spMkLst>
        </pc:spChg>
      </pc:sldChg>
      <pc:sldChg chg="addCm">
        <pc:chgData name="Theising, Adam" userId="3d7404c7-917c-4350-8197-00e5432fe388" providerId="ADAL" clId="{843B8F68-9BFE-4A34-8572-D75D73BAEDE3}" dt="2023-08-20T00:51:01.485" v="504"/>
        <pc:sldMkLst>
          <pc:docMk/>
          <pc:sldMk cId="24469940" sldId="355"/>
        </pc:sldMkLst>
      </pc:sldChg>
      <pc:sldChg chg="modSp mod addCm delCm modCm">
        <pc:chgData name="Theising, Adam" userId="3d7404c7-917c-4350-8197-00e5432fe388" providerId="ADAL" clId="{843B8F68-9BFE-4A34-8572-D75D73BAEDE3}" dt="2023-08-28T02:33:43.070" v="3639" actId="1076"/>
        <pc:sldMkLst>
          <pc:docMk/>
          <pc:sldMk cId="2062271143" sldId="362"/>
        </pc:sldMkLst>
        <pc:spChg chg="mod">
          <ac:chgData name="Theising, Adam" userId="3d7404c7-917c-4350-8197-00e5432fe388" providerId="ADAL" clId="{843B8F68-9BFE-4A34-8572-D75D73BAEDE3}" dt="2023-08-28T01:02:10.296" v="1325" actId="20577"/>
          <ac:spMkLst>
            <pc:docMk/>
            <pc:sldMk cId="2062271143" sldId="362"/>
            <ac:spMk id="5" creationId="{00000000-0000-0000-0000-000000000000}"/>
          </ac:spMkLst>
        </pc:spChg>
        <pc:spChg chg="mod">
          <ac:chgData name="Theising, Adam" userId="3d7404c7-917c-4350-8197-00e5432fe388" providerId="ADAL" clId="{843B8F68-9BFE-4A34-8572-D75D73BAEDE3}" dt="2023-08-28T01:09:05.631" v="1665" actId="20577"/>
          <ac:spMkLst>
            <pc:docMk/>
            <pc:sldMk cId="2062271143" sldId="362"/>
            <ac:spMk id="45" creationId="{7BE9C99F-028E-4B81-AC05-A932B6D77E91}"/>
          </ac:spMkLst>
        </pc:spChg>
        <pc:spChg chg="mod">
          <ac:chgData name="Theising, Adam" userId="3d7404c7-917c-4350-8197-00e5432fe388" providerId="ADAL" clId="{843B8F68-9BFE-4A34-8572-D75D73BAEDE3}" dt="2023-08-28T02:33:43.070" v="3639" actId="1076"/>
          <ac:spMkLst>
            <pc:docMk/>
            <pc:sldMk cId="2062271143" sldId="362"/>
            <ac:spMk id="63" creationId="{EF66491A-F0EB-45B2-9D3B-D2A0D38E6B9E}"/>
          </ac:spMkLst>
        </pc:spChg>
      </pc:sldChg>
      <pc:sldChg chg="modSp mod">
        <pc:chgData name="Theising, Adam" userId="3d7404c7-917c-4350-8197-00e5432fe388" providerId="ADAL" clId="{843B8F68-9BFE-4A34-8572-D75D73BAEDE3}" dt="2023-08-28T01:01:06.730" v="1275" actId="20577"/>
        <pc:sldMkLst>
          <pc:docMk/>
          <pc:sldMk cId="1759149214" sldId="363"/>
        </pc:sldMkLst>
        <pc:spChg chg="mod">
          <ac:chgData name="Theising, Adam" userId="3d7404c7-917c-4350-8197-00e5432fe388" providerId="ADAL" clId="{843B8F68-9BFE-4A34-8572-D75D73BAEDE3}" dt="2023-08-20T00:42:09.043" v="32" actId="1076"/>
          <ac:spMkLst>
            <pc:docMk/>
            <pc:sldMk cId="1759149214" sldId="363"/>
            <ac:spMk id="5" creationId="{00000000-0000-0000-0000-000000000000}"/>
          </ac:spMkLst>
        </pc:spChg>
        <pc:spChg chg="mod">
          <ac:chgData name="Theising, Adam" userId="3d7404c7-917c-4350-8197-00e5432fe388" providerId="ADAL" clId="{843B8F68-9BFE-4A34-8572-D75D73BAEDE3}" dt="2023-08-28T00:58:47.850" v="1265" actId="1076"/>
          <ac:spMkLst>
            <pc:docMk/>
            <pc:sldMk cId="1759149214" sldId="363"/>
            <ac:spMk id="76" creationId="{803232FE-76F1-4DA8-A620-7D28A935981D}"/>
          </ac:spMkLst>
        </pc:spChg>
        <pc:spChg chg="mod">
          <ac:chgData name="Theising, Adam" userId="3d7404c7-917c-4350-8197-00e5432fe388" providerId="ADAL" clId="{843B8F68-9BFE-4A34-8572-D75D73BAEDE3}" dt="2023-08-28T01:01:06.730" v="1275" actId="20577"/>
          <ac:spMkLst>
            <pc:docMk/>
            <pc:sldMk cId="1759149214" sldId="363"/>
            <ac:spMk id="80" creationId="{B21402F4-BC59-4C3E-9152-BE2513A71BB0}"/>
          </ac:spMkLst>
        </pc:spChg>
        <pc:spChg chg="mod">
          <ac:chgData name="Theising, Adam" userId="3d7404c7-917c-4350-8197-00e5432fe388" providerId="ADAL" clId="{843B8F68-9BFE-4A34-8572-D75D73BAEDE3}" dt="2023-08-28T00:58:21.963" v="1248" actId="20577"/>
          <ac:spMkLst>
            <pc:docMk/>
            <pc:sldMk cId="1759149214" sldId="363"/>
            <ac:spMk id="82" creationId="{732D513C-F72F-455C-BEEF-A8C259199B42}"/>
          </ac:spMkLst>
        </pc:spChg>
      </pc:sldChg>
      <pc:sldChg chg="modSp mod">
        <pc:chgData name="Theising, Adam" userId="3d7404c7-917c-4350-8197-00e5432fe388" providerId="ADAL" clId="{843B8F68-9BFE-4A34-8572-D75D73BAEDE3}" dt="2023-08-28T13:34:28.207" v="3814" actId="1076"/>
        <pc:sldMkLst>
          <pc:docMk/>
          <pc:sldMk cId="1320365346" sldId="364"/>
        </pc:sldMkLst>
        <pc:spChg chg="mod">
          <ac:chgData name="Theising, Adam" userId="3d7404c7-917c-4350-8197-00e5432fe388" providerId="ADAL" clId="{843B8F68-9BFE-4A34-8572-D75D73BAEDE3}" dt="2023-08-26T01:18:43.357" v="869" actId="1076"/>
          <ac:spMkLst>
            <pc:docMk/>
            <pc:sldMk cId="1320365346" sldId="364"/>
            <ac:spMk id="5" creationId="{00000000-0000-0000-0000-000000000000}"/>
          </ac:spMkLst>
        </pc:spChg>
        <pc:spChg chg="mod">
          <ac:chgData name="Theising, Adam" userId="3d7404c7-917c-4350-8197-00e5432fe388" providerId="ADAL" clId="{843B8F68-9BFE-4A34-8572-D75D73BAEDE3}" dt="2023-08-28T13:34:28.207" v="3814" actId="1076"/>
          <ac:spMkLst>
            <pc:docMk/>
            <pc:sldMk cId="1320365346" sldId="364"/>
            <ac:spMk id="45" creationId="{7BE9C99F-028E-4B81-AC05-A932B6D77E91}"/>
          </ac:spMkLst>
        </pc:spChg>
      </pc:sldChg>
      <pc:sldChg chg="modSp mod">
        <pc:chgData name="Theising, Adam" userId="3d7404c7-917c-4350-8197-00e5432fe388" providerId="ADAL" clId="{843B8F68-9BFE-4A34-8572-D75D73BAEDE3}" dt="2023-08-28T13:27:45.416" v="3698" actId="20577"/>
        <pc:sldMkLst>
          <pc:docMk/>
          <pc:sldMk cId="287625846" sldId="365"/>
        </pc:sldMkLst>
        <pc:spChg chg="mod">
          <ac:chgData name="Theising, Adam" userId="3d7404c7-917c-4350-8197-00e5432fe388" providerId="ADAL" clId="{843B8F68-9BFE-4A34-8572-D75D73BAEDE3}" dt="2023-08-28T13:27:45.416" v="3698" actId="20577"/>
          <ac:spMkLst>
            <pc:docMk/>
            <pc:sldMk cId="287625846" sldId="365"/>
            <ac:spMk id="3" creationId="{00000000-0000-0000-0000-000000000000}"/>
          </ac:spMkLst>
        </pc:spChg>
      </pc:sldChg>
      <pc:sldChg chg="new del">
        <pc:chgData name="Theising, Adam" userId="3d7404c7-917c-4350-8197-00e5432fe388" providerId="ADAL" clId="{843B8F68-9BFE-4A34-8572-D75D73BAEDE3}" dt="2023-08-28T01:54:21.731" v="1668" actId="47"/>
        <pc:sldMkLst>
          <pc:docMk/>
          <pc:sldMk cId="1953841510" sldId="368"/>
        </pc:sldMkLst>
      </pc:sldChg>
      <pc:sldChg chg="modSp add mod">
        <pc:chgData name="Theising, Adam" userId="3d7404c7-917c-4350-8197-00e5432fe388" providerId="ADAL" clId="{843B8F68-9BFE-4A34-8572-D75D73BAEDE3}" dt="2023-08-28T13:34:04.575" v="3813" actId="255"/>
        <pc:sldMkLst>
          <pc:docMk/>
          <pc:sldMk cId="1962245152" sldId="369"/>
        </pc:sldMkLst>
        <pc:spChg chg="mod">
          <ac:chgData name="Theising, Adam" userId="3d7404c7-917c-4350-8197-00e5432fe388" providerId="ADAL" clId="{843B8F68-9BFE-4A34-8572-D75D73BAEDE3}" dt="2023-08-28T02:24:19.123" v="3340" actId="1076"/>
          <ac:spMkLst>
            <pc:docMk/>
            <pc:sldMk cId="1962245152" sldId="369"/>
            <ac:spMk id="5" creationId="{00000000-0000-0000-0000-000000000000}"/>
          </ac:spMkLst>
        </pc:spChg>
        <pc:spChg chg="mod">
          <ac:chgData name="Theising, Adam" userId="3d7404c7-917c-4350-8197-00e5432fe388" providerId="ADAL" clId="{843B8F68-9BFE-4A34-8572-D75D73BAEDE3}" dt="2023-08-28T13:34:04.575" v="3813" actId="255"/>
          <ac:spMkLst>
            <pc:docMk/>
            <pc:sldMk cId="1962245152" sldId="369"/>
            <ac:spMk id="45" creationId="{7BE9C99F-028E-4B81-AC05-A932B6D77E91}"/>
          </ac:spMkLst>
        </pc:spChg>
      </pc:sldChg>
    </pc:docChg>
  </pc:docChgLst>
</pc:chgInfo>
</file>

<file path=ppt/comments/modernComment_163_17561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692459-B0A7-4675-8370-991604E6CCCC}" authorId="{142A8C42-B21B-2F9B-5ACF-0125FB164407}" created="2023-08-20T00:51:01.3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69940" sldId="355"/>
      <ac:spMk id="70" creationId="{434B1BA9-BD12-445F-8944-F3CA13F08B67}"/>
      <ac:txMk cp="17" len="27">
        <ac:context len="128" hash="114207916"/>
      </ac:txMk>
    </ac:txMkLst>
    <p188:pos x="4747712" y="1052034"/>
    <p188:txBody>
      <a:bodyPr/>
      <a:lstStyle/>
      <a:p>
        <a:r>
          <a:rPr lang="en-US"/>
          <a:t>Define externality in class.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3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1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4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8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7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3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3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2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9" y="6514936"/>
            <a:ext cx="3287249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2: Why Markets Fail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0.png"/><Relationship Id="rId5" Type="http://schemas.openxmlformats.org/officeDocument/2006/relationships/image" Target="../media/image2.jpeg"/><Relationship Id="rId4" Type="http://schemas.microsoft.com/office/2018/10/relationships/comments" Target="../comments/modernComment_163_17561B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8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hyperlink" Target="https://github.com/uo-ec607/lectures" TargetMode="External"/><Relationship Id="rId4" Type="http://schemas.openxmlformats.org/officeDocument/2006/relationships/hyperlink" Target="https://www.youtube.com/playlist?list=PLcTBLulJV_AIuXCxr__V8XAzWZosMQIf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Theising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4075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Lecture 2a: A Recap of Economic Theory, Markets, and Willingness to Pay</a:t>
            </a:r>
          </a:p>
        </p:txBody>
      </p:sp>
    </p:spTree>
    <p:extLst>
      <p:ext uri="{BB962C8B-B14F-4D97-AF65-F5344CB8AC3E}">
        <p14:creationId xmlns:p14="http://schemas.microsoft.com/office/powerpoint/2010/main" val="28762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228782" y="2099879"/>
              <a:ext cx="3822326" cy="3321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7329211" y="2217104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 and 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832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4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2993144" y="5990046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8943197" y="5964028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5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4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1378205" y="5058232"/>
            <a:ext cx="164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More pollution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8943197" y="5964028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83973E-B12B-44D7-81C8-00BE515BB9AB}"/>
              </a:ext>
            </a:extLst>
          </p:cNvPr>
          <p:cNvCxnSpPr/>
          <p:nvPr/>
        </p:nvCxnSpPr>
        <p:spPr>
          <a:xfrm flipH="1">
            <a:off x="1713456" y="5037731"/>
            <a:ext cx="10205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16D21F6-E3B8-49B6-91BA-350FB0F9762A}"/>
              </a:ext>
            </a:extLst>
          </p:cNvPr>
          <p:cNvSpPr/>
          <p:nvPr/>
        </p:nvSpPr>
        <p:spPr>
          <a:xfrm>
            <a:off x="3565711" y="5031805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Less pollution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DC5E49-EA0B-4837-BE55-4879A57952F5}"/>
              </a:ext>
            </a:extLst>
          </p:cNvPr>
          <p:cNvCxnSpPr>
            <a:cxnSpLocks/>
          </p:cNvCxnSpPr>
          <p:nvPr/>
        </p:nvCxnSpPr>
        <p:spPr>
          <a:xfrm>
            <a:off x="3836020" y="5011304"/>
            <a:ext cx="921216" cy="0"/>
          </a:xfrm>
          <a:prstGeom prst="straightConnector1">
            <a:avLst/>
          </a:prstGeom>
          <a:ln w="28575">
            <a:solidFill>
              <a:srgbClr val="03F3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775BD-C495-42CB-B69C-53D9E8F1E729}"/>
              </a:ext>
            </a:extLst>
          </p:cNvPr>
          <p:cNvSpPr/>
          <p:nvPr/>
        </p:nvSpPr>
        <p:spPr>
          <a:xfrm>
            <a:off x="2993144" y="5990046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60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5060" y="2099878"/>
              <a:ext cx="3906048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743" y="2120058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3448" t="-1824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7173822" y="1135137"/>
            <a:ext cx="4834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 and 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017431" y="1099652"/>
            <a:ext cx="382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 and 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" y="2259908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3046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2993144" y="5990046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EF0D6-71A4-48DE-9A4C-6CE51A682223}"/>
              </a:ext>
            </a:extLst>
          </p:cNvPr>
          <p:cNvSpPr/>
          <p:nvPr/>
        </p:nvSpPr>
        <p:spPr>
          <a:xfrm>
            <a:off x="8943197" y="5964028"/>
            <a:ext cx="294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 of pollution abatement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51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74938"/>
            <a:ext cx="7705493" cy="52629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2400" b="1" u="sng" dirty="0">
                <a:latin typeface="+mj-lt"/>
                <a:cs typeface="Calibri Light" panose="020F0302020204030204" pitchFamily="34" charset="0"/>
              </a:rPr>
              <a:t>A “market” for “pollution”… </a:t>
            </a:r>
          </a:p>
          <a:p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benefits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from decreasing pollution  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        Benefits are decreasing in the </a:t>
            </a: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	amount of pollution abatement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costs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of decreasing pollution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        Costs are increasing in the </a:t>
            </a:r>
          </a:p>
          <a:p>
            <a:pPr lvl="2"/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	amount of pollution abatement</a:t>
            </a:r>
          </a:p>
          <a:p>
            <a:pPr lvl="2"/>
            <a:endParaRPr lang="en-US" sz="2400" b="1" i="1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D6D4B-AAA3-47ED-8390-C663DE4C7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56" y="1765111"/>
            <a:ext cx="4297423" cy="367668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F5894D80-5046-4FAB-9E62-63BA4D2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for Pollution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9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Prof. Theising</a:t>
            </a:r>
          </a:p>
          <a:p>
            <a:r>
              <a:rPr lang="en-US" sz="2600" dirty="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 dirty="0">
                <a:latin typeface="+mj-lt"/>
                <a:cs typeface="Calibri Light" panose="020F0302020204030204" pitchFamily="34" charset="0"/>
              </a:rPr>
            </a:br>
            <a:r>
              <a:rPr lang="en-US" sz="2600" dirty="0">
                <a:latin typeface="+mj-lt"/>
                <a:cs typeface="Calibri Light" panose="020F0302020204030204" pitchFamily="34" charset="0"/>
              </a:rPr>
              <a:t>Econ 4075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Lecture 2b: Why Markets Fail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72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are great! But they are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not perfect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56230A5-8B6F-4BC5-A688-4802CF38BE7C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36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8" y="1307566"/>
            <a:ext cx="11079078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“</a:t>
            </a:r>
            <a:r>
              <a:rPr lang="en-US" sz="2400" i="1" dirty="0">
                <a:latin typeface="+mj-lt"/>
                <a:cs typeface="Calibri Light" panose="020F0302020204030204" pitchFamily="34" charset="0"/>
              </a:rPr>
              <a:t>Anyone who has taken Econ 101 knows…”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someone starts a sentence with this, anything that follows is likely to be an incomplete picture of whatever the topic is. 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are great! But they are 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 Light" panose="020F0302020204030204" pitchFamily="34" charset="0"/>
              </a:rPr>
              <a:t>not perfect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Markets provide powerful incentives for innovation, production, price discovery, a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general move towards economic efficiency,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and many more desirable outcomes that improve the wellbeing of societies (note, “wellbeing” is a general term that is used to describe more than just income!)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F5F2FE4-5400-42CC-B59C-5CABFE217D03}"/>
              </a:ext>
            </a:extLst>
          </p:cNvPr>
          <p:cNvSpPr txBox="1">
            <a:spLocks/>
          </p:cNvSpPr>
          <p:nvPr/>
        </p:nvSpPr>
        <p:spPr>
          <a:xfrm>
            <a:off x="3094071" y="17012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We all have </a:t>
            </a:r>
            <a:r>
              <a:rPr lang="en-US" sz="4000" i="1" dirty="0">
                <a:solidFill>
                  <a:schemeClr val="tx1"/>
                </a:solidFill>
                <a:latin typeface="+mj-lt"/>
              </a:rPr>
              <a:t>that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friend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72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2" y="163416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So, “free markets” are bad? </a:t>
            </a:r>
          </a:p>
        </p:txBody>
      </p:sp>
      <p:pic>
        <p:nvPicPr>
          <p:cNvPr id="1026" name="Picture 2" descr="Thinking black guy meme - You can't have market failure If you don't have a market">
            <a:extLst>
              <a:ext uri="{FF2B5EF4-FFF2-40B4-BE49-F238E27FC236}">
                <a16:creationId xmlns:a16="http://schemas.microsoft.com/office/drawing/2014/main" id="{92B7CCF1-D0C9-4F1B-A81A-1DF34B66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7" y="1369585"/>
            <a:ext cx="7600742" cy="43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8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9" y="969635"/>
            <a:ext cx="11079078" cy="52629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+mj-lt"/>
                <a:cs typeface="Calibri Light" panose="020F0302020204030204" pitchFamily="34" charset="0"/>
              </a:rPr>
              <a:t>A “market” for “something”… </a:t>
            </a:r>
          </a:p>
          <a:p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Demand for something slopes downward… why?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If something is more expensive, the quantity demanded will be less</a:t>
            </a:r>
          </a:p>
          <a:p>
            <a:pPr marL="1885950" lvl="3" indent="-514350">
              <a:buAutoNum type="romanLcParenR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substitution</a:t>
            </a:r>
          </a:p>
          <a:p>
            <a:pPr marL="1885950" lvl="3" indent="-514350">
              <a:buAutoNum type="romanLcParenR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income</a:t>
            </a:r>
          </a:p>
          <a:p>
            <a:pPr marL="1885950" lvl="3" indent="-514350">
              <a:buAutoNum type="romanLcParenR"/>
            </a:pP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decreasing marginal benefit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Supply of something slopes upward… why?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As a “supplier” produces more of something it becomes more expensive to supply one more unit of that something</a:t>
            </a:r>
          </a:p>
          <a:p>
            <a:pPr lvl="3"/>
            <a:r>
              <a:rPr lang="en-US" sz="2400" dirty="0" err="1">
                <a:latin typeface="+mj-lt"/>
                <a:cs typeface="Calibri Light" panose="020F0302020204030204" pitchFamily="34" charset="0"/>
              </a:rPr>
              <a:t>i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) </a:t>
            </a:r>
            <a:r>
              <a:rPr lang="en-US" sz="2400" b="1" i="1" dirty="0">
                <a:latin typeface="+mj-lt"/>
                <a:cs typeface="Calibri Light" panose="020F0302020204030204" pitchFamily="34" charset="0"/>
              </a:rPr>
              <a:t>increasing marginal costs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3" y="-85062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>
                <a:solidFill>
                  <a:schemeClr val="tx1"/>
                </a:solidFill>
                <a:latin typeface="+mj-lt"/>
              </a:rPr>
              <a:t>Demand and Supply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6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75654A86-78AF-4554-8FB8-87AFBE0A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59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3403C0-76A9-48AA-8D40-111AE1F78B1D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2">
            <a:extLst>
              <a:ext uri="{FF2B5EF4-FFF2-40B4-BE49-F238E27FC236}">
                <a16:creationId xmlns:a16="http://schemas.microsoft.com/office/drawing/2014/main" id="{C5B86F0F-A9CD-404D-8081-9A1A5BD5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35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2">
            <a:extLst>
              <a:ext uri="{FF2B5EF4-FFF2-40B4-BE49-F238E27FC236}">
                <a16:creationId xmlns:a16="http://schemas.microsoft.com/office/drawing/2014/main" id="{BD2F5EC5-D264-4F82-BF04-DFC2C23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02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D8963-7DEF-4A75-9DC3-4FD39B14EC12}"/>
              </a:ext>
            </a:extLst>
          </p:cNvPr>
          <p:cNvSpPr txBox="1"/>
          <p:nvPr/>
        </p:nvSpPr>
        <p:spPr>
          <a:xfrm>
            <a:off x="6808018" y="913926"/>
            <a:ext cx="528544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C39DF573-B95E-417E-B3B5-D18076D0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14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1FE441-257D-431A-A5CD-B6F0ECA9CD3B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EDCB45-2137-42C8-8BC1-5669F4552EA8}"/>
              </a:ext>
            </a:extLst>
          </p:cNvPr>
          <p:cNvSpPr txBox="1"/>
          <p:nvPr/>
        </p:nvSpPr>
        <p:spPr>
          <a:xfrm>
            <a:off x="6808018" y="913926"/>
            <a:ext cx="5285440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4D6F6987-D36C-40F1-AD70-577CAA1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76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C3778-A0D0-48E8-9EF6-78F1C78CDDAD}"/>
              </a:ext>
            </a:extLst>
          </p:cNvPr>
          <p:cNvSpPr txBox="1"/>
          <p:nvPr/>
        </p:nvSpPr>
        <p:spPr>
          <a:xfrm>
            <a:off x="6808018" y="913926"/>
            <a:ext cx="5285440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DA8908B9-4914-48A9-804F-34D4DB33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95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75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4B1BA9-BD12-445F-8944-F3CA13F08B67}"/>
              </a:ext>
            </a:extLst>
          </p:cNvPr>
          <p:cNvSpPr txBox="1"/>
          <p:nvPr/>
        </p:nvSpPr>
        <p:spPr>
          <a:xfrm>
            <a:off x="6808018" y="913926"/>
            <a:ext cx="5285440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40051C50-D110-46D3-A93C-D3E17316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99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>
                <a:alpha val="50196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751594-8F8F-4A2B-97EB-1064EAE6D403}"/>
              </a:ext>
            </a:extLst>
          </p:cNvPr>
          <p:cNvSpPr txBox="1"/>
          <p:nvPr/>
        </p:nvSpPr>
        <p:spPr>
          <a:xfrm>
            <a:off x="6808018" y="913926"/>
            <a:ext cx="5285440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fewer than the private</a:t>
            </a: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2C2DD427-391D-48CD-9F06-BB23529F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40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>
                <a:alpha val="50196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8458F3-0327-4E9F-B27C-84A614FEFC02}"/>
              </a:ext>
            </a:extLst>
          </p:cNvPr>
          <p:cNvSpPr txBox="1"/>
          <p:nvPr/>
        </p:nvSpPr>
        <p:spPr>
          <a:xfrm>
            <a:off x="6808018" y="913926"/>
            <a:ext cx="5285440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fewer than the private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a possible fix? </a:t>
            </a:r>
          </a:p>
          <a:p>
            <a:pPr lvl="3"/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BE120C6A-B552-4C05-8186-ED8346BA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026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003853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Plastic Bags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14229" y="4545313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5038588" y="6010188"/>
            <a:ext cx="120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# of Bags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7030A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F403A1-3727-4225-BE51-0819F3CB8A22}"/>
              </a:ext>
            </a:extLst>
          </p:cNvPr>
          <p:cNvCxnSpPr>
            <a:cxnSpLocks/>
          </p:cNvCxnSpPr>
          <p:nvPr/>
        </p:nvCxnSpPr>
        <p:spPr>
          <a:xfrm flipV="1">
            <a:off x="1446420" y="1421591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24FD2A-EF8E-4E5B-B554-764A33FF60AD}"/>
              </a:ext>
            </a:extLst>
          </p:cNvPr>
          <p:cNvSpPr/>
          <p:nvPr/>
        </p:nvSpPr>
        <p:spPr>
          <a:xfrm>
            <a:off x="3712486" y="1443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664EDF-2CC9-4A1F-96CA-F798F9C547AE}"/>
              </a:ext>
            </a:extLst>
          </p:cNvPr>
          <p:cNvCxnSpPr>
            <a:cxnSpLocks/>
          </p:cNvCxnSpPr>
          <p:nvPr/>
        </p:nvCxnSpPr>
        <p:spPr>
          <a:xfrm>
            <a:off x="3163930" y="3524448"/>
            <a:ext cx="41243" cy="237543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01" y="5928745"/>
                <a:ext cx="12054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1F006-4E11-4EAA-834B-8357E1343E97}"/>
              </a:ext>
            </a:extLst>
          </p:cNvPr>
          <p:cNvCxnSpPr>
            <a:cxnSpLocks/>
          </p:cNvCxnSpPr>
          <p:nvPr/>
        </p:nvCxnSpPr>
        <p:spPr>
          <a:xfrm flipH="1">
            <a:off x="3234237" y="580525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955375-C887-4B36-91EA-AAB0CBC74364}"/>
              </a:ext>
            </a:extLst>
          </p:cNvPr>
          <p:cNvCxnSpPr>
            <a:cxnSpLocks/>
          </p:cNvCxnSpPr>
          <p:nvPr/>
        </p:nvCxnSpPr>
        <p:spPr>
          <a:xfrm flipH="1">
            <a:off x="3227569" y="5128615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FA5FC3-4F77-482C-BDFE-783B82FA5A1B}"/>
              </a:ext>
            </a:extLst>
          </p:cNvPr>
          <p:cNvCxnSpPr>
            <a:cxnSpLocks/>
          </p:cNvCxnSpPr>
          <p:nvPr/>
        </p:nvCxnSpPr>
        <p:spPr>
          <a:xfrm flipH="1">
            <a:off x="3205326" y="4405624"/>
            <a:ext cx="24794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6808018" y="913926"/>
            <a:ext cx="5285440" cy="60016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What’s missing?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external marginal cost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Adding the external cost to the private recovers the (true) social marginal cost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socially optimal number of bags is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fewer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than the private. The private market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overprovides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bags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What is a possible fix?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tax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equal to the external marginal cost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710667" y="5440491"/>
            <a:ext cx="240192" cy="4882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𝑡𝑎𝑥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  <a:blipFill>
                <a:blip r:embed="rId7"/>
                <a:stretch>
                  <a:fillRect l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146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3" y="-85062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 and Supply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C68DA99-7D91-4066-B4CE-83FC4A658C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8090" r="2323" b="10360"/>
          <a:stretch/>
        </p:blipFill>
        <p:spPr>
          <a:xfrm>
            <a:off x="2686494" y="1020725"/>
            <a:ext cx="6411432" cy="50922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06756C-F121-4BF4-A3AB-532549F9D138}"/>
              </a:ext>
            </a:extLst>
          </p:cNvPr>
          <p:cNvSpPr/>
          <p:nvPr/>
        </p:nvSpPr>
        <p:spPr>
          <a:xfrm rot="19369541">
            <a:off x="6618999" y="2393723"/>
            <a:ext cx="290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b="1" i="1" dirty="0">
                <a:cs typeface="Calibri Light" panose="020F0302020204030204" pitchFamily="34" charset="0"/>
              </a:rPr>
              <a:t>increasing</a:t>
            </a:r>
            <a:r>
              <a:rPr lang="en-US" sz="2000" b="1" i="1" dirty="0">
                <a:cs typeface="Calibri Light" panose="020F0302020204030204" pitchFamily="34" charset="0"/>
              </a:rPr>
              <a:t> marginal costs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56044-25CC-443D-822B-B748501D6364}"/>
              </a:ext>
            </a:extLst>
          </p:cNvPr>
          <p:cNvCxnSpPr/>
          <p:nvPr/>
        </p:nvCxnSpPr>
        <p:spPr>
          <a:xfrm flipV="1">
            <a:off x="7635168" y="2372962"/>
            <a:ext cx="1382751" cy="98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83F616-2E74-4A44-BD9B-1FB89035E0BA}"/>
              </a:ext>
            </a:extLst>
          </p:cNvPr>
          <p:cNvSpPr/>
          <p:nvPr/>
        </p:nvSpPr>
        <p:spPr>
          <a:xfrm rot="2283205">
            <a:off x="6625454" y="4448557"/>
            <a:ext cx="2892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b="1" i="1" dirty="0">
                <a:cs typeface="Calibri Light" panose="020F0302020204030204" pitchFamily="34" charset="0"/>
              </a:rPr>
              <a:t>decreasing marginal benefit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6FFCF-BE31-4192-B8A0-B8868FF1DB24}"/>
              </a:ext>
            </a:extLst>
          </p:cNvPr>
          <p:cNvCxnSpPr>
            <a:cxnSpLocks/>
          </p:cNvCxnSpPr>
          <p:nvPr/>
        </p:nvCxnSpPr>
        <p:spPr>
          <a:xfrm rot="4453242" flipV="1">
            <a:off x="7603964" y="3930338"/>
            <a:ext cx="1382751" cy="98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1709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327025" y="1620870"/>
            <a:ext cx="5768973" cy="4761863"/>
            <a:chOff x="6258238" y="2019280"/>
            <a:chExt cx="5071485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238" y="2019280"/>
              <a:ext cx="5071485" cy="4069910"/>
              <a:chOff x="2686494" y="1020725"/>
              <a:chExt cx="641143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686494" y="3429000"/>
                <a:ext cx="815164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9"/>
              <a:ext cx="3965845" cy="343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26147B-D0A9-4E07-B637-44F278FC579C}"/>
              </a:ext>
            </a:extLst>
          </p:cNvPr>
          <p:cNvSpPr/>
          <p:nvPr/>
        </p:nvSpPr>
        <p:spPr>
          <a:xfrm>
            <a:off x="1183732" y="1701469"/>
            <a:ext cx="3908918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26080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 Example: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The Market for Basic Research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1404718" y="1766239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4841897" y="462420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4794476" y="2355645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Private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FBC481-5DE9-46BB-B393-3627A9428F84}"/>
              </a:ext>
            </a:extLst>
          </p:cNvPr>
          <p:cNvSpPr/>
          <p:nvPr/>
        </p:nvSpPr>
        <p:spPr>
          <a:xfrm>
            <a:off x="209041" y="1562968"/>
            <a:ext cx="887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1537726" y="2116402"/>
            <a:ext cx="4070352" cy="3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1437763" y="2009903"/>
            <a:ext cx="4031015" cy="3588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F66491A-F0EB-45B2-9D3B-D2A0D38E6B9E}"/>
              </a:ext>
            </a:extLst>
          </p:cNvPr>
          <p:cNvSpPr/>
          <p:nvPr/>
        </p:nvSpPr>
        <p:spPr>
          <a:xfrm>
            <a:off x="4478370" y="6001674"/>
            <a:ext cx="2540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Time spent on research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A08BF4-9F38-4AB2-9957-E165CD28FD98}"/>
              </a:ext>
            </a:extLst>
          </p:cNvPr>
          <p:cNvCxnSpPr>
            <a:cxnSpLocks/>
          </p:cNvCxnSpPr>
          <p:nvPr/>
        </p:nvCxnSpPr>
        <p:spPr>
          <a:xfrm>
            <a:off x="3494738" y="3790267"/>
            <a:ext cx="36447" cy="2138478"/>
          </a:xfrm>
          <a:prstGeom prst="line">
            <a:avLst/>
          </a:prstGeom>
          <a:ln>
            <a:solidFill>
              <a:srgbClr val="E098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/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2EB2A9-1A06-40CB-9712-506697778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73" y="5945934"/>
                <a:ext cx="1205457" cy="390748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3F4AEA-3BE7-41B7-BA75-8AE6E7D6FA52}"/>
              </a:ext>
            </a:extLst>
          </p:cNvPr>
          <p:cNvCxnSpPr>
            <a:cxnSpLocks/>
          </p:cNvCxnSpPr>
          <p:nvPr/>
        </p:nvCxnSpPr>
        <p:spPr>
          <a:xfrm>
            <a:off x="1437763" y="5443003"/>
            <a:ext cx="4436718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A974-A32F-476A-BA25-5A90D6B3D03B}"/>
              </a:ext>
            </a:extLst>
          </p:cNvPr>
          <p:cNvSpPr/>
          <p:nvPr/>
        </p:nvSpPr>
        <p:spPr>
          <a:xfrm>
            <a:off x="5625392" y="5071159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External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/>
              <p:nvPr/>
            </p:nvSpPr>
            <p:spPr>
              <a:xfrm>
                <a:off x="3387921" y="5938118"/>
                <a:ext cx="1205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8226D1-AC68-41DF-AD7F-5A6264485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21" y="5938118"/>
                <a:ext cx="12054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6213982" y="698483"/>
            <a:ext cx="5869834" cy="60631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Basic research: scientific research largely driven by curiosity, without an immediate  “real-world application” in mind.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Here: the externality is a “good”.</a:t>
            </a:r>
          </a:p>
          <a:p>
            <a:pPr lvl="1"/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The private market typically </a:t>
            </a:r>
            <a:r>
              <a:rPr lang="en-US" sz="2000" i="1" dirty="0">
                <a:solidFill>
                  <a:srgbClr val="FF0000"/>
                </a:solidFill>
                <a:latin typeface="+mj-lt"/>
                <a:cs typeface="Calibri Light" panose="020F0302020204030204" pitchFamily="34" charset="0"/>
              </a:rPr>
              <a:t>underprovides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basic research.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A government </a:t>
            </a:r>
            <a:r>
              <a:rPr lang="en-US" sz="2000" i="1" dirty="0">
                <a:solidFill>
                  <a:srgbClr val="00B050"/>
                </a:solidFill>
                <a:latin typeface="+mj-lt"/>
                <a:cs typeface="Calibri Light" panose="020F0302020204030204" pitchFamily="34" charset="0"/>
              </a:rPr>
              <a:t>subsidy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 (often in the form of grants) can help correct this market failure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In this context, is the external marginal benefit actually fixed (flat)?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Try drawing an example of what you think external marginal benefits are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F5C9C5-FBD9-4CB6-82BE-B0986D1AA0C4}"/>
              </a:ext>
            </a:extLst>
          </p:cNvPr>
          <p:cNvSpPr/>
          <p:nvPr/>
        </p:nvSpPr>
        <p:spPr>
          <a:xfrm>
            <a:off x="909640" y="5432464"/>
            <a:ext cx="117409" cy="48825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/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𝑠𝑢𝑏𝑠𝑖𝑑𝑦</m:t>
                      </m:r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399E5B-6372-499C-ADFB-29C84FBDB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" y="5437524"/>
                <a:ext cx="519653" cy="369332"/>
              </a:xfrm>
              <a:prstGeom prst="rect">
                <a:avLst/>
              </a:prstGeom>
              <a:blipFill>
                <a:blip r:embed="rId8"/>
                <a:stretch>
                  <a:fillRect l="-54118" r="-435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0CBF49-759F-4C4B-8807-EA888CFA9867}"/>
              </a:ext>
            </a:extLst>
          </p:cNvPr>
          <p:cNvCxnSpPr>
            <a:cxnSpLocks/>
          </p:cNvCxnSpPr>
          <p:nvPr/>
        </p:nvCxnSpPr>
        <p:spPr>
          <a:xfrm>
            <a:off x="1628291" y="1569662"/>
            <a:ext cx="3586625" cy="29915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6831A0-5803-4CCC-BBEE-351F8B19B1A0}"/>
              </a:ext>
            </a:extLst>
          </p:cNvPr>
          <p:cNvCxnSpPr>
            <a:cxnSpLocks/>
          </p:cNvCxnSpPr>
          <p:nvPr/>
        </p:nvCxnSpPr>
        <p:spPr>
          <a:xfrm>
            <a:off x="3879144" y="3434440"/>
            <a:ext cx="53354" cy="250852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19F74B7-7302-4628-A068-9EDDC9D99337}"/>
              </a:ext>
            </a:extLst>
          </p:cNvPr>
          <p:cNvSpPr/>
          <p:nvPr/>
        </p:nvSpPr>
        <p:spPr>
          <a:xfrm>
            <a:off x="4510092" y="3625078"/>
            <a:ext cx="1424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Social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B83B7-26CE-420B-97C9-24B0BB92C9CB}"/>
              </a:ext>
            </a:extLst>
          </p:cNvPr>
          <p:cNvCxnSpPr>
            <a:cxnSpLocks/>
          </p:cNvCxnSpPr>
          <p:nvPr/>
        </p:nvCxnSpPr>
        <p:spPr>
          <a:xfrm>
            <a:off x="3567081" y="5104621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6A3F1C-769F-4E5A-8D35-9D14C9B9A6A6}"/>
              </a:ext>
            </a:extLst>
          </p:cNvPr>
          <p:cNvCxnSpPr>
            <a:cxnSpLocks/>
          </p:cNvCxnSpPr>
          <p:nvPr/>
        </p:nvCxnSpPr>
        <p:spPr>
          <a:xfrm>
            <a:off x="3567080" y="5730310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ED0C2B-9017-4517-B858-6982F4D94931}"/>
              </a:ext>
            </a:extLst>
          </p:cNvPr>
          <p:cNvCxnSpPr>
            <a:cxnSpLocks/>
          </p:cNvCxnSpPr>
          <p:nvPr/>
        </p:nvCxnSpPr>
        <p:spPr>
          <a:xfrm>
            <a:off x="3567080" y="4530597"/>
            <a:ext cx="3107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271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94071" y="490875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Example from Game Theory: 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r>
              <a:rPr lang="en-US" sz="4000" dirty="0">
                <a:solidFill>
                  <a:schemeClr val="tx1"/>
                </a:solidFill>
                <a:latin typeface="+mj-lt"/>
              </a:rPr>
              <a:t>a Static Externality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E79961-4075-4E26-9330-2FC606AB8468}"/>
              </a:ext>
            </a:extLst>
          </p:cNvPr>
          <p:cNvGrpSpPr/>
          <p:nvPr/>
        </p:nvGrpSpPr>
        <p:grpSpPr>
          <a:xfrm>
            <a:off x="2620461" y="2196547"/>
            <a:ext cx="7474226" cy="4045226"/>
            <a:chOff x="2620461" y="2196547"/>
            <a:chExt cx="7474226" cy="4045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F1822F-1C3D-46DC-9166-243532ACA9C2}"/>
                </a:ext>
              </a:extLst>
            </p:cNvPr>
            <p:cNvSpPr/>
            <p:nvPr/>
          </p:nvSpPr>
          <p:spPr>
            <a:xfrm>
              <a:off x="2620461" y="2196547"/>
              <a:ext cx="7474226" cy="4045226"/>
            </a:xfrm>
            <a:prstGeom prst="rect">
              <a:avLst/>
            </a:prstGeom>
            <a:noFill/>
            <a:ln>
              <a:solidFill>
                <a:srgbClr val="2E61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2B4D44-6BB8-4F95-8A50-40F64A9AE09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6357574" y="2196547"/>
              <a:ext cx="0" cy="4045226"/>
            </a:xfrm>
            <a:prstGeom prst="line">
              <a:avLst/>
            </a:prstGeom>
            <a:ln>
              <a:solidFill>
                <a:srgbClr val="2E61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56FCF7-DC83-4C56-8C80-DBE3B48FBC03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2620461" y="4219160"/>
              <a:ext cx="7474226" cy="0"/>
            </a:xfrm>
            <a:prstGeom prst="line">
              <a:avLst/>
            </a:prstGeom>
            <a:ln>
              <a:solidFill>
                <a:srgbClr val="2E61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F4D77BD-C5B6-4A4E-836A-320FE30A65FD}"/>
              </a:ext>
            </a:extLst>
          </p:cNvPr>
          <p:cNvSpPr txBox="1"/>
          <p:nvPr/>
        </p:nvSpPr>
        <p:spPr>
          <a:xfrm>
            <a:off x="-318050" y="3988327"/>
            <a:ext cx="19778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Person 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11C18A-4696-4598-AC1B-7498707102A9}"/>
              </a:ext>
            </a:extLst>
          </p:cNvPr>
          <p:cNvSpPr txBox="1"/>
          <p:nvPr/>
        </p:nvSpPr>
        <p:spPr>
          <a:xfrm>
            <a:off x="5368631" y="1315357"/>
            <a:ext cx="19778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Person B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232FE-76F1-4DA8-A620-7D28A935981D}"/>
              </a:ext>
            </a:extLst>
          </p:cNvPr>
          <p:cNvSpPr txBox="1"/>
          <p:nvPr/>
        </p:nvSpPr>
        <p:spPr>
          <a:xfrm>
            <a:off x="899599" y="2869673"/>
            <a:ext cx="181295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>
                <a:latin typeface="+mj-lt"/>
                <a:cs typeface="Calibri Light" panose="020F0302020204030204" pitchFamily="34" charset="0"/>
              </a:rPr>
              <a:t>Mouth Shut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EA642A-C277-409C-9303-88C37EEA8B8E}"/>
              </a:ext>
            </a:extLst>
          </p:cNvPr>
          <p:cNvSpPr txBox="1"/>
          <p:nvPr/>
        </p:nvSpPr>
        <p:spPr>
          <a:xfrm>
            <a:off x="1167420" y="5124551"/>
            <a:ext cx="142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Tattle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A1CE2-1087-4E5C-ACA0-D06377D841B1}"/>
              </a:ext>
            </a:extLst>
          </p:cNvPr>
          <p:cNvSpPr txBox="1"/>
          <p:nvPr/>
        </p:nvSpPr>
        <p:spPr>
          <a:xfrm>
            <a:off x="7346517" y="1694569"/>
            <a:ext cx="14264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Tattle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1402F4-BC59-4C3E-9152-BE2513A71BB0}"/>
              </a:ext>
            </a:extLst>
          </p:cNvPr>
          <p:cNvSpPr txBox="1"/>
          <p:nvPr/>
        </p:nvSpPr>
        <p:spPr>
          <a:xfrm>
            <a:off x="3094071" y="2878436"/>
            <a:ext cx="259955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3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3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 years in jail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2D513C-F72F-455C-BEEF-A8C259199B42}"/>
              </a:ext>
            </a:extLst>
          </p:cNvPr>
          <p:cNvSpPr txBox="1"/>
          <p:nvPr/>
        </p:nvSpPr>
        <p:spPr>
          <a:xfrm>
            <a:off x="3234878" y="1691855"/>
            <a:ext cx="213375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>
                <a:latin typeface="+mj-lt"/>
                <a:cs typeface="Calibri Light" panose="020F0302020204030204" pitchFamily="34" charset="0"/>
              </a:rPr>
              <a:t>Mouth Shut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EA5DFE-9396-41D0-A87B-F2A07E75920C}"/>
              </a:ext>
            </a:extLst>
          </p:cNvPr>
          <p:cNvSpPr txBox="1"/>
          <p:nvPr/>
        </p:nvSpPr>
        <p:spPr>
          <a:xfrm>
            <a:off x="3001978" y="4845656"/>
            <a:ext cx="279688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2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10 years in jail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4CCA7A-2E69-470D-973D-20B9B6A6FA72}"/>
              </a:ext>
            </a:extLst>
          </p:cNvPr>
          <p:cNvSpPr txBox="1"/>
          <p:nvPr/>
        </p:nvSpPr>
        <p:spPr>
          <a:xfrm>
            <a:off x="6739091" y="2913245"/>
            <a:ext cx="28819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10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2 years in jail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8EA8CB-E3D6-46DE-9E4A-26A445FBDC74}"/>
              </a:ext>
            </a:extLst>
          </p:cNvPr>
          <p:cNvSpPr txBox="1"/>
          <p:nvPr/>
        </p:nvSpPr>
        <p:spPr>
          <a:xfrm>
            <a:off x="6646998" y="4880465"/>
            <a:ext cx="259955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FF9900"/>
                </a:solidFill>
                <a:latin typeface="+mj-lt"/>
                <a:cs typeface="Calibri Light" panose="020F0302020204030204" pitchFamily="34" charset="0"/>
              </a:rPr>
              <a:t>A: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8 years in jail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+mj-lt"/>
                <a:cs typeface="Calibri Light" panose="020F0302020204030204" pitchFamily="34" charset="0"/>
              </a:rPr>
              <a:t>B: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8 years in jail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14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832493" y="473769"/>
            <a:ext cx="6527007" cy="7995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Another Example from Game Theory: Dynamic Externalities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2443365" y="1201143"/>
            <a:ext cx="7305261" cy="50167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Let’s play a game…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Everybody is going to pick a number between 0 and 100, and write it on a piece of paper. (But read the rules below before choosing!)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The person whose chosen number, X, is closest to 75% of the class average gets </a:t>
            </a:r>
            <a:r>
              <a:rPr lang="en-US" sz="2400" b="1" dirty="0">
                <a:latin typeface="+mj-lt"/>
                <a:cs typeface="Calibri Light" panose="020F0302020204030204" pitchFamily="34" charset="0"/>
              </a:rPr>
              <a:t>X/20 extra credit points </a:t>
            </a:r>
            <a:r>
              <a:rPr lang="en-US" sz="2400" dirty="0">
                <a:latin typeface="+mj-lt"/>
                <a:cs typeface="Calibri Light" panose="020F0302020204030204" pitchFamily="34" charset="0"/>
              </a:rPr>
              <a:t>on the midterm.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E.g. if the class’s average number is 80, the person who guesses closest to 60 wins 3 extra credit points (60/20)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Any ties determined by coin flip, or drawing straws</a:t>
            </a:r>
          </a:p>
          <a:p>
            <a:pPr lvl="1"/>
            <a:endParaRPr lang="en-US" sz="2000" dirty="0">
              <a:latin typeface="+mj-lt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365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832496" y="215195"/>
            <a:ext cx="6527007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Game #2: Public good provision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9C99F-028E-4B81-AC05-A932B6D77E91}"/>
              </a:ext>
            </a:extLst>
          </p:cNvPr>
          <p:cNvSpPr txBox="1"/>
          <p:nvPr/>
        </p:nvSpPr>
        <p:spPr>
          <a:xfrm>
            <a:off x="1169669" y="614952"/>
            <a:ext cx="9852659" cy="60170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b="1" u="sng" dirty="0">
                <a:latin typeface="+mj-lt"/>
                <a:cs typeface="Calibri Light" panose="020F0302020204030204" pitchFamily="34" charset="0"/>
              </a:rPr>
              <a:t>Note</a:t>
            </a:r>
            <a:r>
              <a:rPr lang="en-US" sz="1900" b="1" dirty="0">
                <a:latin typeface="+mj-lt"/>
                <a:cs typeface="Calibri Light" panose="020F0302020204030204" pitchFamily="34" charset="0"/>
              </a:rPr>
              <a:t>: the winning player will be randomly selected after you submit your bids. </a:t>
            </a:r>
            <a:r>
              <a:rPr lang="en-US" sz="1900" dirty="0">
                <a:latin typeface="+mj-lt"/>
                <a:cs typeface="Calibri Light" panose="020F0302020204030204" pitchFamily="34" charset="0"/>
              </a:rPr>
              <a:t>(This is called incentive compatibility: it means it’s in your interest to play for real </a:t>
            </a:r>
            <a:r>
              <a:rPr lang="en-US" sz="190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)</a:t>
            </a:r>
            <a:endParaRPr lang="en-US" sz="19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  <a:cs typeface="Calibri Light" panose="020F0302020204030204" pitchFamily="34" charset="0"/>
              </a:rPr>
              <a:t>In this game, you are endowed with 5 units of “labor”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+mj-lt"/>
                <a:cs typeface="Calibri Light" panose="020F0302020204030204" pitchFamily="34" charset="0"/>
              </a:rPr>
              <a:t>You can allocate this time, in one unit increments, either to your “private” use or contribute it to the “public project”.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+mj-lt"/>
                <a:cs typeface="Calibri Light" panose="020F0302020204030204" pitchFamily="34" charset="0"/>
              </a:rPr>
              <a:t>You start with 0 extra credit points earned.</a:t>
            </a:r>
          </a:p>
          <a:p>
            <a:pPr lvl="2"/>
            <a:endParaRPr lang="en-US" sz="19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  <a:cs typeface="Calibri Light" panose="020F0302020204030204" pitchFamily="34" charset="0"/>
              </a:rPr>
              <a:t>For every hour of labor donated by the class to the public project, you can </a:t>
            </a:r>
            <a:r>
              <a:rPr lang="en-US" sz="1900" b="1" dirty="0">
                <a:latin typeface="+mj-lt"/>
                <a:cs typeface="Calibri Light" panose="020F0302020204030204" pitchFamily="34" charset="0"/>
              </a:rPr>
              <a:t>add 0.05 extra credit points</a:t>
            </a:r>
            <a:r>
              <a:rPr lang="en-US" sz="1900" dirty="0">
                <a:latin typeface="+mj-lt"/>
                <a:cs typeface="Calibri Light" panose="020F0302020204030204" pitchFamily="34" charset="0"/>
              </a:rPr>
              <a:t> to your score on the midterm exam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  <a:cs typeface="Calibri Light" panose="020F0302020204030204" pitchFamily="34" charset="0"/>
              </a:rPr>
              <a:t>E.g. there are ~45 students. If everyone contributes 5 hours, you can add up to 11.25 extra credit points to your score on the midterm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9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u="sng" dirty="0">
                <a:latin typeface="+mj-lt"/>
                <a:cs typeface="Calibri Light" panose="020F0302020204030204" pitchFamily="34" charset="0"/>
              </a:rPr>
              <a:t>BUT</a:t>
            </a:r>
            <a:r>
              <a:rPr lang="en-US" sz="1900" dirty="0">
                <a:latin typeface="+mj-lt"/>
                <a:cs typeface="Calibri Light" panose="020F0302020204030204" pitchFamily="34" charset="0"/>
              </a:rPr>
              <a:t>: your labor is privately costly… for every unit of labor that you contribute to the public project, </a:t>
            </a:r>
            <a:r>
              <a:rPr lang="en-US" sz="1900" b="1" dirty="0">
                <a:latin typeface="+mj-lt"/>
                <a:cs typeface="Calibri Light" panose="020F0302020204030204" pitchFamily="34" charset="0"/>
              </a:rPr>
              <a:t>subtract 2 extra credit points </a:t>
            </a:r>
            <a:r>
              <a:rPr lang="en-US" sz="1900" dirty="0">
                <a:latin typeface="+mj-lt"/>
                <a:cs typeface="Calibri Light" panose="020F0302020204030204" pitchFamily="34" charset="0"/>
              </a:rPr>
              <a:t>from your midterm exam. (Yes, you could go negative here…)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latin typeface="+mj-lt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  <a:cs typeface="Calibri Light" panose="020F0302020204030204" pitchFamily="34" charset="0"/>
              </a:rPr>
              <a:t>On your piece of paper, write down the # of labor units you contribute to public project.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+mj-lt"/>
                <a:cs typeface="Calibri Light" panose="020F0302020204030204" pitchFamily="34" charset="0"/>
              </a:rPr>
              <a:t>(This should be an integer between 0 and 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245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59" y="969635"/>
            <a:ext cx="11079078" cy="60016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+mj-lt"/>
                <a:cs typeface="Calibri Light" panose="020F0302020204030204" pitchFamily="34" charset="0"/>
              </a:rPr>
              <a:t>There are many different types or root causes of market failures. Think of some examples under each of these categories.</a:t>
            </a:r>
          </a:p>
          <a:p>
            <a:pPr lvl="1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Information Asymmetries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One party in a transaction knows more than the other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Market Structure/Power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One party can influence the market equilibrium</a:t>
            </a: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Public Goods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Nonrival and nonexcludable </a:t>
            </a:r>
          </a:p>
          <a:p>
            <a:pPr lvl="2"/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Externalities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Calibri Light" panose="020F0302020204030204" pitchFamily="34" charset="0"/>
              </a:rPr>
              <a:t>Private actions have unintended effects </a:t>
            </a:r>
          </a:p>
          <a:p>
            <a:pPr marL="1371600" lvl="2" indent="-457200">
              <a:buFont typeface="+mj-lt"/>
              <a:buAutoNum type="alphaLcPeriod"/>
            </a:pPr>
            <a:endParaRPr lang="en-US" sz="24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4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3094071" y="0"/>
            <a:ext cx="6003853" cy="799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Market Failures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56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461" y="1357261"/>
            <a:ext cx="11079078" cy="50167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Note: These are some references for those who are eager to start using R or anxious about the prospect of coding. Not required!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  <a:hlinkClick r:id="rId4"/>
              </a:rPr>
              <a:t>Introduction to R for Economists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Great video series (with links and replication code!) for just getting started (i.e., if you’ve never even installed R before)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He has many other advanced videos (masters, </a:t>
            </a:r>
            <a:r>
              <a:rPr lang="en-US" sz="2000" dirty="0" err="1">
                <a:latin typeface="+mj-lt"/>
                <a:cs typeface="Calibri Light" panose="020F0302020204030204" pitchFamily="34" charset="0"/>
              </a:rPr>
              <a:t>Phd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, etc.) that are well done. With replication code and data.</a:t>
            </a:r>
            <a:endParaRPr lang="en-US" sz="2000" b="1" i="1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US" sz="2000" b="1" dirty="0">
              <a:latin typeface="+mj-lt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 Light" panose="020F0302020204030204" pitchFamily="34" charset="0"/>
                <a:hlinkClick r:id="rId5"/>
              </a:rPr>
              <a:t>Data Science for Economists</a:t>
            </a:r>
            <a:endParaRPr lang="en-US" sz="2000" dirty="0">
              <a:latin typeface="+mj-lt"/>
              <a:cs typeface="Calibri Light" panose="020F0302020204030204" pitchFamily="34" charset="0"/>
            </a:endParaRP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PhD-level data science course, but very accessible once you learn the basics of R.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Lecture 4 specifically covers R. But the whole course covers the necessary pieces for building a reliable and efficient data science ecosystem.</a:t>
            </a:r>
          </a:p>
          <a:p>
            <a:pPr marL="1885950" lvl="3" indent="-514350">
              <a:buAutoNum type="romanLcParenR"/>
            </a:pPr>
            <a:r>
              <a:rPr lang="en-US" sz="2000" dirty="0">
                <a:latin typeface="+mj-lt"/>
                <a:cs typeface="Calibri Light" panose="020F0302020204030204" pitchFamily="34" charset="0"/>
              </a:rPr>
              <a:t>Having </a:t>
            </a:r>
            <a:r>
              <a:rPr lang="en-US" sz="2000" i="1" dirty="0">
                <a:latin typeface="+mj-lt"/>
                <a:cs typeface="Calibri Light" panose="020F0302020204030204" pitchFamily="34" charset="0"/>
              </a:rPr>
              <a:t>some </a:t>
            </a:r>
            <a:r>
              <a:rPr lang="en-US" sz="2000" dirty="0">
                <a:latin typeface="+mj-lt"/>
                <a:cs typeface="Calibri Light" panose="020F0302020204030204" pitchFamily="34" charset="0"/>
              </a:rPr>
              <a:t>experience programming experience is useful, but not required.</a:t>
            </a:r>
          </a:p>
          <a:p>
            <a:pPr marL="1885950" lvl="3" indent="-514350">
              <a:buFont typeface="+mj-lt"/>
              <a:buAutoNum type="romanLcPeriod"/>
            </a:pPr>
            <a:endParaRPr lang="en-US" sz="20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63A6E82-AC88-40FF-8D05-2549474AF673}"/>
              </a:ext>
            </a:extLst>
          </p:cNvPr>
          <p:cNvSpPr txBox="1">
            <a:spLocks/>
          </p:cNvSpPr>
          <p:nvPr/>
        </p:nvSpPr>
        <p:spPr>
          <a:xfrm>
            <a:off x="2285842" y="0"/>
            <a:ext cx="7620312" cy="1257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Resources for Learning R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(and other useful tools for data science)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5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052D1D7-70C0-492F-99FE-84CDF3FE8747}"/>
              </a:ext>
            </a:extLst>
          </p:cNvPr>
          <p:cNvSpPr/>
          <p:nvPr/>
        </p:nvSpPr>
        <p:spPr>
          <a:xfrm>
            <a:off x="7329211" y="2217104"/>
            <a:ext cx="4095400" cy="340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2190" y="2099879"/>
              <a:ext cx="3908918" cy="340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399478" y="1135137"/>
            <a:ext cx="238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989973" y="1099652"/>
            <a:ext cx="1877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2F0D79-92AA-48EB-BF23-FA0E39A46DD8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A2F0D79-92AA-48EB-BF23-FA0E39A46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708244-1E13-4224-8025-816ACA03D33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708244-1E13-4224-8025-816ACA03D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04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2190" y="2099879"/>
              <a:ext cx="3908918" cy="340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399478" y="1135137"/>
            <a:ext cx="238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989973" y="1099652"/>
            <a:ext cx="1877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C6E142-DE1A-41B6-AB29-E62517B84DA5}"/>
              </a:ext>
            </a:extLst>
          </p:cNvPr>
          <p:cNvCxnSpPr>
            <a:cxnSpLocks/>
          </p:cNvCxnSpPr>
          <p:nvPr/>
        </p:nvCxnSpPr>
        <p:spPr>
          <a:xfrm flipV="1">
            <a:off x="1045512" y="3460237"/>
            <a:ext cx="1084371" cy="18347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8A3BB-7034-4307-8F0E-9DE8674E68A9}"/>
              </a:ext>
            </a:extLst>
          </p:cNvPr>
          <p:cNvCxnSpPr>
            <a:cxnSpLocks/>
          </p:cNvCxnSpPr>
          <p:nvPr/>
        </p:nvCxnSpPr>
        <p:spPr>
          <a:xfrm>
            <a:off x="1583473" y="4516603"/>
            <a:ext cx="0" cy="1357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/>
              <p:nvPr/>
            </p:nvSpPr>
            <p:spPr>
              <a:xfrm>
                <a:off x="1438040" y="5915814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40" y="5915814"/>
                <a:ext cx="41081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1830D2-F770-45E3-A9CB-5267E2D5EC29}"/>
              </a:ext>
            </a:extLst>
          </p:cNvPr>
          <p:cNvCxnSpPr>
            <a:cxnSpLocks/>
          </p:cNvCxnSpPr>
          <p:nvPr/>
        </p:nvCxnSpPr>
        <p:spPr>
          <a:xfrm>
            <a:off x="1007254" y="4502697"/>
            <a:ext cx="39850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/>
              <p:nvPr/>
            </p:nvSpPr>
            <p:spPr>
              <a:xfrm>
                <a:off x="561094" y="4373375"/>
                <a:ext cx="413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" y="4373375"/>
                <a:ext cx="41344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C051AC-FA83-4CAE-AF73-B87FECD9004E}"/>
              </a:ext>
            </a:extLst>
          </p:cNvPr>
          <p:cNvCxnSpPr>
            <a:cxnSpLocks/>
          </p:cNvCxnSpPr>
          <p:nvPr/>
        </p:nvCxnSpPr>
        <p:spPr>
          <a:xfrm>
            <a:off x="7815080" y="2817750"/>
            <a:ext cx="0" cy="306643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/>
              <p:nvPr/>
            </p:nvSpPr>
            <p:spPr>
              <a:xfrm>
                <a:off x="7669647" y="5925797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47" y="5925797"/>
                <a:ext cx="4108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E8C58288-46A5-425F-BFBE-DFCB6AE60FB6}"/>
              </a:ext>
            </a:extLst>
          </p:cNvPr>
          <p:cNvSpPr/>
          <p:nvPr/>
        </p:nvSpPr>
        <p:spPr>
          <a:xfrm>
            <a:off x="8622485" y="2077484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benefits line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00CB0E-B384-4566-881E-85BD0601BFBB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7875057" y="2339094"/>
            <a:ext cx="747428" cy="33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559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228782" y="2099879"/>
              <a:ext cx="3822326" cy="3321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3F81A-F621-4FCC-81DC-49224C21EA41}"/>
              </a:ext>
            </a:extLst>
          </p:cNvPr>
          <p:cNvSpPr/>
          <p:nvPr/>
        </p:nvSpPr>
        <p:spPr>
          <a:xfrm>
            <a:off x="10564577" y="4617923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FBC481-5DE9-46BB-B393-3627A942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399478" y="1135137"/>
            <a:ext cx="238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Benefits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1989973" y="1099652"/>
            <a:ext cx="1877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Benefits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7E0109-DEEC-4F37-BA84-2DAADA7B3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507D515-77C4-4D9C-BA6B-4B91FF3F9605}"/>
              </a:ext>
            </a:extLst>
          </p:cNvPr>
          <p:cNvSpPr/>
          <p:nvPr/>
        </p:nvSpPr>
        <p:spPr>
          <a:xfrm rot="14670254">
            <a:off x="1871378" y="1715963"/>
            <a:ext cx="5370858" cy="7157989"/>
          </a:xfrm>
          <a:prstGeom prst="arc">
            <a:avLst>
              <a:gd name="adj1" fmla="val 17684513"/>
              <a:gd name="adj2" fmla="val 19676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900BD-C54D-4FB7-8F18-BF5C9AE732A8}"/>
              </a:ext>
            </a:extLst>
          </p:cNvPr>
          <p:cNvSpPr/>
          <p:nvPr/>
        </p:nvSpPr>
        <p:spPr>
          <a:xfrm>
            <a:off x="4219606" y="1874895"/>
            <a:ext cx="712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CC9E43-6739-4043-A805-75A7AA30F9B2}"/>
              </a:ext>
            </a:extLst>
          </p:cNvPr>
          <p:cNvCxnSpPr>
            <a:cxnSpLocks/>
          </p:cNvCxnSpPr>
          <p:nvPr/>
        </p:nvCxnSpPr>
        <p:spPr>
          <a:xfrm>
            <a:off x="7683205" y="2632037"/>
            <a:ext cx="3414288" cy="28423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8A3BB-7034-4307-8F0E-9DE8674E68A9}"/>
              </a:ext>
            </a:extLst>
          </p:cNvPr>
          <p:cNvCxnSpPr>
            <a:cxnSpLocks/>
          </p:cNvCxnSpPr>
          <p:nvPr/>
        </p:nvCxnSpPr>
        <p:spPr>
          <a:xfrm>
            <a:off x="2679082" y="3429000"/>
            <a:ext cx="26190" cy="24126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/>
              <p:nvPr/>
            </p:nvSpPr>
            <p:spPr>
              <a:xfrm>
                <a:off x="2557916" y="5883295"/>
                <a:ext cx="414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2C70D76-D0AE-4972-BC3A-2EEADE7F9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6" y="5883295"/>
                <a:ext cx="41466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1830D2-F770-45E3-A9CB-5267E2D5EC29}"/>
              </a:ext>
            </a:extLst>
          </p:cNvPr>
          <p:cNvCxnSpPr>
            <a:cxnSpLocks/>
          </p:cNvCxnSpPr>
          <p:nvPr/>
        </p:nvCxnSpPr>
        <p:spPr>
          <a:xfrm>
            <a:off x="1086233" y="3337430"/>
            <a:ext cx="138933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/>
              <p:nvPr/>
            </p:nvSpPr>
            <p:spPr>
              <a:xfrm>
                <a:off x="638150" y="3208108"/>
                <a:ext cx="4172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5FE8B2-8F27-4725-8663-B7FF4AE62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0" y="3208108"/>
                <a:ext cx="417294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C051AC-FA83-4CAE-AF73-B87FECD9004E}"/>
              </a:ext>
            </a:extLst>
          </p:cNvPr>
          <p:cNvCxnSpPr>
            <a:cxnSpLocks/>
          </p:cNvCxnSpPr>
          <p:nvPr/>
        </p:nvCxnSpPr>
        <p:spPr>
          <a:xfrm>
            <a:off x="9108126" y="3933938"/>
            <a:ext cx="0" cy="191602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/>
              <p:nvPr/>
            </p:nvSpPr>
            <p:spPr>
              <a:xfrm>
                <a:off x="8960770" y="5891569"/>
                <a:ext cx="4146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F54E15-7A6A-4CE1-96FD-1BE7E1C9A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770" y="5891569"/>
                <a:ext cx="41466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E8C58288-46A5-425F-BFBE-DFCB6AE60FB6}"/>
              </a:ext>
            </a:extLst>
          </p:cNvPr>
          <p:cNvSpPr/>
          <p:nvPr/>
        </p:nvSpPr>
        <p:spPr>
          <a:xfrm>
            <a:off x="9957421" y="3171606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benefits line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00CB0E-B384-4566-881E-85BD0601BFBB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09993" y="3433216"/>
            <a:ext cx="747428" cy="33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156016-D07D-436B-AA0A-8E72700BF0A5}"/>
              </a:ext>
            </a:extLst>
          </p:cNvPr>
          <p:cNvCxnSpPr>
            <a:cxnSpLocks/>
          </p:cNvCxnSpPr>
          <p:nvPr/>
        </p:nvCxnSpPr>
        <p:spPr>
          <a:xfrm flipV="1">
            <a:off x="1770809" y="2702132"/>
            <a:ext cx="1760460" cy="11970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1820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60957" y="2149850"/>
              <a:ext cx="3822326" cy="3321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577796" y="1135137"/>
            <a:ext cx="202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2168287" y="1099652"/>
            <a:ext cx="152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73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29029" y="2104481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085263" y="2099878"/>
              <a:ext cx="3965845" cy="3390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577796" y="1135137"/>
            <a:ext cx="202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2168287" y="1099652"/>
            <a:ext cx="152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836013-88D0-4BB3-8A85-B43D329A0C7F}"/>
              </a:ext>
            </a:extLst>
          </p:cNvPr>
          <p:cNvCxnSpPr>
            <a:cxnSpLocks/>
          </p:cNvCxnSpPr>
          <p:nvPr/>
        </p:nvCxnSpPr>
        <p:spPr>
          <a:xfrm flipV="1">
            <a:off x="1807675" y="5037679"/>
            <a:ext cx="1739867" cy="5777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939881-4D56-4D07-A4B7-391FE8D95B0D}"/>
              </a:ext>
            </a:extLst>
          </p:cNvPr>
          <p:cNvCxnSpPr>
            <a:cxnSpLocks/>
          </p:cNvCxnSpPr>
          <p:nvPr/>
        </p:nvCxnSpPr>
        <p:spPr>
          <a:xfrm>
            <a:off x="2677608" y="5375000"/>
            <a:ext cx="1" cy="3736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/>
              <p:nvPr/>
            </p:nvSpPr>
            <p:spPr>
              <a:xfrm>
                <a:off x="2517773" y="5826680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773" y="5826680"/>
                <a:ext cx="41081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93D059-EB5B-416A-B594-88AC62E12F77}"/>
              </a:ext>
            </a:extLst>
          </p:cNvPr>
          <p:cNvCxnSpPr>
            <a:cxnSpLocks/>
          </p:cNvCxnSpPr>
          <p:nvPr/>
        </p:nvCxnSpPr>
        <p:spPr>
          <a:xfrm flipV="1">
            <a:off x="1031630" y="5314184"/>
            <a:ext cx="1378346" cy="362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/>
              <p:nvPr/>
            </p:nvSpPr>
            <p:spPr>
              <a:xfrm>
                <a:off x="585470" y="5221112"/>
                <a:ext cx="4134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" y="5221112"/>
                <a:ext cx="41344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7622D5-3238-46B5-AF86-7CAE227CB48D}"/>
              </a:ext>
            </a:extLst>
          </p:cNvPr>
          <p:cNvCxnSpPr>
            <a:cxnSpLocks/>
          </p:cNvCxnSpPr>
          <p:nvPr/>
        </p:nvCxnSpPr>
        <p:spPr>
          <a:xfrm>
            <a:off x="8725488" y="4516603"/>
            <a:ext cx="0" cy="12880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/>
              <p:nvPr/>
            </p:nvSpPr>
            <p:spPr>
              <a:xfrm>
                <a:off x="8570184" y="5834607"/>
                <a:ext cx="410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184" y="5834607"/>
                <a:ext cx="4108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5A2D5C5-E1CE-4191-B758-273208899D7C}"/>
              </a:ext>
            </a:extLst>
          </p:cNvPr>
          <p:cNvSpPr/>
          <p:nvPr/>
        </p:nvSpPr>
        <p:spPr>
          <a:xfrm>
            <a:off x="8347913" y="2639666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line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91566-6B3A-43B0-97FD-D7DD619C8A85}"/>
              </a:ext>
            </a:extLst>
          </p:cNvPr>
          <p:cNvCxnSpPr>
            <a:cxnSpLocks/>
          </p:cNvCxnSpPr>
          <p:nvPr/>
        </p:nvCxnSpPr>
        <p:spPr>
          <a:xfrm flipH="1">
            <a:off x="8725488" y="3270034"/>
            <a:ext cx="160253" cy="1054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59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C5F1B89-5F86-4A7D-AE96-BAA8D83663DF}"/>
              </a:ext>
            </a:extLst>
          </p:cNvPr>
          <p:cNvGrpSpPr/>
          <p:nvPr/>
        </p:nvGrpSpPr>
        <p:grpSpPr>
          <a:xfrm>
            <a:off x="6030345" y="2136505"/>
            <a:ext cx="5486400" cy="4069910"/>
            <a:chOff x="5843324" y="2019280"/>
            <a:chExt cx="5486400" cy="40699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166DF2-032C-46E8-B5A2-F0ECDF131C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3324" y="2019280"/>
              <a:ext cx="5486400" cy="4069910"/>
              <a:chOff x="2161954" y="1020725"/>
              <a:chExt cx="6935972" cy="5145229"/>
            </a:xfrm>
          </p:grpSpPr>
          <p:pic>
            <p:nvPicPr>
              <p:cNvPr id="50" name="Picture 49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EB425578-63F7-4011-B85F-E0DCDA1A4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" t="8090" r="2323" b="10360"/>
              <a:stretch/>
            </p:blipFill>
            <p:spPr>
              <a:xfrm>
                <a:off x="2686494" y="1020725"/>
                <a:ext cx="6411432" cy="5092265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55E920F-E959-4E93-9189-FBE90D0A3396}"/>
                  </a:ext>
                </a:extLst>
              </p:cNvPr>
              <p:cNvSpPr/>
              <p:nvPr/>
            </p:nvSpPr>
            <p:spPr>
              <a:xfrm>
                <a:off x="3732028" y="1594884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264F4-47FC-4246-8850-4C3D06CB0814}"/>
                  </a:ext>
                </a:extLst>
              </p:cNvPr>
              <p:cNvSpPr/>
              <p:nvPr/>
            </p:nvSpPr>
            <p:spPr>
              <a:xfrm>
                <a:off x="8364281" y="2167270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77C87B-8DF6-4554-890D-9E69861293A4}"/>
                  </a:ext>
                </a:extLst>
              </p:cNvPr>
              <p:cNvSpPr/>
              <p:nvPr/>
            </p:nvSpPr>
            <p:spPr>
              <a:xfrm>
                <a:off x="8520227" y="1573919"/>
                <a:ext cx="191386" cy="28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AD012DF-2302-4C8C-AE68-04A6D34F1ACD}"/>
                  </a:ext>
                </a:extLst>
              </p:cNvPr>
              <p:cNvSpPr/>
              <p:nvPr/>
            </p:nvSpPr>
            <p:spPr>
              <a:xfrm>
                <a:off x="3573780" y="3299744"/>
                <a:ext cx="223265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8C45B51-1B37-4F6B-B5C5-94E453C8001B}"/>
                  </a:ext>
                </a:extLst>
              </p:cNvPr>
              <p:cNvSpPr/>
              <p:nvPr/>
            </p:nvSpPr>
            <p:spPr>
              <a:xfrm>
                <a:off x="2161954" y="3429000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C972B20E-390F-417B-B745-CB74E827CC16}"/>
                  </a:ext>
                </a:extLst>
              </p:cNvPr>
              <p:cNvSpPr/>
              <p:nvPr/>
            </p:nvSpPr>
            <p:spPr>
              <a:xfrm rot="5400000">
                <a:off x="5740361" y="3382969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E3F8058-169C-4484-8B3D-1DD476AB21E7}"/>
                  </a:ext>
                </a:extLst>
              </p:cNvPr>
              <p:cNvSpPr/>
              <p:nvPr/>
            </p:nvSpPr>
            <p:spPr>
              <a:xfrm>
                <a:off x="5980391" y="3624904"/>
                <a:ext cx="422626" cy="40476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31A8F34-DEF9-42C9-9735-D1B0420A9B57}"/>
                  </a:ext>
                </a:extLst>
              </p:cNvPr>
              <p:cNvSpPr/>
              <p:nvPr/>
            </p:nvSpPr>
            <p:spPr>
              <a:xfrm rot="5400000">
                <a:off x="5295134" y="4558861"/>
                <a:ext cx="1795779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F2ADF0-AA49-47F6-BCE2-054778F10D49}"/>
                  </a:ext>
                </a:extLst>
              </p:cNvPr>
              <p:cNvSpPr/>
              <p:nvPr/>
            </p:nvSpPr>
            <p:spPr>
              <a:xfrm>
                <a:off x="5599814" y="5745968"/>
                <a:ext cx="1339703" cy="4199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5B982-F132-41A4-AE2B-72CDE357EDCE}"/>
                </a:ext>
              </a:extLst>
            </p:cNvPr>
            <p:cNvSpPr/>
            <p:nvPr/>
          </p:nvSpPr>
          <p:spPr>
            <a:xfrm>
              <a:off x="7142190" y="2099879"/>
              <a:ext cx="3908918" cy="3438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982561" y="93358"/>
            <a:ext cx="6003853" cy="7995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Supply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E8C15-A8CA-4B8A-9A94-D79E67B2DD1A}"/>
              </a:ext>
            </a:extLst>
          </p:cNvPr>
          <p:cNvGrpSpPr>
            <a:grpSpLocks noChangeAspect="1"/>
          </p:cNvGrpSpPr>
          <p:nvPr/>
        </p:nvGrpSpPr>
        <p:grpSpPr>
          <a:xfrm>
            <a:off x="7550197" y="2281874"/>
            <a:ext cx="4064060" cy="3237451"/>
            <a:chOff x="3573780" y="1573919"/>
            <a:chExt cx="5137833" cy="40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6EF8AA-6EE3-467D-86E0-3014C68F1819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6135-6CF2-4500-8EBA-BCAC154B34ED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25FA6-568A-43A5-B7D8-88EBCB1BDE41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F2491-B389-433F-8FD7-DF5B92A91DF0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F8110B-79C3-41D8-86AD-4A6F74C31BE7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392CB3-2C84-4EC2-9EF7-79D4B998D329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59D4E1-BD52-4D1C-935D-EB4F5BAFF97B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C5D13-0102-4A3C-B03B-013195A72068}"/>
              </a:ext>
            </a:extLst>
          </p:cNvPr>
          <p:cNvSpPr/>
          <p:nvPr/>
        </p:nvSpPr>
        <p:spPr>
          <a:xfrm>
            <a:off x="10574757" y="2104481"/>
            <a:ext cx="874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Marginal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263E4-68EA-44AA-856F-3A5094012EA4}"/>
              </a:ext>
            </a:extLst>
          </p:cNvPr>
          <p:cNvSpPr/>
          <p:nvPr/>
        </p:nvSpPr>
        <p:spPr>
          <a:xfrm>
            <a:off x="8577796" y="1135137"/>
            <a:ext cx="2026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Marginal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C0AC-4C3D-4927-967B-3B47C4EE8229}"/>
              </a:ext>
            </a:extLst>
          </p:cNvPr>
          <p:cNvSpPr/>
          <p:nvPr/>
        </p:nvSpPr>
        <p:spPr>
          <a:xfrm>
            <a:off x="2168287" y="1099652"/>
            <a:ext cx="152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Total Costs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3E4F2-932D-4EF8-B430-0B29647E7925}"/>
              </a:ext>
            </a:extLst>
          </p:cNvPr>
          <p:cNvCxnSpPr>
            <a:cxnSpLocks/>
          </p:cNvCxnSpPr>
          <p:nvPr/>
        </p:nvCxnSpPr>
        <p:spPr>
          <a:xfrm flipH="1">
            <a:off x="6029029" y="1075085"/>
            <a:ext cx="30065" cy="52613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7DBA5-0F64-4C89-9001-77AA6F477633}"/>
              </a:ext>
            </a:extLst>
          </p:cNvPr>
          <p:cNvGrpSpPr>
            <a:grpSpLocks noChangeAspect="1"/>
          </p:cNvGrpSpPr>
          <p:nvPr/>
        </p:nvGrpSpPr>
        <p:grpSpPr>
          <a:xfrm>
            <a:off x="45804" y="2136933"/>
            <a:ext cx="5291750" cy="4069910"/>
            <a:chOff x="2408033" y="1020725"/>
            <a:chExt cx="6689893" cy="5145229"/>
          </a:xfrm>
        </p:grpSpPr>
        <p:pic>
          <p:nvPicPr>
            <p:cNvPr id="30" name="Picture 29" descr="Chart, radar chart&#10;&#10;Description automatically generated">
              <a:extLst>
                <a:ext uri="{FF2B5EF4-FFF2-40B4-BE49-F238E27FC236}">
                  <a16:creationId xmlns:a16="http://schemas.microsoft.com/office/drawing/2014/main" id="{BF441B19-BB1D-4AB2-A833-F5E54D41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" t="8090" r="2323" b="10360"/>
            <a:stretch/>
          </p:blipFill>
          <p:spPr>
            <a:xfrm>
              <a:off x="2686494" y="1020725"/>
              <a:ext cx="6411432" cy="509226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6808D4-901B-468F-B22A-EB5136A65C40}"/>
                </a:ext>
              </a:extLst>
            </p:cNvPr>
            <p:cNvSpPr/>
            <p:nvPr/>
          </p:nvSpPr>
          <p:spPr>
            <a:xfrm>
              <a:off x="3732028" y="1594884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9175E4-7977-4C58-83A6-E096207D7344}"/>
                </a:ext>
              </a:extLst>
            </p:cNvPr>
            <p:cNvSpPr/>
            <p:nvPr/>
          </p:nvSpPr>
          <p:spPr>
            <a:xfrm>
              <a:off x="8364281" y="2167270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EAEBD-1BDC-4B2B-81D6-3C151590FD1B}"/>
                </a:ext>
              </a:extLst>
            </p:cNvPr>
            <p:cNvSpPr/>
            <p:nvPr/>
          </p:nvSpPr>
          <p:spPr>
            <a:xfrm>
              <a:off x="8520227" y="1573919"/>
              <a:ext cx="191386" cy="28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6DCEC0-CE47-415C-AAA9-EB3C1964F5DF}"/>
                </a:ext>
              </a:extLst>
            </p:cNvPr>
            <p:cNvSpPr/>
            <p:nvPr/>
          </p:nvSpPr>
          <p:spPr>
            <a:xfrm>
              <a:off x="3573780" y="3299744"/>
              <a:ext cx="223265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A763B8-EE55-4A8C-9885-A50BA4B29EA8}"/>
                </a:ext>
              </a:extLst>
            </p:cNvPr>
            <p:cNvSpPr/>
            <p:nvPr/>
          </p:nvSpPr>
          <p:spPr>
            <a:xfrm>
              <a:off x="2408033" y="3429000"/>
              <a:ext cx="1093623" cy="419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8A62093-2E60-4980-B359-DA51E44A16AD}"/>
                </a:ext>
              </a:extLst>
            </p:cNvPr>
            <p:cNvSpPr/>
            <p:nvPr/>
          </p:nvSpPr>
          <p:spPr>
            <a:xfrm rot="5400000">
              <a:off x="5740361" y="3382969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729FAB7-CB8F-4DA3-846F-1DE411F58577}"/>
                </a:ext>
              </a:extLst>
            </p:cNvPr>
            <p:cNvSpPr/>
            <p:nvPr/>
          </p:nvSpPr>
          <p:spPr>
            <a:xfrm>
              <a:off x="5980391" y="3624904"/>
              <a:ext cx="422626" cy="4047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3DF501-AF00-4A75-98A8-B42E9EDF3E78}"/>
                </a:ext>
              </a:extLst>
            </p:cNvPr>
            <p:cNvSpPr/>
            <p:nvPr/>
          </p:nvSpPr>
          <p:spPr>
            <a:xfrm rot="5400000">
              <a:off x="5295134" y="4558861"/>
              <a:ext cx="1795779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58EB2E-46F7-4427-9A11-555B8619428D}"/>
                </a:ext>
              </a:extLst>
            </p:cNvPr>
            <p:cNvSpPr/>
            <p:nvPr/>
          </p:nvSpPr>
          <p:spPr>
            <a:xfrm>
              <a:off x="5599814" y="5745968"/>
              <a:ext cx="1339703" cy="41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5E2C7-77C3-4B85-845F-33AEDE865B1E}"/>
              </a:ext>
            </a:extLst>
          </p:cNvPr>
          <p:cNvSpPr/>
          <p:nvPr/>
        </p:nvSpPr>
        <p:spPr>
          <a:xfrm>
            <a:off x="1164050" y="2298458"/>
            <a:ext cx="3822326" cy="332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BE90A8-A4E3-4F84-B7D8-51A5FC5BC5DC}"/>
              </a:ext>
            </a:extLst>
          </p:cNvPr>
          <p:cNvSpPr/>
          <p:nvPr/>
        </p:nvSpPr>
        <p:spPr>
          <a:xfrm>
            <a:off x="4496140" y="598028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820FC7-77CA-4FA8-AA0A-1331D9A14D5D}"/>
              </a:ext>
            </a:extLst>
          </p:cNvPr>
          <p:cNvSpPr/>
          <p:nvPr/>
        </p:nvSpPr>
        <p:spPr>
          <a:xfrm>
            <a:off x="10881421" y="601340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 panose="020F0302020204030204" pitchFamily="34" charset="0"/>
              </a:rPr>
              <a:t>Units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37C5E42-922A-4066-AFAE-EE7888844F21}"/>
              </a:ext>
            </a:extLst>
          </p:cNvPr>
          <p:cNvSpPr/>
          <p:nvPr/>
        </p:nvSpPr>
        <p:spPr>
          <a:xfrm rot="5400000">
            <a:off x="-2559029" y="-2288534"/>
            <a:ext cx="6609337" cy="9183816"/>
          </a:xfrm>
          <a:prstGeom prst="arc">
            <a:avLst>
              <a:gd name="adj1" fmla="val 16844538"/>
              <a:gd name="adj2" fmla="val 209966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6C21BA-472E-4163-8466-3EB4393E6B35}"/>
              </a:ext>
            </a:extLst>
          </p:cNvPr>
          <p:cNvSpPr/>
          <p:nvPr/>
        </p:nvSpPr>
        <p:spPr>
          <a:xfrm>
            <a:off x="4908624" y="3564005"/>
            <a:ext cx="575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Total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FA394A-614D-4E98-B537-537E1AE393BF}"/>
              </a:ext>
            </a:extLst>
          </p:cNvPr>
          <p:cNvCxnSpPr>
            <a:cxnSpLocks/>
          </p:cNvCxnSpPr>
          <p:nvPr/>
        </p:nvCxnSpPr>
        <p:spPr>
          <a:xfrm flipV="1">
            <a:off x="7702288" y="2667632"/>
            <a:ext cx="3204099" cy="2664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/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per</a:t>
                </a: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Unit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E6029E-3F18-4239-8732-178295B0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66" y="1630032"/>
                <a:ext cx="887166" cy="2004010"/>
              </a:xfrm>
              <a:prstGeom prst="rect">
                <a:avLst/>
              </a:prstGeom>
              <a:blipFill>
                <a:blip r:embed="rId5"/>
                <a:stretch>
                  <a:fillRect l="-2740" t="-1520" r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/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Dollars</a:t>
                </a:r>
              </a:p>
              <a:p>
                <a:pPr algn="ctr"/>
                <a:endParaRPr lang="en-US" dirty="0">
                  <a:cs typeface="Calibri Light" panose="020F0302020204030204" pitchFamily="34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r>
                  <a:rPr lang="en-US" dirty="0"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38E5AB-0102-41D5-BDF4-F26E5B7FF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" y="1795249"/>
                <a:ext cx="831510" cy="1200329"/>
              </a:xfrm>
              <a:prstGeom prst="rect">
                <a:avLst/>
              </a:prstGeom>
              <a:blipFill>
                <a:blip r:embed="rId6"/>
                <a:stretch>
                  <a:fillRect l="-6618" t="-2538" r="-5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836013-88D0-4BB3-8A85-B43D329A0C7F}"/>
              </a:ext>
            </a:extLst>
          </p:cNvPr>
          <p:cNvCxnSpPr>
            <a:cxnSpLocks/>
          </p:cNvCxnSpPr>
          <p:nvPr/>
        </p:nvCxnSpPr>
        <p:spPr>
          <a:xfrm flipV="1">
            <a:off x="3117352" y="4258131"/>
            <a:ext cx="1531262" cy="9947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939881-4D56-4D07-A4B7-391FE8D95B0D}"/>
              </a:ext>
            </a:extLst>
          </p:cNvPr>
          <p:cNvCxnSpPr>
            <a:cxnSpLocks/>
          </p:cNvCxnSpPr>
          <p:nvPr/>
        </p:nvCxnSpPr>
        <p:spPr>
          <a:xfrm>
            <a:off x="3937513" y="4809089"/>
            <a:ext cx="1" cy="90873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/>
              <p:nvPr/>
            </p:nvSpPr>
            <p:spPr>
              <a:xfrm>
                <a:off x="3775754" y="5795838"/>
                <a:ext cx="4146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447AFF-760F-45C1-80F3-DCB7F6861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54" y="5795838"/>
                <a:ext cx="41466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93D059-EB5B-416A-B594-88AC62E12F77}"/>
              </a:ext>
            </a:extLst>
          </p:cNvPr>
          <p:cNvCxnSpPr>
            <a:cxnSpLocks/>
          </p:cNvCxnSpPr>
          <p:nvPr/>
        </p:nvCxnSpPr>
        <p:spPr>
          <a:xfrm flipV="1">
            <a:off x="1020694" y="4682373"/>
            <a:ext cx="2755060" cy="303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/>
              <p:nvPr/>
            </p:nvSpPr>
            <p:spPr>
              <a:xfrm>
                <a:off x="597209" y="4593263"/>
                <a:ext cx="4134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E7862-8B75-4EA5-9B2E-237DED9F8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9" y="4593263"/>
                <a:ext cx="41344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7622D5-3238-46B5-AF86-7CAE227CB48D}"/>
              </a:ext>
            </a:extLst>
          </p:cNvPr>
          <p:cNvCxnSpPr>
            <a:cxnSpLocks/>
          </p:cNvCxnSpPr>
          <p:nvPr/>
        </p:nvCxnSpPr>
        <p:spPr>
          <a:xfrm>
            <a:off x="10264027" y="3270511"/>
            <a:ext cx="0" cy="253382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14E7474-D411-451C-9105-2D15477FF87E}"/>
              </a:ext>
            </a:extLst>
          </p:cNvPr>
          <p:cNvSpPr/>
          <p:nvPr/>
        </p:nvSpPr>
        <p:spPr>
          <a:xfrm>
            <a:off x="8347913" y="2639666"/>
            <a:ext cx="1197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cs typeface="Calibri Light" panose="020F0302020204030204" pitchFamily="34" charset="0"/>
              </a:rPr>
              <a:t>Slope of total </a:t>
            </a:r>
          </a:p>
          <a:p>
            <a:pPr algn="ctr"/>
            <a:r>
              <a:rPr lang="en-US" sz="1400" dirty="0">
                <a:cs typeface="Calibri Light" panose="020F0302020204030204" pitchFamily="34" charset="0"/>
              </a:rPr>
              <a:t>costs line</a:t>
            </a:r>
            <a:endParaRPr lang="en-US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6497E4-4987-4FEE-894C-6DB2A356DA7A}"/>
              </a:ext>
            </a:extLst>
          </p:cNvPr>
          <p:cNvCxnSpPr>
            <a:cxnSpLocks/>
          </p:cNvCxnSpPr>
          <p:nvPr/>
        </p:nvCxnSpPr>
        <p:spPr>
          <a:xfrm>
            <a:off x="9411856" y="3043430"/>
            <a:ext cx="603742" cy="182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/>
              <p:nvPr/>
            </p:nvSpPr>
            <p:spPr>
              <a:xfrm>
                <a:off x="10106800" y="5834289"/>
                <a:ext cx="414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9A9793-747E-41C9-93E6-6E1E0EE90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00" y="5834289"/>
                <a:ext cx="41466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3840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23582</TotalTime>
  <Words>1783</Words>
  <Application>Microsoft Office PowerPoint</Application>
  <PresentationFormat>Widescreen</PresentationFormat>
  <Paragraphs>569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Presentation</vt:lpstr>
      <vt:lpstr>PowerPoint Presentation</vt:lpstr>
      <vt:lpstr>PowerPoint Presentation</vt:lpstr>
      <vt:lpstr>Demand and Supply</vt:lpstr>
      <vt:lpstr>Demand</vt:lpstr>
      <vt:lpstr>Demand</vt:lpstr>
      <vt:lpstr>Demand</vt:lpstr>
      <vt:lpstr>Supply</vt:lpstr>
      <vt:lpstr>Supply</vt:lpstr>
      <vt:lpstr>Supply</vt:lpstr>
      <vt:lpstr>Demand and Supply</vt:lpstr>
      <vt:lpstr>Market for Pollution</vt:lpstr>
      <vt:lpstr>Market for Pollution</vt:lpstr>
      <vt:lpstr>Market for Pollution</vt:lpstr>
      <vt:lpstr>Market for Pollution</vt:lpstr>
      <vt:lpstr>PowerPoint Presentation</vt:lpstr>
      <vt:lpstr>PowerPoint Presentation</vt:lpstr>
      <vt:lpstr>PowerPoint Presentation</vt:lpstr>
      <vt:lpstr>PowerPoint Presentation</vt:lpstr>
      <vt:lpstr>So, “free markets” are bad? 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Plastic Bags</vt:lpstr>
      <vt:lpstr>An Example:  The Market for Basic Research</vt:lpstr>
      <vt:lpstr>Example from Game Theory:  a Static Externality</vt:lpstr>
      <vt:lpstr>Another Example from Game Theory: Dynamic Externalities</vt:lpstr>
      <vt:lpstr>Game #2: Public good provision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Theising, Adam</cp:lastModifiedBy>
  <cp:revision>581</cp:revision>
  <dcterms:created xsi:type="dcterms:W3CDTF">2018-08-24T16:58:07Z</dcterms:created>
  <dcterms:modified xsi:type="dcterms:W3CDTF">2023-08-28T13:34:55Z</dcterms:modified>
</cp:coreProperties>
</file>