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handoutMasterIdLst>
    <p:handoutMasterId r:id="rId50"/>
  </p:handoutMasterIdLst>
  <p:sldIdLst>
    <p:sldId id="315" r:id="rId2"/>
    <p:sldId id="753" r:id="rId3"/>
    <p:sldId id="752" r:id="rId4"/>
    <p:sldId id="465" r:id="rId5"/>
    <p:sldId id="755" r:id="rId6"/>
    <p:sldId id="774" r:id="rId7"/>
    <p:sldId id="759" r:id="rId8"/>
    <p:sldId id="757" r:id="rId9"/>
    <p:sldId id="756" r:id="rId10"/>
    <p:sldId id="761" r:id="rId11"/>
    <p:sldId id="760" r:id="rId12"/>
    <p:sldId id="767" r:id="rId13"/>
    <p:sldId id="765" r:id="rId14"/>
    <p:sldId id="766" r:id="rId15"/>
    <p:sldId id="764" r:id="rId16"/>
    <p:sldId id="770" r:id="rId17"/>
    <p:sldId id="768" r:id="rId18"/>
    <p:sldId id="771" r:id="rId19"/>
    <p:sldId id="772" r:id="rId20"/>
    <p:sldId id="769" r:id="rId21"/>
    <p:sldId id="773" r:id="rId22"/>
    <p:sldId id="775" r:id="rId23"/>
    <p:sldId id="777" r:id="rId24"/>
    <p:sldId id="776" r:id="rId25"/>
    <p:sldId id="778" r:id="rId26"/>
    <p:sldId id="779" r:id="rId27"/>
    <p:sldId id="780" r:id="rId28"/>
    <p:sldId id="781" r:id="rId29"/>
    <p:sldId id="782" r:id="rId30"/>
    <p:sldId id="783" r:id="rId31"/>
    <p:sldId id="784" r:id="rId32"/>
    <p:sldId id="798" r:id="rId33"/>
    <p:sldId id="801" r:id="rId34"/>
    <p:sldId id="802" r:id="rId35"/>
    <p:sldId id="800" r:id="rId36"/>
    <p:sldId id="785" r:id="rId37"/>
    <p:sldId id="786" r:id="rId38"/>
    <p:sldId id="787" r:id="rId39"/>
    <p:sldId id="788" r:id="rId40"/>
    <p:sldId id="792" r:id="rId41"/>
    <p:sldId id="793" r:id="rId42"/>
    <p:sldId id="794" r:id="rId43"/>
    <p:sldId id="796" r:id="rId44"/>
    <p:sldId id="797" r:id="rId45"/>
    <p:sldId id="791" r:id="rId46"/>
    <p:sldId id="790" r:id="rId47"/>
    <p:sldId id="75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753"/>
            <p14:sldId id="752"/>
            <p14:sldId id="465"/>
            <p14:sldId id="755"/>
            <p14:sldId id="774"/>
            <p14:sldId id="759"/>
            <p14:sldId id="757"/>
            <p14:sldId id="756"/>
            <p14:sldId id="761"/>
            <p14:sldId id="760"/>
            <p14:sldId id="767"/>
            <p14:sldId id="765"/>
            <p14:sldId id="766"/>
            <p14:sldId id="764"/>
            <p14:sldId id="770"/>
            <p14:sldId id="768"/>
            <p14:sldId id="771"/>
            <p14:sldId id="772"/>
            <p14:sldId id="769"/>
            <p14:sldId id="773"/>
            <p14:sldId id="775"/>
            <p14:sldId id="777"/>
            <p14:sldId id="776"/>
            <p14:sldId id="778"/>
            <p14:sldId id="779"/>
            <p14:sldId id="780"/>
            <p14:sldId id="781"/>
            <p14:sldId id="782"/>
            <p14:sldId id="783"/>
            <p14:sldId id="784"/>
            <p14:sldId id="798"/>
            <p14:sldId id="801"/>
            <p14:sldId id="802"/>
            <p14:sldId id="800"/>
            <p14:sldId id="785"/>
            <p14:sldId id="786"/>
            <p14:sldId id="787"/>
            <p14:sldId id="788"/>
            <p14:sldId id="792"/>
            <p14:sldId id="793"/>
            <p14:sldId id="794"/>
            <p14:sldId id="796"/>
            <p14:sldId id="797"/>
            <p14:sldId id="791"/>
            <p14:sldId id="790"/>
            <p14:sldId id="754"/>
          </p14:sldIdLst>
        </p14:section>
        <p14:section name="Store" id="{99F90279-42E7-411D-A27A-8C0A36389AB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EBA090-0AE9-9F8E-40EE-5CC243E7E5EE}" name="Wes Austin" initials="WA" userId="Wes Austi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03F314"/>
    <a:srgbClr val="FF9900"/>
    <a:srgbClr val="00B050"/>
    <a:srgbClr val="007033"/>
    <a:srgbClr val="C00000"/>
    <a:srgbClr val="2E6187"/>
    <a:srgbClr val="E09878"/>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87312" autoAdjust="0"/>
  </p:normalViewPr>
  <p:slideViewPr>
    <p:cSldViewPr snapToGrid="0">
      <p:cViewPr varScale="1">
        <p:scale>
          <a:sx n="96" d="100"/>
          <a:sy n="96" d="100"/>
        </p:scale>
        <p:origin x="87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8/10/relationships/authors" Targe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ising, Adam" userId="3d7404c7-917c-4350-8197-00e5432fe388" providerId="ADAL" clId="{9948B6E8-8B20-4772-B832-B0569A79F11A}"/>
    <pc:docChg chg="undo redo custSel addSld delSld modSld sldOrd addSection delSection modSection">
      <pc:chgData name="Theising, Adam" userId="3d7404c7-917c-4350-8197-00e5432fe388" providerId="ADAL" clId="{9948B6E8-8B20-4772-B832-B0569A79F11A}" dt="2023-11-20T18:41:53.640" v="30466" actId="20577"/>
      <pc:docMkLst>
        <pc:docMk/>
      </pc:docMkLst>
      <pc:sldChg chg="modSp mod">
        <pc:chgData name="Theising, Adam" userId="3d7404c7-917c-4350-8197-00e5432fe388" providerId="ADAL" clId="{9948B6E8-8B20-4772-B832-B0569A79F11A}" dt="2023-11-19T23:48:02.606" v="25403" actId="20577"/>
        <pc:sldMkLst>
          <pc:docMk/>
          <pc:sldMk cId="2768470357" sldId="315"/>
        </pc:sldMkLst>
        <pc:spChg chg="mod">
          <ac:chgData name="Theising, Adam" userId="3d7404c7-917c-4350-8197-00e5432fe388" providerId="ADAL" clId="{9948B6E8-8B20-4772-B832-B0569A79F11A}" dt="2023-11-19T23:48:02.606" v="25403" actId="20577"/>
          <ac:spMkLst>
            <pc:docMk/>
            <pc:sldMk cId="2768470357" sldId="315"/>
            <ac:spMk id="7" creationId="{00000000-0000-0000-0000-000000000000}"/>
          </ac:spMkLst>
        </pc:spChg>
      </pc:sldChg>
      <pc:sldChg chg="addSp modSp mod">
        <pc:chgData name="Theising, Adam" userId="3d7404c7-917c-4350-8197-00e5432fe388" providerId="ADAL" clId="{9948B6E8-8B20-4772-B832-B0569A79F11A}" dt="2023-11-16T15:35:35.826" v="2701" actId="20577"/>
        <pc:sldMkLst>
          <pc:docMk/>
          <pc:sldMk cId="1473508937" sldId="465"/>
        </pc:sldMkLst>
        <pc:spChg chg="mod">
          <ac:chgData name="Theising, Adam" userId="3d7404c7-917c-4350-8197-00e5432fe388" providerId="ADAL" clId="{9948B6E8-8B20-4772-B832-B0569A79F11A}" dt="2023-11-16T15:00:40.961" v="1339" actId="20577"/>
          <ac:spMkLst>
            <pc:docMk/>
            <pc:sldMk cId="1473508937" sldId="465"/>
            <ac:spMk id="5" creationId="{5B513DB1-4502-409F-937E-1F652A2AED9E}"/>
          </ac:spMkLst>
        </pc:spChg>
        <pc:spChg chg="mod">
          <ac:chgData name="Theising, Adam" userId="3d7404c7-917c-4350-8197-00e5432fe388" providerId="ADAL" clId="{9948B6E8-8B20-4772-B832-B0569A79F11A}" dt="2023-11-16T15:35:35.826" v="2701" actId="20577"/>
          <ac:spMkLst>
            <pc:docMk/>
            <pc:sldMk cId="1473508937" sldId="465"/>
            <ac:spMk id="11" creationId="{1DF8D491-E9D6-4622-95D9-A31A202ACC5D}"/>
          </ac:spMkLst>
        </pc:spChg>
        <pc:picChg chg="add mod">
          <ac:chgData name="Theising, Adam" userId="3d7404c7-917c-4350-8197-00e5432fe388" providerId="ADAL" clId="{9948B6E8-8B20-4772-B832-B0569A79F11A}" dt="2023-11-16T15:08:35.561" v="1886" actId="1076"/>
          <ac:picMkLst>
            <pc:docMk/>
            <pc:sldMk cId="1473508937" sldId="465"/>
            <ac:picMk id="3" creationId="{B88439F8-BD23-6F6A-3875-6BB5A48E645A}"/>
          </ac:picMkLst>
        </pc:picChg>
      </pc:sldChg>
      <pc:sldChg chg="addSp delSp modSp mod">
        <pc:chgData name="Theising, Adam" userId="3d7404c7-917c-4350-8197-00e5432fe388" providerId="ADAL" clId="{9948B6E8-8B20-4772-B832-B0569A79F11A}" dt="2023-11-20T17:03:05.940" v="30353" actId="20577"/>
        <pc:sldMkLst>
          <pc:docMk/>
          <pc:sldMk cId="2869904411" sldId="752"/>
        </pc:sldMkLst>
        <pc:spChg chg="del mod">
          <ac:chgData name="Theising, Adam" userId="3d7404c7-917c-4350-8197-00e5432fe388" providerId="ADAL" clId="{9948B6E8-8B20-4772-B832-B0569A79F11A}" dt="2023-11-19T23:47:32.029" v="25392" actId="478"/>
          <ac:spMkLst>
            <pc:docMk/>
            <pc:sldMk cId="2869904411" sldId="752"/>
            <ac:spMk id="2" creationId="{B58FC29C-44D3-3F81-3D9B-0A1DC5C03EAA}"/>
          </ac:spMkLst>
        </pc:spChg>
        <pc:spChg chg="add mod">
          <ac:chgData name="Theising, Adam" userId="3d7404c7-917c-4350-8197-00e5432fe388" providerId="ADAL" clId="{9948B6E8-8B20-4772-B832-B0569A79F11A}" dt="2023-11-20T17:03:05.940" v="30353" actId="20577"/>
          <ac:spMkLst>
            <pc:docMk/>
            <pc:sldMk cId="2869904411" sldId="752"/>
            <ac:spMk id="3" creationId="{5604C807-812E-87CC-DCC0-F052E488D78E}"/>
          </ac:spMkLst>
        </pc:spChg>
      </pc:sldChg>
      <pc:sldChg chg="modSp mod">
        <pc:chgData name="Theising, Adam" userId="3d7404c7-917c-4350-8197-00e5432fe388" providerId="ADAL" clId="{9948B6E8-8B20-4772-B832-B0569A79F11A}" dt="2023-11-16T19:33:25.376" v="7061" actId="20577"/>
        <pc:sldMkLst>
          <pc:docMk/>
          <pc:sldMk cId="1486036088" sldId="753"/>
        </pc:sldMkLst>
        <pc:spChg chg="mod">
          <ac:chgData name="Theising, Adam" userId="3d7404c7-917c-4350-8197-00e5432fe388" providerId="ADAL" clId="{9948B6E8-8B20-4772-B832-B0569A79F11A}" dt="2023-11-16T19:33:25.376" v="7061" actId="20577"/>
          <ac:spMkLst>
            <pc:docMk/>
            <pc:sldMk cId="1486036088" sldId="753"/>
            <ac:spMk id="11" creationId="{1DF8D491-E9D6-4622-95D9-A31A202ACC5D}"/>
          </ac:spMkLst>
        </pc:spChg>
      </pc:sldChg>
      <pc:sldChg chg="modSp add mod">
        <pc:chgData name="Theising, Adam" userId="3d7404c7-917c-4350-8197-00e5432fe388" providerId="ADAL" clId="{9948B6E8-8B20-4772-B832-B0569A79F11A}" dt="2023-11-20T18:41:53.640" v="30466" actId="20577"/>
        <pc:sldMkLst>
          <pc:docMk/>
          <pc:sldMk cId="44279147" sldId="754"/>
        </pc:sldMkLst>
        <pc:spChg chg="mod">
          <ac:chgData name="Theising, Adam" userId="3d7404c7-917c-4350-8197-00e5432fe388" providerId="ADAL" clId="{9948B6E8-8B20-4772-B832-B0569A79F11A}" dt="2023-11-20T18:41:53.640" v="30466" actId="20577"/>
          <ac:spMkLst>
            <pc:docMk/>
            <pc:sldMk cId="44279147" sldId="754"/>
            <ac:spMk id="11" creationId="{1DF8D491-E9D6-4622-95D9-A31A202ACC5D}"/>
          </ac:spMkLst>
        </pc:spChg>
      </pc:sldChg>
      <pc:sldChg chg="addSp delSp modSp add mod">
        <pc:chgData name="Theising, Adam" userId="3d7404c7-917c-4350-8197-00e5432fe388" providerId="ADAL" clId="{9948B6E8-8B20-4772-B832-B0569A79F11A}" dt="2023-11-20T11:29:23.274" v="26780" actId="1076"/>
        <pc:sldMkLst>
          <pc:docMk/>
          <pc:sldMk cId="1193703284" sldId="755"/>
        </pc:sldMkLst>
        <pc:spChg chg="mod">
          <ac:chgData name="Theising, Adam" userId="3d7404c7-917c-4350-8197-00e5432fe388" providerId="ADAL" clId="{9948B6E8-8B20-4772-B832-B0569A79F11A}" dt="2023-11-20T11:29:23.274" v="26780" actId="1076"/>
          <ac:spMkLst>
            <pc:docMk/>
            <pc:sldMk cId="1193703284" sldId="755"/>
            <ac:spMk id="11" creationId="{1DF8D491-E9D6-4622-95D9-A31A202ACC5D}"/>
          </ac:spMkLst>
        </pc:spChg>
        <pc:picChg chg="del">
          <ac:chgData name="Theising, Adam" userId="3d7404c7-917c-4350-8197-00e5432fe388" providerId="ADAL" clId="{9948B6E8-8B20-4772-B832-B0569A79F11A}" dt="2023-11-16T15:09:54.459" v="1889" actId="478"/>
          <ac:picMkLst>
            <pc:docMk/>
            <pc:sldMk cId="1193703284" sldId="755"/>
            <ac:picMk id="3" creationId="{B88439F8-BD23-6F6A-3875-6BB5A48E645A}"/>
          </ac:picMkLst>
        </pc:picChg>
        <pc:picChg chg="add mod">
          <ac:chgData name="Theising, Adam" userId="3d7404c7-917c-4350-8197-00e5432fe388" providerId="ADAL" clId="{9948B6E8-8B20-4772-B832-B0569A79F11A}" dt="2023-11-16T17:10:14.712" v="3514" actId="1076"/>
          <ac:picMkLst>
            <pc:docMk/>
            <pc:sldMk cId="1193703284" sldId="755"/>
            <ac:picMk id="4" creationId="{603F23D4-34F1-2623-8848-F6EEF1E8B989}"/>
          </ac:picMkLst>
        </pc:picChg>
      </pc:sldChg>
      <pc:sldChg chg="addSp delSp modSp add mod">
        <pc:chgData name="Theising, Adam" userId="3d7404c7-917c-4350-8197-00e5432fe388" providerId="ADAL" clId="{9948B6E8-8B20-4772-B832-B0569A79F11A}" dt="2023-11-19T02:26:45.336" v="16471" actId="113"/>
        <pc:sldMkLst>
          <pc:docMk/>
          <pc:sldMk cId="1270359608" sldId="756"/>
        </pc:sldMkLst>
        <pc:spChg chg="mod">
          <ac:chgData name="Theising, Adam" userId="3d7404c7-917c-4350-8197-00e5432fe388" providerId="ADAL" clId="{9948B6E8-8B20-4772-B832-B0569A79F11A}" dt="2023-11-18T23:46:57.118" v="16358" actId="1076"/>
          <ac:spMkLst>
            <pc:docMk/>
            <pc:sldMk cId="1270359608" sldId="756"/>
            <ac:spMk id="5" creationId="{5B513DB1-4502-409F-937E-1F652A2AED9E}"/>
          </ac:spMkLst>
        </pc:spChg>
        <pc:spChg chg="add mod">
          <ac:chgData name="Theising, Adam" userId="3d7404c7-917c-4350-8197-00e5432fe388" providerId="ADAL" clId="{9948B6E8-8B20-4772-B832-B0569A79F11A}" dt="2023-11-16T19:11:00.435" v="7048" actId="1076"/>
          <ac:spMkLst>
            <pc:docMk/>
            <pc:sldMk cId="1270359608" sldId="756"/>
            <ac:spMk id="6" creationId="{7A1F7952-71D7-D118-E0B4-E5356D0AD350}"/>
          </ac:spMkLst>
        </pc:spChg>
        <pc:spChg chg="add mod">
          <ac:chgData name="Theising, Adam" userId="3d7404c7-917c-4350-8197-00e5432fe388" providerId="ADAL" clId="{9948B6E8-8B20-4772-B832-B0569A79F11A}" dt="2023-11-19T02:26:45.336" v="16471" actId="113"/>
          <ac:spMkLst>
            <pc:docMk/>
            <pc:sldMk cId="1270359608" sldId="756"/>
            <ac:spMk id="7" creationId="{4812FAD6-A94A-C8C8-AEA1-FC53F0D5441D}"/>
          </ac:spMkLst>
        </pc:spChg>
        <pc:spChg chg="mod">
          <ac:chgData name="Theising, Adam" userId="3d7404c7-917c-4350-8197-00e5432fe388" providerId="ADAL" clId="{9948B6E8-8B20-4772-B832-B0569A79F11A}" dt="2023-11-19T02:26:24.377" v="16460" actId="20577"/>
          <ac:spMkLst>
            <pc:docMk/>
            <pc:sldMk cId="1270359608" sldId="756"/>
            <ac:spMk id="11" creationId="{1DF8D491-E9D6-4622-95D9-A31A202ACC5D}"/>
          </ac:spMkLst>
        </pc:spChg>
        <pc:picChg chg="add del mod">
          <ac:chgData name="Theising, Adam" userId="3d7404c7-917c-4350-8197-00e5432fe388" providerId="ADAL" clId="{9948B6E8-8B20-4772-B832-B0569A79F11A}" dt="2023-11-16T18:43:13.163" v="5579" actId="478"/>
          <ac:picMkLst>
            <pc:docMk/>
            <pc:sldMk cId="1270359608" sldId="756"/>
            <ac:picMk id="3" creationId="{80468CD7-CEC0-842D-9842-07F3B86736A8}"/>
          </ac:picMkLst>
        </pc:picChg>
        <pc:picChg chg="del">
          <ac:chgData name="Theising, Adam" userId="3d7404c7-917c-4350-8197-00e5432fe388" providerId="ADAL" clId="{9948B6E8-8B20-4772-B832-B0569A79F11A}" dt="2023-11-16T16:00:31.468" v="2755" actId="478"/>
          <ac:picMkLst>
            <pc:docMk/>
            <pc:sldMk cId="1270359608" sldId="756"/>
            <ac:picMk id="4" creationId="{603F23D4-34F1-2623-8848-F6EEF1E8B989}"/>
          </ac:picMkLst>
        </pc:picChg>
        <pc:picChg chg="add del mod">
          <ac:chgData name="Theising, Adam" userId="3d7404c7-917c-4350-8197-00e5432fe388" providerId="ADAL" clId="{9948B6E8-8B20-4772-B832-B0569A79F11A}" dt="2023-11-16T18:55:35.312" v="6586" actId="478"/>
          <ac:picMkLst>
            <pc:docMk/>
            <pc:sldMk cId="1270359608" sldId="756"/>
            <ac:picMk id="1026" creationId="{CF6386F5-1A05-FEC1-AC85-A0A584A2D025}"/>
          </ac:picMkLst>
        </pc:picChg>
        <pc:picChg chg="add mod">
          <ac:chgData name="Theising, Adam" userId="3d7404c7-917c-4350-8197-00e5432fe388" providerId="ADAL" clId="{9948B6E8-8B20-4772-B832-B0569A79F11A}" dt="2023-11-16T19:11:02.698" v="7049" actId="1076"/>
          <ac:picMkLst>
            <pc:docMk/>
            <pc:sldMk cId="1270359608" sldId="756"/>
            <ac:picMk id="1028" creationId="{84D8F9E2-CAB0-3C8B-DFA5-CBD8C085D3E4}"/>
          </ac:picMkLst>
        </pc:picChg>
      </pc:sldChg>
      <pc:sldChg chg="addSp delSp modSp add mod modNotesTx">
        <pc:chgData name="Theising, Adam" userId="3d7404c7-917c-4350-8197-00e5432fe388" providerId="ADAL" clId="{9948B6E8-8B20-4772-B832-B0569A79F11A}" dt="2023-11-16T18:36:01.786" v="5546" actId="20577"/>
        <pc:sldMkLst>
          <pc:docMk/>
          <pc:sldMk cId="3137804137" sldId="757"/>
        </pc:sldMkLst>
        <pc:spChg chg="mod">
          <ac:chgData name="Theising, Adam" userId="3d7404c7-917c-4350-8197-00e5432fe388" providerId="ADAL" clId="{9948B6E8-8B20-4772-B832-B0569A79F11A}" dt="2023-11-16T18:07:15.159" v="5121" actId="20577"/>
          <ac:spMkLst>
            <pc:docMk/>
            <pc:sldMk cId="3137804137" sldId="757"/>
            <ac:spMk id="5" creationId="{5B513DB1-4502-409F-937E-1F652A2AED9E}"/>
          </ac:spMkLst>
        </pc:spChg>
        <pc:spChg chg="add mod">
          <ac:chgData name="Theising, Adam" userId="3d7404c7-917c-4350-8197-00e5432fe388" providerId="ADAL" clId="{9948B6E8-8B20-4772-B832-B0569A79F11A}" dt="2023-11-16T18:00:32.086" v="5106" actId="1076"/>
          <ac:spMkLst>
            <pc:docMk/>
            <pc:sldMk cId="3137804137" sldId="757"/>
            <ac:spMk id="10" creationId="{894EC159-498E-8083-DC6C-45A6919B50B9}"/>
          </ac:spMkLst>
        </pc:spChg>
        <pc:spChg chg="del mod">
          <ac:chgData name="Theising, Adam" userId="3d7404c7-917c-4350-8197-00e5432fe388" providerId="ADAL" clId="{9948B6E8-8B20-4772-B832-B0569A79F11A}" dt="2023-11-16T17:54:52.669" v="4983" actId="478"/>
          <ac:spMkLst>
            <pc:docMk/>
            <pc:sldMk cId="3137804137" sldId="757"/>
            <ac:spMk id="11" creationId="{1DF8D491-E9D6-4622-95D9-A31A202ACC5D}"/>
          </ac:spMkLst>
        </pc:spChg>
        <pc:picChg chg="add mod">
          <ac:chgData name="Theising, Adam" userId="3d7404c7-917c-4350-8197-00e5432fe388" providerId="ADAL" clId="{9948B6E8-8B20-4772-B832-B0569A79F11A}" dt="2023-11-16T17:56:33.189" v="5014" actId="1076"/>
          <ac:picMkLst>
            <pc:docMk/>
            <pc:sldMk cId="3137804137" sldId="757"/>
            <ac:picMk id="3" creationId="{AFE3B909-D449-8C94-6756-4155CA9C641C}"/>
          </ac:picMkLst>
        </pc:picChg>
        <pc:picChg chg="del">
          <ac:chgData name="Theising, Adam" userId="3d7404c7-917c-4350-8197-00e5432fe388" providerId="ADAL" clId="{9948B6E8-8B20-4772-B832-B0569A79F11A}" dt="2023-11-16T17:25:39.471" v="3612" actId="478"/>
          <ac:picMkLst>
            <pc:docMk/>
            <pc:sldMk cId="3137804137" sldId="757"/>
            <ac:picMk id="4" creationId="{603F23D4-34F1-2623-8848-F6EEF1E8B989}"/>
          </ac:picMkLst>
        </pc:picChg>
        <pc:picChg chg="add mod">
          <ac:chgData name="Theising, Adam" userId="3d7404c7-917c-4350-8197-00e5432fe388" providerId="ADAL" clId="{9948B6E8-8B20-4772-B832-B0569A79F11A}" dt="2023-11-16T17:56:19.093" v="5010" actId="1076"/>
          <ac:picMkLst>
            <pc:docMk/>
            <pc:sldMk cId="3137804137" sldId="757"/>
            <ac:picMk id="7" creationId="{C4279A27-17B5-9B60-C468-263317F242C2}"/>
          </ac:picMkLst>
        </pc:picChg>
        <pc:picChg chg="add mod">
          <ac:chgData name="Theising, Adam" userId="3d7404c7-917c-4350-8197-00e5432fe388" providerId="ADAL" clId="{9948B6E8-8B20-4772-B832-B0569A79F11A}" dt="2023-11-16T17:56:06.469" v="5006" actId="1076"/>
          <ac:picMkLst>
            <pc:docMk/>
            <pc:sldMk cId="3137804137" sldId="757"/>
            <ac:picMk id="9" creationId="{AA949EFE-00FF-E5E5-9359-8A97A674E93F}"/>
          </ac:picMkLst>
        </pc:picChg>
      </pc:sldChg>
      <pc:sldChg chg="add del">
        <pc:chgData name="Theising, Adam" userId="3d7404c7-917c-4350-8197-00e5432fe388" providerId="ADAL" clId="{9948B6E8-8B20-4772-B832-B0569A79F11A}" dt="2023-11-16T17:51:17.627" v="4875" actId="47"/>
        <pc:sldMkLst>
          <pc:docMk/>
          <pc:sldMk cId="3505379941" sldId="758"/>
        </pc:sldMkLst>
      </pc:sldChg>
      <pc:sldChg chg="modSp add mod ord">
        <pc:chgData name="Theising, Adam" userId="3d7404c7-917c-4350-8197-00e5432fe388" providerId="ADAL" clId="{9948B6E8-8B20-4772-B832-B0569A79F11A}" dt="2023-11-17T13:12:19.517" v="10882" actId="20577"/>
        <pc:sldMkLst>
          <pc:docMk/>
          <pc:sldMk cId="2351457993" sldId="759"/>
        </pc:sldMkLst>
        <pc:spChg chg="mod">
          <ac:chgData name="Theising, Adam" userId="3d7404c7-917c-4350-8197-00e5432fe388" providerId="ADAL" clId="{9948B6E8-8B20-4772-B832-B0569A79F11A}" dt="2023-11-17T13:12:19.517" v="10882" actId="20577"/>
          <ac:spMkLst>
            <pc:docMk/>
            <pc:sldMk cId="2351457993" sldId="759"/>
            <ac:spMk id="11" creationId="{1DF8D491-E9D6-4622-95D9-A31A202ACC5D}"/>
          </ac:spMkLst>
        </pc:spChg>
      </pc:sldChg>
      <pc:sldChg chg="delSp modSp add mod">
        <pc:chgData name="Theising, Adam" userId="3d7404c7-917c-4350-8197-00e5432fe388" providerId="ADAL" clId="{9948B6E8-8B20-4772-B832-B0569A79F11A}" dt="2023-11-17T13:56:27.817" v="12627" actId="115"/>
        <pc:sldMkLst>
          <pc:docMk/>
          <pc:sldMk cId="793825935" sldId="760"/>
        </pc:sldMkLst>
        <pc:spChg chg="mod">
          <ac:chgData name="Theising, Adam" userId="3d7404c7-917c-4350-8197-00e5432fe388" providerId="ADAL" clId="{9948B6E8-8B20-4772-B832-B0569A79F11A}" dt="2023-11-17T13:56:27.817" v="12627" actId="115"/>
          <ac:spMkLst>
            <pc:docMk/>
            <pc:sldMk cId="793825935" sldId="760"/>
            <ac:spMk id="5" creationId="{5B513DB1-4502-409F-937E-1F652A2AED9E}"/>
          </ac:spMkLst>
        </pc:spChg>
        <pc:spChg chg="del mod">
          <ac:chgData name="Theising, Adam" userId="3d7404c7-917c-4350-8197-00e5432fe388" providerId="ADAL" clId="{9948B6E8-8B20-4772-B832-B0569A79F11A}" dt="2023-11-17T13:48:20.673" v="12494" actId="478"/>
          <ac:spMkLst>
            <pc:docMk/>
            <pc:sldMk cId="793825935" sldId="760"/>
            <ac:spMk id="11" creationId="{1DF8D491-E9D6-4622-95D9-A31A202ACC5D}"/>
          </ac:spMkLst>
        </pc:spChg>
        <pc:picChg chg="del">
          <ac:chgData name="Theising, Adam" userId="3d7404c7-917c-4350-8197-00e5432fe388" providerId="ADAL" clId="{9948B6E8-8B20-4772-B832-B0569A79F11A}" dt="2023-11-16T20:15:27.910" v="7167" actId="478"/>
          <ac:picMkLst>
            <pc:docMk/>
            <pc:sldMk cId="793825935" sldId="760"/>
            <ac:picMk id="3" creationId="{80468CD7-CEC0-842D-9842-07F3B86736A8}"/>
          </ac:picMkLst>
        </pc:picChg>
      </pc:sldChg>
      <pc:sldChg chg="addSp delSp modSp mod">
        <pc:chgData name="Theising, Adam" userId="3d7404c7-917c-4350-8197-00e5432fe388" providerId="ADAL" clId="{9948B6E8-8B20-4772-B832-B0569A79F11A}" dt="2023-11-20T17:02:57.428" v="30339" actId="20577"/>
        <pc:sldMkLst>
          <pc:docMk/>
          <pc:sldMk cId="18822185" sldId="761"/>
        </pc:sldMkLst>
        <pc:spChg chg="del mod">
          <ac:chgData name="Theising, Adam" userId="3d7404c7-917c-4350-8197-00e5432fe388" providerId="ADAL" clId="{9948B6E8-8B20-4772-B832-B0569A79F11A}" dt="2023-11-19T23:47:15.316" v="25388" actId="478"/>
          <ac:spMkLst>
            <pc:docMk/>
            <pc:sldMk cId="18822185" sldId="761"/>
            <ac:spMk id="2" creationId="{B58FC29C-44D3-3F81-3D9B-0A1DC5C03EAA}"/>
          </ac:spMkLst>
        </pc:spChg>
        <pc:spChg chg="add mod">
          <ac:chgData name="Theising, Adam" userId="3d7404c7-917c-4350-8197-00e5432fe388" providerId="ADAL" clId="{9948B6E8-8B20-4772-B832-B0569A79F11A}" dt="2023-11-20T17:02:57.428" v="30339" actId="20577"/>
          <ac:spMkLst>
            <pc:docMk/>
            <pc:sldMk cId="18822185" sldId="761"/>
            <ac:spMk id="3" creationId="{8595A781-09DA-2BE8-B671-C2D34AAD8AF1}"/>
          </ac:spMkLst>
        </pc:spChg>
      </pc:sldChg>
      <pc:sldChg chg="add del ord">
        <pc:chgData name="Theising, Adam" userId="3d7404c7-917c-4350-8197-00e5432fe388" providerId="ADAL" clId="{9948B6E8-8B20-4772-B832-B0569A79F11A}" dt="2023-11-17T19:49:11.427" v="13074" actId="47"/>
        <pc:sldMkLst>
          <pc:docMk/>
          <pc:sldMk cId="668476375" sldId="762"/>
        </pc:sldMkLst>
      </pc:sldChg>
      <pc:sldChg chg="delSp modSp add del mod">
        <pc:chgData name="Theising, Adam" userId="3d7404c7-917c-4350-8197-00e5432fe388" providerId="ADAL" clId="{9948B6E8-8B20-4772-B832-B0569A79F11A}" dt="2023-11-16T21:45:30.482" v="10836" actId="47"/>
        <pc:sldMkLst>
          <pc:docMk/>
          <pc:sldMk cId="3210969057" sldId="763"/>
        </pc:sldMkLst>
        <pc:spChg chg="mod">
          <ac:chgData name="Theising, Adam" userId="3d7404c7-917c-4350-8197-00e5432fe388" providerId="ADAL" clId="{9948B6E8-8B20-4772-B832-B0569A79F11A}" dt="2023-11-16T20:01:07.721" v="7138" actId="20577"/>
          <ac:spMkLst>
            <pc:docMk/>
            <pc:sldMk cId="3210969057" sldId="763"/>
            <ac:spMk id="5" creationId="{5B513DB1-4502-409F-937E-1F652A2AED9E}"/>
          </ac:spMkLst>
        </pc:spChg>
        <pc:spChg chg="mod">
          <ac:chgData name="Theising, Adam" userId="3d7404c7-917c-4350-8197-00e5432fe388" providerId="ADAL" clId="{9948B6E8-8B20-4772-B832-B0569A79F11A}" dt="2023-11-16T21:35:24.263" v="10835" actId="1076"/>
          <ac:spMkLst>
            <pc:docMk/>
            <pc:sldMk cId="3210969057" sldId="763"/>
            <ac:spMk id="11" creationId="{1DF8D491-E9D6-4622-95D9-A31A202ACC5D}"/>
          </ac:spMkLst>
        </pc:spChg>
        <pc:picChg chg="del">
          <ac:chgData name="Theising, Adam" userId="3d7404c7-917c-4350-8197-00e5432fe388" providerId="ADAL" clId="{9948B6E8-8B20-4772-B832-B0569A79F11A}" dt="2023-11-16T21:32:53.037" v="10525" actId="478"/>
          <ac:picMkLst>
            <pc:docMk/>
            <pc:sldMk cId="3210969057" sldId="763"/>
            <ac:picMk id="3" creationId="{80468CD7-CEC0-842D-9842-07F3B86736A8}"/>
          </ac:picMkLst>
        </pc:picChg>
      </pc:sldChg>
      <pc:sldChg chg="addSp delSp modSp add mod">
        <pc:chgData name="Theising, Adam" userId="3d7404c7-917c-4350-8197-00e5432fe388" providerId="ADAL" clId="{9948B6E8-8B20-4772-B832-B0569A79F11A}" dt="2023-11-19T02:45:08.516" v="16514" actId="1076"/>
        <pc:sldMkLst>
          <pc:docMk/>
          <pc:sldMk cId="2297816820" sldId="764"/>
        </pc:sldMkLst>
        <pc:spChg chg="mod">
          <ac:chgData name="Theising, Adam" userId="3d7404c7-917c-4350-8197-00e5432fe388" providerId="ADAL" clId="{9948B6E8-8B20-4772-B832-B0569A79F11A}" dt="2023-11-17T13:46:14.569" v="12490" actId="1076"/>
          <ac:spMkLst>
            <pc:docMk/>
            <pc:sldMk cId="2297816820" sldId="764"/>
            <ac:spMk id="5" creationId="{5B513DB1-4502-409F-937E-1F652A2AED9E}"/>
          </ac:spMkLst>
        </pc:spChg>
        <pc:spChg chg="add mod">
          <ac:chgData name="Theising, Adam" userId="3d7404c7-917c-4350-8197-00e5432fe388" providerId="ADAL" clId="{9948B6E8-8B20-4772-B832-B0569A79F11A}" dt="2023-11-17T19:34:14.946" v="12975" actId="14100"/>
          <ac:spMkLst>
            <pc:docMk/>
            <pc:sldMk cId="2297816820" sldId="764"/>
            <ac:spMk id="6" creationId="{9273FD96-EA24-1ADE-D297-E1F34406341F}"/>
          </ac:spMkLst>
        </pc:spChg>
        <pc:spChg chg="mod">
          <ac:chgData name="Theising, Adam" userId="3d7404c7-917c-4350-8197-00e5432fe388" providerId="ADAL" clId="{9948B6E8-8B20-4772-B832-B0569A79F11A}" dt="2023-11-19T02:45:08.516" v="16514" actId="1076"/>
          <ac:spMkLst>
            <pc:docMk/>
            <pc:sldMk cId="2297816820" sldId="764"/>
            <ac:spMk id="11" creationId="{1DF8D491-E9D6-4622-95D9-A31A202ACC5D}"/>
          </ac:spMkLst>
        </pc:spChg>
        <pc:picChg chg="del">
          <ac:chgData name="Theising, Adam" userId="3d7404c7-917c-4350-8197-00e5432fe388" providerId="ADAL" clId="{9948B6E8-8B20-4772-B832-B0569A79F11A}" dt="2023-11-16T21:45:33.327" v="10837" actId="478"/>
          <ac:picMkLst>
            <pc:docMk/>
            <pc:sldMk cId="2297816820" sldId="764"/>
            <ac:picMk id="3" creationId="{80468CD7-CEC0-842D-9842-07F3B86736A8}"/>
          </ac:picMkLst>
        </pc:picChg>
        <pc:picChg chg="add mod">
          <ac:chgData name="Theising, Adam" userId="3d7404c7-917c-4350-8197-00e5432fe388" providerId="ADAL" clId="{9948B6E8-8B20-4772-B832-B0569A79F11A}" dt="2023-11-17T19:34:17.691" v="12976" actId="1076"/>
          <ac:picMkLst>
            <pc:docMk/>
            <pc:sldMk cId="2297816820" sldId="764"/>
            <ac:picMk id="4" creationId="{1B911109-4D1B-2367-078A-253682A1EEE3}"/>
          </ac:picMkLst>
        </pc:picChg>
      </pc:sldChg>
      <pc:sldChg chg="addSp modSp add mod">
        <pc:chgData name="Theising, Adam" userId="3d7404c7-917c-4350-8197-00e5432fe388" providerId="ADAL" clId="{9948B6E8-8B20-4772-B832-B0569A79F11A}" dt="2023-11-17T13:01:12.452" v="10838" actId="115"/>
        <pc:sldMkLst>
          <pc:docMk/>
          <pc:sldMk cId="2058796048" sldId="765"/>
        </pc:sldMkLst>
        <pc:spChg chg="mod">
          <ac:chgData name="Theising, Adam" userId="3d7404c7-917c-4350-8197-00e5432fe388" providerId="ADAL" clId="{9948B6E8-8B20-4772-B832-B0569A79F11A}" dt="2023-11-16T21:28:46.948" v="10523" actId="20577"/>
          <ac:spMkLst>
            <pc:docMk/>
            <pc:sldMk cId="2058796048" sldId="765"/>
            <ac:spMk id="5" creationId="{5B513DB1-4502-409F-937E-1F652A2AED9E}"/>
          </ac:spMkLst>
        </pc:spChg>
        <pc:spChg chg="mod">
          <ac:chgData name="Theising, Adam" userId="3d7404c7-917c-4350-8197-00e5432fe388" providerId="ADAL" clId="{9948B6E8-8B20-4772-B832-B0569A79F11A}" dt="2023-11-17T13:01:12.452" v="10838" actId="115"/>
          <ac:spMkLst>
            <pc:docMk/>
            <pc:sldMk cId="2058796048" sldId="765"/>
            <ac:spMk id="11" creationId="{1DF8D491-E9D6-4622-95D9-A31A202ACC5D}"/>
          </ac:spMkLst>
        </pc:spChg>
        <pc:picChg chg="add mod">
          <ac:chgData name="Theising, Adam" userId="3d7404c7-917c-4350-8197-00e5432fe388" providerId="ADAL" clId="{9948B6E8-8B20-4772-B832-B0569A79F11A}" dt="2023-11-16T20:57:14.742" v="8721" actId="14100"/>
          <ac:picMkLst>
            <pc:docMk/>
            <pc:sldMk cId="2058796048" sldId="765"/>
            <ac:picMk id="3" creationId="{F7C76A0B-CBB6-B987-0ECC-4248F6FDE0FE}"/>
          </ac:picMkLst>
        </pc:picChg>
        <pc:picChg chg="add mod">
          <ac:chgData name="Theising, Adam" userId="3d7404c7-917c-4350-8197-00e5432fe388" providerId="ADAL" clId="{9948B6E8-8B20-4772-B832-B0569A79F11A}" dt="2023-11-16T20:57:18.782" v="8722" actId="1076"/>
          <ac:picMkLst>
            <pc:docMk/>
            <pc:sldMk cId="2058796048" sldId="765"/>
            <ac:picMk id="6" creationId="{6C77FCD1-C09E-2324-17EF-EAADC10F02E6}"/>
          </ac:picMkLst>
        </pc:picChg>
      </pc:sldChg>
      <pc:sldChg chg="delSp modSp add mod">
        <pc:chgData name="Theising, Adam" userId="3d7404c7-917c-4350-8197-00e5432fe388" providerId="ADAL" clId="{9948B6E8-8B20-4772-B832-B0569A79F11A}" dt="2023-11-19T19:10:32.555" v="20493" actId="113"/>
        <pc:sldMkLst>
          <pc:docMk/>
          <pc:sldMk cId="1198832895" sldId="766"/>
        </pc:sldMkLst>
        <pc:spChg chg="mod">
          <ac:chgData name="Theising, Adam" userId="3d7404c7-917c-4350-8197-00e5432fe388" providerId="ADAL" clId="{9948B6E8-8B20-4772-B832-B0569A79F11A}" dt="2023-11-17T17:57:01.352" v="12645" actId="1076"/>
          <ac:spMkLst>
            <pc:docMk/>
            <pc:sldMk cId="1198832895" sldId="766"/>
            <ac:spMk id="5" creationId="{5B513DB1-4502-409F-937E-1F652A2AED9E}"/>
          </ac:spMkLst>
        </pc:spChg>
        <pc:spChg chg="mod">
          <ac:chgData name="Theising, Adam" userId="3d7404c7-917c-4350-8197-00e5432fe388" providerId="ADAL" clId="{9948B6E8-8B20-4772-B832-B0569A79F11A}" dt="2023-11-19T19:10:32.555" v="20493" actId="113"/>
          <ac:spMkLst>
            <pc:docMk/>
            <pc:sldMk cId="1198832895" sldId="766"/>
            <ac:spMk id="11" creationId="{1DF8D491-E9D6-4622-95D9-A31A202ACC5D}"/>
          </ac:spMkLst>
        </pc:spChg>
        <pc:picChg chg="del">
          <ac:chgData name="Theising, Adam" userId="3d7404c7-917c-4350-8197-00e5432fe388" providerId="ADAL" clId="{9948B6E8-8B20-4772-B832-B0569A79F11A}" dt="2023-11-16T21:00:27.195" v="8989" actId="478"/>
          <ac:picMkLst>
            <pc:docMk/>
            <pc:sldMk cId="1198832895" sldId="766"/>
            <ac:picMk id="3" creationId="{F7C76A0B-CBB6-B987-0ECC-4248F6FDE0FE}"/>
          </ac:picMkLst>
        </pc:picChg>
        <pc:picChg chg="del">
          <ac:chgData name="Theising, Adam" userId="3d7404c7-917c-4350-8197-00e5432fe388" providerId="ADAL" clId="{9948B6E8-8B20-4772-B832-B0569A79F11A}" dt="2023-11-16T21:00:27.934" v="8990" actId="478"/>
          <ac:picMkLst>
            <pc:docMk/>
            <pc:sldMk cId="1198832895" sldId="766"/>
            <ac:picMk id="6" creationId="{6C77FCD1-C09E-2324-17EF-EAADC10F02E6}"/>
          </ac:picMkLst>
        </pc:picChg>
      </pc:sldChg>
      <pc:sldChg chg="modSp add mod">
        <pc:chgData name="Theising, Adam" userId="3d7404c7-917c-4350-8197-00e5432fe388" providerId="ADAL" clId="{9948B6E8-8B20-4772-B832-B0569A79F11A}" dt="2023-11-19T02:44:03.977" v="16511" actId="20577"/>
        <pc:sldMkLst>
          <pc:docMk/>
          <pc:sldMk cId="2555708166" sldId="767"/>
        </pc:sldMkLst>
        <pc:spChg chg="mod">
          <ac:chgData name="Theising, Adam" userId="3d7404c7-917c-4350-8197-00e5432fe388" providerId="ADAL" clId="{9948B6E8-8B20-4772-B832-B0569A79F11A}" dt="2023-11-19T02:44:03.977" v="16511" actId="20577"/>
          <ac:spMkLst>
            <pc:docMk/>
            <pc:sldMk cId="2555708166" sldId="767"/>
            <ac:spMk id="11" creationId="{1DF8D491-E9D6-4622-95D9-A31A202ACC5D}"/>
          </ac:spMkLst>
        </pc:spChg>
      </pc:sldChg>
      <pc:sldChg chg="modSp add mod ord">
        <pc:chgData name="Theising, Adam" userId="3d7404c7-917c-4350-8197-00e5432fe388" providerId="ADAL" clId="{9948B6E8-8B20-4772-B832-B0569A79F11A}" dt="2023-11-17T13:56:44.479" v="12640" actId="20577"/>
        <pc:sldMkLst>
          <pc:docMk/>
          <pc:sldMk cId="3427991215" sldId="768"/>
        </pc:sldMkLst>
        <pc:spChg chg="mod">
          <ac:chgData name="Theising, Adam" userId="3d7404c7-917c-4350-8197-00e5432fe388" providerId="ADAL" clId="{9948B6E8-8B20-4772-B832-B0569A79F11A}" dt="2023-11-17T13:56:44.479" v="12640" actId="20577"/>
          <ac:spMkLst>
            <pc:docMk/>
            <pc:sldMk cId="3427991215" sldId="768"/>
            <ac:spMk id="5" creationId="{5B513DB1-4502-409F-937E-1F652A2AED9E}"/>
          </ac:spMkLst>
        </pc:spChg>
      </pc:sldChg>
      <pc:sldChg chg="modSp add mod">
        <pc:chgData name="Theising, Adam" userId="3d7404c7-917c-4350-8197-00e5432fe388" providerId="ADAL" clId="{9948B6E8-8B20-4772-B832-B0569A79F11A}" dt="2023-11-17T17:58:18.104" v="12657" actId="20577"/>
        <pc:sldMkLst>
          <pc:docMk/>
          <pc:sldMk cId="2347491566" sldId="769"/>
        </pc:sldMkLst>
        <pc:spChg chg="mod">
          <ac:chgData name="Theising, Adam" userId="3d7404c7-917c-4350-8197-00e5432fe388" providerId="ADAL" clId="{9948B6E8-8B20-4772-B832-B0569A79F11A}" dt="2023-11-17T17:58:18.104" v="12657" actId="20577"/>
          <ac:spMkLst>
            <pc:docMk/>
            <pc:sldMk cId="2347491566" sldId="769"/>
            <ac:spMk id="5" creationId="{5B513DB1-4502-409F-937E-1F652A2AED9E}"/>
          </ac:spMkLst>
        </pc:spChg>
      </pc:sldChg>
      <pc:sldChg chg="modSp add mod">
        <pc:chgData name="Theising, Adam" userId="3d7404c7-917c-4350-8197-00e5432fe388" providerId="ADAL" clId="{9948B6E8-8B20-4772-B832-B0569A79F11A}" dt="2023-11-17T19:49:47.801" v="13079" actId="113"/>
        <pc:sldMkLst>
          <pc:docMk/>
          <pc:sldMk cId="1603443768" sldId="770"/>
        </pc:sldMkLst>
        <pc:spChg chg="mod">
          <ac:chgData name="Theising, Adam" userId="3d7404c7-917c-4350-8197-00e5432fe388" providerId="ADAL" clId="{9948B6E8-8B20-4772-B832-B0569A79F11A}" dt="2023-11-17T19:49:47.801" v="13079" actId="113"/>
          <ac:spMkLst>
            <pc:docMk/>
            <pc:sldMk cId="1603443768" sldId="770"/>
            <ac:spMk id="11" creationId="{1DF8D491-E9D6-4622-95D9-A31A202ACC5D}"/>
          </ac:spMkLst>
        </pc:spChg>
      </pc:sldChg>
      <pc:sldChg chg="modSp add mod ord">
        <pc:chgData name="Theising, Adam" userId="3d7404c7-917c-4350-8197-00e5432fe388" providerId="ADAL" clId="{9948B6E8-8B20-4772-B832-B0569A79F11A}" dt="2023-11-19T15:49:00.199" v="18045" actId="313"/>
        <pc:sldMkLst>
          <pc:docMk/>
          <pc:sldMk cId="1683242311" sldId="771"/>
        </pc:sldMkLst>
        <pc:spChg chg="mod">
          <ac:chgData name="Theising, Adam" userId="3d7404c7-917c-4350-8197-00e5432fe388" providerId="ADAL" clId="{9948B6E8-8B20-4772-B832-B0569A79F11A}" dt="2023-11-17T19:53:42.274" v="13262" actId="20577"/>
          <ac:spMkLst>
            <pc:docMk/>
            <pc:sldMk cId="1683242311" sldId="771"/>
            <ac:spMk id="5" creationId="{5B513DB1-4502-409F-937E-1F652A2AED9E}"/>
          </ac:spMkLst>
        </pc:spChg>
        <pc:spChg chg="mod">
          <ac:chgData name="Theising, Adam" userId="3d7404c7-917c-4350-8197-00e5432fe388" providerId="ADAL" clId="{9948B6E8-8B20-4772-B832-B0569A79F11A}" dt="2023-11-19T15:49:00.199" v="18045" actId="313"/>
          <ac:spMkLst>
            <pc:docMk/>
            <pc:sldMk cId="1683242311" sldId="771"/>
            <ac:spMk id="11" creationId="{1DF8D491-E9D6-4622-95D9-A31A202ACC5D}"/>
          </ac:spMkLst>
        </pc:spChg>
      </pc:sldChg>
      <pc:sldChg chg="addSp modSp add mod">
        <pc:chgData name="Theising, Adam" userId="3d7404c7-917c-4350-8197-00e5432fe388" providerId="ADAL" clId="{9948B6E8-8B20-4772-B832-B0569A79F11A}" dt="2023-11-19T19:14:08.024" v="20495" actId="114"/>
        <pc:sldMkLst>
          <pc:docMk/>
          <pc:sldMk cId="3252378861" sldId="772"/>
        </pc:sldMkLst>
        <pc:spChg chg="add mod">
          <ac:chgData name="Theising, Adam" userId="3d7404c7-917c-4350-8197-00e5432fe388" providerId="ADAL" clId="{9948B6E8-8B20-4772-B832-B0569A79F11A}" dt="2023-11-17T20:40:50.446" v="14648" actId="208"/>
          <ac:spMkLst>
            <pc:docMk/>
            <pc:sldMk cId="3252378861" sldId="772"/>
            <ac:spMk id="4" creationId="{B20B1790-D6C5-E3B4-4909-B4853A583C87}"/>
          </ac:spMkLst>
        </pc:spChg>
        <pc:spChg chg="mod">
          <ac:chgData name="Theising, Adam" userId="3d7404c7-917c-4350-8197-00e5432fe388" providerId="ADAL" clId="{9948B6E8-8B20-4772-B832-B0569A79F11A}" dt="2023-11-19T19:14:08.024" v="20495" actId="114"/>
          <ac:spMkLst>
            <pc:docMk/>
            <pc:sldMk cId="3252378861" sldId="772"/>
            <ac:spMk id="11" creationId="{1DF8D491-E9D6-4622-95D9-A31A202ACC5D}"/>
          </ac:spMkLst>
        </pc:spChg>
        <pc:picChg chg="add mod">
          <ac:chgData name="Theising, Adam" userId="3d7404c7-917c-4350-8197-00e5432fe388" providerId="ADAL" clId="{9948B6E8-8B20-4772-B832-B0569A79F11A}" dt="2023-11-17T20:39:07.478" v="14641" actId="1076"/>
          <ac:picMkLst>
            <pc:docMk/>
            <pc:sldMk cId="3252378861" sldId="772"/>
            <ac:picMk id="3" creationId="{43B9C101-A012-4B69-75CF-152872FD6A61}"/>
          </ac:picMkLst>
        </pc:picChg>
      </pc:sldChg>
      <pc:sldChg chg="delSp modSp add mod ord">
        <pc:chgData name="Theising, Adam" userId="3d7404c7-917c-4350-8197-00e5432fe388" providerId="ADAL" clId="{9948B6E8-8B20-4772-B832-B0569A79F11A}" dt="2023-11-19T14:20:08.132" v="16588" actId="20577"/>
        <pc:sldMkLst>
          <pc:docMk/>
          <pc:sldMk cId="3940136900" sldId="773"/>
        </pc:sldMkLst>
        <pc:spChg chg="del">
          <ac:chgData name="Theising, Adam" userId="3d7404c7-917c-4350-8197-00e5432fe388" providerId="ADAL" clId="{9948B6E8-8B20-4772-B832-B0569A79F11A}" dt="2023-11-17T20:56:22.355" v="14990" actId="478"/>
          <ac:spMkLst>
            <pc:docMk/>
            <pc:sldMk cId="3940136900" sldId="773"/>
            <ac:spMk id="4" creationId="{B20B1790-D6C5-E3B4-4909-B4853A583C87}"/>
          </ac:spMkLst>
        </pc:spChg>
        <pc:spChg chg="mod">
          <ac:chgData name="Theising, Adam" userId="3d7404c7-917c-4350-8197-00e5432fe388" providerId="ADAL" clId="{9948B6E8-8B20-4772-B832-B0569A79F11A}" dt="2023-11-17T20:56:18.616" v="14988" actId="20577"/>
          <ac:spMkLst>
            <pc:docMk/>
            <pc:sldMk cId="3940136900" sldId="773"/>
            <ac:spMk id="5" creationId="{5B513DB1-4502-409F-937E-1F652A2AED9E}"/>
          </ac:spMkLst>
        </pc:spChg>
        <pc:spChg chg="mod">
          <ac:chgData name="Theising, Adam" userId="3d7404c7-917c-4350-8197-00e5432fe388" providerId="ADAL" clId="{9948B6E8-8B20-4772-B832-B0569A79F11A}" dt="2023-11-19T14:20:08.132" v="16588" actId="20577"/>
          <ac:spMkLst>
            <pc:docMk/>
            <pc:sldMk cId="3940136900" sldId="773"/>
            <ac:spMk id="11" creationId="{1DF8D491-E9D6-4622-95D9-A31A202ACC5D}"/>
          </ac:spMkLst>
        </pc:spChg>
        <pc:picChg chg="del">
          <ac:chgData name="Theising, Adam" userId="3d7404c7-917c-4350-8197-00e5432fe388" providerId="ADAL" clId="{9948B6E8-8B20-4772-B832-B0569A79F11A}" dt="2023-11-17T20:56:20.479" v="14989" actId="478"/>
          <ac:picMkLst>
            <pc:docMk/>
            <pc:sldMk cId="3940136900" sldId="773"/>
            <ac:picMk id="3" creationId="{43B9C101-A012-4B69-75CF-152872FD6A61}"/>
          </ac:picMkLst>
        </pc:picChg>
      </pc:sldChg>
      <pc:sldChg chg="addSp delSp modSp add mod">
        <pc:chgData name="Theising, Adam" userId="3d7404c7-917c-4350-8197-00e5432fe388" providerId="ADAL" clId="{9948B6E8-8B20-4772-B832-B0569A79F11A}" dt="2023-11-19T02:24:13.337" v="16429" actId="1076"/>
        <pc:sldMkLst>
          <pc:docMk/>
          <pc:sldMk cId="341246149" sldId="774"/>
        </pc:sldMkLst>
        <pc:spChg chg="mod">
          <ac:chgData name="Theising, Adam" userId="3d7404c7-917c-4350-8197-00e5432fe388" providerId="ADAL" clId="{9948B6E8-8B20-4772-B832-B0569A79F11A}" dt="2023-11-19T01:01:16.810" v="16402" actId="20577"/>
          <ac:spMkLst>
            <pc:docMk/>
            <pc:sldMk cId="341246149" sldId="774"/>
            <ac:spMk id="5" creationId="{5B513DB1-4502-409F-937E-1F652A2AED9E}"/>
          </ac:spMkLst>
        </pc:spChg>
        <pc:spChg chg="add mod">
          <ac:chgData name="Theising, Adam" userId="3d7404c7-917c-4350-8197-00e5432fe388" providerId="ADAL" clId="{9948B6E8-8B20-4772-B832-B0569A79F11A}" dt="2023-11-19T02:24:13.337" v="16429" actId="1076"/>
          <ac:spMkLst>
            <pc:docMk/>
            <pc:sldMk cId="341246149" sldId="774"/>
            <ac:spMk id="10" creationId="{CEFDE5B7-4FF5-D1B6-4F4E-BFC1E391B29E}"/>
          </ac:spMkLst>
        </pc:spChg>
        <pc:spChg chg="del">
          <ac:chgData name="Theising, Adam" userId="3d7404c7-917c-4350-8197-00e5432fe388" providerId="ADAL" clId="{9948B6E8-8B20-4772-B832-B0569A79F11A}" dt="2023-11-19T01:01:04.076" v="16383" actId="478"/>
          <ac:spMkLst>
            <pc:docMk/>
            <pc:sldMk cId="341246149" sldId="774"/>
            <ac:spMk id="11" creationId="{1DF8D491-E9D6-4622-95D9-A31A202ACC5D}"/>
          </ac:spMkLst>
        </pc:spChg>
        <pc:picChg chg="add mod">
          <ac:chgData name="Theising, Adam" userId="3d7404c7-917c-4350-8197-00e5432fe388" providerId="ADAL" clId="{9948B6E8-8B20-4772-B832-B0569A79F11A}" dt="2023-11-19T01:06:18.254" v="16411" actId="1076"/>
          <ac:picMkLst>
            <pc:docMk/>
            <pc:sldMk cId="341246149" sldId="774"/>
            <ac:picMk id="3" creationId="{7A59B1B7-130A-0B8A-9228-5A3850B5518F}"/>
          </ac:picMkLst>
        </pc:picChg>
        <pc:picChg chg="del">
          <ac:chgData name="Theising, Adam" userId="3d7404c7-917c-4350-8197-00e5432fe388" providerId="ADAL" clId="{9948B6E8-8B20-4772-B832-B0569A79F11A}" dt="2023-11-19T01:00:44.984" v="16362" actId="478"/>
          <ac:picMkLst>
            <pc:docMk/>
            <pc:sldMk cId="341246149" sldId="774"/>
            <ac:picMk id="4" creationId="{603F23D4-34F1-2623-8848-F6EEF1E8B989}"/>
          </ac:picMkLst>
        </pc:picChg>
        <pc:picChg chg="add mod">
          <ac:chgData name="Theising, Adam" userId="3d7404c7-917c-4350-8197-00e5432fe388" providerId="ADAL" clId="{9948B6E8-8B20-4772-B832-B0569A79F11A}" dt="2023-11-19T01:06:21.685" v="16412" actId="1076"/>
          <ac:picMkLst>
            <pc:docMk/>
            <pc:sldMk cId="341246149" sldId="774"/>
            <ac:picMk id="7" creationId="{EB77D24C-4C11-7B66-22A6-38D006194653}"/>
          </ac:picMkLst>
        </pc:picChg>
        <pc:picChg chg="add mod">
          <ac:chgData name="Theising, Adam" userId="3d7404c7-917c-4350-8197-00e5432fe388" providerId="ADAL" clId="{9948B6E8-8B20-4772-B832-B0569A79F11A}" dt="2023-11-19T01:06:57.460" v="16427" actId="14100"/>
          <ac:picMkLst>
            <pc:docMk/>
            <pc:sldMk cId="341246149" sldId="774"/>
            <ac:picMk id="9" creationId="{12AB09D4-1B50-5D1B-22EC-99B026248C31}"/>
          </ac:picMkLst>
        </pc:picChg>
      </pc:sldChg>
      <pc:sldChg chg="addSp delSp modSp add mod">
        <pc:chgData name="Theising, Adam" userId="3d7404c7-917c-4350-8197-00e5432fe388" providerId="ADAL" clId="{9948B6E8-8B20-4772-B832-B0569A79F11A}" dt="2023-11-19T19:15:52.012" v="20496" actId="20577"/>
        <pc:sldMkLst>
          <pc:docMk/>
          <pc:sldMk cId="3173967561" sldId="775"/>
        </pc:sldMkLst>
        <pc:spChg chg="add mod">
          <ac:chgData name="Theising, Adam" userId="3d7404c7-917c-4350-8197-00e5432fe388" providerId="ADAL" clId="{9948B6E8-8B20-4772-B832-B0569A79F11A}" dt="2023-11-19T19:15:52.012" v="20496" actId="20577"/>
          <ac:spMkLst>
            <pc:docMk/>
            <pc:sldMk cId="3173967561" sldId="775"/>
            <ac:spMk id="2" creationId="{2E105482-5E33-C7F1-2A5C-FE143F026453}"/>
          </ac:spMkLst>
        </pc:spChg>
        <pc:spChg chg="del">
          <ac:chgData name="Theising, Adam" userId="3d7404c7-917c-4350-8197-00e5432fe388" providerId="ADAL" clId="{9948B6E8-8B20-4772-B832-B0569A79F11A}" dt="2023-11-19T03:05:13.526" v="16516" actId="478"/>
          <ac:spMkLst>
            <pc:docMk/>
            <pc:sldMk cId="3173967561" sldId="775"/>
            <ac:spMk id="11" creationId="{1DF8D491-E9D6-4622-95D9-A31A202ACC5D}"/>
          </ac:spMkLst>
        </pc:spChg>
      </pc:sldChg>
      <pc:sldChg chg="modSp add mod">
        <pc:chgData name="Theising, Adam" userId="3d7404c7-917c-4350-8197-00e5432fe388" providerId="ADAL" clId="{9948B6E8-8B20-4772-B832-B0569A79F11A}" dt="2023-11-19T19:15:58.080" v="20497" actId="20577"/>
        <pc:sldMkLst>
          <pc:docMk/>
          <pc:sldMk cId="3073363574" sldId="776"/>
        </pc:sldMkLst>
        <pc:spChg chg="mod">
          <ac:chgData name="Theising, Adam" userId="3d7404c7-917c-4350-8197-00e5432fe388" providerId="ADAL" clId="{9948B6E8-8B20-4772-B832-B0569A79F11A}" dt="2023-11-19T19:15:58.080" v="20497" actId="20577"/>
          <ac:spMkLst>
            <pc:docMk/>
            <pc:sldMk cId="3073363574" sldId="776"/>
            <ac:spMk id="2" creationId="{2E105482-5E33-C7F1-2A5C-FE143F026453}"/>
          </ac:spMkLst>
        </pc:spChg>
      </pc:sldChg>
      <pc:sldChg chg="addSp delSp modSp add mod modNotesTx">
        <pc:chgData name="Theising, Adam" userId="3d7404c7-917c-4350-8197-00e5432fe388" providerId="ADAL" clId="{9948B6E8-8B20-4772-B832-B0569A79F11A}" dt="2023-11-19T14:57:16" v="17751" actId="20577"/>
        <pc:sldMkLst>
          <pc:docMk/>
          <pc:sldMk cId="3069378374" sldId="777"/>
        </pc:sldMkLst>
        <pc:spChg chg="del">
          <ac:chgData name="Theising, Adam" userId="3d7404c7-917c-4350-8197-00e5432fe388" providerId="ADAL" clId="{9948B6E8-8B20-4772-B832-B0569A79F11A}" dt="2023-11-19T14:47:35.101" v="17693" actId="478"/>
          <ac:spMkLst>
            <pc:docMk/>
            <pc:sldMk cId="3069378374" sldId="777"/>
            <ac:spMk id="2" creationId="{2E105482-5E33-C7F1-2A5C-FE143F026453}"/>
          </ac:spMkLst>
        </pc:spChg>
        <pc:picChg chg="add mod">
          <ac:chgData name="Theising, Adam" userId="3d7404c7-917c-4350-8197-00e5432fe388" providerId="ADAL" clId="{9948B6E8-8B20-4772-B832-B0569A79F11A}" dt="2023-11-19T14:54:10.833" v="17700" actId="1076"/>
          <ac:picMkLst>
            <pc:docMk/>
            <pc:sldMk cId="3069378374" sldId="777"/>
            <ac:picMk id="4" creationId="{B3BFE787-FFF6-A99F-F606-1EFA2B91FBD8}"/>
          </ac:picMkLst>
        </pc:picChg>
      </pc:sldChg>
      <pc:sldChg chg="addSp delSp modSp add mod">
        <pc:chgData name="Theising, Adam" userId="3d7404c7-917c-4350-8197-00e5432fe388" providerId="ADAL" clId="{9948B6E8-8B20-4772-B832-B0569A79F11A}" dt="2023-11-19T14:58:47.526" v="17766" actId="1076"/>
        <pc:sldMkLst>
          <pc:docMk/>
          <pc:sldMk cId="3562553988" sldId="778"/>
        </pc:sldMkLst>
        <pc:spChg chg="del mod">
          <ac:chgData name="Theising, Adam" userId="3d7404c7-917c-4350-8197-00e5432fe388" providerId="ADAL" clId="{9948B6E8-8B20-4772-B832-B0569A79F11A}" dt="2023-11-19T14:58:18.047" v="17754" actId="478"/>
          <ac:spMkLst>
            <pc:docMk/>
            <pc:sldMk cId="3562553988" sldId="778"/>
            <ac:spMk id="2" creationId="{2E105482-5E33-C7F1-2A5C-FE143F026453}"/>
          </ac:spMkLst>
        </pc:spChg>
        <pc:picChg chg="add mod">
          <ac:chgData name="Theising, Adam" userId="3d7404c7-917c-4350-8197-00e5432fe388" providerId="ADAL" clId="{9948B6E8-8B20-4772-B832-B0569A79F11A}" dt="2023-11-19T14:58:47.526" v="17766" actId="1076"/>
          <ac:picMkLst>
            <pc:docMk/>
            <pc:sldMk cId="3562553988" sldId="778"/>
            <ac:picMk id="4" creationId="{8E8EAE54-A712-5055-209B-A1D3775FECC8}"/>
          </ac:picMkLst>
        </pc:picChg>
      </pc:sldChg>
      <pc:sldChg chg="addSp delSp modSp add mod">
        <pc:chgData name="Theising, Adam" userId="3d7404c7-917c-4350-8197-00e5432fe388" providerId="ADAL" clId="{9948B6E8-8B20-4772-B832-B0569A79F11A}" dt="2023-11-19T15:13:40.710" v="17969" actId="1076"/>
        <pc:sldMkLst>
          <pc:docMk/>
          <pc:sldMk cId="1156315527" sldId="779"/>
        </pc:sldMkLst>
        <pc:spChg chg="add mod">
          <ac:chgData name="Theising, Adam" userId="3d7404c7-917c-4350-8197-00e5432fe388" providerId="ADAL" clId="{9948B6E8-8B20-4772-B832-B0569A79F11A}" dt="2023-11-19T15:13:40.710" v="17969" actId="1076"/>
          <ac:spMkLst>
            <pc:docMk/>
            <pc:sldMk cId="1156315527" sldId="779"/>
            <ac:spMk id="2" creationId="{066F3DE9-27C9-44EE-99FF-43351F07A1BB}"/>
          </ac:spMkLst>
        </pc:spChg>
        <pc:picChg chg="del">
          <ac:chgData name="Theising, Adam" userId="3d7404c7-917c-4350-8197-00e5432fe388" providerId="ADAL" clId="{9948B6E8-8B20-4772-B832-B0569A79F11A}" dt="2023-11-19T15:03:24.370" v="17769" actId="478"/>
          <ac:picMkLst>
            <pc:docMk/>
            <pc:sldMk cId="1156315527" sldId="779"/>
            <ac:picMk id="4" creationId="{8E8EAE54-A712-5055-209B-A1D3775FECC8}"/>
          </ac:picMkLst>
        </pc:picChg>
        <pc:picChg chg="add del mod">
          <ac:chgData name="Theising, Adam" userId="3d7404c7-917c-4350-8197-00e5432fe388" providerId="ADAL" clId="{9948B6E8-8B20-4772-B832-B0569A79F11A}" dt="2023-11-19T15:11:42.651" v="17952" actId="478"/>
          <ac:picMkLst>
            <pc:docMk/>
            <pc:sldMk cId="1156315527" sldId="779"/>
            <ac:picMk id="6" creationId="{8B568551-4E65-5A96-7FA4-5C423E8DB82A}"/>
          </ac:picMkLst>
        </pc:picChg>
        <pc:picChg chg="add mod">
          <ac:chgData name="Theising, Adam" userId="3d7404c7-917c-4350-8197-00e5432fe388" providerId="ADAL" clId="{9948B6E8-8B20-4772-B832-B0569A79F11A}" dt="2023-11-19T15:12:04.089" v="17955" actId="1076"/>
          <ac:picMkLst>
            <pc:docMk/>
            <pc:sldMk cId="1156315527" sldId="779"/>
            <ac:picMk id="8" creationId="{1C3B3DEC-F511-3BC8-06C4-62202C38378A}"/>
          </ac:picMkLst>
        </pc:picChg>
        <pc:picChg chg="add mod">
          <ac:chgData name="Theising, Adam" userId="3d7404c7-917c-4350-8197-00e5432fe388" providerId="ADAL" clId="{9948B6E8-8B20-4772-B832-B0569A79F11A}" dt="2023-11-19T15:12:31.277" v="17958" actId="1076"/>
          <ac:picMkLst>
            <pc:docMk/>
            <pc:sldMk cId="1156315527" sldId="779"/>
            <ac:picMk id="10" creationId="{D3AF9DB8-CD2E-CE5D-9F48-9855F22829F3}"/>
          </ac:picMkLst>
        </pc:picChg>
      </pc:sldChg>
      <pc:sldChg chg="modSp mod">
        <pc:chgData name="Theising, Adam" userId="3d7404c7-917c-4350-8197-00e5432fe388" providerId="ADAL" clId="{9948B6E8-8B20-4772-B832-B0569A79F11A}" dt="2023-11-20T17:02:37.411" v="30325" actId="20577"/>
        <pc:sldMkLst>
          <pc:docMk/>
          <pc:sldMk cId="1408683745" sldId="780"/>
        </pc:sldMkLst>
        <pc:spChg chg="mod">
          <ac:chgData name="Theising, Adam" userId="3d7404c7-917c-4350-8197-00e5432fe388" providerId="ADAL" clId="{9948B6E8-8B20-4772-B832-B0569A79F11A}" dt="2023-11-20T17:02:37.411" v="30325" actId="20577"/>
          <ac:spMkLst>
            <pc:docMk/>
            <pc:sldMk cId="1408683745" sldId="780"/>
            <ac:spMk id="2" creationId="{B58FC29C-44D3-3F81-3D9B-0A1DC5C03EAA}"/>
          </ac:spMkLst>
        </pc:spChg>
      </pc:sldChg>
      <pc:sldChg chg="addSp modSp mod">
        <pc:chgData name="Theising, Adam" userId="3d7404c7-917c-4350-8197-00e5432fe388" providerId="ADAL" clId="{9948B6E8-8B20-4772-B832-B0569A79F11A}" dt="2023-11-20T11:35:28.119" v="26787" actId="20577"/>
        <pc:sldMkLst>
          <pc:docMk/>
          <pc:sldMk cId="3589254584" sldId="781"/>
        </pc:sldMkLst>
        <pc:spChg chg="mod">
          <ac:chgData name="Theising, Adam" userId="3d7404c7-917c-4350-8197-00e5432fe388" providerId="ADAL" clId="{9948B6E8-8B20-4772-B832-B0569A79F11A}" dt="2023-11-20T11:35:28.119" v="26787" actId="20577"/>
          <ac:spMkLst>
            <pc:docMk/>
            <pc:sldMk cId="3589254584" sldId="781"/>
            <ac:spMk id="2" creationId="{2E105482-5E33-C7F1-2A5C-FE143F026453}"/>
          </ac:spMkLst>
        </pc:spChg>
        <pc:spChg chg="mod">
          <ac:chgData name="Theising, Adam" userId="3d7404c7-917c-4350-8197-00e5432fe388" providerId="ADAL" clId="{9948B6E8-8B20-4772-B832-B0569A79F11A}" dt="2023-11-19T15:59:13.747" v="18777" actId="20577"/>
          <ac:spMkLst>
            <pc:docMk/>
            <pc:sldMk cId="3589254584" sldId="781"/>
            <ac:spMk id="5" creationId="{5B513DB1-4502-409F-937E-1F652A2AED9E}"/>
          </ac:spMkLst>
        </pc:spChg>
        <pc:picChg chg="add mod">
          <ac:chgData name="Theising, Adam" userId="3d7404c7-917c-4350-8197-00e5432fe388" providerId="ADAL" clId="{9948B6E8-8B20-4772-B832-B0569A79F11A}" dt="2023-11-19T15:54:59.236" v="18211" actId="14100"/>
          <ac:picMkLst>
            <pc:docMk/>
            <pc:sldMk cId="3589254584" sldId="781"/>
            <ac:picMk id="4" creationId="{144E3FA4-EBF1-4D97-F6F8-46FE59011371}"/>
          </ac:picMkLst>
        </pc:picChg>
      </pc:sldChg>
      <pc:sldChg chg="delSp modSp add mod">
        <pc:chgData name="Theising, Adam" userId="3d7404c7-917c-4350-8197-00e5432fe388" providerId="ADAL" clId="{9948B6E8-8B20-4772-B832-B0569A79F11A}" dt="2023-11-19T19:08:33.923" v="20487" actId="114"/>
        <pc:sldMkLst>
          <pc:docMk/>
          <pc:sldMk cId="3443359331" sldId="782"/>
        </pc:sldMkLst>
        <pc:spChg chg="mod">
          <ac:chgData name="Theising, Adam" userId="3d7404c7-917c-4350-8197-00e5432fe388" providerId="ADAL" clId="{9948B6E8-8B20-4772-B832-B0569A79F11A}" dt="2023-11-19T19:08:33.923" v="20487" actId="114"/>
          <ac:spMkLst>
            <pc:docMk/>
            <pc:sldMk cId="3443359331" sldId="782"/>
            <ac:spMk id="2" creationId="{2E105482-5E33-C7F1-2A5C-FE143F026453}"/>
          </ac:spMkLst>
        </pc:spChg>
        <pc:spChg chg="mod">
          <ac:chgData name="Theising, Adam" userId="3d7404c7-917c-4350-8197-00e5432fe388" providerId="ADAL" clId="{9948B6E8-8B20-4772-B832-B0569A79F11A}" dt="2023-11-19T18:55:33.810" v="19781" actId="20577"/>
          <ac:spMkLst>
            <pc:docMk/>
            <pc:sldMk cId="3443359331" sldId="782"/>
            <ac:spMk id="5" creationId="{5B513DB1-4502-409F-937E-1F652A2AED9E}"/>
          </ac:spMkLst>
        </pc:spChg>
        <pc:picChg chg="del">
          <ac:chgData name="Theising, Adam" userId="3d7404c7-917c-4350-8197-00e5432fe388" providerId="ADAL" clId="{9948B6E8-8B20-4772-B832-B0569A79F11A}" dt="2023-11-19T18:44:55.565" v="18867" actId="478"/>
          <ac:picMkLst>
            <pc:docMk/>
            <pc:sldMk cId="3443359331" sldId="782"/>
            <ac:picMk id="4" creationId="{144E3FA4-EBF1-4D97-F6F8-46FE59011371}"/>
          </ac:picMkLst>
        </pc:picChg>
      </pc:sldChg>
      <pc:sldChg chg="modSp add mod">
        <pc:chgData name="Theising, Adam" userId="3d7404c7-917c-4350-8197-00e5432fe388" providerId="ADAL" clId="{9948B6E8-8B20-4772-B832-B0569A79F11A}" dt="2023-11-20T17:02:17.282" v="30297" actId="20577"/>
        <pc:sldMkLst>
          <pc:docMk/>
          <pc:sldMk cId="2896388984" sldId="783"/>
        </pc:sldMkLst>
        <pc:spChg chg="mod">
          <ac:chgData name="Theising, Adam" userId="3d7404c7-917c-4350-8197-00e5432fe388" providerId="ADAL" clId="{9948B6E8-8B20-4772-B832-B0569A79F11A}" dt="2023-11-20T17:02:17.282" v="30297" actId="20577"/>
          <ac:spMkLst>
            <pc:docMk/>
            <pc:sldMk cId="2896388984" sldId="783"/>
            <ac:spMk id="2" creationId="{B58FC29C-44D3-3F81-3D9B-0A1DC5C03EAA}"/>
          </ac:spMkLst>
        </pc:spChg>
      </pc:sldChg>
      <pc:sldChg chg="modSp add mod">
        <pc:chgData name="Theising, Adam" userId="3d7404c7-917c-4350-8197-00e5432fe388" providerId="ADAL" clId="{9948B6E8-8B20-4772-B832-B0569A79F11A}" dt="2023-11-20T17:00:25.760" v="30196" actId="20577"/>
        <pc:sldMkLst>
          <pc:docMk/>
          <pc:sldMk cId="2855910755" sldId="784"/>
        </pc:sldMkLst>
        <pc:spChg chg="mod">
          <ac:chgData name="Theising, Adam" userId="3d7404c7-917c-4350-8197-00e5432fe388" providerId="ADAL" clId="{9948B6E8-8B20-4772-B832-B0569A79F11A}" dt="2023-11-20T17:00:25.760" v="30196" actId="20577"/>
          <ac:spMkLst>
            <pc:docMk/>
            <pc:sldMk cId="2855910755" sldId="784"/>
            <ac:spMk id="2" creationId="{2E105482-5E33-C7F1-2A5C-FE143F026453}"/>
          </ac:spMkLst>
        </pc:spChg>
        <pc:spChg chg="mod">
          <ac:chgData name="Theising, Adam" userId="3d7404c7-917c-4350-8197-00e5432fe388" providerId="ADAL" clId="{9948B6E8-8B20-4772-B832-B0569A79F11A}" dt="2023-11-20T02:34:50.199" v="26271" actId="20577"/>
          <ac:spMkLst>
            <pc:docMk/>
            <pc:sldMk cId="2855910755" sldId="784"/>
            <ac:spMk id="5" creationId="{5B513DB1-4502-409F-937E-1F652A2AED9E}"/>
          </ac:spMkLst>
        </pc:spChg>
      </pc:sldChg>
      <pc:sldChg chg="modSp add mod">
        <pc:chgData name="Theising, Adam" userId="3d7404c7-917c-4350-8197-00e5432fe388" providerId="ADAL" clId="{9948B6E8-8B20-4772-B832-B0569A79F11A}" dt="2023-11-20T17:02:27.660" v="30311" actId="20577"/>
        <pc:sldMkLst>
          <pc:docMk/>
          <pc:sldMk cId="1264832490" sldId="785"/>
        </pc:sldMkLst>
        <pc:spChg chg="mod">
          <ac:chgData name="Theising, Adam" userId="3d7404c7-917c-4350-8197-00e5432fe388" providerId="ADAL" clId="{9948B6E8-8B20-4772-B832-B0569A79F11A}" dt="2023-11-20T17:02:27.660" v="30311" actId="20577"/>
          <ac:spMkLst>
            <pc:docMk/>
            <pc:sldMk cId="1264832490" sldId="785"/>
            <ac:spMk id="2" creationId="{B58FC29C-44D3-3F81-3D9B-0A1DC5C03EAA}"/>
          </ac:spMkLst>
        </pc:spChg>
      </pc:sldChg>
      <pc:sldChg chg="addSp modSp add mod ord">
        <pc:chgData name="Theising, Adam" userId="3d7404c7-917c-4350-8197-00e5432fe388" providerId="ADAL" clId="{9948B6E8-8B20-4772-B832-B0569A79F11A}" dt="2023-11-20T11:37:22.067" v="26802" actId="20577"/>
        <pc:sldMkLst>
          <pc:docMk/>
          <pc:sldMk cId="3592264005" sldId="786"/>
        </pc:sldMkLst>
        <pc:spChg chg="mod">
          <ac:chgData name="Theising, Adam" userId="3d7404c7-917c-4350-8197-00e5432fe388" providerId="ADAL" clId="{9948B6E8-8B20-4772-B832-B0569A79F11A}" dt="2023-11-20T11:37:22.067" v="26802" actId="20577"/>
          <ac:spMkLst>
            <pc:docMk/>
            <pc:sldMk cId="3592264005" sldId="786"/>
            <ac:spMk id="2" creationId="{2E105482-5E33-C7F1-2A5C-FE143F026453}"/>
          </ac:spMkLst>
        </pc:spChg>
        <pc:spChg chg="mod">
          <ac:chgData name="Theising, Adam" userId="3d7404c7-917c-4350-8197-00e5432fe388" providerId="ADAL" clId="{9948B6E8-8B20-4772-B832-B0569A79F11A}" dt="2023-11-19T20:02:40.324" v="20556" actId="20577"/>
          <ac:spMkLst>
            <pc:docMk/>
            <pc:sldMk cId="3592264005" sldId="786"/>
            <ac:spMk id="5" creationId="{5B513DB1-4502-409F-937E-1F652A2AED9E}"/>
          </ac:spMkLst>
        </pc:spChg>
        <pc:spChg chg="add mod">
          <ac:chgData name="Theising, Adam" userId="3d7404c7-917c-4350-8197-00e5432fe388" providerId="ADAL" clId="{9948B6E8-8B20-4772-B832-B0569A79F11A}" dt="2023-11-19T20:05:09.069" v="20732" actId="14100"/>
          <ac:spMkLst>
            <pc:docMk/>
            <pc:sldMk cId="3592264005" sldId="786"/>
            <ac:spMk id="6" creationId="{EDA0075F-ADC3-C593-0429-F8B70087FC62}"/>
          </ac:spMkLst>
        </pc:spChg>
        <pc:picChg chg="add mod">
          <ac:chgData name="Theising, Adam" userId="3d7404c7-917c-4350-8197-00e5432fe388" providerId="ADAL" clId="{9948B6E8-8B20-4772-B832-B0569A79F11A}" dt="2023-11-19T20:04:14.785" v="20706" actId="1076"/>
          <ac:picMkLst>
            <pc:docMk/>
            <pc:sldMk cId="3592264005" sldId="786"/>
            <ac:picMk id="4" creationId="{64D98BD8-CBEB-2495-34FA-70BEB09796F1}"/>
          </ac:picMkLst>
        </pc:picChg>
      </pc:sldChg>
      <pc:sldChg chg="delSp modSp add mod">
        <pc:chgData name="Theising, Adam" userId="3d7404c7-917c-4350-8197-00e5432fe388" providerId="ADAL" clId="{9948B6E8-8B20-4772-B832-B0569A79F11A}" dt="2023-11-20T11:39:19.303" v="26831" actId="20577"/>
        <pc:sldMkLst>
          <pc:docMk/>
          <pc:sldMk cId="3076850883" sldId="787"/>
        </pc:sldMkLst>
        <pc:spChg chg="mod">
          <ac:chgData name="Theising, Adam" userId="3d7404c7-917c-4350-8197-00e5432fe388" providerId="ADAL" clId="{9948B6E8-8B20-4772-B832-B0569A79F11A}" dt="2023-11-20T11:39:19.303" v="26831" actId="20577"/>
          <ac:spMkLst>
            <pc:docMk/>
            <pc:sldMk cId="3076850883" sldId="787"/>
            <ac:spMk id="2" creationId="{2E105482-5E33-C7F1-2A5C-FE143F026453}"/>
          </ac:spMkLst>
        </pc:spChg>
        <pc:spChg chg="del">
          <ac:chgData name="Theising, Adam" userId="3d7404c7-917c-4350-8197-00e5432fe388" providerId="ADAL" clId="{9948B6E8-8B20-4772-B832-B0569A79F11A}" dt="2023-11-19T20:34:53.860" v="21793" actId="478"/>
          <ac:spMkLst>
            <pc:docMk/>
            <pc:sldMk cId="3076850883" sldId="787"/>
            <ac:spMk id="6" creationId="{EDA0075F-ADC3-C593-0429-F8B70087FC62}"/>
          </ac:spMkLst>
        </pc:spChg>
        <pc:picChg chg="del">
          <ac:chgData name="Theising, Adam" userId="3d7404c7-917c-4350-8197-00e5432fe388" providerId="ADAL" clId="{9948B6E8-8B20-4772-B832-B0569A79F11A}" dt="2023-11-19T20:14:58.446" v="20734" actId="478"/>
          <ac:picMkLst>
            <pc:docMk/>
            <pc:sldMk cId="3076850883" sldId="787"/>
            <ac:picMk id="4" creationId="{64D98BD8-CBEB-2495-34FA-70BEB09796F1}"/>
          </ac:picMkLst>
        </pc:picChg>
      </pc:sldChg>
      <pc:sldChg chg="addSp delSp modSp add mod modNotesTx">
        <pc:chgData name="Theising, Adam" userId="3d7404c7-917c-4350-8197-00e5432fe388" providerId="ADAL" clId="{9948B6E8-8B20-4772-B832-B0569A79F11A}" dt="2023-11-20T11:39:42.742" v="26838" actId="6549"/>
        <pc:sldMkLst>
          <pc:docMk/>
          <pc:sldMk cId="3439987951" sldId="788"/>
        </pc:sldMkLst>
        <pc:spChg chg="mod">
          <ac:chgData name="Theising, Adam" userId="3d7404c7-917c-4350-8197-00e5432fe388" providerId="ADAL" clId="{9948B6E8-8B20-4772-B832-B0569A79F11A}" dt="2023-11-20T11:39:42.742" v="26838" actId="6549"/>
          <ac:spMkLst>
            <pc:docMk/>
            <pc:sldMk cId="3439987951" sldId="788"/>
            <ac:spMk id="2" creationId="{2E105482-5E33-C7F1-2A5C-FE143F026453}"/>
          </ac:spMkLst>
        </pc:spChg>
        <pc:spChg chg="del">
          <ac:chgData name="Theising, Adam" userId="3d7404c7-917c-4350-8197-00e5432fe388" providerId="ADAL" clId="{9948B6E8-8B20-4772-B832-B0569A79F11A}" dt="2023-11-19T20:34:48.752" v="21792" actId="478"/>
          <ac:spMkLst>
            <pc:docMk/>
            <pc:sldMk cId="3439987951" sldId="788"/>
            <ac:spMk id="6" creationId="{EDA0075F-ADC3-C593-0429-F8B70087FC62}"/>
          </ac:spMkLst>
        </pc:spChg>
        <pc:picChg chg="add mod">
          <ac:chgData name="Theising, Adam" userId="3d7404c7-917c-4350-8197-00e5432fe388" providerId="ADAL" clId="{9948B6E8-8B20-4772-B832-B0569A79F11A}" dt="2023-11-19T20:36:39.282" v="21870" actId="1076"/>
          <ac:picMkLst>
            <pc:docMk/>
            <pc:sldMk cId="3439987951" sldId="788"/>
            <ac:picMk id="4" creationId="{109BA782-4F3B-228B-17F5-C7E62BCDE961}"/>
          </ac:picMkLst>
        </pc:picChg>
      </pc:sldChg>
      <pc:sldChg chg="delSp modSp add del mod">
        <pc:chgData name="Theising, Adam" userId="3d7404c7-917c-4350-8197-00e5432fe388" providerId="ADAL" clId="{9948B6E8-8B20-4772-B832-B0569A79F11A}" dt="2023-11-19T21:09:43.247" v="22444" actId="47"/>
        <pc:sldMkLst>
          <pc:docMk/>
          <pc:sldMk cId="2263105971" sldId="789"/>
        </pc:sldMkLst>
        <pc:spChg chg="mod">
          <ac:chgData name="Theising, Adam" userId="3d7404c7-917c-4350-8197-00e5432fe388" providerId="ADAL" clId="{9948B6E8-8B20-4772-B832-B0569A79F11A}" dt="2023-11-19T20:42:16.871" v="22207" actId="20577"/>
          <ac:spMkLst>
            <pc:docMk/>
            <pc:sldMk cId="2263105971" sldId="789"/>
            <ac:spMk id="2" creationId="{2E105482-5E33-C7F1-2A5C-FE143F026453}"/>
          </ac:spMkLst>
        </pc:spChg>
        <pc:picChg chg="del">
          <ac:chgData name="Theising, Adam" userId="3d7404c7-917c-4350-8197-00e5432fe388" providerId="ADAL" clId="{9948B6E8-8B20-4772-B832-B0569A79F11A}" dt="2023-11-19T20:39:03.526" v="21928" actId="478"/>
          <ac:picMkLst>
            <pc:docMk/>
            <pc:sldMk cId="2263105971" sldId="789"/>
            <ac:picMk id="4" creationId="{109BA782-4F3B-228B-17F5-C7E62BCDE961}"/>
          </ac:picMkLst>
        </pc:picChg>
      </pc:sldChg>
      <pc:sldChg chg="addSp delSp modSp add mod modNotesTx">
        <pc:chgData name="Theising, Adam" userId="3d7404c7-917c-4350-8197-00e5432fe388" providerId="ADAL" clId="{9948B6E8-8B20-4772-B832-B0569A79F11A}" dt="2023-11-20T02:22:45.730" v="25404" actId="6549"/>
        <pc:sldMkLst>
          <pc:docMk/>
          <pc:sldMk cId="2775029782" sldId="790"/>
        </pc:sldMkLst>
        <pc:spChg chg="del mod">
          <ac:chgData name="Theising, Adam" userId="3d7404c7-917c-4350-8197-00e5432fe388" providerId="ADAL" clId="{9948B6E8-8B20-4772-B832-B0569A79F11A}" dt="2023-11-19T21:13:44.974" v="22448"/>
          <ac:spMkLst>
            <pc:docMk/>
            <pc:sldMk cId="2775029782" sldId="790"/>
            <ac:spMk id="2" creationId="{2E105482-5E33-C7F1-2A5C-FE143F026453}"/>
          </ac:spMkLst>
        </pc:spChg>
        <pc:spChg chg="del mod">
          <ac:chgData name="Theising, Adam" userId="3d7404c7-917c-4350-8197-00e5432fe388" providerId="ADAL" clId="{9948B6E8-8B20-4772-B832-B0569A79F11A}" dt="2023-11-19T22:46:36.460" v="24306" actId="478"/>
          <ac:spMkLst>
            <pc:docMk/>
            <pc:sldMk cId="2775029782" sldId="790"/>
            <ac:spMk id="5" creationId="{5B513DB1-4502-409F-937E-1F652A2AED9E}"/>
          </ac:spMkLst>
        </pc:spChg>
        <pc:picChg chg="add mod">
          <ac:chgData name="Theising, Adam" userId="3d7404c7-917c-4350-8197-00e5432fe388" providerId="ADAL" clId="{9948B6E8-8B20-4772-B832-B0569A79F11A}" dt="2023-11-19T23:42:17.895" v="25363" actId="1076"/>
          <ac:picMkLst>
            <pc:docMk/>
            <pc:sldMk cId="2775029782" sldId="790"/>
            <ac:picMk id="4" creationId="{929CC81A-9EE7-3D69-4B31-1967CF532767}"/>
          </ac:picMkLst>
        </pc:picChg>
        <pc:picChg chg="add mod">
          <ac:chgData name="Theising, Adam" userId="3d7404c7-917c-4350-8197-00e5432fe388" providerId="ADAL" clId="{9948B6E8-8B20-4772-B832-B0569A79F11A}" dt="2023-11-19T23:42:20.855" v="25365" actId="1076"/>
          <ac:picMkLst>
            <pc:docMk/>
            <pc:sldMk cId="2775029782" sldId="790"/>
            <ac:picMk id="7" creationId="{E00BFB09-3643-1BB3-4DD9-779B82B769D9}"/>
          </ac:picMkLst>
        </pc:picChg>
        <pc:cxnChg chg="add mod">
          <ac:chgData name="Theising, Adam" userId="3d7404c7-917c-4350-8197-00e5432fe388" providerId="ADAL" clId="{9948B6E8-8B20-4772-B832-B0569A79F11A}" dt="2023-11-19T23:42:20.855" v="25365" actId="1076"/>
          <ac:cxnSpMkLst>
            <pc:docMk/>
            <pc:sldMk cId="2775029782" sldId="790"/>
            <ac:cxnSpMk id="8" creationId="{55C77F06-8D7A-715D-5E9C-882577D065BD}"/>
          </ac:cxnSpMkLst>
        </pc:cxnChg>
        <pc:cxnChg chg="add mod">
          <ac:chgData name="Theising, Adam" userId="3d7404c7-917c-4350-8197-00e5432fe388" providerId="ADAL" clId="{9948B6E8-8B20-4772-B832-B0569A79F11A}" dt="2023-11-19T23:42:20.855" v="25365" actId="1076"/>
          <ac:cxnSpMkLst>
            <pc:docMk/>
            <pc:sldMk cId="2775029782" sldId="790"/>
            <ac:cxnSpMk id="10" creationId="{C4F3B263-B40C-CD0E-A79C-6BBAA38BDE31}"/>
          </ac:cxnSpMkLst>
        </pc:cxnChg>
        <pc:cxnChg chg="add mod">
          <ac:chgData name="Theising, Adam" userId="3d7404c7-917c-4350-8197-00e5432fe388" providerId="ADAL" clId="{9948B6E8-8B20-4772-B832-B0569A79F11A}" dt="2023-11-19T23:42:20.855" v="25365" actId="1076"/>
          <ac:cxnSpMkLst>
            <pc:docMk/>
            <pc:sldMk cId="2775029782" sldId="790"/>
            <ac:cxnSpMk id="11" creationId="{25E1BBC4-EED8-14CB-4D14-77D686D229B5}"/>
          </ac:cxnSpMkLst>
        </pc:cxnChg>
        <pc:cxnChg chg="add mod">
          <ac:chgData name="Theising, Adam" userId="3d7404c7-917c-4350-8197-00e5432fe388" providerId="ADAL" clId="{9948B6E8-8B20-4772-B832-B0569A79F11A}" dt="2023-11-19T23:42:20.855" v="25365" actId="1076"/>
          <ac:cxnSpMkLst>
            <pc:docMk/>
            <pc:sldMk cId="2775029782" sldId="790"/>
            <ac:cxnSpMk id="13" creationId="{EDF0CAEA-96E3-6D53-8B47-6CC2299BDA0B}"/>
          </ac:cxnSpMkLst>
        </pc:cxnChg>
        <pc:cxnChg chg="add mod">
          <ac:chgData name="Theising, Adam" userId="3d7404c7-917c-4350-8197-00e5432fe388" providerId="ADAL" clId="{9948B6E8-8B20-4772-B832-B0569A79F11A}" dt="2023-11-19T23:42:20.855" v="25365" actId="1076"/>
          <ac:cxnSpMkLst>
            <pc:docMk/>
            <pc:sldMk cId="2775029782" sldId="790"/>
            <ac:cxnSpMk id="15" creationId="{769EF0D5-C2C8-8E8A-8337-E382C3A0C09B}"/>
          </ac:cxnSpMkLst>
        </pc:cxnChg>
        <pc:cxnChg chg="add mod">
          <ac:chgData name="Theising, Adam" userId="3d7404c7-917c-4350-8197-00e5432fe388" providerId="ADAL" clId="{9948B6E8-8B20-4772-B832-B0569A79F11A}" dt="2023-11-19T23:42:20.855" v="25365" actId="1076"/>
          <ac:cxnSpMkLst>
            <pc:docMk/>
            <pc:sldMk cId="2775029782" sldId="790"/>
            <ac:cxnSpMk id="17" creationId="{60F176FF-26D2-23AA-AD03-00E0E6945431}"/>
          </ac:cxnSpMkLst>
        </pc:cxnChg>
        <pc:cxnChg chg="add mod">
          <ac:chgData name="Theising, Adam" userId="3d7404c7-917c-4350-8197-00e5432fe388" providerId="ADAL" clId="{9948B6E8-8B20-4772-B832-B0569A79F11A}" dt="2023-11-19T23:42:20.855" v="25365" actId="1076"/>
          <ac:cxnSpMkLst>
            <pc:docMk/>
            <pc:sldMk cId="2775029782" sldId="790"/>
            <ac:cxnSpMk id="20" creationId="{9083D2C1-FDD2-D9AB-1235-6374B4CB1CFF}"/>
          </ac:cxnSpMkLst>
        </pc:cxnChg>
      </pc:sldChg>
      <pc:sldChg chg="addSp delSp modSp add mod ord modNotesTx">
        <pc:chgData name="Theising, Adam" userId="3d7404c7-917c-4350-8197-00e5432fe388" providerId="ADAL" clId="{9948B6E8-8B20-4772-B832-B0569A79F11A}" dt="2023-11-19T23:44:55.455" v="25387" actId="1076"/>
        <pc:sldMkLst>
          <pc:docMk/>
          <pc:sldMk cId="1968874033" sldId="791"/>
        </pc:sldMkLst>
        <pc:spChg chg="del mod">
          <ac:chgData name="Theising, Adam" userId="3d7404c7-917c-4350-8197-00e5432fe388" providerId="ADAL" clId="{9948B6E8-8B20-4772-B832-B0569A79F11A}" dt="2023-11-19T23:41:21.237" v="25353" actId="478"/>
          <ac:spMkLst>
            <pc:docMk/>
            <pc:sldMk cId="1968874033" sldId="791"/>
            <ac:spMk id="2" creationId="{2E105482-5E33-C7F1-2A5C-FE143F026453}"/>
          </ac:spMkLst>
        </pc:spChg>
        <pc:spChg chg="del mod">
          <ac:chgData name="Theising, Adam" userId="3d7404c7-917c-4350-8197-00e5432fe388" providerId="ADAL" clId="{9948B6E8-8B20-4772-B832-B0569A79F11A}" dt="2023-11-19T23:42:31.720" v="25366" actId="478"/>
          <ac:spMkLst>
            <pc:docMk/>
            <pc:sldMk cId="1968874033" sldId="791"/>
            <ac:spMk id="5" creationId="{5B513DB1-4502-409F-937E-1F652A2AED9E}"/>
          </ac:spMkLst>
        </pc:spChg>
        <pc:picChg chg="add mod">
          <ac:chgData name="Theising, Adam" userId="3d7404c7-917c-4350-8197-00e5432fe388" providerId="ADAL" clId="{9948B6E8-8B20-4772-B832-B0569A79F11A}" dt="2023-11-19T23:42:37.746" v="25368" actId="1076"/>
          <ac:picMkLst>
            <pc:docMk/>
            <pc:sldMk cId="1968874033" sldId="791"/>
            <ac:picMk id="4" creationId="{876300C0-7C6B-5CAA-789A-6EA6B0086BEE}"/>
          </ac:picMkLst>
        </pc:picChg>
        <pc:picChg chg="add mod">
          <ac:chgData name="Theising, Adam" userId="3d7404c7-917c-4350-8197-00e5432fe388" providerId="ADAL" clId="{9948B6E8-8B20-4772-B832-B0569A79F11A}" dt="2023-11-19T23:44:55.455" v="25387" actId="1076"/>
          <ac:picMkLst>
            <pc:docMk/>
            <pc:sldMk cId="1968874033" sldId="791"/>
            <ac:picMk id="7" creationId="{655C2005-B8D6-FD42-B0EB-99167603406C}"/>
          </ac:picMkLst>
        </pc:picChg>
        <pc:picChg chg="add mod">
          <ac:chgData name="Theising, Adam" userId="3d7404c7-917c-4350-8197-00e5432fe388" providerId="ADAL" clId="{9948B6E8-8B20-4772-B832-B0569A79F11A}" dt="2023-11-19T23:44:44.499" v="25385" actId="1076"/>
          <ac:picMkLst>
            <pc:docMk/>
            <pc:sldMk cId="1968874033" sldId="791"/>
            <ac:picMk id="9" creationId="{F7BEBFE5-2680-E1AD-2B0D-2924F6EED21A}"/>
          </ac:picMkLst>
        </pc:picChg>
        <pc:cxnChg chg="add mod">
          <ac:chgData name="Theising, Adam" userId="3d7404c7-917c-4350-8197-00e5432fe388" providerId="ADAL" clId="{9948B6E8-8B20-4772-B832-B0569A79F11A}" dt="2023-11-19T23:44:44.499" v="25385" actId="1076"/>
          <ac:cxnSpMkLst>
            <pc:docMk/>
            <pc:sldMk cId="1968874033" sldId="791"/>
            <ac:cxnSpMk id="10" creationId="{4533A3EC-85DD-8A73-6432-FA9D428851FE}"/>
          </ac:cxnSpMkLst>
        </pc:cxnChg>
        <pc:cxnChg chg="add mod">
          <ac:chgData name="Theising, Adam" userId="3d7404c7-917c-4350-8197-00e5432fe388" providerId="ADAL" clId="{9948B6E8-8B20-4772-B832-B0569A79F11A}" dt="2023-11-19T23:44:44.499" v="25385" actId="1076"/>
          <ac:cxnSpMkLst>
            <pc:docMk/>
            <pc:sldMk cId="1968874033" sldId="791"/>
            <ac:cxnSpMk id="12" creationId="{C8E7A595-9A50-EE7F-A70C-076ABD28E69C}"/>
          </ac:cxnSpMkLst>
        </pc:cxnChg>
      </pc:sldChg>
      <pc:sldChg chg="modSp mod modNotesTx">
        <pc:chgData name="Theising, Adam" userId="3d7404c7-917c-4350-8197-00e5432fe388" providerId="ADAL" clId="{9948B6E8-8B20-4772-B832-B0569A79F11A}" dt="2023-11-19T23:18:53.774" v="24522" actId="20577"/>
        <pc:sldMkLst>
          <pc:docMk/>
          <pc:sldMk cId="1017819640" sldId="792"/>
        </pc:sldMkLst>
        <pc:spChg chg="mod">
          <ac:chgData name="Theising, Adam" userId="3d7404c7-917c-4350-8197-00e5432fe388" providerId="ADAL" clId="{9948B6E8-8B20-4772-B832-B0569A79F11A}" dt="2023-11-19T23:18:53.774" v="24522" actId="20577"/>
          <ac:spMkLst>
            <pc:docMk/>
            <pc:sldMk cId="1017819640" sldId="792"/>
            <ac:spMk id="2" creationId="{2E105482-5E33-C7F1-2A5C-FE143F026453}"/>
          </ac:spMkLst>
        </pc:spChg>
        <pc:spChg chg="mod">
          <ac:chgData name="Theising, Adam" userId="3d7404c7-917c-4350-8197-00e5432fe388" providerId="ADAL" clId="{9948B6E8-8B20-4772-B832-B0569A79F11A}" dt="2023-11-19T21:09:55.648" v="22445"/>
          <ac:spMkLst>
            <pc:docMk/>
            <pc:sldMk cId="1017819640" sldId="792"/>
            <ac:spMk id="5" creationId="{5B513DB1-4502-409F-937E-1F652A2AED9E}"/>
          </ac:spMkLst>
        </pc:spChg>
      </pc:sldChg>
      <pc:sldChg chg="modSp add mod modNotesTx">
        <pc:chgData name="Theising, Adam" userId="3d7404c7-917c-4350-8197-00e5432fe388" providerId="ADAL" clId="{9948B6E8-8B20-4772-B832-B0569A79F11A}" dt="2023-11-19T23:19:27.570" v="24591" actId="20577"/>
        <pc:sldMkLst>
          <pc:docMk/>
          <pc:sldMk cId="3006645045" sldId="793"/>
        </pc:sldMkLst>
        <pc:spChg chg="mod">
          <ac:chgData name="Theising, Adam" userId="3d7404c7-917c-4350-8197-00e5432fe388" providerId="ADAL" clId="{9948B6E8-8B20-4772-B832-B0569A79F11A}" dt="2023-11-19T23:19:27.570" v="24591" actId="20577"/>
          <ac:spMkLst>
            <pc:docMk/>
            <pc:sldMk cId="3006645045" sldId="793"/>
            <ac:spMk id="2" creationId="{2E105482-5E33-C7F1-2A5C-FE143F026453}"/>
          </ac:spMkLst>
        </pc:spChg>
      </pc:sldChg>
      <pc:sldChg chg="delSp modSp add mod modNotesTx">
        <pc:chgData name="Theising, Adam" userId="3d7404c7-917c-4350-8197-00e5432fe388" providerId="ADAL" clId="{9948B6E8-8B20-4772-B832-B0569A79F11A}" dt="2023-11-19T23:20:02.280" v="24659" actId="20577"/>
        <pc:sldMkLst>
          <pc:docMk/>
          <pc:sldMk cId="384952300" sldId="794"/>
        </pc:sldMkLst>
        <pc:spChg chg="mod">
          <ac:chgData name="Theising, Adam" userId="3d7404c7-917c-4350-8197-00e5432fe388" providerId="ADAL" clId="{9948B6E8-8B20-4772-B832-B0569A79F11A}" dt="2023-11-19T23:20:02.280" v="24659" actId="20577"/>
          <ac:spMkLst>
            <pc:docMk/>
            <pc:sldMk cId="384952300" sldId="794"/>
            <ac:spMk id="2" creationId="{2E105482-5E33-C7F1-2A5C-FE143F026453}"/>
          </ac:spMkLst>
        </pc:spChg>
        <pc:spChg chg="del">
          <ac:chgData name="Theising, Adam" userId="3d7404c7-917c-4350-8197-00e5432fe388" providerId="ADAL" clId="{9948B6E8-8B20-4772-B832-B0569A79F11A}" dt="2023-11-19T22:15:55.750" v="23617" actId="478"/>
          <ac:spMkLst>
            <pc:docMk/>
            <pc:sldMk cId="384952300" sldId="794"/>
            <ac:spMk id="5" creationId="{5B513DB1-4502-409F-937E-1F652A2AED9E}"/>
          </ac:spMkLst>
        </pc:spChg>
      </pc:sldChg>
      <pc:sldChg chg="addSp delSp modSp add del mod">
        <pc:chgData name="Theising, Adam" userId="3d7404c7-917c-4350-8197-00e5432fe388" providerId="ADAL" clId="{9948B6E8-8B20-4772-B832-B0569A79F11A}" dt="2023-11-19T22:14:48.548" v="23567" actId="2890"/>
        <pc:sldMkLst>
          <pc:docMk/>
          <pc:sldMk cId="1354934245" sldId="795"/>
        </pc:sldMkLst>
        <pc:spChg chg="mod">
          <ac:chgData name="Theising, Adam" userId="3d7404c7-917c-4350-8197-00e5432fe388" providerId="ADAL" clId="{9948B6E8-8B20-4772-B832-B0569A79F11A}" dt="2023-11-19T22:14:47.379" v="23564" actId="20577"/>
          <ac:spMkLst>
            <pc:docMk/>
            <pc:sldMk cId="1354934245" sldId="795"/>
            <ac:spMk id="2" creationId="{2E105482-5E33-C7F1-2A5C-FE143F026453}"/>
          </ac:spMkLst>
        </pc:spChg>
        <pc:spChg chg="add del">
          <ac:chgData name="Theising, Adam" userId="3d7404c7-917c-4350-8197-00e5432fe388" providerId="ADAL" clId="{9948B6E8-8B20-4772-B832-B0569A79F11A}" dt="2023-11-19T22:14:47.747" v="23565" actId="478"/>
          <ac:spMkLst>
            <pc:docMk/>
            <pc:sldMk cId="1354934245" sldId="795"/>
            <ac:spMk id="6" creationId="{EDA0075F-ADC3-C593-0429-F8B70087FC62}"/>
          </ac:spMkLst>
        </pc:spChg>
        <pc:picChg chg="add del">
          <ac:chgData name="Theising, Adam" userId="3d7404c7-917c-4350-8197-00e5432fe388" providerId="ADAL" clId="{9948B6E8-8B20-4772-B832-B0569A79F11A}" dt="2023-11-19T22:14:48.081" v="23566" actId="478"/>
          <ac:picMkLst>
            <pc:docMk/>
            <pc:sldMk cId="1354934245" sldId="795"/>
            <ac:picMk id="4" creationId="{64D98BD8-CBEB-2495-34FA-70BEB09796F1}"/>
          </ac:picMkLst>
        </pc:picChg>
      </pc:sldChg>
      <pc:sldChg chg="add del">
        <pc:chgData name="Theising, Adam" userId="3d7404c7-917c-4350-8197-00e5432fe388" providerId="ADAL" clId="{9948B6E8-8B20-4772-B832-B0569A79F11A}" dt="2023-11-19T22:16:11.535" v="23623" actId="47"/>
        <pc:sldMkLst>
          <pc:docMk/>
          <pc:sldMk cId="1591550734" sldId="795"/>
        </pc:sldMkLst>
      </pc:sldChg>
      <pc:sldChg chg="addSp modSp add mod ord modNotesTx">
        <pc:chgData name="Theising, Adam" userId="3d7404c7-917c-4350-8197-00e5432fe388" providerId="ADAL" clId="{9948B6E8-8B20-4772-B832-B0569A79F11A}" dt="2023-11-19T23:20:34.002" v="24664" actId="207"/>
        <pc:sldMkLst>
          <pc:docMk/>
          <pc:sldMk cId="4010818942" sldId="796"/>
        </pc:sldMkLst>
        <pc:spChg chg="mod">
          <ac:chgData name="Theising, Adam" userId="3d7404c7-917c-4350-8197-00e5432fe388" providerId="ADAL" clId="{9948B6E8-8B20-4772-B832-B0569A79F11A}" dt="2023-11-19T23:20:34.002" v="24664" actId="207"/>
          <ac:spMkLst>
            <pc:docMk/>
            <pc:sldMk cId="4010818942" sldId="796"/>
            <ac:spMk id="2" creationId="{2E105482-5E33-C7F1-2A5C-FE143F026453}"/>
          </ac:spMkLst>
        </pc:spChg>
        <pc:spChg chg="mod">
          <ac:chgData name="Theising, Adam" userId="3d7404c7-917c-4350-8197-00e5432fe388" providerId="ADAL" clId="{9948B6E8-8B20-4772-B832-B0569A79F11A}" dt="2023-11-19T22:16:56.402" v="23748" actId="20577"/>
          <ac:spMkLst>
            <pc:docMk/>
            <pc:sldMk cId="4010818942" sldId="796"/>
            <ac:spMk id="5" creationId="{5B513DB1-4502-409F-937E-1F652A2AED9E}"/>
          </ac:spMkLst>
        </pc:spChg>
        <pc:picChg chg="add mod">
          <ac:chgData name="Theising, Adam" userId="3d7404c7-917c-4350-8197-00e5432fe388" providerId="ADAL" clId="{9948B6E8-8B20-4772-B832-B0569A79F11A}" dt="2023-11-19T23:14:42.243" v="24354" actId="1076"/>
          <ac:picMkLst>
            <pc:docMk/>
            <pc:sldMk cId="4010818942" sldId="796"/>
            <ac:picMk id="4" creationId="{9A395B47-9A93-6CDB-EABF-C8D982B2A196}"/>
          </ac:picMkLst>
        </pc:picChg>
        <pc:picChg chg="add mod">
          <ac:chgData name="Theising, Adam" userId="3d7404c7-917c-4350-8197-00e5432fe388" providerId="ADAL" clId="{9948B6E8-8B20-4772-B832-B0569A79F11A}" dt="2023-11-19T23:14:40.184" v="24353" actId="1076"/>
          <ac:picMkLst>
            <pc:docMk/>
            <pc:sldMk cId="4010818942" sldId="796"/>
            <ac:picMk id="7" creationId="{EF95AEEB-024F-0A9E-A2B4-D07428F19E3F}"/>
          </ac:picMkLst>
        </pc:picChg>
        <pc:cxnChg chg="add mod">
          <ac:chgData name="Theising, Adam" userId="3d7404c7-917c-4350-8197-00e5432fe388" providerId="ADAL" clId="{9948B6E8-8B20-4772-B832-B0569A79F11A}" dt="2023-11-19T23:20:12.416" v="24661" actId="1076"/>
          <ac:cxnSpMkLst>
            <pc:docMk/>
            <pc:sldMk cId="4010818942" sldId="796"/>
            <ac:cxnSpMk id="9" creationId="{4C1B55D9-2050-DF25-7E2C-91C2D173C54C}"/>
          </ac:cxnSpMkLst>
        </pc:cxnChg>
        <pc:cxnChg chg="add mod">
          <ac:chgData name="Theising, Adam" userId="3d7404c7-917c-4350-8197-00e5432fe388" providerId="ADAL" clId="{9948B6E8-8B20-4772-B832-B0569A79F11A}" dt="2023-11-19T23:20:14.666" v="24662" actId="1076"/>
          <ac:cxnSpMkLst>
            <pc:docMk/>
            <pc:sldMk cId="4010818942" sldId="796"/>
            <ac:cxnSpMk id="12" creationId="{D9D18F57-8802-7989-8666-7E6AFC358941}"/>
          </ac:cxnSpMkLst>
        </pc:cxnChg>
        <pc:cxnChg chg="add mod">
          <ac:chgData name="Theising, Adam" userId="3d7404c7-917c-4350-8197-00e5432fe388" providerId="ADAL" clId="{9948B6E8-8B20-4772-B832-B0569A79F11A}" dt="2023-11-19T23:20:09.582" v="24660" actId="1076"/>
          <ac:cxnSpMkLst>
            <pc:docMk/>
            <pc:sldMk cId="4010818942" sldId="796"/>
            <ac:cxnSpMk id="14" creationId="{92DEB26A-F453-5AE9-36B4-07A34077FBFE}"/>
          </ac:cxnSpMkLst>
        </pc:cxnChg>
        <pc:cxnChg chg="add mod">
          <ac:chgData name="Theising, Adam" userId="3d7404c7-917c-4350-8197-00e5432fe388" providerId="ADAL" clId="{9948B6E8-8B20-4772-B832-B0569A79F11A}" dt="2023-11-19T22:22:14.945" v="24035" actId="1076"/>
          <ac:cxnSpMkLst>
            <pc:docMk/>
            <pc:sldMk cId="4010818942" sldId="796"/>
            <ac:cxnSpMk id="16" creationId="{F4653CAA-ED8A-3101-B14C-12C28C47A0FF}"/>
          </ac:cxnSpMkLst>
        </pc:cxnChg>
      </pc:sldChg>
      <pc:sldChg chg="delSp modSp add mod modNotesTx">
        <pc:chgData name="Theising, Adam" userId="3d7404c7-917c-4350-8197-00e5432fe388" providerId="ADAL" clId="{9948B6E8-8B20-4772-B832-B0569A79F11A}" dt="2023-11-19T23:38:17.808" v="25351" actId="20577"/>
        <pc:sldMkLst>
          <pc:docMk/>
          <pc:sldMk cId="2523990056" sldId="797"/>
        </pc:sldMkLst>
        <pc:spChg chg="mod">
          <ac:chgData name="Theising, Adam" userId="3d7404c7-917c-4350-8197-00e5432fe388" providerId="ADAL" clId="{9948B6E8-8B20-4772-B832-B0569A79F11A}" dt="2023-11-19T23:38:17.808" v="25351" actId="20577"/>
          <ac:spMkLst>
            <pc:docMk/>
            <pc:sldMk cId="2523990056" sldId="797"/>
            <ac:spMk id="2" creationId="{2E105482-5E33-C7F1-2A5C-FE143F026453}"/>
          </ac:spMkLst>
        </pc:spChg>
        <pc:picChg chg="del">
          <ac:chgData name="Theising, Adam" userId="3d7404c7-917c-4350-8197-00e5432fe388" providerId="ADAL" clId="{9948B6E8-8B20-4772-B832-B0569A79F11A}" dt="2023-11-19T22:23:45.270" v="24115" actId="478"/>
          <ac:picMkLst>
            <pc:docMk/>
            <pc:sldMk cId="2523990056" sldId="797"/>
            <ac:picMk id="4" creationId="{9A395B47-9A93-6CDB-EABF-C8D982B2A196}"/>
          </ac:picMkLst>
        </pc:picChg>
        <pc:picChg chg="del">
          <ac:chgData name="Theising, Adam" userId="3d7404c7-917c-4350-8197-00e5432fe388" providerId="ADAL" clId="{9948B6E8-8B20-4772-B832-B0569A79F11A}" dt="2023-11-19T22:23:46.848" v="24116" actId="478"/>
          <ac:picMkLst>
            <pc:docMk/>
            <pc:sldMk cId="2523990056" sldId="797"/>
            <ac:picMk id="7" creationId="{EF95AEEB-024F-0A9E-A2B4-D07428F19E3F}"/>
          </ac:picMkLst>
        </pc:picChg>
        <pc:cxnChg chg="del">
          <ac:chgData name="Theising, Adam" userId="3d7404c7-917c-4350-8197-00e5432fe388" providerId="ADAL" clId="{9948B6E8-8B20-4772-B832-B0569A79F11A}" dt="2023-11-19T22:23:51.331" v="24117" actId="478"/>
          <ac:cxnSpMkLst>
            <pc:docMk/>
            <pc:sldMk cId="2523990056" sldId="797"/>
            <ac:cxnSpMk id="9" creationId="{4C1B55D9-2050-DF25-7E2C-91C2D173C54C}"/>
          </ac:cxnSpMkLst>
        </pc:cxnChg>
        <pc:cxnChg chg="del">
          <ac:chgData name="Theising, Adam" userId="3d7404c7-917c-4350-8197-00e5432fe388" providerId="ADAL" clId="{9948B6E8-8B20-4772-B832-B0569A79F11A}" dt="2023-11-19T22:23:51.331" v="24117" actId="478"/>
          <ac:cxnSpMkLst>
            <pc:docMk/>
            <pc:sldMk cId="2523990056" sldId="797"/>
            <ac:cxnSpMk id="12" creationId="{D9D18F57-8802-7989-8666-7E6AFC358941}"/>
          </ac:cxnSpMkLst>
        </pc:cxnChg>
        <pc:cxnChg chg="del">
          <ac:chgData name="Theising, Adam" userId="3d7404c7-917c-4350-8197-00e5432fe388" providerId="ADAL" clId="{9948B6E8-8B20-4772-B832-B0569A79F11A}" dt="2023-11-19T22:23:51.331" v="24117" actId="478"/>
          <ac:cxnSpMkLst>
            <pc:docMk/>
            <pc:sldMk cId="2523990056" sldId="797"/>
            <ac:cxnSpMk id="14" creationId="{92DEB26A-F453-5AE9-36B4-07A34077FBFE}"/>
          </ac:cxnSpMkLst>
        </pc:cxnChg>
        <pc:cxnChg chg="del">
          <ac:chgData name="Theising, Adam" userId="3d7404c7-917c-4350-8197-00e5432fe388" providerId="ADAL" clId="{9948B6E8-8B20-4772-B832-B0569A79F11A}" dt="2023-11-19T22:23:51.331" v="24117" actId="478"/>
          <ac:cxnSpMkLst>
            <pc:docMk/>
            <pc:sldMk cId="2523990056" sldId="797"/>
            <ac:cxnSpMk id="16" creationId="{F4653CAA-ED8A-3101-B14C-12C28C47A0FF}"/>
          </ac:cxnSpMkLst>
        </pc:cxnChg>
      </pc:sldChg>
      <pc:sldChg chg="addSp modSp add mod">
        <pc:chgData name="Theising, Adam" userId="3d7404c7-917c-4350-8197-00e5432fe388" providerId="ADAL" clId="{9948B6E8-8B20-4772-B832-B0569A79F11A}" dt="2023-11-20T17:01:26.198" v="30280" actId="255"/>
        <pc:sldMkLst>
          <pc:docMk/>
          <pc:sldMk cId="1526180840" sldId="798"/>
        </pc:sldMkLst>
        <pc:spChg chg="mod">
          <ac:chgData name="Theising, Adam" userId="3d7404c7-917c-4350-8197-00e5432fe388" providerId="ADAL" clId="{9948B6E8-8B20-4772-B832-B0569A79F11A}" dt="2023-11-20T17:01:26.198" v="30280" actId="255"/>
          <ac:spMkLst>
            <pc:docMk/>
            <pc:sldMk cId="1526180840" sldId="798"/>
            <ac:spMk id="2" creationId="{2E105482-5E33-C7F1-2A5C-FE143F026453}"/>
          </ac:spMkLst>
        </pc:spChg>
        <pc:spChg chg="mod">
          <ac:chgData name="Theising, Adam" userId="3d7404c7-917c-4350-8197-00e5432fe388" providerId="ADAL" clId="{9948B6E8-8B20-4772-B832-B0569A79F11A}" dt="2023-11-20T14:32:13" v="27256" actId="20577"/>
          <ac:spMkLst>
            <pc:docMk/>
            <pc:sldMk cId="1526180840" sldId="798"/>
            <ac:spMk id="5" creationId="{5B513DB1-4502-409F-937E-1F652A2AED9E}"/>
          </ac:spMkLst>
        </pc:spChg>
        <pc:spChg chg="add mod">
          <ac:chgData name="Theising, Adam" userId="3d7404c7-917c-4350-8197-00e5432fe388" providerId="ADAL" clId="{9948B6E8-8B20-4772-B832-B0569A79F11A}" dt="2023-11-20T14:34:17.864" v="27291" actId="1076"/>
          <ac:spMkLst>
            <pc:docMk/>
            <pc:sldMk cId="1526180840" sldId="798"/>
            <ac:spMk id="6" creationId="{EE38C656-ACD1-0EDD-79DD-E81F2BD1A309}"/>
          </ac:spMkLst>
        </pc:spChg>
        <pc:picChg chg="add mod">
          <ac:chgData name="Theising, Adam" userId="3d7404c7-917c-4350-8197-00e5432fe388" providerId="ADAL" clId="{9948B6E8-8B20-4772-B832-B0569A79F11A}" dt="2023-11-20T14:34:25.456" v="27293" actId="1076"/>
          <ac:picMkLst>
            <pc:docMk/>
            <pc:sldMk cId="1526180840" sldId="798"/>
            <ac:picMk id="4" creationId="{28273F87-8434-F87C-6EB4-3E73B8FCB0E5}"/>
          </ac:picMkLst>
        </pc:picChg>
      </pc:sldChg>
      <pc:sldChg chg="add del">
        <pc:chgData name="Theising, Adam" userId="3d7404c7-917c-4350-8197-00e5432fe388" providerId="ADAL" clId="{9948B6E8-8B20-4772-B832-B0569A79F11A}" dt="2023-11-20T14:27:51.078" v="26840" actId="2890"/>
        <pc:sldMkLst>
          <pc:docMk/>
          <pc:sldMk cId="2839848318" sldId="798"/>
        </pc:sldMkLst>
      </pc:sldChg>
      <pc:sldChg chg="add del">
        <pc:chgData name="Theising, Adam" userId="3d7404c7-917c-4350-8197-00e5432fe388" providerId="ADAL" clId="{9948B6E8-8B20-4772-B832-B0569A79F11A}" dt="2023-11-20T16:08:10.595" v="27721" actId="47"/>
        <pc:sldMkLst>
          <pc:docMk/>
          <pc:sldMk cId="1391035021" sldId="799"/>
        </pc:sldMkLst>
      </pc:sldChg>
      <pc:sldChg chg="addSp delSp modSp add mod">
        <pc:chgData name="Theising, Adam" userId="3d7404c7-917c-4350-8197-00e5432fe388" providerId="ADAL" clId="{9948B6E8-8B20-4772-B832-B0569A79F11A}" dt="2023-11-20T17:10:55.049" v="30465" actId="20577"/>
        <pc:sldMkLst>
          <pc:docMk/>
          <pc:sldMk cId="1478230178" sldId="800"/>
        </pc:sldMkLst>
        <pc:spChg chg="mod">
          <ac:chgData name="Theising, Adam" userId="3d7404c7-917c-4350-8197-00e5432fe388" providerId="ADAL" clId="{9948B6E8-8B20-4772-B832-B0569A79F11A}" dt="2023-11-20T17:10:55.049" v="30465" actId="20577"/>
          <ac:spMkLst>
            <pc:docMk/>
            <pc:sldMk cId="1478230178" sldId="800"/>
            <ac:spMk id="2" creationId="{2E105482-5E33-C7F1-2A5C-FE143F026453}"/>
          </ac:spMkLst>
        </pc:spChg>
        <pc:spChg chg="mod">
          <ac:chgData name="Theising, Adam" userId="3d7404c7-917c-4350-8197-00e5432fe388" providerId="ADAL" clId="{9948B6E8-8B20-4772-B832-B0569A79F11A}" dt="2023-11-20T16:46:56.666" v="29304" actId="20577"/>
          <ac:spMkLst>
            <pc:docMk/>
            <pc:sldMk cId="1478230178" sldId="800"/>
            <ac:spMk id="5" creationId="{5B513DB1-4502-409F-937E-1F652A2AED9E}"/>
          </ac:spMkLst>
        </pc:spChg>
        <pc:spChg chg="del mod ord">
          <ac:chgData name="Theising, Adam" userId="3d7404c7-917c-4350-8197-00e5432fe388" providerId="ADAL" clId="{9948B6E8-8B20-4772-B832-B0569A79F11A}" dt="2023-11-20T16:08:20.064" v="27723" actId="478"/>
          <ac:spMkLst>
            <pc:docMk/>
            <pc:sldMk cId="1478230178" sldId="800"/>
            <ac:spMk id="6" creationId="{EE38C656-ACD1-0EDD-79DD-E81F2BD1A309}"/>
          </ac:spMkLst>
        </pc:spChg>
        <pc:picChg chg="add del">
          <ac:chgData name="Theising, Adam" userId="3d7404c7-917c-4350-8197-00e5432fe388" providerId="ADAL" clId="{9948B6E8-8B20-4772-B832-B0569A79F11A}" dt="2023-11-20T16:03:31.205" v="27321" actId="478"/>
          <ac:picMkLst>
            <pc:docMk/>
            <pc:sldMk cId="1478230178" sldId="800"/>
            <ac:picMk id="4" creationId="{28273F87-8434-F87C-6EB4-3E73B8FCB0E5}"/>
          </ac:picMkLst>
        </pc:picChg>
        <pc:picChg chg="add del mod">
          <ac:chgData name="Theising, Adam" userId="3d7404c7-917c-4350-8197-00e5432fe388" providerId="ADAL" clId="{9948B6E8-8B20-4772-B832-B0569A79F11A}" dt="2023-11-20T16:08:17.807" v="27722" actId="478"/>
          <ac:picMkLst>
            <pc:docMk/>
            <pc:sldMk cId="1478230178" sldId="800"/>
            <ac:picMk id="7" creationId="{161D307D-5811-D273-59BF-2E795C067BF8}"/>
          </ac:picMkLst>
        </pc:picChg>
      </pc:sldChg>
      <pc:sldChg chg="modSp add mod ord">
        <pc:chgData name="Theising, Adam" userId="3d7404c7-917c-4350-8197-00e5432fe388" providerId="ADAL" clId="{9948B6E8-8B20-4772-B832-B0569A79F11A}" dt="2023-11-20T16:25:44.845" v="28776" actId="1076"/>
        <pc:sldMkLst>
          <pc:docMk/>
          <pc:sldMk cId="3342695339" sldId="801"/>
        </pc:sldMkLst>
        <pc:spChg chg="mod">
          <ac:chgData name="Theising, Adam" userId="3d7404c7-917c-4350-8197-00e5432fe388" providerId="ADAL" clId="{9948B6E8-8B20-4772-B832-B0569A79F11A}" dt="2023-11-20T16:25:44.845" v="28776" actId="1076"/>
          <ac:spMkLst>
            <pc:docMk/>
            <pc:sldMk cId="3342695339" sldId="801"/>
            <ac:spMk id="2" creationId="{2E105482-5E33-C7F1-2A5C-FE143F026453}"/>
          </ac:spMkLst>
        </pc:spChg>
      </pc:sldChg>
      <pc:sldChg chg="modSp add mod ord">
        <pc:chgData name="Theising, Adam" userId="3d7404c7-917c-4350-8197-00e5432fe388" providerId="ADAL" clId="{9948B6E8-8B20-4772-B832-B0569A79F11A}" dt="2023-11-20T17:01:44.945" v="30281" actId="1076"/>
        <pc:sldMkLst>
          <pc:docMk/>
          <pc:sldMk cId="3124616326" sldId="802"/>
        </pc:sldMkLst>
        <pc:spChg chg="mod">
          <ac:chgData name="Theising, Adam" userId="3d7404c7-917c-4350-8197-00e5432fe388" providerId="ADAL" clId="{9948B6E8-8B20-4772-B832-B0569A79F11A}" dt="2023-11-20T17:01:44.945" v="30281" actId="1076"/>
          <ac:spMkLst>
            <pc:docMk/>
            <pc:sldMk cId="3124616326" sldId="802"/>
            <ac:spMk id="2" creationId="{2E105482-5E33-C7F1-2A5C-FE143F02645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13A625-3A15-ACBE-8CBF-C2AAD8D30E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F10433B-45C8-E9C7-266E-286ED8395A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7ABB0A-9B4A-4429-BD7A-E953AD02331E}" type="datetimeFigureOut">
              <a:rPr lang="en-US" smtClean="0"/>
              <a:t>11/20/2023</a:t>
            </a:fld>
            <a:endParaRPr lang="en-US" dirty="0"/>
          </a:p>
        </p:txBody>
      </p:sp>
      <p:sp>
        <p:nvSpPr>
          <p:cNvPr id="4" name="Footer Placeholder 3">
            <a:extLst>
              <a:ext uri="{FF2B5EF4-FFF2-40B4-BE49-F238E27FC236}">
                <a16:creationId xmlns:a16="http://schemas.microsoft.com/office/drawing/2014/main" id="{C69F3DAF-81C5-73CC-EF32-22C2A157AA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F4091C-2588-55AB-A9AC-84519A4CDA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04628-7E14-4689-A0F7-5C5F1B1FCBEF}" type="slidenum">
              <a:rPr lang="en-US" smtClean="0"/>
              <a:t>‹#›</a:t>
            </a:fld>
            <a:endParaRPr lang="en-US" dirty="0"/>
          </a:p>
        </p:txBody>
      </p:sp>
    </p:spTree>
    <p:extLst>
      <p:ext uri="{BB962C8B-B14F-4D97-AF65-F5344CB8AC3E}">
        <p14:creationId xmlns:p14="http://schemas.microsoft.com/office/powerpoint/2010/main" val="3795434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dirty="0"/>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dirty="0"/>
          </a:p>
        </p:txBody>
      </p:sp>
    </p:spTree>
    <p:extLst>
      <p:ext uri="{BB962C8B-B14F-4D97-AF65-F5344CB8AC3E}">
        <p14:creationId xmlns:p14="http://schemas.microsoft.com/office/powerpoint/2010/main" val="356282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dirty="0"/>
          </a:p>
        </p:txBody>
      </p:sp>
    </p:spTree>
    <p:extLst>
      <p:ext uri="{BB962C8B-B14F-4D97-AF65-F5344CB8AC3E}">
        <p14:creationId xmlns:p14="http://schemas.microsoft.com/office/powerpoint/2010/main" val="2463628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dirty="0"/>
          </a:p>
        </p:txBody>
      </p:sp>
    </p:spTree>
    <p:extLst>
      <p:ext uri="{BB962C8B-B14F-4D97-AF65-F5344CB8AC3E}">
        <p14:creationId xmlns:p14="http://schemas.microsoft.com/office/powerpoint/2010/main" val="630321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dirty="0"/>
          </a:p>
        </p:txBody>
      </p:sp>
    </p:spTree>
    <p:extLst>
      <p:ext uri="{BB962C8B-B14F-4D97-AF65-F5344CB8AC3E}">
        <p14:creationId xmlns:p14="http://schemas.microsoft.com/office/powerpoint/2010/main" val="128611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dirty="0"/>
          </a:p>
        </p:txBody>
      </p:sp>
    </p:spTree>
    <p:extLst>
      <p:ext uri="{BB962C8B-B14F-4D97-AF65-F5344CB8AC3E}">
        <p14:creationId xmlns:p14="http://schemas.microsoft.com/office/powerpoint/2010/main" val="3052144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dirty="0"/>
          </a:p>
        </p:txBody>
      </p:sp>
    </p:spTree>
    <p:extLst>
      <p:ext uri="{BB962C8B-B14F-4D97-AF65-F5344CB8AC3E}">
        <p14:creationId xmlns:p14="http://schemas.microsoft.com/office/powerpoint/2010/main" val="842778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dirty="0"/>
          </a:p>
        </p:txBody>
      </p:sp>
    </p:spTree>
    <p:extLst>
      <p:ext uri="{BB962C8B-B14F-4D97-AF65-F5344CB8AC3E}">
        <p14:creationId xmlns:p14="http://schemas.microsoft.com/office/powerpoint/2010/main" val="34920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dirty="0"/>
          </a:p>
        </p:txBody>
      </p:sp>
    </p:spTree>
    <p:extLst>
      <p:ext uri="{BB962C8B-B14F-4D97-AF65-F5344CB8AC3E}">
        <p14:creationId xmlns:p14="http://schemas.microsoft.com/office/powerpoint/2010/main" val="1868616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dirty="0"/>
          </a:p>
        </p:txBody>
      </p:sp>
    </p:spTree>
    <p:extLst>
      <p:ext uri="{BB962C8B-B14F-4D97-AF65-F5344CB8AC3E}">
        <p14:creationId xmlns:p14="http://schemas.microsoft.com/office/powerpoint/2010/main" val="4276490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dirty="0"/>
          </a:p>
        </p:txBody>
      </p:sp>
    </p:spTree>
    <p:extLst>
      <p:ext uri="{BB962C8B-B14F-4D97-AF65-F5344CB8AC3E}">
        <p14:creationId xmlns:p14="http://schemas.microsoft.com/office/powerpoint/2010/main" val="2310384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dirty="0"/>
          </a:p>
        </p:txBody>
      </p:sp>
    </p:spTree>
    <p:extLst>
      <p:ext uri="{BB962C8B-B14F-4D97-AF65-F5344CB8AC3E}">
        <p14:creationId xmlns:p14="http://schemas.microsoft.com/office/powerpoint/2010/main" val="851678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2375640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dirty="0"/>
          </a:p>
        </p:txBody>
      </p:sp>
    </p:spTree>
    <p:extLst>
      <p:ext uri="{BB962C8B-B14F-4D97-AF65-F5344CB8AC3E}">
        <p14:creationId xmlns:p14="http://schemas.microsoft.com/office/powerpoint/2010/main" val="3327412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dirty="0"/>
          </a:p>
        </p:txBody>
      </p:sp>
    </p:spTree>
    <p:extLst>
      <p:ext uri="{BB962C8B-B14F-4D97-AF65-F5344CB8AC3E}">
        <p14:creationId xmlns:p14="http://schemas.microsoft.com/office/powerpoint/2010/main" val="1162863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older data (2004) but the point still stands.</a:t>
            </a:r>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dirty="0"/>
          </a:p>
        </p:txBody>
      </p:sp>
    </p:spTree>
    <p:extLst>
      <p:ext uri="{BB962C8B-B14F-4D97-AF65-F5344CB8AC3E}">
        <p14:creationId xmlns:p14="http://schemas.microsoft.com/office/powerpoint/2010/main" val="4054602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dirty="0"/>
          </a:p>
        </p:txBody>
      </p:sp>
    </p:spTree>
    <p:extLst>
      <p:ext uri="{BB962C8B-B14F-4D97-AF65-F5344CB8AC3E}">
        <p14:creationId xmlns:p14="http://schemas.microsoft.com/office/powerpoint/2010/main" val="2287621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dirty="0"/>
          </a:p>
        </p:txBody>
      </p:sp>
    </p:spTree>
    <p:extLst>
      <p:ext uri="{BB962C8B-B14F-4D97-AF65-F5344CB8AC3E}">
        <p14:creationId xmlns:p14="http://schemas.microsoft.com/office/powerpoint/2010/main" val="1297984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dirty="0"/>
          </a:p>
        </p:txBody>
      </p:sp>
    </p:spTree>
    <p:extLst>
      <p:ext uri="{BB962C8B-B14F-4D97-AF65-F5344CB8AC3E}">
        <p14:creationId xmlns:p14="http://schemas.microsoft.com/office/powerpoint/2010/main" val="3236483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2352383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dirty="0"/>
          </a:p>
        </p:txBody>
      </p:sp>
    </p:spTree>
    <p:extLst>
      <p:ext uri="{BB962C8B-B14F-4D97-AF65-F5344CB8AC3E}">
        <p14:creationId xmlns:p14="http://schemas.microsoft.com/office/powerpoint/2010/main" val="2553238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dirty="0"/>
          </a:p>
        </p:txBody>
      </p:sp>
    </p:spTree>
    <p:extLst>
      <p:ext uri="{BB962C8B-B14F-4D97-AF65-F5344CB8AC3E}">
        <p14:creationId xmlns:p14="http://schemas.microsoft.com/office/powerpoint/2010/main" val="683444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233771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dirty="0"/>
          </a:p>
        </p:txBody>
      </p:sp>
    </p:spTree>
    <p:extLst>
      <p:ext uri="{BB962C8B-B14F-4D97-AF65-F5344CB8AC3E}">
        <p14:creationId xmlns:p14="http://schemas.microsoft.com/office/powerpoint/2010/main" val="1194505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dirty="0"/>
          </a:p>
        </p:txBody>
      </p:sp>
    </p:spTree>
    <p:extLst>
      <p:ext uri="{BB962C8B-B14F-4D97-AF65-F5344CB8AC3E}">
        <p14:creationId xmlns:p14="http://schemas.microsoft.com/office/powerpoint/2010/main" val="1171092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dirty="0"/>
          </a:p>
        </p:txBody>
      </p:sp>
    </p:spTree>
    <p:extLst>
      <p:ext uri="{BB962C8B-B14F-4D97-AF65-F5344CB8AC3E}">
        <p14:creationId xmlns:p14="http://schemas.microsoft.com/office/powerpoint/2010/main" val="603690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dirty="0"/>
          </a:p>
        </p:txBody>
      </p:sp>
    </p:spTree>
    <p:extLst>
      <p:ext uri="{BB962C8B-B14F-4D97-AF65-F5344CB8AC3E}">
        <p14:creationId xmlns:p14="http://schemas.microsoft.com/office/powerpoint/2010/main" val="1527078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dirty="0"/>
          </a:p>
        </p:txBody>
      </p:sp>
    </p:spTree>
    <p:extLst>
      <p:ext uri="{BB962C8B-B14F-4D97-AF65-F5344CB8AC3E}">
        <p14:creationId xmlns:p14="http://schemas.microsoft.com/office/powerpoint/2010/main" val="1339129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35</a:t>
            </a:fld>
            <a:endParaRPr lang="en-US" dirty="0"/>
          </a:p>
        </p:txBody>
      </p:sp>
    </p:spTree>
    <p:extLst>
      <p:ext uri="{BB962C8B-B14F-4D97-AF65-F5344CB8AC3E}">
        <p14:creationId xmlns:p14="http://schemas.microsoft.com/office/powerpoint/2010/main" val="1334353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36</a:t>
            </a:fld>
            <a:endParaRPr lang="en-US"/>
          </a:p>
        </p:txBody>
      </p:sp>
    </p:spTree>
    <p:extLst>
      <p:ext uri="{BB962C8B-B14F-4D97-AF65-F5344CB8AC3E}">
        <p14:creationId xmlns:p14="http://schemas.microsoft.com/office/powerpoint/2010/main" val="2504516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37</a:t>
            </a:fld>
            <a:endParaRPr lang="en-US" dirty="0"/>
          </a:p>
        </p:txBody>
      </p:sp>
    </p:spTree>
    <p:extLst>
      <p:ext uri="{BB962C8B-B14F-4D97-AF65-F5344CB8AC3E}">
        <p14:creationId xmlns:p14="http://schemas.microsoft.com/office/powerpoint/2010/main" val="169511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38</a:t>
            </a:fld>
            <a:endParaRPr lang="en-US" dirty="0"/>
          </a:p>
        </p:txBody>
      </p:sp>
    </p:spTree>
    <p:extLst>
      <p:ext uri="{BB962C8B-B14F-4D97-AF65-F5344CB8AC3E}">
        <p14:creationId xmlns:p14="http://schemas.microsoft.com/office/powerpoint/2010/main" val="39880488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This picture is useful because it shows us what determines the size of two magnitudes of interest: </a:t>
            </a:r>
          </a:p>
          <a:p>
            <a:pPr algn="l"/>
            <a:r>
              <a:rPr lang="en-US" sz="1800" b="0" i="0" u="none" strike="noStrike" baseline="0" dirty="0">
                <a:latin typeface="Times-Roman"/>
              </a:rPr>
              <a:t>- the amount by which full cooperation abatement exceeds non-cooperative abatement (i.e. </a:t>
            </a:r>
            <a:r>
              <a:rPr lang="en-US" sz="1800" b="0" i="1" u="none" strike="noStrike" baseline="0" dirty="0">
                <a:latin typeface="Times-Italic"/>
              </a:rPr>
              <a:t>Z</a:t>
            </a:r>
            <a:r>
              <a:rPr lang="en-US" sz="1800" b="0" i="0" u="none" strike="noStrike" baseline="0" dirty="0">
                <a:latin typeface="Times-Roman"/>
              </a:rPr>
              <a:t>C </a:t>
            </a:r>
            <a:r>
              <a:rPr lang="en-US" sz="1800" b="0" i="0" u="none" strike="noStrike" baseline="0" dirty="0">
                <a:latin typeface="Symbol" panose="05050102010706020507" pitchFamily="18" charset="2"/>
              </a:rPr>
              <a:t>− </a:t>
            </a:r>
            <a:r>
              <a:rPr lang="en-US" sz="1800" b="0" i="1" u="none" strike="noStrike" baseline="0" dirty="0">
                <a:latin typeface="Times-Italic"/>
              </a:rPr>
              <a:t>Z</a:t>
            </a:r>
            <a:r>
              <a:rPr lang="en-US" sz="1800" b="0" i="0" u="none" strike="noStrike" baseline="0" dirty="0">
                <a:latin typeface="Times-Roman"/>
              </a:rPr>
              <a:t>N);</a:t>
            </a:r>
          </a:p>
          <a:p>
            <a:pPr marL="285750" indent="-285750" algn="l">
              <a:buFontTx/>
              <a:buChar char="-"/>
            </a:pPr>
            <a:r>
              <a:rPr lang="en-US" sz="1800" b="0" i="0" u="none" strike="noStrike" baseline="0" dirty="0">
                <a:latin typeface="Times-Roman"/>
              </a:rPr>
              <a:t>the magnitude of the efficiency gain from full cooperation (the shaded triangular area in the diagram).</a:t>
            </a:r>
          </a:p>
          <a:p>
            <a:pPr marL="285750" indent="-285750" algn="l">
              <a:buFontTx/>
              <a:buChar char="-"/>
            </a:pPr>
            <a:endParaRPr lang="en-US" sz="1800" b="0" i="0" u="none" strike="noStrike" baseline="0" dirty="0">
              <a:latin typeface="Times-Roman"/>
            </a:endParaRPr>
          </a:p>
          <a:p>
            <a:pPr algn="l"/>
            <a:r>
              <a:rPr lang="en-US" sz="1800" b="0" i="0" u="none" strike="noStrike" baseline="0" dirty="0">
                <a:latin typeface="Times-Roman"/>
              </a:rPr>
              <a:t>It is evident that these depend on two things:</a:t>
            </a:r>
          </a:p>
          <a:p>
            <a:pPr algn="l"/>
            <a:r>
              <a:rPr lang="en-US" sz="1800" b="0" i="0" u="none" strike="noStrike" baseline="0" dirty="0">
                <a:latin typeface="Times-Roman"/>
              </a:rPr>
              <a:t>1. the relative slopes of the </a:t>
            </a:r>
            <a:r>
              <a:rPr lang="en-US" sz="1800" b="0" i="0" u="none" strike="noStrike" baseline="0" dirty="0" err="1">
                <a:latin typeface="Times-Roman"/>
              </a:rPr>
              <a:t>MB</a:t>
            </a:r>
            <a:r>
              <a:rPr lang="en-US" sz="1800" b="0" i="1" u="none" strike="noStrike" baseline="0" dirty="0" err="1">
                <a:latin typeface="Times-Italic"/>
              </a:rPr>
              <a:t>i</a:t>
            </a:r>
            <a:r>
              <a:rPr lang="en-US" sz="1800" b="0" i="1" u="none" strike="noStrike" baseline="0" dirty="0">
                <a:latin typeface="Times-Italic"/>
              </a:rPr>
              <a:t> </a:t>
            </a:r>
            <a:r>
              <a:rPr lang="en-US" sz="1800" b="0" i="0" u="none" strike="noStrike" baseline="0" dirty="0">
                <a:latin typeface="Times-Roman"/>
              </a:rPr>
              <a:t>and </a:t>
            </a:r>
            <a:r>
              <a:rPr lang="en-US" sz="1800" b="0" i="0" u="none" strike="noStrike" baseline="0" dirty="0" err="1">
                <a:latin typeface="Times-Roman"/>
              </a:rPr>
              <a:t>MC</a:t>
            </a:r>
            <a:r>
              <a:rPr lang="en-US" sz="1800" b="0" i="1" u="none" strike="noStrike" baseline="0" dirty="0" err="1">
                <a:latin typeface="Times-Italic"/>
              </a:rPr>
              <a:t>i</a:t>
            </a:r>
            <a:r>
              <a:rPr lang="en-US" sz="1800" b="0" i="1" u="none" strike="noStrike" baseline="0" dirty="0">
                <a:latin typeface="Times-Italic"/>
              </a:rPr>
              <a:t> </a:t>
            </a:r>
            <a:r>
              <a:rPr lang="en-US" sz="1800" b="0" i="0" u="none" strike="noStrike" baseline="0" dirty="0">
                <a:latin typeface="Times-Roman"/>
              </a:rPr>
              <a:t>curves;</a:t>
            </a:r>
          </a:p>
          <a:p>
            <a:pPr algn="l"/>
            <a:r>
              <a:rPr lang="en-US" sz="1800" b="0" i="0" u="none" strike="noStrike" baseline="0" dirty="0">
                <a:latin typeface="Times-Roman"/>
              </a:rPr>
              <a:t>2. the number of competing countries, </a:t>
            </a:r>
            <a:r>
              <a:rPr lang="en-US" sz="1800" b="0" i="1" u="none" strike="noStrike" baseline="0" dirty="0">
                <a:latin typeface="Times-Italic"/>
              </a:rPr>
              <a:t>N </a:t>
            </a:r>
            <a:r>
              <a:rPr lang="en-US" sz="1800" b="0" i="0" u="none" strike="noStrike" baseline="0" dirty="0">
                <a:latin typeface="Times-Roman"/>
              </a:rPr>
              <a:t>(as this determines the relative slopes of the </a:t>
            </a:r>
            <a:r>
              <a:rPr lang="en-US" sz="1800" b="0" i="0" u="none" strike="noStrike" baseline="0" dirty="0" err="1">
                <a:latin typeface="Times-Roman"/>
              </a:rPr>
              <a:t>MB</a:t>
            </a:r>
            <a:r>
              <a:rPr lang="en-US" sz="1800" b="0" i="1" u="none" strike="noStrike" baseline="0" dirty="0" err="1">
                <a:latin typeface="Times-Italic"/>
              </a:rPr>
              <a:t>i</a:t>
            </a:r>
            <a:r>
              <a:rPr lang="en-US" sz="1800" b="0" i="1" u="none" strike="noStrike" baseline="0" dirty="0">
                <a:latin typeface="Times-Italic"/>
              </a:rPr>
              <a:t> </a:t>
            </a:r>
            <a:r>
              <a:rPr lang="en-US" sz="1800" b="0" i="0" u="none" strike="noStrike" baseline="0" dirty="0">
                <a:latin typeface="Times-Roman"/>
              </a:rPr>
              <a:t>and MB curves.</a:t>
            </a:r>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39</a:t>
            </a:fld>
            <a:endParaRPr lang="en-US" dirty="0"/>
          </a:p>
        </p:txBody>
      </p:sp>
    </p:spTree>
    <p:extLst>
      <p:ext uri="{BB962C8B-B14F-4D97-AF65-F5344CB8AC3E}">
        <p14:creationId xmlns:p14="http://schemas.microsoft.com/office/powerpoint/2010/main" val="1461387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40</a:t>
            </a:fld>
            <a:endParaRPr lang="en-US" dirty="0"/>
          </a:p>
        </p:txBody>
      </p:sp>
    </p:spTree>
    <p:extLst>
      <p:ext uri="{BB962C8B-B14F-4D97-AF65-F5344CB8AC3E}">
        <p14:creationId xmlns:p14="http://schemas.microsoft.com/office/powerpoint/2010/main" val="3394044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dirty="0"/>
          </a:p>
        </p:txBody>
      </p:sp>
    </p:spTree>
    <p:extLst>
      <p:ext uri="{BB962C8B-B14F-4D97-AF65-F5344CB8AC3E}">
        <p14:creationId xmlns:p14="http://schemas.microsoft.com/office/powerpoint/2010/main" val="28649621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41</a:t>
            </a:fld>
            <a:endParaRPr lang="en-US" dirty="0"/>
          </a:p>
        </p:txBody>
      </p:sp>
    </p:spTree>
    <p:extLst>
      <p:ext uri="{BB962C8B-B14F-4D97-AF65-F5344CB8AC3E}">
        <p14:creationId xmlns:p14="http://schemas.microsoft.com/office/powerpoint/2010/main" val="22601884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42</a:t>
            </a:fld>
            <a:endParaRPr lang="en-US" dirty="0"/>
          </a:p>
        </p:txBody>
      </p:sp>
    </p:spTree>
    <p:extLst>
      <p:ext uri="{BB962C8B-B14F-4D97-AF65-F5344CB8AC3E}">
        <p14:creationId xmlns:p14="http://schemas.microsoft.com/office/powerpoint/2010/main" val="3024174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43</a:t>
            </a:fld>
            <a:endParaRPr lang="en-US" dirty="0"/>
          </a:p>
        </p:txBody>
      </p:sp>
    </p:spTree>
    <p:extLst>
      <p:ext uri="{BB962C8B-B14F-4D97-AF65-F5344CB8AC3E}">
        <p14:creationId xmlns:p14="http://schemas.microsoft.com/office/powerpoint/2010/main" val="7231842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44</a:t>
            </a:fld>
            <a:endParaRPr lang="en-US" dirty="0"/>
          </a:p>
        </p:txBody>
      </p:sp>
    </p:spTree>
    <p:extLst>
      <p:ext uri="{BB962C8B-B14F-4D97-AF65-F5344CB8AC3E}">
        <p14:creationId xmlns:p14="http://schemas.microsoft.com/office/powerpoint/2010/main" val="3213824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45</a:t>
            </a:fld>
            <a:endParaRPr lang="en-US" dirty="0"/>
          </a:p>
        </p:txBody>
      </p:sp>
    </p:spTree>
    <p:extLst>
      <p:ext uri="{BB962C8B-B14F-4D97-AF65-F5344CB8AC3E}">
        <p14:creationId xmlns:p14="http://schemas.microsoft.com/office/powerpoint/2010/main" val="990974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46</a:t>
            </a:fld>
            <a:endParaRPr lang="en-US" dirty="0"/>
          </a:p>
        </p:txBody>
      </p:sp>
    </p:spTree>
    <p:extLst>
      <p:ext uri="{BB962C8B-B14F-4D97-AF65-F5344CB8AC3E}">
        <p14:creationId xmlns:p14="http://schemas.microsoft.com/office/powerpoint/2010/main" val="2358069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47</a:t>
            </a:fld>
            <a:endParaRPr lang="en-US" dirty="0"/>
          </a:p>
        </p:txBody>
      </p:sp>
    </p:spTree>
    <p:extLst>
      <p:ext uri="{BB962C8B-B14F-4D97-AF65-F5344CB8AC3E}">
        <p14:creationId xmlns:p14="http://schemas.microsoft.com/office/powerpoint/2010/main" val="905648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dirty="0"/>
          </a:p>
        </p:txBody>
      </p:sp>
    </p:spTree>
    <p:extLst>
      <p:ext uri="{BB962C8B-B14F-4D97-AF65-F5344CB8AC3E}">
        <p14:creationId xmlns:p14="http://schemas.microsoft.com/office/powerpoint/2010/main" val="202636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dirty="0"/>
          </a:p>
        </p:txBody>
      </p:sp>
    </p:spTree>
    <p:extLst>
      <p:ext uri="{BB962C8B-B14F-4D97-AF65-F5344CB8AC3E}">
        <p14:creationId xmlns:p14="http://schemas.microsoft.com/office/powerpoint/2010/main" val="50847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real growth in GDP from 1995 to 2009. So how emissions would have looked with techniques and the compositional mix used in 1995.</a:t>
            </a:r>
          </a:p>
          <a:p>
            <a:r>
              <a:rPr lang="en-US" dirty="0"/>
              <a:t>Composition: how emissions evolved due strictly to compositional changes in the economy</a:t>
            </a:r>
          </a:p>
          <a:p>
            <a:r>
              <a:rPr lang="en-US" dirty="0"/>
              <a:t>Technique: actual change in emissions.</a:t>
            </a:r>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dirty="0"/>
          </a:p>
        </p:txBody>
      </p:sp>
    </p:spTree>
    <p:extLst>
      <p:ext uri="{BB962C8B-B14F-4D97-AF65-F5344CB8AC3E}">
        <p14:creationId xmlns:p14="http://schemas.microsoft.com/office/powerpoint/2010/main" val="4210374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dirty="0"/>
          </a:p>
        </p:txBody>
      </p:sp>
    </p:spTree>
    <p:extLst>
      <p:ext uri="{BB962C8B-B14F-4D97-AF65-F5344CB8AC3E}">
        <p14:creationId xmlns:p14="http://schemas.microsoft.com/office/powerpoint/2010/main" val="1974851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3560547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8" y="6514936"/>
            <a:ext cx="6033221"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23: International Economic Policy and the Environment</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dt="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www.dropbox.com/s/ngmbe3aez7ejo2l/TanakaTeshima%26Verhoogen2022AERI.pdf?dl=0"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hyperlink" Target="https://www.aeaweb.org/articles?id=10.1257/jep.37.3.87"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hyperlink" Target="https://www.annualreviews.org/doi/10.1146/annurev-environ-102016-060916"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onlinelibrary.wiley.com/doi/abs/10.1002/smj.2656" TargetMode="External"/><Relationship Id="rId5" Type="http://schemas.openxmlformats.org/officeDocument/2006/relationships/hyperlink" Target="https://www.sciencedirect.com/science/article/pii/S0022199617300077" TargetMode="External"/><Relationship Id="rId4" Type="http://schemas.openxmlformats.org/officeDocument/2006/relationships/hyperlink" Target="https://www.sciencedirect.com/science/article/abs/pii/S0921800913002620"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4.png"/><Relationship Id="rId4" Type="http://schemas.openxmlformats.org/officeDocument/2006/relationships/hyperlink" Target="https://www.jstor.org/stable/25760085"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hyperlink" Target="https://www.aeaweb.org/articles?id=10.1257/pol.20150168" TargetMode="External"/><Relationship Id="rId4" Type="http://schemas.openxmlformats.org/officeDocument/2006/relationships/hyperlink" Target="https://www.sciencedirect.com/science/article/abs/pii/S0095069612000708"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hyperlink" Target="https://www.aeaweb.org/articles?id=10.1257/pol.20150168" TargetMode="External"/><Relationship Id="rId4" Type="http://schemas.openxmlformats.org/officeDocument/2006/relationships/hyperlink" Target="https://www.sciencedirect.com/science/article/abs/pii/S0095069612000708"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19.png"/><Relationship Id="rId4" Type="http://schemas.openxmlformats.org/officeDocument/2006/relationships/hyperlink" Target="https://academic.oup.com/qje/article-abstract/136/2/831/6039348?redirectedFrom=fulltext"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hyperlink" Target="https://www.sciencedirect.com/science/article/abs/pii/S0095069603001360"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hyperlink" Target="https://www.aeaweb.org/articles?id=10.1257/jep.37.3.137" TargetMode="Externa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hyperlink" Target="https://www.aeaweb.org/articles?id=10.1257/jep.37.3.137" TargetMode="Externa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hyperlink" Target="https://www.bloomberg.com/news/articles/2022-11-05/eu-warns-us-of-potential-retaliation-in-green-subsidies-dispute"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hyperlink" Target="https://taxation-customs.ec.europa.eu/carbon-border-adjustment-mechanism_en"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hyperlink" Target="https://www.journals.uchicago.edu/doi/10.1086/722906" TargetMode="Externa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hyperlink" Target="https://www.jstor.org/stable/23606115" TargetMode="Externa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hyperlink" Target="https://www.journals.uchicago.edu/doi/abs/10.1086/722906"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5.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hyperlink" Target="https://www.sciencedirect.com/science/article/abs/pii/S1573440422000028" TargetMode="Externa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s://www.jstor.org/stable/2118421"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hyperlink" Target="https://www.sciencedirect.com/science/article/abs/pii/S1573440422000028"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Theising</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4075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3200" b="1" dirty="0">
                <a:solidFill>
                  <a:srgbClr val="0070C0"/>
                </a:solidFill>
                <a:latin typeface="+mj-lt"/>
                <a:cs typeface="Calibri Light" panose="020F0302020204030204" pitchFamily="34" charset="0"/>
              </a:rPr>
              <a:t>Lecture 23: The Environment &amp; International Economics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39695"/>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Roadmap</a:t>
            </a:r>
          </a:p>
        </p:txBody>
      </p:sp>
      <p:sp>
        <p:nvSpPr>
          <p:cNvPr id="3" name="TextBox 2">
            <a:extLst>
              <a:ext uri="{FF2B5EF4-FFF2-40B4-BE49-F238E27FC236}">
                <a16:creationId xmlns:a16="http://schemas.microsoft.com/office/drawing/2014/main" id="{8595A781-09DA-2BE8-B671-C2D34AAD8AF1}"/>
              </a:ext>
            </a:extLst>
          </p:cNvPr>
          <p:cNvSpPr txBox="1"/>
          <p:nvPr/>
        </p:nvSpPr>
        <p:spPr>
          <a:xfrm>
            <a:off x="2971605" y="2059940"/>
            <a:ext cx="6248790" cy="2372188"/>
          </a:xfrm>
          <a:prstGeom prst="rect">
            <a:avLst/>
          </a:prstGeom>
          <a:noFill/>
          <a:effectLst/>
        </p:spPr>
        <p:txBody>
          <a:bodyPr wrap="square" rtlCol="0">
            <a:spAutoFit/>
          </a:bodyPr>
          <a:lstStyle/>
          <a:p>
            <a:pPr marL="342900" indent="-342900">
              <a:lnSpc>
                <a:spcPct val="125000"/>
              </a:lnSpc>
              <a:buFont typeface="Wingdings" panose="05000000000000000000" pitchFamily="2" charset="2"/>
              <a:buChar char="§"/>
            </a:pPr>
            <a:r>
              <a:rPr lang="en-US" sz="2000" dirty="0">
                <a:cs typeface="Calibri Light" panose="020F0302020204030204" pitchFamily="34" charset="0"/>
              </a:rPr>
              <a:t>The effect of trade on the environment</a:t>
            </a:r>
          </a:p>
          <a:p>
            <a:pPr marL="342900" indent="-342900">
              <a:lnSpc>
                <a:spcPct val="125000"/>
              </a:lnSpc>
              <a:buFont typeface="Wingdings" panose="05000000000000000000" pitchFamily="2" charset="2"/>
              <a:buChar char="§"/>
            </a:pPr>
            <a:r>
              <a:rPr lang="en-US" sz="2000" b="1" dirty="0">
                <a:solidFill>
                  <a:srgbClr val="C00000"/>
                </a:solidFill>
                <a:cs typeface="Calibri Light" panose="020F0302020204030204" pitchFamily="34" charset="0"/>
              </a:rPr>
              <a:t>The effect of environmental policy on trade (and the environment)</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Trade policy as environmental policy?</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Leakage and border pollution taxes</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International Environmental Agreements</a:t>
            </a:r>
          </a:p>
        </p:txBody>
      </p:sp>
    </p:spTree>
    <p:custDataLst>
      <p:tags r:id="rId1"/>
    </p:custDataLst>
    <p:extLst>
      <p:ext uri="{BB962C8B-B14F-4D97-AF65-F5344CB8AC3E}">
        <p14:creationId xmlns:p14="http://schemas.microsoft.com/office/powerpoint/2010/main" val="1882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598821"/>
            <a:ext cx="11449878" cy="112615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Q1: How do environmental policy and trade interact to affect </a:t>
            </a:r>
            <a:r>
              <a:rPr lang="en-US" sz="3400" u="sng" dirty="0">
                <a:solidFill>
                  <a:srgbClr val="0070C0"/>
                </a:solidFill>
                <a:latin typeface="+mj-lt"/>
              </a:rPr>
              <a:t>production</a:t>
            </a:r>
            <a:r>
              <a:rPr lang="en-US" sz="3400" dirty="0">
                <a:solidFill>
                  <a:srgbClr val="0070C0"/>
                </a:solidFill>
                <a:latin typeface="+mj-lt"/>
              </a:rPr>
              <a:t>-generated pollution?</a:t>
            </a:r>
          </a:p>
          <a:p>
            <a:pPr algn="ctr"/>
            <a:endParaRPr lang="en-US" dirty="0">
              <a:solidFill>
                <a:srgbClr val="0070C0"/>
              </a:solidFill>
              <a:latin typeface="+mj-lt"/>
            </a:endParaRPr>
          </a:p>
        </p:txBody>
      </p:sp>
    </p:spTree>
    <p:custDataLst>
      <p:tags r:id="rId1"/>
    </p:custDataLst>
    <p:extLst>
      <p:ext uri="{BB962C8B-B14F-4D97-AF65-F5344CB8AC3E}">
        <p14:creationId xmlns:p14="http://schemas.microsoft.com/office/powerpoint/2010/main" val="79382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21381"/>
            <a:ext cx="11449878" cy="112615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Pollution haven hypothesis</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1076227" y="1170158"/>
            <a:ext cx="10039546" cy="4093428"/>
          </a:xfrm>
          <a:prstGeom prst="rect">
            <a:avLst/>
          </a:prstGeom>
          <a:noFill/>
          <a:effectLst/>
        </p:spPr>
        <p:txBody>
          <a:bodyPr wrap="square" rtlCol="0">
            <a:spAutoFit/>
          </a:bodyPr>
          <a:lstStyle/>
          <a:p>
            <a:pPr lvl="1"/>
            <a:r>
              <a:rPr lang="en-US" sz="2000" dirty="0">
                <a:latin typeface="+mj-lt"/>
                <a:cs typeface="Calibri Light" panose="020F0302020204030204" pitchFamily="34" charset="0"/>
              </a:rPr>
              <a:t>Trade theory suggests that if a country has a comparative advantage in pollution-intensive industries, then liberalizing that country’s trade policy will result in a </a:t>
            </a:r>
            <a:r>
              <a:rPr lang="en-US" sz="2000" i="1" dirty="0">
                <a:latin typeface="+mj-lt"/>
                <a:cs typeface="Calibri Light" panose="020F0302020204030204" pitchFamily="34" charset="0"/>
              </a:rPr>
              <a:t>composition effect</a:t>
            </a:r>
            <a:r>
              <a:rPr lang="en-US" sz="2000" dirty="0">
                <a:latin typeface="+mj-lt"/>
                <a:cs typeface="Calibri Light" panose="020F0302020204030204" pitchFamily="34" charset="0"/>
              </a:rPr>
              <a:t> where production shifts to more polluting industries.</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Conversely, a trade-induced composition effect in countries with low-pollution production would shift further to clean industries.</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The pollution haven hypothesis suggests </a:t>
            </a:r>
            <a:r>
              <a:rPr lang="en-US" sz="2000" b="1" dirty="0">
                <a:latin typeface="+mj-lt"/>
                <a:cs typeface="Calibri Light" panose="020F0302020204030204" pitchFamily="34" charset="0"/>
              </a:rPr>
              <a:t>environmental</a:t>
            </a:r>
            <a:r>
              <a:rPr lang="en-US" sz="2000" dirty="0">
                <a:latin typeface="+mj-lt"/>
                <a:cs typeface="Calibri Light" panose="020F0302020204030204" pitchFamily="34" charset="0"/>
              </a:rPr>
              <a:t> </a:t>
            </a:r>
            <a:r>
              <a:rPr lang="en-US" sz="2000" b="1" dirty="0">
                <a:latin typeface="+mj-lt"/>
                <a:cs typeface="Calibri Light" panose="020F0302020204030204" pitchFamily="34" charset="0"/>
              </a:rPr>
              <a:t>regulation is a crucial driver of this comparative advantage</a:t>
            </a:r>
            <a:r>
              <a:rPr lang="en-US" sz="2000" dirty="0">
                <a:latin typeface="+mj-lt"/>
                <a:cs typeface="Calibri Light" panose="020F0302020204030204" pitchFamily="34" charset="0"/>
              </a:rPr>
              <a:t>: that countries with relatively weak environmental regulation will attract “dirty” industrial production.</a:t>
            </a:r>
          </a:p>
          <a:p>
            <a:pPr lvl="1"/>
            <a:endParaRPr lang="en-US" sz="2000" b="1" dirty="0">
              <a:latin typeface="+mj-lt"/>
              <a:cs typeface="Calibri Light" panose="020F0302020204030204" pitchFamily="34" charset="0"/>
            </a:endParaRPr>
          </a:p>
          <a:p>
            <a:pPr lvl="1"/>
            <a:r>
              <a:rPr lang="en-US" sz="2000" dirty="0">
                <a:latin typeface="+mj-lt"/>
                <a:cs typeface="Calibri Light" panose="020F0302020204030204" pitchFamily="34" charset="0"/>
              </a:rPr>
              <a:t>Intuition is straightforward: more stringent environmental policy increases a country’s cost of production. This results in reduced exports and discourages foreign direct investment. </a:t>
            </a:r>
          </a:p>
        </p:txBody>
      </p:sp>
    </p:spTree>
    <p:custDataLst>
      <p:tags r:id="rId1"/>
    </p:custDataLst>
    <p:extLst>
      <p:ext uri="{BB962C8B-B14F-4D97-AF65-F5344CB8AC3E}">
        <p14:creationId xmlns:p14="http://schemas.microsoft.com/office/powerpoint/2010/main" val="2555708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21381"/>
            <a:ext cx="11449878" cy="112615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Pollution haven hypothesis</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1020423" y="1083530"/>
            <a:ext cx="5449701" cy="5016758"/>
          </a:xfrm>
          <a:prstGeom prst="rect">
            <a:avLst/>
          </a:prstGeom>
          <a:noFill/>
          <a:effectLst/>
        </p:spPr>
        <p:txBody>
          <a:bodyPr wrap="square" rtlCol="0">
            <a:spAutoFit/>
          </a:bodyPr>
          <a:lstStyle/>
          <a:p>
            <a:pPr lvl="1"/>
            <a:r>
              <a:rPr lang="en-US" sz="2000" dirty="0">
                <a:latin typeface="+mj-lt"/>
                <a:cs typeface="Calibri Light" panose="020F0302020204030204" pitchFamily="34" charset="0"/>
              </a:rPr>
              <a:t>Overall, recent body of evidence is supportive of a </a:t>
            </a:r>
            <a:r>
              <a:rPr lang="en-US" sz="2000" u="sng" dirty="0">
                <a:latin typeface="+mj-lt"/>
                <a:cs typeface="Calibri Light" panose="020F0302020204030204" pitchFamily="34" charset="0"/>
              </a:rPr>
              <a:t>limited</a:t>
            </a:r>
            <a:r>
              <a:rPr lang="en-US" sz="2000" dirty="0">
                <a:latin typeface="+mj-lt"/>
                <a:cs typeface="Calibri Light" panose="020F0302020204030204" pitchFamily="34" charset="0"/>
              </a:rPr>
              <a:t> pollution haven </a:t>
            </a:r>
            <a:r>
              <a:rPr lang="en-US" sz="2000" i="1" dirty="0">
                <a:latin typeface="+mj-lt"/>
                <a:cs typeface="Calibri Light" panose="020F0302020204030204" pitchFamily="34" charset="0"/>
              </a:rPr>
              <a:t>effect.</a:t>
            </a:r>
          </a:p>
          <a:p>
            <a:pPr lvl="1"/>
            <a:endParaRPr lang="en-US" sz="2000" i="1" dirty="0">
              <a:latin typeface="+mj-lt"/>
              <a:cs typeface="Calibri Light" panose="020F0302020204030204" pitchFamily="34" charset="0"/>
            </a:endParaRPr>
          </a:p>
          <a:p>
            <a:pPr lvl="1"/>
            <a:r>
              <a:rPr lang="en-US" sz="2000" dirty="0">
                <a:latin typeface="+mj-lt"/>
                <a:cs typeface="Calibri Light" panose="020F0302020204030204" pitchFamily="34" charset="0"/>
              </a:rPr>
              <a:t>One very compelling representative result is from </a:t>
            </a:r>
            <a:r>
              <a:rPr lang="en-US" sz="2000" dirty="0">
                <a:latin typeface="+mj-lt"/>
                <a:cs typeface="Calibri Light" panose="020F0302020204030204" pitchFamily="34" charset="0"/>
                <a:hlinkClick r:id="rId4"/>
              </a:rPr>
              <a:t>Tanaka et al. (2022)</a:t>
            </a:r>
            <a:r>
              <a:rPr lang="en-US" sz="2000" dirty="0">
                <a:latin typeface="+mj-lt"/>
                <a:cs typeface="Calibri Light" panose="020F0302020204030204" pitchFamily="34" charset="0"/>
              </a:rPr>
              <a:t>.</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They provide evidence that when the US tightened the NAAQS for lead in 2009, the recycling of used lead-acid batteries relocated to Mexico.</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They also show that the corresponding increases in ambient lead pollution near Mexican battery-recycling plants resulted in 4.8% increase in the incidence of low birthweight hospital births.</a:t>
            </a:r>
          </a:p>
        </p:txBody>
      </p:sp>
      <p:pic>
        <p:nvPicPr>
          <p:cNvPr id="3" name="Picture 2">
            <a:extLst>
              <a:ext uri="{FF2B5EF4-FFF2-40B4-BE49-F238E27FC236}">
                <a16:creationId xmlns:a16="http://schemas.microsoft.com/office/drawing/2014/main" id="{F7C76A0B-CBB6-B987-0ECC-4248F6FDE0FE}"/>
              </a:ext>
            </a:extLst>
          </p:cNvPr>
          <p:cNvPicPr>
            <a:picLocks noChangeAspect="1"/>
          </p:cNvPicPr>
          <p:nvPr/>
        </p:nvPicPr>
        <p:blipFill>
          <a:blip r:embed="rId5"/>
          <a:stretch>
            <a:fillRect/>
          </a:stretch>
        </p:blipFill>
        <p:spPr>
          <a:xfrm>
            <a:off x="7119485" y="991402"/>
            <a:ext cx="3882156" cy="2704986"/>
          </a:xfrm>
          <a:prstGeom prst="rect">
            <a:avLst/>
          </a:prstGeom>
        </p:spPr>
      </p:pic>
      <p:pic>
        <p:nvPicPr>
          <p:cNvPr id="6" name="Picture 5">
            <a:extLst>
              <a:ext uri="{FF2B5EF4-FFF2-40B4-BE49-F238E27FC236}">
                <a16:creationId xmlns:a16="http://schemas.microsoft.com/office/drawing/2014/main" id="{6C77FCD1-C09E-2324-17EF-EAADC10F02E6}"/>
              </a:ext>
            </a:extLst>
          </p:cNvPr>
          <p:cNvPicPr>
            <a:picLocks noChangeAspect="1"/>
          </p:cNvPicPr>
          <p:nvPr/>
        </p:nvPicPr>
        <p:blipFill>
          <a:blip r:embed="rId6"/>
          <a:stretch>
            <a:fillRect/>
          </a:stretch>
        </p:blipFill>
        <p:spPr>
          <a:xfrm>
            <a:off x="7119485" y="3696388"/>
            <a:ext cx="3857110" cy="2704986"/>
          </a:xfrm>
          <a:prstGeom prst="rect">
            <a:avLst/>
          </a:prstGeom>
        </p:spPr>
      </p:pic>
    </p:spTree>
    <p:custDataLst>
      <p:tags r:id="rId1"/>
    </p:custDataLst>
    <p:extLst>
      <p:ext uri="{BB962C8B-B14F-4D97-AF65-F5344CB8AC3E}">
        <p14:creationId xmlns:p14="http://schemas.microsoft.com/office/powerpoint/2010/main" val="205879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102241"/>
            <a:ext cx="11449878" cy="112615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Pollution haven hypothesis</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1263216" y="1228397"/>
            <a:ext cx="9665567" cy="4401205"/>
          </a:xfrm>
          <a:prstGeom prst="rect">
            <a:avLst/>
          </a:prstGeom>
          <a:noFill/>
          <a:effectLst/>
        </p:spPr>
        <p:txBody>
          <a:bodyPr wrap="square" rtlCol="0">
            <a:spAutoFit/>
          </a:bodyPr>
          <a:lstStyle/>
          <a:p>
            <a:pPr lvl="1"/>
            <a:r>
              <a:rPr lang="en-US" sz="2000" dirty="0">
                <a:latin typeface="+mj-lt"/>
                <a:cs typeface="Calibri Light" panose="020F0302020204030204" pitchFamily="34" charset="0"/>
              </a:rPr>
              <a:t>Less evidence supporting a strong version of the pollution haven </a:t>
            </a:r>
            <a:r>
              <a:rPr lang="en-US" sz="2000" i="1" dirty="0">
                <a:latin typeface="+mj-lt"/>
                <a:cs typeface="Calibri Light" panose="020F0302020204030204" pitchFamily="34" charset="0"/>
              </a:rPr>
              <a:t>hypothesis: </a:t>
            </a:r>
            <a:r>
              <a:rPr lang="en-US" sz="2000" dirty="0">
                <a:latin typeface="+mj-lt"/>
                <a:cs typeface="Calibri Light" panose="020F0302020204030204" pitchFamily="34" charset="0"/>
              </a:rPr>
              <a:t>that differences in environmental policy are pivotal in determining comparative advantage.</a:t>
            </a:r>
          </a:p>
          <a:p>
            <a:pPr lvl="1"/>
            <a:endParaRPr lang="en-US" sz="2000" i="1" dirty="0">
              <a:latin typeface="+mj-lt"/>
              <a:cs typeface="Calibri Light" panose="020F0302020204030204" pitchFamily="34" charset="0"/>
            </a:endParaRPr>
          </a:p>
          <a:p>
            <a:pPr lvl="1"/>
            <a:r>
              <a:rPr lang="en-US" sz="2000" b="1" dirty="0">
                <a:latin typeface="+mj-lt"/>
                <a:cs typeface="Calibri Light" panose="020F0302020204030204" pitchFamily="34" charset="0"/>
              </a:rPr>
              <a:t>There are many factors that are more likely to determine trade flows and comparative advantage: technology, factor abundance, distance, agglomeration, etc.</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While on the margin</a:t>
            </a:r>
            <a:r>
              <a:rPr lang="en-US" sz="2000" i="1" dirty="0">
                <a:latin typeface="+mj-lt"/>
                <a:cs typeface="Calibri Light" panose="020F0302020204030204" pitchFamily="34" charset="0"/>
              </a:rPr>
              <a:t>, </a:t>
            </a:r>
            <a:r>
              <a:rPr lang="en-US" sz="2000" dirty="0">
                <a:latin typeface="+mj-lt"/>
                <a:cs typeface="Calibri Light" panose="020F0302020204030204" pitchFamily="34" charset="0"/>
              </a:rPr>
              <a:t>environmental policy may contribute to a comparative disadvantage in pollution-intensive industries, a wide body of evidence shows these other factors to be first-order concerns, while environmental policy might be second- or third-order.</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Under some conditions, a causal shift of </a:t>
            </a:r>
            <a:r>
              <a:rPr lang="en-US" sz="2000" i="1" dirty="0">
                <a:latin typeface="+mj-lt"/>
                <a:cs typeface="Calibri Light" panose="020F0302020204030204" pitchFamily="34" charset="0"/>
              </a:rPr>
              <a:t>some</a:t>
            </a:r>
            <a:r>
              <a:rPr lang="en-US" sz="2000" dirty="0">
                <a:latin typeface="+mj-lt"/>
                <a:cs typeface="Calibri Light" panose="020F0302020204030204" pitchFamily="34" charset="0"/>
              </a:rPr>
              <a:t> pollution-intensive industries to other countries with weaker regulation may occur, but it does not seem to be systematic.</a:t>
            </a:r>
          </a:p>
          <a:p>
            <a:pPr lvl="1"/>
            <a:endParaRPr lang="en-US" sz="20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198832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Pollution offshoring hypothesis</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731520" y="2274838"/>
            <a:ext cx="4494999" cy="2308324"/>
          </a:xfrm>
          <a:prstGeom prst="rect">
            <a:avLst/>
          </a:prstGeom>
          <a:noFill/>
          <a:effectLst/>
        </p:spPr>
        <p:txBody>
          <a:bodyPr wrap="square" rtlCol="0">
            <a:spAutoFit/>
          </a:bodyPr>
          <a:lstStyle/>
          <a:p>
            <a:pPr lvl="1"/>
            <a:r>
              <a:rPr lang="en-US" dirty="0">
                <a:latin typeface="+mj-lt"/>
                <a:cs typeface="Calibri Light" panose="020F0302020204030204" pitchFamily="34" charset="0"/>
              </a:rPr>
              <a:t>Modern supply chains are incredibly fragmented. It takes many intermediate production steps to reach a final good.</a:t>
            </a:r>
          </a:p>
          <a:p>
            <a:pPr lvl="1"/>
            <a:endParaRPr lang="en-US" dirty="0">
              <a:latin typeface="+mj-lt"/>
              <a:cs typeface="Calibri Light" panose="020F0302020204030204" pitchFamily="34" charset="0"/>
            </a:endParaRPr>
          </a:p>
          <a:p>
            <a:pPr lvl="1"/>
            <a:r>
              <a:rPr lang="en-US" dirty="0">
                <a:latin typeface="+mj-lt"/>
                <a:cs typeface="Calibri Light" panose="020F0302020204030204" pitchFamily="34" charset="0"/>
              </a:rPr>
              <a:t>And </a:t>
            </a:r>
            <a:r>
              <a:rPr lang="en-US" i="1" dirty="0">
                <a:latin typeface="+mj-lt"/>
                <a:cs typeface="Calibri Light" panose="020F0302020204030204" pitchFamily="34" charset="0"/>
              </a:rPr>
              <a:t>direct emissions </a:t>
            </a:r>
            <a:r>
              <a:rPr lang="en-US" dirty="0">
                <a:latin typeface="+mj-lt"/>
                <a:cs typeface="Calibri Light" panose="020F0302020204030204" pitchFamily="34" charset="0"/>
              </a:rPr>
              <a:t>from production in a given industry are often only a small fraction of </a:t>
            </a:r>
            <a:r>
              <a:rPr lang="en-US" i="1" dirty="0">
                <a:latin typeface="+mj-lt"/>
                <a:cs typeface="Calibri Light" panose="020F0302020204030204" pitchFamily="34" charset="0"/>
              </a:rPr>
              <a:t>total emissions </a:t>
            </a:r>
            <a:r>
              <a:rPr lang="en-US" dirty="0">
                <a:latin typeface="+mj-lt"/>
                <a:cs typeface="Calibri Light" panose="020F0302020204030204" pitchFamily="34" charset="0"/>
              </a:rPr>
              <a:t>produced along the supply chain up to that point.</a:t>
            </a:r>
          </a:p>
        </p:txBody>
      </p:sp>
      <p:pic>
        <p:nvPicPr>
          <p:cNvPr id="4" name="Picture 3">
            <a:extLst>
              <a:ext uri="{FF2B5EF4-FFF2-40B4-BE49-F238E27FC236}">
                <a16:creationId xmlns:a16="http://schemas.microsoft.com/office/drawing/2014/main" id="{1B911109-4D1B-2367-078A-253682A1EEE3}"/>
              </a:ext>
            </a:extLst>
          </p:cNvPr>
          <p:cNvPicPr>
            <a:picLocks noChangeAspect="1"/>
          </p:cNvPicPr>
          <p:nvPr/>
        </p:nvPicPr>
        <p:blipFill>
          <a:blip r:embed="rId4"/>
          <a:stretch>
            <a:fillRect/>
          </a:stretch>
        </p:blipFill>
        <p:spPr>
          <a:xfrm>
            <a:off x="6197153" y="1093156"/>
            <a:ext cx="4893151" cy="5021918"/>
          </a:xfrm>
          <a:prstGeom prst="rect">
            <a:avLst/>
          </a:prstGeom>
        </p:spPr>
      </p:pic>
      <p:sp>
        <p:nvSpPr>
          <p:cNvPr id="6" name="TextBox 5">
            <a:extLst>
              <a:ext uri="{FF2B5EF4-FFF2-40B4-BE49-F238E27FC236}">
                <a16:creationId xmlns:a16="http://schemas.microsoft.com/office/drawing/2014/main" id="{9273FD96-EA24-1ADE-D297-E1F34406341F}"/>
              </a:ext>
            </a:extLst>
          </p:cNvPr>
          <p:cNvSpPr txBox="1"/>
          <p:nvPr/>
        </p:nvSpPr>
        <p:spPr>
          <a:xfrm>
            <a:off x="10051984" y="6115074"/>
            <a:ext cx="1363578" cy="307777"/>
          </a:xfrm>
          <a:prstGeom prst="rect">
            <a:avLst/>
          </a:prstGeom>
          <a:noFill/>
        </p:spPr>
        <p:txBody>
          <a:bodyPr wrap="square" rtlCol="0">
            <a:spAutoFit/>
          </a:bodyPr>
          <a:lstStyle/>
          <a:p>
            <a:r>
              <a:rPr lang="en-US" sz="1400" dirty="0">
                <a:hlinkClick r:id="rId5"/>
              </a:rPr>
              <a:t>Levinson (2023)</a:t>
            </a:r>
            <a:endParaRPr lang="en-US" sz="1400" dirty="0"/>
          </a:p>
        </p:txBody>
      </p:sp>
    </p:spTree>
    <p:custDataLst>
      <p:tags r:id="rId1"/>
    </p:custDataLst>
    <p:extLst>
      <p:ext uri="{BB962C8B-B14F-4D97-AF65-F5344CB8AC3E}">
        <p14:creationId xmlns:p14="http://schemas.microsoft.com/office/powerpoint/2010/main" val="2297816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Pollution offshoring hypothesis</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1246074" y="1150908"/>
            <a:ext cx="9699849" cy="4770537"/>
          </a:xfrm>
          <a:prstGeom prst="rect">
            <a:avLst/>
          </a:prstGeom>
          <a:noFill/>
          <a:effectLst/>
        </p:spPr>
        <p:txBody>
          <a:bodyPr wrap="square" rtlCol="0">
            <a:spAutoFit/>
          </a:bodyPr>
          <a:lstStyle/>
          <a:p>
            <a:pPr lvl="1"/>
            <a:r>
              <a:rPr lang="en-US" sz="2000" b="1" dirty="0">
                <a:latin typeface="+mj-lt"/>
                <a:cs typeface="Calibri Light" panose="020F0302020204030204" pitchFamily="34" charset="0"/>
              </a:rPr>
              <a:t>Is there evidence that firms outsource the “dirty” parts of their production process or supply chain to countries with weaker environmental regulation? </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If so, what we observe as a large </a:t>
            </a:r>
            <a:r>
              <a:rPr lang="en-US" sz="2000" i="1" dirty="0">
                <a:latin typeface="+mj-lt"/>
                <a:cs typeface="Calibri Light" panose="020F0302020204030204" pitchFamily="34" charset="0"/>
              </a:rPr>
              <a:t>industrial</a:t>
            </a:r>
            <a:r>
              <a:rPr lang="en-US" sz="2000" dirty="0">
                <a:latin typeface="+mj-lt"/>
                <a:cs typeface="Calibri Light" panose="020F0302020204030204" pitchFamily="34" charset="0"/>
              </a:rPr>
              <a:t> “technique” effect in countries with stricter regulation might simply be the offshoring of </a:t>
            </a:r>
            <a:r>
              <a:rPr lang="en-US" sz="2000" i="1" dirty="0">
                <a:latin typeface="+mj-lt"/>
                <a:cs typeface="Calibri Light" panose="020F0302020204030204" pitchFamily="34" charset="0"/>
              </a:rPr>
              <a:t>intermediate</a:t>
            </a:r>
            <a:r>
              <a:rPr lang="en-US" sz="2000" dirty="0">
                <a:latin typeface="+mj-lt"/>
                <a:cs typeface="Calibri Light" panose="020F0302020204030204" pitchFamily="34" charset="0"/>
              </a:rPr>
              <a:t> emissions.</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There does seem to be limited empirical work supporting this hypothesis.</a:t>
            </a:r>
          </a:p>
          <a:p>
            <a:pPr lvl="1"/>
            <a:endParaRPr lang="en-US" sz="2000" dirty="0">
              <a:latin typeface="+mj-lt"/>
              <a:cs typeface="Calibri Light" panose="020F0302020204030204" pitchFamily="34" charset="0"/>
            </a:endParaRPr>
          </a:p>
          <a:p>
            <a:pPr marL="1200150" lvl="2" indent="-285750">
              <a:buFont typeface="Wingdings" panose="05000000000000000000" pitchFamily="2" charset="2"/>
              <a:buChar char="§"/>
            </a:pPr>
            <a:r>
              <a:rPr lang="en-US" dirty="0">
                <a:latin typeface="+mj-lt"/>
                <a:cs typeface="Calibri Light" panose="020F0302020204030204" pitchFamily="34" charset="0"/>
                <a:hlinkClick r:id="rId4"/>
              </a:rPr>
              <a:t>Michel (2013)</a:t>
            </a:r>
            <a:r>
              <a:rPr lang="en-US" dirty="0">
                <a:latin typeface="+mj-lt"/>
                <a:cs typeface="Calibri Light" panose="020F0302020204030204" pitchFamily="34" charset="0"/>
              </a:rPr>
              <a:t>: Belgian firms substitute towards imported intermediates, which lowers domestic emission intensity.</a:t>
            </a:r>
          </a:p>
          <a:p>
            <a:pPr marL="1200150" lvl="2" indent="-285750">
              <a:buFont typeface="Wingdings" panose="05000000000000000000" pitchFamily="2" charset="2"/>
              <a:buChar char="§"/>
            </a:pPr>
            <a:r>
              <a:rPr lang="en-US" dirty="0">
                <a:latin typeface="+mj-lt"/>
                <a:cs typeface="Calibri Light" panose="020F0302020204030204" pitchFamily="34" charset="0"/>
                <a:hlinkClick r:id="rId5"/>
              </a:rPr>
              <a:t>Cherniwchan (2017)</a:t>
            </a:r>
            <a:r>
              <a:rPr lang="en-US" dirty="0">
                <a:latin typeface="+mj-lt"/>
                <a:cs typeface="Calibri Light" panose="020F0302020204030204" pitchFamily="34" charset="0"/>
              </a:rPr>
              <a:t>: NAFTA induced US firms to purchase dirty intermediates, which lowered US manufacturing intensity.</a:t>
            </a:r>
          </a:p>
          <a:p>
            <a:pPr marL="1200150" lvl="2" indent="-285750">
              <a:buFont typeface="Wingdings" panose="05000000000000000000" pitchFamily="2" charset="2"/>
              <a:buChar char="§"/>
            </a:pPr>
            <a:r>
              <a:rPr lang="en-US" dirty="0">
                <a:latin typeface="+mj-lt"/>
                <a:cs typeface="Calibri Light" panose="020F0302020204030204" pitchFamily="34" charset="0"/>
                <a:hlinkClick r:id="rId6"/>
              </a:rPr>
              <a:t>Li and Zhou (2017)</a:t>
            </a:r>
            <a:r>
              <a:rPr lang="en-US" dirty="0">
                <a:latin typeface="+mj-lt"/>
                <a:cs typeface="Calibri Light" panose="020F0302020204030204" pitchFamily="34" charset="0"/>
              </a:rPr>
              <a:t>: US plant-level emissions are lower when the plant’s parent company imports more intermediates from low wage countries.</a:t>
            </a:r>
          </a:p>
          <a:p>
            <a:pPr marL="1200150" lvl="2" indent="-285750">
              <a:buFont typeface="Wingdings" panose="05000000000000000000" pitchFamily="2" charset="2"/>
              <a:buChar char="§"/>
            </a:pPr>
            <a:r>
              <a:rPr lang="en-US" dirty="0">
                <a:latin typeface="+mj-lt"/>
                <a:cs typeface="Calibri Light" panose="020F0302020204030204" pitchFamily="34" charset="0"/>
                <a:hlinkClick r:id="rId7"/>
              </a:rPr>
              <a:t>Cole et al. (2017)</a:t>
            </a:r>
            <a:r>
              <a:rPr lang="en-US" dirty="0">
                <a:latin typeface="+mj-lt"/>
                <a:cs typeface="Calibri Light" panose="020F0302020204030204" pitchFamily="34" charset="0"/>
              </a:rPr>
              <a:t>: Japanese firms outsourcing production internationally have lower carbon emission intensity than those that outsource domestically.</a:t>
            </a:r>
            <a:endParaRPr lang="en-US"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160344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598821"/>
            <a:ext cx="11449878" cy="112615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Q2: How do environmental policy and trade interact to affect </a:t>
            </a:r>
            <a:r>
              <a:rPr lang="en-US" sz="3400" u="sng" dirty="0">
                <a:solidFill>
                  <a:srgbClr val="0070C0"/>
                </a:solidFill>
                <a:latin typeface="+mj-lt"/>
              </a:rPr>
              <a:t>consumption</a:t>
            </a:r>
            <a:r>
              <a:rPr lang="en-US" sz="3400" dirty="0">
                <a:solidFill>
                  <a:srgbClr val="0070C0"/>
                </a:solidFill>
                <a:latin typeface="+mj-lt"/>
              </a:rPr>
              <a:t>-generated pollution?</a:t>
            </a:r>
          </a:p>
          <a:p>
            <a:pPr algn="ctr"/>
            <a:endParaRPr lang="en-US" dirty="0">
              <a:solidFill>
                <a:srgbClr val="0070C0"/>
              </a:solidFill>
              <a:latin typeface="+mj-lt"/>
            </a:endParaRPr>
          </a:p>
        </p:txBody>
      </p:sp>
    </p:spTree>
    <p:custDataLst>
      <p:tags r:id="rId1"/>
    </p:custDataLst>
    <p:extLst>
      <p:ext uri="{BB962C8B-B14F-4D97-AF65-F5344CB8AC3E}">
        <p14:creationId xmlns:p14="http://schemas.microsoft.com/office/powerpoint/2010/main" val="342799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Consumption-generated pollution</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1246074" y="1300485"/>
            <a:ext cx="9699849" cy="4093428"/>
          </a:xfrm>
          <a:prstGeom prst="rect">
            <a:avLst/>
          </a:prstGeom>
          <a:noFill/>
          <a:effectLst/>
        </p:spPr>
        <p:txBody>
          <a:bodyPr wrap="square" rtlCol="0">
            <a:spAutoFit/>
          </a:bodyPr>
          <a:lstStyle/>
          <a:p>
            <a:pPr lvl="1"/>
            <a:r>
              <a:rPr lang="en-US" sz="2000" dirty="0">
                <a:latin typeface="+mj-lt"/>
                <a:cs typeface="Calibri Light" panose="020F0302020204030204" pitchFamily="34" charset="0"/>
              </a:rPr>
              <a:t>Like in the production case, one can think of separate scale, composition, and technique effects resulting from trade.</a:t>
            </a:r>
          </a:p>
          <a:p>
            <a:pPr lvl="1"/>
            <a:endParaRPr lang="en-US" sz="2000" dirty="0">
              <a:latin typeface="+mj-lt"/>
              <a:cs typeface="Calibri Light" panose="020F0302020204030204" pitchFamily="34" charset="0"/>
            </a:endParaRPr>
          </a:p>
          <a:p>
            <a:pPr lvl="1"/>
            <a:r>
              <a:rPr lang="en-US" sz="2000" i="1" dirty="0">
                <a:latin typeface="+mj-lt"/>
                <a:cs typeface="Calibri Light" panose="020F0302020204030204" pitchFamily="34" charset="0"/>
              </a:rPr>
              <a:t>Scale: </a:t>
            </a:r>
            <a:r>
              <a:rPr lang="en-US" sz="2000" dirty="0">
                <a:latin typeface="+mj-lt"/>
                <a:cs typeface="Calibri Light" panose="020F0302020204030204" pitchFamily="34" charset="0"/>
              </a:rPr>
              <a:t>as trade increases real income, consumption of goods (and ceteris paribus, pollution) will increase.</a:t>
            </a:r>
          </a:p>
          <a:p>
            <a:pPr lvl="1"/>
            <a:endParaRPr lang="en-US" sz="2000" dirty="0">
              <a:latin typeface="+mj-lt"/>
              <a:cs typeface="Calibri Light" panose="020F0302020204030204" pitchFamily="34" charset="0"/>
            </a:endParaRPr>
          </a:p>
          <a:p>
            <a:pPr lvl="1"/>
            <a:r>
              <a:rPr lang="en-US" sz="2000" i="1" dirty="0">
                <a:latin typeface="+mj-lt"/>
                <a:cs typeface="Calibri Light" panose="020F0302020204030204" pitchFamily="34" charset="0"/>
              </a:rPr>
              <a:t>Composition: </a:t>
            </a:r>
            <a:r>
              <a:rPr lang="en-US" sz="2000" dirty="0">
                <a:latin typeface="+mj-lt"/>
                <a:cs typeface="Calibri Light" panose="020F0302020204030204" pitchFamily="34" charset="0"/>
              </a:rPr>
              <a:t>relative price changes, access to different mixes of products, and shifts in consumer preferences as they become wealthier have an ambiguous effect on pollution.</a:t>
            </a:r>
          </a:p>
          <a:p>
            <a:pPr lvl="1"/>
            <a:endParaRPr lang="en-US" sz="2000" i="1" dirty="0">
              <a:latin typeface="+mj-lt"/>
              <a:cs typeface="Calibri Light" panose="020F0302020204030204" pitchFamily="34" charset="0"/>
            </a:endParaRPr>
          </a:p>
          <a:p>
            <a:pPr lvl="1"/>
            <a:r>
              <a:rPr lang="en-US" sz="2000" i="1" dirty="0">
                <a:latin typeface="+mj-lt"/>
                <a:cs typeface="Calibri Light" panose="020F0302020204030204" pitchFamily="34" charset="0"/>
              </a:rPr>
              <a:t>Technique</a:t>
            </a:r>
            <a:r>
              <a:rPr lang="en-US" sz="2000" dirty="0">
                <a:latin typeface="+mj-lt"/>
                <a:cs typeface="Calibri Light" panose="020F0302020204030204" pitchFamily="34" charset="0"/>
              </a:rPr>
              <a:t>: the effect on consumption-generated pollution is ambiguous. If environmental policy or corporate ESG initiatives become more common due to consumers’ new wealth and tastes, likely to reduce pollution.</a:t>
            </a:r>
            <a:endParaRPr lang="en-US" i="1"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168324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Consumption-generated pollution</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6265114" y="1110268"/>
            <a:ext cx="5469686" cy="5078313"/>
          </a:xfrm>
          <a:prstGeom prst="rect">
            <a:avLst/>
          </a:prstGeom>
          <a:noFill/>
          <a:effectLst/>
        </p:spPr>
        <p:txBody>
          <a:bodyPr wrap="square" rtlCol="0">
            <a:spAutoFit/>
          </a:bodyPr>
          <a:lstStyle/>
          <a:p>
            <a:pPr lvl="1"/>
            <a:r>
              <a:rPr lang="en-US" dirty="0">
                <a:latin typeface="+mj-lt"/>
                <a:cs typeface="Calibri Light" panose="020F0302020204030204" pitchFamily="34" charset="0"/>
              </a:rPr>
              <a:t>One empirical example of this is </a:t>
            </a:r>
            <a:r>
              <a:rPr lang="en-US" dirty="0">
                <a:latin typeface="+mj-lt"/>
                <a:cs typeface="Calibri Light" panose="020F0302020204030204" pitchFamily="34" charset="0"/>
                <a:hlinkClick r:id="rId4"/>
              </a:rPr>
              <a:t>Davis and Kahn (2010)</a:t>
            </a:r>
            <a:r>
              <a:rPr lang="en-US" dirty="0">
                <a:latin typeface="+mj-lt"/>
                <a:cs typeface="Calibri Light" panose="020F0302020204030204" pitchFamily="34" charset="0"/>
              </a:rPr>
              <a:t>.</a:t>
            </a:r>
          </a:p>
          <a:p>
            <a:pPr lvl="1"/>
            <a:endParaRPr lang="en-US" i="1" dirty="0">
              <a:latin typeface="+mj-lt"/>
              <a:cs typeface="Calibri Light" panose="020F0302020204030204" pitchFamily="34" charset="0"/>
            </a:endParaRPr>
          </a:p>
          <a:p>
            <a:pPr lvl="1"/>
            <a:r>
              <a:rPr lang="en-US" dirty="0">
                <a:latin typeface="+mj-lt"/>
                <a:cs typeface="Calibri Light" panose="020F0302020204030204" pitchFamily="34" charset="0"/>
              </a:rPr>
              <a:t>They study how pollution evolved after NAFTA opened trade of used vehicles from the US to Mexico in 2005.</a:t>
            </a:r>
          </a:p>
          <a:p>
            <a:pPr lvl="1"/>
            <a:endParaRPr lang="en-US" dirty="0">
              <a:latin typeface="+mj-lt"/>
              <a:cs typeface="Calibri Light" panose="020F0302020204030204" pitchFamily="34" charset="0"/>
            </a:endParaRPr>
          </a:p>
          <a:p>
            <a:pPr lvl="1"/>
            <a:r>
              <a:rPr lang="en-US" dirty="0">
                <a:latin typeface="+mj-lt"/>
                <a:cs typeface="Calibri Light" panose="020F0302020204030204" pitchFamily="34" charset="0"/>
              </a:rPr>
              <a:t>These used vehicles were less emission intensive than the US average, but more emission intensive than the Mexican average.</a:t>
            </a:r>
          </a:p>
          <a:p>
            <a:pPr lvl="1"/>
            <a:endParaRPr lang="en-US" dirty="0">
              <a:latin typeface="+mj-lt"/>
              <a:cs typeface="Calibri Light" panose="020F0302020204030204" pitchFamily="34" charset="0"/>
            </a:endParaRPr>
          </a:p>
          <a:p>
            <a:pPr lvl="1"/>
            <a:r>
              <a:rPr lang="en-US" dirty="0">
                <a:latin typeface="+mj-lt"/>
                <a:cs typeface="Calibri Light" panose="020F0302020204030204" pitchFamily="34" charset="0"/>
              </a:rPr>
              <a:t>Opening of trade resulted in </a:t>
            </a:r>
            <a:r>
              <a:rPr lang="en-US" i="1" dirty="0">
                <a:solidFill>
                  <a:schemeClr val="bg2">
                    <a:lumMod val="75000"/>
                  </a:schemeClr>
                </a:solidFill>
                <a:latin typeface="+mj-lt"/>
                <a:cs typeface="Calibri Light" panose="020F0302020204030204" pitchFamily="34" charset="0"/>
              </a:rPr>
              <a:t>decreased US emissions</a:t>
            </a:r>
            <a:r>
              <a:rPr lang="en-US" dirty="0">
                <a:latin typeface="+mj-lt"/>
                <a:cs typeface="Calibri Light" panose="020F0302020204030204" pitchFamily="34" charset="0"/>
              </a:rPr>
              <a:t>. (</a:t>
            </a:r>
            <a:r>
              <a:rPr lang="en-US" i="1" dirty="0">
                <a:latin typeface="+mj-lt"/>
                <a:cs typeface="Calibri Light" panose="020F0302020204030204" pitchFamily="34" charset="0"/>
              </a:rPr>
              <a:t>Due to US policy </a:t>
            </a:r>
            <a:r>
              <a:rPr lang="en-US" dirty="0">
                <a:latin typeface="+mj-lt"/>
                <a:cs typeface="Calibri Light" panose="020F0302020204030204" pitchFamily="34" charset="0"/>
              </a:rPr>
              <a:t>– new cars have modern CAFE standards to meet).</a:t>
            </a:r>
          </a:p>
          <a:p>
            <a:pPr lvl="1"/>
            <a:endParaRPr lang="en-US" dirty="0">
              <a:latin typeface="+mj-lt"/>
              <a:cs typeface="Calibri Light" panose="020F0302020204030204" pitchFamily="34" charset="0"/>
            </a:endParaRPr>
          </a:p>
          <a:p>
            <a:pPr lvl="1"/>
            <a:r>
              <a:rPr lang="en-US" dirty="0">
                <a:latin typeface="+mj-lt"/>
                <a:cs typeface="Calibri Light" panose="020F0302020204030204" pitchFamily="34" charset="0"/>
              </a:rPr>
              <a:t>Trade opening resulted in </a:t>
            </a:r>
            <a:r>
              <a:rPr lang="en-US" i="1" dirty="0">
                <a:solidFill>
                  <a:schemeClr val="accent1"/>
                </a:solidFill>
                <a:latin typeface="+mj-lt"/>
                <a:cs typeface="Calibri Light" panose="020F0302020204030204" pitchFamily="34" charset="0"/>
              </a:rPr>
              <a:t>increased </a:t>
            </a:r>
            <a:r>
              <a:rPr lang="en-US" dirty="0">
                <a:solidFill>
                  <a:schemeClr val="accent1"/>
                </a:solidFill>
                <a:latin typeface="+mj-lt"/>
                <a:cs typeface="Calibri Light" panose="020F0302020204030204" pitchFamily="34" charset="0"/>
              </a:rPr>
              <a:t>Mexican emissions</a:t>
            </a:r>
            <a:r>
              <a:rPr lang="en-US" dirty="0">
                <a:latin typeface="+mj-lt"/>
                <a:cs typeface="Calibri Light" panose="020F0302020204030204" pitchFamily="34" charset="0"/>
              </a:rPr>
              <a:t>: the scale effect of additional cars outweighed the composition effect.</a:t>
            </a:r>
            <a:endParaRPr lang="en-US" dirty="0">
              <a:cs typeface="Calibri Light" panose="020F0302020204030204" pitchFamily="34" charset="0"/>
            </a:endParaRPr>
          </a:p>
        </p:txBody>
      </p:sp>
      <p:pic>
        <p:nvPicPr>
          <p:cNvPr id="3" name="Picture 2">
            <a:extLst>
              <a:ext uri="{FF2B5EF4-FFF2-40B4-BE49-F238E27FC236}">
                <a16:creationId xmlns:a16="http://schemas.microsoft.com/office/drawing/2014/main" id="{43B9C101-A012-4B69-75CF-152872FD6A61}"/>
              </a:ext>
            </a:extLst>
          </p:cNvPr>
          <p:cNvPicPr>
            <a:picLocks noChangeAspect="1"/>
          </p:cNvPicPr>
          <p:nvPr/>
        </p:nvPicPr>
        <p:blipFill>
          <a:blip r:embed="rId5"/>
          <a:stretch>
            <a:fillRect/>
          </a:stretch>
        </p:blipFill>
        <p:spPr>
          <a:xfrm>
            <a:off x="371060" y="1380356"/>
            <a:ext cx="5981561" cy="4097288"/>
          </a:xfrm>
          <a:prstGeom prst="rect">
            <a:avLst/>
          </a:prstGeom>
        </p:spPr>
      </p:pic>
      <p:sp>
        <p:nvSpPr>
          <p:cNvPr id="4" name="Rectangle 3">
            <a:extLst>
              <a:ext uri="{FF2B5EF4-FFF2-40B4-BE49-F238E27FC236}">
                <a16:creationId xmlns:a16="http://schemas.microsoft.com/office/drawing/2014/main" id="{B20B1790-D6C5-E3B4-4909-B4853A583C87}"/>
              </a:ext>
            </a:extLst>
          </p:cNvPr>
          <p:cNvSpPr/>
          <p:nvPr/>
        </p:nvSpPr>
        <p:spPr>
          <a:xfrm>
            <a:off x="457200" y="2580640"/>
            <a:ext cx="2590800" cy="28143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5237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DF8D491-E9D6-4622-95D9-A31A202ACC5D}"/>
              </a:ext>
            </a:extLst>
          </p:cNvPr>
          <p:cNvSpPr txBox="1"/>
          <p:nvPr/>
        </p:nvSpPr>
        <p:spPr>
          <a:xfrm>
            <a:off x="718236" y="1033532"/>
            <a:ext cx="10755528" cy="3785652"/>
          </a:xfrm>
          <a:prstGeom prst="rect">
            <a:avLst/>
          </a:prstGeom>
          <a:noFill/>
          <a:effectLst/>
        </p:spPr>
        <p:txBody>
          <a:bodyPr wrap="square" rtlCol="0">
            <a:spAutoFit/>
          </a:bodyPr>
          <a:lstStyle/>
          <a:p>
            <a:pPr lvl="1"/>
            <a:r>
              <a:rPr lang="en-US" sz="2400" dirty="0">
                <a:latin typeface="+mj-lt"/>
                <a:cs typeface="Calibri Light" panose="020F0302020204030204" pitchFamily="34" charset="0"/>
              </a:rPr>
              <a:t>We have reviewed several national policies – prescriptive, market-based, and more – that support the environment and economic activity.</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While you’ve hopefully gotten a rich flavor of American environmental policy, it’s apparent our discussion has been abstracting from </a:t>
            </a:r>
            <a:r>
              <a:rPr lang="en-US" sz="2400" i="1" dirty="0">
                <a:latin typeface="+mj-lt"/>
                <a:cs typeface="Calibri Light" panose="020F0302020204030204" pitchFamily="34" charset="0"/>
              </a:rPr>
              <a:t>something</a:t>
            </a:r>
            <a:r>
              <a:rPr lang="en-US" sz="2400" dirty="0">
                <a:latin typeface="+mj-lt"/>
                <a:cs typeface="Calibri Light" panose="020F0302020204030204" pitchFamily="34" charset="0"/>
              </a:rPr>
              <a:t>.</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National environmental policy decisions trickle through the world economy; thinking through ripple effects is a complex general equilibrium exercise.</a:t>
            </a:r>
          </a:p>
          <a:p>
            <a:pPr lvl="1"/>
            <a:endParaRPr lang="en-US" sz="2400" dirty="0">
              <a:latin typeface="+mj-lt"/>
              <a:cs typeface="Calibri Light" panose="020F0302020204030204" pitchFamily="34" charset="0"/>
            </a:endParaRPr>
          </a:p>
          <a:p>
            <a:pPr lvl="1"/>
            <a:r>
              <a:rPr lang="en-US" sz="2400" b="1" dirty="0">
                <a:latin typeface="+mj-lt"/>
                <a:cs typeface="Calibri Light" panose="020F0302020204030204" pitchFamily="34" charset="0"/>
              </a:rPr>
              <a:t>Today we’ll consider environmental policy from a more global perspective.</a:t>
            </a:r>
          </a:p>
        </p:txBody>
      </p:sp>
    </p:spTree>
    <p:custDataLst>
      <p:tags r:id="rId1"/>
    </p:custDataLst>
    <p:extLst>
      <p:ext uri="{BB962C8B-B14F-4D97-AF65-F5344CB8AC3E}">
        <p14:creationId xmlns:p14="http://schemas.microsoft.com/office/powerpoint/2010/main" val="1486036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598821"/>
            <a:ext cx="11449878" cy="112615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Q3: How do environmental policy and trade interact to affect </a:t>
            </a:r>
            <a:r>
              <a:rPr lang="en-US" sz="3400" u="sng" dirty="0">
                <a:solidFill>
                  <a:srgbClr val="0070C0"/>
                </a:solidFill>
                <a:latin typeface="+mj-lt"/>
              </a:rPr>
              <a:t>transport</a:t>
            </a:r>
            <a:r>
              <a:rPr lang="en-US" sz="3400" dirty="0">
                <a:solidFill>
                  <a:srgbClr val="0070C0"/>
                </a:solidFill>
                <a:latin typeface="+mj-lt"/>
              </a:rPr>
              <a:t>-generated pollution?</a:t>
            </a:r>
          </a:p>
          <a:p>
            <a:pPr algn="ctr"/>
            <a:endParaRPr lang="en-US" dirty="0">
              <a:solidFill>
                <a:srgbClr val="0070C0"/>
              </a:solidFill>
              <a:latin typeface="+mj-lt"/>
            </a:endParaRPr>
          </a:p>
        </p:txBody>
      </p:sp>
    </p:spTree>
    <p:custDataLst>
      <p:tags r:id="rId1"/>
    </p:custDataLst>
    <p:extLst>
      <p:ext uri="{BB962C8B-B14F-4D97-AF65-F5344CB8AC3E}">
        <p14:creationId xmlns:p14="http://schemas.microsoft.com/office/powerpoint/2010/main" val="2347491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Transport-generated pollution</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898258" y="1300485"/>
            <a:ext cx="10395481" cy="4770537"/>
          </a:xfrm>
          <a:prstGeom prst="rect">
            <a:avLst/>
          </a:prstGeom>
          <a:noFill/>
          <a:effectLst/>
        </p:spPr>
        <p:txBody>
          <a:bodyPr wrap="square" rtlCol="0">
            <a:spAutoFit/>
          </a:bodyPr>
          <a:lstStyle/>
          <a:p>
            <a:pPr lvl="1"/>
            <a:r>
              <a:rPr lang="en-US" sz="2400" dirty="0">
                <a:cs typeface="Calibri Light" panose="020F0302020204030204" pitchFamily="34" charset="0"/>
              </a:rPr>
              <a:t>The opening of trade creates a demand for additional transportation of goods.</a:t>
            </a:r>
          </a:p>
          <a:p>
            <a:pPr lvl="1"/>
            <a:endParaRPr lang="en-US" sz="2400" dirty="0">
              <a:cs typeface="Calibri Light" panose="020F0302020204030204" pitchFamily="34" charset="0"/>
            </a:endParaRPr>
          </a:p>
          <a:p>
            <a:pPr lvl="1"/>
            <a:r>
              <a:rPr lang="en-US" sz="2400" dirty="0">
                <a:cs typeface="Calibri Light" panose="020F0302020204030204" pitchFamily="34" charset="0"/>
              </a:rPr>
              <a:t>Physics 101: you can’t move something without energy. (Newton, 1687)</a:t>
            </a:r>
          </a:p>
          <a:p>
            <a:pPr lvl="1"/>
            <a:endParaRPr lang="en-US" sz="2400" dirty="0">
              <a:cs typeface="Calibri Light" panose="020F0302020204030204" pitchFamily="34" charset="0"/>
            </a:endParaRPr>
          </a:p>
          <a:p>
            <a:pPr lvl="1"/>
            <a:r>
              <a:rPr lang="en-US" sz="2400" dirty="0">
                <a:cs typeface="Calibri Light" panose="020F0302020204030204" pitchFamily="34" charset="0"/>
              </a:rPr>
              <a:t>In modern times (though perhaps less in historic and very recent times), energy for transportation requires the generation of pollution</a:t>
            </a:r>
            <a:r>
              <a:rPr lang="en-US" sz="2000" dirty="0">
                <a:cs typeface="Calibri Light" panose="020F0302020204030204" pitchFamily="34" charset="0"/>
              </a:rPr>
              <a:t>.</a:t>
            </a:r>
          </a:p>
          <a:p>
            <a:pPr lvl="1"/>
            <a:endParaRPr lang="en-US" sz="2000" dirty="0">
              <a:cs typeface="Calibri Light" panose="020F0302020204030204" pitchFamily="34" charset="0"/>
            </a:endParaRPr>
          </a:p>
          <a:p>
            <a:pPr lvl="1"/>
            <a:r>
              <a:rPr lang="en-US" sz="2400" dirty="0">
                <a:cs typeface="Calibri Light" panose="020F0302020204030204" pitchFamily="34" charset="0"/>
              </a:rPr>
              <a:t>So a marginal increase in trade-generated transportation almost systematically increases pollution.</a:t>
            </a:r>
          </a:p>
          <a:p>
            <a:pPr lvl="1"/>
            <a:endParaRPr lang="en-US" sz="2000" dirty="0">
              <a:cs typeface="Calibri Light" panose="020F0302020204030204" pitchFamily="34" charset="0"/>
            </a:endParaRPr>
          </a:p>
          <a:p>
            <a:pPr lvl="1"/>
            <a:r>
              <a:rPr lang="en-US" sz="2400" b="1" dirty="0">
                <a:cs typeface="Calibri Light" panose="020F0302020204030204" pitchFamily="34" charset="0"/>
              </a:rPr>
              <a:t>But: are increases in transportation emissions offset by a more efficient supply chain? And are the environmental costs of this pollution large in relation to welfare gains from trade that result from transport?</a:t>
            </a:r>
          </a:p>
        </p:txBody>
      </p:sp>
    </p:spTree>
    <p:custDataLst>
      <p:tags r:id="rId1"/>
    </p:custDataLst>
    <p:extLst>
      <p:ext uri="{BB962C8B-B14F-4D97-AF65-F5344CB8AC3E}">
        <p14:creationId xmlns:p14="http://schemas.microsoft.com/office/powerpoint/2010/main" val="3940136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Transport-generated pollution</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898258" y="1066805"/>
            <a:ext cx="10395481" cy="5324535"/>
          </a:xfrm>
          <a:prstGeom prst="rect">
            <a:avLst/>
          </a:prstGeom>
          <a:noFill/>
          <a:effectLst/>
        </p:spPr>
        <p:txBody>
          <a:bodyPr wrap="square" rtlCol="0">
            <a:spAutoFit/>
          </a:bodyPr>
          <a:lstStyle/>
          <a:p>
            <a:pPr lvl="1"/>
            <a:r>
              <a:rPr lang="en-US" sz="2400" dirty="0">
                <a:cs typeface="Calibri Light" panose="020F0302020204030204" pitchFamily="34" charset="0"/>
              </a:rPr>
              <a:t>Some stylized facts from </a:t>
            </a:r>
            <a:r>
              <a:rPr lang="en-US" sz="2400" dirty="0">
                <a:cs typeface="Calibri Light" panose="020F0302020204030204" pitchFamily="34" charset="0"/>
                <a:hlinkClick r:id="rId4"/>
              </a:rPr>
              <a:t>Cristea et al. (2013) </a:t>
            </a:r>
            <a:r>
              <a:rPr lang="en-US" sz="2400" dirty="0">
                <a:cs typeface="Calibri Light" panose="020F0302020204030204" pitchFamily="34" charset="0"/>
              </a:rPr>
              <a:t>and </a:t>
            </a:r>
            <a:r>
              <a:rPr lang="en-US" sz="2400" dirty="0">
                <a:cs typeface="Calibri Light" panose="020F0302020204030204" pitchFamily="34" charset="0"/>
                <a:hlinkClick r:id="rId5"/>
              </a:rPr>
              <a:t>Shapiro (2016)</a:t>
            </a:r>
            <a:r>
              <a:rPr lang="en-US" sz="2400" dirty="0">
                <a:cs typeface="Calibri Light" panose="020F0302020204030204" pitchFamily="34" charset="0"/>
              </a:rPr>
              <a:t>:</a:t>
            </a:r>
          </a:p>
          <a:p>
            <a:pPr lvl="1"/>
            <a:endParaRPr lang="en-US" sz="2400" b="1" dirty="0">
              <a:cs typeface="Calibri Light" panose="020F0302020204030204" pitchFamily="34" charset="0"/>
            </a:endParaRPr>
          </a:p>
          <a:p>
            <a:pPr marL="800100" lvl="1" indent="-342900">
              <a:buFont typeface="Wingdings" panose="05000000000000000000" pitchFamily="2" charset="2"/>
              <a:buChar char="§"/>
            </a:pPr>
            <a:r>
              <a:rPr lang="en-US" sz="2400" dirty="0">
                <a:cs typeface="Calibri Light" panose="020F0302020204030204" pitchFamily="34" charset="0"/>
              </a:rPr>
              <a:t>CO2 generated by trade-related transport makes up less than 4% of global emissions.</a:t>
            </a:r>
          </a:p>
          <a:p>
            <a:pPr marL="1257300" lvl="2" indent="-342900">
              <a:buFont typeface="Wingdings" panose="05000000000000000000" pitchFamily="2" charset="2"/>
              <a:buChar char="§"/>
            </a:pPr>
            <a:r>
              <a:rPr lang="en-US" sz="2000" dirty="0">
                <a:cs typeface="Calibri Light" panose="020F0302020204030204" pitchFamily="34" charset="0"/>
              </a:rPr>
              <a:t>But: transport emissions make up 35% of total emissions from traded goods!</a:t>
            </a:r>
          </a:p>
          <a:p>
            <a:pPr marL="1257300" lvl="2" indent="-342900">
              <a:buFont typeface="Wingdings" panose="05000000000000000000" pitchFamily="2" charset="2"/>
              <a:buChar char="§"/>
            </a:pPr>
            <a:endParaRPr lang="en-US" sz="2000" dirty="0">
              <a:cs typeface="Calibri Light" panose="020F0302020204030204" pitchFamily="34" charset="0"/>
            </a:endParaRPr>
          </a:p>
          <a:p>
            <a:pPr marL="800100" lvl="1" indent="-342900">
              <a:buFont typeface="Wingdings" panose="05000000000000000000" pitchFamily="2" charset="2"/>
              <a:buChar char="§"/>
            </a:pPr>
            <a:r>
              <a:rPr lang="en-US" sz="2400" dirty="0">
                <a:cs typeface="Calibri Light" panose="020F0302020204030204" pitchFamily="34" charset="0"/>
              </a:rPr>
              <a:t>Surprising which goods are “clean”/”dirty”, accounting for transportation.</a:t>
            </a:r>
          </a:p>
          <a:p>
            <a:pPr marL="1257300" lvl="2" indent="-342900">
              <a:buFont typeface="Wingdings" panose="05000000000000000000" pitchFamily="2" charset="2"/>
              <a:buChar char="§"/>
            </a:pPr>
            <a:r>
              <a:rPr lang="en-US" sz="2000" dirty="0">
                <a:cs typeface="Calibri Light" panose="020F0302020204030204" pitchFamily="34" charset="0"/>
              </a:rPr>
              <a:t>Commodities are energy-intensive to produce but often shipped efficiently by sea.</a:t>
            </a:r>
          </a:p>
          <a:p>
            <a:pPr marL="1257300" lvl="2" indent="-342900">
              <a:buFont typeface="Wingdings" panose="05000000000000000000" pitchFamily="2" charset="2"/>
              <a:buChar char="§"/>
            </a:pPr>
            <a:r>
              <a:rPr lang="en-US" sz="2000" dirty="0">
                <a:cs typeface="Calibri Light" panose="020F0302020204030204" pitchFamily="34" charset="0"/>
              </a:rPr>
              <a:t>Machinery/electronic equipment efficiently produced but shipped by air – dirty!</a:t>
            </a:r>
          </a:p>
          <a:p>
            <a:pPr marL="1257300" lvl="2" indent="-342900">
              <a:buFont typeface="Wingdings" panose="05000000000000000000" pitchFamily="2" charset="2"/>
              <a:buChar char="§"/>
            </a:pPr>
            <a:endParaRPr lang="en-US" sz="2000" dirty="0">
              <a:cs typeface="Calibri Light" panose="020F0302020204030204" pitchFamily="34" charset="0"/>
            </a:endParaRPr>
          </a:p>
          <a:p>
            <a:pPr marL="800100" lvl="1" indent="-342900">
              <a:buFont typeface="Wingdings" panose="05000000000000000000" pitchFamily="2" charset="2"/>
              <a:buChar char="§"/>
            </a:pPr>
            <a:r>
              <a:rPr lang="en-US" sz="2400" dirty="0">
                <a:solidFill>
                  <a:schemeClr val="bg1">
                    <a:lumMod val="75000"/>
                  </a:schemeClr>
                </a:solidFill>
                <a:cs typeface="Calibri Light" panose="020F0302020204030204" pitchFamily="34" charset="0"/>
              </a:rPr>
              <a:t>Compared to autarkic world, current international trade practices increase CO2 emissions by only 5% annually.</a:t>
            </a:r>
          </a:p>
          <a:p>
            <a:pPr marL="800100" lvl="1" indent="-342900">
              <a:buFont typeface="Wingdings" panose="05000000000000000000" pitchFamily="2" charset="2"/>
              <a:buChar char="§"/>
            </a:pPr>
            <a:endParaRPr lang="en-US" sz="2400" dirty="0">
              <a:solidFill>
                <a:schemeClr val="bg1">
                  <a:lumMod val="75000"/>
                </a:schemeClr>
              </a:solidFill>
              <a:cs typeface="Calibri Light" panose="020F0302020204030204" pitchFamily="34" charset="0"/>
            </a:endParaRPr>
          </a:p>
          <a:p>
            <a:pPr marL="800100" lvl="1" indent="-342900">
              <a:buFont typeface="Wingdings" panose="05000000000000000000" pitchFamily="2" charset="2"/>
              <a:buChar char="§"/>
            </a:pPr>
            <a:r>
              <a:rPr lang="en-US" sz="2400" dirty="0">
                <a:solidFill>
                  <a:schemeClr val="bg1">
                    <a:lumMod val="75000"/>
                  </a:schemeClr>
                </a:solidFill>
                <a:cs typeface="Calibri Light" panose="020F0302020204030204" pitchFamily="34" charset="0"/>
              </a:rPr>
              <a:t>At a SCC of ~$30, the global welfare gains from trade exceed the costs of CO2 emissions by a factor of 160x.</a:t>
            </a:r>
          </a:p>
        </p:txBody>
      </p:sp>
    </p:spTree>
    <p:custDataLst>
      <p:tags r:id="rId1"/>
    </p:custDataLst>
    <p:extLst>
      <p:ext uri="{BB962C8B-B14F-4D97-AF65-F5344CB8AC3E}">
        <p14:creationId xmlns:p14="http://schemas.microsoft.com/office/powerpoint/2010/main" val="3173967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Transport-generated pollution</a:t>
            </a:r>
          </a:p>
          <a:p>
            <a:pPr algn="ctr"/>
            <a:endParaRPr lang="en-US" dirty="0">
              <a:solidFill>
                <a:srgbClr val="0070C0"/>
              </a:solidFill>
              <a:latin typeface="+mj-lt"/>
            </a:endParaRPr>
          </a:p>
        </p:txBody>
      </p:sp>
      <p:pic>
        <p:nvPicPr>
          <p:cNvPr id="4" name="Picture 3">
            <a:extLst>
              <a:ext uri="{FF2B5EF4-FFF2-40B4-BE49-F238E27FC236}">
                <a16:creationId xmlns:a16="http://schemas.microsoft.com/office/drawing/2014/main" id="{B3BFE787-FFF6-A99F-F606-1EFA2B91FBD8}"/>
              </a:ext>
            </a:extLst>
          </p:cNvPr>
          <p:cNvPicPr>
            <a:picLocks noChangeAspect="1"/>
          </p:cNvPicPr>
          <p:nvPr/>
        </p:nvPicPr>
        <p:blipFill>
          <a:blip r:embed="rId4"/>
          <a:stretch>
            <a:fillRect/>
          </a:stretch>
        </p:blipFill>
        <p:spPr>
          <a:xfrm>
            <a:off x="2058021" y="1006341"/>
            <a:ext cx="8075955" cy="5115812"/>
          </a:xfrm>
          <a:prstGeom prst="rect">
            <a:avLst/>
          </a:prstGeom>
        </p:spPr>
      </p:pic>
    </p:spTree>
    <p:custDataLst>
      <p:tags r:id="rId1"/>
    </p:custDataLst>
    <p:extLst>
      <p:ext uri="{BB962C8B-B14F-4D97-AF65-F5344CB8AC3E}">
        <p14:creationId xmlns:p14="http://schemas.microsoft.com/office/powerpoint/2010/main" val="3069378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Transport-generated pollution</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898258" y="1066805"/>
            <a:ext cx="10395481" cy="5324535"/>
          </a:xfrm>
          <a:prstGeom prst="rect">
            <a:avLst/>
          </a:prstGeom>
          <a:noFill/>
          <a:effectLst/>
        </p:spPr>
        <p:txBody>
          <a:bodyPr wrap="square" rtlCol="0">
            <a:spAutoFit/>
          </a:bodyPr>
          <a:lstStyle/>
          <a:p>
            <a:pPr lvl="1"/>
            <a:r>
              <a:rPr lang="en-US" sz="2400" dirty="0">
                <a:cs typeface="Calibri Light" panose="020F0302020204030204" pitchFamily="34" charset="0"/>
              </a:rPr>
              <a:t>Some stylized facts from </a:t>
            </a:r>
            <a:r>
              <a:rPr lang="en-US" sz="2400" dirty="0">
                <a:cs typeface="Calibri Light" panose="020F0302020204030204" pitchFamily="34" charset="0"/>
                <a:hlinkClick r:id="rId4"/>
              </a:rPr>
              <a:t>Cristea et al. (2013) </a:t>
            </a:r>
            <a:r>
              <a:rPr lang="en-US" sz="2400" dirty="0">
                <a:cs typeface="Calibri Light" panose="020F0302020204030204" pitchFamily="34" charset="0"/>
              </a:rPr>
              <a:t>and </a:t>
            </a:r>
            <a:r>
              <a:rPr lang="en-US" sz="2400" dirty="0">
                <a:cs typeface="Calibri Light" panose="020F0302020204030204" pitchFamily="34" charset="0"/>
                <a:hlinkClick r:id="rId5"/>
              </a:rPr>
              <a:t>Shapiro (2016)</a:t>
            </a:r>
            <a:r>
              <a:rPr lang="en-US" sz="2400" dirty="0">
                <a:cs typeface="Calibri Light" panose="020F0302020204030204" pitchFamily="34" charset="0"/>
              </a:rPr>
              <a:t>:</a:t>
            </a:r>
          </a:p>
          <a:p>
            <a:pPr lvl="1"/>
            <a:endParaRPr lang="en-US" sz="2400" b="1" dirty="0">
              <a:cs typeface="Calibri Light" panose="020F0302020204030204" pitchFamily="34" charset="0"/>
            </a:endParaRPr>
          </a:p>
          <a:p>
            <a:pPr marL="800100" lvl="1" indent="-342900">
              <a:buFont typeface="Wingdings" panose="05000000000000000000" pitchFamily="2" charset="2"/>
              <a:buChar char="§"/>
            </a:pPr>
            <a:r>
              <a:rPr lang="en-US" sz="2400" dirty="0">
                <a:cs typeface="Calibri Light" panose="020F0302020204030204" pitchFamily="34" charset="0"/>
              </a:rPr>
              <a:t>CO2 generated by trade-related transport makes up less than 4% of global emissions.</a:t>
            </a:r>
          </a:p>
          <a:p>
            <a:pPr marL="1257300" lvl="2" indent="-342900">
              <a:buFont typeface="Wingdings" panose="05000000000000000000" pitchFamily="2" charset="2"/>
              <a:buChar char="§"/>
            </a:pPr>
            <a:r>
              <a:rPr lang="en-US" sz="2000" dirty="0">
                <a:cs typeface="Calibri Light" panose="020F0302020204030204" pitchFamily="34" charset="0"/>
              </a:rPr>
              <a:t>But: transport emissions make up 35% of total emissions from traded goods!</a:t>
            </a:r>
          </a:p>
          <a:p>
            <a:pPr marL="1257300" lvl="2" indent="-342900">
              <a:buFont typeface="Wingdings" panose="05000000000000000000" pitchFamily="2" charset="2"/>
              <a:buChar char="§"/>
            </a:pPr>
            <a:endParaRPr lang="en-US" sz="2000" dirty="0">
              <a:cs typeface="Calibri Light" panose="020F0302020204030204" pitchFamily="34" charset="0"/>
            </a:endParaRPr>
          </a:p>
          <a:p>
            <a:pPr marL="800100" lvl="1" indent="-342900">
              <a:buFont typeface="Wingdings" panose="05000000000000000000" pitchFamily="2" charset="2"/>
              <a:buChar char="§"/>
            </a:pPr>
            <a:r>
              <a:rPr lang="en-US" sz="2400" dirty="0">
                <a:cs typeface="Calibri Light" panose="020F0302020204030204" pitchFamily="34" charset="0"/>
              </a:rPr>
              <a:t>Surprising which goods are “clean”/”dirty”, accounting for transportation.</a:t>
            </a:r>
          </a:p>
          <a:p>
            <a:pPr marL="1257300" lvl="2" indent="-342900">
              <a:buFont typeface="Wingdings" panose="05000000000000000000" pitchFamily="2" charset="2"/>
              <a:buChar char="§"/>
            </a:pPr>
            <a:r>
              <a:rPr lang="en-US" sz="2000" dirty="0">
                <a:cs typeface="Calibri Light" panose="020F0302020204030204" pitchFamily="34" charset="0"/>
              </a:rPr>
              <a:t>Commodities are energy-intensive to produce but often shipped efficiently by sea.</a:t>
            </a:r>
          </a:p>
          <a:p>
            <a:pPr marL="1257300" lvl="2" indent="-342900">
              <a:buFont typeface="Wingdings" panose="05000000000000000000" pitchFamily="2" charset="2"/>
              <a:buChar char="§"/>
            </a:pPr>
            <a:r>
              <a:rPr lang="en-US" sz="2000" dirty="0">
                <a:cs typeface="Calibri Light" panose="020F0302020204030204" pitchFamily="34" charset="0"/>
              </a:rPr>
              <a:t>Machinery/electronic equipment efficiently produced but shipped by air – dirty!</a:t>
            </a:r>
          </a:p>
          <a:p>
            <a:pPr marL="1257300" lvl="2" indent="-342900">
              <a:buFont typeface="Wingdings" panose="05000000000000000000" pitchFamily="2" charset="2"/>
              <a:buChar char="§"/>
            </a:pPr>
            <a:endParaRPr lang="en-US" sz="2000" dirty="0">
              <a:cs typeface="Calibri Light" panose="020F0302020204030204" pitchFamily="34" charset="0"/>
            </a:endParaRPr>
          </a:p>
          <a:p>
            <a:pPr marL="800100" lvl="1" indent="-342900">
              <a:buFont typeface="Wingdings" panose="05000000000000000000" pitchFamily="2" charset="2"/>
              <a:buChar char="§"/>
            </a:pPr>
            <a:r>
              <a:rPr lang="en-US" sz="2400" dirty="0">
                <a:cs typeface="Calibri Light" panose="020F0302020204030204" pitchFamily="34" charset="0"/>
              </a:rPr>
              <a:t>Compared to autarkic world, current international trade practices increase CO2 emissions by only 5% annually.</a:t>
            </a: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Wingdings" panose="05000000000000000000" pitchFamily="2" charset="2"/>
              <a:buChar char="§"/>
            </a:pPr>
            <a:r>
              <a:rPr lang="en-US" sz="2400" dirty="0">
                <a:cs typeface="Calibri Light" panose="020F0302020204030204" pitchFamily="34" charset="0"/>
              </a:rPr>
              <a:t>At a SCC of ~$30, the global welfare gains from trade exceed the costs of CO2 emissions by a factor of 160x.</a:t>
            </a:r>
          </a:p>
        </p:txBody>
      </p:sp>
    </p:spTree>
    <p:custDataLst>
      <p:tags r:id="rId1"/>
    </p:custDataLst>
    <p:extLst>
      <p:ext uri="{BB962C8B-B14F-4D97-AF65-F5344CB8AC3E}">
        <p14:creationId xmlns:p14="http://schemas.microsoft.com/office/powerpoint/2010/main" val="3073363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Transport-generated pollution</a:t>
            </a:r>
          </a:p>
          <a:p>
            <a:pPr algn="ctr"/>
            <a:endParaRPr lang="en-US" dirty="0">
              <a:solidFill>
                <a:srgbClr val="0070C0"/>
              </a:solidFill>
              <a:latin typeface="+mj-lt"/>
            </a:endParaRPr>
          </a:p>
        </p:txBody>
      </p:sp>
      <p:pic>
        <p:nvPicPr>
          <p:cNvPr id="4" name="Picture 3">
            <a:extLst>
              <a:ext uri="{FF2B5EF4-FFF2-40B4-BE49-F238E27FC236}">
                <a16:creationId xmlns:a16="http://schemas.microsoft.com/office/drawing/2014/main" id="{8E8EAE54-A712-5055-209B-A1D3775FECC8}"/>
              </a:ext>
            </a:extLst>
          </p:cNvPr>
          <p:cNvPicPr>
            <a:picLocks noChangeAspect="1"/>
          </p:cNvPicPr>
          <p:nvPr/>
        </p:nvPicPr>
        <p:blipFill>
          <a:blip r:embed="rId4"/>
          <a:stretch>
            <a:fillRect/>
          </a:stretch>
        </p:blipFill>
        <p:spPr>
          <a:xfrm>
            <a:off x="3234541" y="1057599"/>
            <a:ext cx="5722917" cy="5312720"/>
          </a:xfrm>
          <a:prstGeom prst="rect">
            <a:avLst/>
          </a:prstGeom>
        </p:spPr>
      </p:pic>
    </p:spTree>
    <p:custDataLst>
      <p:tags r:id="rId1"/>
    </p:custDataLst>
    <p:extLst>
      <p:ext uri="{BB962C8B-B14F-4D97-AF65-F5344CB8AC3E}">
        <p14:creationId xmlns:p14="http://schemas.microsoft.com/office/powerpoint/2010/main" val="3562553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Transport-generated pollution</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066F3DE9-27C9-44EE-99FF-43351F07A1BB}"/>
              </a:ext>
            </a:extLst>
          </p:cNvPr>
          <p:cNvSpPr txBox="1"/>
          <p:nvPr/>
        </p:nvSpPr>
        <p:spPr>
          <a:xfrm>
            <a:off x="934720" y="1536174"/>
            <a:ext cx="2570480" cy="3785652"/>
          </a:xfrm>
          <a:prstGeom prst="rect">
            <a:avLst/>
          </a:prstGeom>
          <a:noFill/>
        </p:spPr>
        <p:txBody>
          <a:bodyPr wrap="square" rtlCol="0">
            <a:spAutoFit/>
          </a:bodyPr>
          <a:lstStyle/>
          <a:p>
            <a:r>
              <a:rPr lang="en-US" sz="2400" dirty="0"/>
              <a:t>Building on that last result, Shapiro (2016) asks:</a:t>
            </a:r>
          </a:p>
          <a:p>
            <a:endParaRPr lang="en-US" sz="2400" dirty="0"/>
          </a:p>
          <a:p>
            <a:r>
              <a:rPr lang="en-US" sz="2400" dirty="0"/>
              <a:t>What happens to welfare if a global carbon tax on shipping of $30/ton is imposed?</a:t>
            </a:r>
          </a:p>
        </p:txBody>
      </p:sp>
      <p:pic>
        <p:nvPicPr>
          <p:cNvPr id="8" name="Picture 7">
            <a:extLst>
              <a:ext uri="{FF2B5EF4-FFF2-40B4-BE49-F238E27FC236}">
                <a16:creationId xmlns:a16="http://schemas.microsoft.com/office/drawing/2014/main" id="{1C3B3DEC-F511-3BC8-06C4-62202C38378A}"/>
              </a:ext>
            </a:extLst>
          </p:cNvPr>
          <p:cNvPicPr>
            <a:picLocks noChangeAspect="1"/>
          </p:cNvPicPr>
          <p:nvPr/>
        </p:nvPicPr>
        <p:blipFill>
          <a:blip r:embed="rId4"/>
          <a:stretch>
            <a:fillRect/>
          </a:stretch>
        </p:blipFill>
        <p:spPr>
          <a:xfrm>
            <a:off x="3647564" y="2763520"/>
            <a:ext cx="7609716" cy="2884396"/>
          </a:xfrm>
          <a:prstGeom prst="rect">
            <a:avLst/>
          </a:prstGeom>
        </p:spPr>
      </p:pic>
      <p:pic>
        <p:nvPicPr>
          <p:cNvPr id="10" name="Picture 9">
            <a:extLst>
              <a:ext uri="{FF2B5EF4-FFF2-40B4-BE49-F238E27FC236}">
                <a16:creationId xmlns:a16="http://schemas.microsoft.com/office/drawing/2014/main" id="{D3AF9DB8-CD2E-CE5D-9F48-9855F22829F3}"/>
              </a:ext>
            </a:extLst>
          </p:cNvPr>
          <p:cNvPicPr>
            <a:picLocks noChangeAspect="1"/>
          </p:cNvPicPr>
          <p:nvPr/>
        </p:nvPicPr>
        <p:blipFill>
          <a:blip r:embed="rId5"/>
          <a:stretch>
            <a:fillRect/>
          </a:stretch>
        </p:blipFill>
        <p:spPr>
          <a:xfrm>
            <a:off x="3647564" y="1396727"/>
            <a:ext cx="7609716" cy="1270551"/>
          </a:xfrm>
          <a:prstGeom prst="rect">
            <a:avLst/>
          </a:prstGeom>
        </p:spPr>
      </p:pic>
    </p:spTree>
    <p:custDataLst>
      <p:tags r:id="rId1"/>
    </p:custDataLst>
    <p:extLst>
      <p:ext uri="{BB962C8B-B14F-4D97-AF65-F5344CB8AC3E}">
        <p14:creationId xmlns:p14="http://schemas.microsoft.com/office/powerpoint/2010/main" val="1156315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39695"/>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Roadmap</a:t>
            </a:r>
          </a:p>
        </p:txBody>
      </p:sp>
      <p:sp>
        <p:nvSpPr>
          <p:cNvPr id="2" name="TextBox 1">
            <a:extLst>
              <a:ext uri="{FF2B5EF4-FFF2-40B4-BE49-F238E27FC236}">
                <a16:creationId xmlns:a16="http://schemas.microsoft.com/office/drawing/2014/main" id="{B58FC29C-44D3-3F81-3D9B-0A1DC5C03EAA}"/>
              </a:ext>
            </a:extLst>
          </p:cNvPr>
          <p:cNvSpPr txBox="1"/>
          <p:nvPr/>
        </p:nvSpPr>
        <p:spPr>
          <a:xfrm>
            <a:off x="2971605" y="2059940"/>
            <a:ext cx="6248790" cy="2372188"/>
          </a:xfrm>
          <a:prstGeom prst="rect">
            <a:avLst/>
          </a:prstGeom>
          <a:noFill/>
          <a:effectLst/>
        </p:spPr>
        <p:txBody>
          <a:bodyPr wrap="square" rtlCol="0">
            <a:spAutoFit/>
          </a:bodyPr>
          <a:lstStyle/>
          <a:p>
            <a:pPr marL="342900" indent="-342900">
              <a:lnSpc>
                <a:spcPct val="125000"/>
              </a:lnSpc>
              <a:buFont typeface="Wingdings" panose="05000000000000000000" pitchFamily="2" charset="2"/>
              <a:buChar char="§"/>
            </a:pPr>
            <a:r>
              <a:rPr lang="en-US" sz="2000" dirty="0">
                <a:cs typeface="Calibri Light" panose="020F0302020204030204" pitchFamily="34" charset="0"/>
              </a:rPr>
              <a:t>The effect of trade on the environment</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The effect of environmental policy on trade (and the environment)</a:t>
            </a:r>
          </a:p>
          <a:p>
            <a:pPr marL="342900" indent="-342900">
              <a:lnSpc>
                <a:spcPct val="125000"/>
              </a:lnSpc>
              <a:buFont typeface="Wingdings" panose="05000000000000000000" pitchFamily="2" charset="2"/>
              <a:buChar char="§"/>
            </a:pPr>
            <a:r>
              <a:rPr lang="en-US" sz="2000" b="1" dirty="0">
                <a:solidFill>
                  <a:srgbClr val="C00000"/>
                </a:solidFill>
                <a:cs typeface="Calibri Light" panose="020F0302020204030204" pitchFamily="34" charset="0"/>
              </a:rPr>
              <a:t>Trade policy as environmental policy?</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Leakage and border pollution taxes</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International Environmental Agreements</a:t>
            </a:r>
          </a:p>
        </p:txBody>
      </p:sp>
    </p:spTree>
    <p:custDataLst>
      <p:tags r:id="rId1"/>
    </p:custDataLst>
    <p:extLst>
      <p:ext uri="{BB962C8B-B14F-4D97-AF65-F5344CB8AC3E}">
        <p14:creationId xmlns:p14="http://schemas.microsoft.com/office/powerpoint/2010/main" val="1408683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Trade policy as environmental policy?</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6095999" y="1117605"/>
            <a:ext cx="5944595" cy="5016758"/>
          </a:xfrm>
          <a:prstGeom prst="rect">
            <a:avLst/>
          </a:prstGeom>
          <a:noFill/>
          <a:effectLst/>
        </p:spPr>
        <p:txBody>
          <a:bodyPr wrap="square" rtlCol="0">
            <a:spAutoFit/>
          </a:bodyPr>
          <a:lstStyle/>
          <a:p>
            <a:pPr lvl="1"/>
            <a:r>
              <a:rPr lang="en-US" sz="2000" dirty="0">
                <a:cs typeface="Calibri Light" panose="020F0302020204030204" pitchFamily="34" charset="0"/>
              </a:rPr>
              <a:t>In a </a:t>
            </a:r>
            <a:r>
              <a:rPr lang="en-US" sz="2000" dirty="0">
                <a:cs typeface="Calibri Light" panose="020F0302020204030204" pitchFamily="34" charset="0"/>
                <a:hlinkClick r:id="rId4"/>
              </a:rPr>
              <a:t>2021 paper</a:t>
            </a:r>
            <a:r>
              <a:rPr lang="en-US" sz="2000" dirty="0">
                <a:cs typeface="Calibri Light" panose="020F0302020204030204" pitchFamily="34" charset="0"/>
              </a:rPr>
              <a:t>, Shapiro notes that existing global trade policy is distorted towards promoting trade in carbon-intensive goods.</a:t>
            </a:r>
          </a:p>
          <a:p>
            <a:pPr lvl="1"/>
            <a:endParaRPr lang="en-US" sz="2000" dirty="0">
              <a:cs typeface="Calibri Light" panose="020F0302020204030204" pitchFamily="34" charset="0"/>
            </a:endParaRPr>
          </a:p>
          <a:p>
            <a:pPr lvl="1"/>
            <a:r>
              <a:rPr lang="en-US" sz="2000" dirty="0">
                <a:cs typeface="Calibri Light" panose="020F0302020204030204" pitchFamily="34" charset="0"/>
              </a:rPr>
              <a:t>The existing global tariff structure (likely due to lobbying) is one where tariffs are </a:t>
            </a:r>
            <a:r>
              <a:rPr lang="en-US" sz="2000" dirty="0">
                <a:solidFill>
                  <a:schemeClr val="accent1"/>
                </a:solidFill>
                <a:cs typeface="Calibri Light" panose="020F0302020204030204" pitchFamily="34" charset="0"/>
              </a:rPr>
              <a:t>low on imported inputs </a:t>
            </a:r>
            <a:r>
              <a:rPr lang="en-US" sz="2000" dirty="0">
                <a:cs typeface="Calibri Light" panose="020F0302020204030204" pitchFamily="34" charset="0"/>
              </a:rPr>
              <a:t>and </a:t>
            </a:r>
            <a:r>
              <a:rPr lang="en-US" sz="2000" dirty="0">
                <a:solidFill>
                  <a:schemeClr val="bg2">
                    <a:lumMod val="75000"/>
                  </a:schemeClr>
                </a:solidFill>
                <a:cs typeface="Calibri Light" panose="020F0302020204030204" pitchFamily="34" charset="0"/>
              </a:rPr>
              <a:t>high on final goods </a:t>
            </a:r>
            <a:r>
              <a:rPr lang="en-US" sz="2000" dirty="0">
                <a:cs typeface="Calibri Light" panose="020F0302020204030204" pitchFamily="34" charset="0"/>
              </a:rPr>
              <a:t>(to protect high-margin domestic production).</a:t>
            </a:r>
          </a:p>
          <a:p>
            <a:pPr lvl="1"/>
            <a:endParaRPr lang="en-US" sz="2000" dirty="0">
              <a:cs typeface="Calibri Light" panose="020F0302020204030204" pitchFamily="34" charset="0"/>
            </a:endParaRPr>
          </a:p>
          <a:p>
            <a:pPr lvl="1"/>
            <a:r>
              <a:rPr lang="en-US" sz="2000" dirty="0">
                <a:cs typeface="Calibri Light" panose="020F0302020204030204" pitchFamily="34" charset="0"/>
              </a:rPr>
              <a:t>Shapiro asks: what happens to trade and carbon emissions if all countries simplify trade policy via a single tariff rate per trading partner (taken at the bilateral-average) for all goods?</a:t>
            </a:r>
          </a:p>
          <a:p>
            <a:pPr lvl="1"/>
            <a:endParaRPr lang="en-US" sz="2000" dirty="0">
              <a:cs typeface="Calibri Light" panose="020F0302020204030204" pitchFamily="34" charset="0"/>
            </a:endParaRPr>
          </a:p>
          <a:p>
            <a:pPr lvl="1"/>
            <a:r>
              <a:rPr lang="en-US" sz="2000" dirty="0">
                <a:cs typeface="Calibri Light" panose="020F0302020204030204" pitchFamily="34" charset="0"/>
              </a:rPr>
              <a:t>Result: 0.65% </a:t>
            </a:r>
            <a:r>
              <a:rPr lang="en-US" sz="2000" i="1" dirty="0">
                <a:cs typeface="Calibri Light" panose="020F0302020204030204" pitchFamily="34" charset="0"/>
              </a:rPr>
              <a:t>increase</a:t>
            </a:r>
            <a:r>
              <a:rPr lang="en-US" sz="2000" dirty="0">
                <a:cs typeface="Calibri Light" panose="020F0302020204030204" pitchFamily="34" charset="0"/>
              </a:rPr>
              <a:t> in global income and 3.6% </a:t>
            </a:r>
            <a:r>
              <a:rPr lang="en-US" sz="2000" i="1" dirty="0">
                <a:cs typeface="Calibri Light" panose="020F0302020204030204" pitchFamily="34" charset="0"/>
              </a:rPr>
              <a:t>decrease</a:t>
            </a:r>
            <a:r>
              <a:rPr lang="en-US" sz="2000" dirty="0">
                <a:cs typeface="Calibri Light" panose="020F0302020204030204" pitchFamily="34" charset="0"/>
              </a:rPr>
              <a:t> in global carbon emissions.</a:t>
            </a:r>
          </a:p>
        </p:txBody>
      </p:sp>
      <p:pic>
        <p:nvPicPr>
          <p:cNvPr id="4" name="Picture 3">
            <a:extLst>
              <a:ext uri="{FF2B5EF4-FFF2-40B4-BE49-F238E27FC236}">
                <a16:creationId xmlns:a16="http://schemas.microsoft.com/office/drawing/2014/main" id="{144E3FA4-EBF1-4D97-F6F8-46FE59011371}"/>
              </a:ext>
            </a:extLst>
          </p:cNvPr>
          <p:cNvPicPr>
            <a:picLocks noChangeAspect="1"/>
          </p:cNvPicPr>
          <p:nvPr/>
        </p:nvPicPr>
        <p:blipFill>
          <a:blip r:embed="rId5"/>
          <a:stretch>
            <a:fillRect/>
          </a:stretch>
        </p:blipFill>
        <p:spPr>
          <a:xfrm>
            <a:off x="371059" y="1300485"/>
            <a:ext cx="5944595" cy="4236715"/>
          </a:xfrm>
          <a:prstGeom prst="rect">
            <a:avLst/>
          </a:prstGeom>
        </p:spPr>
      </p:pic>
    </p:spTree>
    <p:custDataLst>
      <p:tags r:id="rId1"/>
    </p:custDataLst>
    <p:extLst>
      <p:ext uri="{BB962C8B-B14F-4D97-AF65-F5344CB8AC3E}">
        <p14:creationId xmlns:p14="http://schemas.microsoft.com/office/powerpoint/2010/main" val="3589254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Second-best policy for trade and the environment</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776742" y="1300485"/>
            <a:ext cx="10638514" cy="5416868"/>
          </a:xfrm>
          <a:prstGeom prst="rect">
            <a:avLst/>
          </a:prstGeom>
          <a:noFill/>
          <a:effectLst/>
        </p:spPr>
        <p:txBody>
          <a:bodyPr wrap="square" rtlCol="0">
            <a:spAutoFit/>
          </a:bodyPr>
          <a:lstStyle/>
          <a:p>
            <a:pPr lvl="1"/>
            <a:r>
              <a:rPr lang="en-US" sz="2200" dirty="0">
                <a:cs typeface="Calibri Light" panose="020F0302020204030204" pitchFamily="34" charset="0"/>
              </a:rPr>
              <a:t>In cases where a market distortion can’t be removed due to technical reasons, politics, distributional effects, etc., economists advocate for a </a:t>
            </a:r>
            <a:r>
              <a:rPr lang="en-US" sz="2200" i="1" dirty="0">
                <a:cs typeface="Calibri Light" panose="020F0302020204030204" pitchFamily="34" charset="0"/>
              </a:rPr>
              <a:t>second-best policy</a:t>
            </a:r>
            <a:r>
              <a:rPr lang="en-US" sz="2200" dirty="0">
                <a:cs typeface="Calibri Light" panose="020F0302020204030204" pitchFamily="34" charset="0"/>
              </a:rPr>
              <a:t>. </a:t>
            </a:r>
          </a:p>
          <a:p>
            <a:pPr marL="1257300" lvl="2" indent="-342900">
              <a:buFont typeface="Wingdings" panose="05000000000000000000" pitchFamily="2" charset="2"/>
              <a:buChar char="§"/>
            </a:pPr>
            <a:r>
              <a:rPr lang="en-US" sz="2000" dirty="0">
                <a:cs typeface="Calibri Light" panose="020F0302020204030204" pitchFamily="34" charset="0"/>
              </a:rPr>
              <a:t>When making second-best policy, </a:t>
            </a:r>
            <a:r>
              <a:rPr lang="en-US" sz="2000" i="1" dirty="0">
                <a:cs typeface="Calibri Light" panose="020F0302020204030204" pitchFamily="34" charset="0"/>
              </a:rPr>
              <a:t>adding an additional distortion in an interdependent market</a:t>
            </a:r>
            <a:r>
              <a:rPr lang="en-US" sz="2000" dirty="0">
                <a:cs typeface="Calibri Light" panose="020F0302020204030204" pitchFamily="34" charset="0"/>
              </a:rPr>
              <a:t> might lead to a more efficient outcome.</a:t>
            </a:r>
          </a:p>
          <a:p>
            <a:pPr marL="1257300" lvl="2" indent="-342900">
              <a:buFont typeface="Wingdings" panose="05000000000000000000" pitchFamily="2" charset="2"/>
              <a:buChar char="§"/>
            </a:pPr>
            <a:r>
              <a:rPr lang="en-US" sz="2000" dirty="0">
                <a:cs typeface="Calibri Light" panose="020F0302020204030204" pitchFamily="34" charset="0"/>
              </a:rPr>
              <a:t>When addressing environmental issues, we are often in a second-best world.</a:t>
            </a:r>
          </a:p>
          <a:p>
            <a:pPr lvl="1"/>
            <a:endParaRPr lang="en-US" sz="2400" dirty="0">
              <a:cs typeface="Calibri Light" panose="020F0302020204030204" pitchFamily="34" charset="0"/>
            </a:endParaRPr>
          </a:p>
          <a:p>
            <a:pPr lvl="1"/>
            <a:r>
              <a:rPr lang="en-US" sz="2200" i="1" dirty="0">
                <a:cs typeface="Calibri Light" panose="020F0302020204030204" pitchFamily="34" charset="0"/>
              </a:rPr>
              <a:t>Example</a:t>
            </a:r>
            <a:r>
              <a:rPr lang="en-US" sz="2200" dirty="0">
                <a:cs typeface="Calibri Light" panose="020F0302020204030204" pitchFamily="34" charset="0"/>
              </a:rPr>
              <a:t>: </a:t>
            </a:r>
            <a:r>
              <a:rPr lang="en-US" sz="2200" dirty="0">
                <a:cs typeface="Calibri Light" panose="020F0302020204030204" pitchFamily="34" charset="0"/>
                <a:hlinkClick r:id="rId4"/>
              </a:rPr>
              <a:t>Costello and </a:t>
            </a:r>
            <a:r>
              <a:rPr lang="en-US" sz="2200" dirty="0" err="1">
                <a:cs typeface="Calibri Light" panose="020F0302020204030204" pitchFamily="34" charset="0"/>
                <a:hlinkClick r:id="rId4"/>
              </a:rPr>
              <a:t>McAusland</a:t>
            </a:r>
            <a:r>
              <a:rPr lang="en-US" sz="2200" dirty="0">
                <a:cs typeface="Calibri Light" panose="020F0302020204030204" pitchFamily="34" charset="0"/>
                <a:hlinkClick r:id="rId4"/>
              </a:rPr>
              <a:t> (2004)</a:t>
            </a:r>
            <a:r>
              <a:rPr lang="en-US" sz="2200" dirty="0">
                <a:cs typeface="Calibri Light" panose="020F0302020204030204" pitchFamily="34" charset="0"/>
              </a:rPr>
              <a:t> suggest that using a </a:t>
            </a:r>
            <a:r>
              <a:rPr lang="en-US" sz="2200" b="0" i="0" dirty="0">
                <a:solidFill>
                  <a:srgbClr val="1F1F1F"/>
                </a:solidFill>
                <a:effectLst/>
                <a:latin typeface="ElsevierGulliver"/>
              </a:rPr>
              <a:t>commodity import tariff as a Pigouvian tax can deter invasive species introduction by reducing both import volume and infestation levels.</a:t>
            </a:r>
          </a:p>
          <a:p>
            <a:pPr lvl="1"/>
            <a:endParaRPr lang="en-US" sz="2400" dirty="0">
              <a:solidFill>
                <a:srgbClr val="1F1F1F"/>
              </a:solidFill>
              <a:latin typeface="ElsevierGulliver"/>
              <a:cs typeface="Calibri Light" panose="020F0302020204030204" pitchFamily="34" charset="0"/>
            </a:endParaRPr>
          </a:p>
          <a:p>
            <a:pPr lvl="1"/>
            <a:r>
              <a:rPr lang="en-US" sz="2200" i="1" dirty="0">
                <a:solidFill>
                  <a:srgbClr val="1F1F1F"/>
                </a:solidFill>
                <a:latin typeface="ElsevierGulliver"/>
                <a:cs typeface="Calibri Light" panose="020F0302020204030204" pitchFamily="34" charset="0"/>
              </a:rPr>
              <a:t>Example</a:t>
            </a:r>
            <a:r>
              <a:rPr lang="en-US" sz="2200" dirty="0">
                <a:solidFill>
                  <a:srgbClr val="1F1F1F"/>
                </a:solidFill>
                <a:latin typeface="ElsevierGulliver"/>
                <a:cs typeface="Calibri Light" panose="020F0302020204030204" pitchFamily="34" charset="0"/>
              </a:rPr>
              <a:t>: In 2010, China increased export restrictions on rare earth metals, claiming the restrictions were necessary to reduce pollution. This “environmental policy” resulting in massive price increases and gains in trade. In 2015, the WTO ruled against China, saying the restrictions were clearly not necessary to reduce pollution.</a:t>
            </a:r>
            <a:endParaRPr lang="en-US" sz="2200" i="1" dirty="0">
              <a:cs typeface="Calibri Light" panose="020F0302020204030204" pitchFamily="34" charset="0"/>
            </a:endParaRPr>
          </a:p>
          <a:p>
            <a:pPr lvl="1"/>
            <a:endParaRPr lang="en-US" sz="2000" dirty="0">
              <a:cs typeface="Calibri Light" panose="020F0302020204030204" pitchFamily="34" charset="0"/>
            </a:endParaRPr>
          </a:p>
          <a:p>
            <a:pPr lvl="1"/>
            <a:endParaRPr lang="en-US" sz="2000"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344335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39695"/>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Roadmap</a:t>
            </a:r>
          </a:p>
        </p:txBody>
      </p:sp>
      <p:sp>
        <p:nvSpPr>
          <p:cNvPr id="3" name="TextBox 2">
            <a:extLst>
              <a:ext uri="{FF2B5EF4-FFF2-40B4-BE49-F238E27FC236}">
                <a16:creationId xmlns:a16="http://schemas.microsoft.com/office/drawing/2014/main" id="{5604C807-812E-87CC-DCC0-F052E488D78E}"/>
              </a:ext>
            </a:extLst>
          </p:cNvPr>
          <p:cNvSpPr txBox="1"/>
          <p:nvPr/>
        </p:nvSpPr>
        <p:spPr>
          <a:xfrm>
            <a:off x="2971605" y="2059940"/>
            <a:ext cx="6248790" cy="2372188"/>
          </a:xfrm>
          <a:prstGeom prst="rect">
            <a:avLst/>
          </a:prstGeom>
          <a:noFill/>
          <a:effectLst/>
        </p:spPr>
        <p:txBody>
          <a:bodyPr wrap="square" rtlCol="0">
            <a:spAutoFit/>
          </a:bodyPr>
          <a:lstStyle/>
          <a:p>
            <a:pPr marL="342900" indent="-342900">
              <a:lnSpc>
                <a:spcPct val="125000"/>
              </a:lnSpc>
              <a:buFont typeface="Wingdings" panose="05000000000000000000" pitchFamily="2" charset="2"/>
              <a:buChar char="§"/>
            </a:pPr>
            <a:r>
              <a:rPr lang="en-US" sz="2000" b="1" dirty="0">
                <a:solidFill>
                  <a:srgbClr val="C00000"/>
                </a:solidFill>
                <a:cs typeface="Calibri Light" panose="020F0302020204030204" pitchFamily="34" charset="0"/>
              </a:rPr>
              <a:t>The effect of trade on the environment</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The effect of environmental policy on trade (and the environment)</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Trade policy as environmental policy?</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Leakage and border pollution taxes</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International Environmental Agreements</a:t>
            </a:r>
          </a:p>
        </p:txBody>
      </p:sp>
    </p:spTree>
    <p:custDataLst>
      <p:tags r:id="rId1"/>
    </p:custDataLst>
    <p:extLst>
      <p:ext uri="{BB962C8B-B14F-4D97-AF65-F5344CB8AC3E}">
        <p14:creationId xmlns:p14="http://schemas.microsoft.com/office/powerpoint/2010/main" val="2869904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39695"/>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Roadmap</a:t>
            </a:r>
          </a:p>
        </p:txBody>
      </p:sp>
      <p:sp>
        <p:nvSpPr>
          <p:cNvPr id="2" name="TextBox 1">
            <a:extLst>
              <a:ext uri="{FF2B5EF4-FFF2-40B4-BE49-F238E27FC236}">
                <a16:creationId xmlns:a16="http://schemas.microsoft.com/office/drawing/2014/main" id="{B58FC29C-44D3-3F81-3D9B-0A1DC5C03EAA}"/>
              </a:ext>
            </a:extLst>
          </p:cNvPr>
          <p:cNvSpPr txBox="1"/>
          <p:nvPr/>
        </p:nvSpPr>
        <p:spPr>
          <a:xfrm>
            <a:off x="2971605" y="2059940"/>
            <a:ext cx="6248790" cy="2372188"/>
          </a:xfrm>
          <a:prstGeom prst="rect">
            <a:avLst/>
          </a:prstGeom>
          <a:noFill/>
          <a:effectLst/>
        </p:spPr>
        <p:txBody>
          <a:bodyPr wrap="square" rtlCol="0">
            <a:spAutoFit/>
          </a:bodyPr>
          <a:lstStyle/>
          <a:p>
            <a:pPr marL="342900" indent="-342900">
              <a:lnSpc>
                <a:spcPct val="125000"/>
              </a:lnSpc>
              <a:buFont typeface="Wingdings" panose="05000000000000000000" pitchFamily="2" charset="2"/>
              <a:buChar char="§"/>
            </a:pPr>
            <a:r>
              <a:rPr lang="en-US" sz="2000" dirty="0">
                <a:cs typeface="Calibri Light" panose="020F0302020204030204" pitchFamily="34" charset="0"/>
              </a:rPr>
              <a:t>The effect of trade on the environment</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The effect of environmental policy on trade (and the environment)</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Trade policy as environmental policy?</a:t>
            </a:r>
          </a:p>
          <a:p>
            <a:pPr marL="342900" indent="-342900">
              <a:lnSpc>
                <a:spcPct val="125000"/>
              </a:lnSpc>
              <a:buFont typeface="Wingdings" panose="05000000000000000000" pitchFamily="2" charset="2"/>
              <a:buChar char="§"/>
            </a:pPr>
            <a:r>
              <a:rPr lang="en-US" sz="2000" b="1" dirty="0">
                <a:solidFill>
                  <a:srgbClr val="C00000"/>
                </a:solidFill>
                <a:cs typeface="Calibri Light" panose="020F0302020204030204" pitchFamily="34" charset="0"/>
              </a:rPr>
              <a:t>Leakage and border pollution taxes</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International Environmental Agreements</a:t>
            </a:r>
          </a:p>
        </p:txBody>
      </p:sp>
    </p:spTree>
    <p:custDataLst>
      <p:tags r:id="rId1"/>
    </p:custDataLst>
    <p:extLst>
      <p:ext uri="{BB962C8B-B14F-4D97-AF65-F5344CB8AC3E}">
        <p14:creationId xmlns:p14="http://schemas.microsoft.com/office/powerpoint/2010/main" val="2896388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Climate policy and carbon leakage</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776742" y="1137925"/>
            <a:ext cx="10638514" cy="5170646"/>
          </a:xfrm>
          <a:prstGeom prst="rect">
            <a:avLst/>
          </a:prstGeom>
          <a:noFill/>
          <a:effectLst/>
        </p:spPr>
        <p:txBody>
          <a:bodyPr wrap="square" rtlCol="0">
            <a:spAutoFit/>
          </a:bodyPr>
          <a:lstStyle/>
          <a:p>
            <a:pPr lvl="1"/>
            <a:r>
              <a:rPr lang="en-US" sz="2200" dirty="0">
                <a:cs typeface="Calibri Light" panose="020F0302020204030204" pitchFamily="34" charset="0"/>
              </a:rPr>
              <a:t>We’ve discussed pollution generally thus far, but let’s now focus on carbon emissions.</a:t>
            </a:r>
          </a:p>
          <a:p>
            <a:pPr lvl="1"/>
            <a:endParaRPr lang="en-US" sz="2200" i="1" dirty="0">
              <a:cs typeface="Calibri Light" panose="020F0302020204030204" pitchFamily="34" charset="0"/>
            </a:endParaRPr>
          </a:p>
          <a:p>
            <a:pPr lvl="1"/>
            <a:r>
              <a:rPr lang="en-US" sz="2200" dirty="0">
                <a:cs typeface="Calibri Light" panose="020F0302020204030204" pitchFamily="34" charset="0"/>
              </a:rPr>
              <a:t>Carbon emissions are a global pollutant, and there is not an “international” level of government that can overrule national sovereignty in order to correct the externality.</a:t>
            </a:r>
          </a:p>
          <a:p>
            <a:pPr lvl="1"/>
            <a:endParaRPr lang="en-US" sz="2200" dirty="0">
              <a:cs typeface="Calibri Light" panose="020F0302020204030204" pitchFamily="34" charset="0"/>
            </a:endParaRPr>
          </a:p>
          <a:p>
            <a:pPr lvl="1"/>
            <a:r>
              <a:rPr lang="en-US" sz="2200" dirty="0">
                <a:cs typeface="Calibri Light" panose="020F0302020204030204" pitchFamily="34" charset="0"/>
              </a:rPr>
              <a:t>Imagine a coalition of countries agrees to reduce carbon emissions. What do we expect to happen to emissions in non-coalition countries?</a:t>
            </a:r>
          </a:p>
          <a:p>
            <a:pPr lvl="1"/>
            <a:endParaRPr lang="en-US" sz="2200" dirty="0">
              <a:cs typeface="Calibri Light" panose="020F0302020204030204" pitchFamily="34" charset="0"/>
            </a:endParaRPr>
          </a:p>
          <a:p>
            <a:pPr marL="800100" lvl="1" indent="-342900">
              <a:buFont typeface="Wingdings" panose="05000000000000000000" pitchFamily="2" charset="2"/>
              <a:buChar char="§"/>
            </a:pPr>
            <a:r>
              <a:rPr lang="en-US" dirty="0">
                <a:cs typeface="Calibri Light" panose="020F0302020204030204" pitchFamily="34" charset="0"/>
              </a:rPr>
              <a:t>Coalition production of carbon-intensive goods will become less competitive globally, production may be offshored resulting in increased non-coalition emissions.</a:t>
            </a:r>
          </a:p>
          <a:p>
            <a:pPr marL="800100" lvl="1" indent="-342900">
              <a:buFont typeface="Wingdings" panose="05000000000000000000" pitchFamily="2" charset="2"/>
              <a:buChar char="§"/>
            </a:pPr>
            <a:endParaRPr lang="en-US" dirty="0">
              <a:cs typeface="Calibri Light" panose="020F0302020204030204" pitchFamily="34" charset="0"/>
            </a:endParaRPr>
          </a:p>
          <a:p>
            <a:pPr marL="800100" lvl="1" indent="-342900">
              <a:buFont typeface="Wingdings" panose="05000000000000000000" pitchFamily="2" charset="2"/>
              <a:buChar char="§"/>
            </a:pPr>
            <a:r>
              <a:rPr lang="en-US" dirty="0">
                <a:cs typeface="Calibri Light" panose="020F0302020204030204" pitchFamily="34" charset="0"/>
              </a:rPr>
              <a:t>Coalition demand for fossil fuels will decline. The global price of fossil fuels will respond in kind (decreasing) thus encouraging increased use in non-coalition countries</a:t>
            </a:r>
          </a:p>
          <a:p>
            <a:pPr lvl="1"/>
            <a:endParaRPr lang="en-US" sz="2000" dirty="0">
              <a:cs typeface="Calibri Light" panose="020F0302020204030204" pitchFamily="34" charset="0"/>
            </a:endParaRPr>
          </a:p>
          <a:p>
            <a:pPr lvl="1"/>
            <a:r>
              <a:rPr lang="en-US" sz="2200" b="1" dirty="0">
                <a:cs typeface="Calibri Light" panose="020F0302020204030204" pitchFamily="34" charset="0"/>
              </a:rPr>
              <a:t>Increased emissions in non-coalition countries is </a:t>
            </a:r>
            <a:r>
              <a:rPr lang="en-US" sz="2200" b="1" i="1" dirty="0">
                <a:cs typeface="Calibri Light" panose="020F0302020204030204" pitchFamily="34" charset="0"/>
              </a:rPr>
              <a:t>leakage</a:t>
            </a:r>
            <a:r>
              <a:rPr lang="en-US" sz="2200" b="1" dirty="0">
                <a:cs typeface="Calibri Light" panose="020F0302020204030204" pitchFamily="34" charset="0"/>
              </a:rPr>
              <a:t> that undermines the coalition’s climate policy.</a:t>
            </a:r>
          </a:p>
        </p:txBody>
      </p:sp>
    </p:spTree>
    <p:custDataLst>
      <p:tags r:id="rId1"/>
    </p:custDataLst>
    <p:extLst>
      <p:ext uri="{BB962C8B-B14F-4D97-AF65-F5344CB8AC3E}">
        <p14:creationId xmlns:p14="http://schemas.microsoft.com/office/powerpoint/2010/main" val="2855910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Carbon pricing, leakage and trade</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611642" y="1188725"/>
            <a:ext cx="2855458" cy="4708981"/>
          </a:xfrm>
          <a:prstGeom prst="rect">
            <a:avLst/>
          </a:prstGeom>
          <a:noFill/>
          <a:effectLst/>
        </p:spPr>
        <p:txBody>
          <a:bodyPr wrap="square" rtlCol="0">
            <a:spAutoFit/>
          </a:bodyPr>
          <a:lstStyle/>
          <a:p>
            <a:pPr lvl="1"/>
            <a:r>
              <a:rPr lang="en-US" sz="2000" dirty="0">
                <a:cs typeface="Calibri Light" panose="020F0302020204030204" pitchFamily="34" charset="0"/>
              </a:rPr>
              <a:t>This leakage can even occur in countries with climate policy and generate trade or competitiveness concerns.</a:t>
            </a:r>
          </a:p>
          <a:p>
            <a:pPr lvl="1"/>
            <a:endParaRPr lang="en-US" sz="2000" b="1" dirty="0">
              <a:cs typeface="Calibri Light" panose="020F0302020204030204" pitchFamily="34" charset="0"/>
            </a:endParaRPr>
          </a:p>
          <a:p>
            <a:pPr lvl="1"/>
            <a:r>
              <a:rPr lang="en-US" sz="2000" dirty="0">
                <a:cs typeface="Calibri Light" panose="020F0302020204030204" pitchFamily="34" charset="0"/>
              </a:rPr>
              <a:t>Consider the global heterogeneity in carbon prices and coverage, and ask yourself how this variation might affect trade…</a:t>
            </a:r>
          </a:p>
        </p:txBody>
      </p:sp>
      <p:pic>
        <p:nvPicPr>
          <p:cNvPr id="4" name="Picture 3">
            <a:extLst>
              <a:ext uri="{FF2B5EF4-FFF2-40B4-BE49-F238E27FC236}">
                <a16:creationId xmlns:a16="http://schemas.microsoft.com/office/drawing/2014/main" id="{28273F87-8434-F87C-6EB4-3E73B8FCB0E5}"/>
              </a:ext>
            </a:extLst>
          </p:cNvPr>
          <p:cNvPicPr>
            <a:picLocks noChangeAspect="1"/>
          </p:cNvPicPr>
          <p:nvPr/>
        </p:nvPicPr>
        <p:blipFill>
          <a:blip r:embed="rId4"/>
          <a:stretch>
            <a:fillRect/>
          </a:stretch>
        </p:blipFill>
        <p:spPr>
          <a:xfrm>
            <a:off x="4627572" y="1015891"/>
            <a:ext cx="6253860" cy="5220094"/>
          </a:xfrm>
          <a:prstGeom prst="rect">
            <a:avLst/>
          </a:prstGeom>
        </p:spPr>
      </p:pic>
      <p:sp>
        <p:nvSpPr>
          <p:cNvPr id="6" name="TextBox 5">
            <a:extLst>
              <a:ext uri="{FF2B5EF4-FFF2-40B4-BE49-F238E27FC236}">
                <a16:creationId xmlns:a16="http://schemas.microsoft.com/office/drawing/2014/main" id="{EE38C656-ACD1-0EDD-79DD-E81F2BD1A309}"/>
              </a:ext>
            </a:extLst>
          </p:cNvPr>
          <p:cNvSpPr txBox="1"/>
          <p:nvPr/>
        </p:nvSpPr>
        <p:spPr>
          <a:xfrm>
            <a:off x="10481584" y="5497597"/>
            <a:ext cx="1320800" cy="523220"/>
          </a:xfrm>
          <a:prstGeom prst="rect">
            <a:avLst/>
          </a:prstGeom>
          <a:noFill/>
        </p:spPr>
        <p:txBody>
          <a:bodyPr wrap="square" rtlCol="0">
            <a:spAutoFit/>
          </a:bodyPr>
          <a:lstStyle/>
          <a:p>
            <a:r>
              <a:rPr lang="en-US" sz="1400" dirty="0">
                <a:hlinkClick r:id="rId5"/>
              </a:rPr>
              <a:t>Clausing and Wolfram, 2023</a:t>
            </a:r>
            <a:endParaRPr lang="en-US" sz="1400" dirty="0"/>
          </a:p>
        </p:txBody>
      </p:sp>
    </p:spTree>
    <p:custDataLst>
      <p:tags r:id="rId1"/>
    </p:custDataLst>
    <p:extLst>
      <p:ext uri="{BB962C8B-B14F-4D97-AF65-F5344CB8AC3E}">
        <p14:creationId xmlns:p14="http://schemas.microsoft.com/office/powerpoint/2010/main" val="1526180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Carbon pricing, leakage and trade</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611642" y="1074425"/>
            <a:ext cx="2855458" cy="5324535"/>
          </a:xfrm>
          <a:prstGeom prst="rect">
            <a:avLst/>
          </a:prstGeom>
          <a:noFill/>
          <a:effectLst/>
        </p:spPr>
        <p:txBody>
          <a:bodyPr wrap="square" rtlCol="0">
            <a:spAutoFit/>
          </a:bodyPr>
          <a:lstStyle/>
          <a:p>
            <a:pPr lvl="1"/>
            <a:r>
              <a:rPr lang="en-US" sz="2000" dirty="0">
                <a:cs typeface="Calibri Light" panose="020F0302020204030204" pitchFamily="34" charset="0"/>
              </a:rPr>
              <a:t>Imagine the US implements a carbon price in the form of a $100/ton tax.</a:t>
            </a:r>
          </a:p>
          <a:p>
            <a:pPr lvl="1"/>
            <a:endParaRPr lang="en-US" sz="2000" b="1" dirty="0">
              <a:cs typeface="Calibri Light" panose="020F0302020204030204" pitchFamily="34" charset="0"/>
            </a:endParaRPr>
          </a:p>
          <a:p>
            <a:pPr lvl="1"/>
            <a:r>
              <a:rPr lang="en-US" sz="2000" dirty="0">
                <a:cs typeface="Calibri Light" panose="020F0302020204030204" pitchFamily="34" charset="0"/>
              </a:rPr>
              <a:t>US production now must compete with production from other parts of the world that </a:t>
            </a:r>
            <a:r>
              <a:rPr lang="en-US" sz="2000" i="1" dirty="0">
                <a:cs typeface="Calibri Light" panose="020F0302020204030204" pitchFamily="34" charset="0"/>
              </a:rPr>
              <a:t>don’t </a:t>
            </a:r>
            <a:r>
              <a:rPr lang="en-US" sz="2000" dirty="0">
                <a:cs typeface="Calibri Light" panose="020F0302020204030204" pitchFamily="34" charset="0"/>
              </a:rPr>
              <a:t>cost this carbon price.</a:t>
            </a:r>
          </a:p>
          <a:p>
            <a:pPr lvl="1"/>
            <a:endParaRPr lang="en-US" sz="2000" dirty="0">
              <a:cs typeface="Calibri Light" panose="020F0302020204030204" pitchFamily="34" charset="0"/>
            </a:endParaRPr>
          </a:p>
          <a:p>
            <a:pPr lvl="1"/>
            <a:r>
              <a:rPr lang="en-US" sz="2000" dirty="0">
                <a:cs typeface="Calibri Light" panose="020F0302020204030204" pitchFamily="34" charset="0"/>
              </a:rPr>
              <a:t>The further to the NE of graph at right, the more the industry is exposed to this competition .</a:t>
            </a:r>
          </a:p>
        </p:txBody>
      </p:sp>
      <p:pic>
        <p:nvPicPr>
          <p:cNvPr id="7" name="Picture 6">
            <a:extLst>
              <a:ext uri="{FF2B5EF4-FFF2-40B4-BE49-F238E27FC236}">
                <a16:creationId xmlns:a16="http://schemas.microsoft.com/office/drawing/2014/main" id="{161D307D-5811-D273-59BF-2E795C067BF8}"/>
              </a:ext>
            </a:extLst>
          </p:cNvPr>
          <p:cNvPicPr>
            <a:picLocks noChangeAspect="1"/>
          </p:cNvPicPr>
          <p:nvPr/>
        </p:nvPicPr>
        <p:blipFill>
          <a:blip r:embed="rId4"/>
          <a:stretch>
            <a:fillRect/>
          </a:stretch>
        </p:blipFill>
        <p:spPr>
          <a:xfrm>
            <a:off x="4644627" y="1256996"/>
            <a:ext cx="6029445" cy="4597704"/>
          </a:xfrm>
          <a:prstGeom prst="rect">
            <a:avLst/>
          </a:prstGeom>
        </p:spPr>
      </p:pic>
      <p:sp>
        <p:nvSpPr>
          <p:cNvPr id="6" name="TextBox 5">
            <a:extLst>
              <a:ext uri="{FF2B5EF4-FFF2-40B4-BE49-F238E27FC236}">
                <a16:creationId xmlns:a16="http://schemas.microsoft.com/office/drawing/2014/main" id="{EE38C656-ACD1-0EDD-79DD-E81F2BD1A309}"/>
              </a:ext>
            </a:extLst>
          </p:cNvPr>
          <p:cNvSpPr txBox="1"/>
          <p:nvPr/>
        </p:nvSpPr>
        <p:spPr>
          <a:xfrm>
            <a:off x="10259558" y="5682263"/>
            <a:ext cx="1320800" cy="523220"/>
          </a:xfrm>
          <a:prstGeom prst="rect">
            <a:avLst/>
          </a:prstGeom>
          <a:noFill/>
        </p:spPr>
        <p:txBody>
          <a:bodyPr wrap="square" rtlCol="0">
            <a:spAutoFit/>
          </a:bodyPr>
          <a:lstStyle/>
          <a:p>
            <a:r>
              <a:rPr lang="en-US" sz="1400" dirty="0">
                <a:hlinkClick r:id="rId5"/>
              </a:rPr>
              <a:t>Clausing and Wolfram, 2023</a:t>
            </a:r>
            <a:endParaRPr lang="en-US" sz="1400" dirty="0"/>
          </a:p>
        </p:txBody>
      </p:sp>
    </p:spTree>
    <p:custDataLst>
      <p:tags r:id="rId1"/>
    </p:custDataLst>
    <p:extLst>
      <p:ext uri="{BB962C8B-B14F-4D97-AF65-F5344CB8AC3E}">
        <p14:creationId xmlns:p14="http://schemas.microsoft.com/office/powerpoint/2010/main" val="3342695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Carbon pricing, leakage and trade</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1210150" y="1300485"/>
            <a:ext cx="9771698" cy="4985980"/>
          </a:xfrm>
          <a:prstGeom prst="rect">
            <a:avLst/>
          </a:prstGeom>
          <a:noFill/>
          <a:effectLst/>
        </p:spPr>
        <p:txBody>
          <a:bodyPr wrap="square" rtlCol="0">
            <a:spAutoFit/>
          </a:bodyPr>
          <a:lstStyle/>
          <a:p>
            <a:pPr lvl="1"/>
            <a:r>
              <a:rPr lang="en-US" sz="2000" dirty="0">
                <a:cs typeface="Calibri Light" panose="020F0302020204030204" pitchFamily="34" charset="0"/>
              </a:rPr>
              <a:t>A standard approach to partially mitigate these trade competitiveness effects is to use a </a:t>
            </a:r>
            <a:r>
              <a:rPr lang="en-US" sz="2000" b="1" dirty="0">
                <a:cs typeface="Calibri Light" panose="020F0302020204030204" pitchFamily="34" charset="0"/>
              </a:rPr>
              <a:t>cap-and-trade system</a:t>
            </a:r>
            <a:r>
              <a:rPr lang="en-US" sz="2000" dirty="0">
                <a:cs typeface="Calibri Light" panose="020F0302020204030204" pitchFamily="34" charset="0"/>
              </a:rPr>
              <a:t> with grandfathering (see lecture 16).</a:t>
            </a:r>
          </a:p>
          <a:p>
            <a:pPr marL="1257300" lvl="2" indent="-342900">
              <a:buFont typeface="Wingdings" panose="05000000000000000000" pitchFamily="2" charset="2"/>
              <a:buChar char="§"/>
            </a:pPr>
            <a:r>
              <a:rPr lang="en-US" sz="2000" dirty="0">
                <a:cs typeface="Calibri Light" panose="020F0302020204030204" pitchFamily="34" charset="0"/>
              </a:rPr>
              <a:t>Note: free permit allocations will only cover direct costs. If input costs (e.g. energy) are more expensive, this will still pass through to firms.</a:t>
            </a:r>
          </a:p>
          <a:p>
            <a:pPr marL="800100" lvl="1" indent="-342900">
              <a:buFont typeface="Wingdings" panose="05000000000000000000" pitchFamily="2" charset="2"/>
              <a:buChar char="§"/>
            </a:pPr>
            <a:endParaRPr lang="en-US" dirty="0">
              <a:cs typeface="Calibri Light" panose="020F0302020204030204" pitchFamily="34" charset="0"/>
            </a:endParaRPr>
          </a:p>
          <a:p>
            <a:pPr lvl="1"/>
            <a:r>
              <a:rPr lang="en-US" sz="2000" dirty="0">
                <a:cs typeface="Calibri Light" panose="020F0302020204030204" pitchFamily="34" charset="0"/>
              </a:rPr>
              <a:t>When jurisdictions are reluctant to directly impost carbon costs on firms/consumers (perhaps for political economy reasons), they can instead turn to </a:t>
            </a:r>
            <a:r>
              <a:rPr lang="en-US" sz="2000" b="1" dirty="0">
                <a:cs typeface="Calibri Light" panose="020F0302020204030204" pitchFamily="34" charset="0"/>
              </a:rPr>
              <a:t>subsidies</a:t>
            </a:r>
            <a:r>
              <a:rPr lang="en-US" sz="2000" dirty="0">
                <a:cs typeface="Calibri Light" panose="020F0302020204030204" pitchFamily="34" charset="0"/>
              </a:rPr>
              <a:t>.</a:t>
            </a:r>
          </a:p>
          <a:p>
            <a:pPr marL="1257300" lvl="2" indent="-342900">
              <a:buFont typeface="Wingdings" panose="05000000000000000000" pitchFamily="2" charset="2"/>
              <a:buChar char="§"/>
            </a:pPr>
            <a:r>
              <a:rPr lang="en-US" sz="2000" dirty="0">
                <a:cs typeface="Calibri Light" panose="020F0302020204030204" pitchFamily="34" charset="0"/>
              </a:rPr>
              <a:t>This is the carbon-policy path the US government has recently taken. Dr. Austin will discuss the Inflation Reduction Act (IRA) and Infrastructure Bill next week.</a:t>
            </a:r>
          </a:p>
          <a:p>
            <a:pPr lvl="1"/>
            <a:endParaRPr lang="en-US" sz="2000" dirty="0">
              <a:cs typeface="Calibri Light" panose="020F0302020204030204" pitchFamily="34" charset="0"/>
            </a:endParaRPr>
          </a:p>
          <a:p>
            <a:pPr lvl="1"/>
            <a:r>
              <a:rPr lang="en-US" sz="2000" dirty="0">
                <a:cs typeface="Calibri Light" panose="020F0302020204030204" pitchFamily="34" charset="0"/>
              </a:rPr>
              <a:t>Carbon subsidies have the opposite competition effect on trade: foreign countries are likely to suffer from the treatment benefits handed to domestic industry</a:t>
            </a:r>
          </a:p>
          <a:p>
            <a:pPr marL="1257300" lvl="2" indent="-342900">
              <a:buFont typeface="Wingdings" panose="05000000000000000000" pitchFamily="2" charset="2"/>
              <a:buChar char="§"/>
            </a:pPr>
            <a:r>
              <a:rPr lang="en-US" sz="2000" dirty="0">
                <a:cs typeface="Calibri Light" panose="020F0302020204030204" pitchFamily="34" charset="0"/>
              </a:rPr>
              <a:t>In response to the IRA’s advantageous subsidy treatment for “American-made” products, the </a:t>
            </a:r>
            <a:r>
              <a:rPr lang="en-US" sz="2000" dirty="0">
                <a:cs typeface="Calibri Light" panose="020F0302020204030204" pitchFamily="34" charset="0"/>
                <a:hlinkClick r:id="rId4"/>
              </a:rPr>
              <a:t>EU has discussed retaliatory industrial policy</a:t>
            </a:r>
            <a:r>
              <a:rPr lang="en-US" sz="2000" dirty="0">
                <a:cs typeface="Calibri Light" panose="020F0302020204030204" pitchFamily="34" charset="0"/>
              </a:rPr>
              <a:t>.</a:t>
            </a:r>
          </a:p>
          <a:p>
            <a:pPr marL="1257300" lvl="2" indent="-342900">
              <a:buFont typeface="Wingdings" panose="05000000000000000000" pitchFamily="2" charset="2"/>
              <a:buChar char="§"/>
            </a:pPr>
            <a:r>
              <a:rPr lang="en-US" sz="2000" dirty="0">
                <a:cs typeface="Calibri Light" panose="020F0302020204030204" pitchFamily="34" charset="0"/>
              </a:rPr>
              <a:t>Tit-for-tat trade policy can (theoretically) result in an expensive </a:t>
            </a:r>
            <a:r>
              <a:rPr lang="en-US" sz="2000" b="1" dirty="0">
                <a:cs typeface="Calibri Light" panose="020F0302020204030204" pitchFamily="34" charset="0"/>
              </a:rPr>
              <a:t>subsidy race</a:t>
            </a:r>
          </a:p>
          <a:p>
            <a:pPr marL="1257300" lvl="2" indent="-342900">
              <a:buFont typeface="Wingdings" panose="05000000000000000000" pitchFamily="2" charset="2"/>
              <a:buChar char="§"/>
            </a:pPr>
            <a:endParaRPr lang="en-US" sz="2000"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3124616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Carbon border adjustments</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997902" y="1487031"/>
            <a:ext cx="9771698" cy="4708981"/>
          </a:xfrm>
          <a:prstGeom prst="rect">
            <a:avLst/>
          </a:prstGeom>
          <a:noFill/>
          <a:effectLst/>
        </p:spPr>
        <p:txBody>
          <a:bodyPr wrap="square" rtlCol="0">
            <a:spAutoFit/>
          </a:bodyPr>
          <a:lstStyle/>
          <a:p>
            <a:pPr lvl="1"/>
            <a:r>
              <a:rPr lang="en-US" sz="2000" dirty="0">
                <a:cs typeface="Calibri Light" panose="020F0302020204030204" pitchFamily="34" charset="0"/>
              </a:rPr>
              <a:t>More recently, </a:t>
            </a:r>
            <a:r>
              <a:rPr lang="en-US" sz="2000" b="1" dirty="0">
                <a:cs typeface="Calibri Light" panose="020F0302020204030204" pitchFamily="34" charset="0"/>
              </a:rPr>
              <a:t>carbon border adjustment mechanisms </a:t>
            </a:r>
            <a:r>
              <a:rPr lang="en-US" sz="2000" dirty="0">
                <a:cs typeface="Calibri Light" panose="020F0302020204030204" pitchFamily="34" charset="0"/>
              </a:rPr>
              <a:t>have become a popular way to protect domestic industry when implementing carbon pricing.</a:t>
            </a:r>
          </a:p>
          <a:p>
            <a:pPr lvl="1"/>
            <a:endParaRPr lang="en-US" sz="2000" dirty="0">
              <a:cs typeface="Calibri Light" panose="020F0302020204030204" pitchFamily="34" charset="0"/>
            </a:endParaRPr>
          </a:p>
          <a:p>
            <a:pPr lvl="1"/>
            <a:r>
              <a:rPr lang="en-US" sz="2000" dirty="0">
                <a:cs typeface="Calibri Light" panose="020F0302020204030204" pitchFamily="34" charset="0"/>
              </a:rPr>
              <a:t>For example, a jurisdiction with carbon pricing can apply import fees based on the carbon content of imported goods.</a:t>
            </a:r>
          </a:p>
          <a:p>
            <a:pPr marL="1257300" lvl="2" indent="-342900">
              <a:buFont typeface="Wingdings" panose="05000000000000000000" pitchFamily="2" charset="2"/>
              <a:buChar char="§"/>
            </a:pPr>
            <a:r>
              <a:rPr lang="en-US" sz="2000" dirty="0">
                <a:cs typeface="Calibri Light" panose="020F0302020204030204" pitchFamily="34" charset="0"/>
              </a:rPr>
              <a:t>Imagine a jurisdiction has a $100 per ton carbon tax and imports a good from a foreign market with a $10 per ton carbon tax. </a:t>
            </a:r>
          </a:p>
          <a:p>
            <a:pPr marL="1257300" lvl="2" indent="-342900">
              <a:buFont typeface="Wingdings" panose="05000000000000000000" pitchFamily="2" charset="2"/>
              <a:buChar char="§"/>
            </a:pPr>
            <a:r>
              <a:rPr lang="en-US" sz="2000" dirty="0">
                <a:cs typeface="Calibri Light" panose="020F0302020204030204" pitchFamily="34" charset="0"/>
              </a:rPr>
              <a:t>The jurisdiction can impose a </a:t>
            </a:r>
            <a:r>
              <a:rPr lang="en-US" sz="2000" b="1" dirty="0">
                <a:cs typeface="Calibri Light" panose="020F0302020204030204" pitchFamily="34" charset="0"/>
              </a:rPr>
              <a:t>border adjustment tariff</a:t>
            </a:r>
            <a:r>
              <a:rPr lang="en-US" sz="2000" dirty="0">
                <a:cs typeface="Calibri Light" panose="020F0302020204030204" pitchFamily="34" charset="0"/>
              </a:rPr>
              <a:t> of $100 per ton of carbon embedded in the good.</a:t>
            </a:r>
          </a:p>
          <a:p>
            <a:pPr marL="1257300" lvl="2" indent="-342900">
              <a:buFont typeface="Wingdings" panose="05000000000000000000" pitchFamily="2" charset="2"/>
              <a:buChar char="§"/>
            </a:pPr>
            <a:r>
              <a:rPr lang="en-US" sz="2000" dirty="0">
                <a:cs typeface="Calibri Light" panose="020F0302020204030204" pitchFamily="34" charset="0"/>
              </a:rPr>
              <a:t>The result: all domestic consumption of the good face identical carbon costs.</a:t>
            </a:r>
          </a:p>
          <a:p>
            <a:pPr lvl="2"/>
            <a:endParaRPr lang="en-US" sz="2000" dirty="0">
              <a:cs typeface="Calibri Light" panose="020F0302020204030204" pitchFamily="34" charset="0"/>
            </a:endParaRPr>
          </a:p>
          <a:p>
            <a:pPr lvl="1"/>
            <a:r>
              <a:rPr lang="en-US" sz="2000" dirty="0">
                <a:cs typeface="Calibri Light" panose="020F0302020204030204" pitchFamily="34" charset="0"/>
              </a:rPr>
              <a:t>Earlier this year, </a:t>
            </a:r>
            <a:r>
              <a:rPr lang="en-US" sz="2000" dirty="0">
                <a:cs typeface="Calibri Light" panose="020F0302020204030204" pitchFamily="34" charset="0"/>
                <a:hlinkClick r:id="rId4"/>
              </a:rPr>
              <a:t>the EU finalized an agreement</a:t>
            </a:r>
            <a:r>
              <a:rPr lang="en-US" sz="2000" dirty="0">
                <a:cs typeface="Calibri Light" panose="020F0302020204030204" pitchFamily="34" charset="0"/>
              </a:rPr>
              <a:t> to implement this kind of policy to offset competitive disadvantages that have accrued due to EU carbon pricing.</a:t>
            </a:r>
          </a:p>
          <a:p>
            <a:pPr lvl="1"/>
            <a:endParaRPr lang="en-US" sz="2000" dirty="0">
              <a:cs typeface="Calibri Light" panose="020F0302020204030204" pitchFamily="34" charset="0"/>
            </a:endParaRPr>
          </a:p>
          <a:p>
            <a:pPr lvl="1"/>
            <a:r>
              <a:rPr lang="en-US" sz="2000" dirty="0">
                <a:cs typeface="Calibri Light" panose="020F0302020204030204" pitchFamily="34" charset="0"/>
              </a:rPr>
              <a:t>Note, however, that this does not help the jurisdiction with </a:t>
            </a:r>
            <a:r>
              <a:rPr lang="en-US" sz="2000">
                <a:cs typeface="Calibri Light" panose="020F0302020204030204" pitchFamily="34" charset="0"/>
              </a:rPr>
              <a:t>export competition.</a:t>
            </a:r>
            <a:endParaRPr lang="en-US" sz="2000"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1478230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39695"/>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Roadmap</a:t>
            </a:r>
          </a:p>
        </p:txBody>
      </p:sp>
      <p:sp>
        <p:nvSpPr>
          <p:cNvPr id="2" name="TextBox 1">
            <a:extLst>
              <a:ext uri="{FF2B5EF4-FFF2-40B4-BE49-F238E27FC236}">
                <a16:creationId xmlns:a16="http://schemas.microsoft.com/office/drawing/2014/main" id="{B58FC29C-44D3-3F81-3D9B-0A1DC5C03EAA}"/>
              </a:ext>
            </a:extLst>
          </p:cNvPr>
          <p:cNvSpPr txBox="1"/>
          <p:nvPr/>
        </p:nvSpPr>
        <p:spPr>
          <a:xfrm>
            <a:off x="2971605" y="2059940"/>
            <a:ext cx="6248790" cy="2372188"/>
          </a:xfrm>
          <a:prstGeom prst="rect">
            <a:avLst/>
          </a:prstGeom>
          <a:noFill/>
          <a:effectLst/>
        </p:spPr>
        <p:txBody>
          <a:bodyPr wrap="square" rtlCol="0">
            <a:spAutoFit/>
          </a:bodyPr>
          <a:lstStyle/>
          <a:p>
            <a:pPr marL="342900" indent="-342900">
              <a:lnSpc>
                <a:spcPct val="125000"/>
              </a:lnSpc>
              <a:buFont typeface="Wingdings" panose="05000000000000000000" pitchFamily="2" charset="2"/>
              <a:buChar char="§"/>
            </a:pPr>
            <a:r>
              <a:rPr lang="en-US" sz="2000" dirty="0">
                <a:cs typeface="Calibri Light" panose="020F0302020204030204" pitchFamily="34" charset="0"/>
              </a:rPr>
              <a:t>The effect of trade on the environment</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The effect of environmental policy on trade (and the environment)</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Trade policy as environmental policy?</a:t>
            </a:r>
          </a:p>
          <a:p>
            <a:pPr marL="342900" indent="-342900">
              <a:lnSpc>
                <a:spcPct val="125000"/>
              </a:lnSpc>
              <a:buFont typeface="Wingdings" panose="05000000000000000000" pitchFamily="2" charset="2"/>
              <a:buChar char="§"/>
            </a:pPr>
            <a:r>
              <a:rPr lang="en-US" sz="2000" dirty="0">
                <a:cs typeface="Calibri Light" panose="020F0302020204030204" pitchFamily="34" charset="0"/>
              </a:rPr>
              <a:t>Leakage and border pollution taxes</a:t>
            </a:r>
          </a:p>
          <a:p>
            <a:pPr marL="342900" indent="-342900">
              <a:lnSpc>
                <a:spcPct val="125000"/>
              </a:lnSpc>
              <a:buFont typeface="Wingdings" panose="05000000000000000000" pitchFamily="2" charset="2"/>
              <a:buChar char="§"/>
            </a:pPr>
            <a:r>
              <a:rPr lang="en-US" sz="2000" b="1" dirty="0">
                <a:solidFill>
                  <a:srgbClr val="C00000"/>
                </a:solidFill>
                <a:cs typeface="Calibri Light" panose="020F0302020204030204" pitchFamily="34" charset="0"/>
              </a:rPr>
              <a:t>International Environmental Agreements</a:t>
            </a:r>
          </a:p>
        </p:txBody>
      </p:sp>
    </p:spTree>
    <p:custDataLst>
      <p:tags r:id="rId1"/>
    </p:custDataLst>
    <p:extLst>
      <p:ext uri="{BB962C8B-B14F-4D97-AF65-F5344CB8AC3E}">
        <p14:creationId xmlns:p14="http://schemas.microsoft.com/office/powerpoint/2010/main" val="1264832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International Environmental Agreements</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776742" y="1188725"/>
            <a:ext cx="10638514" cy="1015663"/>
          </a:xfrm>
          <a:prstGeom prst="rect">
            <a:avLst/>
          </a:prstGeom>
          <a:noFill/>
          <a:effectLst/>
        </p:spPr>
        <p:txBody>
          <a:bodyPr wrap="square" rtlCol="0">
            <a:spAutoFit/>
          </a:bodyPr>
          <a:lstStyle/>
          <a:p>
            <a:pPr lvl="1"/>
            <a:r>
              <a:rPr lang="en-US" sz="2000" dirty="0">
                <a:cs typeface="Calibri Light" panose="020F0302020204030204" pitchFamily="34" charset="0"/>
              </a:rPr>
              <a:t>IEAs are often the only viable solution to solving global, </a:t>
            </a:r>
            <a:r>
              <a:rPr lang="en-US" sz="2000" i="1" dirty="0">
                <a:cs typeface="Calibri Light" panose="020F0302020204030204" pitchFamily="34" charset="0"/>
              </a:rPr>
              <a:t>transboundary pollution problems.</a:t>
            </a:r>
            <a:endParaRPr lang="en-US" sz="2000" dirty="0">
              <a:cs typeface="Calibri Light" panose="020F0302020204030204" pitchFamily="34" charset="0"/>
            </a:endParaRPr>
          </a:p>
          <a:p>
            <a:pPr lvl="1"/>
            <a:endParaRPr lang="en-US" sz="2000" dirty="0">
              <a:cs typeface="Calibri Light" panose="020F0302020204030204" pitchFamily="34" charset="0"/>
            </a:endParaRPr>
          </a:p>
          <a:p>
            <a:pPr lvl="1"/>
            <a:r>
              <a:rPr lang="en-US" sz="2000" dirty="0">
                <a:cs typeface="Calibri Light" panose="020F0302020204030204" pitchFamily="34" charset="0"/>
              </a:rPr>
              <a:t>Climate IEAs are obviously the big fish, but to date more than 3,000 IEAs have been identified.</a:t>
            </a:r>
          </a:p>
        </p:txBody>
      </p:sp>
      <p:pic>
        <p:nvPicPr>
          <p:cNvPr id="4" name="Picture 3">
            <a:extLst>
              <a:ext uri="{FF2B5EF4-FFF2-40B4-BE49-F238E27FC236}">
                <a16:creationId xmlns:a16="http://schemas.microsoft.com/office/drawing/2014/main" id="{64D98BD8-CBEB-2495-34FA-70BEB09796F1}"/>
              </a:ext>
            </a:extLst>
          </p:cNvPr>
          <p:cNvPicPr>
            <a:picLocks noChangeAspect="1"/>
          </p:cNvPicPr>
          <p:nvPr/>
        </p:nvPicPr>
        <p:blipFill>
          <a:blip r:embed="rId4"/>
          <a:stretch>
            <a:fillRect/>
          </a:stretch>
        </p:blipFill>
        <p:spPr>
          <a:xfrm>
            <a:off x="2418080" y="2316148"/>
            <a:ext cx="7061880" cy="4006789"/>
          </a:xfrm>
          <a:prstGeom prst="rect">
            <a:avLst/>
          </a:prstGeom>
        </p:spPr>
      </p:pic>
      <p:sp>
        <p:nvSpPr>
          <p:cNvPr id="6" name="TextBox 5">
            <a:extLst>
              <a:ext uri="{FF2B5EF4-FFF2-40B4-BE49-F238E27FC236}">
                <a16:creationId xmlns:a16="http://schemas.microsoft.com/office/drawing/2014/main" id="{EDA0075F-ADC3-C593-0429-F8B70087FC62}"/>
              </a:ext>
            </a:extLst>
          </p:cNvPr>
          <p:cNvSpPr txBox="1"/>
          <p:nvPr/>
        </p:nvSpPr>
        <p:spPr>
          <a:xfrm>
            <a:off x="9560560" y="5963920"/>
            <a:ext cx="2519680" cy="369332"/>
          </a:xfrm>
          <a:prstGeom prst="rect">
            <a:avLst/>
          </a:prstGeom>
          <a:noFill/>
        </p:spPr>
        <p:txBody>
          <a:bodyPr wrap="square" rtlCol="0">
            <a:spAutoFit/>
          </a:bodyPr>
          <a:lstStyle/>
          <a:p>
            <a:r>
              <a:rPr lang="en-US" dirty="0">
                <a:hlinkClick r:id="rId5"/>
              </a:rPr>
              <a:t>Bellelli et al. (2023)</a:t>
            </a:r>
            <a:endParaRPr lang="en-US" dirty="0"/>
          </a:p>
        </p:txBody>
      </p:sp>
    </p:spTree>
    <p:custDataLst>
      <p:tags r:id="rId1"/>
    </p:custDataLst>
    <p:extLst>
      <p:ext uri="{BB962C8B-B14F-4D97-AF65-F5344CB8AC3E}">
        <p14:creationId xmlns:p14="http://schemas.microsoft.com/office/powerpoint/2010/main" val="3592264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International Environmental Agreements</a:t>
            </a:r>
          </a:p>
          <a:p>
            <a:pPr algn="ctr"/>
            <a:endParaRPr lang="en-US" dirty="0">
              <a:solidFill>
                <a:srgbClr val="0070C0"/>
              </a:solidFill>
              <a:latin typeface="+mj-l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E105482-5E33-C7F1-2A5C-FE143F026453}"/>
                  </a:ext>
                </a:extLst>
              </p:cNvPr>
              <p:cNvSpPr txBox="1"/>
              <p:nvPr/>
            </p:nvSpPr>
            <p:spPr>
              <a:xfrm>
                <a:off x="776742" y="1188725"/>
                <a:ext cx="10638514" cy="3785652"/>
              </a:xfrm>
              <a:prstGeom prst="rect">
                <a:avLst/>
              </a:prstGeom>
              <a:noFill/>
              <a:effectLst/>
            </p:spPr>
            <p:txBody>
              <a:bodyPr wrap="square" rtlCol="0">
                <a:spAutoFit/>
              </a:bodyPr>
              <a:lstStyle/>
              <a:p>
                <a:pPr lvl="1"/>
                <a:r>
                  <a:rPr lang="en-US" sz="2000" dirty="0">
                    <a:cs typeface="Calibri Light" panose="020F0302020204030204" pitchFamily="34" charset="0"/>
                  </a:rPr>
                  <a:t>IEAs are typically modeled as a </a:t>
                </a:r>
                <a:r>
                  <a:rPr lang="en-US" sz="2000" i="1" dirty="0">
                    <a:cs typeface="Calibri Light" panose="020F0302020204030204" pitchFamily="34" charset="0"/>
                  </a:rPr>
                  <a:t>participation game</a:t>
                </a:r>
                <a:r>
                  <a:rPr lang="en-US" sz="2000" dirty="0">
                    <a:cs typeface="Calibri Light" panose="020F0302020204030204" pitchFamily="34" charset="0"/>
                  </a:rPr>
                  <a:t>, a form of public good problem. </a:t>
                </a:r>
              </a:p>
              <a:p>
                <a:pPr marL="800100" lvl="1" indent="-342900">
                  <a:buFont typeface="Wingdings" panose="05000000000000000000" pitchFamily="2" charset="2"/>
                  <a:buChar char="§"/>
                </a:pPr>
                <a:r>
                  <a:rPr lang="en-US" sz="2000" dirty="0">
                    <a:cs typeface="Calibri Light" panose="020F0302020204030204" pitchFamily="34" charset="0"/>
                  </a:rPr>
                  <a:t>Each country maximizes social welfare.</a:t>
                </a:r>
              </a:p>
              <a:p>
                <a:pPr marL="800100" lvl="1" indent="-342900">
                  <a:buFont typeface="Wingdings" panose="05000000000000000000" pitchFamily="2" charset="2"/>
                  <a:buChar char="§"/>
                </a:pPr>
                <a:r>
                  <a:rPr lang="en-US" sz="2000" dirty="0">
                    <a:cs typeface="Calibri Light" panose="020F0302020204030204" pitchFamily="34" charset="0"/>
                  </a:rPr>
                  <a:t>Independent countries have an incentive to free ride on IEAs, obtaining some benefits without contributing to the costs of the agreement.</a:t>
                </a:r>
              </a:p>
              <a:p>
                <a:pPr marL="800100" lvl="1" indent="-342900">
                  <a:buFont typeface="Wingdings" panose="05000000000000000000" pitchFamily="2" charset="2"/>
                  <a:buChar char="§"/>
                </a:pPr>
                <a:endParaRPr lang="en-US" sz="2000" dirty="0">
                  <a:cs typeface="Calibri Light" panose="020F0302020204030204" pitchFamily="34" charset="0"/>
                </a:endParaRPr>
              </a:p>
              <a:p>
                <a:pPr lvl="1"/>
                <a:endParaRPr lang="en-US" sz="2000" dirty="0">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Calibri Light" panose="020F0302020204030204" pitchFamily="34" charset="0"/>
                            </a:rPr>
                          </m:ctrlPr>
                        </m:sSubPr>
                        <m:e>
                          <m:r>
                            <m:rPr>
                              <m:sty m:val="p"/>
                            </m:rPr>
                            <a:rPr lang="el-GR" sz="2000" i="1" smtClean="0">
                              <a:latin typeface="Cambria Math" panose="02040503050406030204" pitchFamily="18" charset="0"/>
                              <a:ea typeface="Cambria Math" panose="02040503050406030204" pitchFamily="18" charset="0"/>
                              <a:cs typeface="Calibri Light" panose="020F0302020204030204" pitchFamily="34" charset="0"/>
                            </a:rPr>
                            <m:t>Π</m:t>
                          </m:r>
                        </m:e>
                        <m:sub>
                          <m:r>
                            <a:rPr lang="en-US" sz="2000" b="0" i="1" smtClean="0">
                              <a:latin typeface="Cambria Math" panose="02040503050406030204" pitchFamily="18" charset="0"/>
                              <a:cs typeface="Calibri Light" panose="020F0302020204030204" pitchFamily="34" charset="0"/>
                            </a:rPr>
                            <m:t>𝑖</m:t>
                          </m:r>
                        </m:sub>
                      </m:sSub>
                      <m:r>
                        <a:rPr lang="en-US" sz="2000" b="0" i="1" smtClean="0">
                          <a:latin typeface="Cambria Math" panose="02040503050406030204" pitchFamily="18" charset="0"/>
                          <a:cs typeface="Calibri Light" panose="020F0302020204030204" pitchFamily="34" charset="0"/>
                        </a:rPr>
                        <m:t>=</m:t>
                      </m:r>
                      <m:r>
                        <a:rPr lang="en-US" sz="2000" b="0" i="1" smtClean="0">
                          <a:latin typeface="Cambria Math" panose="02040503050406030204" pitchFamily="18" charset="0"/>
                          <a:cs typeface="Calibri Light" panose="020F0302020204030204" pitchFamily="34" charset="0"/>
                        </a:rPr>
                        <m:t>𝐵</m:t>
                      </m:r>
                      <m:d>
                        <m:dPr>
                          <m:ctrlPr>
                            <a:rPr lang="en-US" sz="2000" b="0" i="1" smtClean="0">
                              <a:latin typeface="Cambria Math" panose="02040503050406030204" pitchFamily="18" charset="0"/>
                              <a:cs typeface="Calibri Light" panose="020F0302020204030204" pitchFamily="34" charset="0"/>
                            </a:rPr>
                          </m:ctrlPr>
                        </m:dPr>
                        <m:e>
                          <m:r>
                            <a:rPr lang="en-US" sz="2000" b="0" i="1" smtClean="0">
                              <a:latin typeface="Cambria Math" panose="02040503050406030204" pitchFamily="18" charset="0"/>
                              <a:cs typeface="Calibri Light" panose="020F0302020204030204" pitchFamily="34" charset="0"/>
                            </a:rPr>
                            <m:t>𝑍</m:t>
                          </m:r>
                        </m:e>
                      </m:d>
                      <m:r>
                        <a:rPr lang="en-US" sz="2000" b="0" i="1" smtClean="0">
                          <a:latin typeface="Cambria Math" panose="02040503050406030204" pitchFamily="18" charset="0"/>
                          <a:cs typeface="Calibri Light" panose="020F0302020204030204" pitchFamily="34" charset="0"/>
                        </a:rPr>
                        <m:t>−</m:t>
                      </m:r>
                      <m:r>
                        <a:rPr lang="en-US" sz="2000" b="0" i="1" smtClean="0">
                          <a:latin typeface="Cambria Math" panose="02040503050406030204" pitchFamily="18" charset="0"/>
                          <a:cs typeface="Calibri Light" panose="020F0302020204030204" pitchFamily="34" charset="0"/>
                        </a:rPr>
                        <m:t>𝐶</m:t>
                      </m:r>
                      <m:d>
                        <m:dPr>
                          <m:ctrlPr>
                            <a:rPr lang="en-US" sz="2000" b="0" i="1" smtClean="0">
                              <a:latin typeface="Cambria Math" panose="02040503050406030204" pitchFamily="18" charset="0"/>
                              <a:cs typeface="Calibri Light" panose="020F0302020204030204" pitchFamily="34" charset="0"/>
                            </a:rPr>
                          </m:ctrlPr>
                        </m:dPr>
                        <m:e>
                          <m:sSub>
                            <m:sSubPr>
                              <m:ctrlPr>
                                <a:rPr lang="en-US" sz="2000" b="0" i="1" smtClean="0">
                                  <a:latin typeface="Cambria Math" panose="02040503050406030204" pitchFamily="18" charset="0"/>
                                  <a:cs typeface="Calibri Light" panose="020F0302020204030204" pitchFamily="34" charset="0"/>
                                </a:rPr>
                              </m:ctrlPr>
                            </m:sSubPr>
                            <m:e>
                              <m:r>
                                <a:rPr lang="en-US" sz="2000" b="0" i="1" smtClean="0">
                                  <a:latin typeface="Cambria Math" panose="02040503050406030204" pitchFamily="18" charset="0"/>
                                  <a:cs typeface="Calibri Light" panose="020F0302020204030204" pitchFamily="34" charset="0"/>
                                </a:rPr>
                                <m:t>𝑧</m:t>
                              </m:r>
                            </m:e>
                            <m:sub>
                              <m:r>
                                <a:rPr lang="en-US" sz="2000" b="0" i="1" smtClean="0">
                                  <a:latin typeface="Cambria Math" panose="02040503050406030204" pitchFamily="18" charset="0"/>
                                  <a:cs typeface="Calibri Light" panose="020F0302020204030204" pitchFamily="34" charset="0"/>
                                </a:rPr>
                                <m:t>𝑖</m:t>
                              </m:r>
                            </m:sub>
                          </m:sSub>
                        </m:e>
                      </m:d>
                      <m:r>
                        <a:rPr lang="en-US" sz="2000" b="0" i="1" smtClean="0">
                          <a:latin typeface="Cambria Math" panose="02040503050406030204" pitchFamily="18" charset="0"/>
                          <a:cs typeface="Calibri Light" panose="020F0302020204030204" pitchFamily="34" charset="0"/>
                        </a:rPr>
                        <m:t>,</m:t>
                      </m:r>
                      <m:r>
                        <a:rPr lang="en-US" sz="2000" b="0" i="0" smtClean="0">
                          <a:latin typeface="Cambria Math" panose="02040503050406030204" pitchFamily="18" charset="0"/>
                          <a:cs typeface="Calibri Light" panose="020F0302020204030204" pitchFamily="34" charset="0"/>
                        </a:rPr>
                        <m:t>  </m:t>
                      </m:r>
                      <m:r>
                        <m:rPr>
                          <m:sty m:val="p"/>
                        </m:rPr>
                        <a:rPr lang="en-US" sz="2000" b="0" i="0" smtClean="0">
                          <a:latin typeface="Cambria Math" panose="02040503050406030204" pitchFamily="18" charset="0"/>
                          <a:cs typeface="Calibri Light" panose="020F0302020204030204" pitchFamily="34" charset="0"/>
                        </a:rPr>
                        <m:t>for</m:t>
                      </m:r>
                      <m:r>
                        <a:rPr lang="en-US" sz="2000" b="0" i="1" smtClean="0">
                          <a:latin typeface="Cambria Math" panose="02040503050406030204" pitchFamily="18" charset="0"/>
                          <a:cs typeface="Calibri Light" panose="020F0302020204030204" pitchFamily="34" charset="0"/>
                        </a:rPr>
                        <m:t> </m:t>
                      </m:r>
                      <m:r>
                        <a:rPr lang="en-US" sz="2000" b="0" i="1" smtClean="0">
                          <a:latin typeface="Cambria Math" panose="02040503050406030204" pitchFamily="18" charset="0"/>
                          <a:cs typeface="Calibri Light" panose="020F0302020204030204" pitchFamily="34" charset="0"/>
                        </a:rPr>
                        <m:t>𝑖</m:t>
                      </m:r>
                      <m:r>
                        <a:rPr lang="en-US" sz="2000" b="0" i="1" smtClean="0">
                          <a:latin typeface="Cambria Math" panose="02040503050406030204" pitchFamily="18" charset="0"/>
                          <a:cs typeface="Calibri Light" panose="020F0302020204030204" pitchFamily="34" charset="0"/>
                        </a:rPr>
                        <m:t>=1,…,</m:t>
                      </m:r>
                      <m:r>
                        <a:rPr lang="en-US" sz="2000" b="0" i="1" smtClean="0">
                          <a:latin typeface="Cambria Math" panose="02040503050406030204" pitchFamily="18" charset="0"/>
                          <a:cs typeface="Calibri Light" panose="020F0302020204030204" pitchFamily="34" charset="0"/>
                        </a:rPr>
                        <m:t>𝐼</m:t>
                      </m:r>
                    </m:oMath>
                  </m:oMathPara>
                </a14:m>
                <a:endParaRPr lang="en-US" sz="2000" dirty="0">
                  <a:cs typeface="Calibri Light" panose="020F0302020204030204" pitchFamily="34" charset="0"/>
                </a:endParaRPr>
              </a:p>
              <a:p>
                <a:pPr lvl="1"/>
                <a:endParaRPr lang="en-US" sz="2000" dirty="0">
                  <a:cs typeface="Calibri Light" panose="020F0302020204030204" pitchFamily="34" charset="0"/>
                </a:endParaRPr>
              </a:p>
              <a:p>
                <a:pPr lvl="1"/>
                <a:endParaRPr lang="en-US" sz="2000" dirty="0">
                  <a:cs typeface="Calibri Light" panose="020F0302020204030204" pitchFamily="34" charset="0"/>
                </a:endParaRPr>
              </a:p>
              <a:p>
                <a:pPr lvl="1"/>
                <a14:m>
                  <m:oMath xmlns:m="http://schemas.openxmlformats.org/officeDocument/2006/math">
                    <m:sSub>
                      <m:sSubPr>
                        <m:ctrlPr>
                          <a:rPr lang="en-US" sz="2000" i="1" smtClean="0">
                            <a:latin typeface="Cambria Math" panose="02040503050406030204" pitchFamily="18" charset="0"/>
                            <a:cs typeface="Calibri Light" panose="020F0302020204030204" pitchFamily="34" charset="0"/>
                          </a:rPr>
                        </m:ctrlPr>
                      </m:sSubPr>
                      <m:e>
                        <m:r>
                          <m:rPr>
                            <m:sty m:val="p"/>
                          </m:rPr>
                          <a:rPr lang="el-GR" sz="2000" i="1" smtClean="0">
                            <a:latin typeface="Cambria Math" panose="02040503050406030204" pitchFamily="18" charset="0"/>
                            <a:ea typeface="Cambria Math" panose="02040503050406030204" pitchFamily="18" charset="0"/>
                            <a:cs typeface="Calibri Light" panose="020F0302020204030204" pitchFamily="34" charset="0"/>
                          </a:rPr>
                          <m:t>Π</m:t>
                        </m:r>
                      </m:e>
                      <m:sub>
                        <m:r>
                          <a:rPr lang="en-US" sz="2000" b="0" i="1" smtClean="0">
                            <a:latin typeface="Cambria Math" panose="02040503050406030204" pitchFamily="18" charset="0"/>
                            <a:cs typeface="Calibri Light" panose="020F0302020204030204" pitchFamily="34" charset="0"/>
                          </a:rPr>
                          <m:t>𝑖</m:t>
                        </m:r>
                      </m:sub>
                    </m:sSub>
                  </m:oMath>
                </a14:m>
                <a:r>
                  <a:rPr lang="en-US" sz="2000" dirty="0">
                    <a:cs typeface="Calibri Light" panose="020F0302020204030204" pitchFamily="34" charset="0"/>
                  </a:rPr>
                  <a:t> : net benefit to country </a:t>
                </a:r>
                <a:r>
                  <a:rPr lang="en-US" sz="2000" i="1" dirty="0">
                    <a:cs typeface="Calibri Light" panose="020F0302020204030204" pitchFamily="34" charset="0"/>
                  </a:rPr>
                  <a:t>i</a:t>
                </a:r>
                <a:endParaRPr lang="en-US" sz="2000" dirty="0">
                  <a:cs typeface="Calibri Light" panose="020F0302020204030204" pitchFamily="34" charset="0"/>
                </a:endParaRPr>
              </a:p>
              <a:p>
                <a:pPr lvl="1"/>
                <a14:m>
                  <m:oMath xmlns:m="http://schemas.openxmlformats.org/officeDocument/2006/math">
                    <m:sSub>
                      <m:sSubPr>
                        <m:ctrlPr>
                          <a:rPr lang="en-US" sz="2000" b="0" i="1" smtClean="0">
                            <a:latin typeface="Cambria Math" panose="02040503050406030204" pitchFamily="18" charset="0"/>
                            <a:cs typeface="Calibri Light" panose="020F0302020204030204" pitchFamily="34" charset="0"/>
                          </a:rPr>
                        </m:ctrlPr>
                      </m:sSubPr>
                      <m:e>
                        <m:r>
                          <a:rPr lang="en-US" sz="2000" b="0" i="1" smtClean="0">
                            <a:latin typeface="Cambria Math" panose="02040503050406030204" pitchFamily="18" charset="0"/>
                            <a:cs typeface="Calibri Light" panose="020F0302020204030204" pitchFamily="34" charset="0"/>
                          </a:rPr>
                          <m:t>𝑧</m:t>
                        </m:r>
                      </m:e>
                      <m:sub>
                        <m:r>
                          <a:rPr lang="en-US" sz="2000" b="0" i="1" smtClean="0">
                            <a:latin typeface="Cambria Math" panose="02040503050406030204" pitchFamily="18" charset="0"/>
                            <a:cs typeface="Calibri Light" panose="020F0302020204030204" pitchFamily="34" charset="0"/>
                          </a:rPr>
                          <m:t>𝑖</m:t>
                        </m:r>
                      </m:sub>
                    </m:sSub>
                  </m:oMath>
                </a14:m>
                <a:r>
                  <a:rPr lang="en-US" sz="2000" dirty="0">
                    <a:cs typeface="Calibri Light" panose="020F0302020204030204" pitchFamily="34" charset="0"/>
                  </a:rPr>
                  <a:t> : pollution abatement by country </a:t>
                </a:r>
                <a:r>
                  <a:rPr lang="en-US" sz="2000" i="1" dirty="0" err="1">
                    <a:cs typeface="Calibri Light" panose="020F0302020204030204" pitchFamily="34" charset="0"/>
                  </a:rPr>
                  <a:t>i</a:t>
                </a:r>
                <a:endParaRPr lang="en-US" sz="2000" i="1" dirty="0">
                  <a:cs typeface="Calibri Light" panose="020F0302020204030204" pitchFamily="34" charset="0"/>
                </a:endParaRPr>
              </a:p>
              <a:p>
                <a:pPr lvl="1"/>
                <a14:m>
                  <m:oMath xmlns:m="http://schemas.openxmlformats.org/officeDocument/2006/math">
                    <m:r>
                      <a:rPr lang="en-US" sz="2000" b="0" i="1" smtClean="0">
                        <a:latin typeface="Cambria Math" panose="02040503050406030204" pitchFamily="18" charset="0"/>
                        <a:cs typeface="Calibri Light" panose="020F0302020204030204" pitchFamily="34" charset="0"/>
                      </a:rPr>
                      <m:t>𝑍</m:t>
                    </m:r>
                    <m:r>
                      <a:rPr lang="en-US" sz="2000" b="0" i="1" smtClean="0">
                        <a:latin typeface="Cambria Math" panose="02040503050406030204" pitchFamily="18" charset="0"/>
                        <a:cs typeface="Calibri Light" panose="020F0302020204030204" pitchFamily="34" charset="0"/>
                      </a:rPr>
                      <m:t>= </m:t>
                    </m:r>
                    <m:nary>
                      <m:naryPr>
                        <m:chr m:val="∑"/>
                        <m:limLoc m:val="subSup"/>
                        <m:supHide m:val="on"/>
                        <m:ctrlPr>
                          <a:rPr lang="en-US" sz="2000" b="0" i="1" smtClean="0">
                            <a:latin typeface="Cambria Math" panose="02040503050406030204" pitchFamily="18" charset="0"/>
                            <a:cs typeface="Calibri Light" panose="020F0302020204030204" pitchFamily="34" charset="0"/>
                          </a:rPr>
                        </m:ctrlPr>
                      </m:naryPr>
                      <m:sub>
                        <m:r>
                          <m:rPr>
                            <m:brk m:alnAt="9"/>
                          </m:rPr>
                          <a:rPr lang="en-US" sz="2000" b="0" i="1" smtClean="0">
                            <a:latin typeface="Cambria Math" panose="02040503050406030204" pitchFamily="18" charset="0"/>
                            <a:cs typeface="Calibri Light" panose="020F0302020204030204" pitchFamily="34" charset="0"/>
                          </a:rPr>
                          <m:t>𝐼</m:t>
                        </m:r>
                      </m:sub>
                      <m:sup/>
                      <m:e>
                        <m:sSub>
                          <m:sSubPr>
                            <m:ctrlPr>
                              <a:rPr lang="en-US" sz="2000" b="0" i="1" smtClean="0">
                                <a:latin typeface="Cambria Math" panose="02040503050406030204" pitchFamily="18" charset="0"/>
                                <a:cs typeface="Calibri Light" panose="020F0302020204030204" pitchFamily="34" charset="0"/>
                              </a:rPr>
                            </m:ctrlPr>
                          </m:sSubPr>
                          <m:e>
                            <m:r>
                              <a:rPr lang="en-US" sz="2000" b="0" i="1" smtClean="0">
                                <a:latin typeface="Cambria Math" panose="02040503050406030204" pitchFamily="18" charset="0"/>
                                <a:cs typeface="Calibri Light" panose="020F0302020204030204" pitchFamily="34" charset="0"/>
                              </a:rPr>
                              <m:t>𝑧</m:t>
                            </m:r>
                          </m:e>
                          <m:sub>
                            <m:r>
                              <a:rPr lang="en-US" sz="2000" b="0" i="1" smtClean="0">
                                <a:latin typeface="Cambria Math" panose="02040503050406030204" pitchFamily="18" charset="0"/>
                                <a:cs typeface="Calibri Light" panose="020F0302020204030204" pitchFamily="34" charset="0"/>
                              </a:rPr>
                              <m:t>𝑖</m:t>
                            </m:r>
                          </m:sub>
                        </m:sSub>
                      </m:e>
                    </m:nary>
                  </m:oMath>
                </a14:m>
                <a:r>
                  <a:rPr lang="en-US" sz="2000" i="1" dirty="0">
                    <a:cs typeface="Calibri Light" panose="020F0302020204030204" pitchFamily="34" charset="0"/>
                  </a:rPr>
                  <a:t> </a:t>
                </a:r>
                <a:r>
                  <a:rPr lang="en-US" sz="2000" dirty="0">
                    <a:cs typeface="Calibri Light" panose="020F0302020204030204" pitchFamily="34" charset="0"/>
                  </a:rPr>
                  <a:t>(total pollution abatement by all countries)</a:t>
                </a:r>
                <a:endParaRPr lang="en-US" sz="2000" i="1" dirty="0">
                  <a:cs typeface="Calibri Light" panose="020F0302020204030204" pitchFamily="34" charset="0"/>
                </a:endParaRPr>
              </a:p>
            </p:txBody>
          </p:sp>
        </mc:Choice>
        <mc:Fallback xmlns="">
          <p:sp>
            <p:nvSpPr>
              <p:cNvPr id="2" name="TextBox 1">
                <a:extLst>
                  <a:ext uri="{FF2B5EF4-FFF2-40B4-BE49-F238E27FC236}">
                    <a16:creationId xmlns:a16="http://schemas.microsoft.com/office/drawing/2014/main" id="{2E105482-5E33-C7F1-2A5C-FE143F026453}"/>
                  </a:ext>
                </a:extLst>
              </p:cNvPr>
              <p:cNvSpPr txBox="1">
                <a:spLocks noRot="1" noChangeAspect="1" noMove="1" noResize="1" noEditPoints="1" noAdjustHandles="1" noChangeArrowheads="1" noChangeShapeType="1" noTextEdit="1"/>
              </p:cNvSpPr>
              <p:nvPr/>
            </p:nvSpPr>
            <p:spPr>
              <a:xfrm>
                <a:off x="776742" y="1188725"/>
                <a:ext cx="10638514" cy="3785652"/>
              </a:xfrm>
              <a:prstGeom prst="rect">
                <a:avLst/>
              </a:prstGeom>
              <a:blipFill>
                <a:blip r:embed="rId4"/>
                <a:stretch>
                  <a:fillRect t="-805" b="-18519"/>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076850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International Environmental Agreements</a:t>
            </a:r>
          </a:p>
          <a:p>
            <a:pPr algn="ctr"/>
            <a:endParaRPr lang="en-US" dirty="0">
              <a:solidFill>
                <a:srgbClr val="0070C0"/>
              </a:solidFill>
              <a:latin typeface="+mj-l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E105482-5E33-C7F1-2A5C-FE143F026453}"/>
                  </a:ext>
                </a:extLst>
              </p:cNvPr>
              <p:cNvSpPr txBox="1"/>
              <p:nvPr/>
            </p:nvSpPr>
            <p:spPr>
              <a:xfrm>
                <a:off x="371060" y="1300485"/>
                <a:ext cx="5390378" cy="4768870"/>
              </a:xfrm>
              <a:prstGeom prst="rect">
                <a:avLst/>
              </a:prstGeom>
              <a:noFill/>
              <a:effectLst/>
            </p:spPr>
            <p:txBody>
              <a:bodyPr wrap="square" rtlCol="0">
                <a:spAutoFit/>
              </a:bodyPr>
              <a:lstStyle/>
              <a:p>
                <a:pPr lvl="1"/>
                <a:r>
                  <a:rPr lang="en-US" sz="2000" dirty="0">
                    <a:cs typeface="Calibri Light" panose="020F0302020204030204" pitchFamily="34" charset="0"/>
                  </a:rPr>
                  <a:t>Under </a:t>
                </a:r>
                <a:r>
                  <a:rPr lang="en-US" sz="2000" i="1" dirty="0">
                    <a:cs typeface="Calibri Light" panose="020F0302020204030204" pitchFamily="34" charset="0"/>
                  </a:rPr>
                  <a:t>non-cooperative behavior</a:t>
                </a:r>
                <a:r>
                  <a:rPr lang="en-US" sz="2000" dirty="0">
                    <a:cs typeface="Calibri Light" panose="020F0302020204030204" pitchFamily="34" charset="0"/>
                  </a:rPr>
                  <a:t>, countries abate up to the point </a:t>
                </a:r>
                <a:r>
                  <a:rPr lang="en-US" sz="2000" dirty="0">
                    <a:solidFill>
                      <a:schemeClr val="bg2">
                        <a:lumMod val="75000"/>
                      </a:schemeClr>
                    </a:solidFill>
                    <a:cs typeface="Calibri Light" panose="020F0302020204030204" pitchFamily="34" charset="0"/>
                  </a:rPr>
                  <a:t>where its own marginal benefit is equal to its own marginal cost</a:t>
                </a:r>
                <a:r>
                  <a:rPr lang="en-US" sz="2000" dirty="0">
                    <a:cs typeface="Calibri Light" panose="020F0302020204030204" pitchFamily="34" charset="0"/>
                  </a:rPr>
                  <a:t>:     </a:t>
                </a:r>
                <a:endParaRPr lang="en-US" sz="2000" b="0" i="0" dirty="0">
                  <a:latin typeface="Cambria Math" panose="02040503050406030204" pitchFamily="18" charset="0"/>
                  <a:cs typeface="Calibri Light" panose="020F0302020204030204" pitchFamily="34" charset="0"/>
                </a:endParaRPr>
              </a:p>
              <a:p>
                <a:pPr lvl="1"/>
                <a:endParaRPr lang="en-US" sz="2000" b="0" i="0" dirty="0">
                  <a:latin typeface="Cambria Math" panose="02040503050406030204" pitchFamily="18" charset="0"/>
                  <a:cs typeface="Calibri Light" panose="020F0302020204030204" pitchFamily="34" charset="0"/>
                </a:endParaRPr>
              </a:p>
              <a:p>
                <a:pPr lvl="1"/>
                <a14:m>
                  <m:oMath xmlns:m="http://schemas.openxmlformats.org/officeDocument/2006/math">
                    <m:f>
                      <m:fPr>
                        <m:ctrlPr>
                          <a:rPr lang="en-US" sz="2000" i="1" smtClean="0">
                            <a:latin typeface="Cambria Math" panose="02040503050406030204" pitchFamily="18" charset="0"/>
                            <a:cs typeface="Calibri Light" panose="020F0302020204030204" pitchFamily="34" charset="0"/>
                          </a:rPr>
                        </m:ctrlPr>
                      </m:fPr>
                      <m:num>
                        <m:r>
                          <a:rPr lang="en-US" sz="2000" i="1" smtClean="0">
                            <a:latin typeface="Cambria Math" panose="02040503050406030204" pitchFamily="18" charset="0"/>
                            <a:cs typeface="Calibri Light" panose="020F0302020204030204" pitchFamily="34" charset="0"/>
                          </a:rPr>
                          <m:t>ⅆ</m:t>
                        </m:r>
                        <m:r>
                          <a:rPr lang="en-US" sz="2000" b="0" i="1" smtClean="0">
                            <a:latin typeface="Cambria Math" panose="02040503050406030204" pitchFamily="18" charset="0"/>
                            <a:cs typeface="Calibri Light" panose="020F0302020204030204" pitchFamily="34" charset="0"/>
                          </a:rPr>
                          <m:t>𝐵</m:t>
                        </m:r>
                        <m:r>
                          <a:rPr lang="en-US" sz="2000" b="0" i="1" smtClean="0">
                            <a:latin typeface="Cambria Math" panose="02040503050406030204" pitchFamily="18" charset="0"/>
                            <a:cs typeface="Calibri Light" panose="020F0302020204030204" pitchFamily="34" charset="0"/>
                          </a:rPr>
                          <m:t>(</m:t>
                        </m:r>
                        <m:sSup>
                          <m:sSupPr>
                            <m:ctrlPr>
                              <a:rPr lang="en-US" sz="2000" b="0" i="1" smtClean="0">
                                <a:latin typeface="Cambria Math" panose="02040503050406030204" pitchFamily="18" charset="0"/>
                                <a:cs typeface="Calibri Light" panose="020F0302020204030204" pitchFamily="34" charset="0"/>
                              </a:rPr>
                            </m:ctrlPr>
                          </m:sSupPr>
                          <m:e>
                            <m:r>
                              <a:rPr lang="en-US" sz="2000" b="0" i="1" smtClean="0">
                                <a:latin typeface="Cambria Math" panose="02040503050406030204" pitchFamily="18" charset="0"/>
                                <a:cs typeface="Calibri Light" panose="020F0302020204030204" pitchFamily="34" charset="0"/>
                              </a:rPr>
                              <m:t>𝑍</m:t>
                            </m:r>
                          </m:e>
                          <m:sup>
                            <m:r>
                              <a:rPr lang="en-US" sz="2000" b="0" i="1" smtClean="0">
                                <a:latin typeface="Cambria Math" panose="02040503050406030204" pitchFamily="18" charset="0"/>
                                <a:cs typeface="Calibri Light" panose="020F0302020204030204" pitchFamily="34" charset="0"/>
                              </a:rPr>
                              <m:t>𝑁</m:t>
                            </m:r>
                          </m:sup>
                        </m:sSup>
                        <m:r>
                          <a:rPr lang="en-US" sz="2000" b="0" i="1" smtClean="0">
                            <a:latin typeface="Cambria Math" panose="02040503050406030204" pitchFamily="18" charset="0"/>
                            <a:cs typeface="Calibri Light" panose="020F0302020204030204" pitchFamily="34" charset="0"/>
                          </a:rPr>
                          <m:t>)</m:t>
                        </m:r>
                      </m:num>
                      <m:den>
                        <m:r>
                          <a:rPr lang="en-US" sz="2000" i="1" smtClean="0">
                            <a:latin typeface="Cambria Math" panose="02040503050406030204" pitchFamily="18" charset="0"/>
                            <a:cs typeface="Calibri Light" panose="020F0302020204030204" pitchFamily="34" charset="0"/>
                          </a:rPr>
                          <m:t>ⅆ</m:t>
                        </m:r>
                        <m:r>
                          <a:rPr lang="en-US" sz="2000" b="0" i="1" smtClean="0">
                            <a:latin typeface="Cambria Math" panose="02040503050406030204" pitchFamily="18" charset="0"/>
                            <a:cs typeface="Calibri Light" panose="020F0302020204030204" pitchFamily="34" charset="0"/>
                          </a:rPr>
                          <m:t>𝑧</m:t>
                        </m:r>
                      </m:den>
                    </m:f>
                    <m:r>
                      <a:rPr lang="en-US" sz="2000" b="0" i="1" smtClean="0">
                        <a:latin typeface="Cambria Math" panose="02040503050406030204" pitchFamily="18" charset="0"/>
                        <a:cs typeface="Calibri Light" panose="020F0302020204030204" pitchFamily="34" charset="0"/>
                      </a:rPr>
                      <m:t>=</m:t>
                    </m:r>
                    <m:f>
                      <m:fPr>
                        <m:ctrlPr>
                          <a:rPr lang="en-US" sz="2000" i="1">
                            <a:latin typeface="Cambria Math" panose="02040503050406030204" pitchFamily="18" charset="0"/>
                            <a:cs typeface="Calibri Light" panose="020F0302020204030204" pitchFamily="34" charset="0"/>
                          </a:rPr>
                        </m:ctrlPr>
                      </m:fPr>
                      <m:num>
                        <m:r>
                          <a:rPr lang="en-US" sz="2000" i="1">
                            <a:latin typeface="Cambria Math" panose="02040503050406030204" pitchFamily="18" charset="0"/>
                            <a:cs typeface="Calibri Light" panose="020F0302020204030204" pitchFamily="34" charset="0"/>
                          </a:rPr>
                          <m:t>ⅆ</m:t>
                        </m:r>
                        <m:r>
                          <a:rPr lang="en-US" sz="2000" b="0" i="1" smtClean="0">
                            <a:latin typeface="Cambria Math" panose="02040503050406030204" pitchFamily="18" charset="0"/>
                            <a:cs typeface="Calibri Light" panose="020F0302020204030204" pitchFamily="34" charset="0"/>
                          </a:rPr>
                          <m:t>𝐶</m:t>
                        </m:r>
                        <m:r>
                          <a:rPr lang="en-US" sz="2000" i="1">
                            <a:latin typeface="Cambria Math" panose="02040503050406030204" pitchFamily="18" charset="0"/>
                            <a:cs typeface="Calibri Light" panose="020F0302020204030204" pitchFamily="34" charset="0"/>
                          </a:rPr>
                          <m:t>(</m:t>
                        </m:r>
                        <m:sSup>
                          <m:sSupPr>
                            <m:ctrlPr>
                              <a:rPr lang="en-US" sz="2000" i="1">
                                <a:latin typeface="Cambria Math" panose="02040503050406030204" pitchFamily="18" charset="0"/>
                                <a:cs typeface="Calibri Light" panose="020F0302020204030204" pitchFamily="34" charset="0"/>
                              </a:rPr>
                            </m:ctrlPr>
                          </m:sSupPr>
                          <m:e>
                            <m:r>
                              <a:rPr lang="en-US" sz="2000" i="1">
                                <a:latin typeface="Cambria Math" panose="02040503050406030204" pitchFamily="18" charset="0"/>
                                <a:cs typeface="Calibri Light" panose="020F0302020204030204" pitchFamily="34" charset="0"/>
                              </a:rPr>
                              <m:t>𝑍</m:t>
                            </m:r>
                          </m:e>
                          <m:sup>
                            <m:r>
                              <a:rPr lang="en-US" sz="2000" b="0" i="1" smtClean="0">
                                <a:latin typeface="Cambria Math" panose="02040503050406030204" pitchFamily="18" charset="0"/>
                                <a:cs typeface="Calibri Light" panose="020F0302020204030204" pitchFamily="34" charset="0"/>
                              </a:rPr>
                              <m:t>𝑁</m:t>
                            </m:r>
                          </m:sup>
                        </m:sSup>
                        <m:r>
                          <a:rPr lang="en-US" sz="2000" i="1">
                            <a:latin typeface="Cambria Math" panose="02040503050406030204" pitchFamily="18" charset="0"/>
                            <a:cs typeface="Calibri Light" panose="020F0302020204030204" pitchFamily="34" charset="0"/>
                          </a:rPr>
                          <m:t>)</m:t>
                        </m:r>
                      </m:num>
                      <m:den>
                        <m:r>
                          <a:rPr lang="en-US" sz="2000" i="1">
                            <a:latin typeface="Cambria Math" panose="02040503050406030204" pitchFamily="18" charset="0"/>
                            <a:cs typeface="Calibri Light" panose="020F0302020204030204" pitchFamily="34" charset="0"/>
                          </a:rPr>
                          <m:t>ⅆ</m:t>
                        </m:r>
                        <m:r>
                          <a:rPr lang="en-US" sz="2000" i="1">
                            <a:latin typeface="Cambria Math" panose="02040503050406030204" pitchFamily="18" charset="0"/>
                            <a:cs typeface="Calibri Light" panose="020F0302020204030204" pitchFamily="34" charset="0"/>
                          </a:rPr>
                          <m:t>𝑧</m:t>
                        </m:r>
                      </m:den>
                    </m:f>
                  </m:oMath>
                </a14:m>
                <a:r>
                  <a:rPr lang="en-US" sz="2000" i="1" dirty="0">
                    <a:cs typeface="Calibri Light" panose="020F0302020204030204" pitchFamily="34" charset="0"/>
                  </a:rPr>
                  <a:t>   </a:t>
                </a:r>
                <a:r>
                  <a:rPr lang="en-US" sz="2000" dirty="0">
                    <a:cs typeface="Calibri Light" panose="020F0302020204030204" pitchFamily="34" charset="0"/>
                  </a:rPr>
                  <a:t>where </a:t>
                </a:r>
                <a14:m>
                  <m:oMath xmlns:m="http://schemas.openxmlformats.org/officeDocument/2006/math">
                    <m:sSup>
                      <m:sSupPr>
                        <m:ctrlPr>
                          <a:rPr lang="en-US" sz="2000" i="1" smtClean="0">
                            <a:latin typeface="Cambria Math" panose="02040503050406030204" pitchFamily="18" charset="0"/>
                            <a:cs typeface="Calibri Light" panose="020F0302020204030204" pitchFamily="34" charset="0"/>
                          </a:rPr>
                        </m:ctrlPr>
                      </m:sSupPr>
                      <m:e>
                        <m:r>
                          <a:rPr lang="en-US" sz="2000" b="0" i="1" smtClean="0">
                            <a:latin typeface="Cambria Math" panose="02040503050406030204" pitchFamily="18" charset="0"/>
                            <a:cs typeface="Calibri Light" panose="020F0302020204030204" pitchFamily="34" charset="0"/>
                          </a:rPr>
                          <m:t>𝑍</m:t>
                        </m:r>
                      </m:e>
                      <m:sup>
                        <m:r>
                          <a:rPr lang="en-US" sz="2000" b="0" i="1" smtClean="0">
                            <a:latin typeface="Cambria Math" panose="02040503050406030204" pitchFamily="18" charset="0"/>
                            <a:cs typeface="Calibri Light" panose="020F0302020204030204" pitchFamily="34" charset="0"/>
                          </a:rPr>
                          <m:t>𝑁</m:t>
                        </m:r>
                      </m:sup>
                    </m:sSup>
                    <m:r>
                      <a:rPr lang="en-US" sz="2000" i="1">
                        <a:latin typeface="Cambria Math" panose="02040503050406030204" pitchFamily="18" charset="0"/>
                        <a:cs typeface="Calibri Light" panose="020F0302020204030204" pitchFamily="34" charset="0"/>
                      </a:rPr>
                      <m:t>= </m:t>
                    </m:r>
                    <m:nary>
                      <m:naryPr>
                        <m:chr m:val="∑"/>
                        <m:limLoc m:val="subSup"/>
                        <m:supHide m:val="on"/>
                        <m:ctrlPr>
                          <a:rPr lang="en-US" sz="2000" i="1">
                            <a:latin typeface="Cambria Math" panose="02040503050406030204" pitchFamily="18" charset="0"/>
                            <a:cs typeface="Calibri Light" panose="020F0302020204030204" pitchFamily="34" charset="0"/>
                          </a:rPr>
                        </m:ctrlPr>
                      </m:naryPr>
                      <m:sub>
                        <m:r>
                          <m:rPr>
                            <m:brk m:alnAt="1"/>
                          </m:rPr>
                          <a:rPr lang="en-US" sz="2000" b="0" i="1" smtClean="0">
                            <a:latin typeface="Cambria Math" panose="02040503050406030204" pitchFamily="18" charset="0"/>
                            <a:cs typeface="Calibri Light" panose="020F0302020204030204" pitchFamily="34" charset="0"/>
                          </a:rPr>
                          <m:t>𝐼</m:t>
                        </m:r>
                      </m:sub>
                      <m:sup/>
                      <m:e>
                        <m:sSup>
                          <m:sSupPr>
                            <m:ctrlPr>
                              <a:rPr lang="en-US" sz="2000" i="1" smtClean="0">
                                <a:latin typeface="Cambria Math" panose="02040503050406030204" pitchFamily="18" charset="0"/>
                                <a:cs typeface="Calibri Light" panose="020F0302020204030204" pitchFamily="34" charset="0"/>
                              </a:rPr>
                            </m:ctrlPr>
                          </m:sSupPr>
                          <m:e>
                            <m:r>
                              <a:rPr lang="en-US" sz="2000" b="0" i="1" smtClean="0">
                                <a:latin typeface="Cambria Math" panose="02040503050406030204" pitchFamily="18" charset="0"/>
                                <a:cs typeface="Calibri Light" panose="020F0302020204030204" pitchFamily="34" charset="0"/>
                              </a:rPr>
                              <m:t>𝑧</m:t>
                            </m:r>
                          </m:e>
                          <m:sup>
                            <m:r>
                              <a:rPr lang="en-US" sz="2000" b="0" i="1" smtClean="0">
                                <a:latin typeface="Cambria Math" panose="02040503050406030204" pitchFamily="18" charset="0"/>
                                <a:cs typeface="Calibri Light" panose="020F0302020204030204" pitchFamily="34" charset="0"/>
                              </a:rPr>
                              <m:t>𝑁</m:t>
                            </m:r>
                          </m:sup>
                        </m:sSup>
                      </m:e>
                    </m:nary>
                  </m:oMath>
                </a14:m>
                <a:endParaRPr lang="en-US" sz="2000" i="1" dirty="0">
                  <a:cs typeface="Calibri Light" panose="020F0302020204030204" pitchFamily="34" charset="0"/>
                </a:endParaRPr>
              </a:p>
              <a:p>
                <a:pPr lvl="1"/>
                <a:endParaRPr lang="en-US" sz="2000" i="1" dirty="0">
                  <a:cs typeface="Calibri Light" panose="020F0302020204030204" pitchFamily="34" charset="0"/>
                </a:endParaRPr>
              </a:p>
              <a:p>
                <a:pPr lvl="1"/>
                <a:endParaRPr lang="en-US" sz="2000" i="1" dirty="0">
                  <a:cs typeface="Calibri Light" panose="020F0302020204030204" pitchFamily="34" charset="0"/>
                </a:endParaRPr>
              </a:p>
              <a:p>
                <a:pPr lvl="1"/>
                <a:r>
                  <a:rPr lang="en-US" sz="2000" dirty="0">
                    <a:cs typeface="Calibri Light" panose="020F0302020204030204" pitchFamily="34" charset="0"/>
                  </a:rPr>
                  <a:t>Under </a:t>
                </a:r>
                <a:r>
                  <a:rPr lang="en-US" sz="2000" i="1" dirty="0">
                    <a:cs typeface="Calibri Light" panose="020F0302020204030204" pitchFamily="34" charset="0"/>
                  </a:rPr>
                  <a:t>fully cooperative behavior</a:t>
                </a:r>
                <a:r>
                  <a:rPr lang="en-US" sz="2000" dirty="0">
                    <a:cs typeface="Calibri Light" panose="020F0302020204030204" pitchFamily="34" charset="0"/>
                  </a:rPr>
                  <a:t>, countries abate up to the socially optimal level, </a:t>
                </a:r>
                <a:r>
                  <a:rPr lang="en-US" sz="2000" dirty="0">
                    <a:solidFill>
                      <a:schemeClr val="accent1"/>
                    </a:solidFill>
                    <a:cs typeface="Calibri Light" panose="020F0302020204030204" pitchFamily="34" charset="0"/>
                  </a:rPr>
                  <a:t>where the marginal abatement cost is equal to the sum of marginal benefits over all recipients of the public good</a:t>
                </a:r>
                <a:r>
                  <a:rPr lang="en-US" sz="2000" dirty="0">
                    <a:cs typeface="Calibri Light" panose="020F0302020204030204" pitchFamily="34" charset="0"/>
                  </a:rPr>
                  <a:t>:   </a:t>
                </a:r>
                <a:endParaRPr lang="en-US" sz="2000" b="0" i="0" dirty="0">
                  <a:latin typeface="Cambria Math" panose="02040503050406030204" pitchFamily="18" charset="0"/>
                  <a:cs typeface="Calibri Light" panose="020F0302020204030204" pitchFamily="34" charset="0"/>
                </a:endParaRPr>
              </a:p>
              <a:p>
                <a:pPr lvl="1"/>
                <a:endParaRPr lang="en-US" sz="2000" b="0" i="0" dirty="0">
                  <a:latin typeface="Cambria Math" panose="02040503050406030204" pitchFamily="18" charset="0"/>
                  <a:cs typeface="Calibri Light" panose="020F0302020204030204" pitchFamily="34" charset="0"/>
                </a:endParaRPr>
              </a:p>
              <a:p>
                <a:pPr lvl="1"/>
                <a14:m>
                  <m:oMath xmlns:m="http://schemas.openxmlformats.org/officeDocument/2006/math">
                    <m:r>
                      <m:rPr>
                        <m:sty m:val="p"/>
                      </m:rPr>
                      <a:rPr lang="en-US" sz="2000" b="0" i="0" smtClean="0">
                        <a:latin typeface="Cambria Math" panose="02040503050406030204" pitchFamily="18" charset="0"/>
                        <a:cs typeface="Calibri Light" panose="020F0302020204030204" pitchFamily="34" charset="0"/>
                      </a:rPr>
                      <m:t>N</m:t>
                    </m:r>
                    <m:f>
                      <m:fPr>
                        <m:ctrlPr>
                          <a:rPr lang="en-US" sz="2000" i="1" smtClean="0">
                            <a:latin typeface="Cambria Math" panose="02040503050406030204" pitchFamily="18" charset="0"/>
                            <a:cs typeface="Calibri Light" panose="020F0302020204030204" pitchFamily="34" charset="0"/>
                          </a:rPr>
                        </m:ctrlPr>
                      </m:fPr>
                      <m:num>
                        <m:r>
                          <a:rPr lang="en-US" sz="2000" i="1" smtClean="0">
                            <a:latin typeface="Cambria Math" panose="02040503050406030204" pitchFamily="18" charset="0"/>
                            <a:cs typeface="Calibri Light" panose="020F0302020204030204" pitchFamily="34" charset="0"/>
                          </a:rPr>
                          <m:t>ⅆ</m:t>
                        </m:r>
                        <m:r>
                          <a:rPr lang="en-US" sz="2000" b="0" i="1" smtClean="0">
                            <a:latin typeface="Cambria Math" panose="02040503050406030204" pitchFamily="18" charset="0"/>
                            <a:cs typeface="Calibri Light" panose="020F0302020204030204" pitchFamily="34" charset="0"/>
                          </a:rPr>
                          <m:t>𝐵</m:t>
                        </m:r>
                        <m:r>
                          <a:rPr lang="en-US" sz="2000" b="0" i="1" smtClean="0">
                            <a:latin typeface="Cambria Math" panose="02040503050406030204" pitchFamily="18" charset="0"/>
                            <a:cs typeface="Calibri Light" panose="020F0302020204030204" pitchFamily="34" charset="0"/>
                          </a:rPr>
                          <m:t>(</m:t>
                        </m:r>
                        <m:sSup>
                          <m:sSupPr>
                            <m:ctrlPr>
                              <a:rPr lang="en-US" sz="2000" b="0" i="1" smtClean="0">
                                <a:latin typeface="Cambria Math" panose="02040503050406030204" pitchFamily="18" charset="0"/>
                                <a:cs typeface="Calibri Light" panose="020F0302020204030204" pitchFamily="34" charset="0"/>
                              </a:rPr>
                            </m:ctrlPr>
                          </m:sSupPr>
                          <m:e>
                            <m:r>
                              <a:rPr lang="en-US" sz="2000" b="0" i="1" smtClean="0">
                                <a:latin typeface="Cambria Math" panose="02040503050406030204" pitchFamily="18" charset="0"/>
                                <a:cs typeface="Calibri Light" panose="020F0302020204030204" pitchFamily="34" charset="0"/>
                              </a:rPr>
                              <m:t>𝑍</m:t>
                            </m:r>
                          </m:e>
                          <m:sup>
                            <m:r>
                              <a:rPr lang="en-US" sz="2000" b="0" i="1" smtClean="0">
                                <a:latin typeface="Cambria Math" panose="02040503050406030204" pitchFamily="18" charset="0"/>
                                <a:cs typeface="Calibri Light" panose="020F0302020204030204" pitchFamily="34" charset="0"/>
                              </a:rPr>
                              <m:t>𝐶</m:t>
                            </m:r>
                          </m:sup>
                        </m:sSup>
                        <m:r>
                          <a:rPr lang="en-US" sz="2000" b="0" i="1" smtClean="0">
                            <a:latin typeface="Cambria Math" panose="02040503050406030204" pitchFamily="18" charset="0"/>
                            <a:cs typeface="Calibri Light" panose="020F0302020204030204" pitchFamily="34" charset="0"/>
                          </a:rPr>
                          <m:t>)</m:t>
                        </m:r>
                      </m:num>
                      <m:den>
                        <m:r>
                          <a:rPr lang="en-US" sz="2000" i="1" smtClean="0">
                            <a:latin typeface="Cambria Math" panose="02040503050406030204" pitchFamily="18" charset="0"/>
                            <a:cs typeface="Calibri Light" panose="020F0302020204030204" pitchFamily="34" charset="0"/>
                          </a:rPr>
                          <m:t>ⅆ</m:t>
                        </m:r>
                        <m:r>
                          <a:rPr lang="en-US" sz="2000" b="0" i="1" smtClean="0">
                            <a:latin typeface="Cambria Math" panose="02040503050406030204" pitchFamily="18" charset="0"/>
                            <a:cs typeface="Calibri Light" panose="020F0302020204030204" pitchFamily="34" charset="0"/>
                          </a:rPr>
                          <m:t>𝑧</m:t>
                        </m:r>
                      </m:den>
                    </m:f>
                    <m:r>
                      <a:rPr lang="en-US" sz="2000" b="0" i="1" smtClean="0">
                        <a:latin typeface="Cambria Math" panose="02040503050406030204" pitchFamily="18" charset="0"/>
                        <a:cs typeface="Calibri Light" panose="020F0302020204030204" pitchFamily="34" charset="0"/>
                      </a:rPr>
                      <m:t>=</m:t>
                    </m:r>
                    <m:f>
                      <m:fPr>
                        <m:ctrlPr>
                          <a:rPr lang="en-US" sz="2000" i="1">
                            <a:latin typeface="Cambria Math" panose="02040503050406030204" pitchFamily="18" charset="0"/>
                            <a:cs typeface="Calibri Light" panose="020F0302020204030204" pitchFamily="34" charset="0"/>
                          </a:rPr>
                        </m:ctrlPr>
                      </m:fPr>
                      <m:num>
                        <m:r>
                          <a:rPr lang="en-US" sz="2000" i="1">
                            <a:latin typeface="Cambria Math" panose="02040503050406030204" pitchFamily="18" charset="0"/>
                            <a:cs typeface="Calibri Light" panose="020F0302020204030204" pitchFamily="34" charset="0"/>
                          </a:rPr>
                          <m:t>ⅆ</m:t>
                        </m:r>
                        <m:r>
                          <a:rPr lang="en-US" sz="2000" b="0" i="1" smtClean="0">
                            <a:latin typeface="Cambria Math" panose="02040503050406030204" pitchFamily="18" charset="0"/>
                            <a:cs typeface="Calibri Light" panose="020F0302020204030204" pitchFamily="34" charset="0"/>
                          </a:rPr>
                          <m:t>𝐶</m:t>
                        </m:r>
                        <m:r>
                          <a:rPr lang="en-US" sz="2000" i="1">
                            <a:latin typeface="Cambria Math" panose="02040503050406030204" pitchFamily="18" charset="0"/>
                            <a:cs typeface="Calibri Light" panose="020F0302020204030204" pitchFamily="34" charset="0"/>
                          </a:rPr>
                          <m:t>(</m:t>
                        </m:r>
                        <m:sSup>
                          <m:sSupPr>
                            <m:ctrlPr>
                              <a:rPr lang="en-US" sz="2000" i="1">
                                <a:latin typeface="Cambria Math" panose="02040503050406030204" pitchFamily="18" charset="0"/>
                                <a:cs typeface="Calibri Light" panose="020F0302020204030204" pitchFamily="34" charset="0"/>
                              </a:rPr>
                            </m:ctrlPr>
                          </m:sSupPr>
                          <m:e>
                            <m:r>
                              <a:rPr lang="en-US" sz="2000" i="1">
                                <a:latin typeface="Cambria Math" panose="02040503050406030204" pitchFamily="18" charset="0"/>
                                <a:cs typeface="Calibri Light" panose="020F0302020204030204" pitchFamily="34" charset="0"/>
                              </a:rPr>
                              <m:t>𝑍</m:t>
                            </m:r>
                          </m:e>
                          <m:sup>
                            <m:r>
                              <a:rPr lang="en-US" sz="2000" b="0" i="1" smtClean="0">
                                <a:latin typeface="Cambria Math" panose="02040503050406030204" pitchFamily="18" charset="0"/>
                                <a:cs typeface="Calibri Light" panose="020F0302020204030204" pitchFamily="34" charset="0"/>
                              </a:rPr>
                              <m:t>𝐶</m:t>
                            </m:r>
                          </m:sup>
                        </m:sSup>
                        <m:r>
                          <a:rPr lang="en-US" sz="2000" i="1">
                            <a:latin typeface="Cambria Math" panose="02040503050406030204" pitchFamily="18" charset="0"/>
                            <a:cs typeface="Calibri Light" panose="020F0302020204030204" pitchFamily="34" charset="0"/>
                          </a:rPr>
                          <m:t>)</m:t>
                        </m:r>
                      </m:num>
                      <m:den>
                        <m:r>
                          <a:rPr lang="en-US" sz="2000" i="1">
                            <a:latin typeface="Cambria Math" panose="02040503050406030204" pitchFamily="18" charset="0"/>
                            <a:cs typeface="Calibri Light" panose="020F0302020204030204" pitchFamily="34" charset="0"/>
                          </a:rPr>
                          <m:t>ⅆ</m:t>
                        </m:r>
                        <m:r>
                          <a:rPr lang="en-US" sz="2000" i="1">
                            <a:latin typeface="Cambria Math" panose="02040503050406030204" pitchFamily="18" charset="0"/>
                            <a:cs typeface="Calibri Light" panose="020F0302020204030204" pitchFamily="34" charset="0"/>
                          </a:rPr>
                          <m:t>𝑧</m:t>
                        </m:r>
                      </m:den>
                    </m:f>
                  </m:oMath>
                </a14:m>
                <a:r>
                  <a:rPr lang="en-US" sz="2000" i="1" dirty="0">
                    <a:cs typeface="Calibri Light" panose="020F0302020204030204" pitchFamily="34" charset="0"/>
                  </a:rPr>
                  <a:t>   </a:t>
                </a:r>
                <a:r>
                  <a:rPr lang="en-US" sz="2000" dirty="0">
                    <a:cs typeface="Calibri Light" panose="020F0302020204030204" pitchFamily="34" charset="0"/>
                  </a:rPr>
                  <a:t>where </a:t>
                </a:r>
                <a14:m>
                  <m:oMath xmlns:m="http://schemas.openxmlformats.org/officeDocument/2006/math">
                    <m:sSup>
                      <m:sSupPr>
                        <m:ctrlPr>
                          <a:rPr lang="en-US" sz="2000" i="1" smtClean="0">
                            <a:latin typeface="Cambria Math" panose="02040503050406030204" pitchFamily="18" charset="0"/>
                            <a:cs typeface="Calibri Light" panose="020F0302020204030204" pitchFamily="34" charset="0"/>
                          </a:rPr>
                        </m:ctrlPr>
                      </m:sSupPr>
                      <m:e>
                        <m:r>
                          <a:rPr lang="en-US" sz="2000" b="0" i="1" smtClean="0">
                            <a:latin typeface="Cambria Math" panose="02040503050406030204" pitchFamily="18" charset="0"/>
                            <a:cs typeface="Calibri Light" panose="020F0302020204030204" pitchFamily="34" charset="0"/>
                          </a:rPr>
                          <m:t>𝑍</m:t>
                        </m:r>
                      </m:e>
                      <m:sup>
                        <m:r>
                          <a:rPr lang="en-US" sz="2000" b="0" i="1" smtClean="0">
                            <a:latin typeface="Cambria Math" panose="02040503050406030204" pitchFamily="18" charset="0"/>
                            <a:cs typeface="Calibri Light" panose="020F0302020204030204" pitchFamily="34" charset="0"/>
                          </a:rPr>
                          <m:t>𝐶</m:t>
                        </m:r>
                      </m:sup>
                    </m:sSup>
                    <m:r>
                      <a:rPr lang="en-US" sz="2000" i="1">
                        <a:latin typeface="Cambria Math" panose="02040503050406030204" pitchFamily="18" charset="0"/>
                        <a:cs typeface="Calibri Light" panose="020F0302020204030204" pitchFamily="34" charset="0"/>
                      </a:rPr>
                      <m:t>= </m:t>
                    </m:r>
                    <m:nary>
                      <m:naryPr>
                        <m:chr m:val="∑"/>
                        <m:limLoc m:val="subSup"/>
                        <m:supHide m:val="on"/>
                        <m:ctrlPr>
                          <a:rPr lang="en-US" sz="2000" i="1">
                            <a:latin typeface="Cambria Math" panose="02040503050406030204" pitchFamily="18" charset="0"/>
                            <a:cs typeface="Calibri Light" panose="020F0302020204030204" pitchFamily="34" charset="0"/>
                          </a:rPr>
                        </m:ctrlPr>
                      </m:naryPr>
                      <m:sub>
                        <m:r>
                          <m:rPr>
                            <m:brk m:alnAt="1"/>
                          </m:rPr>
                          <a:rPr lang="en-US" sz="2000" b="0" i="1" smtClean="0">
                            <a:latin typeface="Cambria Math" panose="02040503050406030204" pitchFamily="18" charset="0"/>
                            <a:cs typeface="Calibri Light" panose="020F0302020204030204" pitchFamily="34" charset="0"/>
                          </a:rPr>
                          <m:t>𝐼</m:t>
                        </m:r>
                      </m:sub>
                      <m:sup/>
                      <m:e>
                        <m:sSup>
                          <m:sSupPr>
                            <m:ctrlPr>
                              <a:rPr lang="en-US" sz="2000" i="1" smtClean="0">
                                <a:latin typeface="Cambria Math" panose="02040503050406030204" pitchFamily="18" charset="0"/>
                                <a:cs typeface="Calibri Light" panose="020F0302020204030204" pitchFamily="34" charset="0"/>
                              </a:rPr>
                            </m:ctrlPr>
                          </m:sSupPr>
                          <m:e>
                            <m:r>
                              <a:rPr lang="en-US" sz="2000" b="0" i="1" smtClean="0">
                                <a:latin typeface="Cambria Math" panose="02040503050406030204" pitchFamily="18" charset="0"/>
                                <a:cs typeface="Calibri Light" panose="020F0302020204030204" pitchFamily="34" charset="0"/>
                              </a:rPr>
                              <m:t>𝑧</m:t>
                            </m:r>
                          </m:e>
                          <m:sup>
                            <m:r>
                              <a:rPr lang="en-US" sz="2000" b="0" i="1" smtClean="0">
                                <a:latin typeface="Cambria Math" panose="02040503050406030204" pitchFamily="18" charset="0"/>
                                <a:cs typeface="Calibri Light" panose="020F0302020204030204" pitchFamily="34" charset="0"/>
                              </a:rPr>
                              <m:t>𝐶</m:t>
                            </m:r>
                          </m:sup>
                        </m:sSup>
                      </m:e>
                    </m:nary>
                  </m:oMath>
                </a14:m>
                <a:endParaRPr lang="en-US" sz="2000" dirty="0">
                  <a:cs typeface="Calibri Light" panose="020F0302020204030204" pitchFamily="34" charset="0"/>
                </a:endParaRPr>
              </a:p>
            </p:txBody>
          </p:sp>
        </mc:Choice>
        <mc:Fallback xmlns="">
          <p:sp>
            <p:nvSpPr>
              <p:cNvPr id="2" name="TextBox 1">
                <a:extLst>
                  <a:ext uri="{FF2B5EF4-FFF2-40B4-BE49-F238E27FC236}">
                    <a16:creationId xmlns:a16="http://schemas.microsoft.com/office/drawing/2014/main" id="{2E105482-5E33-C7F1-2A5C-FE143F026453}"/>
                  </a:ext>
                </a:extLst>
              </p:cNvPr>
              <p:cNvSpPr txBox="1">
                <a:spLocks noRot="1" noChangeAspect="1" noMove="1" noResize="1" noEditPoints="1" noAdjustHandles="1" noChangeArrowheads="1" noChangeShapeType="1" noTextEdit="1"/>
              </p:cNvSpPr>
              <p:nvPr/>
            </p:nvSpPr>
            <p:spPr>
              <a:xfrm>
                <a:off x="371060" y="1300485"/>
                <a:ext cx="5390378" cy="4768870"/>
              </a:xfrm>
              <a:prstGeom prst="rect">
                <a:avLst/>
              </a:prstGeom>
              <a:blipFill>
                <a:blip r:embed="rId4"/>
                <a:stretch>
                  <a:fillRect t="-639" r="-1584"/>
                </a:stretch>
              </a:blipFill>
              <a:effectLst/>
            </p:spPr>
            <p:txBody>
              <a:bodyPr/>
              <a:lstStyle/>
              <a:p>
                <a:r>
                  <a:rPr lang="en-US">
                    <a:noFill/>
                  </a:rPr>
                  <a:t> </a:t>
                </a:r>
              </a:p>
            </p:txBody>
          </p:sp>
        </mc:Fallback>
      </mc:AlternateContent>
      <p:pic>
        <p:nvPicPr>
          <p:cNvPr id="4" name="Picture 3">
            <a:extLst>
              <a:ext uri="{FF2B5EF4-FFF2-40B4-BE49-F238E27FC236}">
                <a16:creationId xmlns:a16="http://schemas.microsoft.com/office/drawing/2014/main" id="{109BA782-4F3B-228B-17F5-C7E62BCDE961}"/>
              </a:ext>
            </a:extLst>
          </p:cNvPr>
          <p:cNvPicPr>
            <a:picLocks noChangeAspect="1"/>
          </p:cNvPicPr>
          <p:nvPr/>
        </p:nvPicPr>
        <p:blipFill>
          <a:blip r:embed="rId5"/>
          <a:stretch>
            <a:fillRect/>
          </a:stretch>
        </p:blipFill>
        <p:spPr>
          <a:xfrm>
            <a:off x="6117037" y="1645920"/>
            <a:ext cx="4944302" cy="3853198"/>
          </a:xfrm>
          <a:prstGeom prst="rect">
            <a:avLst/>
          </a:prstGeom>
        </p:spPr>
      </p:pic>
    </p:spTree>
    <p:custDataLst>
      <p:tags r:id="rId1"/>
    </p:custDataLst>
    <p:extLst>
      <p:ext uri="{BB962C8B-B14F-4D97-AF65-F5344CB8AC3E}">
        <p14:creationId xmlns:p14="http://schemas.microsoft.com/office/powerpoint/2010/main" val="343998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0"/>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Trade’s impact on domestic environmental quality:</a:t>
            </a:r>
          </a:p>
          <a:p>
            <a:pPr algn="ctr"/>
            <a:r>
              <a:rPr lang="en-US" sz="3400" dirty="0">
                <a:solidFill>
                  <a:srgbClr val="0070C0"/>
                </a:solidFill>
                <a:latin typeface="+mj-lt"/>
              </a:rPr>
              <a:t>A stylized example</a:t>
            </a:r>
          </a:p>
          <a:p>
            <a:pPr algn="ctr"/>
            <a:endParaRPr lang="en-US" dirty="0">
              <a:solidFill>
                <a:srgbClr val="0070C0"/>
              </a:solidFill>
              <a:latin typeface="+mj-lt"/>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DF8D491-E9D6-4622-95D9-A31A202ACC5D}"/>
                  </a:ext>
                </a:extLst>
              </p:cNvPr>
              <p:cNvSpPr txBox="1"/>
              <p:nvPr/>
            </p:nvSpPr>
            <p:spPr>
              <a:xfrm>
                <a:off x="5652083" y="1386038"/>
                <a:ext cx="5987364" cy="4832092"/>
              </a:xfrm>
              <a:prstGeom prst="rect">
                <a:avLst/>
              </a:prstGeom>
              <a:noFill/>
              <a:effectLst/>
            </p:spPr>
            <p:txBody>
              <a:bodyPr wrap="square" rtlCol="0">
                <a:spAutoFit/>
              </a:bodyPr>
              <a:lstStyle/>
              <a:p>
                <a:pPr lvl="1"/>
                <a:r>
                  <a:rPr lang="en-US" sz="2200" dirty="0">
                    <a:latin typeface="+mj-lt"/>
                    <a:cs typeface="Calibri Light" panose="020F0302020204030204" pitchFamily="34" charset="0"/>
                  </a:rPr>
                  <a:t>In the standard model, assume opening the domestic economy to trade results in automobile imports at a global price of </a:t>
                </a:r>
                <a14:m>
                  <m:oMath xmlns:m="http://schemas.openxmlformats.org/officeDocument/2006/math">
                    <m:sSub>
                      <m:sSubPr>
                        <m:ctrlPr>
                          <a:rPr lang="en-US" sz="2200" i="1" smtClean="0">
                            <a:latin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cs typeface="Calibri Light" panose="020F0302020204030204" pitchFamily="34" charset="0"/>
                          </a:rPr>
                          <m:t>𝑃</m:t>
                        </m:r>
                      </m:e>
                      <m:sub>
                        <m:r>
                          <a:rPr lang="en-US" sz="2200" b="0" i="1" smtClean="0">
                            <a:latin typeface="Cambria Math" panose="02040503050406030204" pitchFamily="18" charset="0"/>
                            <a:cs typeface="Calibri Light" panose="020F0302020204030204" pitchFamily="34" charset="0"/>
                          </a:rPr>
                          <m:t>𝑤</m:t>
                        </m:r>
                      </m:sub>
                    </m:sSub>
                  </m:oMath>
                </a14:m>
                <a:r>
                  <a:rPr lang="en-US" sz="2200" dirty="0">
                    <a:latin typeface="+mj-lt"/>
                    <a:cs typeface="Calibri Light" panose="020F0302020204030204" pitchFamily="34" charset="0"/>
                  </a:rPr>
                  <a:t>.</a:t>
                </a:r>
              </a:p>
              <a:p>
                <a:pPr lvl="1"/>
                <a:endParaRPr lang="en-US" sz="2200" dirty="0">
                  <a:latin typeface="+mj-lt"/>
                  <a:cs typeface="Calibri Light" panose="020F0302020204030204" pitchFamily="34" charset="0"/>
                </a:endParaRPr>
              </a:p>
              <a:p>
                <a:pPr lvl="1"/>
                <a:r>
                  <a:rPr lang="en-US" sz="2200" dirty="0">
                    <a:latin typeface="+mj-lt"/>
                    <a:cs typeface="Calibri Light" panose="020F0302020204030204" pitchFamily="34" charset="0"/>
                  </a:rPr>
                  <a:t>In the absence of environmental considerations, trade is unambiguously welfare improving.</a:t>
                </a:r>
              </a:p>
              <a:p>
                <a:pPr lvl="1"/>
                <a:endParaRPr lang="en-US" sz="2200" dirty="0">
                  <a:latin typeface="+mj-lt"/>
                  <a:cs typeface="Calibri Light" panose="020F0302020204030204" pitchFamily="34" charset="0"/>
                </a:endParaRPr>
              </a:p>
              <a:p>
                <a:pPr lvl="1"/>
                <a:r>
                  <a:rPr lang="en-US" sz="2200" dirty="0">
                    <a:cs typeface="Calibri Light" panose="020F0302020204030204" pitchFamily="34" charset="0"/>
                  </a:rPr>
                  <a:t>Consumer welfare improves by area </a:t>
                </a:r>
                <a:r>
                  <a:rPr lang="en-US" sz="2200" b="1" dirty="0">
                    <a:cs typeface="Calibri Light" panose="020F0302020204030204" pitchFamily="34" charset="0"/>
                  </a:rPr>
                  <a:t>A + B</a:t>
                </a:r>
              </a:p>
              <a:p>
                <a:pPr lvl="1"/>
                <a:endParaRPr lang="en-US" sz="2200" dirty="0">
                  <a:cs typeface="Calibri Light" panose="020F0302020204030204" pitchFamily="34" charset="0"/>
                </a:endParaRPr>
              </a:p>
              <a:p>
                <a:pPr lvl="1"/>
                <a:r>
                  <a:rPr lang="en-US" sz="2200" dirty="0">
                    <a:cs typeface="Calibri Light" panose="020F0302020204030204" pitchFamily="34" charset="0"/>
                  </a:rPr>
                  <a:t>Producer welfare decreases by area </a:t>
                </a:r>
                <a:r>
                  <a:rPr lang="en-US" sz="2200" b="1" dirty="0">
                    <a:cs typeface="Calibri Light" panose="020F0302020204030204" pitchFamily="34" charset="0"/>
                  </a:rPr>
                  <a:t>A</a:t>
                </a:r>
                <a:r>
                  <a:rPr lang="en-US" sz="2200" dirty="0">
                    <a:cs typeface="Calibri Light" panose="020F0302020204030204" pitchFamily="34" charset="0"/>
                  </a:rPr>
                  <a:t>.</a:t>
                </a:r>
              </a:p>
              <a:p>
                <a:pPr lvl="1"/>
                <a:endParaRPr lang="en-US" sz="2200" dirty="0">
                  <a:cs typeface="Calibri Light" panose="020F0302020204030204" pitchFamily="34" charset="0"/>
                </a:endParaRPr>
              </a:p>
              <a:p>
                <a:pPr lvl="1"/>
                <a:r>
                  <a:rPr lang="en-US" sz="2200" b="1" dirty="0">
                    <a:cs typeface="Calibri Light" panose="020F0302020204030204" pitchFamily="34" charset="0"/>
                  </a:rPr>
                  <a:t>Unambiguous net social welfare improvement of area B</a:t>
                </a:r>
                <a:r>
                  <a:rPr lang="en-US" sz="2200" dirty="0">
                    <a:cs typeface="Calibri Light" panose="020F0302020204030204" pitchFamily="34" charset="0"/>
                  </a:rPr>
                  <a:t>.</a:t>
                </a:r>
              </a:p>
            </p:txBody>
          </p:sp>
        </mc:Choice>
        <mc:Fallback xmlns="">
          <p:sp>
            <p:nvSpPr>
              <p:cNvPr id="11" name="TextBox 10">
                <a:extLst>
                  <a:ext uri="{FF2B5EF4-FFF2-40B4-BE49-F238E27FC236}">
                    <a16:creationId xmlns:a16="http://schemas.microsoft.com/office/drawing/2014/main" id="{1DF8D491-E9D6-4622-95D9-A31A202ACC5D}"/>
                  </a:ext>
                </a:extLst>
              </p:cNvPr>
              <p:cNvSpPr txBox="1">
                <a:spLocks noRot="1" noChangeAspect="1" noMove="1" noResize="1" noEditPoints="1" noAdjustHandles="1" noChangeArrowheads="1" noChangeShapeType="1" noTextEdit="1"/>
              </p:cNvSpPr>
              <p:nvPr/>
            </p:nvSpPr>
            <p:spPr>
              <a:xfrm>
                <a:off x="5652083" y="1386038"/>
                <a:ext cx="5987364" cy="4832092"/>
              </a:xfrm>
              <a:prstGeom prst="rect">
                <a:avLst/>
              </a:prstGeom>
              <a:blipFill>
                <a:blip r:embed="rId4"/>
                <a:stretch>
                  <a:fillRect t="-757" r="-2037" b="-1639"/>
                </a:stretch>
              </a:blipFill>
              <a:effec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B88439F8-BD23-6F6A-3875-6BB5A48E645A}"/>
              </a:ext>
            </a:extLst>
          </p:cNvPr>
          <p:cNvPicPr>
            <a:picLocks noChangeAspect="1"/>
          </p:cNvPicPr>
          <p:nvPr/>
        </p:nvPicPr>
        <p:blipFill>
          <a:blip r:embed="rId5"/>
          <a:stretch>
            <a:fillRect/>
          </a:stretch>
        </p:blipFill>
        <p:spPr>
          <a:xfrm>
            <a:off x="718236" y="2079057"/>
            <a:ext cx="5010849" cy="3096057"/>
          </a:xfrm>
          <a:prstGeom prst="rect">
            <a:avLst/>
          </a:prstGeom>
        </p:spPr>
      </p:pic>
    </p:spTree>
    <p:custDataLst>
      <p:tags r:id="rId1"/>
    </p:custDataLst>
    <p:extLst>
      <p:ext uri="{BB962C8B-B14F-4D97-AF65-F5344CB8AC3E}">
        <p14:creationId xmlns:p14="http://schemas.microsoft.com/office/powerpoint/2010/main" val="1473508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8784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International Environmental Agreements</a:t>
            </a:r>
          </a:p>
          <a:p>
            <a:pPr algn="ctr"/>
            <a:endParaRPr lang="en-US" dirty="0">
              <a:solidFill>
                <a:srgbClr val="0070C0"/>
              </a:solidFill>
              <a:latin typeface="+mj-l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E105482-5E33-C7F1-2A5C-FE143F026453}"/>
                  </a:ext>
                </a:extLst>
              </p:cNvPr>
              <p:cNvSpPr txBox="1"/>
              <p:nvPr/>
            </p:nvSpPr>
            <p:spPr>
              <a:xfrm>
                <a:off x="739249" y="1473205"/>
                <a:ext cx="10713500" cy="3477875"/>
              </a:xfrm>
              <a:prstGeom prst="rect">
                <a:avLst/>
              </a:prstGeom>
              <a:noFill/>
              <a:effectLst/>
            </p:spPr>
            <p:txBody>
              <a:bodyPr wrap="square" rtlCol="0">
                <a:spAutoFit/>
              </a:bodyPr>
              <a:lstStyle/>
              <a:p>
                <a:pPr lvl="1"/>
                <a:r>
                  <a:rPr lang="en-US" sz="2000" dirty="0">
                    <a:cs typeface="Calibri Light" panose="020F0302020204030204" pitchFamily="34" charset="0"/>
                  </a:rPr>
                  <a:t>A third possibility is </a:t>
                </a:r>
                <a:r>
                  <a:rPr lang="en-US" sz="2000" i="1" dirty="0">
                    <a:cs typeface="Calibri Light" panose="020F0302020204030204" pitchFamily="34" charset="0"/>
                  </a:rPr>
                  <a:t>partial cooperation</a:t>
                </a:r>
                <a:r>
                  <a:rPr lang="en-US" sz="2000" dirty="0">
                    <a:cs typeface="Calibri Light" panose="020F0302020204030204" pitchFamily="34" charset="0"/>
                  </a:rPr>
                  <a:t>: some countries agree to abate pollution (by negotiated amounts) while the rests act independently.</a:t>
                </a:r>
              </a:p>
              <a:p>
                <a:pPr lvl="1"/>
                <a:endParaRPr lang="en-US" sz="2000" dirty="0">
                  <a:cs typeface="Calibri Light" panose="020F0302020204030204" pitchFamily="34" charset="0"/>
                </a:endParaRPr>
              </a:p>
              <a:p>
                <a:pPr lvl="1"/>
                <a:r>
                  <a:rPr lang="en-US" sz="2000" dirty="0">
                    <a:cs typeface="Calibri Light" panose="020F0302020204030204" pitchFamily="34" charset="0"/>
                  </a:rPr>
                  <a:t>For partial cooperation to be an equilibrium outcome, the following must hold:</a:t>
                </a:r>
              </a:p>
              <a:p>
                <a:pPr lvl="1"/>
                <a:endParaRPr lang="en-US" sz="2000" dirty="0">
                  <a:cs typeface="Calibri Light" panose="020F0302020204030204" pitchFamily="34" charset="0"/>
                </a:endParaRPr>
              </a:p>
              <a:p>
                <a:pPr marL="800100" lvl="1" indent="-342900">
                  <a:buFont typeface="Wingdings" panose="05000000000000000000" pitchFamily="2" charset="2"/>
                  <a:buChar char="§"/>
                </a:pPr>
                <a:r>
                  <a:rPr lang="en-US" sz="2000" dirty="0">
                    <a:cs typeface="Calibri Light" panose="020F0302020204030204" pitchFamily="34" charset="0"/>
                  </a:rPr>
                  <a:t>There are </a:t>
                </a:r>
                <a:r>
                  <a:rPr lang="en-US" sz="2000" i="1" dirty="0">
                    <a:cs typeface="Calibri Light" panose="020F0302020204030204" pitchFamily="34" charset="0"/>
                  </a:rPr>
                  <a:t>N</a:t>
                </a:r>
                <a:r>
                  <a:rPr lang="en-US" sz="2000" dirty="0">
                    <a:cs typeface="Calibri Light" panose="020F0302020204030204" pitchFamily="34" charset="0"/>
                  </a:rPr>
                  <a:t> countries in total, of which </a:t>
                </a:r>
                <a:r>
                  <a:rPr lang="en-US" sz="2000" i="1" dirty="0">
                    <a:cs typeface="Calibri Light" panose="020F0302020204030204" pitchFamily="34" charset="0"/>
                  </a:rPr>
                  <a:t>K</a:t>
                </a:r>
                <a:r>
                  <a:rPr lang="en-US" sz="2000" dirty="0">
                    <a:cs typeface="Calibri Light" panose="020F0302020204030204" pitchFamily="34" charset="0"/>
                  </a:rPr>
                  <a:t> choose to cooperate and so </a:t>
                </a:r>
                <a:r>
                  <a:rPr lang="en-US" sz="2000" i="1" dirty="0">
                    <a:cs typeface="Calibri Light" panose="020F0302020204030204" pitchFamily="34" charset="0"/>
                  </a:rPr>
                  <a:t>N − K</a:t>
                </a:r>
                <a:r>
                  <a:rPr lang="en-US" sz="2000" dirty="0">
                    <a:cs typeface="Calibri Light" panose="020F0302020204030204" pitchFamily="34" charset="0"/>
                  </a:rPr>
                  <a:t> defect.</a:t>
                </a:r>
              </a:p>
              <a:p>
                <a:pPr marL="800100" lvl="1" indent="-342900">
                  <a:buFont typeface="Wingdings" panose="05000000000000000000" pitchFamily="2" charset="2"/>
                  <a:buChar char="§"/>
                </a:pPr>
                <a:r>
                  <a:rPr lang="en-US" sz="2000" dirty="0">
                    <a:cs typeface="Calibri Light" panose="020F0302020204030204" pitchFamily="34" charset="0"/>
                  </a:rPr>
                  <a:t>Each cooperating country selects an abatement level that maximizes the aggregate pay-off of all countries that cooperate.</a:t>
                </a:r>
              </a:p>
              <a:p>
                <a:pPr marL="800100" lvl="1" indent="-342900">
                  <a:buFont typeface="Wingdings" panose="05000000000000000000" pitchFamily="2" charset="2"/>
                  <a:buChar char="§"/>
                </a:pPr>
                <a:r>
                  <a:rPr lang="en-US" sz="2000" dirty="0">
                    <a:cs typeface="Calibri Light" panose="020F0302020204030204" pitchFamily="34" charset="0"/>
                  </a:rPr>
                  <a:t>Each defecting country pursues its individually rational unilateral policy.</a:t>
                </a:r>
              </a:p>
              <a:p>
                <a:pPr marL="800100" lvl="1" indent="-342900">
                  <a:buFont typeface="Wingdings" panose="05000000000000000000" pitchFamily="2" charset="2"/>
                  <a:buChar char="§"/>
                </a:pPr>
                <a:r>
                  <a:rPr lang="en-US" sz="2000" dirty="0">
                    <a:cs typeface="Calibri Light" panose="020F0302020204030204" pitchFamily="34" charset="0"/>
                  </a:rPr>
                  <a:t>No signatory can gain by unilaterally withdrawing from the agreement: </a:t>
                </a:r>
                <a14:m>
                  <m:oMath xmlns:m="http://schemas.openxmlformats.org/officeDocument/2006/math">
                    <m:sSub>
                      <m:sSubPr>
                        <m:ctrlPr>
                          <a:rPr lang="en-US" sz="2000" i="1" smtClean="0">
                            <a:latin typeface="Cambria Math" panose="02040503050406030204" pitchFamily="18" charset="0"/>
                            <a:cs typeface="Calibri Light" panose="020F0302020204030204" pitchFamily="34" charset="0"/>
                          </a:rPr>
                        </m:ctrlPr>
                      </m:sSubPr>
                      <m:e>
                        <m:r>
                          <m:rPr>
                            <m:sty m:val="p"/>
                          </m:rPr>
                          <a:rPr lang="el-GR" sz="2000" i="1" smtClean="0">
                            <a:latin typeface="Cambria Math" panose="02040503050406030204" pitchFamily="18" charset="0"/>
                            <a:ea typeface="Cambria Math" panose="02040503050406030204" pitchFamily="18" charset="0"/>
                            <a:cs typeface="Calibri Light" panose="020F0302020204030204" pitchFamily="34" charset="0"/>
                          </a:rPr>
                          <m:t>Π</m:t>
                        </m:r>
                      </m:e>
                      <m:sub>
                        <m:r>
                          <a:rPr lang="en-US" sz="2000" b="0" i="1" smtClean="0">
                            <a:latin typeface="Cambria Math" panose="02040503050406030204" pitchFamily="18" charset="0"/>
                            <a:cs typeface="Calibri Light" panose="020F0302020204030204" pitchFamily="34" charset="0"/>
                          </a:rPr>
                          <m:t>𝑠</m:t>
                        </m:r>
                      </m:sub>
                    </m:sSub>
                    <m:r>
                      <a:rPr lang="en-US" sz="2000" b="0" i="1" smtClean="0">
                        <a:latin typeface="Cambria Math" panose="02040503050406030204" pitchFamily="18" charset="0"/>
                        <a:cs typeface="Calibri Light" panose="020F0302020204030204" pitchFamily="34" charset="0"/>
                      </a:rPr>
                      <m:t>(</m:t>
                    </m:r>
                    <m:sSup>
                      <m:sSupPr>
                        <m:ctrlPr>
                          <a:rPr lang="en-US" sz="2000" b="0" i="1" smtClean="0">
                            <a:latin typeface="Cambria Math" panose="02040503050406030204" pitchFamily="18" charset="0"/>
                            <a:cs typeface="Calibri Light" panose="020F0302020204030204" pitchFamily="34" charset="0"/>
                          </a:rPr>
                        </m:ctrlPr>
                      </m:sSupPr>
                      <m:e>
                        <m:r>
                          <a:rPr lang="en-US" sz="2000" b="0" i="1" smtClean="0">
                            <a:latin typeface="Cambria Math" panose="02040503050406030204" pitchFamily="18" charset="0"/>
                            <a:cs typeface="Calibri Light" panose="020F0302020204030204" pitchFamily="34" charset="0"/>
                          </a:rPr>
                          <m:t>𝐾</m:t>
                        </m:r>
                      </m:e>
                      <m:sup>
                        <m:r>
                          <a:rPr lang="en-US" sz="2000" b="0" i="1" smtClean="0">
                            <a:latin typeface="Cambria Math" panose="02040503050406030204" pitchFamily="18" charset="0"/>
                            <a:cs typeface="Calibri Light" panose="020F0302020204030204" pitchFamily="34" charset="0"/>
                          </a:rPr>
                          <m:t>∗</m:t>
                        </m:r>
                      </m:sup>
                    </m:sSup>
                    <m:r>
                      <a:rPr lang="en-US" sz="2000" b="0" i="1" smtClean="0">
                        <a:latin typeface="Cambria Math" panose="02040503050406030204" pitchFamily="18" charset="0"/>
                        <a:cs typeface="Calibri Light" panose="020F0302020204030204" pitchFamily="34" charset="0"/>
                      </a:rPr>
                      <m:t>)</m:t>
                    </m:r>
                    <m:r>
                      <a:rPr lang="en-US" sz="2000" b="0" i="1" smtClean="0">
                        <a:latin typeface="Cambria Math" panose="02040503050406030204" pitchFamily="18" charset="0"/>
                        <a:ea typeface="Cambria Math" panose="02040503050406030204" pitchFamily="18" charset="0"/>
                        <a:cs typeface="Calibri Light" panose="020F0302020204030204" pitchFamily="34" charset="0"/>
                      </a:rPr>
                      <m:t>≥</m:t>
                    </m:r>
                  </m:oMath>
                </a14:m>
                <a:r>
                  <a:rPr lang="en-US" sz="2000" dirty="0">
                    <a:cs typeface="Calibri Light" panose="020F0302020204030204" pitchFamily="34" charset="0"/>
                  </a:rPr>
                  <a:t> </a:t>
                </a:r>
                <a14:m>
                  <m:oMath xmlns:m="http://schemas.openxmlformats.org/officeDocument/2006/math">
                    <m:sSub>
                      <m:sSubPr>
                        <m:ctrlPr>
                          <a:rPr lang="en-US" sz="2000" i="1">
                            <a:latin typeface="Cambria Math" panose="02040503050406030204" pitchFamily="18" charset="0"/>
                            <a:cs typeface="Calibri Light" panose="020F0302020204030204" pitchFamily="34" charset="0"/>
                          </a:rPr>
                        </m:ctrlPr>
                      </m:sSubPr>
                      <m:e>
                        <m:r>
                          <m:rPr>
                            <m:sty m:val="p"/>
                          </m:rPr>
                          <a:rPr lang="el-GR" sz="2000" i="1">
                            <a:latin typeface="Cambria Math" panose="02040503050406030204" pitchFamily="18" charset="0"/>
                            <a:ea typeface="Cambria Math" panose="02040503050406030204" pitchFamily="18" charset="0"/>
                            <a:cs typeface="Calibri Light" panose="020F0302020204030204" pitchFamily="34" charset="0"/>
                          </a:rPr>
                          <m:t>Π</m:t>
                        </m:r>
                      </m:e>
                      <m:sub>
                        <m:r>
                          <a:rPr lang="en-US" sz="2000" b="0" i="1" smtClean="0">
                            <a:latin typeface="Cambria Math" panose="02040503050406030204" pitchFamily="18" charset="0"/>
                            <a:ea typeface="Cambria Math" panose="02040503050406030204" pitchFamily="18" charset="0"/>
                            <a:cs typeface="Calibri Light" panose="020F0302020204030204" pitchFamily="34" charset="0"/>
                          </a:rPr>
                          <m:t>𝑛</m:t>
                        </m:r>
                      </m:sub>
                    </m:sSub>
                    <m:d>
                      <m:dPr>
                        <m:ctrlPr>
                          <a:rPr lang="en-US" sz="2000" i="1">
                            <a:latin typeface="Cambria Math" panose="02040503050406030204" pitchFamily="18" charset="0"/>
                            <a:cs typeface="Calibri Light" panose="020F0302020204030204" pitchFamily="34" charset="0"/>
                          </a:rPr>
                        </m:ctrlPr>
                      </m:dPr>
                      <m:e>
                        <m:sSup>
                          <m:sSupPr>
                            <m:ctrlPr>
                              <a:rPr lang="en-US" sz="2000" i="1">
                                <a:latin typeface="Cambria Math" panose="02040503050406030204" pitchFamily="18" charset="0"/>
                                <a:cs typeface="Calibri Light" panose="020F0302020204030204" pitchFamily="34" charset="0"/>
                              </a:rPr>
                            </m:ctrlPr>
                          </m:sSupPr>
                          <m:e>
                            <m:r>
                              <a:rPr lang="en-US" sz="2000" i="1">
                                <a:latin typeface="Cambria Math" panose="02040503050406030204" pitchFamily="18" charset="0"/>
                                <a:cs typeface="Calibri Light" panose="020F0302020204030204" pitchFamily="34" charset="0"/>
                              </a:rPr>
                              <m:t>𝐾</m:t>
                            </m:r>
                          </m:e>
                          <m:sup>
                            <m:r>
                              <a:rPr lang="en-US" sz="2000" i="1">
                                <a:latin typeface="Cambria Math" panose="02040503050406030204" pitchFamily="18" charset="0"/>
                                <a:cs typeface="Calibri Light" panose="020F0302020204030204" pitchFamily="34" charset="0"/>
                              </a:rPr>
                              <m:t>∗</m:t>
                            </m:r>
                          </m:sup>
                        </m:sSup>
                        <m:r>
                          <a:rPr lang="en-US" sz="2000" b="0" i="1" smtClean="0">
                            <a:latin typeface="Cambria Math" panose="02040503050406030204" pitchFamily="18" charset="0"/>
                            <a:cs typeface="Calibri Light" panose="020F0302020204030204" pitchFamily="34" charset="0"/>
                          </a:rPr>
                          <m:t>−1</m:t>
                        </m:r>
                      </m:e>
                    </m:d>
                  </m:oMath>
                </a14:m>
                <a:endParaRPr lang="en-US" sz="2000" dirty="0">
                  <a:cs typeface="Calibri Light" panose="020F0302020204030204" pitchFamily="34" charset="0"/>
                </a:endParaRPr>
              </a:p>
              <a:p>
                <a:pPr marL="800100" lvl="1" indent="-342900">
                  <a:buFont typeface="Wingdings" panose="05000000000000000000" pitchFamily="2" charset="2"/>
                  <a:buChar char="§"/>
                </a:pPr>
                <a:r>
                  <a:rPr lang="en-US" sz="2000" dirty="0">
                    <a:cs typeface="Calibri Light" panose="020F0302020204030204" pitchFamily="34" charset="0"/>
                  </a:rPr>
                  <a:t>No non-signatory can gain by unilaterally acceding to the agreement: </a:t>
                </a:r>
                <a14:m>
                  <m:oMath xmlns:m="http://schemas.openxmlformats.org/officeDocument/2006/math">
                    <m:sSub>
                      <m:sSubPr>
                        <m:ctrlPr>
                          <a:rPr lang="en-US" sz="2000" i="1" smtClean="0">
                            <a:latin typeface="Cambria Math" panose="02040503050406030204" pitchFamily="18" charset="0"/>
                            <a:cs typeface="Calibri Light" panose="020F0302020204030204" pitchFamily="34" charset="0"/>
                          </a:rPr>
                        </m:ctrlPr>
                      </m:sSubPr>
                      <m:e>
                        <m:r>
                          <m:rPr>
                            <m:sty m:val="p"/>
                          </m:rPr>
                          <a:rPr lang="el-GR" sz="2000" i="1" smtClean="0">
                            <a:latin typeface="Cambria Math" panose="02040503050406030204" pitchFamily="18" charset="0"/>
                            <a:ea typeface="Cambria Math" panose="02040503050406030204" pitchFamily="18" charset="0"/>
                            <a:cs typeface="Calibri Light" panose="020F0302020204030204" pitchFamily="34" charset="0"/>
                          </a:rPr>
                          <m:t>Π</m:t>
                        </m:r>
                      </m:e>
                      <m:sub>
                        <m:r>
                          <a:rPr lang="en-US" sz="2000" b="0" i="1" smtClean="0">
                            <a:latin typeface="Cambria Math" panose="02040503050406030204" pitchFamily="18" charset="0"/>
                            <a:ea typeface="Cambria Math" panose="02040503050406030204" pitchFamily="18" charset="0"/>
                            <a:cs typeface="Calibri Light" panose="020F0302020204030204" pitchFamily="34" charset="0"/>
                          </a:rPr>
                          <m:t>𝑛</m:t>
                        </m:r>
                      </m:sub>
                    </m:sSub>
                    <m:r>
                      <a:rPr lang="en-US" sz="2000" b="0" i="1" smtClean="0">
                        <a:latin typeface="Cambria Math" panose="02040503050406030204" pitchFamily="18" charset="0"/>
                        <a:cs typeface="Calibri Light" panose="020F0302020204030204" pitchFamily="34" charset="0"/>
                      </a:rPr>
                      <m:t>(</m:t>
                    </m:r>
                    <m:sSup>
                      <m:sSupPr>
                        <m:ctrlPr>
                          <a:rPr lang="en-US" sz="2000" b="0" i="1" smtClean="0">
                            <a:latin typeface="Cambria Math" panose="02040503050406030204" pitchFamily="18" charset="0"/>
                            <a:cs typeface="Calibri Light" panose="020F0302020204030204" pitchFamily="34" charset="0"/>
                          </a:rPr>
                        </m:ctrlPr>
                      </m:sSupPr>
                      <m:e>
                        <m:r>
                          <a:rPr lang="en-US" sz="2000" b="0" i="1" smtClean="0">
                            <a:latin typeface="Cambria Math" panose="02040503050406030204" pitchFamily="18" charset="0"/>
                            <a:cs typeface="Calibri Light" panose="020F0302020204030204" pitchFamily="34" charset="0"/>
                          </a:rPr>
                          <m:t>𝐾</m:t>
                        </m:r>
                      </m:e>
                      <m:sup>
                        <m:r>
                          <a:rPr lang="en-US" sz="2000" b="0" i="1" smtClean="0">
                            <a:latin typeface="Cambria Math" panose="02040503050406030204" pitchFamily="18" charset="0"/>
                            <a:cs typeface="Calibri Light" panose="020F0302020204030204" pitchFamily="34" charset="0"/>
                          </a:rPr>
                          <m:t>∗</m:t>
                        </m:r>
                      </m:sup>
                    </m:sSup>
                    <m:r>
                      <a:rPr lang="en-US" sz="2000" b="0" i="1" smtClean="0">
                        <a:latin typeface="Cambria Math" panose="02040503050406030204" pitchFamily="18" charset="0"/>
                        <a:cs typeface="Calibri Light" panose="020F0302020204030204" pitchFamily="34" charset="0"/>
                      </a:rPr>
                      <m:t>)</m:t>
                    </m:r>
                    <m:r>
                      <a:rPr lang="en-US" sz="2000" b="0" i="1" smtClean="0">
                        <a:latin typeface="Cambria Math" panose="02040503050406030204" pitchFamily="18" charset="0"/>
                        <a:ea typeface="Cambria Math" panose="02040503050406030204" pitchFamily="18" charset="0"/>
                        <a:cs typeface="Calibri Light" panose="020F0302020204030204" pitchFamily="34" charset="0"/>
                      </a:rPr>
                      <m:t>≥</m:t>
                    </m:r>
                  </m:oMath>
                </a14:m>
                <a:r>
                  <a:rPr lang="en-US" sz="2000" dirty="0">
                    <a:cs typeface="Calibri Light" panose="020F0302020204030204" pitchFamily="34" charset="0"/>
                  </a:rPr>
                  <a:t> </a:t>
                </a:r>
                <a14:m>
                  <m:oMath xmlns:m="http://schemas.openxmlformats.org/officeDocument/2006/math">
                    <m:sSub>
                      <m:sSubPr>
                        <m:ctrlPr>
                          <a:rPr lang="en-US" sz="2000" i="1">
                            <a:latin typeface="Cambria Math" panose="02040503050406030204" pitchFamily="18" charset="0"/>
                            <a:cs typeface="Calibri Light" panose="020F0302020204030204" pitchFamily="34" charset="0"/>
                          </a:rPr>
                        </m:ctrlPr>
                      </m:sSubPr>
                      <m:e>
                        <m:r>
                          <m:rPr>
                            <m:sty m:val="p"/>
                          </m:rPr>
                          <a:rPr lang="el-GR" sz="2000" i="1">
                            <a:latin typeface="Cambria Math" panose="02040503050406030204" pitchFamily="18" charset="0"/>
                            <a:ea typeface="Cambria Math" panose="02040503050406030204" pitchFamily="18" charset="0"/>
                            <a:cs typeface="Calibri Light" panose="020F0302020204030204" pitchFamily="34" charset="0"/>
                          </a:rPr>
                          <m:t>Π</m:t>
                        </m:r>
                      </m:e>
                      <m:sub>
                        <m:r>
                          <a:rPr lang="en-US" sz="2000" b="0" i="1" smtClean="0">
                            <a:latin typeface="Cambria Math" panose="02040503050406030204" pitchFamily="18" charset="0"/>
                            <a:ea typeface="Cambria Math" panose="02040503050406030204" pitchFamily="18" charset="0"/>
                            <a:cs typeface="Calibri Light" panose="020F0302020204030204" pitchFamily="34" charset="0"/>
                          </a:rPr>
                          <m:t>𝑠</m:t>
                        </m:r>
                      </m:sub>
                    </m:sSub>
                    <m:d>
                      <m:dPr>
                        <m:ctrlPr>
                          <a:rPr lang="en-US" sz="2000" i="1">
                            <a:latin typeface="Cambria Math" panose="02040503050406030204" pitchFamily="18" charset="0"/>
                            <a:cs typeface="Calibri Light" panose="020F0302020204030204" pitchFamily="34" charset="0"/>
                          </a:rPr>
                        </m:ctrlPr>
                      </m:dPr>
                      <m:e>
                        <m:sSup>
                          <m:sSupPr>
                            <m:ctrlPr>
                              <a:rPr lang="en-US" sz="2000" i="1">
                                <a:latin typeface="Cambria Math" panose="02040503050406030204" pitchFamily="18" charset="0"/>
                                <a:cs typeface="Calibri Light" panose="020F0302020204030204" pitchFamily="34" charset="0"/>
                              </a:rPr>
                            </m:ctrlPr>
                          </m:sSupPr>
                          <m:e>
                            <m:r>
                              <a:rPr lang="en-US" sz="2000" i="1">
                                <a:latin typeface="Cambria Math" panose="02040503050406030204" pitchFamily="18" charset="0"/>
                                <a:cs typeface="Calibri Light" panose="020F0302020204030204" pitchFamily="34" charset="0"/>
                              </a:rPr>
                              <m:t>𝐾</m:t>
                            </m:r>
                          </m:e>
                          <m:sup>
                            <m:r>
                              <a:rPr lang="en-US" sz="2000" i="1">
                                <a:latin typeface="Cambria Math" panose="02040503050406030204" pitchFamily="18" charset="0"/>
                                <a:cs typeface="Calibri Light" panose="020F0302020204030204" pitchFamily="34" charset="0"/>
                              </a:rPr>
                              <m:t>∗</m:t>
                            </m:r>
                          </m:sup>
                        </m:sSup>
                        <m:r>
                          <a:rPr lang="en-US" sz="2000" b="0" i="1" smtClean="0">
                            <a:latin typeface="Cambria Math" panose="02040503050406030204" pitchFamily="18" charset="0"/>
                            <a:cs typeface="Calibri Light" panose="020F0302020204030204" pitchFamily="34" charset="0"/>
                          </a:rPr>
                          <m:t>+1</m:t>
                        </m:r>
                      </m:e>
                    </m:d>
                  </m:oMath>
                </a14:m>
                <a:endParaRPr lang="en-US" sz="2000" dirty="0">
                  <a:cs typeface="Calibri Light" panose="020F0302020204030204" pitchFamily="34" charset="0"/>
                </a:endParaRPr>
              </a:p>
            </p:txBody>
          </p:sp>
        </mc:Choice>
        <mc:Fallback xmlns="">
          <p:sp>
            <p:nvSpPr>
              <p:cNvPr id="2" name="TextBox 1">
                <a:extLst>
                  <a:ext uri="{FF2B5EF4-FFF2-40B4-BE49-F238E27FC236}">
                    <a16:creationId xmlns:a16="http://schemas.microsoft.com/office/drawing/2014/main" id="{2E105482-5E33-C7F1-2A5C-FE143F026453}"/>
                  </a:ext>
                </a:extLst>
              </p:cNvPr>
              <p:cNvSpPr txBox="1">
                <a:spLocks noRot="1" noChangeAspect="1" noMove="1" noResize="1" noEditPoints="1" noAdjustHandles="1" noChangeArrowheads="1" noChangeShapeType="1" noTextEdit="1"/>
              </p:cNvSpPr>
              <p:nvPr/>
            </p:nvSpPr>
            <p:spPr>
              <a:xfrm>
                <a:off x="739249" y="1473205"/>
                <a:ext cx="10713500" cy="3477875"/>
              </a:xfrm>
              <a:prstGeom prst="rect">
                <a:avLst/>
              </a:prstGeom>
              <a:blipFill>
                <a:blip r:embed="rId4"/>
                <a:stretch>
                  <a:fillRect t="-1053" b="-2281"/>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017819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8784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International Environmental Agreements</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739249" y="1544325"/>
            <a:ext cx="10713500" cy="5324535"/>
          </a:xfrm>
          <a:prstGeom prst="rect">
            <a:avLst/>
          </a:prstGeom>
          <a:noFill/>
          <a:effectLst/>
        </p:spPr>
        <p:txBody>
          <a:bodyPr wrap="square" rtlCol="0">
            <a:spAutoFit/>
          </a:bodyPr>
          <a:lstStyle/>
          <a:p>
            <a:pPr lvl="1"/>
            <a:r>
              <a:rPr lang="en-US" sz="2000" dirty="0">
                <a:cs typeface="Calibri Light" panose="020F0302020204030204" pitchFamily="34" charset="0"/>
                <a:hlinkClick r:id="rId4"/>
              </a:rPr>
              <a:t>Barrett (1995)</a:t>
            </a:r>
            <a:r>
              <a:rPr lang="en-US" sz="2000" dirty="0">
                <a:cs typeface="Calibri Light" panose="020F0302020204030204" pitchFamily="34" charset="0"/>
              </a:rPr>
              <a:t> summarizes the key implications of any such equilibrium:</a:t>
            </a:r>
          </a:p>
          <a:p>
            <a:pPr lvl="1"/>
            <a:endParaRPr lang="en-US" sz="2000" dirty="0">
              <a:cs typeface="Calibri Light" panose="020F0302020204030204" pitchFamily="34" charset="0"/>
            </a:endParaRPr>
          </a:p>
          <a:p>
            <a:pPr marL="800100" lvl="1" indent="-342900">
              <a:buFont typeface="Wingdings" panose="05000000000000000000" pitchFamily="2" charset="2"/>
              <a:buChar char="§"/>
            </a:pPr>
            <a:r>
              <a:rPr lang="en-US" sz="2000" dirty="0">
                <a:cs typeface="Calibri Light" panose="020F0302020204030204" pitchFamily="34" charset="0"/>
              </a:rPr>
              <a:t>When there are large potential gains from cooperation, the benefits from free-riding are also larger, and so defection is more attractive.</a:t>
            </a:r>
          </a:p>
          <a:p>
            <a:pPr marL="800100" lvl="1" indent="-342900">
              <a:buFont typeface="Wingdings" panose="05000000000000000000" pitchFamily="2" charset="2"/>
              <a:buChar char="§"/>
            </a:pPr>
            <a:endParaRPr lang="en-US" sz="2000" dirty="0">
              <a:cs typeface="Calibri Light" panose="020F0302020204030204" pitchFamily="34" charset="0"/>
            </a:endParaRPr>
          </a:p>
          <a:p>
            <a:pPr marL="800100" lvl="1" indent="-342900">
              <a:buFont typeface="Wingdings" panose="05000000000000000000" pitchFamily="2" charset="2"/>
              <a:buChar char="§"/>
            </a:pPr>
            <a:r>
              <a:rPr lang="en-US" sz="2000" dirty="0">
                <a:cs typeface="Calibri Light" panose="020F0302020204030204" pitchFamily="34" charset="0"/>
              </a:rPr>
              <a:t>When the incentives to defect are larger, there will be a smaller number of signatories.</a:t>
            </a:r>
          </a:p>
          <a:p>
            <a:pPr marL="800100" lvl="1" indent="-342900">
              <a:buFont typeface="Wingdings" panose="05000000000000000000" pitchFamily="2" charset="2"/>
              <a:buChar char="§"/>
            </a:pPr>
            <a:endParaRPr lang="en-US" sz="2000" dirty="0">
              <a:cs typeface="Calibri Light" panose="020F0302020204030204" pitchFamily="34" charset="0"/>
            </a:endParaRPr>
          </a:p>
          <a:p>
            <a:pPr marL="800100" lvl="1" indent="-342900">
              <a:buFont typeface="Wingdings" panose="05000000000000000000" pitchFamily="2" charset="2"/>
              <a:buChar char="§"/>
            </a:pPr>
            <a:r>
              <a:rPr lang="en-US" sz="2000" dirty="0">
                <a:cs typeface="Calibri Light" panose="020F0302020204030204" pitchFamily="34" charset="0"/>
              </a:rPr>
              <a:t>Thus, there is a trade off between the level of participation in environmental agreements that can be attained (</a:t>
            </a:r>
            <a:r>
              <a:rPr lang="en-US" sz="2000" i="1" dirty="0">
                <a:cs typeface="Calibri Light" panose="020F0302020204030204" pitchFamily="34" charset="0"/>
              </a:rPr>
              <a:t>breadth) </a:t>
            </a:r>
            <a:r>
              <a:rPr lang="en-US" sz="2000" dirty="0">
                <a:cs typeface="Calibri Light" panose="020F0302020204030204" pitchFamily="34" charset="0"/>
              </a:rPr>
              <a:t>and the abatement commitments implied by the treaty</a:t>
            </a:r>
            <a:r>
              <a:rPr lang="en-US" sz="2000" i="1" dirty="0">
                <a:cs typeface="Calibri Light" panose="020F0302020204030204" pitchFamily="34" charset="0"/>
              </a:rPr>
              <a:t> (depth)</a:t>
            </a:r>
            <a:r>
              <a:rPr lang="en-US" sz="2000" dirty="0">
                <a:cs typeface="Calibri Light" panose="020F0302020204030204" pitchFamily="34" charset="0"/>
              </a:rPr>
              <a:t>.</a:t>
            </a:r>
          </a:p>
          <a:p>
            <a:pPr marL="800100" lvl="1" indent="-342900">
              <a:buFont typeface="Wingdings" panose="05000000000000000000" pitchFamily="2" charset="2"/>
              <a:buChar char="§"/>
            </a:pPr>
            <a:endParaRPr lang="en-US" sz="2000" dirty="0">
              <a:cs typeface="Calibri Light" panose="020F0302020204030204" pitchFamily="34" charset="0"/>
            </a:endParaRPr>
          </a:p>
          <a:p>
            <a:pPr marL="800100" lvl="1" indent="-342900">
              <a:buFont typeface="Wingdings" panose="05000000000000000000" pitchFamily="2" charset="2"/>
              <a:buChar char="§"/>
            </a:pPr>
            <a:r>
              <a:rPr lang="en-US" sz="2000" dirty="0">
                <a:cs typeface="Calibri Light" panose="020F0302020204030204" pitchFamily="34" charset="0"/>
              </a:rPr>
              <a:t>Full cooperation is an especially rare outcome.</a:t>
            </a:r>
          </a:p>
          <a:p>
            <a:pPr marL="800100" lvl="1" indent="-342900">
              <a:buFont typeface="Wingdings" panose="05000000000000000000" pitchFamily="2" charset="2"/>
              <a:buChar char="§"/>
            </a:pPr>
            <a:endParaRPr lang="en-US" sz="2000" dirty="0">
              <a:cs typeface="Calibri Light" panose="020F0302020204030204" pitchFamily="34" charset="0"/>
            </a:endParaRPr>
          </a:p>
          <a:p>
            <a:pPr marL="800100" lvl="1" indent="-342900">
              <a:buFont typeface="Wingdings" panose="05000000000000000000" pitchFamily="2" charset="2"/>
              <a:buChar char="§"/>
            </a:pPr>
            <a:r>
              <a:rPr lang="en-US" sz="2000" dirty="0">
                <a:cs typeface="Calibri Light" panose="020F0302020204030204" pitchFamily="34" charset="0"/>
              </a:rPr>
              <a:t>Barrett’s dismal punchline: any IEA with a large number of signatories is limited in its capacity to deliver social benefits. </a:t>
            </a:r>
            <a:r>
              <a:rPr lang="en-US" sz="2000" b="1" dirty="0">
                <a:cs typeface="Calibri Light" panose="020F0302020204030204" pitchFamily="34" charset="0"/>
              </a:rPr>
              <a:t>Thus, treaties tend to simply codify actions that nations are already taking. </a:t>
            </a:r>
          </a:p>
          <a:p>
            <a:pPr marL="800100" lvl="1" indent="-342900">
              <a:buFont typeface="Wingdings" panose="05000000000000000000" pitchFamily="2" charset="2"/>
              <a:buChar char="§"/>
            </a:pPr>
            <a:endParaRPr lang="en-US" sz="2000" dirty="0">
              <a:cs typeface="Calibri Light" panose="020F0302020204030204" pitchFamily="34" charset="0"/>
            </a:endParaRPr>
          </a:p>
          <a:p>
            <a:pPr marL="800100" lvl="1" indent="-342900">
              <a:buFont typeface="Wingdings" panose="05000000000000000000" pitchFamily="2" charset="2"/>
              <a:buChar char="§"/>
            </a:pPr>
            <a:endParaRPr lang="en-US" sz="2000"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3006645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05482-5E33-C7F1-2A5C-FE143F026453}"/>
              </a:ext>
            </a:extLst>
          </p:cNvPr>
          <p:cNvSpPr txBox="1"/>
          <p:nvPr/>
        </p:nvSpPr>
        <p:spPr>
          <a:xfrm>
            <a:off x="739250" y="2567226"/>
            <a:ext cx="10713500" cy="861774"/>
          </a:xfrm>
          <a:prstGeom prst="rect">
            <a:avLst/>
          </a:prstGeom>
          <a:noFill/>
          <a:effectLst/>
        </p:spPr>
        <p:txBody>
          <a:bodyPr wrap="square" rtlCol="0" anchor="ctr">
            <a:spAutoFit/>
          </a:bodyPr>
          <a:lstStyle/>
          <a:p>
            <a:pPr lvl="1" algn="ctr"/>
            <a:r>
              <a:rPr lang="en-US" sz="3000" dirty="0">
                <a:solidFill>
                  <a:schemeClr val="accent1"/>
                </a:solidFill>
                <a:cs typeface="Calibri Light" panose="020F0302020204030204" pitchFamily="34" charset="0"/>
              </a:rPr>
              <a:t>What is the most successful IEA you have heard of?</a:t>
            </a:r>
            <a:endParaRPr lang="en-US" sz="3000" b="1" dirty="0">
              <a:solidFill>
                <a:schemeClr val="accent1"/>
              </a:solidFill>
              <a:cs typeface="Calibri Light" panose="020F0302020204030204" pitchFamily="34" charset="0"/>
            </a:endParaRPr>
          </a:p>
          <a:p>
            <a:pPr lvl="1"/>
            <a:endParaRPr lang="en-US" sz="2000"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384952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International Environmental Agreements</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739249" y="1300485"/>
            <a:ext cx="10713500" cy="707886"/>
          </a:xfrm>
          <a:prstGeom prst="rect">
            <a:avLst/>
          </a:prstGeom>
          <a:noFill/>
          <a:effectLst/>
        </p:spPr>
        <p:txBody>
          <a:bodyPr wrap="square" rtlCol="0">
            <a:spAutoFit/>
          </a:bodyPr>
          <a:lstStyle/>
          <a:p>
            <a:pPr lvl="1"/>
            <a:r>
              <a:rPr lang="en-US" sz="2000" dirty="0">
                <a:cs typeface="Calibri Light" panose="020F0302020204030204" pitchFamily="34" charset="0"/>
              </a:rPr>
              <a:t>Some people argue the </a:t>
            </a:r>
            <a:r>
              <a:rPr lang="en-US" sz="2000" b="1" dirty="0">
                <a:solidFill>
                  <a:schemeClr val="accent1"/>
                </a:solidFill>
                <a:cs typeface="Calibri Light" panose="020F0302020204030204" pitchFamily="34" charset="0"/>
              </a:rPr>
              <a:t>Montreal Protocol</a:t>
            </a:r>
            <a:r>
              <a:rPr lang="en-US" sz="2000" dirty="0">
                <a:cs typeface="Calibri Light" panose="020F0302020204030204" pitchFamily="34" charset="0"/>
              </a:rPr>
              <a:t> was only a success because private industry saw an opportunity to consolidate market power, and made government buy-in less politically costly:</a:t>
            </a:r>
          </a:p>
        </p:txBody>
      </p:sp>
      <p:pic>
        <p:nvPicPr>
          <p:cNvPr id="4" name="Picture 3">
            <a:extLst>
              <a:ext uri="{FF2B5EF4-FFF2-40B4-BE49-F238E27FC236}">
                <a16:creationId xmlns:a16="http://schemas.microsoft.com/office/drawing/2014/main" id="{9A395B47-9A93-6CDB-EABF-C8D982B2A196}"/>
              </a:ext>
            </a:extLst>
          </p:cNvPr>
          <p:cNvPicPr>
            <a:picLocks noChangeAspect="1"/>
          </p:cNvPicPr>
          <p:nvPr/>
        </p:nvPicPr>
        <p:blipFill>
          <a:blip r:embed="rId4"/>
          <a:stretch>
            <a:fillRect/>
          </a:stretch>
        </p:blipFill>
        <p:spPr>
          <a:xfrm>
            <a:off x="2390521" y="3640542"/>
            <a:ext cx="7190360" cy="2661856"/>
          </a:xfrm>
          <a:prstGeom prst="rect">
            <a:avLst/>
          </a:prstGeom>
        </p:spPr>
      </p:pic>
      <p:pic>
        <p:nvPicPr>
          <p:cNvPr id="7" name="Picture 6">
            <a:extLst>
              <a:ext uri="{FF2B5EF4-FFF2-40B4-BE49-F238E27FC236}">
                <a16:creationId xmlns:a16="http://schemas.microsoft.com/office/drawing/2014/main" id="{EF95AEEB-024F-0A9E-A2B4-D07428F19E3F}"/>
              </a:ext>
            </a:extLst>
          </p:cNvPr>
          <p:cNvPicPr>
            <a:picLocks noChangeAspect="1"/>
          </p:cNvPicPr>
          <p:nvPr/>
        </p:nvPicPr>
        <p:blipFill>
          <a:blip r:embed="rId5"/>
          <a:stretch>
            <a:fillRect/>
          </a:stretch>
        </p:blipFill>
        <p:spPr>
          <a:xfrm>
            <a:off x="2390521" y="2185906"/>
            <a:ext cx="7069402" cy="1370102"/>
          </a:xfrm>
          <a:prstGeom prst="rect">
            <a:avLst/>
          </a:prstGeom>
        </p:spPr>
      </p:pic>
      <p:cxnSp>
        <p:nvCxnSpPr>
          <p:cNvPr id="9" name="Straight Connector 8">
            <a:extLst>
              <a:ext uri="{FF2B5EF4-FFF2-40B4-BE49-F238E27FC236}">
                <a16:creationId xmlns:a16="http://schemas.microsoft.com/office/drawing/2014/main" id="{4C1B55D9-2050-DF25-7E2C-91C2D173C54C}"/>
              </a:ext>
            </a:extLst>
          </p:cNvPr>
          <p:cNvCxnSpPr>
            <a:cxnSpLocks/>
          </p:cNvCxnSpPr>
          <p:nvPr/>
        </p:nvCxnSpPr>
        <p:spPr>
          <a:xfrm>
            <a:off x="2499360" y="5740400"/>
            <a:ext cx="62382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D18F57-8802-7989-8666-7E6AFC358941}"/>
              </a:ext>
            </a:extLst>
          </p:cNvPr>
          <p:cNvCxnSpPr>
            <a:cxnSpLocks/>
          </p:cNvCxnSpPr>
          <p:nvPr/>
        </p:nvCxnSpPr>
        <p:spPr>
          <a:xfrm>
            <a:off x="2499360" y="6004560"/>
            <a:ext cx="67462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2DEB26A-F453-5AE9-36B4-07A34077FBFE}"/>
              </a:ext>
            </a:extLst>
          </p:cNvPr>
          <p:cNvCxnSpPr>
            <a:cxnSpLocks/>
          </p:cNvCxnSpPr>
          <p:nvPr/>
        </p:nvCxnSpPr>
        <p:spPr>
          <a:xfrm>
            <a:off x="4206240" y="5496560"/>
            <a:ext cx="525368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653CAA-ED8A-3101-B14C-12C28C47A0FF}"/>
              </a:ext>
            </a:extLst>
          </p:cNvPr>
          <p:cNvCxnSpPr>
            <a:cxnSpLocks/>
          </p:cNvCxnSpPr>
          <p:nvPr/>
        </p:nvCxnSpPr>
        <p:spPr>
          <a:xfrm>
            <a:off x="2499360" y="6258503"/>
            <a:ext cx="1198880" cy="0"/>
          </a:xfrm>
          <a:prstGeom prst="line">
            <a:avLst/>
          </a:prstGeom>
          <a:ln w="28575"/>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0818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331686"/>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International Environmental Agreements</a:t>
            </a:r>
          </a:p>
          <a:p>
            <a:pPr algn="ctr"/>
            <a:endParaRPr lang="en-US" dirty="0">
              <a:solidFill>
                <a:srgbClr val="0070C0"/>
              </a:solidFill>
              <a:latin typeface="+mj-lt"/>
            </a:endParaRPr>
          </a:p>
        </p:txBody>
      </p:sp>
      <p:sp>
        <p:nvSpPr>
          <p:cNvPr id="2" name="TextBox 1">
            <a:extLst>
              <a:ext uri="{FF2B5EF4-FFF2-40B4-BE49-F238E27FC236}">
                <a16:creationId xmlns:a16="http://schemas.microsoft.com/office/drawing/2014/main" id="{2E105482-5E33-C7F1-2A5C-FE143F026453}"/>
              </a:ext>
            </a:extLst>
          </p:cNvPr>
          <p:cNvSpPr txBox="1"/>
          <p:nvPr/>
        </p:nvSpPr>
        <p:spPr>
          <a:xfrm>
            <a:off x="739249" y="1300485"/>
            <a:ext cx="10713500" cy="4708981"/>
          </a:xfrm>
          <a:prstGeom prst="rect">
            <a:avLst/>
          </a:prstGeom>
          <a:noFill/>
          <a:effectLst/>
        </p:spPr>
        <p:txBody>
          <a:bodyPr wrap="square" rtlCol="0">
            <a:spAutoFit/>
          </a:bodyPr>
          <a:lstStyle/>
          <a:p>
            <a:pPr lvl="1"/>
            <a:r>
              <a:rPr lang="en-US" sz="2000" dirty="0">
                <a:cs typeface="Calibri Light" panose="020F0302020204030204" pitchFamily="34" charset="0"/>
              </a:rPr>
              <a:t>Okay, enough pessimism. </a:t>
            </a:r>
          </a:p>
          <a:p>
            <a:pPr lvl="1"/>
            <a:endParaRPr lang="en-US" sz="2000" dirty="0">
              <a:cs typeface="Calibri Light" panose="020F0302020204030204" pitchFamily="34" charset="0"/>
            </a:endParaRPr>
          </a:p>
          <a:p>
            <a:pPr lvl="1"/>
            <a:r>
              <a:rPr lang="en-US" sz="2000" dirty="0">
                <a:cs typeface="Calibri Light" panose="020F0302020204030204" pitchFamily="34" charset="0"/>
              </a:rPr>
              <a:t>What are some factors or approaches that improve the probability of an IEA succeeding?</a:t>
            </a:r>
          </a:p>
          <a:p>
            <a:pPr lvl="1"/>
            <a:endParaRPr lang="en-US" sz="2000" dirty="0">
              <a:cs typeface="Calibri Light" panose="020F0302020204030204" pitchFamily="34" charset="0"/>
            </a:endParaRPr>
          </a:p>
          <a:p>
            <a:pPr lvl="1"/>
            <a:r>
              <a:rPr lang="en-US" sz="2000" dirty="0">
                <a:cs typeface="Calibri Light" panose="020F0302020204030204" pitchFamily="34" charset="0"/>
                <a:hlinkClick r:id="rId4"/>
              </a:rPr>
              <a:t>Bellelli et al. (2023)</a:t>
            </a:r>
            <a:r>
              <a:rPr lang="en-US" sz="2000" dirty="0">
                <a:cs typeface="Calibri Light" panose="020F0302020204030204" pitchFamily="34" charset="0"/>
              </a:rPr>
              <a:t> review the empirical evidence and find:</a:t>
            </a:r>
          </a:p>
          <a:p>
            <a:pPr lvl="1"/>
            <a:endParaRPr lang="en-US" sz="2000" dirty="0">
              <a:cs typeface="Calibri Light" panose="020F0302020204030204" pitchFamily="34" charset="0"/>
            </a:endParaRPr>
          </a:p>
          <a:p>
            <a:pPr marL="800100" lvl="1" indent="-342900">
              <a:buFont typeface="Wingdings" panose="05000000000000000000" pitchFamily="2" charset="2"/>
              <a:buChar char="§"/>
            </a:pPr>
            <a:r>
              <a:rPr lang="en-US" sz="2000" dirty="0">
                <a:cs typeface="Calibri Light" panose="020F0302020204030204" pitchFamily="34" charset="0"/>
              </a:rPr>
              <a:t>Regional IEAs are substantially more likely to be ratified; likely because of mutual economic interests, cultures, and similar benefit/cost functions. </a:t>
            </a:r>
          </a:p>
          <a:p>
            <a:pPr marL="1257300" lvl="2" indent="-342900">
              <a:buFont typeface="Wingdings" panose="05000000000000000000" pitchFamily="2" charset="2"/>
              <a:buChar char="§"/>
            </a:pPr>
            <a:r>
              <a:rPr lang="en-US" sz="2000" dirty="0">
                <a:cs typeface="Calibri Light" panose="020F0302020204030204" pitchFamily="34" charset="0"/>
              </a:rPr>
              <a:t>Can a combination of regional IEAs outperform a global agreement on participation?</a:t>
            </a:r>
          </a:p>
          <a:p>
            <a:pPr lvl="2"/>
            <a:endParaRPr lang="en-US" sz="2000" dirty="0">
              <a:cs typeface="Calibri Light" panose="020F0302020204030204" pitchFamily="34" charset="0"/>
            </a:endParaRPr>
          </a:p>
          <a:p>
            <a:pPr marL="800100" lvl="1" indent="-342900">
              <a:buFont typeface="Wingdings" panose="05000000000000000000" pitchFamily="2" charset="2"/>
              <a:buChar char="§"/>
            </a:pPr>
            <a:r>
              <a:rPr lang="en-US" sz="2000" dirty="0">
                <a:cs typeface="Calibri Light" panose="020F0302020204030204" pitchFamily="34" charset="0"/>
              </a:rPr>
              <a:t>Side payments – through financial or technical support to developing countries – increase the likelihood of ratification, at least initially.</a:t>
            </a:r>
          </a:p>
          <a:p>
            <a:pPr marL="800100" lvl="1" indent="-342900">
              <a:buFont typeface="Wingdings" panose="05000000000000000000" pitchFamily="2" charset="2"/>
              <a:buChar char="§"/>
            </a:pPr>
            <a:endParaRPr lang="en-US" sz="2000" dirty="0">
              <a:cs typeface="Calibri Light" panose="020F0302020204030204" pitchFamily="34" charset="0"/>
            </a:endParaRPr>
          </a:p>
          <a:p>
            <a:pPr marL="800100" lvl="1" indent="-342900">
              <a:buFont typeface="Wingdings" panose="05000000000000000000" pitchFamily="2" charset="2"/>
              <a:buChar char="§"/>
            </a:pPr>
            <a:r>
              <a:rPr lang="en-US" sz="2000" dirty="0">
                <a:cs typeface="Calibri Light" panose="020F0302020204030204" pitchFamily="34" charset="0"/>
              </a:rPr>
              <a:t>Early ratification by “big nations” increases ratification likelihood of other nations. This “domino effect” implies that a handful of countries are driving the success or failure of an IEA.</a:t>
            </a:r>
          </a:p>
        </p:txBody>
      </p:sp>
    </p:spTree>
    <p:custDataLst>
      <p:tags r:id="rId1"/>
    </p:custDataLst>
    <p:extLst>
      <p:ext uri="{BB962C8B-B14F-4D97-AF65-F5344CB8AC3E}">
        <p14:creationId xmlns:p14="http://schemas.microsoft.com/office/powerpoint/2010/main" val="2523990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6300C0-7C6B-5CAA-789A-6EA6B0086BEE}"/>
              </a:ext>
            </a:extLst>
          </p:cNvPr>
          <p:cNvPicPr>
            <a:picLocks noChangeAspect="1"/>
          </p:cNvPicPr>
          <p:nvPr/>
        </p:nvPicPr>
        <p:blipFill>
          <a:blip r:embed="rId4"/>
          <a:stretch>
            <a:fillRect/>
          </a:stretch>
        </p:blipFill>
        <p:spPr>
          <a:xfrm>
            <a:off x="2471231" y="268521"/>
            <a:ext cx="7249537" cy="1200318"/>
          </a:xfrm>
          <a:prstGeom prst="rect">
            <a:avLst/>
          </a:prstGeom>
        </p:spPr>
      </p:pic>
      <p:pic>
        <p:nvPicPr>
          <p:cNvPr id="7" name="Picture 6">
            <a:extLst>
              <a:ext uri="{FF2B5EF4-FFF2-40B4-BE49-F238E27FC236}">
                <a16:creationId xmlns:a16="http://schemas.microsoft.com/office/drawing/2014/main" id="{655C2005-B8D6-FD42-B0EB-99167603406C}"/>
              </a:ext>
            </a:extLst>
          </p:cNvPr>
          <p:cNvPicPr>
            <a:picLocks noChangeAspect="1"/>
          </p:cNvPicPr>
          <p:nvPr/>
        </p:nvPicPr>
        <p:blipFill>
          <a:blip r:embed="rId5"/>
          <a:stretch>
            <a:fillRect/>
          </a:stretch>
        </p:blipFill>
        <p:spPr>
          <a:xfrm>
            <a:off x="2433125" y="1661582"/>
            <a:ext cx="7325747" cy="1533739"/>
          </a:xfrm>
          <a:prstGeom prst="rect">
            <a:avLst/>
          </a:prstGeom>
        </p:spPr>
      </p:pic>
      <p:pic>
        <p:nvPicPr>
          <p:cNvPr id="9" name="Picture 8">
            <a:extLst>
              <a:ext uri="{FF2B5EF4-FFF2-40B4-BE49-F238E27FC236}">
                <a16:creationId xmlns:a16="http://schemas.microsoft.com/office/drawing/2014/main" id="{F7BEBFE5-2680-E1AD-2B0D-2924F6EED21A}"/>
              </a:ext>
            </a:extLst>
          </p:cNvPr>
          <p:cNvPicPr>
            <a:picLocks noChangeAspect="1"/>
          </p:cNvPicPr>
          <p:nvPr/>
        </p:nvPicPr>
        <p:blipFill>
          <a:blip r:embed="rId6"/>
          <a:stretch>
            <a:fillRect/>
          </a:stretch>
        </p:blipFill>
        <p:spPr>
          <a:xfrm>
            <a:off x="2780837" y="3429000"/>
            <a:ext cx="6630325" cy="2391109"/>
          </a:xfrm>
          <a:prstGeom prst="rect">
            <a:avLst/>
          </a:prstGeom>
        </p:spPr>
      </p:pic>
      <p:cxnSp>
        <p:nvCxnSpPr>
          <p:cNvPr id="10" name="Straight Connector 9">
            <a:extLst>
              <a:ext uri="{FF2B5EF4-FFF2-40B4-BE49-F238E27FC236}">
                <a16:creationId xmlns:a16="http://schemas.microsoft.com/office/drawing/2014/main" id="{4533A3EC-85DD-8A73-6432-FA9D428851FE}"/>
              </a:ext>
            </a:extLst>
          </p:cNvPr>
          <p:cNvCxnSpPr>
            <a:cxnSpLocks/>
          </p:cNvCxnSpPr>
          <p:nvPr/>
        </p:nvCxnSpPr>
        <p:spPr>
          <a:xfrm>
            <a:off x="2957639" y="5676768"/>
            <a:ext cx="53735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E7A595-9A50-EE7F-A70C-076ABD28E69C}"/>
              </a:ext>
            </a:extLst>
          </p:cNvPr>
          <p:cNvCxnSpPr>
            <a:cxnSpLocks/>
          </p:cNvCxnSpPr>
          <p:nvPr/>
        </p:nvCxnSpPr>
        <p:spPr>
          <a:xfrm>
            <a:off x="6645719" y="5443088"/>
            <a:ext cx="2538922" cy="0"/>
          </a:xfrm>
          <a:prstGeom prst="line">
            <a:avLst/>
          </a:prstGeom>
          <a:ln w="28575"/>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68874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9CC81A-9EE7-3D69-4B31-1967CF532767}"/>
              </a:ext>
            </a:extLst>
          </p:cNvPr>
          <p:cNvPicPr>
            <a:picLocks noChangeAspect="1"/>
          </p:cNvPicPr>
          <p:nvPr/>
        </p:nvPicPr>
        <p:blipFill>
          <a:blip r:embed="rId4"/>
          <a:stretch>
            <a:fillRect/>
          </a:stretch>
        </p:blipFill>
        <p:spPr>
          <a:xfrm>
            <a:off x="2416023" y="116343"/>
            <a:ext cx="7359953" cy="2137778"/>
          </a:xfrm>
          <a:prstGeom prst="rect">
            <a:avLst/>
          </a:prstGeom>
        </p:spPr>
      </p:pic>
      <p:pic>
        <p:nvPicPr>
          <p:cNvPr id="7" name="Picture 6">
            <a:extLst>
              <a:ext uri="{FF2B5EF4-FFF2-40B4-BE49-F238E27FC236}">
                <a16:creationId xmlns:a16="http://schemas.microsoft.com/office/drawing/2014/main" id="{E00BFB09-3643-1BB3-4DD9-779B82B769D9}"/>
              </a:ext>
            </a:extLst>
          </p:cNvPr>
          <p:cNvPicPr>
            <a:picLocks noChangeAspect="1"/>
          </p:cNvPicPr>
          <p:nvPr/>
        </p:nvPicPr>
        <p:blipFill>
          <a:blip r:embed="rId5"/>
          <a:stretch>
            <a:fillRect/>
          </a:stretch>
        </p:blipFill>
        <p:spPr>
          <a:xfrm>
            <a:off x="2879330" y="2076321"/>
            <a:ext cx="6677177" cy="4231222"/>
          </a:xfrm>
          <a:prstGeom prst="rect">
            <a:avLst/>
          </a:prstGeom>
        </p:spPr>
      </p:pic>
      <p:cxnSp>
        <p:nvCxnSpPr>
          <p:cNvPr id="8" name="Straight Connector 7">
            <a:extLst>
              <a:ext uri="{FF2B5EF4-FFF2-40B4-BE49-F238E27FC236}">
                <a16:creationId xmlns:a16="http://schemas.microsoft.com/office/drawing/2014/main" id="{55C77F06-8D7A-715D-5E9C-882577D065BD}"/>
              </a:ext>
            </a:extLst>
          </p:cNvPr>
          <p:cNvCxnSpPr>
            <a:cxnSpLocks/>
          </p:cNvCxnSpPr>
          <p:nvPr/>
        </p:nvCxnSpPr>
        <p:spPr>
          <a:xfrm>
            <a:off x="2968916" y="5849963"/>
            <a:ext cx="64535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F3B263-B40C-CD0E-A79C-6BBAA38BDE31}"/>
              </a:ext>
            </a:extLst>
          </p:cNvPr>
          <p:cNvCxnSpPr>
            <a:cxnSpLocks/>
          </p:cNvCxnSpPr>
          <p:nvPr/>
        </p:nvCxnSpPr>
        <p:spPr>
          <a:xfrm>
            <a:off x="2991158" y="6027077"/>
            <a:ext cx="64535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5E1BBC4-EED8-14CB-4D14-77D686D229B5}"/>
              </a:ext>
            </a:extLst>
          </p:cNvPr>
          <p:cNvCxnSpPr>
            <a:cxnSpLocks/>
          </p:cNvCxnSpPr>
          <p:nvPr/>
        </p:nvCxnSpPr>
        <p:spPr>
          <a:xfrm>
            <a:off x="2991158" y="6224784"/>
            <a:ext cx="163685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F0CAEA-96E3-6D53-8B47-6CC2299BDA0B}"/>
              </a:ext>
            </a:extLst>
          </p:cNvPr>
          <p:cNvCxnSpPr>
            <a:cxnSpLocks/>
          </p:cNvCxnSpPr>
          <p:nvPr/>
        </p:nvCxnSpPr>
        <p:spPr>
          <a:xfrm>
            <a:off x="7699082" y="5635778"/>
            <a:ext cx="17455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69EF0D5-C2C8-8E8A-8337-E382C3A0C09B}"/>
              </a:ext>
            </a:extLst>
          </p:cNvPr>
          <p:cNvCxnSpPr>
            <a:cxnSpLocks/>
          </p:cNvCxnSpPr>
          <p:nvPr/>
        </p:nvCxnSpPr>
        <p:spPr>
          <a:xfrm>
            <a:off x="7175980" y="3044978"/>
            <a:ext cx="226870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F176FF-26D2-23AA-AD03-00E0E6945431}"/>
              </a:ext>
            </a:extLst>
          </p:cNvPr>
          <p:cNvCxnSpPr>
            <a:cxnSpLocks/>
          </p:cNvCxnSpPr>
          <p:nvPr/>
        </p:nvCxnSpPr>
        <p:spPr>
          <a:xfrm>
            <a:off x="2991158" y="3222092"/>
            <a:ext cx="64312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83D2C1-FDD2-D9AB-1235-6374B4CB1CFF}"/>
              </a:ext>
            </a:extLst>
          </p:cNvPr>
          <p:cNvCxnSpPr>
            <a:cxnSpLocks/>
          </p:cNvCxnSpPr>
          <p:nvPr/>
        </p:nvCxnSpPr>
        <p:spPr>
          <a:xfrm>
            <a:off x="3013400" y="3448633"/>
            <a:ext cx="4975655" cy="0"/>
          </a:xfrm>
          <a:prstGeom prst="line">
            <a:avLst/>
          </a:prstGeom>
          <a:ln w="28575"/>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75029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0"/>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rgbClr val="0070C0"/>
                </a:solidFill>
                <a:latin typeface="+mj-lt"/>
              </a:rPr>
              <a:t>Next class</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718236" y="1724412"/>
            <a:ext cx="10755528" cy="3416320"/>
          </a:xfrm>
          <a:prstGeom prst="rect">
            <a:avLst/>
          </a:prstGeom>
          <a:noFill/>
          <a:effectLst/>
        </p:spPr>
        <p:txBody>
          <a:bodyPr wrap="square" rtlCol="0">
            <a:spAutoFit/>
          </a:bodyPr>
          <a:lstStyle/>
          <a:p>
            <a:pPr marL="800100" lvl="1" indent="-342900">
              <a:buFont typeface="Wingdings" panose="05000000000000000000" pitchFamily="2" charset="2"/>
              <a:buChar char="§"/>
            </a:pPr>
            <a:r>
              <a:rPr lang="en-US" sz="2400" dirty="0">
                <a:cs typeface="Calibri Light" panose="020F0302020204030204" pitchFamily="34" charset="0"/>
              </a:rPr>
              <a:t>Next lecture is our last of the semester. Prof. Austin to cover some current environmental policy topics.</a:t>
            </a: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Wingdings" panose="05000000000000000000" pitchFamily="2" charset="2"/>
              <a:buChar char="§"/>
            </a:pPr>
            <a:r>
              <a:rPr lang="en-US" sz="2400" dirty="0">
                <a:cs typeface="Calibri Light" panose="020F0302020204030204" pitchFamily="34" charset="0"/>
              </a:rPr>
              <a:t>No readings beforehand – enjoy your Thanksgiving holiday!</a:t>
            </a:r>
          </a:p>
          <a:p>
            <a:pPr lvl="1"/>
            <a:endParaRPr lang="en-US" sz="2400" dirty="0">
              <a:cs typeface="Calibri Light" panose="020F0302020204030204" pitchFamily="34" charset="0"/>
            </a:endParaRPr>
          </a:p>
          <a:p>
            <a:pPr marL="800100" lvl="1" indent="-342900">
              <a:buFont typeface="Wingdings" panose="05000000000000000000" pitchFamily="2" charset="2"/>
              <a:buChar char="§"/>
            </a:pPr>
            <a:r>
              <a:rPr lang="en-US" sz="2400" dirty="0">
                <a:cs typeface="Calibri Light" panose="020F0302020204030204" pitchFamily="34" charset="0"/>
              </a:rPr>
              <a:t>Reminder to keep making progress on Case Study #4 (due Nov </a:t>
            </a:r>
            <a:r>
              <a:rPr lang="en-US" sz="2400">
                <a:cs typeface="Calibri Light" panose="020F0302020204030204" pitchFamily="34" charset="0"/>
              </a:rPr>
              <a:t>27).</a:t>
            </a:r>
            <a:endParaRPr lang="en-US" sz="2400" dirty="0">
              <a:cs typeface="Calibri Light" panose="020F0302020204030204" pitchFamily="34" charset="0"/>
            </a:endParaRP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Wingdings" panose="05000000000000000000" pitchFamily="2" charset="2"/>
              <a:buChar char="§"/>
            </a:pPr>
            <a:endParaRPr lang="en-US" sz="2400" dirty="0">
              <a:cs typeface="Calibri Light" panose="020F0302020204030204" pitchFamily="34" charset="0"/>
            </a:endParaRPr>
          </a:p>
          <a:p>
            <a:pPr lvl="1"/>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4427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0"/>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Trade’s impact on domestic environmental quality:</a:t>
            </a:r>
          </a:p>
          <a:p>
            <a:pPr algn="ctr"/>
            <a:r>
              <a:rPr lang="en-US" sz="3400" dirty="0">
                <a:solidFill>
                  <a:srgbClr val="0070C0"/>
                </a:solidFill>
                <a:latin typeface="+mj-lt"/>
              </a:rPr>
              <a:t>A stylized example</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328663" y="1398871"/>
            <a:ext cx="6651056" cy="4616648"/>
          </a:xfrm>
          <a:prstGeom prst="rect">
            <a:avLst/>
          </a:prstGeom>
          <a:noFill/>
          <a:effectLst/>
        </p:spPr>
        <p:txBody>
          <a:bodyPr wrap="square" rtlCol="0">
            <a:spAutoFit/>
          </a:bodyPr>
          <a:lstStyle/>
          <a:p>
            <a:pPr lvl="1"/>
            <a:r>
              <a:rPr lang="en-US" dirty="0">
                <a:latin typeface="+mj-lt"/>
                <a:cs typeface="Calibri Light" panose="020F0302020204030204" pitchFamily="34" charset="0"/>
              </a:rPr>
              <a:t>Now let’s include environmental considerations.</a:t>
            </a:r>
          </a:p>
          <a:p>
            <a:pPr lvl="1"/>
            <a:endParaRPr lang="en-US" dirty="0">
              <a:latin typeface="+mj-lt"/>
              <a:cs typeface="Calibri Light" panose="020F0302020204030204" pitchFamily="34" charset="0"/>
            </a:endParaRPr>
          </a:p>
          <a:p>
            <a:pPr lvl="1"/>
            <a:r>
              <a:rPr lang="en-US" dirty="0">
                <a:latin typeface="+mj-lt"/>
                <a:cs typeface="Calibri Light" panose="020F0302020204030204" pitchFamily="34" charset="0"/>
              </a:rPr>
              <a:t>Domestic automobile </a:t>
            </a:r>
            <a:r>
              <a:rPr lang="en-US" i="1" dirty="0">
                <a:latin typeface="+mj-lt"/>
                <a:cs typeface="Calibri Light" panose="020F0302020204030204" pitchFamily="34" charset="0"/>
              </a:rPr>
              <a:t>production</a:t>
            </a:r>
            <a:r>
              <a:rPr lang="en-US" dirty="0">
                <a:latin typeface="+mj-lt"/>
                <a:cs typeface="Calibri Light" panose="020F0302020204030204" pitchFamily="34" charset="0"/>
              </a:rPr>
              <a:t> results in external pollution costs (</a:t>
            </a:r>
            <a:r>
              <a:rPr lang="en-US" dirty="0">
                <a:solidFill>
                  <a:srgbClr val="C00000"/>
                </a:solidFill>
                <a:latin typeface="+mj-lt"/>
                <a:cs typeface="Calibri Light" panose="020F0302020204030204" pitchFamily="34" charset="0"/>
              </a:rPr>
              <a:t>See curve </a:t>
            </a:r>
            <a:r>
              <a:rPr lang="en-US" b="1" i="1" dirty="0">
                <a:solidFill>
                  <a:srgbClr val="C00000"/>
                </a:solidFill>
                <a:latin typeface="+mj-lt"/>
                <a:cs typeface="Calibri Light" panose="020F0302020204030204" pitchFamily="34" charset="0"/>
              </a:rPr>
              <a:t>S’</a:t>
            </a:r>
            <a:r>
              <a:rPr lang="en-US" dirty="0">
                <a:latin typeface="+mj-lt"/>
                <a:cs typeface="Calibri Light" panose="020F0302020204030204" pitchFamily="34" charset="0"/>
              </a:rPr>
              <a:t>).</a:t>
            </a:r>
          </a:p>
          <a:p>
            <a:pPr marL="800100" lvl="1" indent="-342900">
              <a:buFont typeface="Wingdings" panose="05000000000000000000" pitchFamily="2" charset="2"/>
              <a:buChar char="§"/>
            </a:pPr>
            <a:r>
              <a:rPr lang="en-US" sz="1600" dirty="0">
                <a:latin typeface="+mj-lt"/>
                <a:cs typeface="Calibri Light" panose="020F0302020204030204" pitchFamily="34" charset="0"/>
              </a:rPr>
              <a:t>The </a:t>
            </a:r>
            <a:r>
              <a:rPr lang="en-US" sz="1600" i="1" dirty="0">
                <a:latin typeface="+mj-lt"/>
                <a:cs typeface="Calibri Light" panose="020F0302020204030204" pitchFamily="34" charset="0"/>
              </a:rPr>
              <a:t>reduction</a:t>
            </a:r>
            <a:r>
              <a:rPr lang="en-US" sz="1600" dirty="0">
                <a:latin typeface="+mj-lt"/>
                <a:cs typeface="Calibri Light" panose="020F0302020204030204" pitchFamily="34" charset="0"/>
              </a:rPr>
              <a:t> in domestic production from trade means the domestic economy reduces external production costs by area </a:t>
            </a:r>
            <a:r>
              <a:rPr lang="en-US" sz="1600" b="1" i="1" dirty="0">
                <a:latin typeface="+mj-lt"/>
                <a:cs typeface="Calibri Light" panose="020F0302020204030204" pitchFamily="34" charset="0"/>
              </a:rPr>
              <a:t>C</a:t>
            </a:r>
            <a:r>
              <a:rPr lang="en-US" sz="1600" dirty="0">
                <a:latin typeface="+mj-lt"/>
                <a:cs typeface="Calibri Light" panose="020F0302020204030204" pitchFamily="34" charset="0"/>
              </a:rPr>
              <a:t>.</a:t>
            </a:r>
          </a:p>
          <a:p>
            <a:pPr lvl="1"/>
            <a:endParaRPr lang="en-US" dirty="0">
              <a:latin typeface="+mj-lt"/>
              <a:cs typeface="Calibri Light" panose="020F0302020204030204" pitchFamily="34" charset="0"/>
            </a:endParaRPr>
          </a:p>
          <a:p>
            <a:pPr lvl="1"/>
            <a:r>
              <a:rPr lang="en-US" dirty="0">
                <a:latin typeface="+mj-lt"/>
                <a:cs typeface="Calibri Light" panose="020F0302020204030204" pitchFamily="34" charset="0"/>
              </a:rPr>
              <a:t>Domestic automobile </a:t>
            </a:r>
            <a:r>
              <a:rPr lang="en-US" i="1" dirty="0">
                <a:latin typeface="+mj-lt"/>
                <a:cs typeface="Calibri Light" panose="020F0302020204030204" pitchFamily="34" charset="0"/>
              </a:rPr>
              <a:t>consumption</a:t>
            </a:r>
            <a:r>
              <a:rPr lang="en-US" dirty="0">
                <a:latin typeface="+mj-lt"/>
                <a:cs typeface="Calibri Light" panose="020F0302020204030204" pitchFamily="34" charset="0"/>
              </a:rPr>
              <a:t> also results in external pollution costs (</a:t>
            </a:r>
            <a:r>
              <a:rPr lang="en-US" dirty="0">
                <a:solidFill>
                  <a:srgbClr val="C00000"/>
                </a:solidFill>
                <a:latin typeface="+mj-lt"/>
                <a:cs typeface="Calibri Light" panose="020F0302020204030204" pitchFamily="34" charset="0"/>
              </a:rPr>
              <a:t>See curve </a:t>
            </a:r>
            <a:r>
              <a:rPr lang="en-US" b="1" i="1" dirty="0">
                <a:solidFill>
                  <a:srgbClr val="C00000"/>
                </a:solidFill>
                <a:latin typeface="+mj-lt"/>
                <a:cs typeface="Calibri Light" panose="020F0302020204030204" pitchFamily="34" charset="0"/>
              </a:rPr>
              <a:t>D’</a:t>
            </a:r>
            <a:r>
              <a:rPr lang="en-US" dirty="0">
                <a:latin typeface="+mj-lt"/>
                <a:cs typeface="Calibri Light" panose="020F0302020204030204" pitchFamily="34" charset="0"/>
              </a:rPr>
              <a:t>).</a:t>
            </a:r>
          </a:p>
          <a:p>
            <a:pPr marL="800100" lvl="1" indent="-342900">
              <a:buFont typeface="Wingdings" panose="05000000000000000000" pitchFamily="2" charset="2"/>
              <a:buChar char="§"/>
            </a:pPr>
            <a:r>
              <a:rPr lang="en-US" sz="1600" dirty="0">
                <a:latin typeface="+mj-lt"/>
                <a:cs typeface="Calibri Light" panose="020F0302020204030204" pitchFamily="34" charset="0"/>
              </a:rPr>
              <a:t>The </a:t>
            </a:r>
            <a:r>
              <a:rPr lang="en-US" sz="1600" i="1" dirty="0">
                <a:latin typeface="+mj-lt"/>
                <a:cs typeface="Calibri Light" panose="020F0302020204030204" pitchFamily="34" charset="0"/>
              </a:rPr>
              <a:t>increase</a:t>
            </a:r>
            <a:r>
              <a:rPr lang="en-US" sz="1600" dirty="0">
                <a:latin typeface="+mj-lt"/>
                <a:cs typeface="Calibri Light" panose="020F0302020204030204" pitchFamily="34" charset="0"/>
              </a:rPr>
              <a:t> in domestic consumption from trade means the domestic economy increases external consumption costs by area </a:t>
            </a:r>
            <a:r>
              <a:rPr lang="en-US" sz="1600" b="1" i="1" dirty="0">
                <a:latin typeface="+mj-lt"/>
                <a:cs typeface="Calibri Light" panose="020F0302020204030204" pitchFamily="34" charset="0"/>
              </a:rPr>
              <a:t>F</a:t>
            </a:r>
            <a:r>
              <a:rPr lang="en-US" sz="1600" dirty="0">
                <a:latin typeface="+mj-lt"/>
                <a:cs typeface="Calibri Light" panose="020F0302020204030204" pitchFamily="34" charset="0"/>
              </a:rPr>
              <a:t>.</a:t>
            </a:r>
          </a:p>
          <a:p>
            <a:pPr lvl="1"/>
            <a:endParaRPr lang="en-US" dirty="0">
              <a:latin typeface="+mj-lt"/>
              <a:cs typeface="Calibri Light" panose="020F0302020204030204" pitchFamily="34" charset="0"/>
            </a:endParaRPr>
          </a:p>
          <a:p>
            <a:pPr lvl="1"/>
            <a:r>
              <a:rPr lang="en-US" b="1" dirty="0">
                <a:latin typeface="+mj-lt"/>
                <a:cs typeface="Calibri Light" panose="020F0302020204030204" pitchFamily="34" charset="0"/>
              </a:rPr>
              <a:t>Result: theoretically ambiguous whether automobile trade is welfare-improving (and environment-improving) for importing* economy.</a:t>
            </a:r>
          </a:p>
          <a:p>
            <a:pPr lvl="1"/>
            <a:endParaRPr lang="en-US" b="1" dirty="0">
              <a:latin typeface="+mj-lt"/>
              <a:cs typeface="Calibri Light" panose="020F0302020204030204" pitchFamily="34" charset="0"/>
            </a:endParaRPr>
          </a:p>
          <a:p>
            <a:pPr lvl="1" algn="r"/>
            <a:r>
              <a:rPr lang="en-US" sz="1400" dirty="0">
                <a:latin typeface="+mj-lt"/>
                <a:cs typeface="Calibri Light" panose="020F0302020204030204" pitchFamily="34" charset="0"/>
              </a:rPr>
              <a:t>*Converse arguments also result in ambiguous impact for exporting economy.</a:t>
            </a:r>
            <a:endParaRPr lang="en-US" sz="1400" dirty="0">
              <a:cs typeface="Calibri Light" panose="020F0302020204030204" pitchFamily="34" charset="0"/>
            </a:endParaRPr>
          </a:p>
        </p:txBody>
      </p:sp>
      <p:pic>
        <p:nvPicPr>
          <p:cNvPr id="4" name="Picture 3">
            <a:extLst>
              <a:ext uri="{FF2B5EF4-FFF2-40B4-BE49-F238E27FC236}">
                <a16:creationId xmlns:a16="http://schemas.microsoft.com/office/drawing/2014/main" id="{603F23D4-34F1-2623-8848-F6EEF1E8B989}"/>
              </a:ext>
            </a:extLst>
          </p:cNvPr>
          <p:cNvPicPr>
            <a:picLocks noChangeAspect="1"/>
          </p:cNvPicPr>
          <p:nvPr/>
        </p:nvPicPr>
        <p:blipFill>
          <a:blip r:embed="rId4"/>
          <a:stretch>
            <a:fillRect/>
          </a:stretch>
        </p:blipFill>
        <p:spPr>
          <a:xfrm>
            <a:off x="371061" y="1821518"/>
            <a:ext cx="5288519" cy="3214963"/>
          </a:xfrm>
          <a:prstGeom prst="rect">
            <a:avLst/>
          </a:prstGeom>
        </p:spPr>
      </p:pic>
    </p:spTree>
    <p:custDataLst>
      <p:tags r:id="rId1"/>
    </p:custDataLst>
    <p:extLst>
      <p:ext uri="{BB962C8B-B14F-4D97-AF65-F5344CB8AC3E}">
        <p14:creationId xmlns:p14="http://schemas.microsoft.com/office/powerpoint/2010/main" val="119370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1"/>
            <a:ext cx="11449878" cy="119888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Pollution emissions over time</a:t>
            </a:r>
          </a:p>
          <a:p>
            <a:pPr algn="ctr"/>
            <a:endParaRPr lang="en-US" dirty="0">
              <a:solidFill>
                <a:srgbClr val="0070C0"/>
              </a:solidFill>
              <a:latin typeface="+mj-lt"/>
            </a:endParaRPr>
          </a:p>
        </p:txBody>
      </p:sp>
      <p:pic>
        <p:nvPicPr>
          <p:cNvPr id="3" name="Picture 2">
            <a:extLst>
              <a:ext uri="{FF2B5EF4-FFF2-40B4-BE49-F238E27FC236}">
                <a16:creationId xmlns:a16="http://schemas.microsoft.com/office/drawing/2014/main" id="{7A59B1B7-130A-0B8A-9228-5A3850B5518F}"/>
              </a:ext>
            </a:extLst>
          </p:cNvPr>
          <p:cNvPicPr>
            <a:picLocks noChangeAspect="1"/>
          </p:cNvPicPr>
          <p:nvPr/>
        </p:nvPicPr>
        <p:blipFill>
          <a:blip r:embed="rId4"/>
          <a:stretch>
            <a:fillRect/>
          </a:stretch>
        </p:blipFill>
        <p:spPr>
          <a:xfrm>
            <a:off x="371061" y="1513841"/>
            <a:ext cx="3759485" cy="3342639"/>
          </a:xfrm>
          <a:prstGeom prst="rect">
            <a:avLst/>
          </a:prstGeom>
        </p:spPr>
      </p:pic>
      <p:pic>
        <p:nvPicPr>
          <p:cNvPr id="7" name="Picture 6">
            <a:extLst>
              <a:ext uri="{FF2B5EF4-FFF2-40B4-BE49-F238E27FC236}">
                <a16:creationId xmlns:a16="http://schemas.microsoft.com/office/drawing/2014/main" id="{EB77D24C-4C11-7B66-22A6-38D006194653}"/>
              </a:ext>
            </a:extLst>
          </p:cNvPr>
          <p:cNvPicPr>
            <a:picLocks noChangeAspect="1"/>
          </p:cNvPicPr>
          <p:nvPr/>
        </p:nvPicPr>
        <p:blipFill>
          <a:blip r:embed="rId5"/>
          <a:stretch>
            <a:fillRect/>
          </a:stretch>
        </p:blipFill>
        <p:spPr>
          <a:xfrm>
            <a:off x="3902393" y="1584961"/>
            <a:ext cx="4025874" cy="3271519"/>
          </a:xfrm>
          <a:prstGeom prst="rect">
            <a:avLst/>
          </a:prstGeom>
        </p:spPr>
      </p:pic>
      <p:pic>
        <p:nvPicPr>
          <p:cNvPr id="9" name="Picture 8">
            <a:extLst>
              <a:ext uri="{FF2B5EF4-FFF2-40B4-BE49-F238E27FC236}">
                <a16:creationId xmlns:a16="http://schemas.microsoft.com/office/drawing/2014/main" id="{12AB09D4-1B50-5D1B-22EC-99B026248C31}"/>
              </a:ext>
            </a:extLst>
          </p:cNvPr>
          <p:cNvPicPr>
            <a:picLocks noChangeAspect="1"/>
          </p:cNvPicPr>
          <p:nvPr/>
        </p:nvPicPr>
        <p:blipFill>
          <a:blip r:embed="rId6"/>
          <a:stretch>
            <a:fillRect/>
          </a:stretch>
        </p:blipFill>
        <p:spPr>
          <a:xfrm>
            <a:off x="7661878" y="1513841"/>
            <a:ext cx="3933026" cy="3342639"/>
          </a:xfrm>
          <a:prstGeom prst="rect">
            <a:avLst/>
          </a:prstGeom>
        </p:spPr>
      </p:pic>
      <p:sp>
        <p:nvSpPr>
          <p:cNvPr id="10" name="TextBox 9">
            <a:extLst>
              <a:ext uri="{FF2B5EF4-FFF2-40B4-BE49-F238E27FC236}">
                <a16:creationId xmlns:a16="http://schemas.microsoft.com/office/drawing/2014/main" id="{CEFDE5B7-4FF5-D1B6-4F4E-BFC1E391B29E}"/>
              </a:ext>
            </a:extLst>
          </p:cNvPr>
          <p:cNvSpPr txBox="1"/>
          <p:nvPr/>
        </p:nvSpPr>
        <p:spPr>
          <a:xfrm>
            <a:off x="9443499" y="5934922"/>
            <a:ext cx="2377440" cy="307777"/>
          </a:xfrm>
          <a:prstGeom prst="rect">
            <a:avLst/>
          </a:prstGeom>
          <a:noFill/>
        </p:spPr>
        <p:txBody>
          <a:bodyPr wrap="square" rtlCol="0">
            <a:spAutoFit/>
          </a:bodyPr>
          <a:lstStyle/>
          <a:p>
            <a:r>
              <a:rPr lang="en-US" sz="1400" dirty="0"/>
              <a:t>From </a:t>
            </a:r>
            <a:r>
              <a:rPr lang="en-US" sz="1400" dirty="0">
                <a:hlinkClick r:id="rId7"/>
              </a:rPr>
              <a:t>Copeland et al. (2022)</a:t>
            </a:r>
            <a:endParaRPr lang="en-US" sz="1400" dirty="0"/>
          </a:p>
        </p:txBody>
      </p:sp>
    </p:spTree>
    <p:custDataLst>
      <p:tags r:id="rId1"/>
    </p:custDataLst>
    <p:extLst>
      <p:ext uri="{BB962C8B-B14F-4D97-AF65-F5344CB8AC3E}">
        <p14:creationId xmlns:p14="http://schemas.microsoft.com/office/powerpoint/2010/main" val="34124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1002073" y="0"/>
            <a:ext cx="10187853"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Decomposing the environmental impacts of trade liberalization</a:t>
            </a: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1106384" y="1896176"/>
            <a:ext cx="10083542" cy="3693319"/>
          </a:xfrm>
          <a:prstGeom prst="rect">
            <a:avLst/>
          </a:prstGeom>
          <a:noFill/>
          <a:effectLst/>
        </p:spPr>
        <p:txBody>
          <a:bodyPr wrap="square" rtlCol="0">
            <a:spAutoFit/>
          </a:bodyPr>
          <a:lstStyle/>
          <a:p>
            <a:pPr lvl="1"/>
            <a:r>
              <a:rPr lang="en-US" dirty="0">
                <a:cs typeface="Calibri Light" panose="020F0302020204030204" pitchFamily="34" charset="0"/>
              </a:rPr>
              <a:t>In seminal work, </a:t>
            </a:r>
            <a:r>
              <a:rPr lang="en-US" dirty="0">
                <a:cs typeface="Calibri Light" panose="020F0302020204030204" pitchFamily="34" charset="0"/>
                <a:hlinkClick r:id="rId4"/>
              </a:rPr>
              <a:t>Copeland and Taylor (1994)</a:t>
            </a:r>
            <a:r>
              <a:rPr lang="en-US" dirty="0">
                <a:cs typeface="Calibri Light" panose="020F0302020204030204" pitchFamily="34" charset="0"/>
              </a:rPr>
              <a:t> build a formal model to study how opening an economy to trade impacts the environment.</a:t>
            </a:r>
          </a:p>
          <a:p>
            <a:pPr lvl="1"/>
            <a:endParaRPr lang="en-US" dirty="0">
              <a:cs typeface="Calibri Light" panose="020F0302020204030204" pitchFamily="34" charset="0"/>
            </a:endParaRPr>
          </a:p>
          <a:p>
            <a:pPr lvl="1"/>
            <a:r>
              <a:rPr lang="en-US" dirty="0">
                <a:cs typeface="Calibri Light" panose="020F0302020204030204" pitchFamily="34" charset="0"/>
              </a:rPr>
              <a:t>In summary, they decompose the overall impact into three effects:</a:t>
            </a:r>
          </a:p>
          <a:p>
            <a:pPr lvl="1"/>
            <a:endParaRPr lang="en-US" dirty="0">
              <a:cs typeface="Calibri Light" panose="020F0302020204030204" pitchFamily="34" charset="0"/>
            </a:endParaRPr>
          </a:p>
          <a:p>
            <a:pPr marL="800100" lvl="1" indent="-342900">
              <a:buFont typeface="Wingdings" panose="05000000000000000000" pitchFamily="2" charset="2"/>
              <a:buChar char="§"/>
            </a:pPr>
            <a:r>
              <a:rPr lang="en-US" i="1" dirty="0">
                <a:cs typeface="Calibri Light" panose="020F0302020204030204" pitchFamily="34" charset="0"/>
              </a:rPr>
              <a:t>Scale effects</a:t>
            </a:r>
            <a:r>
              <a:rPr lang="en-US" dirty="0">
                <a:cs typeface="Calibri Light" panose="020F0302020204030204" pitchFamily="34" charset="0"/>
              </a:rPr>
              <a:t>: opening an economy to trade promotes economic growth. Holding constant the mix of goods and production techniques, pollution is likely to increase as the economy grows in scale.</a:t>
            </a:r>
          </a:p>
          <a:p>
            <a:pPr marL="800100" lvl="1" indent="-342900">
              <a:buFont typeface="Wingdings" panose="05000000000000000000" pitchFamily="2" charset="2"/>
              <a:buChar char="§"/>
            </a:pPr>
            <a:endParaRPr lang="en-US" i="1" dirty="0">
              <a:cs typeface="Calibri Light" panose="020F0302020204030204" pitchFamily="34" charset="0"/>
            </a:endParaRPr>
          </a:p>
          <a:p>
            <a:pPr marL="800100" lvl="1" indent="-342900">
              <a:buFont typeface="Wingdings" panose="05000000000000000000" pitchFamily="2" charset="2"/>
              <a:buChar char="§"/>
            </a:pPr>
            <a:r>
              <a:rPr lang="en-US" i="1" dirty="0">
                <a:cs typeface="Calibri Light" panose="020F0302020204030204" pitchFamily="34" charset="0"/>
              </a:rPr>
              <a:t>Production technique effects</a:t>
            </a:r>
            <a:r>
              <a:rPr lang="en-US" dirty="0">
                <a:cs typeface="Calibri Light" panose="020F0302020204030204" pitchFamily="34" charset="0"/>
              </a:rPr>
              <a:t>: an economy can change the pollution emitted per unit of output. In a growing economy, consumers become wealthier and demand cleaner production methods.</a:t>
            </a:r>
          </a:p>
          <a:p>
            <a:pPr marL="800100" lvl="1" indent="-342900">
              <a:buFont typeface="Wingdings" panose="05000000000000000000" pitchFamily="2" charset="2"/>
              <a:buChar char="§"/>
            </a:pPr>
            <a:endParaRPr lang="en-US" i="1" dirty="0">
              <a:cs typeface="Calibri Light" panose="020F0302020204030204" pitchFamily="34" charset="0"/>
            </a:endParaRPr>
          </a:p>
          <a:p>
            <a:pPr marL="800100" lvl="1" indent="-342900">
              <a:buFont typeface="Wingdings" panose="05000000000000000000" pitchFamily="2" charset="2"/>
              <a:buChar char="§"/>
            </a:pPr>
            <a:r>
              <a:rPr lang="en-US" i="1" dirty="0">
                <a:cs typeface="Calibri Light" panose="020F0302020204030204" pitchFamily="34" charset="0"/>
              </a:rPr>
              <a:t>Composition effects</a:t>
            </a:r>
            <a:r>
              <a:rPr lang="en-US" dirty="0">
                <a:cs typeface="Calibri Light" panose="020F0302020204030204" pitchFamily="34" charset="0"/>
              </a:rPr>
              <a:t>: as an economy evolves, so does the share of national output that comes from cleaner or dirtier industries. </a:t>
            </a:r>
            <a:endParaRPr lang="en-US" i="1"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235145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1002072" y="136267"/>
            <a:ext cx="10187853" cy="756272"/>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How did emissions decompositions</a:t>
            </a:r>
          </a:p>
          <a:p>
            <a:pPr algn="ctr"/>
            <a:r>
              <a:rPr lang="en-US" sz="3400" dirty="0">
                <a:solidFill>
                  <a:srgbClr val="0070C0"/>
                </a:solidFill>
                <a:latin typeface="+mj-lt"/>
              </a:rPr>
              <a:t>evolve from 1995-2009?</a:t>
            </a:r>
            <a:endParaRPr lang="en-US" dirty="0">
              <a:solidFill>
                <a:srgbClr val="0070C0"/>
              </a:solidFill>
              <a:latin typeface="+mj-lt"/>
            </a:endParaRPr>
          </a:p>
        </p:txBody>
      </p:sp>
      <p:pic>
        <p:nvPicPr>
          <p:cNvPr id="3" name="Picture 2">
            <a:extLst>
              <a:ext uri="{FF2B5EF4-FFF2-40B4-BE49-F238E27FC236}">
                <a16:creationId xmlns:a16="http://schemas.microsoft.com/office/drawing/2014/main" id="{AFE3B909-D449-8C94-6756-4155CA9C641C}"/>
              </a:ext>
            </a:extLst>
          </p:cNvPr>
          <p:cNvPicPr>
            <a:picLocks noChangeAspect="1"/>
          </p:cNvPicPr>
          <p:nvPr/>
        </p:nvPicPr>
        <p:blipFill>
          <a:blip r:embed="rId4"/>
          <a:stretch>
            <a:fillRect/>
          </a:stretch>
        </p:blipFill>
        <p:spPr>
          <a:xfrm>
            <a:off x="522973" y="964486"/>
            <a:ext cx="5573026" cy="4217882"/>
          </a:xfrm>
          <a:prstGeom prst="rect">
            <a:avLst/>
          </a:prstGeom>
        </p:spPr>
      </p:pic>
      <p:pic>
        <p:nvPicPr>
          <p:cNvPr id="7" name="Picture 6">
            <a:extLst>
              <a:ext uri="{FF2B5EF4-FFF2-40B4-BE49-F238E27FC236}">
                <a16:creationId xmlns:a16="http://schemas.microsoft.com/office/drawing/2014/main" id="{C4279A27-17B5-9B60-C468-263317F242C2}"/>
              </a:ext>
            </a:extLst>
          </p:cNvPr>
          <p:cNvPicPr>
            <a:picLocks noChangeAspect="1"/>
          </p:cNvPicPr>
          <p:nvPr/>
        </p:nvPicPr>
        <p:blipFill>
          <a:blip r:embed="rId5"/>
          <a:stretch>
            <a:fillRect/>
          </a:stretch>
        </p:blipFill>
        <p:spPr>
          <a:xfrm>
            <a:off x="6095999" y="902758"/>
            <a:ext cx="5540944" cy="4300048"/>
          </a:xfrm>
          <a:prstGeom prst="rect">
            <a:avLst/>
          </a:prstGeom>
        </p:spPr>
      </p:pic>
      <p:pic>
        <p:nvPicPr>
          <p:cNvPr id="9" name="Picture 8">
            <a:extLst>
              <a:ext uri="{FF2B5EF4-FFF2-40B4-BE49-F238E27FC236}">
                <a16:creationId xmlns:a16="http://schemas.microsoft.com/office/drawing/2014/main" id="{AA949EFE-00FF-E5E5-9359-8A97A674E93F}"/>
              </a:ext>
            </a:extLst>
          </p:cNvPr>
          <p:cNvPicPr>
            <a:picLocks noChangeAspect="1"/>
          </p:cNvPicPr>
          <p:nvPr/>
        </p:nvPicPr>
        <p:blipFill>
          <a:blip r:embed="rId6"/>
          <a:stretch>
            <a:fillRect/>
          </a:stretch>
        </p:blipFill>
        <p:spPr>
          <a:xfrm>
            <a:off x="3391299" y="5202806"/>
            <a:ext cx="5409400" cy="1108093"/>
          </a:xfrm>
          <a:prstGeom prst="rect">
            <a:avLst/>
          </a:prstGeom>
        </p:spPr>
      </p:pic>
      <p:sp>
        <p:nvSpPr>
          <p:cNvPr id="10" name="TextBox 9">
            <a:extLst>
              <a:ext uri="{FF2B5EF4-FFF2-40B4-BE49-F238E27FC236}">
                <a16:creationId xmlns:a16="http://schemas.microsoft.com/office/drawing/2014/main" id="{894EC159-498E-8083-DC6C-45A6919B50B9}"/>
              </a:ext>
            </a:extLst>
          </p:cNvPr>
          <p:cNvSpPr txBox="1"/>
          <p:nvPr/>
        </p:nvSpPr>
        <p:spPr>
          <a:xfrm>
            <a:off x="9577137" y="5955242"/>
            <a:ext cx="2377440" cy="307777"/>
          </a:xfrm>
          <a:prstGeom prst="rect">
            <a:avLst/>
          </a:prstGeom>
          <a:noFill/>
        </p:spPr>
        <p:txBody>
          <a:bodyPr wrap="square" rtlCol="0">
            <a:spAutoFit/>
          </a:bodyPr>
          <a:lstStyle/>
          <a:p>
            <a:r>
              <a:rPr lang="en-US" sz="1400" dirty="0"/>
              <a:t>From </a:t>
            </a:r>
            <a:r>
              <a:rPr lang="en-US" sz="1400" dirty="0">
                <a:hlinkClick r:id="rId7"/>
              </a:rPr>
              <a:t>Copeland et al. (2022)</a:t>
            </a:r>
            <a:endParaRPr lang="en-US" sz="1400" dirty="0"/>
          </a:p>
        </p:txBody>
      </p:sp>
    </p:spTree>
    <p:custDataLst>
      <p:tags r:id="rId1"/>
    </p:custDataLst>
    <p:extLst>
      <p:ext uri="{BB962C8B-B14F-4D97-AF65-F5344CB8AC3E}">
        <p14:creationId xmlns:p14="http://schemas.microsoft.com/office/powerpoint/2010/main" val="3137804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0" y="-150263"/>
            <a:ext cx="11449878" cy="141491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400" dirty="0">
                <a:solidFill>
                  <a:srgbClr val="0070C0"/>
                </a:solidFill>
                <a:latin typeface="+mj-lt"/>
              </a:rPr>
              <a:t>Where does that leave us?</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240235" y="1182116"/>
            <a:ext cx="6102813" cy="4062651"/>
          </a:xfrm>
          <a:prstGeom prst="rect">
            <a:avLst/>
          </a:prstGeom>
          <a:noFill/>
          <a:effectLst/>
        </p:spPr>
        <p:txBody>
          <a:bodyPr wrap="square" rtlCol="0">
            <a:spAutoFit/>
          </a:bodyPr>
          <a:lstStyle/>
          <a:p>
            <a:pPr lvl="1"/>
            <a:r>
              <a:rPr lang="en-US" sz="2000" dirty="0">
                <a:latin typeface="+mj-lt"/>
                <a:cs typeface="Calibri Light" panose="020F0302020204030204" pitchFamily="34" charset="0"/>
              </a:rPr>
              <a:t>We can tell a reasonable story of trade being beneficial to the environment:</a:t>
            </a:r>
          </a:p>
          <a:p>
            <a:pPr lvl="1"/>
            <a:endParaRPr lang="en-US" sz="2000" dirty="0">
              <a:latin typeface="+mj-lt"/>
              <a:cs typeface="Calibri Light" panose="020F0302020204030204" pitchFamily="34" charset="0"/>
            </a:endParaRPr>
          </a:p>
          <a:p>
            <a:pPr marL="914400" lvl="1" indent="-457200">
              <a:buAutoNum type="arabicPeriod"/>
            </a:pPr>
            <a:r>
              <a:rPr lang="en-US" dirty="0">
                <a:latin typeface="+mj-lt"/>
                <a:cs typeface="Calibri Light" panose="020F0302020204030204" pitchFamily="34" charset="0"/>
              </a:rPr>
              <a:t>A country opens to trade.</a:t>
            </a:r>
          </a:p>
          <a:p>
            <a:pPr marL="914400" lvl="1" indent="-457200">
              <a:buAutoNum type="arabicPeriod"/>
            </a:pPr>
            <a:r>
              <a:rPr lang="en-US" dirty="0">
                <a:latin typeface="+mj-lt"/>
                <a:cs typeface="Calibri Light" panose="020F0302020204030204" pitchFamily="34" charset="0"/>
              </a:rPr>
              <a:t>This results in growth and likely increased pollution, but with growth comes higher consumer income.</a:t>
            </a:r>
          </a:p>
          <a:p>
            <a:pPr marL="914400" lvl="1" indent="-457200">
              <a:buAutoNum type="arabicPeriod"/>
            </a:pPr>
            <a:r>
              <a:rPr lang="en-US" dirty="0">
                <a:latin typeface="+mj-lt"/>
                <a:cs typeface="Calibri Light" panose="020F0302020204030204" pitchFamily="34" charset="0"/>
              </a:rPr>
              <a:t>Since environmental quality is a normal good, demand for environmental quality rises with income.</a:t>
            </a:r>
          </a:p>
          <a:p>
            <a:pPr marL="914400" lvl="1" indent="-457200">
              <a:buAutoNum type="arabicPeriod"/>
            </a:pPr>
            <a:r>
              <a:rPr lang="en-US" dirty="0">
                <a:latin typeface="+mj-lt"/>
                <a:cs typeface="Calibri Light" panose="020F0302020204030204" pitchFamily="34" charset="0"/>
              </a:rPr>
              <a:t>Through policy (or otherwise), production techniques are implemented and reduce pollution on both production and consumption sides of economy.</a:t>
            </a:r>
          </a:p>
          <a:p>
            <a:pPr marL="914400" lvl="1" indent="-457200">
              <a:buAutoNum type="arabicPeriod"/>
            </a:pPr>
            <a:r>
              <a:rPr lang="en-US" dirty="0">
                <a:latin typeface="+mj-lt"/>
                <a:cs typeface="Calibri Light" panose="020F0302020204030204" pitchFamily="34" charset="0"/>
              </a:rPr>
              <a:t>Maybe economy’s composition becomes </a:t>
            </a:r>
            <a:r>
              <a:rPr lang="en-US" i="1" dirty="0">
                <a:latin typeface="+mj-lt"/>
                <a:cs typeface="Calibri Light" panose="020F0302020204030204" pitchFamily="34" charset="0"/>
              </a:rPr>
              <a:t>cleaner</a:t>
            </a:r>
            <a:r>
              <a:rPr lang="en-US" dirty="0">
                <a:latin typeface="+mj-lt"/>
                <a:cs typeface="Calibri Light" panose="020F0302020204030204" pitchFamily="34" charset="0"/>
              </a:rPr>
              <a:t>.</a:t>
            </a:r>
          </a:p>
          <a:p>
            <a:pPr marL="914400" lvl="1" indent="-457200">
              <a:buAutoNum type="arabicPeriod"/>
            </a:pPr>
            <a:r>
              <a:rPr lang="en-US" dirty="0">
                <a:latin typeface="+mj-lt"/>
                <a:cs typeface="Calibri Light" panose="020F0302020204030204" pitchFamily="34" charset="0"/>
              </a:rPr>
              <a:t>Empirics suggest whether environmental quality rises or falls is a function of the technique effect’s size.</a:t>
            </a:r>
          </a:p>
        </p:txBody>
      </p:sp>
      <p:pic>
        <p:nvPicPr>
          <p:cNvPr id="1028" name="Picture 4" descr="Environmental Kuznets Curve">
            <a:extLst>
              <a:ext uri="{FF2B5EF4-FFF2-40B4-BE49-F238E27FC236}">
                <a16:creationId xmlns:a16="http://schemas.microsoft.com/office/drawing/2014/main" id="{84D8F9E2-CAB0-3C8B-DFA5-CBD8C085D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5779" y="1729833"/>
            <a:ext cx="4996513" cy="27510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1F7952-71D7-D118-E0B4-E5356D0AD350}"/>
              </a:ext>
            </a:extLst>
          </p:cNvPr>
          <p:cNvSpPr txBox="1"/>
          <p:nvPr/>
        </p:nvSpPr>
        <p:spPr>
          <a:xfrm>
            <a:off x="7674293" y="4480854"/>
            <a:ext cx="3119486" cy="369332"/>
          </a:xfrm>
          <a:prstGeom prst="rect">
            <a:avLst/>
          </a:prstGeom>
          <a:noFill/>
        </p:spPr>
        <p:txBody>
          <a:bodyPr wrap="square" rtlCol="0">
            <a:spAutoFit/>
          </a:bodyPr>
          <a:lstStyle/>
          <a:p>
            <a:r>
              <a:rPr lang="en-US" dirty="0">
                <a:solidFill>
                  <a:srgbClr val="C00000"/>
                </a:solidFill>
              </a:rPr>
              <a:t>Environmental Kuznets Curve</a:t>
            </a:r>
          </a:p>
        </p:txBody>
      </p:sp>
      <p:sp>
        <p:nvSpPr>
          <p:cNvPr id="7" name="TextBox 6">
            <a:extLst>
              <a:ext uri="{FF2B5EF4-FFF2-40B4-BE49-F238E27FC236}">
                <a16:creationId xmlns:a16="http://schemas.microsoft.com/office/drawing/2014/main" id="{4812FAD6-A94A-C8C8-AEA1-FC53F0D5441D}"/>
              </a:ext>
            </a:extLst>
          </p:cNvPr>
          <p:cNvSpPr txBox="1"/>
          <p:nvPr/>
        </p:nvSpPr>
        <p:spPr>
          <a:xfrm>
            <a:off x="763604" y="5411219"/>
            <a:ext cx="10664791" cy="707886"/>
          </a:xfrm>
          <a:prstGeom prst="rect">
            <a:avLst/>
          </a:prstGeom>
          <a:noFill/>
        </p:spPr>
        <p:txBody>
          <a:bodyPr wrap="square" rtlCol="0">
            <a:spAutoFit/>
          </a:bodyPr>
          <a:lstStyle/>
          <a:p>
            <a:r>
              <a:rPr lang="en-US" sz="2000" b="1" dirty="0"/>
              <a:t>Lingering question(s): </a:t>
            </a:r>
            <a:r>
              <a:rPr lang="en-US" sz="2000" dirty="0"/>
              <a:t>are trade’s effects on the environment different than the effects from growth? Can we expect the growth path of a country to be cleaner if it is more open to trade?</a:t>
            </a:r>
          </a:p>
        </p:txBody>
      </p:sp>
    </p:spTree>
    <p:custDataLst>
      <p:tags r:id="rId1"/>
    </p:custDataLst>
    <p:extLst>
      <p:ext uri="{BB962C8B-B14F-4D97-AF65-F5344CB8AC3E}">
        <p14:creationId xmlns:p14="http://schemas.microsoft.com/office/powerpoint/2010/main" val="12703596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43998</TotalTime>
  <Words>3665</Words>
  <Application>Microsoft Office PowerPoint</Application>
  <PresentationFormat>Widescreen</PresentationFormat>
  <Paragraphs>382</Paragraphs>
  <Slides>47</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Cambria Math</vt:lpstr>
      <vt:lpstr>ElsevierGulliver</vt:lpstr>
      <vt:lpstr>Symbol</vt:lpstr>
      <vt:lpstr>Times New Roman</vt:lpstr>
      <vt:lpstr>Times-Italic</vt:lpstr>
      <vt:lpstr>Times-Roman</vt:lpstr>
      <vt:lpstr>Wingdings</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Theising, Adam</cp:lastModifiedBy>
  <cp:revision>773</cp:revision>
  <dcterms:created xsi:type="dcterms:W3CDTF">2018-08-24T16:58:07Z</dcterms:created>
  <dcterms:modified xsi:type="dcterms:W3CDTF">2023-11-20T18:41:58Z</dcterms:modified>
</cp:coreProperties>
</file>