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315" r:id="rId2"/>
    <p:sldId id="430" r:id="rId3"/>
    <p:sldId id="498" r:id="rId4"/>
    <p:sldId id="475" r:id="rId5"/>
    <p:sldId id="565" r:id="rId6"/>
    <p:sldId id="564" r:id="rId7"/>
    <p:sldId id="566" r:id="rId8"/>
    <p:sldId id="567" r:id="rId9"/>
    <p:sldId id="490" r:id="rId10"/>
    <p:sldId id="506" r:id="rId11"/>
    <p:sldId id="497" r:id="rId12"/>
    <p:sldId id="563" r:id="rId13"/>
    <p:sldId id="568" r:id="rId14"/>
    <p:sldId id="538" r:id="rId15"/>
    <p:sldId id="543" r:id="rId16"/>
    <p:sldId id="500" r:id="rId17"/>
    <p:sldId id="520" r:id="rId18"/>
    <p:sldId id="521" r:id="rId19"/>
    <p:sldId id="541" r:id="rId20"/>
    <p:sldId id="530" r:id="rId21"/>
    <p:sldId id="516" r:id="rId22"/>
    <p:sldId id="529" r:id="rId23"/>
    <p:sldId id="517" r:id="rId24"/>
    <p:sldId id="532" r:id="rId25"/>
    <p:sldId id="539" r:id="rId26"/>
    <p:sldId id="540" r:id="rId27"/>
    <p:sldId id="361" r:id="rId28"/>
    <p:sldId id="524" r:id="rId29"/>
    <p:sldId id="534" r:id="rId30"/>
    <p:sldId id="535" r:id="rId31"/>
    <p:sldId id="569" r:id="rId32"/>
    <p:sldId id="537" r:id="rId33"/>
    <p:sldId id="545" r:id="rId34"/>
    <p:sldId id="547" r:id="rId35"/>
    <p:sldId id="553" r:id="rId36"/>
    <p:sldId id="554" r:id="rId37"/>
    <p:sldId id="551" r:id="rId38"/>
    <p:sldId id="562" r:id="rId39"/>
    <p:sldId id="559" r:id="rId40"/>
    <p:sldId id="46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FEF91F-1E90-493F-958D-5DD030754175}">
          <p14:sldIdLst>
            <p14:sldId id="315"/>
            <p14:sldId id="430"/>
            <p14:sldId id="498"/>
            <p14:sldId id="475"/>
            <p14:sldId id="565"/>
            <p14:sldId id="564"/>
            <p14:sldId id="566"/>
            <p14:sldId id="567"/>
            <p14:sldId id="490"/>
            <p14:sldId id="506"/>
            <p14:sldId id="497"/>
            <p14:sldId id="563"/>
            <p14:sldId id="568"/>
            <p14:sldId id="538"/>
            <p14:sldId id="543"/>
            <p14:sldId id="500"/>
            <p14:sldId id="520"/>
            <p14:sldId id="521"/>
            <p14:sldId id="541"/>
            <p14:sldId id="530"/>
            <p14:sldId id="516"/>
            <p14:sldId id="529"/>
            <p14:sldId id="517"/>
            <p14:sldId id="532"/>
            <p14:sldId id="539"/>
            <p14:sldId id="540"/>
            <p14:sldId id="361"/>
            <p14:sldId id="524"/>
            <p14:sldId id="534"/>
            <p14:sldId id="535"/>
            <p14:sldId id="569"/>
            <p14:sldId id="537"/>
            <p14:sldId id="545"/>
            <p14:sldId id="547"/>
            <p14:sldId id="553"/>
            <p14:sldId id="554"/>
            <p14:sldId id="551"/>
            <p14:sldId id="562"/>
            <p14:sldId id="559"/>
            <p14:sldId id="465"/>
          </p14:sldIdLst>
        </p14:section>
        <p14:section name="Store" id="{99F90279-42E7-411D-A27A-8C0A36389AB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FEBA090-0AE9-9F8E-40EE-5CC243E7E5EE}" name="Wes Austin" initials="WA" userId="Wes Austi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thum, Bryan Michael" initials="PBM" lastIdx="3" clrIdx="0">
    <p:extLst>
      <p:ext uri="{19B8F6BF-5375-455C-9EA6-DF929625EA0E}">
        <p15:presenceInfo xmlns:p15="http://schemas.microsoft.com/office/powerpoint/2012/main" userId="S-1-5-21-2509641344-1052565914-3260824488-13179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F314"/>
    <a:srgbClr val="FF9900"/>
    <a:srgbClr val="DDDDDD"/>
    <a:srgbClr val="00B050"/>
    <a:srgbClr val="007033"/>
    <a:srgbClr val="C00000"/>
    <a:srgbClr val="2E6187"/>
    <a:srgbClr val="E09878"/>
    <a:srgbClr val="00002E"/>
    <a:srgbClr val="3B1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47" autoAdjust="0"/>
  </p:normalViewPr>
  <p:slideViewPr>
    <p:cSldViewPr snapToGrid="0">
      <p:cViewPr varScale="1">
        <p:scale>
          <a:sx n="107" d="100"/>
          <a:sy n="107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stin, Wes" userId="af0a08d3-450a-44fe-af25-05348afc4137" providerId="ADAL" clId="{A74E7D56-EB32-4880-82E7-0737E93B2BC9}"/>
    <pc:docChg chg="modSld">
      <pc:chgData name="Austin, Wes" userId="af0a08d3-450a-44fe-af25-05348afc4137" providerId="ADAL" clId="{A74E7D56-EB32-4880-82E7-0737E93B2BC9}" dt="2023-10-23T19:46:24.208" v="20" actId="1076"/>
      <pc:docMkLst>
        <pc:docMk/>
      </pc:docMkLst>
      <pc:sldChg chg="modSp mod">
        <pc:chgData name="Austin, Wes" userId="af0a08d3-450a-44fe-af25-05348afc4137" providerId="ADAL" clId="{A74E7D56-EB32-4880-82E7-0737E93B2BC9}" dt="2023-10-23T19:46:24.208" v="20" actId="1076"/>
        <pc:sldMkLst>
          <pc:docMk/>
          <pc:sldMk cId="3769104790" sldId="497"/>
        </pc:sldMkLst>
        <pc:spChg chg="mod">
          <ac:chgData name="Austin, Wes" userId="af0a08d3-450a-44fe-af25-05348afc4137" providerId="ADAL" clId="{A74E7D56-EB32-4880-82E7-0737E93B2BC9}" dt="2023-10-23T19:46:24.208" v="20" actId="1076"/>
          <ac:spMkLst>
            <pc:docMk/>
            <pc:sldMk cId="3769104790" sldId="497"/>
            <ac:spMk id="2" creationId="{B08120D3-FCF8-632B-6FDF-4E8CC035717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13A625-3A15-ACBE-8CBF-C2AAD8D30E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0433B-45C8-E9C7-266E-286ED8395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ABB0A-9B4A-4429-BD7A-E953AD02331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F3DAF-81C5-73CC-EF32-22C2A157AA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4091C-2588-55AB-A9AC-84519A4CDA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04628-7E14-4689-A0F7-5C5F1B1F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34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51268-28D7-4A1D-B6E7-7FC72436707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CB739-FC4C-4CC2-B8DD-75C8DB48E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5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7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8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really good thesis on the Huerta system in Valencia: https://dlc.dlib.indiana.edu/dlc/bitstream/handle/10535/10135/ORTEGA.pdf?sequence=1&amp;isAllowed=y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5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9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TRI was started by the Environmental Planning and Community Right to Know Act from 1983.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33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55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10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47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1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94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82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74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83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2257 people were killed immediately by the methyl isocyanate release, another 8000 died within two weeks. 500,000 people were exposed to the gas.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5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46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48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58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8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72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33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20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03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95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80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16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623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556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518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0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8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9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34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62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6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>
            <a:cxnSpLocks/>
          </p:cNvCxnSpPr>
          <p:nvPr userDrawn="1"/>
        </p:nvCxnSpPr>
        <p:spPr>
          <a:xfrm flipV="1">
            <a:off x="576573" y="3252524"/>
            <a:ext cx="8719827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2895600" y="2336373"/>
            <a:ext cx="6400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5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8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578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2251882" y="6506128"/>
            <a:ext cx="6587318" cy="288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WTP for water quality, location information, and the rural-urban divide</a:t>
            </a:r>
          </a:p>
        </p:txBody>
      </p:sp>
    </p:spTree>
    <p:extLst>
      <p:ext uri="{BB962C8B-B14F-4D97-AF65-F5344CB8AC3E}">
        <p14:creationId xmlns:p14="http://schemas.microsoft.com/office/powerpoint/2010/main" val="62138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0" y="6453218"/>
            <a:ext cx="12192000" cy="418034"/>
          </a:xfrm>
          <a:prstGeom prst="rect">
            <a:avLst/>
          </a:prstGeom>
          <a:gradFill>
            <a:gsLst>
              <a:gs pos="10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oter Placeholder 4"/>
          <p:cNvSpPr txBox="1">
            <a:spLocks/>
          </p:cNvSpPr>
          <p:nvPr userDrawn="1"/>
        </p:nvSpPr>
        <p:spPr>
          <a:xfrm>
            <a:off x="7906894" y="6514937"/>
            <a:ext cx="4285106" cy="294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Footer Placeholder 4"/>
          <p:cNvSpPr txBox="1">
            <a:spLocks/>
          </p:cNvSpPr>
          <p:nvPr userDrawn="1"/>
        </p:nvSpPr>
        <p:spPr>
          <a:xfrm>
            <a:off x="62778" y="6514936"/>
            <a:ext cx="6033221" cy="2945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15: Policy Design</a:t>
            </a: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2936995" y="6490212"/>
            <a:ext cx="6318010" cy="288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aseline="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6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5" r:id="rId3"/>
    <p:sldLayoutId id="2147483676" r:id="rId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0.xml"/><Relationship Id="rId7" Type="http://schemas.openxmlformats.org/officeDocument/2006/relationships/hyperlink" Target="https://im-an-economist.blogspot.com/2012/03/evening-with-elinor-ostrom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hyperlink" Target="https://blogs.iu.edu/bicentennialblogs/2020/05/29/elinor-ostrom-an-uncommon-scholar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hyperlink" Target="https://www.bbc.com/travel/article/20220220-valencias-la-huerta-spains-ingenious-water-maz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hyperlink" Target="https://www.actu-environnement.com/media/pdf/ostrom_1990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hyperlink" Target="https://www.brookings.edu/blog/brown-center-chalkboard/2019/11/20/how-exposure-to-pollution-affects-educational-outcomes-and-inequality/" TargetMode="Externa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hyperlink" Target="https://www.nber.org/system/files/working_papers/w17189/w17189.pdf" TargetMode="Externa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hyperlink" Target="https://www.nber.org/system/files/working_papers/w17189/w17189.pdf" TargetMode="Externa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0.gif"/><Relationship Id="rId4" Type="http://schemas.openxmlformats.org/officeDocument/2006/relationships/hyperlink" Target="https://www.cambridge.org/core/journals/journal-of-benefit-cost-analysis/article/responsible-precautions-for-uncertain-environmental-risks/E8DBFB5385103D493B92F36F9F72F48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1.jpeg"/><Relationship Id="rId4" Type="http://schemas.openxmlformats.org/officeDocument/2006/relationships/hyperlink" Target="https://www.npr.org/2021/12/18/1065492149/epa-superfund-sit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hyperlink" Target="https://www.epa.gov/eg/steam-electric-power-generating-effluent-guidelines" TargetMode="Externa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hyperlink" Target="https://www.theatlantic.com/photo/2014/12/bhopal-the-worlds-worst-industrial-disaster-30-years-later/100864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15.png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210.png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openxmlformats.org/officeDocument/2006/relationships/image" Target="../media/image6.png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210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image" Target="../media/image210.png"/><Relationship Id="rId5" Type="http://schemas.openxmlformats.org/officeDocument/2006/relationships/image" Target="../media/image80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openxmlformats.org/officeDocument/2006/relationships/image" Target="../media/image40.png"/><Relationship Id="rId5" Type="http://schemas.openxmlformats.org/officeDocument/2006/relationships/image" Target="../media/image90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hyperlink" Target="https://www.science.org/doi/10.1126/science.162.3859.1243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hyperlink" Target="https://github.com/adamtheising/environmental_economics/blob/main/journal%20articles/Hernandez-Cortes%20and%20Meng%20(2023).pdf" TargetMode="External"/><Relationship Id="rId4" Type="http://schemas.openxmlformats.org/officeDocument/2006/relationships/hyperlink" Target="https://www.resources.org/resources-radio/building-a-carbon-trading-system-in-new-york-city-with-danielle-spiegel-fel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hyperlink" Target="https://www.semanticscholar.org/paper/Garrett-Hardin%27s-Tragic-Sense-of-Life.-Oakes/5f34e0b2ff24a0973f8af1014fe9cb33aebfab52" TargetMode="Externa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hyperlink" Target="https://www.law.uchicago.edu/news/ronald-h-coase-founding-scholar-law-and-economics-1910-2013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4632" y="4471423"/>
            <a:ext cx="67093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  <a:cs typeface="Calibri Light" panose="020F0302020204030204" pitchFamily="34" charset="0"/>
              </a:rPr>
              <a:t>Prof. Austin</a:t>
            </a:r>
          </a:p>
          <a:p>
            <a:r>
              <a:rPr lang="en-US" sz="2600" dirty="0">
                <a:latin typeface="+mj-lt"/>
                <a:cs typeface="Calibri Light" panose="020F0302020204030204" pitchFamily="34" charset="0"/>
              </a:rPr>
              <a:t>Environmental Economics</a:t>
            </a:r>
            <a:br>
              <a:rPr lang="en-US" sz="2600" dirty="0">
                <a:latin typeface="+mj-lt"/>
                <a:cs typeface="Calibri Light" panose="020F0302020204030204" pitchFamily="34" charset="0"/>
              </a:rPr>
            </a:br>
            <a:r>
              <a:rPr lang="en-US" sz="2600" dirty="0">
                <a:latin typeface="+mj-lt"/>
                <a:cs typeface="Calibri Light" panose="020F0302020204030204" pitchFamily="34" charset="0"/>
              </a:rPr>
              <a:t>Econ 4075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4632" y="2603768"/>
            <a:ext cx="11022736" cy="70788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b="1" dirty="0">
                <a:solidFill>
                  <a:srgbClr val="0070C0"/>
                </a:solidFill>
                <a:latin typeface="+mj-lt"/>
                <a:cs typeface="Calibri Light" panose="020F0302020204030204" pitchFamily="34" charset="0"/>
              </a:rPr>
              <a:t>Lecture 15: Policy Design</a:t>
            </a:r>
          </a:p>
        </p:txBody>
      </p:sp>
    </p:spTree>
    <p:extLst>
      <p:ext uri="{BB962C8B-B14F-4D97-AF65-F5344CB8AC3E}">
        <p14:creationId xmlns:p14="http://schemas.microsoft.com/office/powerpoint/2010/main" val="276847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4" y="-423710"/>
            <a:ext cx="7225748" cy="18052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Transaction Costs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120D3-FCF8-632B-6FDF-4E8CC0357178}"/>
              </a:ext>
            </a:extLst>
          </p:cNvPr>
          <p:cNvSpPr txBox="1"/>
          <p:nvPr/>
        </p:nvSpPr>
        <p:spPr>
          <a:xfrm>
            <a:off x="346959" y="1551166"/>
            <a:ext cx="11182432" cy="47161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>
                <a:latin typeface="+mj-lt"/>
                <a:cs typeface="Calibri Light" panose="020F0302020204030204" pitchFamily="34" charset="0"/>
              </a:rPr>
              <a:t>Ronald Coase, The Problem of Social Cost (1960), pg. 16: “The argument has proceeded up to this point on the assumption… that there were no costs involved in carrying out market transactions. This is, of course, a very unrealistic assumption.” </a:t>
            </a:r>
          </a:p>
          <a:p>
            <a:pPr>
              <a:lnSpc>
                <a:spcPct val="125000"/>
              </a:lnSpc>
            </a:pPr>
            <a:endParaRPr lang="en-US" sz="2200" dirty="0">
              <a:latin typeface="+mj-lt"/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200" dirty="0">
                <a:latin typeface="+mj-lt"/>
                <a:cs typeface="Calibri Light" panose="020F0302020204030204" pitchFamily="34" charset="0"/>
              </a:rPr>
              <a:t>Transaction costs include: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Calibri Light" panose="020F0302020204030204" pitchFamily="34" charset="0"/>
              </a:rPr>
              <a:t>Discovery costs, legal costs, collective action problem, bargaining costs, compliance/enforcement costs, time, etc. </a:t>
            </a:r>
          </a:p>
          <a:p>
            <a:pPr lvl="1">
              <a:lnSpc>
                <a:spcPct val="125000"/>
              </a:lnSpc>
            </a:pPr>
            <a:endParaRPr lang="en-US" sz="2200" dirty="0">
              <a:latin typeface="+mj-lt"/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200" dirty="0">
                <a:latin typeface="+mj-lt"/>
                <a:cs typeface="Calibri Light" panose="020F0302020204030204" pitchFamily="34" charset="0"/>
              </a:rPr>
              <a:t>Coase: “These operations are often extremely costly, sufficiently costly at any rate to prevent many transactions that would be carried out in a world in which the pricing system worked without cost.”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453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4" y="0"/>
            <a:ext cx="7225748" cy="1272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Some Coase Take-Aways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120D3-FCF8-632B-6FDF-4E8CC0357178}"/>
              </a:ext>
            </a:extLst>
          </p:cNvPr>
          <p:cNvSpPr txBox="1"/>
          <p:nvPr/>
        </p:nvSpPr>
        <p:spPr>
          <a:xfrm>
            <a:off x="1291760" y="1933620"/>
            <a:ext cx="9439836" cy="34465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>
                <a:latin typeface="+mj-lt"/>
                <a:cs typeface="Calibri Light" panose="020F0302020204030204" pitchFamily="34" charset="0"/>
              </a:rPr>
              <a:t>The Coase Theorem is like “economics in a vacuum.” While not directly applicable to most scenarios of interest, it provides some policy implications: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Calibri Light" panose="020F0302020204030204" pitchFamily="34" charset="0"/>
              </a:rPr>
              <a:t>Because transaction costs are everywhere, the theorem can be a strong argument for government intervention (and privatization in some cases).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Calibri Light" panose="020F0302020204030204" pitchFamily="34" charset="0"/>
              </a:rPr>
              <a:t>Assigning property rights over environmental goods is one way to mitigate environmental problems efficiently.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+mj-lt"/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Calibri Light" panose="020F0302020204030204" pitchFamily="34" charset="0"/>
              </a:rPr>
              <a:t>Q: Is the Coase Theorem a solution to the Tragedy of the Commons?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10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450709" y="2032679"/>
            <a:ext cx="5944341" cy="4292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>
                <a:cs typeface="Calibri Light" panose="020F0302020204030204" pitchFamily="34" charset="0"/>
              </a:rPr>
              <a:t>Common-pool resource problems can be addressed without nationalization or privatization. </a:t>
            </a:r>
            <a:r>
              <a:rPr lang="en-US" sz="2200" dirty="0"/>
              <a:t>These problems are not all “tragedies” in which the participants cannot avoid disastrous results.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cs typeface="Calibri Light" panose="020F0302020204030204" pitchFamily="34" charset="0"/>
              </a:rPr>
              <a:t>Policies based on metaphors can be harmful.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cs typeface="Calibri Light" panose="020F0302020204030204" pitchFamily="34" charset="0"/>
              </a:rPr>
              <a:t>Devising solutions to complex and unique CAPs requires thinking beyond simplistic metaphors and the binary (state vs. market).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450710" y="657560"/>
            <a:ext cx="7055095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+mj-lt"/>
              </a:rPr>
              <a:t>A Third Path: Elinor Ostrom’s Work</a:t>
            </a:r>
          </a:p>
        </p:txBody>
      </p:sp>
      <p:pic>
        <p:nvPicPr>
          <p:cNvPr id="3074" name="Picture 2" descr="An evening with Elinor Ostrom">
            <a:extLst>
              <a:ext uri="{FF2B5EF4-FFF2-40B4-BE49-F238E27FC236}">
                <a16:creationId xmlns:a16="http://schemas.microsoft.com/office/drawing/2014/main" id="{17C0DED6-1D69-4FE9-AC68-CDB0B1EC0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51" y="3429000"/>
            <a:ext cx="5561199" cy="252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24CD396-2FF6-C467-4BA6-C94F3DA7D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021" y="1224950"/>
            <a:ext cx="3299229" cy="220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653EAF-6F9D-4971-FFE1-8AE2CE7A756F}"/>
              </a:ext>
            </a:extLst>
          </p:cNvPr>
          <p:cNvSpPr txBox="1"/>
          <p:nvPr/>
        </p:nvSpPr>
        <p:spPr>
          <a:xfrm>
            <a:off x="9601200" y="5956818"/>
            <a:ext cx="235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 </a:t>
            </a:r>
            <a:r>
              <a:rPr lang="en-US" dirty="0">
                <a:hlinkClick r:id="rId6"/>
              </a:rPr>
              <a:t>1</a:t>
            </a:r>
            <a:r>
              <a:rPr lang="en-US" dirty="0"/>
              <a:t> and </a:t>
            </a:r>
            <a:r>
              <a:rPr lang="en-US" dirty="0">
                <a:hlinkClick r:id="rId7"/>
              </a:rPr>
              <a:t>2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1B44A-E5BD-46AB-1DFC-ECEE82559B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4597" y="901181"/>
            <a:ext cx="1715390" cy="24024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957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4" y="0"/>
            <a:ext cx="7225748" cy="1272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New Institutionalism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120D3-FCF8-632B-6FDF-4E8CC0357178}"/>
              </a:ext>
            </a:extLst>
          </p:cNvPr>
          <p:cNvSpPr txBox="1"/>
          <p:nvPr/>
        </p:nvSpPr>
        <p:spPr>
          <a:xfrm>
            <a:off x="504706" y="1682873"/>
            <a:ext cx="5591294" cy="4292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>
                <a:cs typeface="Calibri Light" panose="020F0302020204030204" pitchFamily="34" charset="0"/>
              </a:rPr>
              <a:t>New institutionalism studies how agents can voluntarily organize to retain the commons and autonomy over their decision-making. A focus is on identifying successful institutional features.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cs typeface="Calibri Light" panose="020F0302020204030204" pitchFamily="34" charset="0"/>
              </a:rPr>
              <a:t>L’Huerta</a:t>
            </a:r>
            <a:r>
              <a:rPr lang="en-US" sz="2200" dirty="0">
                <a:cs typeface="Calibri Light" panose="020F0302020204030204" pitchFamily="34" charset="0"/>
              </a:rPr>
              <a:t> irrigation system in Valencia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cs typeface="Calibri Light" panose="020F0302020204030204" pitchFamily="34" charset="0"/>
              </a:rPr>
              <a:t>Alpine valleys in Switzerland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 err="1"/>
              <a:t>Alanya</a:t>
            </a:r>
            <a:r>
              <a:rPr lang="en-US" sz="2200" dirty="0"/>
              <a:t>, Turkey inshore fishery</a:t>
            </a:r>
            <a:endParaRPr lang="en-US" sz="2200" dirty="0"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cs typeface="Calibri Light" panose="020F0302020204030204" pitchFamily="34" charset="0"/>
              </a:rPr>
              <a:t>Many others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cs typeface="Calibri Light" panose="020F0302020204030204" pitchFamily="34" charset="0"/>
              </a:rPr>
              <a:t>See </a:t>
            </a:r>
            <a:r>
              <a:rPr lang="en-US" sz="2200" dirty="0">
                <a:cs typeface="Calibri Light" panose="020F0302020204030204" pitchFamily="34" charset="0"/>
                <a:hlinkClick r:id="rId4"/>
              </a:rPr>
              <a:t>Ostrom (1990) </a:t>
            </a:r>
            <a:r>
              <a:rPr lang="en-US" sz="2200" dirty="0">
                <a:cs typeface="Calibri Light" panose="020F0302020204030204" pitchFamily="34" charset="0"/>
              </a:rPr>
              <a:t>for more. </a:t>
            </a:r>
          </a:p>
        </p:txBody>
      </p:sp>
      <p:pic>
        <p:nvPicPr>
          <p:cNvPr id="5122" name="Picture 2" descr="Irrigation canals criss-cross L'Horta and provide the farms with consistent water (Credit: Visit Valencia)">
            <a:extLst>
              <a:ext uri="{FF2B5EF4-FFF2-40B4-BE49-F238E27FC236}">
                <a16:creationId xmlns:a16="http://schemas.microsoft.com/office/drawing/2014/main" id="{CCC85FA8-FFCC-9D67-FB2B-CD98FC1B1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97" y="1579365"/>
            <a:ext cx="5486399" cy="308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DD6151-C5BA-9CFD-24B2-78CF28712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197" y="4708490"/>
            <a:ext cx="5576649" cy="14849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E877C9-8F1D-B126-AF75-CC42E818B2B9}"/>
              </a:ext>
            </a:extLst>
          </p:cNvPr>
          <p:cNvSpPr txBox="1"/>
          <p:nvPr/>
        </p:nvSpPr>
        <p:spPr>
          <a:xfrm>
            <a:off x="7196328" y="5729716"/>
            <a:ext cx="267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Link to article.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195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A3557F-96F0-8004-194F-1DA16D1B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406657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  <a:ea typeface="Cambria" panose="02040503050406030204" pitchFamily="18" charset="0"/>
              </a:rPr>
              <a:t>Part 2: Regulatory Instruments</a:t>
            </a:r>
          </a:p>
        </p:txBody>
      </p:sp>
    </p:spTree>
    <p:extLst>
      <p:ext uri="{BB962C8B-B14F-4D97-AF65-F5344CB8AC3E}">
        <p14:creationId xmlns:p14="http://schemas.microsoft.com/office/powerpoint/2010/main" val="373841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2784821" y="2050545"/>
            <a:ext cx="6622358" cy="27569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cs typeface="Calibri Light" panose="020F0302020204030204" pitchFamily="34" charset="0"/>
              </a:rPr>
              <a:t>Many regulatory instruments are available and need not be implemented in isolation: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Information approaches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Liability approaches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Prescriptive Regulations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Emission Taxes or Abatement Subsidies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Quantity Control and Allowance Trading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80516" y="0"/>
            <a:ext cx="7225748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Regulatory Instruments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228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429754" y="1415835"/>
            <a:ext cx="5553603" cy="42957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Information-based approaches help to solve market failures that may arise from information asymmetries. Examples: eco-labeling, environment/sustainability/governance metrics.</a:t>
            </a:r>
          </a:p>
          <a:p>
            <a:pPr>
              <a:lnSpc>
                <a:spcPct val="125000"/>
              </a:lnSpc>
            </a:pP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The </a:t>
            </a:r>
            <a:r>
              <a:rPr lang="en-US" sz="2000" b="1" dirty="0">
                <a:latin typeface="+mj-lt"/>
                <a:cs typeface="Calibri Light" panose="020F0302020204030204" pitchFamily="34" charset="0"/>
              </a:rPr>
              <a:t>Toxic Releases Inventory (TRI)</a:t>
            </a:r>
            <a:r>
              <a:rPr lang="en-US" sz="2000" dirty="0">
                <a:latin typeface="+mj-lt"/>
                <a:cs typeface="Calibri Light" panose="020F0302020204030204" pitchFamily="34" charset="0"/>
              </a:rPr>
              <a:t> program: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TRI tracks some facilities that emit pollution into air, land, and water.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Hundreds of pollutants and their emission quantities by type of release are reported to the program each year.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70483" y="-109449"/>
            <a:ext cx="7225748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Information Approaches: TRI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9D79B0-36EF-F4EA-02DF-EF41AF192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995" y="1815865"/>
            <a:ext cx="5450148" cy="39460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1079CF-0929-96B3-017A-111C28D2C724}"/>
              </a:ext>
            </a:extLst>
          </p:cNvPr>
          <p:cNvSpPr txBox="1"/>
          <p:nvPr/>
        </p:nvSpPr>
        <p:spPr>
          <a:xfrm>
            <a:off x="6282995" y="5761914"/>
            <a:ext cx="552819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Calibri Light" panose="020F0302020204030204" pitchFamily="34" charset="0"/>
              </a:rPr>
              <a:t>Note: TRI sites in blue and Superfund sites in red. </a:t>
            </a:r>
          </a:p>
          <a:p>
            <a:r>
              <a:rPr lang="en-US" sz="1600" dirty="0">
                <a:latin typeface="+mj-lt"/>
                <a:cs typeface="Calibri Light" panose="020F0302020204030204" pitchFamily="34" charset="0"/>
              </a:rPr>
              <a:t>Source: </a:t>
            </a:r>
            <a:r>
              <a:rPr lang="en-US" sz="1600" dirty="0">
                <a:latin typeface="+mj-lt"/>
                <a:cs typeface="Calibri Light" panose="020F0302020204030204" pitchFamily="34" charset="0"/>
                <a:hlinkClick r:id="rId5"/>
              </a:rPr>
              <a:t>Persico, 2019.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271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18858A-EDCC-97B3-402E-AABD4A47A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59102"/>
            <a:ext cx="6032771" cy="3209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257174" y="1580389"/>
            <a:ext cx="5838826" cy="456791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dirty="0">
                <a:latin typeface="+mj-lt"/>
                <a:cs typeface="Calibri Light" panose="020F0302020204030204" pitchFamily="34" charset="0"/>
              </a:rPr>
              <a:t>Providing consumers or firms with advice for improving their behavior can elicit conservation behaviors. </a:t>
            </a:r>
          </a:p>
          <a:p>
            <a:pPr>
              <a:lnSpc>
                <a:spcPct val="125000"/>
              </a:lnSpc>
            </a:pPr>
            <a:endParaRPr lang="en-US" dirty="0">
              <a:latin typeface="+mj-lt"/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dirty="0">
                <a:latin typeface="+mj-lt"/>
                <a:cs typeface="Calibri Light" panose="020F0302020204030204" pitchFamily="34" charset="0"/>
              </a:rPr>
              <a:t>In one study, water ratepayers in Atlanta were randomly given:</a:t>
            </a:r>
          </a:p>
          <a:p>
            <a:pPr marL="800100" lvl="1" indent="-342900">
              <a:lnSpc>
                <a:spcPct val="125000"/>
              </a:lnSpc>
              <a:buFont typeface="+mj-lt"/>
              <a:buAutoNum type="alphaLcPeriod"/>
            </a:pPr>
            <a:r>
              <a:rPr lang="en-US" dirty="0">
                <a:latin typeface="+mj-lt"/>
                <a:cs typeface="Calibri Light" panose="020F0302020204030204" pitchFamily="34" charset="0"/>
              </a:rPr>
              <a:t>Technical advice,</a:t>
            </a:r>
          </a:p>
          <a:p>
            <a:pPr marL="800100" lvl="1" indent="-342900">
              <a:lnSpc>
                <a:spcPct val="125000"/>
              </a:lnSpc>
              <a:buFont typeface="+mj-lt"/>
              <a:buAutoNum type="alphaLcPeriod"/>
            </a:pPr>
            <a:r>
              <a:rPr lang="en-US" dirty="0">
                <a:latin typeface="+mj-lt"/>
                <a:cs typeface="Calibri Light" panose="020F0302020204030204" pitchFamily="34" charset="0"/>
              </a:rPr>
              <a:t>An appeal to reduce water consumption,</a:t>
            </a:r>
          </a:p>
          <a:p>
            <a:pPr marL="800100" lvl="1" indent="-342900">
              <a:lnSpc>
                <a:spcPct val="125000"/>
              </a:lnSpc>
              <a:buFont typeface="+mj-lt"/>
              <a:buAutoNum type="alphaLcPeriod"/>
            </a:pPr>
            <a:r>
              <a:rPr lang="en-US" dirty="0">
                <a:latin typeface="+mj-lt"/>
                <a:cs typeface="Calibri Light" panose="020F0302020204030204" pitchFamily="34" charset="0"/>
              </a:rPr>
              <a:t>A comparison to water consumption among peers.</a:t>
            </a:r>
          </a:p>
          <a:p>
            <a:pPr lvl="1">
              <a:lnSpc>
                <a:spcPct val="125000"/>
              </a:lnSpc>
            </a:pPr>
            <a:endParaRPr lang="en-US" dirty="0">
              <a:latin typeface="+mj-lt"/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The social comparison effect (c) is roughly the same as the effect of increasing water prices 12 to 15 percent, or $5 per month for a median user. 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latin typeface="+mj-lt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4" y="-423710"/>
            <a:ext cx="7225748" cy="17553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Information Approaches: </a:t>
            </a:r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Behavioral Nudges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079CF-0929-96B3-017A-111C28D2C724}"/>
              </a:ext>
            </a:extLst>
          </p:cNvPr>
          <p:cNvSpPr txBox="1"/>
          <p:nvPr/>
        </p:nvSpPr>
        <p:spPr>
          <a:xfrm>
            <a:off x="8895494" y="4998898"/>
            <a:ext cx="323327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Calibri Light" panose="020F0302020204030204" pitchFamily="34" charset="0"/>
              </a:rPr>
              <a:t>Source: </a:t>
            </a:r>
            <a:r>
              <a:rPr lang="en-US" sz="1600" dirty="0">
                <a:latin typeface="+mj-lt"/>
                <a:cs typeface="Calibri Light" panose="020F0302020204030204" pitchFamily="34" charset="0"/>
                <a:hlinkClick r:id="rId5"/>
              </a:rPr>
              <a:t>Ferraro and Price, 2011.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4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18858A-EDCC-97B3-402E-AABD4A47A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59102"/>
            <a:ext cx="6032771" cy="3209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257175" y="1562101"/>
            <a:ext cx="5838826" cy="456791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dirty="0">
                <a:latin typeface="+mj-lt"/>
                <a:cs typeface="Calibri Light" panose="020F0302020204030204" pitchFamily="34" charset="0"/>
              </a:rPr>
              <a:t>Providing consumers or firms with advice for improving their behavior can elicit conservation behaviors. </a:t>
            </a:r>
          </a:p>
          <a:p>
            <a:pPr>
              <a:lnSpc>
                <a:spcPct val="125000"/>
              </a:lnSpc>
            </a:pPr>
            <a:endParaRPr lang="en-US" dirty="0">
              <a:latin typeface="+mj-lt"/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dirty="0">
                <a:latin typeface="+mj-lt"/>
                <a:cs typeface="Calibri Light" panose="020F0302020204030204" pitchFamily="34" charset="0"/>
              </a:rPr>
              <a:t>In one study, water ratepayers in Atlanta were randomly given:</a:t>
            </a:r>
          </a:p>
          <a:p>
            <a:pPr marL="800100" lvl="1" indent="-342900">
              <a:lnSpc>
                <a:spcPct val="125000"/>
              </a:lnSpc>
              <a:buFont typeface="+mj-lt"/>
              <a:buAutoNum type="alphaLcPeriod"/>
            </a:pPr>
            <a:r>
              <a:rPr lang="en-US" dirty="0">
                <a:latin typeface="+mj-lt"/>
                <a:cs typeface="Calibri Light" panose="020F0302020204030204" pitchFamily="34" charset="0"/>
              </a:rPr>
              <a:t>Technical advice,</a:t>
            </a:r>
          </a:p>
          <a:p>
            <a:pPr marL="800100" lvl="1" indent="-342900">
              <a:lnSpc>
                <a:spcPct val="125000"/>
              </a:lnSpc>
              <a:buFont typeface="+mj-lt"/>
              <a:buAutoNum type="alphaLcPeriod"/>
            </a:pPr>
            <a:r>
              <a:rPr lang="en-US" dirty="0">
                <a:latin typeface="+mj-lt"/>
                <a:cs typeface="Calibri Light" panose="020F0302020204030204" pitchFamily="34" charset="0"/>
              </a:rPr>
              <a:t>An appeal to reduce water consumption,</a:t>
            </a:r>
          </a:p>
          <a:p>
            <a:pPr marL="800100" lvl="1" indent="-342900">
              <a:lnSpc>
                <a:spcPct val="125000"/>
              </a:lnSpc>
              <a:buFont typeface="+mj-lt"/>
              <a:buAutoNum type="alphaLcPeriod"/>
            </a:pPr>
            <a:r>
              <a:rPr lang="en-US" dirty="0">
                <a:latin typeface="+mj-lt"/>
                <a:cs typeface="Calibri Light" panose="020F0302020204030204" pitchFamily="34" charset="0"/>
              </a:rPr>
              <a:t>A comparison to water consumption among peers.</a:t>
            </a:r>
          </a:p>
          <a:p>
            <a:pPr lvl="1">
              <a:lnSpc>
                <a:spcPct val="125000"/>
              </a:lnSpc>
            </a:pPr>
            <a:endParaRPr lang="en-US" dirty="0">
              <a:latin typeface="+mj-lt"/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dirty="0">
                <a:latin typeface="+mj-lt"/>
              </a:rPr>
              <a:t>The social comparison effect (c) is roughly the same as the effect of </a:t>
            </a:r>
            <a:r>
              <a:rPr lang="en-US" b="1" dirty="0">
                <a:latin typeface="+mj-lt"/>
              </a:rPr>
              <a:t>increasing water prices 12 to 15 percent, or $5 per month</a:t>
            </a:r>
            <a:r>
              <a:rPr lang="en-US" dirty="0">
                <a:latin typeface="+mj-lt"/>
              </a:rPr>
              <a:t> for a median user. 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latin typeface="+mj-lt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4" y="-423710"/>
            <a:ext cx="7225748" cy="17553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Information Approaches: </a:t>
            </a:r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Behavioral Nudges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079CF-0929-96B3-017A-111C28D2C724}"/>
              </a:ext>
            </a:extLst>
          </p:cNvPr>
          <p:cNvSpPr txBox="1"/>
          <p:nvPr/>
        </p:nvSpPr>
        <p:spPr>
          <a:xfrm>
            <a:off x="8895494" y="4998898"/>
            <a:ext cx="323327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Calibri Light" panose="020F0302020204030204" pitchFamily="34" charset="0"/>
              </a:rPr>
              <a:t>Source: </a:t>
            </a:r>
            <a:r>
              <a:rPr lang="en-US" sz="1600" dirty="0">
                <a:latin typeface="+mj-lt"/>
                <a:cs typeface="Calibri Light" panose="020F0302020204030204" pitchFamily="34" charset="0"/>
                <a:hlinkClick r:id="rId5"/>
              </a:rPr>
              <a:t>Ferraro and Price, 2011.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94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946877" y="1987417"/>
            <a:ext cx="6103147" cy="42957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Just because information is available does not mean it is </a:t>
            </a:r>
            <a:r>
              <a:rPr lang="en-US" sz="2000" i="1" dirty="0">
                <a:latin typeface="+mj-lt"/>
                <a:cs typeface="Calibri Light" panose="020F0302020204030204" pitchFamily="34" charset="0"/>
              </a:rPr>
              <a:t>accessible</a:t>
            </a:r>
            <a:r>
              <a:rPr lang="en-US" sz="2000" dirty="0">
                <a:latin typeface="+mj-lt"/>
                <a:cs typeface="Calibri Light" panose="020F0302020204030204" pitchFamily="34" charset="0"/>
              </a:rPr>
              <a:t>. Scientific uncertainty is inevitable, and so is our bounded rationality.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Do typical households use TRI data to make decisions?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Even where they do, households might exhibit a high willingness to pay to avoid negligible risks. </a:t>
            </a:r>
          </a:p>
          <a:p>
            <a:pPr lvl="1">
              <a:lnSpc>
                <a:spcPct val="125000"/>
              </a:lnSpc>
            </a:pP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000" dirty="0" err="1">
                <a:latin typeface="+mj-lt"/>
                <a:cs typeface="Calibri Light" panose="020F0302020204030204" pitchFamily="34" charset="0"/>
                <a:hlinkClick r:id="rId4"/>
              </a:rPr>
              <a:t>Viscusi</a:t>
            </a:r>
            <a:r>
              <a:rPr lang="en-US" sz="2000" dirty="0">
                <a:latin typeface="+mj-lt"/>
                <a:cs typeface="Calibri Light" panose="020F0302020204030204" pitchFamily="34" charset="0"/>
                <a:hlinkClick r:id="rId4"/>
              </a:rPr>
              <a:t> et al. (2019)</a:t>
            </a:r>
            <a:r>
              <a:rPr lang="en-US" sz="2000" dirty="0">
                <a:latin typeface="+mj-lt"/>
                <a:cs typeface="Calibri Light" panose="020F0302020204030204" pitchFamily="34" charset="0"/>
              </a:rPr>
              <a:t>: over-reaction to negligible risks could lead to policies for which there is an inappropriate benefit-cost balance.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71372" y="199443"/>
            <a:ext cx="7225748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Accessibility: A Pitfall of Information Approaches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0B4542D-9655-1187-876E-B4B77B2AF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009" y="2167128"/>
            <a:ext cx="4339676" cy="288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D40BC2-E784-58FB-A685-0FC40802C303}"/>
              </a:ext>
            </a:extLst>
          </p:cNvPr>
          <p:cNvSpPr txBox="1"/>
          <p:nvPr/>
        </p:nvSpPr>
        <p:spPr>
          <a:xfrm>
            <a:off x="7614009" y="5049203"/>
            <a:ext cx="4428639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Calibri Light" panose="020F0302020204030204" pitchFamily="34" charset="0"/>
              </a:rPr>
              <a:t>Perceptions of risk from a pesticide (atrazine) in drinking water and willingness to pay to avoid the contaminant. 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395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7BE9C99F-028E-4B81-AC05-A932B6D77E91}"/>
              </a:ext>
            </a:extLst>
          </p:cNvPr>
          <p:cNvSpPr txBox="1"/>
          <p:nvPr/>
        </p:nvSpPr>
        <p:spPr>
          <a:xfrm>
            <a:off x="370327" y="1883683"/>
            <a:ext cx="10593847" cy="328981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cs typeface="Times New Roman" panose="02020603050405020304" pitchFamily="18" charset="0"/>
              </a:rPr>
              <a:t>Previously, we covered tools for evaluating environmental policies. The goal of this module is to apply those tools in an exploration of actual environmental policies. </a:t>
            </a:r>
          </a:p>
          <a:p>
            <a:pPr>
              <a:lnSpc>
                <a:spcPct val="125000"/>
              </a:lnSpc>
            </a:pPr>
            <a:endParaRPr lang="en-US" sz="2400" dirty="0"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sz="2400" dirty="0">
                <a:cs typeface="Times New Roman" panose="02020603050405020304" pitchFamily="18" charset="0"/>
              </a:rPr>
              <a:t>Roadmap for this module: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Policy Design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Market-based Instruments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Review of Major Environmental Regulations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BB915E21-27C1-4107-8A79-AEE7952EF128}"/>
              </a:ext>
            </a:extLst>
          </p:cNvPr>
          <p:cNvSpPr txBox="1">
            <a:spLocks/>
          </p:cNvSpPr>
          <p:nvPr/>
        </p:nvSpPr>
        <p:spPr>
          <a:xfrm>
            <a:off x="370327" y="455494"/>
            <a:ext cx="9086178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+mj-lt"/>
              </a:rPr>
              <a:t>Module 4: Economics and Environmental Policy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8660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533578" y="1584190"/>
            <a:ext cx="6045142" cy="3869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>
                <a:latin typeface="+mj-lt"/>
                <a:cs typeface="Calibri Light" panose="020F0302020204030204" pitchFamily="34" charset="0"/>
              </a:rPr>
              <a:t>Liability rules create incentives for acceptable behavior of firms and facilities by raising the costs of non-compliance or externalizing behavior. </a:t>
            </a:r>
          </a:p>
          <a:p>
            <a:pPr>
              <a:lnSpc>
                <a:spcPct val="125000"/>
              </a:lnSpc>
            </a:pPr>
            <a:endParaRPr lang="en-US" sz="2200" dirty="0">
              <a:latin typeface="+mj-lt"/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200" dirty="0">
                <a:latin typeface="+mj-lt"/>
                <a:cs typeface="Calibri Light" panose="020F0302020204030204" pitchFamily="34" charset="0"/>
              </a:rPr>
              <a:t>Some examples: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Calibri Light" panose="020F0302020204030204" pitchFamily="34" charset="0"/>
              </a:rPr>
              <a:t>Legal institutions that compel payment for clean-up (e.g., the Superfund program).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Calibri Light" panose="020F0302020204030204" pitchFamily="34" charset="0"/>
              </a:rPr>
              <a:t>Deposit refunds (e.g., for recycling car batteries).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64298" y="-252682"/>
            <a:ext cx="7225748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Liability 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972C6-B54C-A6B1-7BE5-30BC442A38D8}"/>
              </a:ext>
            </a:extLst>
          </p:cNvPr>
          <p:cNvSpPr txBox="1"/>
          <p:nvPr/>
        </p:nvSpPr>
        <p:spPr>
          <a:xfrm>
            <a:off x="6914425" y="5350442"/>
            <a:ext cx="5024533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Calibri Light" panose="020F0302020204030204" pitchFamily="34" charset="0"/>
              </a:rPr>
              <a:t>Image: The Tenmile Creek Superfund Site in Rimini, Montana. Mine discharge contaminated with heavy metals (</a:t>
            </a:r>
            <a:r>
              <a:rPr lang="en-US" sz="1600" dirty="0">
                <a:latin typeface="+mj-lt"/>
                <a:cs typeface="Calibri Light" panose="020F0302020204030204" pitchFamily="34" charset="0"/>
                <a:hlinkClick r:id="rId4"/>
              </a:rPr>
              <a:t>source</a:t>
            </a:r>
            <a:r>
              <a:rPr lang="en-US" sz="1600" dirty="0">
                <a:latin typeface="+mj-lt"/>
                <a:cs typeface="Calibri Light" panose="020F0302020204030204" pitchFamily="34" charset="0"/>
              </a:rPr>
              <a:t>).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4EB905-F390-E842-D533-639E5F72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425" y="1687717"/>
            <a:ext cx="4883634" cy="36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7255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1277112" y="1764792"/>
            <a:ext cx="9637776" cy="28281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cs typeface="Calibri Light" panose="020F0302020204030204" pitchFamily="34" charset="0"/>
              </a:rPr>
              <a:t>Prescriptive regulatory instruments (a.k.a. “Command-and-control” policies) stipulate the outcome or action that a firm or facility must achieve to limit pollution or protect the environment. </a:t>
            </a:r>
          </a:p>
          <a:p>
            <a:pPr>
              <a:lnSpc>
                <a:spcPct val="125000"/>
              </a:lnSpc>
            </a:pPr>
            <a:endParaRPr lang="en-US" sz="24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400" dirty="0">
                <a:cs typeface="Calibri Light" panose="020F0302020204030204" pitchFamily="34" charset="0"/>
              </a:rPr>
              <a:t>Firms often have some flexibility in meeting the requirements.</a:t>
            </a:r>
          </a:p>
          <a:p>
            <a:pPr lvl="1">
              <a:lnSpc>
                <a:spcPct val="125000"/>
              </a:lnSpc>
            </a:pPr>
            <a:endParaRPr lang="en-US" sz="2400" dirty="0">
              <a:cs typeface="Calibri Light" panose="020F0302020204030204" pitchFamily="34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F869E29-8BF6-1AEC-CE66-67747A3DE744}"/>
              </a:ext>
            </a:extLst>
          </p:cNvPr>
          <p:cNvSpPr txBox="1">
            <a:spLocks/>
          </p:cNvSpPr>
          <p:nvPr/>
        </p:nvSpPr>
        <p:spPr>
          <a:xfrm>
            <a:off x="2380516" y="0"/>
            <a:ext cx="7225748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Prescriptive Regulations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1617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327081" y="1351508"/>
            <a:ext cx="11290611" cy="42131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cs typeface="Calibri Light" panose="020F0302020204030204" pitchFamily="34" charset="0"/>
              </a:rPr>
              <a:t>Two common types: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  <a:cs typeface="Calibri Light" panose="020F0302020204030204" pitchFamily="34" charset="0"/>
              </a:rPr>
              <a:t>Technology-based standards: </a:t>
            </a:r>
            <a:r>
              <a:rPr lang="en-US" sz="2400" dirty="0">
                <a:cs typeface="Calibri Light" panose="020F0302020204030204" pitchFamily="34" charset="0"/>
              </a:rPr>
              <a:t>a firm must install a specific technology to comply with the regulation.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  <a:cs typeface="Calibri Light" panose="020F0302020204030204" pitchFamily="34" charset="0"/>
              </a:rPr>
              <a:t>Performance-based standards</a:t>
            </a:r>
            <a:r>
              <a:rPr lang="en-US" sz="2400" b="1" dirty="0">
                <a:cs typeface="Calibri Light" panose="020F0302020204030204" pitchFamily="34" charset="0"/>
              </a:rPr>
              <a:t>: </a:t>
            </a:r>
            <a:r>
              <a:rPr lang="en-US" sz="2400" dirty="0">
                <a:cs typeface="Calibri Light" panose="020F0302020204030204" pitchFamily="34" charset="0"/>
              </a:rPr>
              <a:t>a firm must ensure that pollution emissions meet a designated target emission quantity or rate. </a:t>
            </a:r>
          </a:p>
          <a:p>
            <a:pPr lvl="1">
              <a:lnSpc>
                <a:spcPct val="125000"/>
              </a:lnSpc>
            </a:pPr>
            <a:endParaRPr lang="en-US" sz="24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400" dirty="0">
                <a:cs typeface="Calibri Light" panose="020F0302020204030204" pitchFamily="34" charset="0"/>
              </a:rPr>
              <a:t>And hybrid </a:t>
            </a:r>
            <a:r>
              <a:rPr lang="en-US" sz="2400" b="1" dirty="0">
                <a:solidFill>
                  <a:srgbClr val="0070C0"/>
                </a:solidFill>
                <a:cs typeface="Calibri Light" panose="020F0302020204030204" pitchFamily="34" charset="0"/>
              </a:rPr>
              <a:t>technology-based performance standard</a:t>
            </a:r>
            <a:r>
              <a:rPr lang="en-US" sz="2400" dirty="0">
                <a:cs typeface="Calibri Light" panose="020F0302020204030204" pitchFamily="34" charset="0"/>
              </a:rPr>
              <a:t>: the regulator picks a target emission quantity that can be achieved through specific technology but does not mandate that the technology is used. 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8EFF8C7-B2D8-7B59-91A1-C29983ED5A4F}"/>
              </a:ext>
            </a:extLst>
          </p:cNvPr>
          <p:cNvSpPr txBox="1">
            <a:spLocks/>
          </p:cNvSpPr>
          <p:nvPr/>
        </p:nvSpPr>
        <p:spPr>
          <a:xfrm>
            <a:off x="2380516" y="0"/>
            <a:ext cx="7225748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Prescriptive Regulations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8354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229289" y="1829308"/>
            <a:ext cx="5630956" cy="37514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Real-world examples: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Clean Water Act’s “best available technology economically achievable” for effluent limitation guidelines. 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Occupational Safety and Health Administration (OSHA) permissible exposure limits (PELs) for chemicals exposure in the workplace.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6087AC-1DF5-1AEC-2B11-41644CB91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756" y="1122097"/>
            <a:ext cx="5533161" cy="429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7C3231-95F8-E1D6-16F8-5DA949C44C50}"/>
              </a:ext>
            </a:extLst>
          </p:cNvPr>
          <p:cNvSpPr txBox="1"/>
          <p:nvPr/>
        </p:nvSpPr>
        <p:spPr>
          <a:xfrm>
            <a:off x="6331756" y="5469525"/>
            <a:ext cx="553316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Calibri Light" panose="020F0302020204030204" pitchFamily="34" charset="0"/>
              </a:rPr>
              <a:t>Note: Most coal ash waste-streams. </a:t>
            </a:r>
          </a:p>
          <a:p>
            <a:r>
              <a:rPr lang="en-US" sz="1600" dirty="0">
                <a:latin typeface="+mj-lt"/>
                <a:cs typeface="Calibri Light" panose="020F0302020204030204" pitchFamily="34" charset="0"/>
              </a:rPr>
              <a:t>Source: </a:t>
            </a:r>
            <a:r>
              <a:rPr lang="en-US" sz="1600" dirty="0">
                <a:latin typeface="+mj-lt"/>
                <a:cs typeface="Calibri Light" panose="020F0302020204030204" pitchFamily="34" charset="0"/>
                <a:hlinkClick r:id="rId5"/>
              </a:rPr>
              <a:t>EPA Steam Electric Power Generating Effluent Guidelines</a:t>
            </a:r>
            <a:r>
              <a:rPr lang="en-US" sz="1600" dirty="0">
                <a:latin typeface="+mj-lt"/>
                <a:cs typeface="Calibri Light" panose="020F0302020204030204" pitchFamily="34" charset="0"/>
              </a:rPr>
              <a:t>.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C4A28B-28E7-40C8-75B8-AD42B2291BA5}"/>
              </a:ext>
            </a:extLst>
          </p:cNvPr>
          <p:cNvSpPr txBox="1">
            <a:spLocks/>
          </p:cNvSpPr>
          <p:nvPr/>
        </p:nvSpPr>
        <p:spPr>
          <a:xfrm>
            <a:off x="2380516" y="0"/>
            <a:ext cx="7225748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Example Prescriptive Regulations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850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405675" y="1039453"/>
            <a:ext cx="11380650" cy="160274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Another real-world example: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The Risk Management Program requires risk management plans (RMPs) for facilities handling or storing risky substances. 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Inspired by the Bhopal Union Carbide Chemical plant disastrous release of methyl isocyanate (1984).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C3231-95F8-E1D6-16F8-5DA949C44C50}"/>
              </a:ext>
            </a:extLst>
          </p:cNvPr>
          <p:cNvSpPr txBox="1"/>
          <p:nvPr/>
        </p:nvSpPr>
        <p:spPr>
          <a:xfrm>
            <a:off x="5942095" y="5855024"/>
            <a:ext cx="553316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  <a:cs typeface="Calibri Light" panose="020F0302020204030204" pitchFamily="34" charset="0"/>
              </a:rPr>
              <a:t>Source: </a:t>
            </a:r>
            <a:r>
              <a:rPr lang="en-US" sz="1400" dirty="0">
                <a:latin typeface="+mj-lt"/>
                <a:cs typeface="Calibri Light" panose="020F0302020204030204" pitchFamily="34" charset="0"/>
                <a:hlinkClick r:id="rId4"/>
              </a:rPr>
              <a:t>Bhopal: The World's Worst Industrial Disaster, 30 Years Later</a:t>
            </a:r>
            <a:r>
              <a:rPr lang="en-US" sz="1400" dirty="0">
                <a:latin typeface="+mj-lt"/>
                <a:cs typeface="Calibri Light" panose="020F0302020204030204" pitchFamily="34" charset="0"/>
              </a:rPr>
              <a:t>, </a:t>
            </a:r>
            <a:r>
              <a:rPr lang="en-US" sz="1400" i="1" dirty="0">
                <a:latin typeface="+mj-lt"/>
                <a:cs typeface="Calibri Light" panose="020F0302020204030204" pitchFamily="34" charset="0"/>
              </a:rPr>
              <a:t>The Atlantic,</a:t>
            </a:r>
            <a:r>
              <a:rPr lang="en-US" sz="1400" dirty="0">
                <a:latin typeface="+mj-lt"/>
                <a:cs typeface="Calibri Light" panose="020F0302020204030204" pitchFamily="34" charset="0"/>
              </a:rPr>
              <a:t> 2014. 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1028" name="Picture 4" descr="A tower, surrounded by trees.">
            <a:extLst>
              <a:ext uri="{FF2B5EF4-FFF2-40B4-BE49-F238E27FC236}">
                <a16:creationId xmlns:a16="http://schemas.microsoft.com/office/drawing/2014/main" id="{4C9537DA-44B2-760F-DD92-2B1C73A88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22" y="2719837"/>
            <a:ext cx="5496773" cy="36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 older woman wearing a green headscarf looks in the direction of the camera. One of her eyes is closed.">
            <a:extLst>
              <a:ext uri="{FF2B5EF4-FFF2-40B4-BE49-F238E27FC236}">
                <a16:creationId xmlns:a16="http://schemas.microsoft.com/office/drawing/2014/main" id="{2F2F12D4-28AC-1FAA-C15A-C93027702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19836"/>
            <a:ext cx="4759269" cy="311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FF91CBA-D204-E225-9C68-AFCBD3323B56}"/>
              </a:ext>
            </a:extLst>
          </p:cNvPr>
          <p:cNvSpPr txBox="1">
            <a:spLocks/>
          </p:cNvSpPr>
          <p:nvPr/>
        </p:nvSpPr>
        <p:spPr>
          <a:xfrm>
            <a:off x="2380516" y="1"/>
            <a:ext cx="7225748" cy="9489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Example Prescriptive Regulations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2726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A3557F-96F0-8004-194F-1DA16D1B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406657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j-lt"/>
                <a:ea typeface="Cambria" panose="02040503050406030204" pitchFamily="18" charset="0"/>
              </a:rPr>
              <a:t>Part 3: Market-Based Regulatory Instruments</a:t>
            </a:r>
          </a:p>
        </p:txBody>
      </p:sp>
    </p:spTree>
    <p:extLst>
      <p:ext uri="{BB962C8B-B14F-4D97-AF65-F5344CB8AC3E}">
        <p14:creationId xmlns:p14="http://schemas.microsoft.com/office/powerpoint/2010/main" val="3526995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2784821" y="2050545"/>
            <a:ext cx="6622358" cy="27569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cs typeface="Calibri Light" panose="020F0302020204030204" pitchFamily="34" charset="0"/>
              </a:rPr>
              <a:t>Many regulatory instruments are available and need not be implemented in isolation: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 panose="020F0302020204030204" pitchFamily="34" charset="0"/>
              </a:rPr>
              <a:t>Information approaches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 panose="020F0302020204030204" pitchFamily="34" charset="0"/>
              </a:rPr>
              <a:t>Liability approaches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 panose="020F0302020204030204" pitchFamily="34" charset="0"/>
              </a:rPr>
              <a:t>Prescriptive Regulations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Emission Taxes or Abatement Subsidies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Quantity Control and Allowance Trading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80516" y="0"/>
            <a:ext cx="7225748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Regulatory Instruments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CF474AF-BB9A-B89A-BF33-F05C97B7E678}"/>
              </a:ext>
            </a:extLst>
          </p:cNvPr>
          <p:cNvSpPr/>
          <p:nvPr/>
        </p:nvSpPr>
        <p:spPr>
          <a:xfrm>
            <a:off x="7815255" y="4041648"/>
            <a:ext cx="450921" cy="76580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B2C8C-011F-D5BC-ACB1-C83E5FA33D99}"/>
              </a:ext>
            </a:extLst>
          </p:cNvPr>
          <p:cNvSpPr txBox="1"/>
          <p:nvPr/>
        </p:nvSpPr>
        <p:spPr>
          <a:xfrm>
            <a:off x="8487424" y="4224496"/>
            <a:ext cx="318946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  <a:cs typeface="Calibri Light" panose="020F0302020204030204" pitchFamily="34" charset="0"/>
              </a:rPr>
              <a:t>Market-based instruments.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380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5677006" y="1574819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6818792" y="157481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778511" y="146227"/>
            <a:ext cx="863497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Emissions Taxes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6934211" y="1814227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10489461" y="2208241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5603297" y="1669121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Price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6769460" y="2086795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6885739" y="2033590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10830518" y="5970643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8857090" y="3860576"/>
            <a:ext cx="20083" cy="2025344"/>
          </a:xfrm>
          <a:prstGeom prst="line">
            <a:avLst/>
          </a:prstGeom>
          <a:ln>
            <a:solidFill>
              <a:srgbClr val="E0987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8380572" y="5917258"/>
                <a:ext cx="1205457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572" y="5917258"/>
                <a:ext cx="1205457" cy="390748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3F4AEA-3BE7-41B7-BA75-8AE6E7D6FA52}"/>
              </a:ext>
            </a:extLst>
          </p:cNvPr>
          <p:cNvCxnSpPr>
            <a:cxnSpLocks/>
          </p:cNvCxnSpPr>
          <p:nvPr/>
        </p:nvCxnSpPr>
        <p:spPr>
          <a:xfrm>
            <a:off x="6521339" y="5401504"/>
            <a:ext cx="4436718" cy="0"/>
          </a:xfrm>
          <a:prstGeom prst="line">
            <a:avLst/>
          </a:prstGeom>
          <a:ln w="19050">
            <a:solidFill>
              <a:srgbClr val="7030A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A974-A32F-476A-BA25-5A90D6B3D03B}"/>
              </a:ext>
            </a:extLst>
          </p:cNvPr>
          <p:cNvSpPr/>
          <p:nvPr/>
        </p:nvSpPr>
        <p:spPr>
          <a:xfrm>
            <a:off x="10809124" y="502699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External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  <a:endParaRPr lang="en-US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F403A1-3727-4225-BE51-0819F3CB8A22}"/>
              </a:ext>
            </a:extLst>
          </p:cNvPr>
          <p:cNvCxnSpPr>
            <a:cxnSpLocks/>
          </p:cNvCxnSpPr>
          <p:nvPr/>
        </p:nvCxnSpPr>
        <p:spPr>
          <a:xfrm flipV="1">
            <a:off x="6809033" y="1594282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424FD2A-EF8E-4E5B-B554-764A33FF60AD}"/>
              </a:ext>
            </a:extLst>
          </p:cNvPr>
          <p:cNvSpPr/>
          <p:nvPr/>
        </p:nvSpPr>
        <p:spPr>
          <a:xfrm>
            <a:off x="9597958" y="1074241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Social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1F1EF6-7140-8181-EC79-14FBD37826AC}"/>
              </a:ext>
            </a:extLst>
          </p:cNvPr>
          <p:cNvSpPr txBox="1"/>
          <p:nvPr/>
        </p:nvSpPr>
        <p:spPr>
          <a:xfrm>
            <a:off x="444617" y="2363563"/>
            <a:ext cx="4891401" cy="31416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Recall the discussion in lecture 2 regarding plastic bags. </a:t>
            </a:r>
          </a:p>
          <a:p>
            <a:pPr>
              <a:lnSpc>
                <a:spcPct val="125000"/>
              </a:lnSpc>
            </a:pP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Emissions taxes, a form of Pigouvian tax, charge the polluter for each unit of pollution they emit. </a:t>
            </a:r>
          </a:p>
          <a:p>
            <a:pPr>
              <a:lnSpc>
                <a:spcPct val="125000"/>
              </a:lnSpc>
            </a:pP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What is the optimal Pigouvian tax?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4667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5677006" y="1574819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6818792" y="157481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778511" y="146227"/>
            <a:ext cx="863497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Emissions Taxes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10489461" y="2208241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5603297" y="1669121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Price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6769460" y="2086795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6885739" y="2033590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10830518" y="5970643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8857090" y="3860576"/>
            <a:ext cx="20083" cy="2025344"/>
          </a:xfrm>
          <a:prstGeom prst="line">
            <a:avLst/>
          </a:prstGeom>
          <a:ln>
            <a:solidFill>
              <a:srgbClr val="E0987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8380572" y="5917258"/>
                <a:ext cx="1205457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572" y="5917258"/>
                <a:ext cx="1205457" cy="390748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3F4AEA-3BE7-41B7-BA75-8AE6E7D6FA52}"/>
              </a:ext>
            </a:extLst>
          </p:cNvPr>
          <p:cNvCxnSpPr>
            <a:cxnSpLocks/>
          </p:cNvCxnSpPr>
          <p:nvPr/>
        </p:nvCxnSpPr>
        <p:spPr>
          <a:xfrm>
            <a:off x="6521339" y="5401504"/>
            <a:ext cx="4436718" cy="0"/>
          </a:xfrm>
          <a:prstGeom prst="line">
            <a:avLst/>
          </a:prstGeom>
          <a:ln w="19050">
            <a:solidFill>
              <a:srgbClr val="7030A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A974-A32F-476A-BA25-5A90D6B3D03B}"/>
              </a:ext>
            </a:extLst>
          </p:cNvPr>
          <p:cNvSpPr/>
          <p:nvPr/>
        </p:nvSpPr>
        <p:spPr>
          <a:xfrm>
            <a:off x="10809124" y="502699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External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  <a:endParaRPr lang="en-US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F403A1-3727-4225-BE51-0819F3CB8A22}"/>
              </a:ext>
            </a:extLst>
          </p:cNvPr>
          <p:cNvCxnSpPr>
            <a:cxnSpLocks/>
          </p:cNvCxnSpPr>
          <p:nvPr/>
        </p:nvCxnSpPr>
        <p:spPr>
          <a:xfrm flipV="1">
            <a:off x="6809033" y="1594282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664EDF-2CC9-4A1F-96CA-F798F9C547AE}"/>
              </a:ext>
            </a:extLst>
          </p:cNvPr>
          <p:cNvCxnSpPr>
            <a:cxnSpLocks/>
          </p:cNvCxnSpPr>
          <p:nvPr/>
        </p:nvCxnSpPr>
        <p:spPr>
          <a:xfrm flipH="1">
            <a:off x="8560491" y="3615852"/>
            <a:ext cx="4170" cy="227982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/>
              <p:nvPr/>
            </p:nvSpPr>
            <p:spPr>
              <a:xfrm>
                <a:off x="8024970" y="5918332"/>
                <a:ext cx="1205457" cy="375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970" y="5918332"/>
                <a:ext cx="1205457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D1F006-4E11-4EAA-834B-8357E1343E97}"/>
              </a:ext>
            </a:extLst>
          </p:cNvPr>
          <p:cNvCxnSpPr>
            <a:cxnSpLocks/>
          </p:cNvCxnSpPr>
          <p:nvPr/>
        </p:nvCxnSpPr>
        <p:spPr>
          <a:xfrm flipH="1">
            <a:off x="8609146" y="5622190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955375-C887-4B36-91EA-AAB0CBC74364}"/>
              </a:ext>
            </a:extLst>
          </p:cNvPr>
          <p:cNvCxnSpPr>
            <a:cxnSpLocks/>
          </p:cNvCxnSpPr>
          <p:nvPr/>
        </p:nvCxnSpPr>
        <p:spPr>
          <a:xfrm flipH="1">
            <a:off x="8595417" y="4988806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FA5FC3-4F77-482C-BDFE-783B82FA5A1B}"/>
              </a:ext>
            </a:extLst>
          </p:cNvPr>
          <p:cNvCxnSpPr>
            <a:cxnSpLocks/>
          </p:cNvCxnSpPr>
          <p:nvPr/>
        </p:nvCxnSpPr>
        <p:spPr>
          <a:xfrm flipH="1">
            <a:off x="8576596" y="4453249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>
            <a:extLst>
              <a:ext uri="{FF2B5EF4-FFF2-40B4-BE49-F238E27FC236}">
                <a16:creationId xmlns:a16="http://schemas.microsoft.com/office/drawing/2014/main" id="{22F5C9C5-FBD9-4CB6-82BE-B0986D1AA0C4}"/>
              </a:ext>
            </a:extLst>
          </p:cNvPr>
          <p:cNvSpPr/>
          <p:nvPr/>
        </p:nvSpPr>
        <p:spPr>
          <a:xfrm>
            <a:off x="6027068" y="5371422"/>
            <a:ext cx="240192" cy="48825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3399E5B-6372-499C-ADFB-29C84FBDB329}"/>
                  </a:ext>
                </a:extLst>
              </p:cNvPr>
              <p:cNvSpPr/>
              <p:nvPr/>
            </p:nvSpPr>
            <p:spPr>
              <a:xfrm>
                <a:off x="5472563" y="5382454"/>
                <a:ext cx="5196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𝑡𝑎𝑥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3399E5B-6372-499C-ADFB-29C84FBDB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563" y="5382454"/>
                <a:ext cx="519653" cy="369332"/>
              </a:xfrm>
              <a:prstGeom prst="rect">
                <a:avLst/>
              </a:prstGeom>
              <a:blipFill>
                <a:blip r:embed="rId7"/>
                <a:stretch>
                  <a:fillRect l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F23BD152-4420-4DF1-C322-201705D1D2C1}"/>
              </a:ext>
            </a:extLst>
          </p:cNvPr>
          <p:cNvSpPr/>
          <p:nvPr/>
        </p:nvSpPr>
        <p:spPr>
          <a:xfrm>
            <a:off x="8282494" y="3634250"/>
            <a:ext cx="240192" cy="48825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5CE7B2-955A-744A-445E-54E37D61D2A5}"/>
                  </a:ext>
                </a:extLst>
              </p:cNvPr>
              <p:cNvSpPr/>
              <p:nvPr/>
            </p:nvSpPr>
            <p:spPr>
              <a:xfrm>
                <a:off x="7814262" y="3677520"/>
                <a:ext cx="5196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𝑡𝑎𝑥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5CE7B2-955A-744A-445E-54E37D61D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62" y="3677520"/>
                <a:ext cx="519653" cy="369332"/>
              </a:xfrm>
              <a:prstGeom prst="rect">
                <a:avLst/>
              </a:prstGeom>
              <a:blipFill>
                <a:blip r:embed="rId9"/>
                <a:stretch>
                  <a:fillRect l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8DCF89-7F92-D6F5-99B1-0D998D2ACB57}"/>
                  </a:ext>
                </a:extLst>
              </p:cNvPr>
              <p:cNvSpPr txBox="1"/>
              <p:nvPr/>
            </p:nvSpPr>
            <p:spPr>
              <a:xfrm>
                <a:off x="468672" y="2305576"/>
                <a:ext cx="4891401" cy="275690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000" dirty="0">
                    <a:latin typeface="+mj-lt"/>
                    <a:cs typeface="Calibri Light" panose="020F0302020204030204" pitchFamily="34" charset="0"/>
                  </a:rPr>
                  <a:t>What is the optimal tax?</a:t>
                </a: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  <a:cs typeface="Calibri Light" panose="020F0302020204030204" pitchFamily="34" charset="0"/>
                  </a:rPr>
                  <a:t>The optimal tax is equal to marginal </a:t>
                </a:r>
                <a:r>
                  <a:rPr lang="en-US" sz="2000" dirty="0">
                    <a:cs typeface="Calibri Light" panose="020F0302020204030204" pitchFamily="34" charset="0"/>
                  </a:rPr>
                  <a:t>external</a:t>
                </a:r>
                <a:r>
                  <a:rPr lang="en-US" sz="2000" dirty="0">
                    <a:latin typeface="+mj-lt"/>
                    <a:cs typeface="Calibri Light" panose="020F0302020204030204" pitchFamily="34" charset="0"/>
                  </a:rPr>
                  <a:t> costs at the quantity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>
                    <a:cs typeface="Calibri Light" panose="020F0302020204030204" pitchFamily="34" charset="0"/>
                  </a:rPr>
                  <a:t>) </a:t>
                </a:r>
                <a:r>
                  <a:rPr lang="en-US" sz="2000" dirty="0">
                    <a:latin typeface="+mj-lt"/>
                    <a:cs typeface="Calibri Light" panose="020F0302020204030204" pitchFamily="34" charset="0"/>
                  </a:rPr>
                  <a:t>where the social marginal cost curve intersects the private marginal benefit curve (i.e., the demand curve).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8DCF89-7F92-D6F5-99B1-0D998D2AC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2" y="2305576"/>
                <a:ext cx="4891401" cy="2756909"/>
              </a:xfrm>
              <a:prstGeom prst="rect">
                <a:avLst/>
              </a:prstGeom>
              <a:blipFill>
                <a:blip r:embed="rId10"/>
                <a:stretch>
                  <a:fillRect l="-1372" b="-309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8AF2C588-8366-13F7-78C4-96A52C42594A}"/>
              </a:ext>
            </a:extLst>
          </p:cNvPr>
          <p:cNvSpPr/>
          <p:nvPr/>
        </p:nvSpPr>
        <p:spPr>
          <a:xfrm>
            <a:off x="6934211" y="1814227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63E032-F266-C349-FF68-6D096FC67374}"/>
              </a:ext>
            </a:extLst>
          </p:cNvPr>
          <p:cNvSpPr/>
          <p:nvPr/>
        </p:nvSpPr>
        <p:spPr>
          <a:xfrm>
            <a:off x="9597958" y="1074241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Social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9258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30345" y="2136505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145060" y="2099878"/>
              <a:ext cx="3906048" cy="3390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Market for Pollution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11090960" y="4880509"/>
            <a:ext cx="10033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 of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Abatement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10995986" y="2270743"/>
            <a:ext cx="10033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 of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Abatement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5888784" y="2087460"/>
            <a:ext cx="12343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Calibri Light" panose="020F0302020204030204" pitchFamily="34" charset="0"/>
              </a:rPr>
              <a:t>Cost of </a:t>
            </a:r>
          </a:p>
          <a:p>
            <a:pPr algn="ctr"/>
            <a:r>
              <a:rPr lang="en-US" dirty="0">
                <a:latin typeface="+mj-lt"/>
                <a:cs typeface="Calibri Light" panose="020F0302020204030204" pitchFamily="34" charset="0"/>
              </a:rPr>
              <a:t>Abatement</a:t>
            </a:r>
          </a:p>
          <a:p>
            <a:pPr algn="ctr"/>
            <a:endParaRPr lang="en-US" dirty="0">
              <a:latin typeface="+mj-lt"/>
              <a:cs typeface="Calibri Light" panose="020F0302020204030204" pitchFamily="34" charset="0"/>
            </a:endParaRPr>
          </a:p>
          <a:p>
            <a:endParaRPr lang="en-US" dirty="0">
              <a:latin typeface="+mj-lt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7683205" y="2632037"/>
            <a:ext cx="3414288" cy="28423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7702288" y="2667632"/>
            <a:ext cx="3204099" cy="26646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BCEF0D6-71A4-48DE-9A4C-6CE51A682223}"/>
              </a:ext>
            </a:extLst>
          </p:cNvPr>
          <p:cNvSpPr/>
          <p:nvPr/>
        </p:nvSpPr>
        <p:spPr>
          <a:xfrm>
            <a:off x="10213276" y="5852485"/>
            <a:ext cx="1964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  <a:cs typeface="Calibri Light" panose="020F0302020204030204" pitchFamily="34" charset="0"/>
              </a:rPr>
              <a:t>Units of pollution abatement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7855A2-D1CC-7CC7-91A6-5F982326B34D}"/>
                  </a:ext>
                </a:extLst>
              </p:cNvPr>
              <p:cNvSpPr txBox="1"/>
              <p:nvPr/>
            </p:nvSpPr>
            <p:spPr>
              <a:xfrm>
                <a:off x="515508" y="1992976"/>
                <a:ext cx="5283086" cy="391107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000" dirty="0">
                    <a:latin typeface="+mj-lt"/>
                    <a:cs typeface="Calibri Light" panose="020F0302020204030204" pitchFamily="34" charset="0"/>
                  </a:rPr>
                  <a:t>A Pigouvian tax mimics the price in a market for pollution where:</a:t>
                </a: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  <a:cs typeface="Calibri Light" panose="020F0302020204030204" pitchFamily="34" charset="0"/>
                  </a:rPr>
                  <a:t>“Demand” is the marginal benefit of abatement (i.e., society’s demand for abatement). </a:t>
                </a: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  <a:cs typeface="Calibri Light" panose="020F0302020204030204" pitchFamily="34" charset="0"/>
                  </a:rPr>
                  <a:t>“Supply” is the marginal cost of abatement.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000" dirty="0">
                    <a:latin typeface="+mj-lt"/>
                    <a:cs typeface="Calibri Light" panose="020F0302020204030204" pitchFamily="34" charset="0"/>
                  </a:rPr>
                  <a:t>Optimal abatement occurs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latin typeface="+mj-lt"/>
                    <a:cs typeface="Calibri Light" panose="020F0302020204030204" pitchFamily="34" charset="0"/>
                  </a:rPr>
                  <a:t> where marginal costs are equal to the tax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𝜏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latin typeface="+mj-lt"/>
                    <a:cs typeface="Calibri Light" panose="020F0302020204030204" pitchFamily="34" charset="0"/>
                  </a:rPr>
                  <a:t>, the cost per unit of pollution imposed by the regulator.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7855A2-D1CC-7CC7-91A6-5F982326B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08" y="1992976"/>
                <a:ext cx="5283086" cy="3911071"/>
              </a:xfrm>
              <a:prstGeom prst="rect">
                <a:avLst/>
              </a:prstGeom>
              <a:blipFill>
                <a:blip r:embed="rId5"/>
                <a:stretch>
                  <a:fillRect l="-1270" b="-171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9AC6ED-1167-12E8-57A0-C6FA37CB8C61}"/>
              </a:ext>
            </a:extLst>
          </p:cNvPr>
          <p:cNvCxnSpPr>
            <a:cxnSpLocks/>
          </p:cNvCxnSpPr>
          <p:nvPr/>
        </p:nvCxnSpPr>
        <p:spPr>
          <a:xfrm flipH="1">
            <a:off x="7168302" y="3998736"/>
            <a:ext cx="2147943" cy="0"/>
          </a:xfrm>
          <a:prstGeom prst="line">
            <a:avLst/>
          </a:prstGeom>
          <a:ln>
            <a:solidFill>
              <a:srgbClr val="E0987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D0AB996-C5D1-97FB-92F2-508C4DFDF2F1}"/>
                  </a:ext>
                </a:extLst>
              </p:cNvPr>
              <p:cNvSpPr/>
              <p:nvPr/>
            </p:nvSpPr>
            <p:spPr>
              <a:xfrm>
                <a:off x="6293175" y="3791513"/>
                <a:ext cx="1205457" cy="392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𝜏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cs typeface="Calibri Light" panose="020F03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D0AB996-C5D1-97FB-92F2-508C4DFDF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175" y="3791513"/>
                <a:ext cx="1205457" cy="392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21B470-78B1-36B6-731E-F9D8E7F879D2}"/>
              </a:ext>
            </a:extLst>
          </p:cNvPr>
          <p:cNvCxnSpPr>
            <a:cxnSpLocks/>
          </p:cNvCxnSpPr>
          <p:nvPr/>
        </p:nvCxnSpPr>
        <p:spPr>
          <a:xfrm>
            <a:off x="9335328" y="4064304"/>
            <a:ext cx="4838" cy="1772779"/>
          </a:xfrm>
          <a:prstGeom prst="line">
            <a:avLst/>
          </a:prstGeom>
          <a:ln>
            <a:solidFill>
              <a:srgbClr val="E0987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C0E4C0-EBAD-ED15-0D22-F463ACD60C54}"/>
                  </a:ext>
                </a:extLst>
              </p:cNvPr>
              <p:cNvSpPr txBox="1"/>
              <p:nvPr/>
            </p:nvSpPr>
            <p:spPr>
              <a:xfrm>
                <a:off x="9188127" y="5807299"/>
                <a:ext cx="14694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>
                    <a:latin typeface="+mj-lt"/>
                    <a:cs typeface="Calibri Light" panose="020F0302020204030204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C0E4C0-EBAD-ED15-0D22-F463ACD60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27" y="5807299"/>
                <a:ext cx="1469466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342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A3557F-96F0-8004-194F-1DA16D1B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406657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j-lt"/>
                <a:ea typeface="Cambria" panose="02040503050406030204" pitchFamily="18" charset="0"/>
              </a:rPr>
              <a:t>Part 1: Why Regulate?</a:t>
            </a:r>
          </a:p>
        </p:txBody>
      </p:sp>
    </p:spTree>
    <p:extLst>
      <p:ext uri="{BB962C8B-B14F-4D97-AF65-F5344CB8AC3E}">
        <p14:creationId xmlns:p14="http://schemas.microsoft.com/office/powerpoint/2010/main" val="3509075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30345" y="2136505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145060" y="2099878"/>
              <a:ext cx="3906048" cy="3390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Market for Pollution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11090960" y="4880509"/>
            <a:ext cx="10033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 of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Abatement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10995986" y="2270743"/>
            <a:ext cx="10033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 of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Abatement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5888784" y="2087460"/>
            <a:ext cx="12343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Calibri Light" panose="020F0302020204030204" pitchFamily="34" charset="0"/>
              </a:rPr>
              <a:t>Cost of </a:t>
            </a:r>
          </a:p>
          <a:p>
            <a:pPr algn="ctr"/>
            <a:r>
              <a:rPr lang="en-US" dirty="0">
                <a:latin typeface="+mj-lt"/>
                <a:cs typeface="Calibri Light" panose="020F0302020204030204" pitchFamily="34" charset="0"/>
              </a:rPr>
              <a:t>Abatement</a:t>
            </a:r>
          </a:p>
          <a:p>
            <a:pPr algn="ctr"/>
            <a:endParaRPr lang="en-US" dirty="0">
              <a:latin typeface="+mj-lt"/>
              <a:cs typeface="Calibri Light" panose="020F0302020204030204" pitchFamily="34" charset="0"/>
            </a:endParaRPr>
          </a:p>
          <a:p>
            <a:endParaRPr lang="en-US" dirty="0">
              <a:latin typeface="+mj-lt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7683205" y="2632037"/>
            <a:ext cx="3414288" cy="28423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7702288" y="2667632"/>
            <a:ext cx="3204099" cy="26646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7855A2-D1CC-7CC7-91A6-5F982326B34D}"/>
                  </a:ext>
                </a:extLst>
              </p:cNvPr>
              <p:cNvSpPr txBox="1"/>
              <p:nvPr/>
            </p:nvSpPr>
            <p:spPr>
              <a:xfrm>
                <a:off x="606016" y="2639533"/>
                <a:ext cx="5283086" cy="350224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200" dirty="0">
                    <a:latin typeface="+mj-lt"/>
                    <a:cs typeface="Calibri Light" panose="020F0302020204030204" pitchFamily="34" charset="0"/>
                  </a:rPr>
                  <a:t>Why do firms abate up to the quantity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200" dirty="0">
                    <a:latin typeface="+mj-lt"/>
                    <a:cs typeface="Calibri Light" panose="020F0302020204030204" pitchFamily="34" charset="0"/>
                  </a:rPr>
                  <a:t> associated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𝜏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200" dirty="0">
                    <a:latin typeface="+mj-lt"/>
                    <a:cs typeface="Calibri Light" panose="020F0302020204030204" pitchFamily="34" charset="0"/>
                  </a:rPr>
                  <a:t>on their supply (MC) curve?</a:t>
                </a: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  <a:cs typeface="Calibri Light" panose="020F0302020204030204" pitchFamily="34" charset="0"/>
                  </a:rPr>
                  <a:t>At quantities of abatement below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𝜏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  <a:cs typeface="Calibri Light" panose="020F0302020204030204" pitchFamily="34" charset="0"/>
                  </a:rPr>
                  <a:t>, it is cheaper for the firm to abate than to pay the tax. </a:t>
                </a:r>
              </a:p>
              <a:p>
                <a:pPr>
                  <a:lnSpc>
                    <a:spcPct val="125000"/>
                  </a:lnSpc>
                </a:pPr>
                <a:endParaRPr lang="en-US" sz="2200" dirty="0">
                  <a:latin typeface="+mj-lt"/>
                  <a:cs typeface="Calibri Light" panose="020F0302020204030204" pitchFamily="34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sz="2200" dirty="0">
                  <a:latin typeface="+mj-lt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7855A2-D1CC-7CC7-91A6-5F982326B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16" y="2639533"/>
                <a:ext cx="5283086" cy="3502241"/>
              </a:xfrm>
              <a:prstGeom prst="rect">
                <a:avLst/>
              </a:prstGeom>
              <a:blipFill>
                <a:blip r:embed="rId5"/>
                <a:stretch>
                  <a:fillRect l="-1499" r="-23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19B6C4-21E7-3E24-2D6A-DB3D3C0A36C2}"/>
                  </a:ext>
                </a:extLst>
              </p:cNvPr>
              <p:cNvSpPr/>
              <p:nvPr/>
            </p:nvSpPr>
            <p:spPr>
              <a:xfrm>
                <a:off x="6293175" y="3791513"/>
                <a:ext cx="1205457" cy="392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𝜏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cs typeface="Calibri Light" panose="020F03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19B6C4-21E7-3E24-2D6A-DB3D3C0A3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175" y="3791513"/>
                <a:ext cx="1205457" cy="392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9AC6ED-1167-12E8-57A0-C6FA37CB8C61}"/>
              </a:ext>
            </a:extLst>
          </p:cNvPr>
          <p:cNvCxnSpPr>
            <a:cxnSpLocks/>
          </p:cNvCxnSpPr>
          <p:nvPr/>
        </p:nvCxnSpPr>
        <p:spPr>
          <a:xfrm flipH="1">
            <a:off x="7168302" y="3998736"/>
            <a:ext cx="2147943" cy="0"/>
          </a:xfrm>
          <a:prstGeom prst="line">
            <a:avLst/>
          </a:prstGeom>
          <a:ln>
            <a:solidFill>
              <a:srgbClr val="E0987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CEB72-B683-7663-BFEC-94EB41DEF9F7}"/>
              </a:ext>
            </a:extLst>
          </p:cNvPr>
          <p:cNvSpPr/>
          <p:nvPr/>
        </p:nvSpPr>
        <p:spPr>
          <a:xfrm>
            <a:off x="10213276" y="5852485"/>
            <a:ext cx="1964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  <a:cs typeface="Calibri Light" panose="020F0302020204030204" pitchFamily="34" charset="0"/>
              </a:rPr>
              <a:t>Units of pollution abatement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99D64-FE3C-D6ED-FA6B-DFBC62C39043}"/>
              </a:ext>
            </a:extLst>
          </p:cNvPr>
          <p:cNvCxnSpPr>
            <a:cxnSpLocks/>
          </p:cNvCxnSpPr>
          <p:nvPr/>
        </p:nvCxnSpPr>
        <p:spPr>
          <a:xfrm>
            <a:off x="9335328" y="4064304"/>
            <a:ext cx="4838" cy="1772779"/>
          </a:xfrm>
          <a:prstGeom prst="line">
            <a:avLst/>
          </a:prstGeom>
          <a:ln>
            <a:solidFill>
              <a:srgbClr val="E0987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1F22F4-DC15-6FF4-6CF8-9E3BEDC29C81}"/>
                  </a:ext>
                </a:extLst>
              </p:cNvPr>
              <p:cNvSpPr txBox="1"/>
              <p:nvPr/>
            </p:nvSpPr>
            <p:spPr>
              <a:xfrm>
                <a:off x="9188127" y="5807299"/>
                <a:ext cx="14694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>
                    <a:latin typeface="+mj-lt"/>
                    <a:cs typeface="Calibri Light" panose="020F0302020204030204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1F22F4-DC15-6FF4-6CF8-9E3BEDC29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27" y="5807299"/>
                <a:ext cx="1469466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11364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30345" y="2136505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145060" y="2099878"/>
              <a:ext cx="3906048" cy="3390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Market for Pollution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11090960" y="4880509"/>
            <a:ext cx="10033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 of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Abatement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10995986" y="2270743"/>
            <a:ext cx="10033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 of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Abatement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5888784" y="2087460"/>
            <a:ext cx="12343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Calibri Light" panose="020F0302020204030204" pitchFamily="34" charset="0"/>
              </a:rPr>
              <a:t>Cost of </a:t>
            </a:r>
          </a:p>
          <a:p>
            <a:pPr algn="ctr"/>
            <a:r>
              <a:rPr lang="en-US" dirty="0">
                <a:latin typeface="+mj-lt"/>
                <a:cs typeface="Calibri Light" panose="020F0302020204030204" pitchFamily="34" charset="0"/>
              </a:rPr>
              <a:t>Abatement</a:t>
            </a:r>
          </a:p>
          <a:p>
            <a:pPr algn="ctr"/>
            <a:endParaRPr lang="en-US" dirty="0">
              <a:latin typeface="+mj-lt"/>
              <a:cs typeface="Calibri Light" panose="020F0302020204030204" pitchFamily="34" charset="0"/>
            </a:endParaRPr>
          </a:p>
          <a:p>
            <a:endParaRPr lang="en-US" dirty="0">
              <a:latin typeface="+mj-lt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7683205" y="2632037"/>
            <a:ext cx="3414288" cy="28423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7702288" y="2667632"/>
            <a:ext cx="3204099" cy="26646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7855A2-D1CC-7CC7-91A6-5F982326B34D}"/>
                  </a:ext>
                </a:extLst>
              </p:cNvPr>
              <p:cNvSpPr txBox="1"/>
              <p:nvPr/>
            </p:nvSpPr>
            <p:spPr>
              <a:xfrm>
                <a:off x="606016" y="2639533"/>
                <a:ext cx="5283086" cy="351288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200" dirty="0">
                    <a:latin typeface="+mj-lt"/>
                    <a:cs typeface="Calibri Light" panose="020F0302020204030204" pitchFamily="34" charset="0"/>
                  </a:rPr>
                  <a:t>Why do firms abate up to the quantity</a:t>
                </a:r>
                <a:r>
                  <a:rPr lang="en-US" sz="2000" dirty="0"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200" dirty="0">
                    <a:latin typeface="+mj-lt"/>
                    <a:cs typeface="Calibri Light" panose="020F0302020204030204" pitchFamily="34" charset="0"/>
                  </a:rPr>
                  <a:t> associated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𝜏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200" dirty="0">
                    <a:latin typeface="+mj-lt"/>
                    <a:cs typeface="Calibri Light" panose="020F0302020204030204" pitchFamily="34" charset="0"/>
                  </a:rPr>
                  <a:t>on their supply (MC) curve?</a:t>
                </a: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+mj-lt"/>
                    <a:cs typeface="Calibri Light" panose="020F0302020204030204" pitchFamily="34" charset="0"/>
                  </a:rPr>
                  <a:t>At quantities of abatement below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𝜏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200" dirty="0">
                    <a:latin typeface="+mj-lt"/>
                    <a:cs typeface="Calibri Light" panose="020F0302020204030204" pitchFamily="34" charset="0"/>
                  </a:rPr>
                  <a:t>, it is cheaper for the firm to abate than to pay the tax. </a:t>
                </a:r>
              </a:p>
              <a:p>
                <a:pPr>
                  <a:lnSpc>
                    <a:spcPct val="125000"/>
                  </a:lnSpc>
                </a:pPr>
                <a:endParaRPr lang="en-US" sz="2200" dirty="0">
                  <a:latin typeface="+mj-lt"/>
                  <a:cs typeface="Calibri Light" panose="020F0302020204030204" pitchFamily="34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sz="2200" dirty="0">
                  <a:latin typeface="+mj-lt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7855A2-D1CC-7CC7-91A6-5F982326B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16" y="2639533"/>
                <a:ext cx="5283086" cy="3512885"/>
              </a:xfrm>
              <a:prstGeom prst="rect">
                <a:avLst/>
              </a:prstGeom>
              <a:blipFill>
                <a:blip r:embed="rId5"/>
                <a:stretch>
                  <a:fillRect l="-1499" r="-23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19B6C4-21E7-3E24-2D6A-DB3D3C0A36C2}"/>
                  </a:ext>
                </a:extLst>
              </p:cNvPr>
              <p:cNvSpPr/>
              <p:nvPr/>
            </p:nvSpPr>
            <p:spPr>
              <a:xfrm>
                <a:off x="6293175" y="3791513"/>
                <a:ext cx="1205457" cy="392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𝜏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cs typeface="Calibri Light" panose="020F03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19B6C4-21E7-3E24-2D6A-DB3D3C0A3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175" y="3791513"/>
                <a:ext cx="1205457" cy="392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9AC6ED-1167-12E8-57A0-C6FA37CB8C61}"/>
              </a:ext>
            </a:extLst>
          </p:cNvPr>
          <p:cNvCxnSpPr>
            <a:cxnSpLocks/>
          </p:cNvCxnSpPr>
          <p:nvPr/>
        </p:nvCxnSpPr>
        <p:spPr>
          <a:xfrm flipH="1">
            <a:off x="7168302" y="3998736"/>
            <a:ext cx="2147943" cy="0"/>
          </a:xfrm>
          <a:prstGeom prst="line">
            <a:avLst/>
          </a:prstGeom>
          <a:ln>
            <a:solidFill>
              <a:srgbClr val="E0987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1016BF-7F78-A19B-0350-C0EA44170CA9}"/>
              </a:ext>
            </a:extLst>
          </p:cNvPr>
          <p:cNvCxnSpPr>
            <a:cxnSpLocks/>
          </p:cNvCxnSpPr>
          <p:nvPr/>
        </p:nvCxnSpPr>
        <p:spPr>
          <a:xfrm flipV="1">
            <a:off x="8260131" y="4137797"/>
            <a:ext cx="463684" cy="3846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925C451-014E-D5F1-E683-9CEB052F6AE5}"/>
              </a:ext>
            </a:extLst>
          </p:cNvPr>
          <p:cNvSpPr/>
          <p:nvPr/>
        </p:nvSpPr>
        <p:spPr>
          <a:xfrm>
            <a:off x="7103596" y="4209403"/>
            <a:ext cx="1262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Not profit maximizing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CEB72-B683-7663-BFEC-94EB41DEF9F7}"/>
              </a:ext>
            </a:extLst>
          </p:cNvPr>
          <p:cNvSpPr/>
          <p:nvPr/>
        </p:nvSpPr>
        <p:spPr>
          <a:xfrm>
            <a:off x="10213276" y="5852485"/>
            <a:ext cx="1964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  <a:cs typeface="Calibri Light" panose="020F0302020204030204" pitchFamily="34" charset="0"/>
              </a:rPr>
              <a:t>Units of pollution abatement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99D64-FE3C-D6ED-FA6B-DFBC62C39043}"/>
              </a:ext>
            </a:extLst>
          </p:cNvPr>
          <p:cNvCxnSpPr>
            <a:cxnSpLocks/>
          </p:cNvCxnSpPr>
          <p:nvPr/>
        </p:nvCxnSpPr>
        <p:spPr>
          <a:xfrm>
            <a:off x="9335328" y="4064304"/>
            <a:ext cx="4838" cy="1772779"/>
          </a:xfrm>
          <a:prstGeom prst="line">
            <a:avLst/>
          </a:prstGeom>
          <a:ln>
            <a:solidFill>
              <a:srgbClr val="E0987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1F22F4-DC15-6FF4-6CF8-9E3BEDC29C81}"/>
                  </a:ext>
                </a:extLst>
              </p:cNvPr>
              <p:cNvSpPr txBox="1"/>
              <p:nvPr/>
            </p:nvSpPr>
            <p:spPr>
              <a:xfrm>
                <a:off x="9188127" y="5807299"/>
                <a:ext cx="14694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>
                    <a:latin typeface="+mj-lt"/>
                    <a:cs typeface="Calibri Light" panose="020F0302020204030204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1F22F4-DC15-6FF4-6CF8-9E3BEDC29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27" y="5807299"/>
                <a:ext cx="1469466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95023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30345" y="2136505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145060" y="2099878"/>
              <a:ext cx="3906048" cy="3390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Abatement Subsidies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11090960" y="4880509"/>
            <a:ext cx="10033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 of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Abatement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10995986" y="2270743"/>
            <a:ext cx="10033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 of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Abatement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5888784" y="2087460"/>
            <a:ext cx="12343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Calibri Light" panose="020F0302020204030204" pitchFamily="34" charset="0"/>
              </a:rPr>
              <a:t>Cost of </a:t>
            </a:r>
          </a:p>
          <a:p>
            <a:pPr algn="ctr"/>
            <a:r>
              <a:rPr lang="en-US" dirty="0">
                <a:latin typeface="+mj-lt"/>
                <a:cs typeface="Calibri Light" panose="020F0302020204030204" pitchFamily="34" charset="0"/>
              </a:rPr>
              <a:t>Abatement</a:t>
            </a:r>
          </a:p>
          <a:p>
            <a:pPr algn="ctr"/>
            <a:endParaRPr lang="en-US" dirty="0">
              <a:latin typeface="+mj-lt"/>
              <a:cs typeface="Calibri Light" panose="020F0302020204030204" pitchFamily="34" charset="0"/>
            </a:endParaRPr>
          </a:p>
          <a:p>
            <a:endParaRPr lang="en-US" dirty="0">
              <a:latin typeface="+mj-lt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7683205" y="2632037"/>
            <a:ext cx="3414288" cy="28423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7702288" y="2667632"/>
            <a:ext cx="3204099" cy="26646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7855A2-D1CC-7CC7-91A6-5F982326B34D}"/>
                  </a:ext>
                </a:extLst>
              </p:cNvPr>
              <p:cNvSpPr txBox="1"/>
              <p:nvPr/>
            </p:nvSpPr>
            <p:spPr>
              <a:xfrm>
                <a:off x="612089" y="2030422"/>
                <a:ext cx="5283086" cy="389760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200" dirty="0">
                    <a:latin typeface="+mj-lt"/>
                    <a:cs typeface="Calibri Light" panose="020F0302020204030204" pitchFamily="34" charset="0"/>
                  </a:rPr>
                  <a:t>Note that the socially optimal quantity can be achieved with the same tax or </a:t>
                </a:r>
                <a:r>
                  <a:rPr lang="en-US" sz="2200" dirty="0">
                    <a:solidFill>
                      <a:srgbClr val="0070C0"/>
                    </a:solidFill>
                    <a:latin typeface="+mj-lt"/>
                    <a:cs typeface="Calibri Light" panose="020F0302020204030204" pitchFamily="34" charset="0"/>
                  </a:rPr>
                  <a:t>subsidy</a:t>
                </a:r>
                <a:r>
                  <a:rPr lang="en-US" sz="2200" dirty="0">
                    <a:latin typeface="+mj-lt"/>
                    <a:cs typeface="Calibri Light" panose="020F0302020204030204" pitchFamily="34" charset="0"/>
                  </a:rPr>
                  <a:t>. </a:t>
                </a: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+mj-lt"/>
                    <a:cs typeface="Calibri Light" panose="020F0302020204030204" pitchFamily="34" charset="0"/>
                  </a:rPr>
                  <a:t>At quantities of abatement below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200" dirty="0">
                    <a:latin typeface="+mj-lt"/>
                    <a:cs typeface="Calibri Light" panose="020F0302020204030204" pitchFamily="34" charset="0"/>
                  </a:rPr>
                  <a:t>, the firm makes more for abatement than it costs to abate.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200" dirty="0">
                    <a:latin typeface="+mj-lt"/>
                    <a:cs typeface="Calibri Light" panose="020F0302020204030204" pitchFamily="34" charset="0"/>
                  </a:rPr>
                  <a:t>However, taxes and subsidies have very different market impacts for the product associated with the pollutant. </a:t>
                </a:r>
              </a:p>
              <a:p>
                <a:pPr>
                  <a:lnSpc>
                    <a:spcPct val="125000"/>
                  </a:lnSpc>
                </a:pPr>
                <a:endParaRPr lang="en-US" sz="2200" dirty="0">
                  <a:latin typeface="+mj-lt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7855A2-D1CC-7CC7-91A6-5F982326B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89" y="2030422"/>
                <a:ext cx="5283086" cy="3897605"/>
              </a:xfrm>
              <a:prstGeom prst="rect">
                <a:avLst/>
              </a:prstGeom>
              <a:blipFill>
                <a:blip r:embed="rId5"/>
                <a:stretch>
                  <a:fillRect l="-1499" r="-103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19B6C4-21E7-3E24-2D6A-DB3D3C0A36C2}"/>
                  </a:ext>
                </a:extLst>
              </p:cNvPr>
              <p:cNvSpPr/>
              <p:nvPr/>
            </p:nvSpPr>
            <p:spPr>
              <a:xfrm>
                <a:off x="6025238" y="3794461"/>
                <a:ext cx="120545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≡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𝜏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cs typeface="Calibri Light" panose="020F03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19B6C4-21E7-3E24-2D6A-DB3D3C0A3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238" y="3794461"/>
                <a:ext cx="120545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9AC6ED-1167-12E8-57A0-C6FA37CB8C61}"/>
              </a:ext>
            </a:extLst>
          </p:cNvPr>
          <p:cNvCxnSpPr>
            <a:cxnSpLocks/>
          </p:cNvCxnSpPr>
          <p:nvPr/>
        </p:nvCxnSpPr>
        <p:spPr>
          <a:xfrm flipH="1">
            <a:off x="7168302" y="3998736"/>
            <a:ext cx="2147943" cy="0"/>
          </a:xfrm>
          <a:prstGeom prst="line">
            <a:avLst/>
          </a:prstGeom>
          <a:ln>
            <a:solidFill>
              <a:srgbClr val="E0987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1016BF-7F78-A19B-0350-C0EA44170CA9}"/>
              </a:ext>
            </a:extLst>
          </p:cNvPr>
          <p:cNvCxnSpPr>
            <a:cxnSpLocks/>
          </p:cNvCxnSpPr>
          <p:nvPr/>
        </p:nvCxnSpPr>
        <p:spPr>
          <a:xfrm flipV="1">
            <a:off x="8260131" y="4137797"/>
            <a:ext cx="463684" cy="3846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925C451-014E-D5F1-E683-9CEB052F6AE5}"/>
              </a:ext>
            </a:extLst>
          </p:cNvPr>
          <p:cNvSpPr/>
          <p:nvPr/>
        </p:nvSpPr>
        <p:spPr>
          <a:xfrm>
            <a:off x="7103596" y="4209403"/>
            <a:ext cx="1262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Not profit maximizing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65296-A668-A334-30C2-EBC6D41FAD90}"/>
              </a:ext>
            </a:extLst>
          </p:cNvPr>
          <p:cNvSpPr/>
          <p:nvPr/>
        </p:nvSpPr>
        <p:spPr>
          <a:xfrm>
            <a:off x="10213276" y="5852485"/>
            <a:ext cx="1964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  <a:cs typeface="Calibri Light" panose="020F0302020204030204" pitchFamily="34" charset="0"/>
              </a:rPr>
              <a:t>Units of pollution abatement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639C77-FDC0-81DD-A681-66751BAB067E}"/>
              </a:ext>
            </a:extLst>
          </p:cNvPr>
          <p:cNvCxnSpPr>
            <a:cxnSpLocks/>
          </p:cNvCxnSpPr>
          <p:nvPr/>
        </p:nvCxnSpPr>
        <p:spPr>
          <a:xfrm>
            <a:off x="9335328" y="4064304"/>
            <a:ext cx="4838" cy="1772779"/>
          </a:xfrm>
          <a:prstGeom prst="line">
            <a:avLst/>
          </a:prstGeom>
          <a:ln>
            <a:solidFill>
              <a:srgbClr val="E0987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4FE7FA-3BDE-DA5A-DC46-CD8D1CB78E82}"/>
                  </a:ext>
                </a:extLst>
              </p:cNvPr>
              <p:cNvSpPr txBox="1"/>
              <p:nvPr/>
            </p:nvSpPr>
            <p:spPr>
              <a:xfrm>
                <a:off x="9188127" y="5807299"/>
                <a:ext cx="14694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>
                    <a:latin typeface="+mj-lt"/>
                    <a:cs typeface="Calibri Light" panose="020F0302020204030204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4FE7FA-3BDE-DA5A-DC46-CD8D1CB78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27" y="5807299"/>
                <a:ext cx="1469466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45411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2784821" y="2050545"/>
            <a:ext cx="6622358" cy="27569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Many regulatory instruments are available. These need not be implemented in isolation: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 panose="020F0302020204030204" pitchFamily="34" charset="0"/>
              </a:rPr>
              <a:t>Information approaches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 panose="020F0302020204030204" pitchFamily="34" charset="0"/>
              </a:rPr>
              <a:t>Liability approaches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 panose="020F0302020204030204" pitchFamily="34" charset="0"/>
              </a:rPr>
              <a:t>Prescriptive Regulations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 panose="020F0302020204030204" pitchFamily="34" charset="0"/>
              </a:rPr>
              <a:t>Emission Taxes or Abatement Subsidies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Calibri Light" panose="020F0302020204030204" pitchFamily="34" charset="0"/>
              </a:rPr>
              <a:t>Quantity Control and Allowance Trading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80516" y="0"/>
            <a:ext cx="7225748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Regulatory Instruments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06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468869" y="2366065"/>
            <a:ext cx="11067861" cy="28281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cs typeface="Calibri Light" panose="020F0302020204030204" pitchFamily="34" charset="0"/>
              </a:rPr>
              <a:t>What is a cap-and-trade regulatory instrument?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cs typeface="Calibri Light" panose="020F0302020204030204" pitchFamily="34" charset="0"/>
              </a:rPr>
              <a:t>Quantity control (“cap”) places a restriction on the total quantity of emissions for a given pollutant by distributing allowances that sum to that quantity.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cs typeface="Calibri Light" panose="020F0302020204030204" pitchFamily="34" charset="0"/>
              </a:rPr>
              <a:t>Allowance trading (“and trade”) is the subsequent market for pollution allowances. Trading creates an incentive for firms to abate, buy, and/or sell allowances to save money. Market forces ensure efficiency.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89926" y="0"/>
            <a:ext cx="7225748" cy="177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Quantity Control and Allowance Trading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0025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/>
              <p:nvPr/>
            </p:nvSpPr>
            <p:spPr>
              <a:xfrm>
                <a:off x="365904" y="2664575"/>
                <a:ext cx="4507263" cy="236648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400" dirty="0">
                    <a:cs typeface="Calibri Light" panose="020F0302020204030204" pitchFamily="34" charset="0"/>
                  </a:rPr>
                  <a:t>The tax/subsidy where the marginal cost of abatement equals the marginal benefit of abatement is also associated with a specific quantity of abatement,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Calibri Light" panose="020F0302020204030204" pitchFamily="34" charset="0"/>
                  </a:rPr>
                  <a:t> </a:t>
                </a:r>
                <a:endParaRPr lang="en-US" sz="2400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04" y="2664575"/>
                <a:ext cx="4507263" cy="2366482"/>
              </a:xfrm>
              <a:prstGeom prst="rect">
                <a:avLst/>
              </a:prstGeom>
              <a:blipFill>
                <a:blip r:embed="rId4"/>
                <a:stretch>
                  <a:fillRect l="-2030" r="-2571" b="-489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483126" y="-398254"/>
            <a:ext cx="7225748" cy="177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The Optimal Quantity of Pollution Abatement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A4B444-E63C-E2F5-4C76-24486F772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861" y="1932372"/>
            <a:ext cx="4619625" cy="3810000"/>
          </a:xfrm>
          <a:prstGeom prst="rect">
            <a:avLst/>
          </a:prstGeom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1A4CAF76-396F-655D-378B-2163C8BA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773" y="1573492"/>
            <a:ext cx="4229814" cy="46426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Market for Pollution Abatement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C99125-64D0-6B8C-6B40-FA3C365B6DC2}"/>
              </a:ext>
            </a:extLst>
          </p:cNvPr>
          <p:cNvSpPr/>
          <p:nvPr/>
        </p:nvSpPr>
        <p:spPr>
          <a:xfrm>
            <a:off x="10200443" y="5665080"/>
            <a:ext cx="1852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 of pollution abatement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F48E2B-8939-43FE-286B-088453766F58}"/>
              </a:ext>
            </a:extLst>
          </p:cNvPr>
          <p:cNvSpPr/>
          <p:nvPr/>
        </p:nvSpPr>
        <p:spPr>
          <a:xfrm>
            <a:off x="5690586" y="1932372"/>
            <a:ext cx="1282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Cost of </a:t>
            </a:r>
          </a:p>
          <a:p>
            <a:pPr algn="ctr"/>
            <a:r>
              <a:rPr lang="en-US" dirty="0">
                <a:cs typeface="Calibri Light" panose="020F0302020204030204" pitchFamily="34" charset="0"/>
              </a:rPr>
              <a:t>Abatement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FC9045-C55C-0825-0FAA-BD8DF1A8077C}"/>
              </a:ext>
            </a:extLst>
          </p:cNvPr>
          <p:cNvSpPr/>
          <p:nvPr/>
        </p:nvSpPr>
        <p:spPr>
          <a:xfrm>
            <a:off x="10614246" y="2255537"/>
            <a:ext cx="10033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 of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Abatement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5EC0E4-858F-92D9-71F7-01853316010C}"/>
              </a:ext>
            </a:extLst>
          </p:cNvPr>
          <p:cNvSpPr/>
          <p:nvPr/>
        </p:nvSpPr>
        <p:spPr>
          <a:xfrm>
            <a:off x="10877981" y="4686278"/>
            <a:ext cx="10033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 of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Abatement</a:t>
            </a:r>
            <a:endParaRPr lang="en-US" sz="1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BC430F9-5782-9325-C4C6-E6071E251490}"/>
              </a:ext>
            </a:extLst>
          </p:cNvPr>
          <p:cNvCxnSpPr>
            <a:cxnSpLocks/>
          </p:cNvCxnSpPr>
          <p:nvPr/>
        </p:nvCxnSpPr>
        <p:spPr>
          <a:xfrm flipH="1">
            <a:off x="6972867" y="3847816"/>
            <a:ext cx="21479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C26958B-4A8A-5DF9-565D-79AF9209F38C}"/>
                  </a:ext>
                </a:extLst>
              </p:cNvPr>
              <p:cNvSpPr/>
              <p:nvPr/>
            </p:nvSpPr>
            <p:spPr>
              <a:xfrm>
                <a:off x="5851285" y="3647761"/>
                <a:ext cx="120545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≡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𝜏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cs typeface="Calibri Light" panose="020F0302020204030204" pitchFamily="34" charset="0"/>
                  </a:rPr>
                  <a:t> </a:t>
                </a:r>
                <a:endParaRPr lang="en-US" sz="2000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C26958B-4A8A-5DF9-565D-79AF9209F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285" y="3647761"/>
                <a:ext cx="120545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597B42-83C3-338D-83EE-1630C3D3CA40}"/>
              </a:ext>
            </a:extLst>
          </p:cNvPr>
          <p:cNvCxnSpPr>
            <a:cxnSpLocks/>
          </p:cNvCxnSpPr>
          <p:nvPr/>
        </p:nvCxnSpPr>
        <p:spPr>
          <a:xfrm>
            <a:off x="9107977" y="3837372"/>
            <a:ext cx="0" cy="1728927"/>
          </a:xfrm>
          <a:prstGeom prst="line">
            <a:avLst/>
          </a:prstGeom>
          <a:ln>
            <a:solidFill>
              <a:srgbClr val="E0987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8F7631-5339-824B-7235-FB9832757727}"/>
                  </a:ext>
                </a:extLst>
              </p:cNvPr>
              <p:cNvSpPr/>
              <p:nvPr/>
            </p:nvSpPr>
            <p:spPr>
              <a:xfrm>
                <a:off x="8491698" y="5626781"/>
                <a:ext cx="120545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  <a:cs typeface="Calibri Light" panose="020F0302020204030204" pitchFamily="34" charset="0"/>
                  </a:rPr>
                  <a:t> </a:t>
                </a:r>
                <a:endParaRPr lang="en-US" sz="2000" dirty="0">
                  <a:solidFill>
                    <a:srgbClr val="FF0000"/>
                  </a:solidFill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8F7631-5339-824B-7235-FB9832757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698" y="5626781"/>
                <a:ext cx="1205457" cy="400110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56674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/>
              <p:nvPr/>
            </p:nvSpPr>
            <p:spPr>
              <a:xfrm>
                <a:off x="587411" y="2246240"/>
                <a:ext cx="4507263" cy="236551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400" dirty="0">
                    <a:cs typeface="Calibri Light" panose="020F0302020204030204" pitchFamily="34" charset="0"/>
                  </a:rPr>
                  <a:t>Theoretically, a regulator could achieve the same optimal pollution abatement with a </a:t>
                </a:r>
                <a:r>
                  <a:rPr lang="en-US" sz="2400" dirty="0">
                    <a:solidFill>
                      <a:srgbClr val="FF0000"/>
                    </a:solidFill>
                    <a:cs typeface="Calibri Light" panose="020F0302020204030204" pitchFamily="34" charset="0"/>
                  </a:rPr>
                  <a:t>Pigouvian tax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𝜏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cs typeface="Calibri Light" panose="020F0302020204030204" pitchFamily="34" charset="0"/>
                  </a:rPr>
                  <a:t>as they could with </a:t>
                </a:r>
                <a:r>
                  <a:rPr lang="en-US" sz="2400" dirty="0">
                    <a:solidFill>
                      <a:srgbClr val="0070C0"/>
                    </a:solidFill>
                    <a:cs typeface="Calibri Light" panose="020F0302020204030204" pitchFamily="34" charset="0"/>
                  </a:rPr>
                  <a:t>a quantity control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Calibri Light" panose="020F0302020204030204" pitchFamily="34" charset="0"/>
                  </a:rPr>
                  <a:t>. </a:t>
                </a:r>
                <a:endParaRPr lang="en-US" sz="2400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11" y="2246240"/>
                <a:ext cx="4507263" cy="2365519"/>
              </a:xfrm>
              <a:prstGeom prst="rect">
                <a:avLst/>
              </a:prstGeom>
              <a:blipFill>
                <a:blip r:embed="rId4"/>
                <a:stretch>
                  <a:fillRect l="-2027" b="-462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4" y="-423710"/>
            <a:ext cx="7225748" cy="177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A4B444-E63C-E2F5-4C76-24486F772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861" y="1932372"/>
            <a:ext cx="4619625" cy="3810000"/>
          </a:xfrm>
          <a:prstGeom prst="rect">
            <a:avLst/>
          </a:prstGeom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1A4CAF76-396F-655D-378B-2163C8BA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773" y="1573492"/>
            <a:ext cx="4229814" cy="46426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Market for Pollution Abatement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C99125-64D0-6B8C-6B40-FA3C365B6DC2}"/>
              </a:ext>
            </a:extLst>
          </p:cNvPr>
          <p:cNvSpPr/>
          <p:nvPr/>
        </p:nvSpPr>
        <p:spPr>
          <a:xfrm>
            <a:off x="10200443" y="5665080"/>
            <a:ext cx="1852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 of pollution abatement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F48E2B-8939-43FE-286B-088453766F58}"/>
              </a:ext>
            </a:extLst>
          </p:cNvPr>
          <p:cNvSpPr/>
          <p:nvPr/>
        </p:nvSpPr>
        <p:spPr>
          <a:xfrm>
            <a:off x="5690586" y="1932372"/>
            <a:ext cx="1282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Cost of </a:t>
            </a:r>
          </a:p>
          <a:p>
            <a:pPr algn="ctr"/>
            <a:r>
              <a:rPr lang="en-US" dirty="0">
                <a:cs typeface="Calibri Light" panose="020F0302020204030204" pitchFamily="34" charset="0"/>
              </a:rPr>
              <a:t>Abatement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FC9045-C55C-0825-0FAA-BD8DF1A8077C}"/>
              </a:ext>
            </a:extLst>
          </p:cNvPr>
          <p:cNvSpPr/>
          <p:nvPr/>
        </p:nvSpPr>
        <p:spPr>
          <a:xfrm>
            <a:off x="10614246" y="2255537"/>
            <a:ext cx="10033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 of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Abatement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5EC0E4-858F-92D9-71F7-01853316010C}"/>
              </a:ext>
            </a:extLst>
          </p:cNvPr>
          <p:cNvSpPr/>
          <p:nvPr/>
        </p:nvSpPr>
        <p:spPr>
          <a:xfrm>
            <a:off x="10877981" y="4686278"/>
            <a:ext cx="10033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 of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Abatement</a:t>
            </a:r>
            <a:endParaRPr lang="en-US" sz="1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BC430F9-5782-9325-C4C6-E6071E251490}"/>
              </a:ext>
            </a:extLst>
          </p:cNvPr>
          <p:cNvCxnSpPr>
            <a:cxnSpLocks/>
          </p:cNvCxnSpPr>
          <p:nvPr/>
        </p:nvCxnSpPr>
        <p:spPr>
          <a:xfrm flipH="1">
            <a:off x="6972867" y="3847816"/>
            <a:ext cx="21479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C26958B-4A8A-5DF9-565D-79AF9209F38C}"/>
                  </a:ext>
                </a:extLst>
              </p:cNvPr>
              <p:cNvSpPr/>
              <p:nvPr/>
            </p:nvSpPr>
            <p:spPr>
              <a:xfrm>
                <a:off x="5851285" y="3647761"/>
                <a:ext cx="120545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≡</m:t>
                        </m:r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𝜏</m:t>
                        </m:r>
                      </m:e>
                      <m:sup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cs typeface="Calibri Light" panose="020F0302020204030204" pitchFamily="34" charset="0"/>
                  </a:rPr>
                  <a:t> </a:t>
                </a:r>
                <a:endParaRPr lang="en-US" sz="2000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C26958B-4A8A-5DF9-565D-79AF9209F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285" y="3647761"/>
                <a:ext cx="120545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597B42-83C3-338D-83EE-1630C3D3CA40}"/>
              </a:ext>
            </a:extLst>
          </p:cNvPr>
          <p:cNvCxnSpPr>
            <a:cxnSpLocks/>
          </p:cNvCxnSpPr>
          <p:nvPr/>
        </p:nvCxnSpPr>
        <p:spPr>
          <a:xfrm>
            <a:off x="9107977" y="3837372"/>
            <a:ext cx="0" cy="17289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8F7631-5339-824B-7235-FB9832757727}"/>
                  </a:ext>
                </a:extLst>
              </p:cNvPr>
              <p:cNvSpPr/>
              <p:nvPr/>
            </p:nvSpPr>
            <p:spPr>
              <a:xfrm>
                <a:off x="8491698" y="5626781"/>
                <a:ext cx="120545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  <a:cs typeface="Calibri Light" panose="020F0302020204030204" pitchFamily="34" charset="0"/>
                  </a:rPr>
                  <a:t> </a:t>
                </a:r>
                <a:endParaRPr lang="en-US" sz="2000" dirty="0">
                  <a:solidFill>
                    <a:srgbClr val="FF0000"/>
                  </a:solidFill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8F7631-5339-824B-7235-FB9832757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698" y="5626781"/>
                <a:ext cx="1205457" cy="400110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>
            <a:extLst>
              <a:ext uri="{FF2B5EF4-FFF2-40B4-BE49-F238E27FC236}">
                <a16:creationId xmlns:a16="http://schemas.microsoft.com/office/drawing/2014/main" id="{B9A9E077-0D3A-2595-2E30-147586D208ED}"/>
              </a:ext>
            </a:extLst>
          </p:cNvPr>
          <p:cNvSpPr txBox="1">
            <a:spLocks/>
          </p:cNvSpPr>
          <p:nvPr/>
        </p:nvSpPr>
        <p:spPr>
          <a:xfrm>
            <a:off x="2551204" y="-271310"/>
            <a:ext cx="7225748" cy="177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73628B2-D154-2354-353D-76F6A220AFBD}"/>
              </a:ext>
            </a:extLst>
          </p:cNvPr>
          <p:cNvSpPr txBox="1">
            <a:spLocks/>
          </p:cNvSpPr>
          <p:nvPr/>
        </p:nvSpPr>
        <p:spPr>
          <a:xfrm>
            <a:off x="2647069" y="-423710"/>
            <a:ext cx="7225748" cy="177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Combining Price and Quantity Regulatory Instruments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048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05D4D6-67D1-0320-A140-94CC8086E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861" y="1944837"/>
            <a:ext cx="4619625" cy="4105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625649" y="2679374"/>
            <a:ext cx="4037736" cy="2366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cs typeface="Calibri Light" panose="020F0302020204030204" pitchFamily="34" charset="0"/>
              </a:rPr>
              <a:t>A tax or subsidy pushes firms to the optimal quantity because it is more profitable to abate than to pay the tax for emitting a unit of pollution.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4" y="-423710"/>
            <a:ext cx="7225748" cy="177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C99125-64D0-6B8C-6B40-FA3C365B6DC2}"/>
              </a:ext>
            </a:extLst>
          </p:cNvPr>
          <p:cNvSpPr/>
          <p:nvPr/>
        </p:nvSpPr>
        <p:spPr>
          <a:xfrm>
            <a:off x="10200443" y="5665080"/>
            <a:ext cx="1852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 of pollution abatement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F48E2B-8939-43FE-286B-088453766F58}"/>
              </a:ext>
            </a:extLst>
          </p:cNvPr>
          <p:cNvSpPr/>
          <p:nvPr/>
        </p:nvSpPr>
        <p:spPr>
          <a:xfrm>
            <a:off x="5665509" y="1932371"/>
            <a:ext cx="1234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Cost of </a:t>
            </a:r>
          </a:p>
          <a:p>
            <a:pPr algn="ctr"/>
            <a:r>
              <a:rPr lang="en-US" dirty="0">
                <a:cs typeface="Calibri Light" panose="020F0302020204030204" pitchFamily="34" charset="0"/>
              </a:rPr>
              <a:t>Abatement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FC9045-C55C-0825-0FAA-BD8DF1A8077C}"/>
              </a:ext>
            </a:extLst>
          </p:cNvPr>
          <p:cNvSpPr/>
          <p:nvPr/>
        </p:nvSpPr>
        <p:spPr>
          <a:xfrm>
            <a:off x="10614246" y="2255537"/>
            <a:ext cx="10033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 of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Abatement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62BD8F-380A-5581-2B95-406E6B2B47B2}"/>
              </a:ext>
            </a:extLst>
          </p:cNvPr>
          <p:cNvCxnSpPr>
            <a:cxnSpLocks/>
          </p:cNvCxnSpPr>
          <p:nvPr/>
        </p:nvCxnSpPr>
        <p:spPr>
          <a:xfrm flipV="1">
            <a:off x="7537142" y="2611693"/>
            <a:ext cx="3077104" cy="2501845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2">
            <a:extLst>
              <a:ext uri="{FF2B5EF4-FFF2-40B4-BE49-F238E27FC236}">
                <a16:creationId xmlns:a16="http://schemas.microsoft.com/office/drawing/2014/main" id="{8FBC5C84-198D-80A5-5F71-0C58BB6A54A7}"/>
              </a:ext>
            </a:extLst>
          </p:cNvPr>
          <p:cNvSpPr txBox="1">
            <a:spLocks/>
          </p:cNvSpPr>
          <p:nvPr/>
        </p:nvSpPr>
        <p:spPr>
          <a:xfrm>
            <a:off x="2647069" y="-423710"/>
            <a:ext cx="7225748" cy="177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Equivalence of Market-based Incentives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E28282-12BB-E100-E925-31685827BB41}"/>
                  </a:ext>
                </a:extLst>
              </p:cNvPr>
              <p:cNvSpPr/>
              <p:nvPr/>
            </p:nvSpPr>
            <p:spPr>
              <a:xfrm>
                <a:off x="5851285" y="3647761"/>
                <a:ext cx="120545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≡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𝜏</m:t>
                        </m:r>
                      </m:e>
                      <m:sup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cs typeface="Calibri Light" panose="020F0302020204030204" pitchFamily="34" charset="0"/>
                  </a:rPr>
                  <a:t> </a:t>
                </a:r>
                <a:endParaRPr lang="en-US" sz="2000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E28282-12BB-E100-E925-31685827B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285" y="3647761"/>
                <a:ext cx="120545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3CFADE-5E8C-CF4D-2286-69FD28FB20F6}"/>
              </a:ext>
            </a:extLst>
          </p:cNvPr>
          <p:cNvCxnSpPr>
            <a:cxnSpLocks/>
          </p:cNvCxnSpPr>
          <p:nvPr/>
        </p:nvCxnSpPr>
        <p:spPr>
          <a:xfrm flipH="1">
            <a:off x="6972867" y="3847816"/>
            <a:ext cx="21479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810C9D-BECB-60E2-DCB2-4B20EA50513E}"/>
              </a:ext>
            </a:extLst>
          </p:cNvPr>
          <p:cNvCxnSpPr>
            <a:cxnSpLocks/>
          </p:cNvCxnSpPr>
          <p:nvPr/>
        </p:nvCxnSpPr>
        <p:spPr>
          <a:xfrm flipV="1">
            <a:off x="8153883" y="3959932"/>
            <a:ext cx="463684" cy="3846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C3175-B0D3-E3D0-9937-AA64183C8057}"/>
              </a:ext>
            </a:extLst>
          </p:cNvPr>
          <p:cNvSpPr/>
          <p:nvPr/>
        </p:nvSpPr>
        <p:spPr>
          <a:xfrm>
            <a:off x="6990623" y="4025718"/>
            <a:ext cx="1262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Not profit maximizing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456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05D4D6-67D1-0320-A140-94CC8086E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861" y="1944837"/>
            <a:ext cx="4619625" cy="4105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/>
              <p:nvPr/>
            </p:nvSpPr>
            <p:spPr>
              <a:xfrm>
                <a:off x="574402" y="2960465"/>
                <a:ext cx="4871653" cy="175381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200" dirty="0">
                    <a:cs typeface="Calibri Light" panose="020F0302020204030204" pitchFamily="34" charset="0"/>
                  </a:rPr>
                  <a:t>A quantity control mandates the quantity by creating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200" dirty="0">
                    <a:cs typeface="Calibri Light" panose="020F0302020204030204" pitchFamily="34" charset="0"/>
                  </a:rPr>
                  <a:t>pollution allowances and distributing them to regulated entities for free or by auction.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" y="2960465"/>
                <a:ext cx="4871653" cy="1753813"/>
              </a:xfrm>
              <a:prstGeom prst="rect">
                <a:avLst/>
              </a:prstGeom>
              <a:blipFill>
                <a:blip r:embed="rId5"/>
                <a:stretch>
                  <a:fillRect l="-1627" r="-2628" b="-6272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4" y="-423710"/>
            <a:ext cx="7225748" cy="177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C99125-64D0-6B8C-6B40-FA3C365B6DC2}"/>
              </a:ext>
            </a:extLst>
          </p:cNvPr>
          <p:cNvSpPr/>
          <p:nvPr/>
        </p:nvSpPr>
        <p:spPr>
          <a:xfrm>
            <a:off x="10200443" y="5665080"/>
            <a:ext cx="1852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 of pollution abatement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F48E2B-8939-43FE-286B-088453766F58}"/>
              </a:ext>
            </a:extLst>
          </p:cNvPr>
          <p:cNvSpPr/>
          <p:nvPr/>
        </p:nvSpPr>
        <p:spPr>
          <a:xfrm>
            <a:off x="5665509" y="1932371"/>
            <a:ext cx="1234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Cost of </a:t>
            </a:r>
          </a:p>
          <a:p>
            <a:pPr algn="ctr"/>
            <a:r>
              <a:rPr lang="en-US" dirty="0">
                <a:cs typeface="Calibri Light" panose="020F0302020204030204" pitchFamily="34" charset="0"/>
              </a:rPr>
              <a:t>Abatement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FC9045-C55C-0825-0FAA-BD8DF1A8077C}"/>
              </a:ext>
            </a:extLst>
          </p:cNvPr>
          <p:cNvSpPr/>
          <p:nvPr/>
        </p:nvSpPr>
        <p:spPr>
          <a:xfrm>
            <a:off x="10614246" y="2255537"/>
            <a:ext cx="10033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 of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Abatement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62BD8F-380A-5581-2B95-406E6B2B47B2}"/>
              </a:ext>
            </a:extLst>
          </p:cNvPr>
          <p:cNvCxnSpPr>
            <a:cxnSpLocks/>
          </p:cNvCxnSpPr>
          <p:nvPr/>
        </p:nvCxnSpPr>
        <p:spPr>
          <a:xfrm flipV="1">
            <a:off x="7537142" y="2611693"/>
            <a:ext cx="3077104" cy="2501845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2">
            <a:extLst>
              <a:ext uri="{FF2B5EF4-FFF2-40B4-BE49-F238E27FC236}">
                <a16:creationId xmlns:a16="http://schemas.microsoft.com/office/drawing/2014/main" id="{8FBC5C84-198D-80A5-5F71-0C58BB6A54A7}"/>
              </a:ext>
            </a:extLst>
          </p:cNvPr>
          <p:cNvSpPr txBox="1">
            <a:spLocks/>
          </p:cNvSpPr>
          <p:nvPr/>
        </p:nvSpPr>
        <p:spPr>
          <a:xfrm>
            <a:off x="2647069" y="-423710"/>
            <a:ext cx="7225748" cy="177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Equivalence of Market-based Incentives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E28282-12BB-E100-E925-31685827BB41}"/>
                  </a:ext>
                </a:extLst>
              </p:cNvPr>
              <p:cNvSpPr/>
              <p:nvPr/>
            </p:nvSpPr>
            <p:spPr>
              <a:xfrm>
                <a:off x="5851285" y="3647761"/>
                <a:ext cx="120545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≡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𝜏</m:t>
                        </m:r>
                      </m:e>
                      <m:sup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cs typeface="Calibri Light" panose="020F0302020204030204" pitchFamily="34" charset="0"/>
                  </a:rPr>
                  <a:t> </a:t>
                </a:r>
                <a:endParaRPr lang="en-US" sz="2000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E28282-12BB-E100-E925-31685827B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285" y="3647761"/>
                <a:ext cx="120545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3CFADE-5E8C-CF4D-2286-69FD28FB20F6}"/>
              </a:ext>
            </a:extLst>
          </p:cNvPr>
          <p:cNvCxnSpPr>
            <a:cxnSpLocks/>
          </p:cNvCxnSpPr>
          <p:nvPr/>
        </p:nvCxnSpPr>
        <p:spPr>
          <a:xfrm flipH="1">
            <a:off x="6972867" y="3847816"/>
            <a:ext cx="21479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810C9D-BECB-60E2-DCB2-4B20EA50513E}"/>
              </a:ext>
            </a:extLst>
          </p:cNvPr>
          <p:cNvCxnSpPr>
            <a:cxnSpLocks/>
          </p:cNvCxnSpPr>
          <p:nvPr/>
        </p:nvCxnSpPr>
        <p:spPr>
          <a:xfrm flipV="1">
            <a:off x="8153883" y="3959932"/>
            <a:ext cx="463684" cy="3846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C3175-B0D3-E3D0-9937-AA64183C8057}"/>
              </a:ext>
            </a:extLst>
          </p:cNvPr>
          <p:cNvSpPr/>
          <p:nvPr/>
        </p:nvSpPr>
        <p:spPr>
          <a:xfrm>
            <a:off x="6990623" y="4025718"/>
            <a:ext cx="1262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Not profit maximizing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962F60A-0430-C026-2AFB-879A6F4FFEDC}"/>
              </a:ext>
            </a:extLst>
          </p:cNvPr>
          <p:cNvCxnSpPr>
            <a:cxnSpLocks/>
          </p:cNvCxnSpPr>
          <p:nvPr/>
        </p:nvCxnSpPr>
        <p:spPr>
          <a:xfrm>
            <a:off x="9107977" y="3837372"/>
            <a:ext cx="0" cy="17289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FD4993-CB9C-A633-7FCE-D295F3550655}"/>
                  </a:ext>
                </a:extLst>
              </p:cNvPr>
              <p:cNvSpPr/>
              <p:nvPr/>
            </p:nvSpPr>
            <p:spPr>
              <a:xfrm>
                <a:off x="8491698" y="5626781"/>
                <a:ext cx="120545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  <a:cs typeface="Calibri Light" panose="020F0302020204030204" pitchFamily="34" charset="0"/>
                  </a:rPr>
                  <a:t> </a:t>
                </a:r>
                <a:endParaRPr lang="en-US" sz="2000" dirty="0">
                  <a:solidFill>
                    <a:srgbClr val="FF0000"/>
                  </a:solidFill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FD4993-CB9C-A633-7FCE-D295F3550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698" y="5626781"/>
                <a:ext cx="1205457" cy="400110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D2FB4A-1ED6-D1E2-60AA-DFDB72A68626}"/>
              </a:ext>
            </a:extLst>
          </p:cNvPr>
          <p:cNvCxnSpPr>
            <a:cxnSpLocks/>
          </p:cNvCxnSpPr>
          <p:nvPr/>
        </p:nvCxnSpPr>
        <p:spPr>
          <a:xfrm>
            <a:off x="8046838" y="5394794"/>
            <a:ext cx="8993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51240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05D4D6-67D1-0320-A140-94CC8086E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861" y="1944837"/>
            <a:ext cx="4619625" cy="4105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/>
              <p:nvPr/>
            </p:nvSpPr>
            <p:spPr>
              <a:xfrm>
                <a:off x="632070" y="1810960"/>
                <a:ext cx="4702070" cy="468051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endParaRPr lang="en-US" sz="2000" dirty="0">
                  <a:cs typeface="Calibri Light" panose="020F0302020204030204" pitchFamily="34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sz="2000" dirty="0">
                    <a:cs typeface="Calibri Light" panose="020F0302020204030204" pitchFamily="34" charset="0"/>
                  </a:rPr>
                  <a:t>Firms buy and sell (i.e., trade) allowances if it is profitable. </a:t>
                </a: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cs typeface="Calibri Light" panose="020F0302020204030204" pitchFamily="34" charset="0"/>
                  </a:rPr>
                  <a:t>Buy if allowance price &lt; cost of abatement</a:t>
                </a: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cs typeface="Calibri Light" panose="020F0302020204030204" pitchFamily="34" charset="0"/>
                  </a:rPr>
                  <a:t>Sell if allowance price &gt; cost of abatement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000" dirty="0">
                    <a:cs typeface="Calibri Light" panose="020F0302020204030204" pitchFamily="34" charset="0"/>
                  </a:rPr>
                  <a:t>In a competitive market, this pushes the price of an allowance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cs typeface="Calibri Light" panose="020F0302020204030204" pitchFamily="34" charset="0"/>
                  </a:rPr>
                  <a:t>to the level of an efficient tax/subsidy. </a:t>
                </a:r>
              </a:p>
              <a:p>
                <a:pPr>
                  <a:lnSpc>
                    <a:spcPct val="125000"/>
                  </a:lnSpc>
                </a:pPr>
                <a:endParaRPr lang="en-US" sz="2000" dirty="0">
                  <a:cs typeface="Calibri Light" panose="020F0302020204030204" pitchFamily="34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sz="2000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70" y="1810960"/>
                <a:ext cx="4702070" cy="4680512"/>
              </a:xfrm>
              <a:prstGeom prst="rect">
                <a:avLst/>
              </a:prstGeom>
              <a:blipFill>
                <a:blip r:embed="rId5"/>
                <a:stretch>
                  <a:fillRect l="-1427" r="-90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4" y="-423710"/>
            <a:ext cx="7225748" cy="177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C99125-64D0-6B8C-6B40-FA3C365B6DC2}"/>
              </a:ext>
            </a:extLst>
          </p:cNvPr>
          <p:cNvSpPr/>
          <p:nvPr/>
        </p:nvSpPr>
        <p:spPr>
          <a:xfrm>
            <a:off x="10200443" y="5665080"/>
            <a:ext cx="1852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 of pollution abatement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F48E2B-8939-43FE-286B-088453766F58}"/>
              </a:ext>
            </a:extLst>
          </p:cNvPr>
          <p:cNvSpPr/>
          <p:nvPr/>
        </p:nvSpPr>
        <p:spPr>
          <a:xfrm>
            <a:off x="5665509" y="1932371"/>
            <a:ext cx="1234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Cost of </a:t>
            </a:r>
          </a:p>
          <a:p>
            <a:pPr algn="ctr"/>
            <a:r>
              <a:rPr lang="en-US" dirty="0">
                <a:cs typeface="Calibri Light" panose="020F0302020204030204" pitchFamily="34" charset="0"/>
              </a:rPr>
              <a:t>Abatement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FC9045-C55C-0825-0FAA-BD8DF1A8077C}"/>
              </a:ext>
            </a:extLst>
          </p:cNvPr>
          <p:cNvSpPr/>
          <p:nvPr/>
        </p:nvSpPr>
        <p:spPr>
          <a:xfrm>
            <a:off x="10614246" y="2255537"/>
            <a:ext cx="10033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 of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Abatement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62BD8F-380A-5581-2B95-406E6B2B47B2}"/>
              </a:ext>
            </a:extLst>
          </p:cNvPr>
          <p:cNvCxnSpPr>
            <a:cxnSpLocks/>
          </p:cNvCxnSpPr>
          <p:nvPr/>
        </p:nvCxnSpPr>
        <p:spPr>
          <a:xfrm flipV="1">
            <a:off x="7537142" y="2611693"/>
            <a:ext cx="3077104" cy="2501845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2">
            <a:extLst>
              <a:ext uri="{FF2B5EF4-FFF2-40B4-BE49-F238E27FC236}">
                <a16:creationId xmlns:a16="http://schemas.microsoft.com/office/drawing/2014/main" id="{8FBC5C84-198D-80A5-5F71-0C58BB6A54A7}"/>
              </a:ext>
            </a:extLst>
          </p:cNvPr>
          <p:cNvSpPr txBox="1">
            <a:spLocks/>
          </p:cNvSpPr>
          <p:nvPr/>
        </p:nvSpPr>
        <p:spPr>
          <a:xfrm>
            <a:off x="2647069" y="-423710"/>
            <a:ext cx="7225748" cy="177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Equivalence of Market-based Incentives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962F60A-0430-C026-2AFB-879A6F4FFEDC}"/>
              </a:ext>
            </a:extLst>
          </p:cNvPr>
          <p:cNvCxnSpPr>
            <a:cxnSpLocks/>
          </p:cNvCxnSpPr>
          <p:nvPr/>
        </p:nvCxnSpPr>
        <p:spPr>
          <a:xfrm>
            <a:off x="9107977" y="3837372"/>
            <a:ext cx="0" cy="17289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FD4993-CB9C-A633-7FCE-D295F3550655}"/>
                  </a:ext>
                </a:extLst>
              </p:cNvPr>
              <p:cNvSpPr/>
              <p:nvPr/>
            </p:nvSpPr>
            <p:spPr>
              <a:xfrm>
                <a:off x="8491698" y="5626781"/>
                <a:ext cx="120545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  <a:cs typeface="Calibri Light" panose="020F0302020204030204" pitchFamily="34" charset="0"/>
                  </a:rPr>
                  <a:t> </a:t>
                </a:r>
                <a:endParaRPr lang="en-US" sz="2000" dirty="0">
                  <a:solidFill>
                    <a:srgbClr val="FF0000"/>
                  </a:solidFill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FD4993-CB9C-A633-7FCE-D295F3550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698" y="5626781"/>
                <a:ext cx="1205457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D2FB4A-1ED6-D1E2-60AA-DFDB72A68626}"/>
              </a:ext>
            </a:extLst>
          </p:cNvPr>
          <p:cNvCxnSpPr>
            <a:cxnSpLocks/>
          </p:cNvCxnSpPr>
          <p:nvPr/>
        </p:nvCxnSpPr>
        <p:spPr>
          <a:xfrm>
            <a:off x="8046838" y="5394794"/>
            <a:ext cx="8993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B1FEE6-AA5D-8FBF-870F-40B3F4631445}"/>
              </a:ext>
            </a:extLst>
          </p:cNvPr>
          <p:cNvCxnSpPr>
            <a:cxnSpLocks/>
          </p:cNvCxnSpPr>
          <p:nvPr/>
        </p:nvCxnSpPr>
        <p:spPr>
          <a:xfrm flipV="1">
            <a:off x="8970326" y="4092606"/>
            <a:ext cx="0" cy="120601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59A756-A9CA-DA0C-6E5E-22B9B8B99631}"/>
              </a:ext>
            </a:extLst>
          </p:cNvPr>
          <p:cNvCxnSpPr>
            <a:cxnSpLocks/>
          </p:cNvCxnSpPr>
          <p:nvPr/>
        </p:nvCxnSpPr>
        <p:spPr>
          <a:xfrm>
            <a:off x="6966745" y="3837372"/>
            <a:ext cx="212768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DF77950-D626-E4DC-22BC-51851B425F06}"/>
              </a:ext>
            </a:extLst>
          </p:cNvPr>
          <p:cNvSpPr/>
          <p:nvPr/>
        </p:nvSpPr>
        <p:spPr>
          <a:xfrm>
            <a:off x="9212479" y="4381514"/>
            <a:ext cx="1262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Not profit maximizing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B884C3-9212-87C9-D5C0-E8E74A3040A3}"/>
              </a:ext>
            </a:extLst>
          </p:cNvPr>
          <p:cNvCxnSpPr>
            <a:cxnSpLocks/>
          </p:cNvCxnSpPr>
          <p:nvPr/>
        </p:nvCxnSpPr>
        <p:spPr>
          <a:xfrm>
            <a:off x="8970326" y="4572829"/>
            <a:ext cx="32459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A618268-DDAC-F335-9D9D-C6D12C5DB57F}"/>
                  </a:ext>
                </a:extLst>
              </p:cNvPr>
              <p:cNvSpPr/>
              <p:nvPr/>
            </p:nvSpPr>
            <p:spPr>
              <a:xfrm>
                <a:off x="5694364" y="3632875"/>
                <a:ext cx="120545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≡</m:t>
                            </m:r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≡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𝜏</m:t>
                        </m:r>
                      </m:e>
                      <m:sup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cs typeface="Calibri Light" panose="020F0302020204030204" pitchFamily="34" charset="0"/>
                  </a:rPr>
                  <a:t> </a:t>
                </a:r>
                <a:endParaRPr lang="en-US" sz="2000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A618268-DDAC-F335-9D9D-C6D12C5DB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364" y="3632875"/>
                <a:ext cx="1205457" cy="400110"/>
              </a:xfrm>
              <a:prstGeom prst="rect">
                <a:avLst/>
              </a:prstGeom>
              <a:blipFill>
                <a:blip r:embed="rId7"/>
                <a:stretch>
                  <a:fillRect l="-14141" r="-10101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8208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483126" y="0"/>
            <a:ext cx="7225748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Market Failures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120D3-FCF8-632B-6FDF-4E8CC0357178}"/>
              </a:ext>
            </a:extLst>
          </p:cNvPr>
          <p:cNvSpPr txBox="1"/>
          <p:nvPr/>
        </p:nvSpPr>
        <p:spPr>
          <a:xfrm>
            <a:off x="1679275" y="1599428"/>
            <a:ext cx="8957095" cy="3869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>
                <a:latin typeface="+mj-lt"/>
                <a:cs typeface="Calibri Light" panose="020F0302020204030204" pitchFamily="34" charset="0"/>
              </a:rPr>
              <a:t>Recall market failures discussion from Lecture 2.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Calibri Light" panose="020F0302020204030204" pitchFamily="34" charset="0"/>
              </a:rPr>
              <a:t>Public goods → little incentive to provide or purchase a good that is nonexcludable and nonrival.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Calibri Light" panose="020F0302020204030204" pitchFamily="34" charset="0"/>
              </a:rPr>
              <a:t>Externalities → private actions have unintended consequences on individuals not part of the transaction.</a:t>
            </a:r>
          </a:p>
          <a:p>
            <a:pPr>
              <a:lnSpc>
                <a:spcPct val="125000"/>
              </a:lnSpc>
            </a:pPr>
            <a:endParaRPr lang="en-US" sz="2200" dirty="0">
              <a:latin typeface="+mj-lt"/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200" dirty="0">
                <a:latin typeface="+mj-lt"/>
                <a:cs typeface="Calibri Light" panose="020F0302020204030204" pitchFamily="34" charset="0"/>
              </a:rPr>
              <a:t>Sometimes these problems are described with the metaphor of the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Calibri Light" panose="020F0302020204030204" pitchFamily="34" charset="0"/>
              </a:rPr>
              <a:t>tragedy of the commons </a:t>
            </a:r>
            <a:r>
              <a:rPr lang="en-US" sz="2200" dirty="0">
                <a:latin typeface="+mj-lt"/>
                <a:cs typeface="Calibri Light" panose="020F0302020204030204" pitchFamily="34" charset="0"/>
              </a:rPr>
              <a:t>(</a:t>
            </a:r>
            <a:r>
              <a:rPr lang="en-US" sz="2200" dirty="0">
                <a:latin typeface="+mj-lt"/>
                <a:cs typeface="Calibri Light" panose="020F0302020204030204" pitchFamily="34" charset="0"/>
                <a:hlinkClick r:id="rId4"/>
              </a:rPr>
              <a:t>Hardin, 1968</a:t>
            </a:r>
            <a:r>
              <a:rPr lang="en-US" sz="2200" dirty="0">
                <a:latin typeface="+mj-lt"/>
                <a:cs typeface="Calibri Light" panose="020F0302020204030204" pitchFamily="34" charset="0"/>
              </a:rPr>
              <a:t>), where common pool resources are non-excludable, subject to diminishing marginal returns, and eventually depleted.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4394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B513DB1-4502-409F-937E-1F652A2AED9E}"/>
              </a:ext>
            </a:extLst>
          </p:cNvPr>
          <p:cNvSpPr txBox="1">
            <a:spLocks/>
          </p:cNvSpPr>
          <p:nvPr/>
        </p:nvSpPr>
        <p:spPr>
          <a:xfrm>
            <a:off x="371061" y="-269435"/>
            <a:ext cx="11449878" cy="16321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800" dirty="0">
                <a:solidFill>
                  <a:srgbClr val="0070C0"/>
                </a:solidFill>
                <a:latin typeface="+mj-lt"/>
              </a:rPr>
              <a:t>Next class</a:t>
            </a: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8D491-E9D6-4622-95D9-A31A202ACC5D}"/>
              </a:ext>
            </a:extLst>
          </p:cNvPr>
          <p:cNvSpPr txBox="1"/>
          <p:nvPr/>
        </p:nvSpPr>
        <p:spPr>
          <a:xfrm>
            <a:off x="591346" y="1482657"/>
            <a:ext cx="10755528" cy="48936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endParaRPr lang="en-US" sz="2400" b="1" dirty="0">
              <a:cs typeface="Calibri Light" panose="020F03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cs typeface="Calibri Light" panose="020F0302020204030204" pitchFamily="34" charset="0"/>
              </a:rPr>
              <a:t>We will be playing a pollution trading game to illustrate cap-and-trade next class. It is a modified version of musical chairs. Please let me know if you have any concerns about your willingness or ability to participate. </a:t>
            </a:r>
            <a:endParaRPr lang="en-US" sz="2400" dirty="0">
              <a:cs typeface="Calibri Light" panose="020F03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cs typeface="Calibri Light" panose="020F03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cs typeface="Calibri Light" panose="020F0302020204030204" pitchFamily="34" charset="0"/>
              </a:rPr>
              <a:t>Assigned materials for Wednesday: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sz="2400" dirty="0">
              <a:cs typeface="Calibri Light" panose="020F0302020204030204" pitchFamily="34" charset="0"/>
            </a:endParaRP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dirty="0">
                <a:cs typeface="Calibri Light" panose="020F0302020204030204" pitchFamily="34" charset="0"/>
              </a:rPr>
              <a:t>K&amp;O (textbook) Chapter 10 (and 8-9 if you haven’t read them yet)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i="1" dirty="0"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Optional</a:t>
            </a:r>
            <a:r>
              <a:rPr lang="en-US" sz="2400" dirty="0"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: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Building a Carbon Trading System in New York (</a:t>
            </a:r>
            <a:r>
              <a:rPr lang="en-US" sz="2400" u="sng" dirty="0">
                <a:solidFill>
                  <a:srgbClr val="0000FF"/>
                </a:solidFill>
                <a:ea typeface="Times New Roman" panose="02020603050405020304" pitchFamily="18" charset="0"/>
                <a:cs typeface="Calibri Light" panose="020F0302020204030204" pitchFamily="34" charset="0"/>
                <a:hlinkClick r:id="rId4"/>
              </a:rPr>
              <a:t>RFF Podcast</a:t>
            </a:r>
            <a:r>
              <a:rPr lang="en-US" sz="2400" dirty="0">
                <a:ea typeface="Times New Roman" panose="02020603050405020304" pitchFamily="18" charset="0"/>
                <a:cs typeface="Calibri Light" panose="020F0302020204030204" pitchFamily="34" charset="0"/>
              </a:rPr>
              <a:t>)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400" dirty="0">
                <a:cs typeface="Calibri Light" panose="020F0302020204030204" pitchFamily="34" charset="0"/>
                <a:hlinkClick r:id="rId5"/>
              </a:rPr>
              <a:t>Hernandez Cortes and Meng (2023)</a:t>
            </a:r>
            <a:endParaRPr lang="en-US" sz="2400" dirty="0">
              <a:cs typeface="Calibri Light" panose="020F03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cs typeface="Calibri Light" panose="020F0302020204030204" pitchFamily="34" charset="0"/>
            </a:endParaRPr>
          </a:p>
          <a:p>
            <a:pPr lvl="1"/>
            <a:endParaRPr lang="en-US" sz="2400" dirty="0">
              <a:cs typeface="Calibri Light" panose="020F03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50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483126" y="0"/>
            <a:ext cx="7225748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Collective Action Problems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95369-8539-4D45-9C56-14858614BA2E}"/>
              </a:ext>
            </a:extLst>
          </p:cNvPr>
          <p:cNvSpPr txBox="1"/>
          <p:nvPr/>
        </p:nvSpPr>
        <p:spPr>
          <a:xfrm>
            <a:off x="1679275" y="1784094"/>
            <a:ext cx="8974348" cy="328981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tragedy of the commons is a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Calibri Light" panose="020F0302020204030204" pitchFamily="34" charset="0"/>
              </a:rPr>
              <a:t>collective action problem (CAP)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Individually rational agents act in their own best interest and produce a socially sub-optimal outcome.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prisoner’s dilemma game is one theoretical model for CAPs.</a:t>
            </a:r>
          </a:p>
          <a:p>
            <a:pPr>
              <a:lnSpc>
                <a:spcPct val="125000"/>
              </a:lnSpc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Collective action problems are ubiquitous and diverse: climate change, over-population, grazing areas, water depletion, soil loss, etc.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632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950810" y="1725284"/>
            <a:ext cx="5477772" cy="35263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CAPs are a tricky problem for some foundational notions in economics (e.g., the invisible hand and the 1</a:t>
            </a:r>
            <a:r>
              <a:rPr lang="en-US" sz="2000" baseline="30000" dirty="0">
                <a:latin typeface="+mj-lt"/>
                <a:cs typeface="Calibri Light" panose="020F0302020204030204" pitchFamily="34" charset="0"/>
              </a:rPr>
              <a:t>st</a:t>
            </a:r>
            <a:r>
              <a:rPr lang="en-US" sz="2000" dirty="0">
                <a:latin typeface="+mj-lt"/>
                <a:cs typeface="Calibri Light" panose="020F0302020204030204" pitchFamily="34" charset="0"/>
              </a:rPr>
              <a:t> theorem of welfare economics). We still lack a general theory of collective action.</a:t>
            </a:r>
          </a:p>
          <a:p>
            <a:pPr>
              <a:lnSpc>
                <a:spcPct val="125000"/>
              </a:lnSpc>
            </a:pP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Some solutions:</a:t>
            </a:r>
            <a:endParaRPr lang="en-US" sz="2000" dirty="0">
              <a:cs typeface="Calibri Light" panose="020F0302020204030204" pitchFamily="34" charset="0"/>
            </a:endParaRPr>
          </a:p>
          <a:p>
            <a:pPr marL="914400" lvl="1" indent="-457200">
              <a:lnSpc>
                <a:spcPct val="125000"/>
              </a:lnSpc>
              <a:buFont typeface="+mj-lt"/>
              <a:buAutoNum type="arabicParenR"/>
            </a:pPr>
            <a:r>
              <a:rPr lang="en-US" sz="2000" dirty="0">
                <a:cs typeface="Calibri Light" panose="020F0302020204030204" pitchFamily="34" charset="0"/>
              </a:rPr>
              <a:t>The state (i.e., regulatory approach)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arenR"/>
            </a:pPr>
            <a:r>
              <a:rPr lang="en-US" sz="2000" dirty="0">
                <a:cs typeface="Calibri Light" panose="020F0302020204030204" pitchFamily="34" charset="0"/>
              </a:rPr>
              <a:t>The market (i.e., privatization) 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arenR"/>
            </a:pPr>
            <a:r>
              <a:rPr lang="en-US" sz="2000" dirty="0">
                <a:cs typeface="Calibri Light" panose="020F0302020204030204" pitchFamily="34" charset="0"/>
              </a:rPr>
              <a:t>New institutionalism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950810" y="0"/>
            <a:ext cx="7225748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+mj-lt"/>
              </a:rPr>
              <a:t>Solutions to CAPs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729B2-5652-4CBA-A125-DCD73FAA0B83}"/>
              </a:ext>
            </a:extLst>
          </p:cNvPr>
          <p:cNvSpPr txBox="1"/>
          <p:nvPr/>
        </p:nvSpPr>
        <p:spPr>
          <a:xfrm>
            <a:off x="7487729" y="4270078"/>
            <a:ext cx="4546119" cy="1797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i="1" dirty="0"/>
              <a:t>“If ruin is to be avoided in a crowded world, people must be responsive to a coercive force outside their individual psyches, a ‘Leviathan’ to use Hobbes's terms.”</a:t>
            </a:r>
            <a:endParaRPr lang="en-US" dirty="0"/>
          </a:p>
          <a:p>
            <a:pPr algn="r">
              <a:lnSpc>
                <a:spcPct val="125000"/>
              </a:lnSpc>
            </a:pPr>
            <a:r>
              <a:rPr lang="en-US" dirty="0"/>
              <a:t>- Garrett Hardin </a:t>
            </a:r>
          </a:p>
        </p:txBody>
      </p:sp>
      <p:pic>
        <p:nvPicPr>
          <p:cNvPr id="1026" name="Picture 2" descr="PDF] Garrett Hardin's Tragic Sense of Life. | Semantic Scholar">
            <a:extLst>
              <a:ext uri="{FF2B5EF4-FFF2-40B4-BE49-F238E27FC236}">
                <a16:creationId xmlns:a16="http://schemas.microsoft.com/office/drawing/2014/main" id="{FD1EF524-93F3-9835-D039-C90DE3F8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67" y="189782"/>
            <a:ext cx="2517769" cy="406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FA1364-1BE0-5979-0484-06067A74EB73}"/>
              </a:ext>
            </a:extLst>
          </p:cNvPr>
          <p:cNvSpPr txBox="1"/>
          <p:nvPr/>
        </p:nvSpPr>
        <p:spPr>
          <a:xfrm rot="16200000">
            <a:off x="10168334" y="3244334"/>
            <a:ext cx="168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Image source.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46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483126" y="0"/>
            <a:ext cx="7225748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The Regulatory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95369-8539-4D45-9C56-14858614BA2E}"/>
              </a:ext>
            </a:extLst>
          </p:cNvPr>
          <p:cNvSpPr txBox="1"/>
          <p:nvPr/>
        </p:nvSpPr>
        <p:spPr>
          <a:xfrm>
            <a:off x="1673524" y="1896237"/>
            <a:ext cx="8844951" cy="37514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Two takes on the regulatory approach: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Calibri Light" panose="020F0302020204030204" pitchFamily="34" charset="0"/>
              </a:rPr>
              <a:t>public interest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Calibri Light" panose="020F0302020204030204" pitchFamily="34" charset="0"/>
              </a:rPr>
              <a:t>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theory of regulation suggests that government intervenes in the economy to promote the public interest in the face of imperfect information, market power, or externalities.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Calibri Light" panose="020F0302020204030204" pitchFamily="34" charset="0"/>
              </a:rPr>
              <a:t>interest group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theory of regulation suggests that specific industries or interest groups capture government functions for rent-seeking purposes.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45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483125" y="327804"/>
            <a:ext cx="7225748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Limitations of the Regulatory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95369-8539-4D45-9C56-14858614BA2E}"/>
              </a:ext>
            </a:extLst>
          </p:cNvPr>
          <p:cNvSpPr txBox="1"/>
          <p:nvPr/>
        </p:nvSpPr>
        <p:spPr>
          <a:xfrm>
            <a:off x="3136825" y="2014926"/>
            <a:ext cx="6166606" cy="28281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Regulatory approach is not a panacea: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Lack of complete information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Costly monitoring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Corruption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Coercion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Political feasibility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64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120D3-FCF8-632B-6FDF-4E8CC0357178}"/>
              </a:ext>
            </a:extLst>
          </p:cNvPr>
          <p:cNvSpPr txBox="1"/>
          <p:nvPr/>
        </p:nvSpPr>
        <p:spPr>
          <a:xfrm>
            <a:off x="835214" y="2126077"/>
            <a:ext cx="6324538" cy="3869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>
                <a:latin typeface="+mj-lt"/>
                <a:cs typeface="Calibri Light" panose="020F0302020204030204" pitchFamily="34" charset="0"/>
              </a:rPr>
              <a:t>According to the </a:t>
            </a:r>
            <a:r>
              <a:rPr lang="en-US" sz="2200" dirty="0">
                <a:solidFill>
                  <a:srgbClr val="0070C0"/>
                </a:solidFill>
                <a:latin typeface="+mj-lt"/>
                <a:cs typeface="Calibri Light" panose="020F0302020204030204" pitchFamily="34" charset="0"/>
              </a:rPr>
              <a:t>Coase Theorem</a:t>
            </a:r>
            <a:r>
              <a:rPr lang="en-US" sz="2200" dirty="0">
                <a:latin typeface="+mj-lt"/>
                <a:cs typeface="Calibri Light" panose="020F0302020204030204" pitchFamily="34" charset="0"/>
              </a:rPr>
              <a:t>, assigning property rights can lead to an efficient resolution of externalities </a:t>
            </a:r>
            <a:r>
              <a:rPr lang="en-US" sz="2200" i="1" dirty="0">
                <a:latin typeface="+mj-lt"/>
                <a:cs typeface="Calibri Light" panose="020F0302020204030204" pitchFamily="34" charset="0"/>
              </a:rPr>
              <a:t>if</a:t>
            </a:r>
            <a:r>
              <a:rPr lang="en-US" sz="2200" dirty="0">
                <a:latin typeface="+mj-lt"/>
                <a:cs typeface="Calibri Light" panose="020F0302020204030204" pitchFamily="34" charset="0"/>
              </a:rPr>
              <a:t> transaction costs are minimal regardless of who is assigned the property rights.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Calibri Light" panose="020F0302020204030204" pitchFamily="34" charset="0"/>
              </a:rPr>
              <a:t>The Coase Theorem suggests an alternative to government regulation of collective action problems.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Calibri Light" panose="020F0302020204030204" pitchFamily="34" charset="0"/>
              </a:rPr>
              <a:t>The theorem does not speak to equity, only efficiency. 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1E2016-8FBF-63E3-E09F-2D93AE1084DD}"/>
              </a:ext>
            </a:extLst>
          </p:cNvPr>
          <p:cNvSpPr txBox="1">
            <a:spLocks/>
          </p:cNvSpPr>
          <p:nvPr/>
        </p:nvSpPr>
        <p:spPr>
          <a:xfrm>
            <a:off x="2483126" y="457200"/>
            <a:ext cx="7225748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Is There a Case for Regulation? </a:t>
            </a:r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The Coase Theorem</a:t>
            </a:r>
          </a:p>
        </p:txBody>
      </p:sp>
      <p:pic>
        <p:nvPicPr>
          <p:cNvPr id="2052" name="Picture 4" descr="Ronald H. Coase, Founding Scholar in Law and Economics, 1910-2013 |  University of Chicago Law School">
            <a:extLst>
              <a:ext uri="{FF2B5EF4-FFF2-40B4-BE49-F238E27FC236}">
                <a16:creationId xmlns:a16="http://schemas.microsoft.com/office/drawing/2014/main" id="{379C35DA-6BD4-3C63-179D-5720D23EF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695" y="2303251"/>
            <a:ext cx="3637220" cy="326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42D071-4B1D-7EDC-48FC-348E88C7CFC1}"/>
              </a:ext>
            </a:extLst>
          </p:cNvPr>
          <p:cNvSpPr txBox="1"/>
          <p:nvPr/>
        </p:nvSpPr>
        <p:spPr>
          <a:xfrm>
            <a:off x="8721305" y="5572662"/>
            <a:ext cx="318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Ronald Coase (</a:t>
            </a:r>
            <a:r>
              <a:rPr lang="en-US" dirty="0">
                <a:hlinkClick r:id="rId5"/>
              </a:rPr>
              <a:t>image source</a:t>
            </a:r>
            <a:r>
              <a:rPr lang="en-US" dirty="0"/>
              <a:t>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32862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heme/theme1.xml><?xml version="1.0" encoding="utf-8"?>
<a:theme xmlns:a="http://schemas.openxmlformats.org/drawingml/2006/main" name="Presentatio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UC_Real Theme Updated 2018" id="{E13B41A0-8B66-4609-AF70-58520B831F02}" vid="{3ED8087A-4891-4EE5-A68C-328DF07D5C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UIUC_Real Theme Updated 2018</Template>
  <TotalTime>27383</TotalTime>
  <Words>2565</Words>
  <Application>Microsoft Office PowerPoint</Application>
  <PresentationFormat>Widescreen</PresentationFormat>
  <Paragraphs>387</Paragraphs>
  <Slides>40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Times New Roman</vt:lpstr>
      <vt:lpstr>Wingdings</vt:lpstr>
      <vt:lpstr>Presentation</vt:lpstr>
      <vt:lpstr>PowerPoint Presentation</vt:lpstr>
      <vt:lpstr>PowerPoint Presentation</vt:lpstr>
      <vt:lpstr>Part 1: Why Regulate?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2: Regulatory Instruments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3: Market-Based Regulatory Instruments</vt:lpstr>
      <vt:lpstr>PowerPoint Presentation</vt:lpstr>
      <vt:lpstr>Emissions Taxes</vt:lpstr>
      <vt:lpstr>Emissions Taxes</vt:lpstr>
      <vt:lpstr>Market for Pollution</vt:lpstr>
      <vt:lpstr>Market for Pollution</vt:lpstr>
      <vt:lpstr>Market for Pollution</vt:lpstr>
      <vt:lpstr>Abatement Subsidies</vt:lpstr>
      <vt:lpstr>PowerPoint Presentation</vt:lpstr>
      <vt:lpstr>PowerPoint Presentation</vt:lpstr>
      <vt:lpstr>Market for Pollution Abatement</vt:lpstr>
      <vt:lpstr>Market for Pollution Abatement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parthum2@illinois.edu</dc:creator>
  <cp:lastModifiedBy>Austin, Wes</cp:lastModifiedBy>
  <cp:revision>703</cp:revision>
  <dcterms:created xsi:type="dcterms:W3CDTF">2018-08-24T16:58:07Z</dcterms:created>
  <dcterms:modified xsi:type="dcterms:W3CDTF">2023-10-23T19:52:23Z</dcterms:modified>
</cp:coreProperties>
</file>