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5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EC5174-C266-45D5-A67C-F1577F119F29}">
  <a:tblStyle styleId="{93EC5174-C266-45D5-A67C-F1577F119F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654b397_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654b397_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654b397_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654b397_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654b397_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654b397_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654b397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654b397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654b397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b654b397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654b397_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b654b397_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654b397_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b654b397_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654b397_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b654b397_0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b654b397_0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b654b397_0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654b397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b654b397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f4f3288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f4f3288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654b397_0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b654b397_0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b654b397_0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b654b397_0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654b397_0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b654b397_0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b654b397_0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b654b397_0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b654b397_0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b654b397_0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b654b397_0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b654b397_0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b654b397_0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b654b397_0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b654b397_0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b654b397_0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b654b397_0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b654b397_0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b654b397_0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b654b397_0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f4f3288_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f4f3288_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b654b397_0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b654b397_0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b654b397_0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b654b397_0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b654b397_0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b654b397_0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b654b397_0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b654b397_0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b654b397_0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b654b397_0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b654b397_0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b654b397_0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654b397_0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b654b397_0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b654b397_0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b654b397_0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b654b397_0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b654b397_0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b654b397_0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b654b397_0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f4f3288_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f4f3288_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b654b397_0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b654b397_0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b654b397_0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b654b397_0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b654b397_0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b654b397_0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b654b397_0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b654b397_0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b654b397_0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b654b397_0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b654b397_0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b654b397_0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b654b397_0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b654b397_0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b654b397_0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b654b397_0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b654b397_0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b654b397_0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b654b397_0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b654b397_0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654b397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654b397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b654b397_0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b654b397_0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b654b397_0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b654b397_0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b654b397_0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b654b397_0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b654b397_0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b654b397_0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b654b397_0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b654b397_0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b654b397_0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b654b397_0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654b397_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654b397_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654b397_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654b397_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654b397_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654b397_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654b397_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654b397_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12192000" cy="69021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" name="Google Shape;10;p2"/>
          <p:cNvSpPr/>
          <p:nvPr/>
        </p:nvSpPr>
        <p:spPr>
          <a:xfrm flipH="1">
            <a:off x="-5110" y="16054"/>
            <a:ext cx="14567777" cy="6881035"/>
          </a:xfrm>
          <a:custGeom>
            <a:avLst/>
            <a:gdLst/>
            <a:ahLst/>
            <a:cxnLst/>
            <a:rect l="l" t="t" r="r" b="b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" name="Google Shape;11;p2"/>
          <p:cNvSpPr/>
          <p:nvPr/>
        </p:nvSpPr>
        <p:spPr>
          <a:xfrm flipH="1">
            <a:off x="19546" y="882"/>
            <a:ext cx="14001255" cy="6881035"/>
          </a:xfrm>
          <a:custGeom>
            <a:avLst/>
            <a:gdLst/>
            <a:ahLst/>
            <a:cxnLst/>
            <a:rect l="l" t="t" r="r" b="b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" name="Google Shape;12;p2"/>
          <p:cNvSpPr/>
          <p:nvPr/>
        </p:nvSpPr>
        <p:spPr>
          <a:xfrm>
            <a:off x="-1128889" y="-882"/>
            <a:ext cx="2889956" cy="6906895"/>
          </a:xfrm>
          <a:custGeom>
            <a:avLst/>
            <a:gdLst/>
            <a:ahLst/>
            <a:cxnLst/>
            <a:rect l="l" t="t" r="r" b="b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-699912" y="-4974"/>
            <a:ext cx="1871247" cy="6906895"/>
          </a:xfrm>
          <a:custGeom>
            <a:avLst/>
            <a:gdLst/>
            <a:ahLst/>
            <a:cxnLst/>
            <a:rect l="l" t="t" r="r" b="b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442720" y="1656080"/>
            <a:ext cx="9401200" cy="14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2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442720" y="3230880"/>
            <a:ext cx="9381200" cy="9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10800000" flipH="1">
            <a:off x="-464243" y="-21900"/>
            <a:ext cx="2298027" cy="6879900"/>
          </a:xfrm>
          <a:custGeom>
            <a:avLst/>
            <a:gdLst/>
            <a:ahLst/>
            <a:cxnLst/>
            <a:rect l="l" t="t" r="r" b="b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609600" y="1658990"/>
            <a:ext cx="10972800" cy="4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0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3"/>
          <p:cNvSpPr/>
          <p:nvPr/>
        </p:nvSpPr>
        <p:spPr>
          <a:xfrm rot="10800000" flipH="1">
            <a:off x="-1491537" y="-4700"/>
            <a:ext cx="4134201" cy="6862700"/>
          </a:xfrm>
          <a:custGeom>
            <a:avLst/>
            <a:gdLst/>
            <a:ahLst/>
            <a:cxnLst/>
            <a:rect l="l" t="t" r="r" b="b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0" name="Google Shape;20;p3"/>
          <p:cNvSpPr/>
          <p:nvPr/>
        </p:nvSpPr>
        <p:spPr>
          <a:xfrm rot="10800000">
            <a:off x="10785130" y="-6970"/>
            <a:ext cx="1467557" cy="6864970"/>
          </a:xfrm>
          <a:custGeom>
            <a:avLst/>
            <a:gdLst/>
            <a:ahLst/>
            <a:cxnLst/>
            <a:rect l="l" t="t" r="r" b="b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3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 rot="10800000" flipH="1">
            <a:off x="-464243" y="-21900"/>
            <a:ext cx="2298027" cy="6879900"/>
          </a:xfrm>
          <a:custGeom>
            <a:avLst/>
            <a:gdLst/>
            <a:ahLst/>
            <a:cxnLst/>
            <a:rect l="l" t="t" r="r" b="b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4" name="Google Shape;24;p4"/>
          <p:cNvSpPr/>
          <p:nvPr/>
        </p:nvSpPr>
        <p:spPr>
          <a:xfrm rot="10800000" flipH="1">
            <a:off x="-1491537" y="-4700"/>
            <a:ext cx="4134201" cy="6862700"/>
          </a:xfrm>
          <a:custGeom>
            <a:avLst/>
            <a:gdLst/>
            <a:ahLst/>
            <a:cxnLst/>
            <a:rect l="l" t="t" r="r" b="b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5" name="Google Shape;25;p4"/>
          <p:cNvSpPr/>
          <p:nvPr/>
        </p:nvSpPr>
        <p:spPr>
          <a:xfrm rot="10800000">
            <a:off x="10785130" y="-6970"/>
            <a:ext cx="1467557" cy="6864970"/>
          </a:xfrm>
          <a:custGeom>
            <a:avLst/>
            <a:gdLst/>
            <a:ahLst/>
            <a:cxnLst/>
            <a:rect l="l" t="t" r="r" b="b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3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09600" y="1658990"/>
            <a:ext cx="5384800" cy="4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2"/>
          </p:nvPr>
        </p:nvSpPr>
        <p:spPr>
          <a:xfrm>
            <a:off x="6197600" y="1658990"/>
            <a:ext cx="5384800" cy="4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 rot="10800000" flipH="1">
            <a:off x="-464243" y="-21900"/>
            <a:ext cx="2298027" cy="6879900"/>
          </a:xfrm>
          <a:custGeom>
            <a:avLst/>
            <a:gdLst/>
            <a:ahLst/>
            <a:cxnLst/>
            <a:rect l="l" t="t" r="r" b="b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1;p5"/>
          <p:cNvSpPr/>
          <p:nvPr/>
        </p:nvSpPr>
        <p:spPr>
          <a:xfrm rot="10800000" flipH="1">
            <a:off x="-1491537" y="-4700"/>
            <a:ext cx="4134201" cy="6862700"/>
          </a:xfrm>
          <a:custGeom>
            <a:avLst/>
            <a:gdLst/>
            <a:ahLst/>
            <a:cxnLst/>
            <a:rect l="l" t="t" r="r" b="b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2;p5"/>
          <p:cNvSpPr/>
          <p:nvPr/>
        </p:nvSpPr>
        <p:spPr>
          <a:xfrm rot="10800000">
            <a:off x="10785130" y="-6970"/>
            <a:ext cx="1467557" cy="6864970"/>
          </a:xfrm>
          <a:custGeom>
            <a:avLst/>
            <a:gdLst/>
            <a:ahLst/>
            <a:cxnLst/>
            <a:rect l="l" t="t" r="r" b="b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3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6"/>
          <p:cNvGrpSpPr/>
          <p:nvPr/>
        </p:nvGrpSpPr>
        <p:grpSpPr>
          <a:xfrm>
            <a:off x="-8351" y="4933388"/>
            <a:ext cx="12200356" cy="3100651"/>
            <a:chOff x="-6264" y="4933387"/>
            <a:chExt cx="9150267" cy="3100651"/>
          </a:xfrm>
        </p:grpSpPr>
        <p:sp>
          <p:nvSpPr>
            <p:cNvPr id="36" name="Google Shape;36;p6"/>
            <p:cNvSpPr/>
            <p:nvPr/>
          </p:nvSpPr>
          <p:spPr>
            <a:xfrm>
              <a:off x="-8" y="5537200"/>
              <a:ext cx="9144009" cy="1574769"/>
            </a:xfrm>
            <a:custGeom>
              <a:avLst/>
              <a:gdLst/>
              <a:ahLst/>
              <a:cxnLst/>
              <a:rect l="l" t="t" r="r" b="b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" name="Google Shape;37;p6"/>
            <p:cNvSpPr/>
            <p:nvPr/>
          </p:nvSpPr>
          <p:spPr>
            <a:xfrm rot="5400000" flipH="1">
              <a:off x="3018543" y="1908579"/>
              <a:ext cx="3100651" cy="9150267"/>
            </a:xfrm>
            <a:custGeom>
              <a:avLst/>
              <a:gdLst/>
              <a:ahLst/>
              <a:cxnLst/>
              <a:rect l="l" t="t" r="r" b="b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" name="Google Shape;38;p6"/>
            <p:cNvSpPr/>
            <p:nvPr/>
          </p:nvSpPr>
          <p:spPr>
            <a:xfrm>
              <a:off x="-8" y="5740400"/>
              <a:ext cx="9144011" cy="1574769"/>
            </a:xfrm>
            <a:custGeom>
              <a:avLst/>
              <a:gdLst/>
              <a:ahLst/>
              <a:cxnLst/>
              <a:rect l="l" t="t" r="r" b="b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wave"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727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Char char="●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rebuchet MS"/>
              <a:buChar char="○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■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●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○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■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●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○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■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nc/3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13" Type="http://schemas.openxmlformats.org/officeDocument/2006/relationships/slide" Target="slide45.xml"/><Relationship Id="rId18" Type="http://schemas.openxmlformats.org/officeDocument/2006/relationships/slide" Target="slide47.xml"/><Relationship Id="rId26" Type="http://schemas.openxmlformats.org/officeDocument/2006/relationships/slide" Target="slide31.xml"/><Relationship Id="rId3" Type="http://schemas.openxmlformats.org/officeDocument/2006/relationships/slide" Target="slide2.xml"/><Relationship Id="rId21" Type="http://schemas.openxmlformats.org/officeDocument/2006/relationships/slide" Target="slide29.xml"/><Relationship Id="rId7" Type="http://schemas.openxmlformats.org/officeDocument/2006/relationships/slide" Target="slide33.xml"/><Relationship Id="rId12" Type="http://schemas.openxmlformats.org/officeDocument/2006/relationships/slide" Target="slide35.xml"/><Relationship Id="rId17" Type="http://schemas.openxmlformats.org/officeDocument/2006/relationships/slide" Target="slide37.xml"/><Relationship Id="rId25" Type="http://schemas.openxmlformats.org/officeDocument/2006/relationships/slide" Target="slide21.xml"/><Relationship Id="rId2" Type="http://schemas.openxmlformats.org/officeDocument/2006/relationships/notesSlide" Target="../notesSlides/notesSlide2.xml"/><Relationship Id="rId16" Type="http://schemas.openxmlformats.org/officeDocument/2006/relationships/slide" Target="slide27.xml"/><Relationship Id="rId20" Type="http://schemas.openxmlformats.org/officeDocument/2006/relationships/slide" Target="slide19.xml"/><Relationship Id="rId29" Type="http://schemas.openxmlformats.org/officeDocument/2006/relationships/slide" Target="slide5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3.xml"/><Relationship Id="rId11" Type="http://schemas.openxmlformats.org/officeDocument/2006/relationships/slide" Target="slide25.xml"/><Relationship Id="rId24" Type="http://schemas.openxmlformats.org/officeDocument/2006/relationships/slide" Target="slide11.xml"/><Relationship Id="rId5" Type="http://schemas.openxmlformats.org/officeDocument/2006/relationships/slide" Target="slide13.xml"/><Relationship Id="rId15" Type="http://schemas.openxmlformats.org/officeDocument/2006/relationships/slide" Target="slide17.xml"/><Relationship Id="rId23" Type="http://schemas.openxmlformats.org/officeDocument/2006/relationships/slide" Target="slide49.xml"/><Relationship Id="rId28" Type="http://schemas.openxmlformats.org/officeDocument/2006/relationships/slide" Target="slide51.xml"/><Relationship Id="rId10" Type="http://schemas.openxmlformats.org/officeDocument/2006/relationships/slide" Target="slide15.xml"/><Relationship Id="rId19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5.xml"/><Relationship Id="rId14" Type="http://schemas.openxmlformats.org/officeDocument/2006/relationships/slide" Target="slide7.xml"/><Relationship Id="rId22" Type="http://schemas.openxmlformats.org/officeDocument/2006/relationships/slide" Target="slide39.xml"/><Relationship Id="rId27" Type="http://schemas.openxmlformats.org/officeDocument/2006/relationships/slide" Target="slide4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2470165" y="2763437"/>
            <a:ext cx="7050900" cy="14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dirty="0">
                <a:solidFill>
                  <a:srgbClr val="FFFF00"/>
                </a:solidFill>
              </a:rPr>
              <a:t>Review for Final</a:t>
            </a:r>
            <a:endParaRPr dirty="0">
              <a:solidFill>
                <a:srgbClr val="FFFF00"/>
              </a:solidFill>
            </a:endParaRPr>
          </a:p>
        </p:txBody>
      </p:sp>
      <p:pic>
        <p:nvPicPr>
          <p:cNvPr id="47" name="Google Shape;4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465" y="276075"/>
            <a:ext cx="6512300" cy="19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6115" y="6256600"/>
            <a:ext cx="1368100" cy="478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/>
          <p:nvPr/>
        </p:nvSpPr>
        <p:spPr>
          <a:xfrm>
            <a:off x="3361200" y="5781399"/>
            <a:ext cx="6872100" cy="9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FFFFFF"/>
                </a:solidFill>
              </a:rPr>
              <a:t>This slideshow is licensed under a Creative Commons Attribution Non-Commercial 3.0 United States license.  For more information about this license see </a:t>
            </a:r>
            <a:r>
              <a:rPr lang="en" u="sng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http://creativecommons.org/licenses/by-nc/3.0/</a:t>
            </a:r>
            <a:r>
              <a:rPr lang="en">
                <a:solidFill>
                  <a:srgbClr val="FFFFFF"/>
                </a:solidFill>
              </a:rPr>
              <a:t> (In short, you can copy, distribute, and adapt this work as long as you give proper attribution and do not charge for it.)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4" name="Google Shape;134;p18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4800" dirty="0">
                <a:solidFill>
                  <a:srgbClr val="FFFFFF"/>
                </a:solidFill>
                <a:uFill>
                  <a:noFill/>
                </a:uFill>
              </a:rPr>
              <a:t>What is an (allowance) auction?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135" name="Google Shape;135;p18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uFill>
                  <a:noFill/>
                </a:uFill>
              </a:rPr>
              <a:t>Regulatory Instruments</a:t>
            </a:r>
            <a:r>
              <a:rPr lang="en-US" b="1" dirty="0">
                <a:solidFill>
                  <a:srgbClr val="FFFFFF"/>
                </a:solidFill>
                <a:uFill>
                  <a:noFill/>
                </a:uFill>
              </a:rPr>
              <a:t>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$400 Answer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36" name="Google Shape;136;p18">
            <a:hlinkClick r:id="rId4" action="ppaction://hlinksldjump"/>
          </p:cNvPr>
          <p:cNvSpPr txBox="1"/>
          <p:nvPr/>
        </p:nvSpPr>
        <p:spPr>
          <a:xfrm>
            <a:off x="6345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7" name="Google Shape;137;p18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08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3" name="Google Shape;143;p1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4800" dirty="0">
                <a:solidFill>
                  <a:srgbClr val="FFFFFF"/>
                </a:solidFill>
                <a:uFill>
                  <a:noFill/>
                </a:uFill>
              </a:rPr>
              <a:t>This rule suggests that a tax will be preferred to cap and trade if marginal abatement costs are uncertain and steeper than marginal benefits.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144" name="Google Shape;144;p1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uFill>
                  <a:noFill/>
                </a:uFill>
              </a:rPr>
              <a:t>Regulatory Instruments</a:t>
            </a:r>
            <a:r>
              <a:rPr lang="en-US" b="1" dirty="0">
                <a:solidFill>
                  <a:srgbClr val="FFFFFF"/>
                </a:solidFill>
                <a:uFill>
                  <a:noFill/>
                </a:uFill>
              </a:rPr>
              <a:t>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$500 Question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45" name="Google Shape;145;p19">
            <a:hlinkClick r:id="" action="ppaction://hlinkshowjump?jump=nextslide"/>
          </p:cNvPr>
          <p:cNvSpPr txBox="1"/>
          <p:nvPr/>
        </p:nvSpPr>
        <p:spPr>
          <a:xfrm>
            <a:off x="7524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6" name="Google Shape;146;p19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3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2" name="Google Shape;152;p2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4800" dirty="0">
                <a:solidFill>
                  <a:srgbClr val="FFFFFF"/>
                </a:solidFill>
                <a:uFill>
                  <a:noFill/>
                </a:uFill>
              </a:rPr>
              <a:t>Who is the Weitzman Rule? 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153" name="Google Shape;153;p2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  <a:uFill>
                  <a:noFill/>
                </a:uFill>
              </a:rPr>
              <a:t>Regulatory Instruments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$500 Answer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54" name="Google Shape;154;p20">
            <a:hlinkClick r:id="rId4" action="ppaction://hlinksldjump"/>
          </p:cNvPr>
          <p:cNvSpPr txBox="1"/>
          <p:nvPr/>
        </p:nvSpPr>
        <p:spPr>
          <a:xfrm>
            <a:off x="6345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5" name="Google Shape;155;p20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08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1" name="Google Shape;161;p2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FFFFFF"/>
                </a:solidFill>
                <a:uFill>
                  <a:noFill/>
                </a:uFill>
              </a:rPr>
              <a:t>These include carbon monoxide, lead, ground-level ozone, nitrogen</a:t>
            </a:r>
          </a:p>
          <a:p>
            <a:pPr marL="0" indent="0" algn="ctr">
              <a:buNone/>
            </a:pPr>
            <a:r>
              <a:rPr lang="en-US" sz="4800" dirty="0">
                <a:solidFill>
                  <a:srgbClr val="FFFFFF"/>
                </a:solidFill>
                <a:uFill>
                  <a:noFill/>
                </a:uFill>
              </a:rPr>
              <a:t>dioxide, particulate matter, and sulfur dioxide.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162" name="Google Shape;162;p2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uFill>
                  <a:noFill/>
                </a:uFill>
              </a:rPr>
              <a:t>The Clean Air Act</a:t>
            </a:r>
            <a:r>
              <a:rPr lang="en-US" b="1" dirty="0">
                <a:solidFill>
                  <a:srgbClr val="FFFFFF"/>
                </a:solidFill>
                <a:uFill>
                  <a:noFill/>
                </a:uFill>
              </a:rPr>
              <a:t>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$100 Question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3" name="Google Shape;163;p21">
            <a:hlinkClick r:id="" action="ppaction://hlinkshowjump?jump=nextslide"/>
          </p:cNvPr>
          <p:cNvSpPr txBox="1"/>
          <p:nvPr/>
        </p:nvSpPr>
        <p:spPr>
          <a:xfrm>
            <a:off x="7524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4" name="Google Shape;164;p21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3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0" name="Google Shape;170;p22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4800" dirty="0">
                <a:solidFill>
                  <a:srgbClr val="FFFFFF"/>
                </a:solidFill>
                <a:uFill>
                  <a:noFill/>
                </a:uFill>
              </a:rPr>
              <a:t>What are criteria air pollutants?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171" name="Google Shape;171;p22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uFill>
                  <a:noFill/>
                </a:uFill>
              </a:rPr>
              <a:t>The Clean Air Act</a:t>
            </a:r>
            <a:r>
              <a:rPr lang="en-US" b="1" dirty="0">
                <a:solidFill>
                  <a:srgbClr val="FFFFFF"/>
                </a:solidFill>
                <a:uFill>
                  <a:noFill/>
                </a:uFill>
              </a:rPr>
              <a:t>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$100 Answer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72" name="Google Shape;172;p22">
            <a:hlinkClick r:id="rId4" action="ppaction://hlinksldjump"/>
          </p:cNvPr>
          <p:cNvSpPr txBox="1"/>
          <p:nvPr/>
        </p:nvSpPr>
        <p:spPr>
          <a:xfrm>
            <a:off x="6345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3" name="Google Shape;173;p22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08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9" name="Google Shape;179;p23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FFFFFF"/>
                </a:solidFill>
                <a:uFill>
                  <a:noFill/>
                </a:uFill>
              </a:rPr>
              <a:t>These are regions that have ambient air pollution above the national ambient air quality standards.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180" name="Google Shape;180;p23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uFill>
                  <a:noFill/>
                </a:uFill>
              </a:rPr>
              <a:t>The Clean Air Act</a:t>
            </a:r>
            <a:r>
              <a:rPr lang="en-US" b="1" dirty="0">
                <a:solidFill>
                  <a:srgbClr val="FFFFFF"/>
                </a:solidFill>
                <a:uFill>
                  <a:noFill/>
                </a:uFill>
              </a:rPr>
              <a:t>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$200 Question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81" name="Google Shape;181;p23">
            <a:hlinkClick r:id="" action="ppaction://hlinkshowjump?jump=nextslide"/>
          </p:cNvPr>
          <p:cNvSpPr txBox="1"/>
          <p:nvPr/>
        </p:nvSpPr>
        <p:spPr>
          <a:xfrm>
            <a:off x="7524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2" name="Google Shape;182;p23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3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>
            <a:hlinkClick r:id="rId3" action="ppaction://hlinksldjump"/>
          </p:cNvPr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8" name="Google Shape;188;p24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4800" dirty="0">
                <a:solidFill>
                  <a:srgbClr val="FFFFFF"/>
                </a:solidFill>
                <a:uFill>
                  <a:noFill/>
                </a:uFill>
              </a:rPr>
              <a:t>What are non-attainment regions?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189" name="Google Shape;189;p24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uFill>
                  <a:noFill/>
                </a:uFill>
              </a:rPr>
              <a:t>The Clean Air Act</a:t>
            </a:r>
            <a:r>
              <a:rPr lang="en-US" b="1" dirty="0">
                <a:solidFill>
                  <a:srgbClr val="FFFFFF"/>
                </a:solidFill>
                <a:uFill>
                  <a:noFill/>
                </a:uFill>
              </a:rPr>
              <a:t>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$200 Answer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90" name="Google Shape;190;p24">
            <a:hlinkClick r:id="rId4" action="ppaction://hlinksldjump"/>
          </p:cNvPr>
          <p:cNvSpPr txBox="1"/>
          <p:nvPr/>
        </p:nvSpPr>
        <p:spPr>
          <a:xfrm>
            <a:off x="6345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1" name="Google Shape;191;p24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08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7" name="Google Shape;197;p25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4800" dirty="0">
                <a:solidFill>
                  <a:srgbClr val="FFFFFF"/>
                </a:solidFill>
                <a:uFill>
                  <a:noFill/>
                </a:uFill>
              </a:rPr>
              <a:t>These standards apply to air toxics. 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198" name="Google Shape;198;p25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uFill>
                  <a:noFill/>
                </a:uFill>
              </a:rPr>
              <a:t>The Clean Air Act</a:t>
            </a:r>
            <a:r>
              <a:rPr lang="en-US" b="1" dirty="0">
                <a:solidFill>
                  <a:srgbClr val="FFFFFF"/>
                </a:solidFill>
                <a:uFill>
                  <a:noFill/>
                </a:uFill>
              </a:rPr>
              <a:t>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$300 Question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99" name="Google Shape;199;p25">
            <a:hlinkClick r:id="" action="ppaction://hlinkshowjump?jump=nextslide"/>
          </p:cNvPr>
          <p:cNvSpPr txBox="1"/>
          <p:nvPr/>
        </p:nvSpPr>
        <p:spPr>
          <a:xfrm>
            <a:off x="7524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0" name="Google Shape;200;p25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3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6" name="Google Shape;206;p26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4800" dirty="0">
                <a:solidFill>
                  <a:srgbClr val="FFFFFF"/>
                </a:solidFill>
                <a:uFill>
                  <a:noFill/>
                </a:uFill>
              </a:rPr>
              <a:t>What are </a:t>
            </a:r>
            <a:r>
              <a:rPr lang="en-US" sz="4800" dirty="0">
                <a:solidFill>
                  <a:srgbClr val="FFFFFF"/>
                </a:solidFill>
                <a:uFill>
                  <a:noFill/>
                </a:uFill>
              </a:rPr>
              <a:t>National Emission Standards for Hazardous Air Pollutants (NESHAPs)</a:t>
            </a:r>
            <a:r>
              <a:rPr lang="en" sz="4800" dirty="0">
                <a:solidFill>
                  <a:srgbClr val="FFFFFF"/>
                </a:solidFill>
                <a:uFill>
                  <a:noFill/>
                </a:uFill>
              </a:rPr>
              <a:t>?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207" name="Google Shape;207;p26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uFill>
                  <a:noFill/>
                </a:uFill>
              </a:rPr>
              <a:t>The Clean Air Act</a:t>
            </a:r>
            <a:r>
              <a:rPr lang="en-US" b="1" dirty="0">
                <a:solidFill>
                  <a:srgbClr val="FFFFFF"/>
                </a:solidFill>
                <a:uFill>
                  <a:noFill/>
                </a:uFill>
              </a:rPr>
              <a:t>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$300 Answer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08" name="Google Shape;208;p26">
            <a:hlinkClick r:id="rId4" action="ppaction://hlinksldjump"/>
          </p:cNvPr>
          <p:cNvSpPr txBox="1"/>
          <p:nvPr/>
        </p:nvSpPr>
        <p:spPr>
          <a:xfrm>
            <a:off x="6345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" name="Google Shape;209;p26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08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5" name="Google Shape;215;p27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FFFFFF"/>
                </a:solidFill>
              </a:rPr>
              <a:t>For New Source Performance Standards, a boiler with a smoke-stack is considered this type of emissions source. 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216" name="Google Shape;216;p27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uFill>
                  <a:noFill/>
                </a:uFill>
              </a:rPr>
              <a:t>The Clean Air Act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$400 Question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17" name="Google Shape;217;p27">
            <a:hlinkClick r:id="" action="ppaction://hlinkshowjump?jump=nextslide"/>
          </p:cNvPr>
          <p:cNvSpPr txBox="1"/>
          <p:nvPr/>
        </p:nvSpPr>
        <p:spPr>
          <a:xfrm>
            <a:off x="7524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8" name="Google Shape;218;p27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3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3" name="Google Shape;6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285565" y="-228083"/>
            <a:ext cx="49329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rgbClr val="FFFF00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JEOPARDY BOARD</a:t>
            </a:r>
            <a:endParaRPr dirty="0">
              <a:solidFill>
                <a:srgbClr val="FFFF00"/>
              </a:solidFill>
            </a:endParaRPr>
          </a:p>
        </p:txBody>
      </p:sp>
      <p:graphicFrame>
        <p:nvGraphicFramePr>
          <p:cNvPr id="64" name="Google Shape;64;p10"/>
          <p:cNvGraphicFramePr/>
          <p:nvPr>
            <p:extLst>
              <p:ext uri="{D42A27DB-BD31-4B8C-83A1-F6EECF244321}">
                <p14:modId xmlns:p14="http://schemas.microsoft.com/office/powerpoint/2010/main" val="397710307"/>
              </p:ext>
            </p:extLst>
          </p:nvPr>
        </p:nvGraphicFramePr>
        <p:xfrm>
          <a:off x="177552" y="1200909"/>
          <a:ext cx="11913835" cy="5537244"/>
        </p:xfrm>
        <a:graphic>
          <a:graphicData uri="http://schemas.openxmlformats.org/drawingml/2006/table">
            <a:tbl>
              <a:tblPr>
                <a:noFill/>
                <a:tableStyleId>{93EC5174-C266-45D5-A67C-F1577F119F29}</a:tableStyleId>
              </a:tblPr>
              <a:tblGrid>
                <a:gridCol w="238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2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82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228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FFFFFF"/>
                          </a:solidFill>
                          <a:uFill>
                            <a:noFill/>
                          </a:uFill>
                        </a:rPr>
                        <a:t>Regulatory Instruments</a:t>
                      </a:r>
                      <a:endParaRPr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FFFFFF"/>
                          </a:solidFill>
                          <a:uFill>
                            <a:noFill/>
                          </a:uFill>
                        </a:rPr>
                        <a:t>The Clean Air Act</a:t>
                      </a:r>
                      <a:endParaRPr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uFill>
                            <a:noFill/>
                          </a:uFill>
                        </a:rPr>
                        <a:t>Water Regulations</a:t>
                      </a:r>
                      <a:endParaRPr 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uFill>
                            <a:noFill/>
                          </a:uFill>
                        </a:rPr>
                        <a:t>Hazardous Waste</a:t>
                      </a:r>
                      <a:endParaRPr 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</a:rPr>
                        <a:t>Cars</a:t>
                      </a:r>
                      <a:endParaRPr sz="18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8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 dirty="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$100</a:t>
                      </a:r>
                      <a:endParaRPr sz="3200" b="1" dirty="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5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$100</a:t>
                      </a:r>
                      <a:endParaRPr sz="1900" b="1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6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$100</a:t>
                      </a:r>
                      <a:endParaRPr sz="1900" b="1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$100</a:t>
                      </a:r>
                      <a:endParaRPr sz="1900" b="1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8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$100</a:t>
                      </a:r>
                      <a:endParaRPr sz="1900" b="1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8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9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$200</a:t>
                      </a:r>
                      <a:endParaRPr sz="3200" b="1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10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$200</a:t>
                      </a:r>
                      <a:endParaRPr sz="1900" b="1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 dirty="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11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$200</a:t>
                      </a:r>
                      <a:endParaRPr sz="1900" b="1" dirty="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1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$200</a:t>
                      </a:r>
                      <a:endParaRPr sz="1900" b="1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1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$200</a:t>
                      </a:r>
                      <a:endParaRPr sz="1900" b="1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8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1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$300</a:t>
                      </a:r>
                      <a:endParaRPr sz="3200" b="1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15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$300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16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$300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1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$300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18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$300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28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19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$400</a:t>
                      </a:r>
                      <a:endParaRPr sz="3200" b="1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20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$400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21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$400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2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$400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2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$400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28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2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$500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25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$500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 dirty="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26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$500</a:t>
                      </a:r>
                      <a:endParaRPr sz="1900" dirty="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2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$500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 dirty="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28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$500</a:t>
                      </a:r>
                      <a:endParaRPr sz="1900" dirty="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5" name="Google Shape;65;p10">
            <a:hlinkClick r:id="rId29" action="ppaction://hlinksldjump"/>
          </p:cNvPr>
          <p:cNvSpPr txBox="1"/>
          <p:nvPr/>
        </p:nvSpPr>
        <p:spPr>
          <a:xfrm>
            <a:off x="8206525" y="119847"/>
            <a:ext cx="2482500" cy="574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 b="1" dirty="0">
                <a:solidFill>
                  <a:srgbClr val="FFFF00"/>
                </a:solidFill>
                <a:uFill>
                  <a:noFill/>
                </a:uFill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FINAL JEOPARDY</a:t>
            </a:r>
            <a:endParaRPr sz="1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4" name="Google Shape;224;p28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4800" dirty="0">
                <a:solidFill>
                  <a:srgbClr val="FFFFFF"/>
                </a:solidFill>
                <a:uFill>
                  <a:noFill/>
                </a:uFill>
              </a:rPr>
              <a:t>What is a stationary source?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225" name="Google Shape;225;p28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uFill>
                  <a:noFill/>
                </a:uFill>
              </a:rPr>
              <a:t>The Clean Air Act</a:t>
            </a:r>
            <a:r>
              <a:rPr lang="en-US" b="1" dirty="0">
                <a:solidFill>
                  <a:srgbClr val="FFFFFF"/>
                </a:solidFill>
                <a:uFill>
                  <a:noFill/>
                </a:uFill>
              </a:rPr>
              <a:t>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$400 Answer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26" name="Google Shape;226;p28">
            <a:hlinkClick r:id="rId4" action="ppaction://hlinksldjump"/>
          </p:cNvPr>
          <p:cNvSpPr txBox="1"/>
          <p:nvPr/>
        </p:nvSpPr>
        <p:spPr>
          <a:xfrm>
            <a:off x="6345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7" name="Google Shape;227;p28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08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3" name="Google Shape;233;p2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FFFFFF"/>
                </a:solidFill>
                <a:uFill>
                  <a:noFill/>
                </a:uFill>
              </a:rPr>
              <a:t>As part of its State Implementation Plan, California created this NOx cap and trading system in 1994.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234" name="Google Shape;234;p2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uFill>
                  <a:noFill/>
                </a:uFill>
              </a:rPr>
              <a:t>The Clean Air Act</a:t>
            </a:r>
            <a:r>
              <a:rPr lang="en-US" b="1" dirty="0">
                <a:solidFill>
                  <a:srgbClr val="FFFFFF"/>
                </a:solidFill>
                <a:uFill>
                  <a:noFill/>
                </a:uFill>
              </a:rPr>
              <a:t>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$500 Question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35" name="Google Shape;235;p29">
            <a:hlinkClick r:id="" action="ppaction://hlinkshowjump?jump=nextslide"/>
          </p:cNvPr>
          <p:cNvSpPr txBox="1"/>
          <p:nvPr/>
        </p:nvSpPr>
        <p:spPr>
          <a:xfrm>
            <a:off x="7524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6" name="Google Shape;236;p29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3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2" name="Google Shape;242;p3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4800" dirty="0">
                <a:solidFill>
                  <a:srgbClr val="FFFFFF"/>
                </a:solidFill>
                <a:uFill>
                  <a:noFill/>
                </a:uFill>
              </a:rPr>
              <a:t>What is </a:t>
            </a:r>
            <a:r>
              <a:rPr lang="en-US" sz="4800" dirty="0">
                <a:solidFill>
                  <a:srgbClr val="FFFFFF"/>
                </a:solidFill>
                <a:uFill>
                  <a:noFill/>
                </a:uFill>
              </a:rPr>
              <a:t>The </a:t>
            </a:r>
            <a:r>
              <a:rPr lang="en-US" sz="4800" dirty="0" err="1">
                <a:solidFill>
                  <a:srgbClr val="FFFFFF"/>
                </a:solidFill>
                <a:uFill>
                  <a:noFill/>
                </a:uFill>
              </a:rPr>
              <a:t>REgional</a:t>
            </a:r>
            <a:r>
              <a:rPr lang="en-US" sz="4800" dirty="0">
                <a:solidFill>
                  <a:srgbClr val="FFFFFF"/>
                </a:solidFill>
                <a:uFill>
                  <a:noFill/>
                </a:uFill>
              </a:rPr>
              <a:t> </a:t>
            </a:r>
            <a:r>
              <a:rPr lang="en-US" sz="4800" dirty="0" err="1">
                <a:solidFill>
                  <a:srgbClr val="FFFFFF"/>
                </a:solidFill>
                <a:uFill>
                  <a:noFill/>
                </a:uFill>
              </a:rPr>
              <a:t>CLean</a:t>
            </a:r>
            <a:r>
              <a:rPr lang="en-US" sz="4800" dirty="0">
                <a:solidFill>
                  <a:srgbClr val="FFFFFF"/>
                </a:solidFill>
                <a:uFill>
                  <a:noFill/>
                </a:uFill>
              </a:rPr>
              <a:t> Air Incentives Market (RECLAIM)?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243" name="Google Shape;243;p3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uFill>
                  <a:noFill/>
                </a:uFill>
              </a:rPr>
              <a:t>The Clean Air Act</a:t>
            </a:r>
            <a:r>
              <a:rPr lang="en-US" b="1" dirty="0">
                <a:solidFill>
                  <a:srgbClr val="FFFFFF"/>
                </a:solidFill>
                <a:uFill>
                  <a:noFill/>
                </a:uFill>
              </a:rPr>
              <a:t>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$500 Answer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44" name="Google Shape;244;p30">
            <a:hlinkClick r:id="rId4" action="ppaction://hlinksldjump"/>
          </p:cNvPr>
          <p:cNvSpPr txBox="1"/>
          <p:nvPr/>
        </p:nvSpPr>
        <p:spPr>
          <a:xfrm>
            <a:off x="6345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5" name="Google Shape;245;p30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08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1" name="Google Shape;251;p3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4800" dirty="0">
                <a:solidFill>
                  <a:srgbClr val="FFFFFF"/>
                </a:solidFill>
                <a:uFill>
                  <a:noFill/>
                </a:uFill>
              </a:rPr>
              <a:t>The Clean Water A</a:t>
            </a:r>
            <a:r>
              <a:rPr lang="en-US" sz="4800" dirty="0">
                <a:solidFill>
                  <a:srgbClr val="FFFFFF"/>
                </a:solidFill>
                <a:uFill>
                  <a:noFill/>
                </a:uFill>
              </a:rPr>
              <a:t>c</a:t>
            </a:r>
            <a:r>
              <a:rPr lang="en" sz="4800" dirty="0">
                <a:solidFill>
                  <a:srgbClr val="FFFFFF"/>
                </a:solidFill>
                <a:uFill>
                  <a:noFill/>
                </a:uFill>
              </a:rPr>
              <a:t>t requires National P</a:t>
            </a:r>
            <a:r>
              <a:rPr lang="en-US" sz="4800" dirty="0">
                <a:solidFill>
                  <a:srgbClr val="FFFFFF"/>
                </a:solidFill>
                <a:uFill>
                  <a:noFill/>
                </a:uFill>
              </a:rPr>
              <a:t>o</a:t>
            </a:r>
            <a:r>
              <a:rPr lang="en" sz="4800" dirty="0">
                <a:solidFill>
                  <a:srgbClr val="FFFFFF"/>
                </a:solidFill>
                <a:uFill>
                  <a:noFill/>
                </a:uFill>
              </a:rPr>
              <a:t>llution Discharge Elimination System permits of these locations.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252" name="Google Shape;252;p3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uFill>
                  <a:noFill/>
                </a:uFill>
              </a:rPr>
              <a:t>Water Regulations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$100 Question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53" name="Google Shape;253;p31">
            <a:hlinkClick r:id="" action="ppaction://hlinkshowjump?jump=nextslide"/>
          </p:cNvPr>
          <p:cNvSpPr txBox="1"/>
          <p:nvPr/>
        </p:nvSpPr>
        <p:spPr>
          <a:xfrm>
            <a:off x="7524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4" name="Google Shape;254;p31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3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0" name="Google Shape;260;p32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4800" dirty="0">
                <a:solidFill>
                  <a:srgbClr val="FFFFFF"/>
                </a:solidFill>
                <a:uFill>
                  <a:noFill/>
                </a:uFill>
              </a:rPr>
              <a:t>What are point sources?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261" name="Google Shape;261;p32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uFill>
                  <a:noFill/>
                </a:uFill>
              </a:rPr>
              <a:t>Water Regulations</a:t>
            </a:r>
            <a:r>
              <a:rPr lang="en-US" b="1" dirty="0">
                <a:solidFill>
                  <a:srgbClr val="FFFFFF"/>
                </a:solidFill>
                <a:uFill>
                  <a:noFill/>
                </a:uFill>
              </a:rPr>
              <a:t>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$100 Answer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62" name="Google Shape;262;p32">
            <a:hlinkClick r:id="rId4" action="ppaction://hlinksldjump"/>
          </p:cNvPr>
          <p:cNvSpPr txBox="1"/>
          <p:nvPr/>
        </p:nvSpPr>
        <p:spPr>
          <a:xfrm>
            <a:off x="6345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3" name="Google Shape;263;p32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08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9" name="Google Shape;269;p33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FFFFFF"/>
                </a:solidFill>
                <a:uFill>
                  <a:noFill/>
                </a:uFill>
              </a:rPr>
              <a:t>These are technology-based emissions standards of wastewater for specific industrial categories.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270" name="Google Shape;270;p33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uFill>
                  <a:noFill/>
                </a:uFill>
              </a:rPr>
              <a:t>Water Regulations</a:t>
            </a:r>
            <a:r>
              <a:rPr lang="en-US" b="1" dirty="0">
                <a:solidFill>
                  <a:srgbClr val="FFFFFF"/>
                </a:solidFill>
                <a:uFill>
                  <a:noFill/>
                </a:uFill>
              </a:rPr>
              <a:t>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$200 Question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71" name="Google Shape;271;p33">
            <a:hlinkClick r:id="" action="ppaction://hlinkshowjump?jump=nextslide"/>
          </p:cNvPr>
          <p:cNvSpPr txBox="1"/>
          <p:nvPr/>
        </p:nvSpPr>
        <p:spPr>
          <a:xfrm>
            <a:off x="7524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2" name="Google Shape;272;p33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3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8" name="Google Shape;278;p34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4800" dirty="0">
                <a:solidFill>
                  <a:srgbClr val="FFFFFF"/>
                </a:solidFill>
                <a:uFill>
                  <a:noFill/>
                </a:uFill>
              </a:rPr>
              <a:t>What are effluent limitation guidelines (ELGs)?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279" name="Google Shape;279;p34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uFill>
                  <a:noFill/>
                </a:uFill>
              </a:rPr>
              <a:t>Water Regulations</a:t>
            </a:r>
            <a:r>
              <a:rPr lang="en-US" b="1" dirty="0">
                <a:solidFill>
                  <a:srgbClr val="FFFFFF"/>
                </a:solidFill>
                <a:uFill>
                  <a:noFill/>
                </a:uFill>
              </a:rPr>
              <a:t>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$200 Answer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80" name="Google Shape;280;p34">
            <a:hlinkClick r:id="rId4" action="ppaction://hlinksldjump"/>
          </p:cNvPr>
          <p:cNvSpPr txBox="1"/>
          <p:nvPr/>
        </p:nvSpPr>
        <p:spPr>
          <a:xfrm>
            <a:off x="6345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1" name="Google Shape;281;p34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08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7" name="Google Shape;287;p35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FFFFFF"/>
                </a:solidFill>
                <a:uFill>
                  <a:noFill/>
                </a:uFill>
              </a:rPr>
              <a:t>This is a health-based drinking water contaminant threshold not related to cost effectiveness or feasibility considerations.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288" name="Google Shape;288;p35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uFill>
                  <a:noFill/>
                </a:uFill>
              </a:rPr>
              <a:t>Water Regulations</a:t>
            </a:r>
            <a:r>
              <a:rPr lang="en-US" b="1" dirty="0">
                <a:solidFill>
                  <a:srgbClr val="FFFFFF"/>
                </a:solidFill>
                <a:uFill>
                  <a:noFill/>
                </a:uFill>
              </a:rPr>
              <a:t>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$300 Question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89" name="Google Shape;289;p35">
            <a:hlinkClick r:id="" action="ppaction://hlinkshowjump?jump=nextslide"/>
          </p:cNvPr>
          <p:cNvSpPr txBox="1"/>
          <p:nvPr/>
        </p:nvSpPr>
        <p:spPr>
          <a:xfrm>
            <a:off x="7524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0" name="Google Shape;290;p35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3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6" name="Google Shape;296;p36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4800" dirty="0">
                <a:solidFill>
                  <a:srgbClr val="FFFFFF"/>
                </a:solidFill>
                <a:uFill>
                  <a:noFill/>
                </a:uFill>
              </a:rPr>
              <a:t>What is the maximum contaminant level goal?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297" name="Google Shape;297;p36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uFill>
                  <a:noFill/>
                </a:uFill>
              </a:rPr>
              <a:t>Water Regulations</a:t>
            </a:r>
            <a:r>
              <a:rPr lang="en-US" b="1" dirty="0">
                <a:solidFill>
                  <a:srgbClr val="FFFFFF"/>
                </a:solidFill>
                <a:uFill>
                  <a:noFill/>
                </a:uFill>
              </a:rPr>
              <a:t>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$300 Answer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8" name="Google Shape;298;p36">
            <a:hlinkClick r:id="rId4" action="ppaction://hlinksldjump"/>
          </p:cNvPr>
          <p:cNvSpPr txBox="1"/>
          <p:nvPr/>
        </p:nvSpPr>
        <p:spPr>
          <a:xfrm>
            <a:off x="6345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9" name="Google Shape;299;p36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08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05" name="Google Shape;305;p37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4800" dirty="0">
                <a:solidFill>
                  <a:srgbClr val="FFFFFF"/>
                </a:solidFill>
                <a:uFill>
                  <a:noFill/>
                </a:uFill>
              </a:rPr>
              <a:t>The Rapanos case established that these bodies of water affecting the chemical, physical, and biological integrity of WOTUS are jurisdictional. 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306" name="Google Shape;306;p37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uFill>
                  <a:noFill/>
                </a:uFill>
              </a:rPr>
              <a:t>Water Regulations</a:t>
            </a:r>
            <a:r>
              <a:rPr lang="en-US" b="1" dirty="0">
                <a:solidFill>
                  <a:srgbClr val="FFFFFF"/>
                </a:solidFill>
                <a:uFill>
                  <a:noFill/>
                </a:uFill>
              </a:rPr>
              <a:t>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$400 Question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7" name="Google Shape;307;p37">
            <a:hlinkClick r:id="" action="ppaction://hlinkshowjump?jump=nextslide"/>
          </p:cNvPr>
          <p:cNvSpPr txBox="1"/>
          <p:nvPr/>
        </p:nvSpPr>
        <p:spPr>
          <a:xfrm>
            <a:off x="7524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8" name="Google Shape;308;p37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3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1" name="Google Shape;7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4800" dirty="0">
                <a:solidFill>
                  <a:srgbClr val="FFFFFF"/>
                </a:solidFill>
                <a:uFill>
                  <a:noFill/>
                </a:uFill>
              </a:rPr>
              <a:t>Nudges and the Toxic Releases Inventory are examples of this type of regulatory instrument.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72" name="Google Shape;72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uFill>
                  <a:noFill/>
                </a:uFill>
              </a:rPr>
              <a:t>Regulatory Instruments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$100 Question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3" name="Google Shape;73;p11">
            <a:hlinkClick r:id="" action="ppaction://hlinkshowjump?jump=nextslide"/>
          </p:cNvPr>
          <p:cNvSpPr txBox="1"/>
          <p:nvPr/>
        </p:nvSpPr>
        <p:spPr>
          <a:xfrm>
            <a:off x="7524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4" name="Google Shape;74;p11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3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14" name="Google Shape;314;p38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4800" dirty="0">
                <a:solidFill>
                  <a:srgbClr val="FFFFFF"/>
                </a:solidFill>
                <a:uFill>
                  <a:noFill/>
                </a:uFill>
              </a:rPr>
              <a:t>Why is a significant nexus?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315" name="Google Shape;315;p38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uFill>
                  <a:noFill/>
                </a:uFill>
              </a:rPr>
              <a:t>Water Regulations</a:t>
            </a:r>
            <a:r>
              <a:rPr lang="en-US" b="1" dirty="0">
                <a:solidFill>
                  <a:srgbClr val="FFFFFF"/>
                </a:solidFill>
                <a:uFill>
                  <a:noFill/>
                </a:uFill>
              </a:rPr>
              <a:t>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$400 Answer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16" name="Google Shape;316;p38">
            <a:hlinkClick r:id="rId4" action="ppaction://hlinksldjump"/>
          </p:cNvPr>
          <p:cNvSpPr txBox="1"/>
          <p:nvPr/>
        </p:nvSpPr>
        <p:spPr>
          <a:xfrm>
            <a:off x="6345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17" name="Google Shape;317;p38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08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>
            <a:hlinkClick r:id="rId3" action="ppaction://hlinksldjump"/>
          </p:cNvPr>
          <p:cNvSpPr/>
          <p:nvPr/>
        </p:nvSpPr>
        <p:spPr>
          <a:xfrm>
            <a:off x="1619075" y="0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3" name="Google Shape;323;p3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FFFFFF"/>
                </a:solidFill>
                <a:uFill>
                  <a:noFill/>
                </a:uFill>
              </a:rPr>
              <a:t>These documents are mailed to all residents served by a drinking water system every year to describe any deficiencies in their water quality.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24" name="Google Shape;324;p3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uFill>
                  <a:noFill/>
                </a:uFill>
              </a:rPr>
              <a:t>Water Regulations</a:t>
            </a:r>
            <a:r>
              <a:rPr lang="en-US" b="1" dirty="0">
                <a:solidFill>
                  <a:srgbClr val="FFFFFF"/>
                </a:solidFill>
                <a:uFill>
                  <a:noFill/>
                </a:uFill>
              </a:rPr>
              <a:t>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$500 Question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25" name="Google Shape;325;p39">
            <a:hlinkClick r:id="" action="ppaction://hlinkshowjump?jump=nextslide"/>
          </p:cNvPr>
          <p:cNvSpPr txBox="1"/>
          <p:nvPr/>
        </p:nvSpPr>
        <p:spPr>
          <a:xfrm>
            <a:off x="7524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6" name="Google Shape;326;p39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3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0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32" name="Google Shape;332;p4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FFFFFF"/>
                </a:solidFill>
                <a:uFill>
                  <a:noFill/>
                </a:uFill>
              </a:rPr>
              <a:t>What are Consumer Confidence Reports?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33" name="Google Shape;333;p4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uFill>
                  <a:noFill/>
                </a:uFill>
              </a:rPr>
              <a:t>Water Regulations</a:t>
            </a:r>
            <a:r>
              <a:rPr lang="en-US" b="1" dirty="0">
                <a:solidFill>
                  <a:srgbClr val="FFFFFF"/>
                </a:solidFill>
                <a:uFill>
                  <a:noFill/>
                </a:uFill>
              </a:rPr>
              <a:t>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$500 Answer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34" name="Google Shape;334;p40">
            <a:hlinkClick r:id="rId4" action="ppaction://hlinksldjump"/>
          </p:cNvPr>
          <p:cNvSpPr txBox="1"/>
          <p:nvPr/>
        </p:nvSpPr>
        <p:spPr>
          <a:xfrm>
            <a:off x="6345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35" name="Google Shape;335;p40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08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1" name="Google Shape;341;p4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FFFFFF"/>
                </a:solidFill>
                <a:uFill>
                  <a:noFill/>
                </a:uFill>
              </a:rPr>
              <a:t>The Hudson River and Love Canal are examples of this. 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42" name="Google Shape;342;p4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uFill>
                  <a:noFill/>
                </a:uFill>
              </a:rPr>
              <a:t>Hazardous Waste</a:t>
            </a:r>
            <a:r>
              <a:rPr lang="en-US" b="1" dirty="0">
                <a:solidFill>
                  <a:srgbClr val="FFFFFF"/>
                </a:solidFill>
                <a:uFill>
                  <a:noFill/>
                </a:uFill>
              </a:rPr>
              <a:t>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$100 Question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43" name="Google Shape;343;p41">
            <a:hlinkClick r:id="" action="ppaction://hlinkshowjump?jump=nextslide"/>
          </p:cNvPr>
          <p:cNvSpPr txBox="1"/>
          <p:nvPr/>
        </p:nvSpPr>
        <p:spPr>
          <a:xfrm>
            <a:off x="7524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4" name="Google Shape;344;p41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3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0" name="Google Shape;350;p42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FFFFFF"/>
                </a:solidFill>
                <a:uFill>
                  <a:noFill/>
                </a:uFill>
              </a:rPr>
              <a:t>What is a Superfund site?</a:t>
            </a:r>
            <a:endParaRPr lang="en-US" sz="48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51" name="Google Shape;351;p42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uFill>
                  <a:noFill/>
                </a:uFill>
              </a:rPr>
              <a:t>Hazardous Waste</a:t>
            </a:r>
            <a:r>
              <a:rPr lang="en-US" b="1" dirty="0">
                <a:solidFill>
                  <a:srgbClr val="FFFFFF"/>
                </a:solidFill>
                <a:uFill>
                  <a:noFill/>
                </a:uFill>
              </a:rPr>
              <a:t>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$100 Answer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52" name="Google Shape;352;p42">
            <a:hlinkClick r:id="rId4" action="ppaction://hlinksldjump"/>
          </p:cNvPr>
          <p:cNvSpPr txBox="1"/>
          <p:nvPr/>
        </p:nvSpPr>
        <p:spPr>
          <a:xfrm>
            <a:off x="6345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53" name="Google Shape;353;p42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08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3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9" name="Google Shape;359;p43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FFFFFF"/>
                </a:solidFill>
                <a:uFill>
                  <a:noFill/>
                </a:uFill>
              </a:rPr>
              <a:t>Hazardous waste sites with exceptional toxicity are placed on this list. </a:t>
            </a:r>
            <a:endParaRPr lang="en-US" sz="48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360" name="Google Shape;360;p43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uFill>
                  <a:noFill/>
                </a:uFill>
              </a:rPr>
              <a:t>Hazardous Waste</a:t>
            </a:r>
            <a:r>
              <a:rPr lang="en-US" b="1" dirty="0">
                <a:solidFill>
                  <a:srgbClr val="FFFFFF"/>
                </a:solidFill>
                <a:uFill>
                  <a:noFill/>
                </a:uFill>
              </a:rPr>
              <a:t>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$200 Question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61" name="Google Shape;361;p43">
            <a:hlinkClick r:id="" action="ppaction://hlinkshowjump?jump=nextslide"/>
          </p:cNvPr>
          <p:cNvSpPr txBox="1"/>
          <p:nvPr/>
        </p:nvSpPr>
        <p:spPr>
          <a:xfrm>
            <a:off x="7524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62" name="Google Shape;362;p43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3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8" name="Google Shape;368;p44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FFFFFF"/>
                </a:solidFill>
                <a:uFill>
                  <a:noFill/>
                </a:uFill>
              </a:rPr>
              <a:t>What is the National Priorities List?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69" name="Google Shape;369;p44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uFill>
                  <a:noFill/>
                </a:uFill>
              </a:rPr>
              <a:t>Hazardous Waste</a:t>
            </a:r>
            <a:r>
              <a:rPr lang="en-US" b="1" dirty="0">
                <a:solidFill>
                  <a:srgbClr val="FFFFFF"/>
                </a:solidFill>
                <a:uFill>
                  <a:noFill/>
                </a:uFill>
              </a:rPr>
              <a:t>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$200 Answer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70" name="Google Shape;370;p44">
            <a:hlinkClick r:id="rId4" action="ppaction://hlinksldjump"/>
          </p:cNvPr>
          <p:cNvSpPr txBox="1"/>
          <p:nvPr/>
        </p:nvSpPr>
        <p:spPr>
          <a:xfrm>
            <a:off x="6345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71" name="Google Shape;371;p44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08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7" name="Google Shape;377;p45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FFFFFF"/>
                </a:solidFill>
              </a:rPr>
              <a:t>These groups face strict and fully retroactive liability for paying to clean up Superfund sites. </a:t>
            </a:r>
          </a:p>
        </p:txBody>
      </p:sp>
      <p:sp>
        <p:nvSpPr>
          <p:cNvPr id="378" name="Google Shape;378;p45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uFill>
                  <a:noFill/>
                </a:uFill>
              </a:rPr>
              <a:t>Hazardous Waste</a:t>
            </a:r>
            <a:r>
              <a:rPr lang="en-US" b="1" dirty="0">
                <a:solidFill>
                  <a:srgbClr val="FFFFFF"/>
                </a:solidFill>
                <a:uFill>
                  <a:noFill/>
                </a:uFill>
              </a:rPr>
              <a:t>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$300 Question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79" name="Google Shape;379;p45">
            <a:hlinkClick r:id="" action="ppaction://hlinkshowjump?jump=nextslide"/>
          </p:cNvPr>
          <p:cNvSpPr txBox="1"/>
          <p:nvPr/>
        </p:nvSpPr>
        <p:spPr>
          <a:xfrm>
            <a:off x="7524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80" name="Google Shape;380;p45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3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6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6" name="Google Shape;386;p46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4800" dirty="0">
                <a:solidFill>
                  <a:srgbClr val="FFFFFF"/>
                </a:solidFill>
                <a:uFill>
                  <a:noFill/>
                </a:uFill>
              </a:rPr>
              <a:t>Who are potentially responsible parties?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387" name="Google Shape;387;p46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uFill>
                  <a:noFill/>
                </a:uFill>
              </a:rPr>
              <a:t>Hazardous Waste</a:t>
            </a:r>
            <a:r>
              <a:rPr lang="en-US" b="1" dirty="0">
                <a:solidFill>
                  <a:srgbClr val="FFFFFF"/>
                </a:solidFill>
                <a:uFill>
                  <a:noFill/>
                </a:uFill>
              </a:rPr>
              <a:t>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$300 Answer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88" name="Google Shape;388;p46">
            <a:hlinkClick r:id="rId4" action="ppaction://hlinksldjump"/>
          </p:cNvPr>
          <p:cNvSpPr txBox="1"/>
          <p:nvPr/>
        </p:nvSpPr>
        <p:spPr>
          <a:xfrm>
            <a:off x="6345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89" name="Google Shape;389;p46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08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5" name="Google Shape;395;p47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4800" dirty="0">
                <a:solidFill>
                  <a:srgbClr val="FFFFFF"/>
                </a:solidFill>
                <a:uFill>
                  <a:noFill/>
                </a:uFill>
              </a:rPr>
              <a:t>This law defines hazardous waste and creates cradle-to-grave standards for its management. 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396" name="Google Shape;396;p47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uFill>
                  <a:noFill/>
                </a:uFill>
              </a:rPr>
              <a:t>Hazardous Waste</a:t>
            </a:r>
            <a:r>
              <a:rPr lang="en-US" b="1" dirty="0">
                <a:solidFill>
                  <a:srgbClr val="FFFFFF"/>
                </a:solidFill>
                <a:uFill>
                  <a:noFill/>
                </a:uFill>
              </a:rPr>
              <a:t>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$400 Question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97" name="Google Shape;397;p47">
            <a:hlinkClick r:id="" action="ppaction://hlinkshowjump?jump=nextslide"/>
          </p:cNvPr>
          <p:cNvSpPr txBox="1"/>
          <p:nvPr/>
        </p:nvSpPr>
        <p:spPr>
          <a:xfrm>
            <a:off x="7524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98" name="Google Shape;398;p47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3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0" name="Google Shape;80;p12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4800" dirty="0">
                <a:solidFill>
                  <a:srgbClr val="FFFFFF"/>
                </a:solidFill>
                <a:uFill>
                  <a:noFill/>
                </a:uFill>
              </a:rPr>
              <a:t>What is an information-based instrument?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81" name="Google Shape;81;p12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uFill>
                  <a:noFill/>
                </a:uFill>
              </a:rPr>
              <a:t>Regulatory Instruments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$100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</a:rPr>
              <a:t>Answer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2" name="Google Shape;82;p12">
            <a:hlinkClick r:id="rId4" action="ppaction://hlinksldjump"/>
          </p:cNvPr>
          <p:cNvSpPr txBox="1"/>
          <p:nvPr/>
        </p:nvSpPr>
        <p:spPr>
          <a:xfrm>
            <a:off x="6345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3" name="Google Shape;83;p12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08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8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4" name="Google Shape;404;p48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4800" dirty="0">
                <a:solidFill>
                  <a:srgbClr val="FFFFFF"/>
                </a:solidFill>
                <a:uFill>
                  <a:noFill/>
                </a:uFill>
              </a:rPr>
              <a:t>What is the </a:t>
            </a:r>
            <a:r>
              <a:rPr lang="en-US" sz="4800" dirty="0">
                <a:solidFill>
                  <a:srgbClr val="FFFFFF"/>
                </a:solidFill>
                <a:uFill>
                  <a:noFill/>
                </a:uFill>
              </a:rPr>
              <a:t>Resource Conservation and Recovery Act (RCRA)</a:t>
            </a:r>
            <a:r>
              <a:rPr lang="en" sz="4800" dirty="0">
                <a:solidFill>
                  <a:srgbClr val="FFFFFF"/>
                </a:solidFill>
                <a:uFill>
                  <a:noFill/>
                </a:uFill>
              </a:rPr>
              <a:t>?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405" name="Google Shape;405;p48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uFill>
                  <a:noFill/>
                </a:uFill>
              </a:rPr>
              <a:t>Hazardous Waste</a:t>
            </a:r>
            <a:r>
              <a:rPr lang="en-US" b="1" dirty="0">
                <a:solidFill>
                  <a:srgbClr val="FFFFFF"/>
                </a:solidFill>
                <a:uFill>
                  <a:noFill/>
                </a:uFill>
              </a:rPr>
              <a:t>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$400 Answer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6" name="Google Shape;406;p48">
            <a:hlinkClick r:id="rId4" action="ppaction://hlinksldjump"/>
          </p:cNvPr>
          <p:cNvSpPr txBox="1"/>
          <p:nvPr/>
        </p:nvSpPr>
        <p:spPr>
          <a:xfrm>
            <a:off x="6345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07" name="Google Shape;407;p48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08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9">
            <a:hlinkClick r:id="rId3" action="ppaction://hlinksldjump"/>
          </p:cNvPr>
          <p:cNvSpPr/>
          <p:nvPr/>
        </p:nvSpPr>
        <p:spPr>
          <a:xfrm>
            <a:off x="1619075" y="0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3" name="Google Shape;413;p4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FFFFFF"/>
                </a:solidFill>
                <a:uFill>
                  <a:noFill/>
                </a:uFill>
              </a:rPr>
              <a:t>RCRA sites that are deemed to be highly contaminated or a hazard to nearby communities can undergo this form of cleanup.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14" name="Google Shape;414;p4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uFill>
                  <a:noFill/>
                </a:uFill>
              </a:rPr>
              <a:t>Hazardous Waste</a:t>
            </a:r>
            <a:r>
              <a:rPr lang="en-US" b="1" dirty="0">
                <a:solidFill>
                  <a:srgbClr val="FFFFFF"/>
                </a:solidFill>
                <a:uFill>
                  <a:noFill/>
                </a:uFill>
              </a:rPr>
              <a:t>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$500 Question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15" name="Google Shape;415;p49">
            <a:hlinkClick r:id="" action="ppaction://hlinkshowjump?jump=nextslide"/>
          </p:cNvPr>
          <p:cNvSpPr txBox="1"/>
          <p:nvPr/>
        </p:nvSpPr>
        <p:spPr>
          <a:xfrm>
            <a:off x="7524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16" name="Google Shape;416;p49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3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0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2" name="Google Shape;422;p5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FFFFFF"/>
                </a:solidFill>
                <a:uFill>
                  <a:noFill/>
                </a:uFill>
              </a:rPr>
              <a:t>What are corrective actions?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423" name="Google Shape;423;p5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uFill>
                  <a:noFill/>
                </a:uFill>
              </a:rPr>
              <a:t>Hazardous Waste</a:t>
            </a:r>
            <a:r>
              <a:rPr lang="en-US" b="1" dirty="0">
                <a:solidFill>
                  <a:srgbClr val="FFFFFF"/>
                </a:solidFill>
                <a:uFill>
                  <a:noFill/>
                </a:uFill>
              </a:rPr>
              <a:t>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$500 Answer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24" name="Google Shape;424;p50">
            <a:hlinkClick r:id="rId4" action="ppaction://hlinksldjump"/>
          </p:cNvPr>
          <p:cNvSpPr txBox="1"/>
          <p:nvPr/>
        </p:nvSpPr>
        <p:spPr>
          <a:xfrm>
            <a:off x="6345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25" name="Google Shape;425;p50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08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1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1" name="Google Shape;431;p5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FFFFFF"/>
                </a:solidFill>
              </a:rPr>
              <a:t>In the US, this attribute-based regulatory instrument is the primary approach for regulating GHGs from cars.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432" name="Google Shape;432;p5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Cars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$100 Question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33" name="Google Shape;433;p51">
            <a:hlinkClick r:id="" action="ppaction://hlinkshowjump?jump=nextslide"/>
          </p:cNvPr>
          <p:cNvSpPr txBox="1"/>
          <p:nvPr/>
        </p:nvSpPr>
        <p:spPr>
          <a:xfrm>
            <a:off x="7524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34" name="Google Shape;434;p51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3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2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40" name="Google Shape;440;p52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4800" dirty="0">
                <a:solidFill>
                  <a:srgbClr val="FFFFFF"/>
                </a:solidFill>
                <a:uFill>
                  <a:noFill/>
                </a:uFill>
              </a:rPr>
              <a:t>What is the corporate average fuel economy (CAF</a:t>
            </a:r>
            <a:r>
              <a:rPr lang="en-US" sz="4800" dirty="0">
                <a:solidFill>
                  <a:srgbClr val="FFFFFF"/>
                </a:solidFill>
                <a:uFill>
                  <a:noFill/>
                </a:uFill>
              </a:rPr>
              <a:t>É</a:t>
            </a:r>
            <a:r>
              <a:rPr lang="en" sz="4800" dirty="0">
                <a:solidFill>
                  <a:srgbClr val="FFFFFF"/>
                </a:solidFill>
                <a:uFill>
                  <a:noFill/>
                </a:uFill>
              </a:rPr>
              <a:t>) standard?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441" name="Google Shape;441;p52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Cars - $100 Answer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42" name="Google Shape;442;p52">
            <a:hlinkClick r:id="rId4" action="ppaction://hlinksldjump"/>
          </p:cNvPr>
          <p:cNvSpPr txBox="1"/>
          <p:nvPr/>
        </p:nvSpPr>
        <p:spPr>
          <a:xfrm>
            <a:off x="6345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43" name="Google Shape;443;p52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08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3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49" name="Google Shape;449;p53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FFFFFF"/>
                </a:solidFill>
                <a:uFill>
                  <a:noFill/>
                </a:uFill>
              </a:rPr>
              <a:t>CAFE standards lead to a private benefit in the form of reduced fuel use because of this common bias.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450" name="Google Shape;450;p53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Cars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$200 Question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51" name="Google Shape;451;p53">
            <a:hlinkClick r:id="" action="ppaction://hlinkshowjump?jump=nextslide"/>
          </p:cNvPr>
          <p:cNvSpPr txBox="1"/>
          <p:nvPr/>
        </p:nvSpPr>
        <p:spPr>
          <a:xfrm>
            <a:off x="7524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52" name="Google Shape;452;p53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3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4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58" name="Google Shape;458;p54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4800" dirty="0">
                <a:solidFill>
                  <a:srgbClr val="FFFFFF"/>
                </a:solidFill>
                <a:uFill>
                  <a:noFill/>
                </a:uFill>
              </a:rPr>
              <a:t>What is MPG Illusion?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459" name="Google Shape;459;p54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Cars - $200 Answer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60" name="Google Shape;460;p54">
            <a:hlinkClick r:id="rId4" action="ppaction://hlinksldjump"/>
          </p:cNvPr>
          <p:cNvSpPr txBox="1"/>
          <p:nvPr/>
        </p:nvSpPr>
        <p:spPr>
          <a:xfrm>
            <a:off x="6345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61" name="Google Shape;461;p54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08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5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67" name="Google Shape;467;p55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2002225" y="1271257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FFFFFF"/>
                </a:solidFill>
                <a:uFill>
                  <a:noFill/>
                </a:uFill>
              </a:rPr>
              <a:t>In the mid-2010s, economists pointed out that the true externalities associated with these were actually higher than internal combustion engines for part of the US. 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468" name="Google Shape;468;p55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Cars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$300 Question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69" name="Google Shape;469;p55">
            <a:hlinkClick r:id="" action="ppaction://hlinkshowjump?jump=nextslide"/>
          </p:cNvPr>
          <p:cNvSpPr txBox="1"/>
          <p:nvPr/>
        </p:nvSpPr>
        <p:spPr>
          <a:xfrm>
            <a:off x="7524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70" name="Google Shape;470;p55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3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6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76" name="Google Shape;476;p56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4800" dirty="0">
                <a:solidFill>
                  <a:srgbClr val="FFFFFF"/>
                </a:solidFill>
                <a:uFill>
                  <a:noFill/>
                </a:uFill>
              </a:rPr>
              <a:t>What are electric cars?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477" name="Google Shape;477;p56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Cars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$300 Answer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78" name="Google Shape;478;p56">
            <a:hlinkClick r:id="rId4" action="ppaction://hlinksldjump"/>
          </p:cNvPr>
          <p:cNvSpPr txBox="1"/>
          <p:nvPr/>
        </p:nvSpPr>
        <p:spPr>
          <a:xfrm>
            <a:off x="6345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79" name="Google Shape;479;p56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08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7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85" name="Google Shape;485;p57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FFFFFF"/>
                </a:solidFill>
                <a:uFill>
                  <a:noFill/>
                </a:uFill>
              </a:rPr>
              <a:t>This effect explains why CAFE standards result in greater social externalities from noise and traffic.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86" name="Google Shape;486;p57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Cars - $400 Question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87" name="Google Shape;487;p57">
            <a:hlinkClick r:id="" action="ppaction://hlinkshowjump?jump=nextslide"/>
          </p:cNvPr>
          <p:cNvSpPr txBox="1"/>
          <p:nvPr/>
        </p:nvSpPr>
        <p:spPr>
          <a:xfrm>
            <a:off x="7524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88" name="Google Shape;488;p57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3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9" name="Google Shape;89;p13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4800" dirty="0">
                <a:solidFill>
                  <a:srgbClr val="FFFFFF"/>
                </a:solidFill>
                <a:uFill>
                  <a:noFill/>
                </a:uFill>
              </a:rPr>
              <a:t>This theory suggests that specific industries capture the regulatory process for rent-seeking purposes.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90" name="Google Shape;90;p13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uFill>
                  <a:noFill/>
                </a:uFill>
              </a:rPr>
              <a:t>Regulatory Instruments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$200 Question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91" name="Google Shape;91;p13">
            <a:hlinkClick r:id="" action="ppaction://hlinkshowjump?jump=nextslide"/>
          </p:cNvPr>
          <p:cNvSpPr txBox="1"/>
          <p:nvPr/>
        </p:nvSpPr>
        <p:spPr>
          <a:xfrm>
            <a:off x="7524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2" name="Google Shape;92;p13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3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8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94" name="Google Shape;494;p58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FFFFFF"/>
                </a:solidFill>
                <a:uFill>
                  <a:noFill/>
                </a:uFill>
              </a:rPr>
              <a:t>What is the rebound effect?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495" name="Google Shape;495;p58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Cars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$400 Answer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96" name="Google Shape;496;p58">
            <a:hlinkClick r:id="rId4" action="ppaction://hlinksldjump"/>
          </p:cNvPr>
          <p:cNvSpPr txBox="1"/>
          <p:nvPr/>
        </p:nvSpPr>
        <p:spPr>
          <a:xfrm>
            <a:off x="6345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97" name="Google Shape;497;p58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08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9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3" name="Google Shape;503;p5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FFFFFF"/>
                </a:solidFill>
              </a:rPr>
              <a:t>New car emissions or performance standards increase the proportion of dirty vehicles on the road because of this effect.</a:t>
            </a:r>
          </a:p>
        </p:txBody>
      </p:sp>
      <p:sp>
        <p:nvSpPr>
          <p:cNvPr id="504" name="Google Shape;504;p5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Cars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$500 Question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05" name="Google Shape;505;p59">
            <a:hlinkClick r:id="" action="ppaction://hlinkshowjump?jump=nextslide"/>
          </p:cNvPr>
          <p:cNvSpPr txBox="1"/>
          <p:nvPr/>
        </p:nvSpPr>
        <p:spPr>
          <a:xfrm>
            <a:off x="7524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06" name="Google Shape;506;p59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3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0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2" name="Google Shape;512;p6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FFFFFF"/>
                </a:solidFill>
                <a:uFill>
                  <a:noFill/>
                </a:uFill>
              </a:rPr>
              <a:t>What is the </a:t>
            </a:r>
            <a:r>
              <a:rPr lang="en-US" sz="4800" dirty="0" err="1">
                <a:solidFill>
                  <a:srgbClr val="FFFFFF"/>
                </a:solidFill>
                <a:uFill>
                  <a:noFill/>
                </a:uFill>
              </a:rPr>
              <a:t>Gruenspecht</a:t>
            </a:r>
            <a:r>
              <a:rPr lang="en-US" sz="4800" dirty="0">
                <a:solidFill>
                  <a:srgbClr val="FFFFFF"/>
                </a:solidFill>
                <a:uFill>
                  <a:noFill/>
                </a:uFill>
              </a:rPr>
              <a:t> effect?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513" name="Google Shape;513;p6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Cars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$500 Answer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14" name="Google Shape;514;p60">
            <a:hlinkClick r:id="rId4" action="ppaction://hlinksldjump"/>
          </p:cNvPr>
          <p:cNvSpPr txBox="1"/>
          <p:nvPr/>
        </p:nvSpPr>
        <p:spPr>
          <a:xfrm>
            <a:off x="6345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15" name="Google Shape;515;p60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08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1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21" name="Google Shape;521;p6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2730225"/>
            <a:ext cx="8229600" cy="32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4800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Topic: </a:t>
            </a:r>
            <a:r>
              <a:rPr lang="en" sz="4800" dirty="0">
                <a:solidFill>
                  <a:srgbClr val="FFFFFF"/>
                </a:solidFill>
                <a:uFill>
                  <a:noFill/>
                </a:uFill>
              </a:rPr>
              <a:t>Collective Action Problems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522" name="Google Shape;522;p6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3" name="Google Shape;523;p61">
            <a:hlinkClick r:id="" action="ppaction://hlinkshowjump?jump=nextslide"/>
          </p:cNvPr>
          <p:cNvSpPr txBox="1"/>
          <p:nvPr/>
        </p:nvSpPr>
        <p:spPr>
          <a:xfrm>
            <a:off x="7524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 dirty="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</a:t>
            </a:r>
            <a:r>
              <a:rPr lang="en" sz="1800" dirty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</a:t>
            </a:r>
            <a:endParaRPr sz="1800" dirty="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24" name="Google Shape;524;p61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3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61">
            <a:hlinkClick r:id="rId3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1164" y="967098"/>
            <a:ext cx="5731725" cy="17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2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31" name="Google Shape;531;p62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rgbClr val="FFFFFF"/>
                </a:solidFill>
              </a:rPr>
              <a:t>This school of thought, largely the brainchild of Elinor Ostrom, seeks to find creative solutions to collective action problems by studying historical patterns of collective organization. </a:t>
            </a:r>
            <a:endParaRPr sz="4400" dirty="0">
              <a:solidFill>
                <a:srgbClr val="FFFFFF"/>
              </a:solidFill>
            </a:endParaRPr>
          </a:p>
        </p:txBody>
      </p:sp>
      <p:sp>
        <p:nvSpPr>
          <p:cNvPr id="532" name="Google Shape;532;p62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Final Jeopardy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3" name="Google Shape;533;p62">
            <a:hlinkClick r:id="" action="ppaction://hlinkshowjump?jump=nextslide"/>
          </p:cNvPr>
          <p:cNvSpPr txBox="1"/>
          <p:nvPr/>
        </p:nvSpPr>
        <p:spPr>
          <a:xfrm>
            <a:off x="7524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34" name="Google Shape;534;p62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3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3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40" name="Google Shape;540;p63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4800" dirty="0">
                <a:solidFill>
                  <a:srgbClr val="FFFFFF"/>
                </a:solidFill>
                <a:uFill>
                  <a:noFill/>
                </a:uFill>
              </a:rPr>
              <a:t>What is New Institutionalism?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541" name="Google Shape;541;p63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Final Jeopardy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2" name="Google Shape;542;p63">
            <a:hlinkClick r:id="rId4" action="ppaction://hlinksldjump"/>
          </p:cNvPr>
          <p:cNvSpPr txBox="1"/>
          <p:nvPr/>
        </p:nvSpPr>
        <p:spPr>
          <a:xfrm>
            <a:off x="6345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43" name="Google Shape;543;p63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08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8" name="Google Shape;98;p14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4800" dirty="0">
                <a:solidFill>
                  <a:srgbClr val="FFFFFF"/>
                </a:solidFill>
                <a:uFill>
                  <a:noFill/>
                </a:uFill>
              </a:rPr>
              <a:t>What is the interest group theory of regulation?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99" name="Google Shape;99;p14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uFill>
                  <a:noFill/>
                </a:uFill>
              </a:rPr>
              <a:t>Regulatory Instruments</a:t>
            </a:r>
            <a:r>
              <a:rPr lang="en-US" b="1" dirty="0">
                <a:solidFill>
                  <a:srgbClr val="FFFFFF"/>
                </a:solidFill>
                <a:uFill>
                  <a:noFill/>
                </a:uFill>
              </a:rPr>
              <a:t>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$200 Answer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0" name="Google Shape;100;p14">
            <a:hlinkClick r:id="rId4" action="ppaction://hlinksldjump"/>
          </p:cNvPr>
          <p:cNvSpPr txBox="1"/>
          <p:nvPr/>
        </p:nvSpPr>
        <p:spPr>
          <a:xfrm>
            <a:off x="6345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1" name="Google Shape;101;p14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08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7" name="Google Shape;107;p15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4800" dirty="0">
                <a:solidFill>
                  <a:srgbClr val="FFFFFF"/>
                </a:solidFill>
                <a:uFill>
                  <a:noFill/>
                </a:uFill>
              </a:rPr>
              <a:t>A technology-based emissions standard is an example of this kind of regulatory instrument.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108" name="Google Shape;108;p15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uFill>
                  <a:noFill/>
                </a:uFill>
              </a:rPr>
              <a:t>Regulatory Instruments</a:t>
            </a:r>
            <a:r>
              <a:rPr lang="en-US" b="1" dirty="0">
                <a:solidFill>
                  <a:srgbClr val="FFFFFF"/>
                </a:solidFill>
                <a:uFill>
                  <a:noFill/>
                </a:uFill>
              </a:rPr>
              <a:t>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$300 Question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9" name="Google Shape;109;p15">
            <a:hlinkClick r:id="" action="ppaction://hlinkshowjump?jump=nextslide"/>
          </p:cNvPr>
          <p:cNvSpPr txBox="1"/>
          <p:nvPr/>
        </p:nvSpPr>
        <p:spPr>
          <a:xfrm>
            <a:off x="7524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0" name="Google Shape;110;p15">
            <a:hlinkClick r:id=""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63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6" name="Google Shape;116;p16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4800" dirty="0">
                <a:solidFill>
                  <a:srgbClr val="FFFFFF"/>
                </a:solidFill>
                <a:uFill>
                  <a:noFill/>
                </a:uFill>
              </a:rPr>
              <a:t>What is a prescriptive or command-and-control regulation?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117" name="Google Shape;117;p16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uFill>
                  <a:noFill/>
                </a:uFill>
              </a:rPr>
              <a:t>Regulatory Instruments</a:t>
            </a:r>
            <a:r>
              <a:rPr lang="en-US" b="1" dirty="0">
                <a:solidFill>
                  <a:srgbClr val="FFFFFF"/>
                </a:solidFill>
                <a:uFill>
                  <a:noFill/>
                </a:uFill>
              </a:rPr>
              <a:t>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$300 Answer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18" name="Google Shape;118;p16">
            <a:hlinkClick r:id="rId4" action="ppaction://hlinksldjump"/>
          </p:cNvPr>
          <p:cNvSpPr txBox="1"/>
          <p:nvPr/>
        </p:nvSpPr>
        <p:spPr>
          <a:xfrm>
            <a:off x="6345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9" name="Google Shape;119;p16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08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>
            <a:hlinkClick r:id="rId3" action="ppaction://hlinksldjump"/>
          </p:cNvPr>
          <p:cNvSpPr/>
          <p:nvPr/>
        </p:nvSpPr>
        <p:spPr>
          <a:xfrm>
            <a:off x="1545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5" name="Google Shape;125;p17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FFFFFF"/>
                </a:solidFill>
              </a:rPr>
              <a:t>Under a cap-and-trade, this is one method of recouping government revenue from regulating the externality.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126" name="Google Shape;126;p17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uFill>
                  <a:noFill/>
                </a:uFill>
              </a:rPr>
              <a:t>Regulatory Instruments</a:t>
            </a:r>
            <a:r>
              <a:rPr lang="en-US" b="1" dirty="0">
                <a:solidFill>
                  <a:srgbClr val="FFFFFF"/>
                </a:solidFill>
                <a:uFill>
                  <a:noFill/>
                </a:uFill>
              </a:rPr>
              <a:t> 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$400 Question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27" name="Google Shape;127;p17">
            <a:hlinkClick r:id="" action="ppaction://hlinkshowjump?jump=nextslide"/>
          </p:cNvPr>
          <p:cNvSpPr txBox="1"/>
          <p:nvPr/>
        </p:nvSpPr>
        <p:spPr>
          <a:xfrm>
            <a:off x="7524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8" name="Google Shape;128;p17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3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1368</Words>
  <Application>Microsoft Office PowerPoint</Application>
  <PresentationFormat>Widescreen</PresentationFormat>
  <Paragraphs>194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8" baseType="lpstr">
      <vt:lpstr>Arial</vt:lpstr>
      <vt:lpstr>Trebuchet MS</vt:lpstr>
      <vt:lpstr>Wave</vt:lpstr>
      <vt:lpstr>Review for Final</vt:lpstr>
      <vt:lpstr>JEOPARDY BOARD</vt:lpstr>
      <vt:lpstr>Regulatory Instruments- $100 Question</vt:lpstr>
      <vt:lpstr>Regulatory Instruments- $100 Answer</vt:lpstr>
      <vt:lpstr>Regulatory Instruments- $200 Question</vt:lpstr>
      <vt:lpstr>Regulatory Instruments - $200 Answer</vt:lpstr>
      <vt:lpstr>Regulatory Instruments - $300 Question</vt:lpstr>
      <vt:lpstr>Regulatory Instruments - $300 Answer</vt:lpstr>
      <vt:lpstr>Regulatory Instruments - $400 Question</vt:lpstr>
      <vt:lpstr>Regulatory Instruments - $400 Answer</vt:lpstr>
      <vt:lpstr>Regulatory Instruments - $500 Question</vt:lpstr>
      <vt:lpstr>Regulatory Instruments - $500 Answer</vt:lpstr>
      <vt:lpstr>The Clean Air Act - $100 Question</vt:lpstr>
      <vt:lpstr>The Clean Air Act - $100 Answer</vt:lpstr>
      <vt:lpstr>The Clean Air Act - $200 Question</vt:lpstr>
      <vt:lpstr>The Clean Air Act - $200 Answer</vt:lpstr>
      <vt:lpstr>The Clean Air Act - $300 Question</vt:lpstr>
      <vt:lpstr>The Clean Air Act - $300 Answer</vt:lpstr>
      <vt:lpstr>The Clean Air Act - $400 Question</vt:lpstr>
      <vt:lpstr>The Clean Air Act - $400 Answer</vt:lpstr>
      <vt:lpstr>The Clean Air Act - $500 Question</vt:lpstr>
      <vt:lpstr>The Clean Air Act - $500 Answer</vt:lpstr>
      <vt:lpstr>Water Regulations- $100 Question</vt:lpstr>
      <vt:lpstr>Water Regulations - $100 Answer</vt:lpstr>
      <vt:lpstr>Water Regulations - $200 Question</vt:lpstr>
      <vt:lpstr>Water Regulations - $200 Answer</vt:lpstr>
      <vt:lpstr>Water Regulations - $300 Question</vt:lpstr>
      <vt:lpstr>Water Regulations - $300 Answer</vt:lpstr>
      <vt:lpstr>Water Regulations - $400 Question</vt:lpstr>
      <vt:lpstr>Water Regulations - $400 Answer</vt:lpstr>
      <vt:lpstr>Water Regulations - $500 Question</vt:lpstr>
      <vt:lpstr>Water Regulations - $500 Answer</vt:lpstr>
      <vt:lpstr>Hazardous Waste - $100 Question</vt:lpstr>
      <vt:lpstr>Hazardous Waste - $100 Answer</vt:lpstr>
      <vt:lpstr>Hazardous Waste - $200 Question</vt:lpstr>
      <vt:lpstr>Hazardous Waste - $200 Answer</vt:lpstr>
      <vt:lpstr>Hazardous Waste - $300 Question</vt:lpstr>
      <vt:lpstr>Hazardous Waste - $300 Answer</vt:lpstr>
      <vt:lpstr>Hazardous Waste - $400 Question</vt:lpstr>
      <vt:lpstr>Hazardous Waste - $400 Answer</vt:lpstr>
      <vt:lpstr>Hazardous Waste - $500 Question</vt:lpstr>
      <vt:lpstr>Hazardous Waste - $500 Answer</vt:lpstr>
      <vt:lpstr>Cars - $100 Question</vt:lpstr>
      <vt:lpstr>Cars - $100 Answer</vt:lpstr>
      <vt:lpstr>Cars - $200 Question</vt:lpstr>
      <vt:lpstr>Cars - $200 Answer</vt:lpstr>
      <vt:lpstr>Cars - $300 Question</vt:lpstr>
      <vt:lpstr>Cars - $300 Answer</vt:lpstr>
      <vt:lpstr>Cars - $400 Question</vt:lpstr>
      <vt:lpstr>Cars - $400 Answer</vt:lpstr>
      <vt:lpstr>Cars - $500 Question</vt:lpstr>
      <vt:lpstr>Cars - $500 Answer</vt:lpstr>
      <vt:lpstr>FINAL</vt:lpstr>
      <vt:lpstr>Final Jeopardy Question</vt:lpstr>
      <vt:lpstr>Final Jeopardy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for Midterm 1</dc:title>
  <dc:creator>Wes Austin</dc:creator>
  <cp:lastModifiedBy>Wes</cp:lastModifiedBy>
  <cp:revision>12</cp:revision>
  <dcterms:modified xsi:type="dcterms:W3CDTF">2023-11-29T20:10:13Z</dcterms:modified>
</cp:coreProperties>
</file>