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15" r:id="rId2"/>
    <p:sldId id="430" r:id="rId3"/>
    <p:sldId id="756" r:id="rId4"/>
    <p:sldId id="431" r:id="rId5"/>
    <p:sldId id="453" r:id="rId6"/>
    <p:sldId id="452" r:id="rId7"/>
    <p:sldId id="451" r:id="rId8"/>
    <p:sldId id="434" r:id="rId9"/>
    <p:sldId id="767" r:id="rId10"/>
    <p:sldId id="768" r:id="rId11"/>
    <p:sldId id="432" r:id="rId12"/>
    <p:sldId id="411" r:id="rId13"/>
    <p:sldId id="413" r:id="rId14"/>
    <p:sldId id="446" r:id="rId15"/>
    <p:sldId id="757" r:id="rId16"/>
    <p:sldId id="759" r:id="rId17"/>
    <p:sldId id="447" r:id="rId18"/>
    <p:sldId id="761" r:id="rId19"/>
    <p:sldId id="760" r:id="rId20"/>
    <p:sldId id="433" r:id="rId21"/>
    <p:sldId id="449" r:id="rId22"/>
    <p:sldId id="758" r:id="rId23"/>
    <p:sldId id="379" r:id="rId24"/>
    <p:sldId id="762" r:id="rId25"/>
    <p:sldId id="763" r:id="rId26"/>
    <p:sldId id="769" r:id="rId27"/>
    <p:sldId id="764" r:id="rId28"/>
    <p:sldId id="765" r:id="rId29"/>
    <p:sldId id="771" r:id="rId30"/>
    <p:sldId id="766" r:id="rId31"/>
    <p:sldId id="770" r:id="rId32"/>
    <p:sldId id="423" r:id="rId33"/>
    <p:sldId id="772" r:id="rId34"/>
    <p:sldId id="773" r:id="rId35"/>
    <p:sldId id="427" r:id="rId36"/>
    <p:sldId id="450" r:id="rId37"/>
    <p:sldId id="4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30"/>
            <p14:sldId id="756"/>
            <p14:sldId id="431"/>
            <p14:sldId id="453"/>
            <p14:sldId id="452"/>
            <p14:sldId id="451"/>
            <p14:sldId id="434"/>
            <p14:sldId id="767"/>
            <p14:sldId id="768"/>
            <p14:sldId id="432"/>
            <p14:sldId id="411"/>
            <p14:sldId id="413"/>
            <p14:sldId id="446"/>
            <p14:sldId id="757"/>
            <p14:sldId id="759"/>
            <p14:sldId id="447"/>
            <p14:sldId id="761"/>
            <p14:sldId id="760"/>
            <p14:sldId id="433"/>
            <p14:sldId id="449"/>
            <p14:sldId id="758"/>
            <p14:sldId id="379"/>
            <p14:sldId id="762"/>
            <p14:sldId id="763"/>
            <p14:sldId id="769"/>
            <p14:sldId id="764"/>
            <p14:sldId id="765"/>
            <p14:sldId id="771"/>
            <p14:sldId id="766"/>
            <p14:sldId id="770"/>
            <p14:sldId id="423"/>
            <p14:sldId id="772"/>
            <p14:sldId id="773"/>
            <p14:sldId id="427"/>
            <p14:sldId id="450"/>
            <p14:sldId id="400"/>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DDDDD"/>
    <a:srgbClr val="FF9900"/>
    <a:srgbClr val="00B050"/>
    <a:srgbClr val="2E6187"/>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30" autoAdjust="0"/>
    <p:restoredTop sz="84129" autoAdjust="0"/>
  </p:normalViewPr>
  <p:slideViewPr>
    <p:cSldViewPr snapToGrid="0">
      <p:cViewPr varScale="1">
        <p:scale>
          <a:sx n="95" d="100"/>
          <a:sy n="95" d="100"/>
        </p:scale>
        <p:origin x="81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Wes" userId="af0a08d3-450a-44fe-af25-05348afc4137" providerId="ADAL" clId="{5DF8C19D-9DE9-495B-A03B-FFFC47795977}"/>
    <pc:docChg chg="modSld">
      <pc:chgData name="Austin, Wes" userId="af0a08d3-450a-44fe-af25-05348afc4137" providerId="ADAL" clId="{5DF8C19D-9DE9-495B-A03B-FFFC47795977}" dt="2023-09-27T19:36:40.481" v="0" actId="20577"/>
      <pc:docMkLst>
        <pc:docMk/>
      </pc:docMkLst>
      <pc:sldChg chg="modSp mod">
        <pc:chgData name="Austin, Wes" userId="af0a08d3-450a-44fe-af25-05348afc4137" providerId="ADAL" clId="{5DF8C19D-9DE9-495B-A03B-FFFC47795977}" dt="2023-09-27T19:36:40.481" v="0" actId="20577"/>
        <pc:sldMkLst>
          <pc:docMk/>
          <pc:sldMk cId="3347428032" sldId="772"/>
        </pc:sldMkLst>
        <pc:spChg chg="mod">
          <ac:chgData name="Austin, Wes" userId="af0a08d3-450a-44fe-af25-05348afc4137" providerId="ADAL" clId="{5DF8C19D-9DE9-495B-A03B-FFFC47795977}" dt="2023-09-27T19:36:40.481" v="0" actId="20577"/>
          <ac:spMkLst>
            <pc:docMk/>
            <pc:sldMk cId="3347428032" sldId="772"/>
            <ac:spMk id="3" creationId="{2B8781A6-9BC8-F170-6E0A-11298CA27A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1428197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2205449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623504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3887416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2662982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68584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4017417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281739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3945745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1751536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322057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2742867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3165722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124235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2940212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39230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399127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127952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4228269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533635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3283080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425004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29646257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785747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515823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349830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63007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413310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48696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88100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5000"/>
              </a:lnSpc>
            </a:pPr>
            <a:r>
              <a:rPr lang="en-US" sz="2400" dirty="0">
                <a:cs typeface="Calibri Light" panose="020F0302020204030204" pitchFamily="34" charset="0"/>
              </a:rPr>
              <a:t>Examples of Positive Considerations</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What are the costs and benefits of the facility to the city?</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What are the impacts of the facility on local air and water quality?</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Local opinion is opposed to the construction of the facility. </a:t>
            </a:r>
          </a:p>
          <a:p>
            <a:endParaRPr lang="en-US" dirty="0"/>
          </a:p>
          <a:p>
            <a:pPr>
              <a:lnSpc>
                <a:spcPct val="125000"/>
              </a:lnSpc>
            </a:pPr>
            <a:r>
              <a:rPr lang="en-US" sz="1200" dirty="0">
                <a:cs typeface="Calibri Light" panose="020F0302020204030204" pitchFamily="34" charset="0"/>
              </a:rPr>
              <a:t>Examples of Normative Considerations</a:t>
            </a:r>
          </a:p>
          <a:p>
            <a:pPr marL="342900" indent="-342900">
              <a:lnSpc>
                <a:spcPct val="125000"/>
              </a:lnSpc>
              <a:buFont typeface="Wingdings" panose="05000000000000000000" pitchFamily="2" charset="2"/>
              <a:buChar char="§"/>
            </a:pPr>
            <a:r>
              <a:rPr lang="en-US" sz="1200" dirty="0">
                <a:cs typeface="Calibri Light" panose="020F0302020204030204" pitchFamily="34" charset="0"/>
              </a:rPr>
              <a:t>The police are already too militarized. </a:t>
            </a:r>
          </a:p>
          <a:p>
            <a:pPr marL="342900" indent="-342900">
              <a:lnSpc>
                <a:spcPct val="125000"/>
              </a:lnSpc>
              <a:buFont typeface="Wingdings" panose="05000000000000000000" pitchFamily="2" charset="2"/>
              <a:buChar char="§"/>
            </a:pPr>
            <a:r>
              <a:rPr lang="en-US" sz="1200" dirty="0">
                <a:cs typeface="Calibri Light" panose="020F0302020204030204" pitchFamily="34" charset="0"/>
              </a:rPr>
              <a:t>Local authorities have been heavy-handed in suppressing protests against the facility. </a:t>
            </a:r>
          </a:p>
          <a:p>
            <a:pPr marL="342900" indent="-342900">
              <a:lnSpc>
                <a:spcPct val="125000"/>
              </a:lnSpc>
              <a:buFont typeface="Wingdings" panose="05000000000000000000" pitchFamily="2" charset="2"/>
              <a:buChar char="§"/>
            </a:pPr>
            <a:r>
              <a:rPr lang="en-US" sz="1200" dirty="0">
                <a:cs typeface="Calibri Light" panose="020F0302020204030204" pitchFamily="34" charset="0"/>
              </a:rPr>
              <a:t>The training center will increase policy brutality.  </a:t>
            </a:r>
          </a:p>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592631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374598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8815214"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11: Positive vs. Normative Methods in Environmental Economics</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Foundations%20of%20Economic%20Analysis"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hyperlink" Target="https://screeningtool.geoplatform.gov/en/#3/46.01/-96.25"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hyperlink" Target="https://www.baltimoresun.com/opinion/op-ed/bs-ed-op-0510-climate-equity-tool-20220509-lrnsb7d7nfddfpk4se3stqp5bq-story.html"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nytimes.com/2009/12/14/business/economy/14samuelson.html" TargetMode="External"/><Relationship Id="rId5" Type="http://schemas.openxmlformats.org/officeDocument/2006/relationships/image" Target="../media/image9.jpeg"/><Relationship Id="rId4" Type="http://schemas.openxmlformats.org/officeDocument/2006/relationships/hyperlink" Target="Foundations%20of%20Economic%20Analysis"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www.bls.gov/cps/cps_htgm.htm"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hyperlink" Target="https://www.bls.gov/cps/cps_htgm.htm"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https://www.bls.gov/cps/cps_htgm.ht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hyperlink" Target="https://www.aeaweb.org/articles?id=10.1257/jep.33.4.27"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1.png"/><Relationship Id="rId5" Type="http://schemas.openxmlformats.org/officeDocument/2006/relationships/hyperlink" Target="https://www.epa.gov/sites/default/files/2019-06/documents/utilities_ria_final_cpp_repeal_and_ace_2019-06.pdf" TargetMode="External"/><Relationship Id="rId4" Type="http://schemas.openxmlformats.org/officeDocument/2006/relationships/hyperlink" Target="https://www.epa.gov/stationary-sources-air-pollution/affordable-clean-energy-ru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https://www.journals.uchicago.edu/doi/full/10.1086/715623"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s://www.journals.uchicago.edu/doi/full/10.1086/715623"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2.jpeg"/><Relationship Id="rId4" Type="http://schemas.openxmlformats.org/officeDocument/2006/relationships/hyperlink" Target="https://www.imdb.com/name/nm0001654/"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www.journals.uchicago.edu/doi/full/10.1086/715623"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www.journals.uchicago.edu/doi/full/10.1086/715623"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hyperlink" Target="https://bryanparthum.github.io/papers/journal_articles/Cook%202022%20-%20Kaldor-Hicks%20Neoliberalism.pdf"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s://bryanparthum.github.io/papers/journal_articles/Cook%202022%20-%20Kaldor-Hicks%20Neoliberalism.pdf" TargetMode="External"/><Relationship Id="rId4" Type="http://schemas.openxmlformats.org/officeDocument/2006/relationships/hyperlink" Target="https://www.sciencedirect.com/science/article/pii/S0921800903002635"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adamtheising/environmental_economics/blob/main/journal%20articles/fraas_etal2023.pdf" TargetMode="External"/><Relationship Id="rId2" Type="http://schemas.openxmlformats.org/officeDocument/2006/relationships/hyperlink" Target="https://github.com/adamtheising/environmental_economics/blob/main/journal%20articles/Arrow_1996.pdf" TargetMode="External"/><Relationship Id="rId1" Type="http://schemas.openxmlformats.org/officeDocument/2006/relationships/slideLayout" Target="../slideLayouts/slideLayout2.xml"/><Relationship Id="rId4" Type="http://schemas.openxmlformats.org/officeDocument/2006/relationships/hyperlink" Target="https://github.com/adamtheising/environmental_economics/blob/main/journal%20articles/Flyvberg_Bester_2021.pdf"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jpeg"/><Relationship Id="rId5" Type="http://schemas.openxmlformats.org/officeDocument/2006/relationships/hyperlink" Target="https://www.brookings.edu/articles/atlantas-cop-city-and-the-relationship-between-place-policing-and-climate/"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hyperlink" Target="https://theintercept.com/2023/09/07/cop-city-rico-indictment/"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cs typeface="Calibri Light" panose="020F0302020204030204" pitchFamily="34" charset="0"/>
              </a:rPr>
              <a:t>Prof. Austin</a:t>
            </a:r>
          </a:p>
          <a:p>
            <a:r>
              <a:rPr lang="en-US" sz="2600" dirty="0">
                <a:cs typeface="Calibri Light" panose="020F0302020204030204" pitchFamily="34" charset="0"/>
              </a:rPr>
              <a:t>Environmental Economics</a:t>
            </a:r>
            <a:br>
              <a:rPr lang="en-US" sz="2600" dirty="0">
                <a:cs typeface="Calibri Light" panose="020F0302020204030204" pitchFamily="34" charset="0"/>
              </a:rPr>
            </a:br>
            <a:r>
              <a:rPr lang="en-US" sz="2600" dirty="0">
                <a:cs typeface="Calibri Light" panose="020F0302020204030204" pitchFamily="34" charset="0"/>
              </a:rPr>
              <a:t>Econ 475</a:t>
            </a:r>
          </a:p>
        </p:txBody>
      </p:sp>
      <p:sp>
        <p:nvSpPr>
          <p:cNvPr id="7" name="Title 1"/>
          <p:cNvSpPr txBox="1">
            <a:spLocks/>
          </p:cNvSpPr>
          <p:nvPr/>
        </p:nvSpPr>
        <p:spPr>
          <a:xfrm>
            <a:off x="278295" y="2229492"/>
            <a:ext cx="11688417" cy="102741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700" dirty="0">
                <a:solidFill>
                  <a:schemeClr val="tx1"/>
                </a:solidFill>
                <a:latin typeface="+mn-lt"/>
                <a:cs typeface="Calibri Light" panose="020F0302020204030204" pitchFamily="34" charset="0"/>
              </a:rPr>
              <a:t>Lecture 11: Positive vs. Normative Methods and their Role in Environmental Economics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8" y="1397674"/>
            <a:ext cx="11821672" cy="2677656"/>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What are some positive and normative considerations that the policymaker will consider?</a:t>
            </a:r>
          </a:p>
          <a:p>
            <a:pPr>
              <a:lnSpc>
                <a:spcPct val="125000"/>
              </a:lnSpc>
            </a:pPr>
            <a:r>
              <a:rPr lang="en-US" sz="2400" dirty="0">
                <a:cs typeface="Calibri Light" panose="020F0302020204030204" pitchFamily="34" charset="0"/>
              </a:rPr>
              <a:t>Brainstorm and list three normative and positive research questions or considerations. </a:t>
            </a:r>
          </a:p>
          <a:p>
            <a:pPr algn="ctr">
              <a:lnSpc>
                <a:spcPct val="125000"/>
              </a:lnSpc>
            </a:pPr>
            <a:endParaRPr lang="en-US" sz="2400" dirty="0">
              <a:cs typeface="Calibri Light" panose="020F0302020204030204" pitchFamily="34" charset="0"/>
            </a:endParaRPr>
          </a:p>
          <a:p>
            <a:pPr algn="ctr">
              <a:lnSpc>
                <a:spcPct val="125000"/>
              </a:lnSpc>
            </a:pPr>
            <a:endParaRPr lang="en-US" sz="2400" dirty="0">
              <a:cs typeface="Calibri Light" panose="020F0302020204030204" pitchFamily="34" charset="0"/>
            </a:endParaRPr>
          </a:p>
          <a:p>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Example to Motivate Discussion </a:t>
            </a:r>
          </a:p>
        </p:txBody>
      </p:sp>
    </p:spTree>
    <p:custDataLst>
      <p:tags r:id="rId1"/>
    </p:custDataLst>
    <p:extLst>
      <p:ext uri="{BB962C8B-B14F-4D97-AF65-F5344CB8AC3E}">
        <p14:creationId xmlns:p14="http://schemas.microsoft.com/office/powerpoint/2010/main" val="190461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6472261" cy="4295791"/>
          </a:xfrm>
          <a:prstGeom prst="rect">
            <a:avLst/>
          </a:prstGeom>
          <a:noFill/>
          <a:effectLst/>
        </p:spPr>
        <p:txBody>
          <a:bodyPr wrap="square" rtlCol="0">
            <a:spAutoFit/>
          </a:bodyPr>
          <a:lstStyle/>
          <a:p>
            <a:pPr>
              <a:lnSpc>
                <a:spcPct val="125000"/>
              </a:lnSpc>
            </a:pPr>
            <a:r>
              <a:rPr lang="en-US" sz="2000" dirty="0">
                <a:cs typeface="Times New Roman" panose="02020603050405020304" pitchFamily="18" charset="0"/>
              </a:rPr>
              <a:t>“It’s positive economics where economists have both an absolute and comparative advantage over other disciplines.” </a:t>
            </a:r>
          </a:p>
          <a:p>
            <a:pPr>
              <a:lnSpc>
                <a:spcPct val="125000"/>
              </a:lnSpc>
            </a:pPr>
            <a:r>
              <a:rPr lang="en-US" sz="2000" dirty="0">
                <a:cs typeface="Times New Roman" panose="02020603050405020304" pitchFamily="18" charset="0"/>
              </a:rPr>
              <a:t>-- Paul Samuelson, </a:t>
            </a:r>
            <a:r>
              <a:rPr lang="en-US" sz="2000" dirty="0">
                <a:cs typeface="Times New Roman" panose="02020603050405020304" pitchFamily="18" charset="0"/>
                <a:hlinkClick r:id="rId4" action="ppaction://hlinkfile"/>
              </a:rPr>
              <a:t>Foundations of Economic Analysis</a:t>
            </a:r>
            <a:endParaRPr lang="en-US" sz="2000" dirty="0">
              <a:cs typeface="Times New Roman" panose="02020603050405020304" pitchFamily="18" charset="0"/>
            </a:endParaRPr>
          </a:p>
          <a:p>
            <a:pPr>
              <a:lnSpc>
                <a:spcPct val="125000"/>
              </a:lnSpc>
            </a:pPr>
            <a:endParaRPr lang="en-US" sz="2000" dirty="0">
              <a:cs typeface="Times New Roman" panose="02020603050405020304" pitchFamily="18" charset="0"/>
            </a:endParaRPr>
          </a:p>
          <a:p>
            <a:pPr>
              <a:lnSpc>
                <a:spcPct val="125000"/>
              </a:lnSpc>
            </a:pPr>
            <a:r>
              <a:rPr lang="en-US" sz="2000" dirty="0">
                <a:cs typeface="Calibri Light" panose="020F0302020204030204" pitchFamily="34" charset="0"/>
              </a:rPr>
              <a:t>Economists combine theory, math, and data to test our understanding of environmental problems and answer novel research questions. </a:t>
            </a:r>
          </a:p>
          <a:p>
            <a:pPr>
              <a:lnSpc>
                <a:spcPct val="125000"/>
              </a:lnSpc>
            </a:pPr>
            <a:endParaRPr lang="en-US" sz="2000" dirty="0">
              <a:cs typeface="Calibri Light" panose="020F0302020204030204" pitchFamily="34" charset="0"/>
            </a:endParaRPr>
          </a:p>
          <a:p>
            <a:pPr>
              <a:lnSpc>
                <a:spcPct val="125000"/>
              </a:lnSpc>
            </a:pPr>
            <a:r>
              <a:rPr lang="en-US" sz="2000" dirty="0">
                <a:cs typeface="Times New Roman" panose="02020603050405020304" pitchFamily="18" charset="0"/>
              </a:rPr>
              <a:t>We have covered many positive research questions:</a:t>
            </a:r>
            <a:endParaRPr lang="en-US" sz="2000" dirty="0">
              <a:cs typeface="Calibri Light" panose="020F0302020204030204" pitchFamily="34" charset="0"/>
            </a:endParaRPr>
          </a:p>
          <a:p>
            <a:pPr marL="800100" lvl="1" indent="-342900">
              <a:lnSpc>
                <a:spcPct val="125000"/>
              </a:lnSpc>
              <a:buFont typeface="Wingdings" panose="05000000000000000000" pitchFamily="2" charset="2"/>
              <a:buChar char="§"/>
            </a:pPr>
            <a:r>
              <a:rPr lang="en-US" sz="2000" dirty="0">
                <a:cs typeface="Calibri Light" panose="020F0302020204030204" pitchFamily="34" charset="0"/>
              </a:rPr>
              <a:t>Plastic bags, bottled water purchases, wildfires, nutrient pollution, etc. </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Economics as a Positive Discipline </a:t>
            </a:r>
          </a:p>
        </p:txBody>
      </p:sp>
      <p:pic>
        <p:nvPicPr>
          <p:cNvPr id="6" name="Picture 5">
            <a:extLst>
              <a:ext uri="{FF2B5EF4-FFF2-40B4-BE49-F238E27FC236}">
                <a16:creationId xmlns:a16="http://schemas.microsoft.com/office/drawing/2014/main" id="{9847B925-B676-2E7D-FC1C-BBED792B31E7}"/>
              </a:ext>
            </a:extLst>
          </p:cNvPr>
          <p:cNvPicPr>
            <a:picLocks noChangeAspect="1"/>
          </p:cNvPicPr>
          <p:nvPr/>
        </p:nvPicPr>
        <p:blipFill>
          <a:blip r:embed="rId5"/>
          <a:stretch>
            <a:fillRect/>
          </a:stretch>
        </p:blipFill>
        <p:spPr>
          <a:xfrm>
            <a:off x="7828585" y="0"/>
            <a:ext cx="4363415" cy="2834355"/>
          </a:xfrm>
          <a:prstGeom prst="rect">
            <a:avLst/>
          </a:prstGeom>
        </p:spPr>
      </p:pic>
      <p:pic>
        <p:nvPicPr>
          <p:cNvPr id="10" name="Picture 9">
            <a:extLst>
              <a:ext uri="{FF2B5EF4-FFF2-40B4-BE49-F238E27FC236}">
                <a16:creationId xmlns:a16="http://schemas.microsoft.com/office/drawing/2014/main" id="{4AA13E75-0360-51F9-5822-FAD8F4775878}"/>
              </a:ext>
            </a:extLst>
          </p:cNvPr>
          <p:cNvPicPr>
            <a:picLocks noChangeAspect="1"/>
          </p:cNvPicPr>
          <p:nvPr/>
        </p:nvPicPr>
        <p:blipFill>
          <a:blip r:embed="rId6"/>
          <a:stretch>
            <a:fillRect/>
          </a:stretch>
        </p:blipFill>
        <p:spPr>
          <a:xfrm>
            <a:off x="6944828" y="3192961"/>
            <a:ext cx="5247172" cy="3224272"/>
          </a:xfrm>
          <a:prstGeom prst="rect">
            <a:avLst/>
          </a:prstGeom>
        </p:spPr>
      </p:pic>
      <p:pic>
        <p:nvPicPr>
          <p:cNvPr id="13" name="Picture 12">
            <a:extLst>
              <a:ext uri="{FF2B5EF4-FFF2-40B4-BE49-F238E27FC236}">
                <a16:creationId xmlns:a16="http://schemas.microsoft.com/office/drawing/2014/main" id="{A1AAE116-A746-A45E-CCD7-C9966FA67BC4}"/>
              </a:ext>
            </a:extLst>
          </p:cNvPr>
          <p:cNvPicPr>
            <a:picLocks noChangeAspect="1"/>
          </p:cNvPicPr>
          <p:nvPr/>
        </p:nvPicPr>
        <p:blipFill>
          <a:blip r:embed="rId7"/>
          <a:stretch>
            <a:fillRect/>
          </a:stretch>
        </p:blipFill>
        <p:spPr>
          <a:xfrm>
            <a:off x="8363165" y="2655252"/>
            <a:ext cx="3013830" cy="711809"/>
          </a:xfrm>
          <a:prstGeom prst="rect">
            <a:avLst/>
          </a:prstGeom>
        </p:spPr>
      </p:pic>
    </p:spTree>
    <p:custDataLst>
      <p:tags r:id="rId1"/>
    </p:custDataLst>
    <p:extLst>
      <p:ext uri="{BB962C8B-B14F-4D97-AF65-F5344CB8AC3E}">
        <p14:creationId xmlns:p14="http://schemas.microsoft.com/office/powerpoint/2010/main" val="354206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47502" y="1622835"/>
            <a:ext cx="4979872" cy="3751476"/>
          </a:xfrm>
          <a:prstGeom prst="rect">
            <a:avLst/>
          </a:prstGeom>
          <a:noFill/>
          <a:effectLst/>
        </p:spPr>
        <p:txBody>
          <a:bodyPr wrap="square" rtlCol="0">
            <a:spAutoFit/>
          </a:bodyPr>
          <a:lstStyle/>
          <a:p>
            <a:pPr marL="342900" indent="-342900">
              <a:lnSpc>
                <a:spcPct val="125000"/>
              </a:lnSpc>
              <a:buFont typeface="Wingdings" panose="05000000000000000000" pitchFamily="2" charset="2"/>
              <a:buChar char="§"/>
            </a:pPr>
            <a:r>
              <a:rPr lang="en-US" sz="2400" dirty="0">
                <a:cs typeface="Times New Roman" panose="02020603050405020304" pitchFamily="18" charset="0"/>
              </a:rPr>
              <a:t>In 2022, the Center for Environmental Quality (CEQ) released a tool to help inform policy decisions related to the human-environment relationship</a:t>
            </a:r>
          </a:p>
          <a:p>
            <a:pPr marL="342900" indent="-342900">
              <a:lnSpc>
                <a:spcPct val="125000"/>
              </a:lnSpc>
              <a:buFont typeface="Wingdings" panose="05000000000000000000" pitchFamily="2" charset="2"/>
              <a:buChar char="§"/>
            </a:pPr>
            <a:endParaRPr lang="en-US" sz="2400" dirty="0">
              <a:cs typeface="Times New Roman" panose="02020603050405020304" pitchFamily="18" charset="0"/>
            </a:endParaRPr>
          </a:p>
          <a:p>
            <a:pPr marL="342900" indent="-342900">
              <a:lnSpc>
                <a:spcPct val="125000"/>
              </a:lnSpc>
              <a:buFont typeface="Wingdings" panose="05000000000000000000" pitchFamily="2" charset="2"/>
              <a:buChar char="§"/>
            </a:pPr>
            <a:r>
              <a:rPr lang="en-US" sz="2400" dirty="0">
                <a:cs typeface="Times New Roman" panose="02020603050405020304" pitchFamily="18" charset="0"/>
              </a:rPr>
              <a:t>T</a:t>
            </a:r>
            <a:r>
              <a:rPr lang="en-US" sz="2400" dirty="0">
                <a:cs typeface="Calibri Light" panose="020F0302020204030204" pitchFamily="34" charset="0"/>
              </a:rPr>
              <a:t>he Climate and Economic Justice Screening Tool (</a:t>
            </a:r>
            <a:r>
              <a:rPr lang="en-US" sz="2400" dirty="0">
                <a:cs typeface="Calibri Light" panose="020F0302020204030204" pitchFamily="34" charset="0"/>
                <a:hlinkClick r:id="rId4"/>
              </a:rPr>
              <a:t>CEJST</a:t>
            </a:r>
            <a:r>
              <a:rPr lang="en-US" sz="2400" dirty="0">
                <a:cs typeface="Calibri Light" panose="020F0302020204030204" pitchFamily="34" charset="0"/>
              </a:rPr>
              <a:t>).</a:t>
            </a: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BFB409FD-92E4-40D1-8AA9-9B0ADA3CA9D0}"/>
              </a:ext>
            </a:extLst>
          </p:cNvPr>
          <p:cNvPicPr>
            <a:picLocks noChangeAspect="1"/>
          </p:cNvPicPr>
          <p:nvPr/>
        </p:nvPicPr>
        <p:blipFill>
          <a:blip r:embed="rId5"/>
          <a:stretch>
            <a:fillRect/>
          </a:stretch>
        </p:blipFill>
        <p:spPr>
          <a:xfrm>
            <a:off x="5403286" y="1085214"/>
            <a:ext cx="6441212" cy="4826719"/>
          </a:xfrm>
          <a:prstGeom prst="rect">
            <a:avLst/>
          </a:prstGeom>
        </p:spPr>
      </p:pic>
      <p:sp>
        <p:nvSpPr>
          <p:cNvPr id="2" name="Title 2">
            <a:extLst>
              <a:ext uri="{FF2B5EF4-FFF2-40B4-BE49-F238E27FC236}">
                <a16:creationId xmlns:a16="http://schemas.microsoft.com/office/drawing/2014/main" id="{84F09C49-D01B-F6BF-BCE8-18235DC17986}"/>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Normative Assertions in Environmental Policy</a:t>
            </a:r>
          </a:p>
        </p:txBody>
      </p:sp>
    </p:spTree>
    <p:custDataLst>
      <p:tags r:id="rId1"/>
    </p:custDataLst>
    <p:extLst>
      <p:ext uri="{BB962C8B-B14F-4D97-AF65-F5344CB8AC3E}">
        <p14:creationId xmlns:p14="http://schemas.microsoft.com/office/powerpoint/2010/main" val="295970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566477" y="1491560"/>
            <a:ext cx="6080903" cy="4213141"/>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“…A tool that doesn’t explicitly account for race risks missing moderate-income communities of color that have nonetheless suffered from disproportionate impacts of pollution due to a history of racist land-use decisions — and bear the public health scars to go along with it.”</a:t>
            </a:r>
          </a:p>
          <a:p>
            <a:pPr>
              <a:lnSpc>
                <a:spcPct val="125000"/>
              </a:lnSpc>
            </a:pPr>
            <a:endParaRPr lang="en-US" sz="2400" dirty="0">
              <a:cs typeface="Times New Roman" panose="02020603050405020304" pitchFamily="18" charset="0"/>
            </a:endParaRPr>
          </a:p>
          <a:p>
            <a:pPr>
              <a:lnSpc>
                <a:spcPct val="125000"/>
              </a:lnSpc>
            </a:pPr>
            <a:endParaRPr lang="en-US" sz="2400" dirty="0">
              <a:cs typeface="Times New Roman" panose="02020603050405020304" pitchFamily="18" charset="0"/>
            </a:endParaRPr>
          </a:p>
          <a:p>
            <a:pPr>
              <a:lnSpc>
                <a:spcPct val="125000"/>
              </a:lnSpc>
            </a:pPr>
            <a:r>
              <a:rPr lang="en-US" sz="2400" dirty="0">
                <a:cs typeface="Times New Roman" panose="02020603050405020304" pitchFamily="18" charset="0"/>
              </a:rPr>
              <a:t>	--- </a:t>
            </a:r>
            <a:r>
              <a:rPr lang="en-US" sz="2400" dirty="0" err="1">
                <a:cs typeface="Times New Roman" panose="02020603050405020304" pitchFamily="18" charset="0"/>
              </a:rPr>
              <a:t>Sacoby</a:t>
            </a:r>
            <a:r>
              <a:rPr lang="en-US" sz="2400" dirty="0">
                <a:cs typeface="Times New Roman" panose="02020603050405020304" pitchFamily="18" charset="0"/>
              </a:rPr>
              <a:t> Wilson, </a:t>
            </a:r>
            <a:r>
              <a:rPr lang="en-US" sz="2400" dirty="0">
                <a:cs typeface="Times New Roman" panose="02020603050405020304" pitchFamily="18" charset="0"/>
                <a:hlinkClick r:id="rId4"/>
              </a:rPr>
              <a:t>Baltimore Sun (2022)</a:t>
            </a:r>
            <a:endParaRPr lang="en-US" sz="2400" dirty="0">
              <a:cs typeface="Times New Roman" panose="02020603050405020304" pitchFamily="18" charset="0"/>
            </a:endParaRPr>
          </a:p>
        </p:txBody>
      </p:sp>
      <p:sp>
        <p:nvSpPr>
          <p:cNvPr id="2" name="Title 2">
            <a:extLst>
              <a:ext uri="{FF2B5EF4-FFF2-40B4-BE49-F238E27FC236}">
                <a16:creationId xmlns:a16="http://schemas.microsoft.com/office/drawing/2014/main" id="{D63C43C7-B4DD-452A-7372-330459E87D0C}"/>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Normative Assertions in Environmental Policy</a:t>
            </a:r>
          </a:p>
        </p:txBody>
      </p:sp>
      <p:pic>
        <p:nvPicPr>
          <p:cNvPr id="4" name="Picture 3">
            <a:extLst>
              <a:ext uri="{FF2B5EF4-FFF2-40B4-BE49-F238E27FC236}">
                <a16:creationId xmlns:a16="http://schemas.microsoft.com/office/drawing/2014/main" id="{72488393-1C76-304B-2C5E-1533F03A85F0}"/>
              </a:ext>
            </a:extLst>
          </p:cNvPr>
          <p:cNvPicPr>
            <a:picLocks noChangeAspect="1"/>
          </p:cNvPicPr>
          <p:nvPr/>
        </p:nvPicPr>
        <p:blipFill>
          <a:blip r:embed="rId5"/>
          <a:stretch>
            <a:fillRect/>
          </a:stretch>
        </p:blipFill>
        <p:spPr>
          <a:xfrm>
            <a:off x="8286210" y="1362246"/>
            <a:ext cx="2722443" cy="2819289"/>
          </a:xfrm>
          <a:prstGeom prst="rect">
            <a:avLst/>
          </a:prstGeom>
        </p:spPr>
      </p:pic>
      <p:sp>
        <p:nvSpPr>
          <p:cNvPr id="5" name="TextBox 4">
            <a:extLst>
              <a:ext uri="{FF2B5EF4-FFF2-40B4-BE49-F238E27FC236}">
                <a16:creationId xmlns:a16="http://schemas.microsoft.com/office/drawing/2014/main" id="{8764A433-CAD0-CFEE-F35B-94AADD2EAFF8}"/>
              </a:ext>
            </a:extLst>
          </p:cNvPr>
          <p:cNvSpPr txBox="1"/>
          <p:nvPr/>
        </p:nvSpPr>
        <p:spPr>
          <a:xfrm>
            <a:off x="8070664" y="4172268"/>
            <a:ext cx="3554859" cy="1323439"/>
          </a:xfrm>
          <a:prstGeom prst="rect">
            <a:avLst/>
          </a:prstGeom>
          <a:noFill/>
        </p:spPr>
        <p:txBody>
          <a:bodyPr wrap="square" rtlCol="0">
            <a:spAutoFit/>
          </a:bodyPr>
          <a:lstStyle/>
          <a:p>
            <a:r>
              <a:rPr lang="en-US" sz="1600" dirty="0" err="1"/>
              <a:t>Sacoby</a:t>
            </a:r>
            <a:r>
              <a:rPr lang="en-US" sz="1600" dirty="0"/>
              <a:t> Wilson is a professor of Environmental Health and Engineering at UMD and director of the UMD Center for Community Engagement, Environmental Justice and Health.</a:t>
            </a:r>
          </a:p>
        </p:txBody>
      </p:sp>
    </p:spTree>
    <p:custDataLst>
      <p:tags r:id="rId1"/>
    </p:custDataLst>
    <p:extLst>
      <p:ext uri="{BB962C8B-B14F-4D97-AF65-F5344CB8AC3E}">
        <p14:creationId xmlns:p14="http://schemas.microsoft.com/office/powerpoint/2010/main" val="391970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0145273" cy="6001643"/>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How can economics contribute to a policymakers understanding of the impacts of the example facility discussed earlier?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The binary categories of </a:t>
            </a:r>
            <a:r>
              <a:rPr lang="en-US" sz="2400" b="1" dirty="0">
                <a:solidFill>
                  <a:srgbClr val="0070C0"/>
                </a:solidFill>
                <a:cs typeface="Calibri Light" panose="020F0302020204030204" pitchFamily="34" charset="0"/>
              </a:rPr>
              <a:t>positive</a:t>
            </a:r>
            <a:r>
              <a:rPr lang="en-US" sz="2400" dirty="0">
                <a:cs typeface="Calibri Light" panose="020F0302020204030204" pitchFamily="34" charset="0"/>
              </a:rPr>
              <a:t> and </a:t>
            </a:r>
            <a:r>
              <a:rPr lang="en-US" sz="2400" b="1" dirty="0">
                <a:solidFill>
                  <a:srgbClr val="0070C0"/>
                </a:solidFill>
                <a:cs typeface="Calibri Light" panose="020F0302020204030204" pitchFamily="34" charset="0"/>
              </a:rPr>
              <a:t>normative</a:t>
            </a:r>
            <a:r>
              <a:rPr lang="en-US" sz="2400" dirty="0">
                <a:cs typeface="Calibri Light" panose="020F0302020204030204" pitchFamily="34" charset="0"/>
              </a:rPr>
              <a:t> are useful analytic constructs to help social scientists evaluate their considerations and formulate more relevant and defensible evidence.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Environmental economics can be used to answer </a:t>
            </a:r>
            <a:r>
              <a:rPr lang="en-US" sz="2400" i="1" dirty="0">
                <a:cs typeface="Calibri Light" panose="020F0302020204030204" pitchFamily="34" charset="0"/>
              </a:rPr>
              <a:t>quantitative</a:t>
            </a:r>
            <a:r>
              <a:rPr lang="en-US" sz="2400" dirty="0">
                <a:cs typeface="Calibri Light" panose="020F0302020204030204" pitchFamily="34" charset="0"/>
              </a:rPr>
              <a:t> research questions related to the facility.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Normative considerations have a role in helping identify research questions or suggesting limitations. Ultimately, </a:t>
            </a:r>
            <a:r>
              <a:rPr lang="en-US" sz="2400" i="1" dirty="0">
                <a:cs typeface="Calibri Light" panose="020F0302020204030204" pitchFamily="34" charset="0"/>
              </a:rPr>
              <a:t>policy decisions are normative</a:t>
            </a:r>
            <a:r>
              <a:rPr lang="en-US" sz="2400" dirty="0">
                <a:cs typeface="Calibri Light" panose="020F0302020204030204" pitchFamily="34" charset="0"/>
              </a:rPr>
              <a:t>. </a:t>
            </a:r>
          </a:p>
          <a:p>
            <a:pPr>
              <a:lnSpc>
                <a:spcPct val="125000"/>
              </a:lnSpc>
            </a:pPr>
            <a:endParaRPr lang="en-US" sz="2400" dirty="0">
              <a:latin typeface="+mj-lt"/>
              <a:cs typeface="Calibri Light" panose="020F0302020204030204" pitchFamily="34" charset="0"/>
            </a:endParaRPr>
          </a:p>
          <a:p>
            <a:pPr>
              <a:lnSpc>
                <a:spcPct val="125000"/>
              </a:lnSpc>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The Economists Role in Decision-making </a:t>
            </a:r>
          </a:p>
        </p:txBody>
      </p:sp>
    </p:spTree>
    <p:custDataLst>
      <p:tags r:id="rId1"/>
    </p:custDataLst>
    <p:extLst>
      <p:ext uri="{BB962C8B-B14F-4D97-AF65-F5344CB8AC3E}">
        <p14:creationId xmlns:p14="http://schemas.microsoft.com/office/powerpoint/2010/main" val="361552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2: Nuance</a:t>
            </a:r>
          </a:p>
        </p:txBody>
      </p:sp>
    </p:spTree>
    <p:extLst>
      <p:ext uri="{BB962C8B-B14F-4D97-AF65-F5344CB8AC3E}">
        <p14:creationId xmlns:p14="http://schemas.microsoft.com/office/powerpoint/2010/main" val="216251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760746" y="2050545"/>
            <a:ext cx="6030472" cy="2756909"/>
          </a:xfrm>
          <a:prstGeom prst="rect">
            <a:avLst/>
          </a:prstGeom>
          <a:noFill/>
          <a:effectLst/>
        </p:spPr>
        <p:txBody>
          <a:bodyPr wrap="square" rtlCol="0">
            <a:spAutoFit/>
          </a:bodyPr>
          <a:lstStyle/>
          <a:p>
            <a:pPr>
              <a:lnSpc>
                <a:spcPct val="125000"/>
              </a:lnSpc>
            </a:pPr>
            <a:r>
              <a:rPr lang="en-US" sz="2000" dirty="0">
                <a:solidFill>
                  <a:schemeClr val="bg1">
                    <a:lumMod val="85000"/>
                  </a:schemeClr>
                </a:solidFill>
                <a:cs typeface="Times New Roman" panose="02020603050405020304" pitchFamily="18" charset="0"/>
              </a:rPr>
              <a:t>“It’s positive economics where economists have both an absolute and comparative advantage over other disciplines. </a:t>
            </a:r>
            <a:r>
              <a:rPr lang="en-US" sz="2000" dirty="0">
                <a:cs typeface="Times New Roman" panose="02020603050405020304" pitchFamily="18" charset="0"/>
              </a:rPr>
              <a:t>Unfortunately, explaining “what is” satisfies neither the consumers of economics nor its producers.</a:t>
            </a:r>
          </a:p>
          <a:p>
            <a:pPr>
              <a:lnSpc>
                <a:spcPct val="125000"/>
              </a:lnSpc>
            </a:pPr>
            <a:r>
              <a:rPr lang="en-US" sz="2000" dirty="0">
                <a:cs typeface="Times New Roman" panose="02020603050405020304" pitchFamily="18" charset="0"/>
              </a:rPr>
              <a:t>“What should be” is an important issue, one that economists have not been able to resist.” </a:t>
            </a:r>
          </a:p>
          <a:p>
            <a:pPr>
              <a:lnSpc>
                <a:spcPct val="125000"/>
              </a:lnSpc>
            </a:pPr>
            <a:r>
              <a:rPr lang="en-US" sz="2000" dirty="0">
                <a:cs typeface="Times New Roman" panose="02020603050405020304" pitchFamily="18" charset="0"/>
              </a:rPr>
              <a:t>-- Paul Samuelson, </a:t>
            </a:r>
            <a:r>
              <a:rPr lang="en-US" sz="2000" dirty="0">
                <a:cs typeface="Times New Roman" panose="02020603050405020304" pitchFamily="18" charset="0"/>
                <a:hlinkClick r:id="rId4" action="ppaction://hlinkfile"/>
              </a:rPr>
              <a:t>Foundations of Economic Analysis</a:t>
            </a:r>
            <a:endParaRPr lang="en-US" sz="2000" dirty="0">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Economics as a Positive and a Normative Discipline </a:t>
            </a:r>
          </a:p>
        </p:txBody>
      </p:sp>
      <p:pic>
        <p:nvPicPr>
          <p:cNvPr id="1026" name="Picture 2" descr="Paul A. Samuelson, Who Reshaped Economics, Dies at 94 - The New York Times">
            <a:extLst>
              <a:ext uri="{FF2B5EF4-FFF2-40B4-BE49-F238E27FC236}">
                <a16:creationId xmlns:a16="http://schemas.microsoft.com/office/drawing/2014/main" id="{62BA1B71-7B5D-6406-CFC4-BB751377A5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0664" y="1845062"/>
            <a:ext cx="2965975" cy="35828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1FB3CD-3183-E3A0-8425-3E4723A72127}"/>
              </a:ext>
            </a:extLst>
          </p:cNvPr>
          <p:cNvSpPr txBox="1"/>
          <p:nvPr/>
        </p:nvSpPr>
        <p:spPr>
          <a:xfrm>
            <a:off x="8229600" y="5427960"/>
            <a:ext cx="3133550" cy="369332"/>
          </a:xfrm>
          <a:prstGeom prst="rect">
            <a:avLst/>
          </a:prstGeom>
          <a:noFill/>
        </p:spPr>
        <p:txBody>
          <a:bodyPr wrap="none" rtlCol="0">
            <a:spAutoFit/>
          </a:bodyPr>
          <a:lstStyle/>
          <a:p>
            <a:r>
              <a:rPr lang="en-US" dirty="0"/>
              <a:t>Paul Samuelson. </a:t>
            </a:r>
            <a:r>
              <a:rPr lang="en-US" dirty="0">
                <a:hlinkClick r:id="rId6"/>
              </a:rPr>
              <a:t>Image source. </a:t>
            </a:r>
            <a:endParaRPr lang="en-US" dirty="0"/>
          </a:p>
        </p:txBody>
      </p:sp>
    </p:spTree>
    <p:custDataLst>
      <p:tags r:id="rId1"/>
    </p:custDataLst>
    <p:extLst>
      <p:ext uri="{BB962C8B-B14F-4D97-AF65-F5344CB8AC3E}">
        <p14:creationId xmlns:p14="http://schemas.microsoft.com/office/powerpoint/2010/main" val="46695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1647089"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distinction between positive and normative is not always as obvious as it may seem. Many positive statements have normative decisions embedded in them. </a:t>
            </a:r>
          </a:p>
          <a:p>
            <a:pPr>
              <a:lnSpc>
                <a:spcPct val="125000"/>
              </a:lnSpc>
            </a:pPr>
            <a:endParaRPr lang="en-US" sz="2200" dirty="0">
              <a:cs typeface="Times New Roman" panose="02020603050405020304" pitchFamily="18" charset="0"/>
            </a:endParaRPr>
          </a:p>
          <a:p>
            <a:pPr algn="ctr">
              <a:lnSpc>
                <a:spcPct val="125000"/>
              </a:lnSpc>
            </a:pPr>
            <a:r>
              <a:rPr lang="en-US" sz="2200" b="1" dirty="0">
                <a:cs typeface="Times New Roman" panose="02020603050405020304" pitchFamily="18" charset="0"/>
              </a:rPr>
              <a:t>“The unemployment rate is 3.8%.”</a:t>
            </a:r>
          </a:p>
          <a:p>
            <a:pPr>
              <a:lnSpc>
                <a:spcPct val="125000"/>
              </a:lnSpc>
            </a:pPr>
            <a:endParaRPr lang="en-US" sz="2200" dirty="0">
              <a:cs typeface="Times New Roman" panose="02020603050405020304" pitchFamily="18" charset="0"/>
            </a:endParaRPr>
          </a:p>
          <a:p>
            <a:pPr>
              <a:lnSpc>
                <a:spcPct val="125000"/>
              </a:lnSpc>
            </a:pPr>
            <a:r>
              <a:rPr lang="en-US" sz="2200" dirty="0">
                <a:solidFill>
                  <a:schemeClr val="bg1">
                    <a:lumMod val="85000"/>
                  </a:schemeClr>
                </a:solidFill>
                <a:cs typeface="Times New Roman" panose="02020603050405020304" pitchFamily="18" charset="0"/>
              </a:rPr>
              <a:t>The unemployment rate does not consider:</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Stay-at home parents</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Full-time students</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Incarcerated individuals</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Individuals not actively looking for employment</a:t>
            </a:r>
          </a:p>
          <a:p>
            <a:pPr>
              <a:lnSpc>
                <a:spcPct val="125000"/>
              </a:lnSpc>
            </a:pPr>
            <a:r>
              <a:rPr lang="en-US" sz="2200" dirty="0">
                <a:solidFill>
                  <a:schemeClr val="bg1">
                    <a:lumMod val="85000"/>
                  </a:schemeClr>
                </a:solidFill>
                <a:cs typeface="Times New Roman" panose="02020603050405020304" pitchFamily="18" charset="0"/>
              </a:rPr>
              <a:t>Individuals working at least 15 hours in gig jobs (i.e., Uber) are “employed.”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Is Economics a Purely Positive Science?</a:t>
            </a:r>
          </a:p>
        </p:txBody>
      </p:sp>
      <p:sp>
        <p:nvSpPr>
          <p:cNvPr id="2" name="TextBox 1">
            <a:extLst>
              <a:ext uri="{FF2B5EF4-FFF2-40B4-BE49-F238E27FC236}">
                <a16:creationId xmlns:a16="http://schemas.microsoft.com/office/drawing/2014/main" id="{7838A9B4-6A54-1F59-1D2E-B0D84FEB8D47}"/>
              </a:ext>
            </a:extLst>
          </p:cNvPr>
          <p:cNvSpPr txBox="1"/>
          <p:nvPr/>
        </p:nvSpPr>
        <p:spPr>
          <a:xfrm>
            <a:off x="9626321" y="6176558"/>
            <a:ext cx="2391095" cy="276999"/>
          </a:xfrm>
          <a:prstGeom prst="rect">
            <a:avLst/>
          </a:prstGeom>
          <a:noFill/>
        </p:spPr>
        <p:txBody>
          <a:bodyPr wrap="square" rtlCol="0">
            <a:spAutoFit/>
          </a:bodyPr>
          <a:lstStyle/>
          <a:p>
            <a:r>
              <a:rPr lang="en-US" sz="1200" dirty="0"/>
              <a:t>Source: </a:t>
            </a:r>
            <a:r>
              <a:rPr lang="en-US" sz="1200" dirty="0">
                <a:hlinkClick r:id="rId4"/>
              </a:rPr>
              <a:t>Bureau of Labor Statistics</a:t>
            </a:r>
            <a:r>
              <a:rPr lang="en-US" sz="1200" dirty="0"/>
              <a:t>. </a:t>
            </a:r>
          </a:p>
        </p:txBody>
      </p:sp>
    </p:spTree>
    <p:custDataLst>
      <p:tags r:id="rId1"/>
    </p:custDataLst>
    <p:extLst>
      <p:ext uri="{BB962C8B-B14F-4D97-AF65-F5344CB8AC3E}">
        <p14:creationId xmlns:p14="http://schemas.microsoft.com/office/powerpoint/2010/main" val="401399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1647089"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distinction between positive and normative is not always as obvious as it may seem. Many positive statements have normative decisions embedded in them. </a:t>
            </a:r>
          </a:p>
          <a:p>
            <a:pPr>
              <a:lnSpc>
                <a:spcPct val="125000"/>
              </a:lnSpc>
            </a:pPr>
            <a:endParaRPr lang="en-US" sz="2200" dirty="0">
              <a:cs typeface="Times New Roman" panose="02020603050405020304" pitchFamily="18" charset="0"/>
            </a:endParaRPr>
          </a:p>
          <a:p>
            <a:pPr algn="ctr">
              <a:lnSpc>
                <a:spcPct val="125000"/>
              </a:lnSpc>
            </a:pPr>
            <a:r>
              <a:rPr lang="en-US" sz="2200" b="1" dirty="0">
                <a:cs typeface="Times New Roman" panose="02020603050405020304" pitchFamily="18" charset="0"/>
              </a:rPr>
              <a:t>“The unemployment rate is 3.8%.”</a:t>
            </a:r>
          </a:p>
          <a:p>
            <a:pPr>
              <a:lnSpc>
                <a:spcPct val="125000"/>
              </a:lnSpc>
            </a:pPr>
            <a:endParaRPr lang="en-US" sz="2200" dirty="0">
              <a:cs typeface="Times New Roman" panose="02020603050405020304" pitchFamily="18" charset="0"/>
            </a:endParaRPr>
          </a:p>
          <a:p>
            <a:pPr>
              <a:lnSpc>
                <a:spcPct val="125000"/>
              </a:lnSpc>
            </a:pPr>
            <a:r>
              <a:rPr lang="en-US" sz="2200" dirty="0">
                <a:cs typeface="Times New Roman" panose="02020603050405020304" pitchFamily="18" charset="0"/>
              </a:rPr>
              <a:t>The unemployment rate does not consider:</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Stay-at home parents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Full-time students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Incarcerated individuals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Individuals not actively looking for employment</a:t>
            </a:r>
          </a:p>
          <a:p>
            <a:pPr>
              <a:lnSpc>
                <a:spcPct val="125000"/>
              </a:lnSpc>
            </a:pPr>
            <a:r>
              <a:rPr lang="en-US" sz="2200" dirty="0">
                <a:solidFill>
                  <a:schemeClr val="bg1">
                    <a:lumMod val="85000"/>
                  </a:schemeClr>
                </a:solidFill>
                <a:cs typeface="Times New Roman" panose="02020603050405020304" pitchFamily="18" charset="0"/>
              </a:rPr>
              <a:t>Individuals working at least 15 hours in gig jobs (i.e., Uber) are “employed.”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Is Economics a Purely Positive Science?</a:t>
            </a:r>
          </a:p>
        </p:txBody>
      </p:sp>
      <p:sp>
        <p:nvSpPr>
          <p:cNvPr id="2" name="TextBox 1">
            <a:extLst>
              <a:ext uri="{FF2B5EF4-FFF2-40B4-BE49-F238E27FC236}">
                <a16:creationId xmlns:a16="http://schemas.microsoft.com/office/drawing/2014/main" id="{7838A9B4-6A54-1F59-1D2E-B0D84FEB8D47}"/>
              </a:ext>
            </a:extLst>
          </p:cNvPr>
          <p:cNvSpPr txBox="1"/>
          <p:nvPr/>
        </p:nvSpPr>
        <p:spPr>
          <a:xfrm>
            <a:off x="9626321" y="6176558"/>
            <a:ext cx="2391095" cy="276999"/>
          </a:xfrm>
          <a:prstGeom prst="rect">
            <a:avLst/>
          </a:prstGeom>
          <a:noFill/>
        </p:spPr>
        <p:txBody>
          <a:bodyPr wrap="square" rtlCol="0">
            <a:spAutoFit/>
          </a:bodyPr>
          <a:lstStyle/>
          <a:p>
            <a:r>
              <a:rPr lang="en-US" sz="1200" dirty="0"/>
              <a:t>Source: </a:t>
            </a:r>
            <a:r>
              <a:rPr lang="en-US" sz="1200" dirty="0">
                <a:hlinkClick r:id="rId4"/>
              </a:rPr>
              <a:t>Bureau of Labor Statistics</a:t>
            </a:r>
            <a:r>
              <a:rPr lang="en-US" sz="1200" dirty="0"/>
              <a:t>. </a:t>
            </a:r>
          </a:p>
        </p:txBody>
      </p:sp>
    </p:spTree>
    <p:custDataLst>
      <p:tags r:id="rId1"/>
    </p:custDataLst>
    <p:extLst>
      <p:ext uri="{BB962C8B-B14F-4D97-AF65-F5344CB8AC3E}">
        <p14:creationId xmlns:p14="http://schemas.microsoft.com/office/powerpoint/2010/main" val="377459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1647089"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distinction between positive and normative is not always as obvious as it may seem. Many positive statements have normative decisions embedded in them. </a:t>
            </a:r>
          </a:p>
          <a:p>
            <a:pPr>
              <a:lnSpc>
                <a:spcPct val="125000"/>
              </a:lnSpc>
            </a:pPr>
            <a:endParaRPr lang="en-US" sz="2200" dirty="0">
              <a:cs typeface="Times New Roman" panose="02020603050405020304" pitchFamily="18" charset="0"/>
            </a:endParaRPr>
          </a:p>
          <a:p>
            <a:pPr algn="ctr">
              <a:lnSpc>
                <a:spcPct val="125000"/>
              </a:lnSpc>
            </a:pPr>
            <a:r>
              <a:rPr lang="en-US" sz="2200" b="1" dirty="0">
                <a:cs typeface="Times New Roman" panose="02020603050405020304" pitchFamily="18" charset="0"/>
              </a:rPr>
              <a:t>“The unemployment rate is 3.8%.”</a:t>
            </a:r>
          </a:p>
          <a:p>
            <a:pPr>
              <a:lnSpc>
                <a:spcPct val="125000"/>
              </a:lnSpc>
            </a:pPr>
            <a:endParaRPr lang="en-US" sz="2200" dirty="0">
              <a:cs typeface="Times New Roman" panose="02020603050405020304" pitchFamily="18" charset="0"/>
            </a:endParaRPr>
          </a:p>
          <a:p>
            <a:pPr>
              <a:lnSpc>
                <a:spcPct val="125000"/>
              </a:lnSpc>
            </a:pPr>
            <a:r>
              <a:rPr lang="en-US" sz="2200" dirty="0">
                <a:cs typeface="Times New Roman" panose="02020603050405020304" pitchFamily="18" charset="0"/>
              </a:rPr>
              <a:t>The unemployment rate does not consider:</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Stay-at home parents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Full-time students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Incarcerated individuals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Individuals not actively looking for employment</a:t>
            </a:r>
          </a:p>
          <a:p>
            <a:pPr>
              <a:lnSpc>
                <a:spcPct val="125000"/>
              </a:lnSpc>
            </a:pPr>
            <a:r>
              <a:rPr lang="en-US" sz="2200" dirty="0">
                <a:cs typeface="Times New Roman" panose="02020603050405020304" pitchFamily="18" charset="0"/>
              </a:rPr>
              <a:t>Individuals working at least 15 hours in gig jobs (i.e., Uber) are “employed.”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Is Economics a Purely Positive Science?</a:t>
            </a:r>
          </a:p>
        </p:txBody>
      </p:sp>
      <p:sp>
        <p:nvSpPr>
          <p:cNvPr id="2" name="TextBox 1">
            <a:extLst>
              <a:ext uri="{FF2B5EF4-FFF2-40B4-BE49-F238E27FC236}">
                <a16:creationId xmlns:a16="http://schemas.microsoft.com/office/drawing/2014/main" id="{7838A9B4-6A54-1F59-1D2E-B0D84FEB8D47}"/>
              </a:ext>
            </a:extLst>
          </p:cNvPr>
          <p:cNvSpPr txBox="1"/>
          <p:nvPr/>
        </p:nvSpPr>
        <p:spPr>
          <a:xfrm>
            <a:off x="9626321" y="6176558"/>
            <a:ext cx="2391095" cy="276999"/>
          </a:xfrm>
          <a:prstGeom prst="rect">
            <a:avLst/>
          </a:prstGeom>
          <a:noFill/>
        </p:spPr>
        <p:txBody>
          <a:bodyPr wrap="square" rtlCol="0">
            <a:spAutoFit/>
          </a:bodyPr>
          <a:lstStyle/>
          <a:p>
            <a:r>
              <a:rPr lang="en-US" sz="1200" dirty="0"/>
              <a:t>Source: </a:t>
            </a:r>
            <a:r>
              <a:rPr lang="en-US" sz="1200" dirty="0">
                <a:hlinkClick r:id="rId4"/>
              </a:rPr>
              <a:t>Bureau of Labor Statistics</a:t>
            </a:r>
            <a:r>
              <a:rPr lang="en-US" sz="1200" dirty="0"/>
              <a:t>. </a:t>
            </a:r>
          </a:p>
        </p:txBody>
      </p:sp>
    </p:spTree>
    <p:custDataLst>
      <p:tags r:id="rId1"/>
    </p:custDataLst>
    <p:extLst>
      <p:ext uri="{BB962C8B-B14F-4D97-AF65-F5344CB8AC3E}">
        <p14:creationId xmlns:p14="http://schemas.microsoft.com/office/powerpoint/2010/main" val="292080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624890"/>
            <a:ext cx="10145273" cy="4985980"/>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Roadmap for this module: </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Positive and normative methods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Benefit cost analysis </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Environmental Justice history and analysis</a:t>
            </a:r>
          </a:p>
          <a:p>
            <a:pPr>
              <a:lnSpc>
                <a:spcPct val="125000"/>
              </a:lnSpc>
            </a:pPr>
            <a:endParaRPr lang="en-US" sz="2400" dirty="0">
              <a:cs typeface="Times New Roman" panose="02020603050405020304" pitchFamily="18" charset="0"/>
            </a:endParaRPr>
          </a:p>
          <a:p>
            <a:pPr>
              <a:lnSpc>
                <a:spcPct val="125000"/>
              </a:lnSpc>
            </a:pPr>
            <a:r>
              <a:rPr lang="en-US" sz="2400" dirty="0">
                <a:cs typeface="Times New Roman" panose="02020603050405020304" pitchFamily="18" charset="0"/>
              </a:rPr>
              <a:t>Purpose: Provide a framework for evaluating environmental policies that synthesizes economic tools with institutional and contextual factors. The goal of this module is to better understand the role of economics in evaluating regulations and public policy. </a:t>
            </a:r>
          </a:p>
          <a:p>
            <a:pPr marL="800100" lvl="1" indent="-342900">
              <a:buFont typeface="Wingdings" panose="05000000000000000000" pitchFamily="2" charset="2"/>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Module 3: Environmental Regulatory Impact Analysis </a:t>
            </a:r>
          </a:p>
        </p:txBody>
      </p:sp>
    </p:spTree>
    <p:custDataLst>
      <p:tags r:id="rId1"/>
    </p:custDataLst>
    <p:extLst>
      <p:ext uri="{BB962C8B-B14F-4D97-AF65-F5344CB8AC3E}">
        <p14:creationId xmlns:p14="http://schemas.microsoft.com/office/powerpoint/2010/main" val="2388660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402999" y="1971015"/>
            <a:ext cx="5246702" cy="4292970"/>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In 2015, the US EPA proposed the Clean Power Plan.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Significantly reduce electricity generation with coal.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The regulatory impact assessment for the rule → $67 billion in net benefits.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Benefits included “co-pollutants” and global climate damages.</a:t>
            </a:r>
          </a:p>
          <a:p>
            <a:pPr marL="800100" lvl="1" indent="-342900">
              <a:lnSpc>
                <a:spcPct val="125000"/>
              </a:lnSpc>
              <a:buFont typeface="Wingdings" panose="05000000000000000000" pitchFamily="2" charset="2"/>
              <a:buChar char="§"/>
            </a:pPr>
            <a:endParaRPr lang="en-US" sz="2200" dirty="0">
              <a:latin typeface="+mj-lt"/>
              <a:cs typeface="Times New Roman" panose="02020603050405020304" pitchFamily="18" charset="0"/>
            </a:endParaRPr>
          </a:p>
          <a:p>
            <a:pPr lvl="1">
              <a:lnSpc>
                <a:spcPct val="125000"/>
              </a:lnSpc>
            </a:pPr>
            <a:endParaRPr lang="en-US" sz="22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Environmental Economics Example – Part 1</a:t>
            </a:r>
          </a:p>
        </p:txBody>
      </p:sp>
      <p:pic>
        <p:nvPicPr>
          <p:cNvPr id="2" name="Picture 1">
            <a:extLst>
              <a:ext uri="{FF2B5EF4-FFF2-40B4-BE49-F238E27FC236}">
                <a16:creationId xmlns:a16="http://schemas.microsoft.com/office/drawing/2014/main" id="{AC3C744E-C3AB-2AF9-AD47-AA484E28BE68}"/>
              </a:ext>
            </a:extLst>
          </p:cNvPr>
          <p:cNvPicPr>
            <a:picLocks noChangeAspect="1"/>
          </p:cNvPicPr>
          <p:nvPr/>
        </p:nvPicPr>
        <p:blipFill>
          <a:blip r:embed="rId4"/>
          <a:stretch>
            <a:fillRect/>
          </a:stretch>
        </p:blipFill>
        <p:spPr>
          <a:xfrm>
            <a:off x="5902452" y="2317073"/>
            <a:ext cx="6036797" cy="3385672"/>
          </a:xfrm>
          <a:prstGeom prst="rect">
            <a:avLst/>
          </a:prstGeom>
        </p:spPr>
      </p:pic>
      <p:sp>
        <p:nvSpPr>
          <p:cNvPr id="3" name="TextBox 2">
            <a:extLst>
              <a:ext uri="{FF2B5EF4-FFF2-40B4-BE49-F238E27FC236}">
                <a16:creationId xmlns:a16="http://schemas.microsoft.com/office/drawing/2014/main" id="{1738710F-F7E1-C3D5-4D7E-C6F3A65FBD48}"/>
              </a:ext>
            </a:extLst>
          </p:cNvPr>
          <p:cNvSpPr txBox="1"/>
          <p:nvPr/>
        </p:nvSpPr>
        <p:spPr>
          <a:xfrm>
            <a:off x="8427868" y="5702745"/>
            <a:ext cx="3764132" cy="377283"/>
          </a:xfrm>
          <a:prstGeom prst="rect">
            <a:avLst/>
          </a:prstGeom>
          <a:noFill/>
          <a:effectLst/>
        </p:spPr>
        <p:txBody>
          <a:bodyPr wrap="square" rtlCol="0">
            <a:spAutoFit/>
          </a:bodyPr>
          <a:lstStyle/>
          <a:p>
            <a:pPr>
              <a:lnSpc>
                <a:spcPct val="125000"/>
              </a:lnSpc>
            </a:pPr>
            <a:r>
              <a:rPr lang="en-US" sz="1600" dirty="0">
                <a:cs typeface="Calibri Light" panose="020F0302020204030204" pitchFamily="34" charset="0"/>
              </a:rPr>
              <a:t>Source: </a:t>
            </a:r>
            <a:r>
              <a:rPr lang="en-US" sz="1600" dirty="0" err="1">
                <a:cs typeface="Calibri Light" panose="020F0302020204030204" pitchFamily="34" charset="0"/>
                <a:hlinkClick r:id="rId5"/>
              </a:rPr>
              <a:t>Schmalensee</a:t>
            </a:r>
            <a:r>
              <a:rPr lang="en-US" sz="1600" dirty="0">
                <a:cs typeface="Calibri Light" panose="020F0302020204030204" pitchFamily="34" charset="0"/>
                <a:hlinkClick r:id="rId5"/>
              </a:rPr>
              <a:t> and Stavins (2019).</a:t>
            </a:r>
            <a:endParaRPr lang="en-US" sz="1600" i="1"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418482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529226"/>
            <a:ext cx="5568136" cy="4927759"/>
          </a:xfrm>
          <a:prstGeom prst="rect">
            <a:avLst/>
          </a:prstGeom>
          <a:noFill/>
          <a:effectLst/>
        </p:spPr>
        <p:txBody>
          <a:bodyPr wrap="square" rtlCol="0">
            <a:spAutoFit/>
          </a:bodyPr>
          <a:lstStyle/>
          <a:p>
            <a:pPr>
              <a:lnSpc>
                <a:spcPct val="125000"/>
              </a:lnSpc>
            </a:pPr>
            <a:r>
              <a:rPr lang="en-US" sz="2100" dirty="0">
                <a:cs typeface="Times New Roman" panose="02020603050405020304" pitchFamily="18" charset="0"/>
              </a:rPr>
              <a:t>In 2019, the US EPA proposed the Affordable Clean Energy rule (ACE). </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Repeals the Clean Power Plan, implements other changes to power sector and Clean Air Act. </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hlinkClick r:id="rId4"/>
              </a:rPr>
              <a:t>“Restores rule of law, empowers states, and supports energy diversity.”</a:t>
            </a:r>
            <a:endParaRPr lang="en-US" sz="2100" dirty="0">
              <a:cs typeface="Times New Roman" panose="02020603050405020304" pitchFamily="18" charset="0"/>
            </a:endParaRP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The RIA: replacing the CPP with ACE “would result in $3.4 billion in net benefits... and avoided compliance costs of $6.4 billion.” </a:t>
            </a:r>
          </a:p>
          <a:p>
            <a:pPr lvl="1">
              <a:lnSpc>
                <a:spcPct val="125000"/>
              </a:lnSpc>
            </a:pPr>
            <a:endParaRPr lang="en-US" sz="22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Environmental Economics Example – Part 2</a:t>
            </a:r>
          </a:p>
        </p:txBody>
      </p:sp>
      <p:sp>
        <p:nvSpPr>
          <p:cNvPr id="3" name="TextBox 2">
            <a:extLst>
              <a:ext uri="{FF2B5EF4-FFF2-40B4-BE49-F238E27FC236}">
                <a16:creationId xmlns:a16="http://schemas.microsoft.com/office/drawing/2014/main" id="{1738710F-F7E1-C3D5-4D7E-C6F3A65FBD48}"/>
              </a:ext>
            </a:extLst>
          </p:cNvPr>
          <p:cNvSpPr txBox="1"/>
          <p:nvPr/>
        </p:nvSpPr>
        <p:spPr>
          <a:xfrm>
            <a:off x="10215572" y="4559456"/>
            <a:ext cx="1805193" cy="377283"/>
          </a:xfrm>
          <a:prstGeom prst="rect">
            <a:avLst/>
          </a:prstGeom>
          <a:noFill/>
          <a:effectLst/>
        </p:spPr>
        <p:txBody>
          <a:bodyPr wrap="square" rtlCol="0">
            <a:spAutoFit/>
          </a:bodyPr>
          <a:lstStyle/>
          <a:p>
            <a:pPr>
              <a:lnSpc>
                <a:spcPct val="125000"/>
              </a:lnSpc>
            </a:pPr>
            <a:r>
              <a:rPr lang="en-US" sz="1600" dirty="0">
                <a:cs typeface="Calibri Light" panose="020F0302020204030204" pitchFamily="34" charset="0"/>
              </a:rPr>
              <a:t>Source: </a:t>
            </a:r>
            <a:r>
              <a:rPr lang="en-US" sz="1600" dirty="0">
                <a:cs typeface="Calibri Light" panose="020F0302020204030204" pitchFamily="34" charset="0"/>
                <a:hlinkClick r:id="rId5"/>
              </a:rPr>
              <a:t>EPA (2019)</a:t>
            </a:r>
            <a:endParaRPr lang="en-US" sz="1600" i="1" dirty="0">
              <a:cs typeface="Calibri Light" panose="020F0302020204030204" pitchFamily="34" charset="0"/>
            </a:endParaRPr>
          </a:p>
        </p:txBody>
      </p:sp>
      <p:pic>
        <p:nvPicPr>
          <p:cNvPr id="5" name="Picture 4">
            <a:extLst>
              <a:ext uri="{FF2B5EF4-FFF2-40B4-BE49-F238E27FC236}">
                <a16:creationId xmlns:a16="http://schemas.microsoft.com/office/drawing/2014/main" id="{67E777AE-4C9E-956B-0331-A5EC34BB7821}"/>
              </a:ext>
            </a:extLst>
          </p:cNvPr>
          <p:cNvPicPr>
            <a:picLocks noChangeAspect="1"/>
          </p:cNvPicPr>
          <p:nvPr/>
        </p:nvPicPr>
        <p:blipFill>
          <a:blip r:embed="rId6"/>
          <a:stretch>
            <a:fillRect/>
          </a:stretch>
        </p:blipFill>
        <p:spPr>
          <a:xfrm>
            <a:off x="5771254" y="2692295"/>
            <a:ext cx="6420746" cy="1867161"/>
          </a:xfrm>
          <a:prstGeom prst="rect">
            <a:avLst/>
          </a:prstGeom>
        </p:spPr>
      </p:pic>
    </p:spTree>
    <p:custDataLst>
      <p:tags r:id="rId1"/>
    </p:custDataLst>
    <p:extLst>
      <p:ext uri="{BB962C8B-B14F-4D97-AF65-F5344CB8AC3E}">
        <p14:creationId xmlns:p14="http://schemas.microsoft.com/office/powerpoint/2010/main" val="357010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3: Readings</a:t>
            </a:r>
          </a:p>
        </p:txBody>
      </p:sp>
    </p:spTree>
    <p:extLst>
      <p:ext uri="{BB962C8B-B14F-4D97-AF65-F5344CB8AC3E}">
        <p14:creationId xmlns:p14="http://schemas.microsoft.com/office/powerpoint/2010/main" val="3233286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
        <p:nvSpPr>
          <p:cNvPr id="3" name="TextBox 2">
            <a:extLst>
              <a:ext uri="{FF2B5EF4-FFF2-40B4-BE49-F238E27FC236}">
                <a16:creationId xmlns:a16="http://schemas.microsoft.com/office/drawing/2014/main" id="{85AE3412-E15C-EB14-636A-76219007966A}"/>
              </a:ext>
            </a:extLst>
          </p:cNvPr>
          <p:cNvSpPr txBox="1"/>
          <p:nvPr/>
        </p:nvSpPr>
        <p:spPr>
          <a:xfrm>
            <a:off x="2285844" y="2320337"/>
            <a:ext cx="7620312" cy="3023392"/>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Article outline:</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Light history of BCA in environmental policy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Role of BCA in decision-making and successes of BCA</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How BCA can be undermined by normative considerations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Some solutions to protect scientific integrity</a:t>
            </a:r>
          </a:p>
          <a:p>
            <a:pPr marL="800100" lvl="1" indent="-342900">
              <a:lnSpc>
                <a:spcPct val="125000"/>
              </a:lnSpc>
              <a:buFont typeface="Wingdings" panose="05000000000000000000" pitchFamily="2" charset="2"/>
              <a:buChar char="§"/>
            </a:pPr>
            <a:endParaRPr lang="en-US" sz="2200" dirty="0">
              <a:latin typeface="+mj-lt"/>
              <a:cs typeface="Times New Roman" panose="02020603050405020304" pitchFamily="18" charset="0"/>
            </a:endParaRPr>
          </a:p>
          <a:p>
            <a:pPr lvl="1">
              <a:lnSpc>
                <a:spcPct val="125000"/>
              </a:lnSpc>
            </a:pPr>
            <a:endParaRPr lang="en-US" sz="2200" dirty="0">
              <a:latin typeface="+mj-lt"/>
              <a:cs typeface="Times New Roman" panose="02020603050405020304" pitchFamily="18" charset="0"/>
            </a:endParaRPr>
          </a:p>
        </p:txBody>
      </p:sp>
    </p:spTree>
    <p:custDataLst>
      <p:tags r:id="rId1"/>
    </p:custDataLst>
    <p:extLst>
      <p:ext uri="{BB962C8B-B14F-4D97-AF65-F5344CB8AC3E}">
        <p14:creationId xmlns:p14="http://schemas.microsoft.com/office/powerpoint/2010/main" val="10751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t>Abstract: </a:t>
            </a:r>
            <a:r>
              <a:rPr lang="en-US" sz="2400" i="0" dirty="0">
                <a:effectLst/>
              </a:rPr>
              <a:t>Benefit–cost analysis (BCA) provides important science to inform regulatory decision-making. Ideally, the BCA should be based on science, including economics. </a:t>
            </a:r>
            <a:r>
              <a:rPr lang="en-US" sz="2400" i="0" dirty="0">
                <a:solidFill>
                  <a:schemeClr val="bg1">
                    <a:lumMod val="85000"/>
                  </a:schemeClr>
                </a:solidFill>
                <a:effectLst/>
              </a:rPr>
              <a:t>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The article concludes by identifying actions to help protect the scientific integrity of BCA.</a:t>
            </a:r>
            <a:endParaRPr lang="en-US" sz="2400" dirty="0">
              <a:solidFill>
                <a:schemeClr val="bg1">
                  <a:lumMod val="85000"/>
                </a:schemeClr>
              </a:solidFill>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777468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812669" y="2707424"/>
            <a:ext cx="6030472" cy="1904817"/>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All significant regulations are required to have benefit cost analyses due to an executive order signed by Ronald Reagan and refined by later presidents. </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Quick Aside</a:t>
            </a:r>
          </a:p>
        </p:txBody>
      </p:sp>
      <p:sp>
        <p:nvSpPr>
          <p:cNvPr id="5" name="TextBox 4">
            <a:extLst>
              <a:ext uri="{FF2B5EF4-FFF2-40B4-BE49-F238E27FC236}">
                <a16:creationId xmlns:a16="http://schemas.microsoft.com/office/drawing/2014/main" id="{441FB3CD-3183-E3A0-8425-3E4723A72127}"/>
              </a:ext>
            </a:extLst>
          </p:cNvPr>
          <p:cNvSpPr txBox="1"/>
          <p:nvPr/>
        </p:nvSpPr>
        <p:spPr>
          <a:xfrm>
            <a:off x="8229600" y="5427960"/>
            <a:ext cx="3043654" cy="369332"/>
          </a:xfrm>
          <a:prstGeom prst="rect">
            <a:avLst/>
          </a:prstGeom>
          <a:noFill/>
        </p:spPr>
        <p:txBody>
          <a:bodyPr wrap="none" rtlCol="0">
            <a:spAutoFit/>
          </a:bodyPr>
          <a:lstStyle/>
          <a:p>
            <a:r>
              <a:rPr lang="en-US" dirty="0"/>
              <a:t>Ronald Reagan. </a:t>
            </a:r>
            <a:r>
              <a:rPr lang="en-US" dirty="0">
                <a:hlinkClick r:id="rId4"/>
              </a:rPr>
              <a:t>Image source. </a:t>
            </a:r>
            <a:endParaRPr lang="en-US" dirty="0"/>
          </a:p>
        </p:txBody>
      </p:sp>
      <p:pic>
        <p:nvPicPr>
          <p:cNvPr id="2050" name="Picture 2" descr="Ronald Reagan - IMDb">
            <a:extLst>
              <a:ext uri="{FF2B5EF4-FFF2-40B4-BE49-F238E27FC236}">
                <a16:creationId xmlns:a16="http://schemas.microsoft.com/office/drawing/2014/main" id="{644D13DD-1CC9-6447-18B1-C2E10EC9F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9600" y="1105789"/>
            <a:ext cx="3149731" cy="41867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52778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The Value of BCA in Decision-Making</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0520280" cy="3905364"/>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article lists many ways in which benefit cost analysis had a positive impact on society by informing environmental policymakers: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Setting regulatory priorities based on rules with the greatest net benefits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Identifying and promoting least-cost policy instruments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Causal epidemiology and health impacts studies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Improving accuracy of regulatory analysis by incorporating risk, uncertainty, existence value, human health risk valuation, climate damages, etc.</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Improving transparency and accountability surrounding government decisions</a:t>
            </a: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4064085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t>Abstract: </a:t>
            </a:r>
            <a:r>
              <a:rPr lang="en-US" sz="2400" i="0" dirty="0">
                <a:solidFill>
                  <a:schemeClr val="bg1">
                    <a:lumMod val="85000"/>
                  </a:schemeClr>
                </a:solidFill>
                <a:effectLst/>
              </a:rPr>
              <a:t>Benefit–cost analysis (BCA) provides important science to inform regulatory decision-making. Ideally, the BCA should be based on science, including economics. </a:t>
            </a:r>
            <a:r>
              <a:rPr lang="en-US" sz="2400" i="0" dirty="0">
                <a:effectLst/>
              </a:rPr>
              <a:t>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a:t>
            </a:r>
            <a:r>
              <a:rPr lang="en-US" sz="2400" i="0" dirty="0">
                <a:solidFill>
                  <a:schemeClr val="bg1">
                    <a:lumMod val="85000"/>
                  </a:schemeClr>
                </a:solidFill>
                <a:effectLst/>
              </a:rPr>
              <a:t>The article concludes by identifying actions to help protect the scientific integrity of BCA.</a:t>
            </a:r>
            <a:endParaRPr lang="en-US" sz="2400" dirty="0">
              <a:solidFill>
                <a:schemeClr val="bg1">
                  <a:lumMod val="85000"/>
                </a:schemeClr>
              </a:solidFill>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415396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How Is BCA Influenced by Normative Considerations?</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0160685" cy="4213141"/>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article describes many ways in which the credibility of BCA is undermined by normative and/or political considerations: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Embedded science policy:</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Reference doses</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Pre-set dose-response functional forms</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Upper-bound estimates of health damages for margin of safety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Defining the extent of risk assessed (water, air, ingestion pathways)</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Requirements on weight of evidence</a:t>
            </a: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19438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How Is BCA Influenced by Normative Considerations?</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1085359" cy="5136471"/>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article describes many ways in which the credibility of BCA is undermined by normative and/or political considerations: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Disregarding theory underlying BCA:</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Kaldor Hicks tests are based on consumer sovereignty and market willingness to pay (WTP). WTP (or health cost avoidance) is often observable.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Altering observable WTP or using other metrics is a slippery slope:</a:t>
            </a:r>
          </a:p>
          <a:p>
            <a:pPr marL="1714500" lvl="3" indent="-342900">
              <a:lnSpc>
                <a:spcPct val="125000"/>
              </a:lnSpc>
              <a:buFont typeface="Wingdings" panose="05000000000000000000" pitchFamily="2" charset="2"/>
              <a:buChar char="Ø"/>
            </a:pPr>
            <a:r>
              <a:rPr lang="en-US" sz="2400" dirty="0">
                <a:cs typeface="Times New Roman" panose="02020603050405020304" pitchFamily="18" charset="0"/>
              </a:rPr>
              <a:t>“D</a:t>
            </a:r>
            <a:r>
              <a:rPr lang="en-US" sz="2400" dirty="0"/>
              <a:t>ecision makers can and do weigh benefits in ways that differ from the approach used in BCA.” </a:t>
            </a:r>
          </a:p>
          <a:p>
            <a:pPr marL="1714500" lvl="3" indent="-342900">
              <a:lnSpc>
                <a:spcPct val="125000"/>
              </a:lnSpc>
              <a:buFont typeface="Wingdings" panose="05000000000000000000" pitchFamily="2" charset="2"/>
              <a:buChar char="Ø"/>
            </a:pPr>
            <a:r>
              <a:rPr lang="en-US" sz="2400" dirty="0">
                <a:solidFill>
                  <a:srgbClr val="0070C0"/>
                </a:solidFill>
                <a:cs typeface="Times New Roman" panose="02020603050405020304" pitchFamily="18" charset="0"/>
              </a:rPr>
              <a:t>Decision makers will choose what benefits or costs should be included.</a:t>
            </a:r>
            <a:endParaRPr lang="en-US" sz="2400" dirty="0">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218188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1: Foundations</a:t>
            </a:r>
          </a:p>
        </p:txBody>
      </p:sp>
    </p:spTree>
    <p:extLst>
      <p:ext uri="{BB962C8B-B14F-4D97-AF65-F5344CB8AC3E}">
        <p14:creationId xmlns:p14="http://schemas.microsoft.com/office/powerpoint/2010/main" val="4231006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t>Abstract: </a:t>
            </a:r>
            <a:r>
              <a:rPr lang="en-US" sz="2400" i="0" dirty="0">
                <a:solidFill>
                  <a:schemeClr val="bg1">
                    <a:lumMod val="85000"/>
                  </a:schemeClr>
                </a:solidFill>
                <a:effectLst/>
              </a:rPr>
              <a:t>Benefit–cost analysis (BCA) provides important science to inform regulatory decision-making. Ideally, the BCA should be based on science, including economics. 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a:t>
            </a:r>
            <a:r>
              <a:rPr lang="en-US" sz="2400" i="0" dirty="0">
                <a:effectLst/>
              </a:rPr>
              <a:t>The article concludes by identifying actions to help protect the scientific integrity of BCA.</a:t>
            </a:r>
            <a:endParaRPr lang="en-US" sz="2400" dirty="0">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1308126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Actions to Improve Scientific Integrity of BCA</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7" y="1561869"/>
            <a:ext cx="10520280" cy="6059800"/>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A few ways that BCA can be protected from political interference:</a:t>
            </a:r>
          </a:p>
          <a:p>
            <a:pPr marL="800100" lvl="1" indent="-342900">
              <a:lnSpc>
                <a:spcPct val="125000"/>
              </a:lnSpc>
              <a:buFont typeface="Wingdings" panose="05000000000000000000" pitchFamily="2" charset="2"/>
              <a:buChar char="§"/>
            </a:pPr>
            <a:r>
              <a:rPr lang="en-US" sz="2400" dirty="0"/>
              <a:t>Separate assessment of distributional impacts and environmental justice.</a:t>
            </a:r>
          </a:p>
          <a:p>
            <a:pPr marL="1257300" lvl="2" indent="-342900">
              <a:lnSpc>
                <a:spcPct val="125000"/>
              </a:lnSpc>
              <a:buFont typeface="Courier New" panose="02070309020205020404" pitchFamily="49" charset="0"/>
              <a:buChar char="o"/>
            </a:pPr>
            <a:r>
              <a:rPr lang="en-US" sz="2400" dirty="0">
                <a:cs typeface="Calibri Light" panose="020F0302020204030204" pitchFamily="34" charset="0"/>
              </a:rPr>
              <a:t>“Trying to address both efficiency and distributional justice issues within one framework shortchanges both issues.”</a:t>
            </a:r>
          </a:p>
          <a:p>
            <a:pPr marL="800100" lvl="1" indent="-342900">
              <a:lnSpc>
                <a:spcPct val="125000"/>
              </a:lnSpc>
              <a:buFont typeface="Wingdings" panose="05000000000000000000" pitchFamily="2" charset="2"/>
              <a:buChar char="§"/>
            </a:pPr>
            <a:r>
              <a:rPr lang="en-US" sz="2400" dirty="0"/>
              <a:t>There are no clear guidelines on whether a specific benefit category should be quantified except the Kaldor-Hicks criterion.</a:t>
            </a:r>
          </a:p>
          <a:p>
            <a:pPr marL="1257300" lvl="2" indent="-342900">
              <a:lnSpc>
                <a:spcPct val="125000"/>
              </a:lnSpc>
              <a:buFont typeface="Wingdings" panose="05000000000000000000" pitchFamily="2" charset="2"/>
              <a:buChar char="§"/>
            </a:pPr>
            <a:r>
              <a:rPr lang="en-US" sz="2400" dirty="0"/>
              <a:t>KHC suggests quantifying if there is WTP</a:t>
            </a:r>
          </a:p>
          <a:p>
            <a:pPr marL="1714500" lvl="3" indent="-342900">
              <a:lnSpc>
                <a:spcPct val="125000"/>
              </a:lnSpc>
              <a:buFont typeface="Wingdings" panose="05000000000000000000" pitchFamily="2" charset="2"/>
              <a:buChar char="§"/>
            </a:pPr>
            <a:r>
              <a:rPr lang="en-US" sz="2400" dirty="0"/>
              <a:t>Even if WTP relates to uncertain health effects. </a:t>
            </a:r>
          </a:p>
          <a:p>
            <a:pPr marL="1257300" lvl="2" indent="-342900">
              <a:lnSpc>
                <a:spcPct val="125000"/>
              </a:lnSpc>
              <a:buFont typeface="Wingdings" panose="05000000000000000000" pitchFamily="2" charset="2"/>
              <a:buChar char="§"/>
            </a:pPr>
            <a:r>
              <a:rPr lang="en-US" sz="2400" dirty="0">
                <a:cs typeface="Calibri Light" panose="020F0302020204030204" pitchFamily="34" charset="0"/>
              </a:rPr>
              <a:t>Provides a basis for what should be included that is less guided by normative opinion. </a:t>
            </a:r>
            <a:endParaRPr lang="en-US" sz="2400" dirty="0">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3463303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
        <p:nvSpPr>
          <p:cNvPr id="2" name="TextBox 1">
            <a:extLst>
              <a:ext uri="{FF2B5EF4-FFF2-40B4-BE49-F238E27FC236}">
                <a16:creationId xmlns:a16="http://schemas.microsoft.com/office/drawing/2014/main" id="{4D54E02C-305C-B7C6-4C9E-523D000B0060}"/>
              </a:ext>
            </a:extLst>
          </p:cNvPr>
          <p:cNvSpPr txBox="1"/>
          <p:nvPr/>
        </p:nvSpPr>
        <p:spPr>
          <a:xfrm>
            <a:off x="1647678" y="2046707"/>
            <a:ext cx="8896643" cy="3023392"/>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Article outline:</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Application of Kaldor-Hicks for policy analysis may harm certain groups more than others</a:t>
            </a:r>
          </a:p>
          <a:p>
            <a:pPr marL="1257300" lvl="2" indent="-342900">
              <a:lnSpc>
                <a:spcPct val="125000"/>
              </a:lnSpc>
              <a:buFont typeface="Wingdings" panose="05000000000000000000" pitchFamily="2" charset="2"/>
              <a:buChar char="§"/>
            </a:pPr>
            <a:r>
              <a:rPr lang="en-US" sz="2200" dirty="0">
                <a:cs typeface="Times New Roman" panose="02020603050405020304" pitchFamily="18" charset="0"/>
              </a:rPr>
              <a:t>Ex: “billion dollar hydropower projects and indigenous groups”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History of the Kaldor-Hicks criterion’s development</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Limitations of WTP criterion</a:t>
            </a:r>
            <a:endParaRPr lang="en-US" sz="2200" dirty="0">
              <a:latin typeface="+mj-lt"/>
              <a:cs typeface="Times New Roman" panose="02020603050405020304" pitchFamily="18" charset="0"/>
            </a:endParaRPr>
          </a:p>
          <a:p>
            <a:pPr lvl="1">
              <a:lnSpc>
                <a:spcPct val="125000"/>
              </a:lnSpc>
            </a:pPr>
            <a:endParaRPr lang="en-US" sz="2200" dirty="0">
              <a:latin typeface="+mj-lt"/>
              <a:cs typeface="Times New Roman" panose="02020603050405020304" pitchFamily="18" charset="0"/>
            </a:endParaRPr>
          </a:p>
        </p:txBody>
      </p:sp>
    </p:spTree>
    <p:custDataLst>
      <p:tags r:id="rId1"/>
    </p:custDataLst>
    <p:extLst>
      <p:ext uri="{BB962C8B-B14F-4D97-AF65-F5344CB8AC3E}">
        <p14:creationId xmlns:p14="http://schemas.microsoft.com/office/powerpoint/2010/main" val="1292317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History of the Kaldor-Hicks Criterion</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1085359" cy="981487"/>
          </a:xfrm>
          <a:prstGeom prst="rect">
            <a:avLst/>
          </a:prstGeom>
          <a:noFill/>
          <a:effectLst/>
        </p:spPr>
        <p:txBody>
          <a:bodyPr wrap="square" rtlCol="0">
            <a:spAutoFit/>
          </a:bodyPr>
          <a:lstStyle/>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2B8781A6-9BC8-F170-6E0A-11298CA27AAE}"/>
              </a:ext>
            </a:extLst>
          </p:cNvPr>
          <p:cNvSpPr txBox="1"/>
          <p:nvPr/>
        </p:nvSpPr>
        <p:spPr>
          <a:xfrm>
            <a:off x="370327" y="1561869"/>
            <a:ext cx="11085358" cy="4828694"/>
          </a:xfrm>
          <a:prstGeom prst="rect">
            <a:avLst/>
          </a:prstGeom>
          <a:noFill/>
          <a:effectLst/>
        </p:spPr>
        <p:txBody>
          <a:bodyPr wrap="square" rtlCol="0">
            <a:spAutoFit/>
          </a:bodyPr>
          <a:lstStyle/>
          <a:p>
            <a:pPr>
              <a:lnSpc>
                <a:spcPct val="125000"/>
              </a:lnSpc>
            </a:pPr>
            <a:r>
              <a:rPr lang="en-US" sz="2800" dirty="0">
                <a:cs typeface="Times New Roman" panose="02020603050405020304" pitchFamily="18" charset="0"/>
              </a:rPr>
              <a:t>Kaldor-Hicks was an outgrowth </a:t>
            </a:r>
            <a:r>
              <a:rPr lang="en-US" sz="2800">
                <a:cs typeface="Times New Roman" panose="02020603050405020304" pitchFamily="18" charset="0"/>
              </a:rPr>
              <a:t>of Pareto </a:t>
            </a:r>
            <a:r>
              <a:rPr lang="en-US" sz="2800" dirty="0">
                <a:cs typeface="Times New Roman" panose="02020603050405020304" pitchFamily="18" charset="0"/>
              </a:rPr>
              <a:t>optimality.</a:t>
            </a:r>
          </a:p>
          <a:p>
            <a:pPr marL="800100" lvl="1" indent="-342900">
              <a:lnSpc>
                <a:spcPct val="125000"/>
              </a:lnSpc>
              <a:buFont typeface="Wingdings" panose="05000000000000000000" pitchFamily="2" charset="2"/>
              <a:buChar char="§"/>
            </a:pPr>
            <a:r>
              <a:rPr lang="en-US" sz="2800" dirty="0">
                <a:cs typeface="Times New Roman" panose="02020603050405020304" pitchFamily="18" charset="0"/>
              </a:rPr>
              <a:t>Economics provides a way to value different policies, but not a </a:t>
            </a:r>
            <a:r>
              <a:rPr lang="en-US" sz="2800" i="1" dirty="0">
                <a:cs typeface="Times New Roman" panose="02020603050405020304" pitchFamily="18" charset="0"/>
              </a:rPr>
              <a:t>positive</a:t>
            </a:r>
            <a:r>
              <a:rPr lang="en-US" sz="2800" dirty="0">
                <a:cs typeface="Times New Roman" panose="02020603050405020304" pitchFamily="18" charset="0"/>
              </a:rPr>
              <a:t> way to specifically recommend different choices through Pareto alone. </a:t>
            </a:r>
          </a:p>
          <a:p>
            <a:pPr marL="800100" lvl="1" indent="-342900">
              <a:lnSpc>
                <a:spcPct val="125000"/>
              </a:lnSpc>
              <a:buFont typeface="Wingdings" panose="05000000000000000000" pitchFamily="2" charset="2"/>
              <a:buChar char="§"/>
            </a:pPr>
            <a:r>
              <a:rPr lang="en-US" sz="2800" dirty="0">
                <a:cs typeface="Times New Roman" panose="02020603050405020304" pitchFamily="18" charset="0"/>
              </a:rPr>
              <a:t>KH provides a solution that avoids tricky political discussions. The winners from a policy need not compensate losers. It is sufficient to show that society in aggregate will see greater benefits. </a:t>
            </a:r>
          </a:p>
          <a:p>
            <a:pPr marL="1257300" lvl="2" indent="-342900">
              <a:lnSpc>
                <a:spcPct val="125000"/>
              </a:lnSpc>
              <a:buFont typeface="Wingdings" panose="05000000000000000000" pitchFamily="2" charset="2"/>
              <a:buChar char="Ø"/>
            </a:pPr>
            <a:r>
              <a:rPr lang="en-US" sz="2800" dirty="0">
                <a:cs typeface="Times New Roman" panose="02020603050405020304" pitchFamily="18" charset="0"/>
              </a:rPr>
              <a:t>No need to aggregate across subjective utilities. </a:t>
            </a: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3347428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Limitations of the Kaldor-Hicks Criterion</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1085359" cy="981487"/>
          </a:xfrm>
          <a:prstGeom prst="rect">
            <a:avLst/>
          </a:prstGeom>
          <a:noFill/>
          <a:effectLst/>
        </p:spPr>
        <p:txBody>
          <a:bodyPr wrap="square" rtlCol="0">
            <a:spAutoFit/>
          </a:bodyPr>
          <a:lstStyle/>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847D5302-6EF1-C28F-7919-6016D756CB01}"/>
              </a:ext>
            </a:extLst>
          </p:cNvPr>
          <p:cNvSpPr txBox="1"/>
          <p:nvPr/>
        </p:nvSpPr>
        <p:spPr>
          <a:xfrm>
            <a:off x="370327" y="1494111"/>
            <a:ext cx="10520280"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Cook identifies some issues with the Kaldor-Hicks criterion:</a:t>
            </a:r>
          </a:p>
          <a:p>
            <a:pPr marL="800100" lvl="1" indent="-342900">
              <a:lnSpc>
                <a:spcPct val="125000"/>
              </a:lnSpc>
              <a:buFont typeface="Wingdings" panose="05000000000000000000" pitchFamily="2" charset="2"/>
              <a:buChar char="§"/>
            </a:pPr>
            <a:r>
              <a:rPr lang="en-US" sz="2200" dirty="0"/>
              <a:t>WTP is inherently biased in favor of individuals who can pay more.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Marginalized the distributional aspects of economic decision-making, and when applied carelessly can legitimize worsening inequality.</a:t>
            </a:r>
            <a:endParaRPr lang="en-US" sz="2200" dirty="0"/>
          </a:p>
          <a:p>
            <a:pPr marL="800100" lvl="1" indent="-342900">
              <a:lnSpc>
                <a:spcPct val="125000"/>
              </a:lnSpc>
              <a:buFont typeface="Wingdings" panose="05000000000000000000" pitchFamily="2" charset="2"/>
              <a:buChar char="§"/>
            </a:pPr>
            <a:r>
              <a:rPr lang="en-US" sz="2200" dirty="0"/>
              <a:t>The possibility of re-distribution to compensate the losers of a policy is generally not realized. </a:t>
            </a:r>
          </a:p>
          <a:p>
            <a:pPr marL="1257300" lvl="2" indent="-342900">
              <a:lnSpc>
                <a:spcPct val="125000"/>
              </a:lnSpc>
              <a:buFont typeface="Wingdings" panose="05000000000000000000" pitchFamily="2" charset="2"/>
              <a:buChar char="Ø"/>
            </a:pPr>
            <a:r>
              <a:rPr lang="en-US" sz="2200" dirty="0"/>
              <a:t>“Yet despite what many of these practitioners are taught, the Kaldor-Hicks star around which so many regulatory and policy decisions now orbit is not a value neutral or objective methodology but rather, as seen in the Panamanian example above, a powerful – and yet oft-overlooked – intellectual engine of global inequality.” </a:t>
            </a:r>
            <a:endParaRPr lang="en-US" sz="22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195496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178904" y="2023183"/>
            <a:ext cx="11284291" cy="3751476"/>
          </a:xfrm>
          <a:prstGeom prst="rect">
            <a:avLst/>
          </a:prstGeom>
          <a:noFill/>
          <a:effectLst/>
        </p:spPr>
        <p:txBody>
          <a:bodyPr wrap="square" rtlCol="0">
            <a:spAutoFit/>
          </a:bodyPr>
          <a:lstStyle/>
          <a:p>
            <a:pPr marL="800100" lvl="1" indent="-342900">
              <a:lnSpc>
                <a:spcPct val="125000"/>
              </a:lnSpc>
              <a:buFont typeface="Wingdings" panose="05000000000000000000" pitchFamily="2" charset="2"/>
              <a:buChar char="§"/>
            </a:pPr>
            <a:r>
              <a:rPr lang="en-US" sz="2400" dirty="0"/>
              <a:t>Ex: The net benefit of saving the Asian elephant (</a:t>
            </a:r>
            <a:r>
              <a:rPr lang="en-US" sz="2400" dirty="0">
                <a:hlinkClick r:id="rId4"/>
              </a:rPr>
              <a:t>Bandara and </a:t>
            </a:r>
            <a:r>
              <a:rPr lang="en-US" sz="2400" dirty="0" err="1">
                <a:hlinkClick r:id="rId4"/>
              </a:rPr>
              <a:t>Tisdell</a:t>
            </a:r>
            <a:r>
              <a:rPr lang="en-US" sz="2400" dirty="0">
                <a:hlinkClick r:id="rId4"/>
              </a:rPr>
              <a:t> 2004</a:t>
            </a:r>
            <a:r>
              <a:rPr lang="en-US" sz="2400" dirty="0"/>
              <a:t>)</a:t>
            </a:r>
          </a:p>
          <a:p>
            <a:pPr marL="1257300" lvl="2" indent="-342900">
              <a:lnSpc>
                <a:spcPct val="125000"/>
              </a:lnSpc>
              <a:buFont typeface="Wingdings" panose="05000000000000000000" pitchFamily="2" charset="2"/>
              <a:buChar char="§"/>
            </a:pPr>
            <a:r>
              <a:rPr lang="en-US" sz="2400" dirty="0"/>
              <a:t>Elephants are destructive and sometimes deadly to rural populations in Sri Lanka</a:t>
            </a:r>
            <a:endParaRPr lang="en-US" sz="2400" dirty="0">
              <a:cs typeface="Calibri Light" panose="020F0302020204030204" pitchFamily="34" charset="0"/>
            </a:endParaRPr>
          </a:p>
          <a:p>
            <a:pPr marL="1257300" lvl="2" indent="-342900">
              <a:lnSpc>
                <a:spcPct val="125000"/>
              </a:lnSpc>
              <a:buFont typeface="Wingdings" panose="05000000000000000000" pitchFamily="2" charset="2"/>
              <a:buChar char="§"/>
            </a:pPr>
            <a:r>
              <a:rPr lang="en-US" sz="2400" i="1" dirty="0"/>
              <a:t>Research question: </a:t>
            </a:r>
            <a:r>
              <a:rPr lang="en-US" sz="2400" dirty="0"/>
              <a:t>Is the urban residents’ WTP for the conservation of elephants sufficient to compensate farmers for the damage caused by elephants?</a:t>
            </a:r>
          </a:p>
          <a:p>
            <a:pPr marL="1257300" lvl="2" indent="-342900">
              <a:lnSpc>
                <a:spcPct val="125000"/>
              </a:lnSpc>
              <a:buFont typeface="Wingdings" panose="05000000000000000000" pitchFamily="2" charset="2"/>
              <a:buChar char="§"/>
            </a:pPr>
            <a:r>
              <a:rPr lang="en-US" sz="2400" dirty="0">
                <a:cs typeface="Calibri Light" panose="020F0302020204030204" pitchFamily="34" charset="0"/>
              </a:rPr>
              <a:t>Yes.  </a:t>
            </a:r>
            <a:r>
              <a:rPr lang="en-US" sz="2400" dirty="0"/>
              <a:t>“…there is a strong economic case for the conservation of the wild elephant population in Sri Lanka.”</a:t>
            </a:r>
            <a:endParaRPr lang="en-US" sz="2400" dirty="0">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5"/>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Tree>
    <p:custDataLst>
      <p:tags r:id="rId1"/>
    </p:custDataLst>
    <p:extLst>
      <p:ext uri="{BB962C8B-B14F-4D97-AF65-F5344CB8AC3E}">
        <p14:creationId xmlns:p14="http://schemas.microsoft.com/office/powerpoint/2010/main" val="79632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0145273"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Some take-aways: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Economics can be used to provide valuable positive and quantitative information to decision-makers.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 practice, it is nearly impossible to separate positive determinations from normative assertions and assumptions.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Economists can better inform the public and decision-makers by:</a:t>
            </a:r>
          </a:p>
          <a:p>
            <a:pPr marL="1257300" lvl="2" indent="-342900">
              <a:lnSpc>
                <a:spcPct val="125000"/>
              </a:lnSpc>
              <a:buFont typeface="Wingdings" panose="05000000000000000000" pitchFamily="2" charset="2"/>
              <a:buChar char="§"/>
            </a:pPr>
            <a:r>
              <a:rPr lang="en-US" sz="2200" dirty="0">
                <a:cs typeface="Times New Roman" panose="02020603050405020304" pitchFamily="18" charset="0"/>
              </a:rPr>
              <a:t>Being transparent about the implications of their assumptions,</a:t>
            </a:r>
          </a:p>
          <a:p>
            <a:pPr marL="1257300" lvl="2" indent="-342900">
              <a:lnSpc>
                <a:spcPct val="125000"/>
              </a:lnSpc>
              <a:buFont typeface="Wingdings" panose="05000000000000000000" pitchFamily="2" charset="2"/>
              <a:buChar char="§"/>
            </a:pPr>
            <a:r>
              <a:rPr lang="en-US" sz="2200" dirty="0">
                <a:cs typeface="Times New Roman" panose="02020603050405020304" pitchFamily="18" charset="0"/>
              </a:rPr>
              <a:t>Understanding and explicitly grappling with the normative context that shapes economic analysis and environmental problems.</a:t>
            </a:r>
          </a:p>
          <a:p>
            <a:pPr>
              <a:lnSpc>
                <a:spcPct val="125000"/>
              </a:lnSpc>
            </a:pPr>
            <a:endParaRPr lang="en-US" sz="2200" dirty="0">
              <a:latin typeface="+mj-lt"/>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2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Positive and Normative: Take-Aways</a:t>
            </a:r>
          </a:p>
        </p:txBody>
      </p:sp>
    </p:spTree>
    <p:custDataLst>
      <p:tags r:id="rId1"/>
    </p:custDataLst>
    <p:extLst>
      <p:ext uri="{BB962C8B-B14F-4D97-AF65-F5344CB8AC3E}">
        <p14:creationId xmlns:p14="http://schemas.microsoft.com/office/powerpoint/2010/main" val="3998610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1BE140-AF44-4A0D-B0B8-E10E91DA10F2}"/>
              </a:ext>
            </a:extLst>
          </p:cNvPr>
          <p:cNvSpPr>
            <a:spLocks noGrp="1"/>
          </p:cNvSpPr>
          <p:nvPr>
            <p:ph idx="1"/>
          </p:nvPr>
        </p:nvSpPr>
        <p:spPr>
          <a:xfrm>
            <a:off x="2145803" y="1633591"/>
            <a:ext cx="7900394" cy="4091460"/>
          </a:xfrm>
        </p:spPr>
        <p:txBody>
          <a:bodyPr>
            <a:normAutofit/>
          </a:bodyPr>
          <a:lstStyle/>
          <a:p>
            <a:pPr marL="201168" lvl="1" indent="0">
              <a:buClrTx/>
              <a:buNone/>
            </a:pPr>
            <a:r>
              <a:rPr lang="en-US" sz="2800" dirty="0">
                <a:solidFill>
                  <a:schemeClr val="tx1"/>
                </a:solidFill>
                <a:latin typeface="+mn-lt"/>
              </a:rPr>
              <a:t>Case Study 2: Climate Economics is Due Sunday, October 1</a:t>
            </a:r>
            <a:r>
              <a:rPr lang="en-US" sz="2800" baseline="30000" dirty="0">
                <a:solidFill>
                  <a:schemeClr val="tx1"/>
                </a:solidFill>
                <a:latin typeface="+mn-lt"/>
              </a:rPr>
              <a:t>st</a:t>
            </a:r>
            <a:r>
              <a:rPr lang="en-US" sz="2800" dirty="0">
                <a:solidFill>
                  <a:schemeClr val="tx1"/>
                </a:solidFill>
                <a:latin typeface="+mn-lt"/>
              </a:rPr>
              <a:t>, by 11:59PM!</a:t>
            </a:r>
          </a:p>
          <a:p>
            <a:pPr marL="749808" lvl="4" indent="0">
              <a:buClrTx/>
              <a:buNone/>
            </a:pPr>
            <a:endParaRPr lang="en-US" sz="2800" baseline="30000" dirty="0">
              <a:solidFill>
                <a:schemeClr val="tx1"/>
              </a:solidFill>
              <a:latin typeface="+mn-lt"/>
            </a:endParaRPr>
          </a:p>
          <a:p>
            <a:pPr marL="201168" lvl="1" indent="0">
              <a:buClrTx/>
              <a:buNone/>
            </a:pPr>
            <a:r>
              <a:rPr lang="en-US" sz="2800" dirty="0">
                <a:solidFill>
                  <a:schemeClr val="tx1"/>
                </a:solidFill>
                <a:latin typeface="+mn-lt"/>
              </a:rPr>
              <a:t>Readings for next Monday, October 2nd:</a:t>
            </a:r>
          </a:p>
          <a:p>
            <a:pPr marL="841248" lvl="2" indent="-457200">
              <a:buClrTx/>
              <a:buFont typeface="+mj-lt"/>
              <a:buAutoNum type="arabicPeriod"/>
            </a:pPr>
            <a:r>
              <a:rPr lang="en-US" sz="2800" dirty="0">
                <a:solidFill>
                  <a:schemeClr val="tx1"/>
                </a:solidFill>
                <a:latin typeface="+mn-lt"/>
                <a:hlinkClick r:id="rId2"/>
              </a:rPr>
              <a:t>Arrow et al. (1996)</a:t>
            </a:r>
            <a:endParaRPr lang="en-US" sz="2800" dirty="0">
              <a:solidFill>
                <a:schemeClr val="tx1"/>
              </a:solidFill>
              <a:latin typeface="+mn-lt"/>
            </a:endParaRPr>
          </a:p>
          <a:p>
            <a:pPr marL="841248" lvl="2" indent="-457200">
              <a:buClrTx/>
              <a:buFont typeface="+mj-lt"/>
              <a:buAutoNum type="arabicPeriod"/>
            </a:pPr>
            <a:r>
              <a:rPr lang="en-US" sz="2800" dirty="0" err="1">
                <a:solidFill>
                  <a:schemeClr val="tx1"/>
                </a:solidFill>
                <a:latin typeface="+mn-lt"/>
                <a:hlinkClick r:id="rId3"/>
              </a:rPr>
              <a:t>Fraas</a:t>
            </a:r>
            <a:r>
              <a:rPr lang="en-US" sz="2800" dirty="0">
                <a:solidFill>
                  <a:schemeClr val="tx1"/>
                </a:solidFill>
                <a:latin typeface="+mn-lt"/>
                <a:hlinkClick r:id="rId3"/>
              </a:rPr>
              <a:t> et al. (2023)</a:t>
            </a:r>
            <a:endParaRPr lang="en-US" sz="2800" dirty="0">
              <a:solidFill>
                <a:schemeClr val="tx1"/>
              </a:solidFill>
              <a:latin typeface="+mn-lt"/>
            </a:endParaRPr>
          </a:p>
          <a:p>
            <a:pPr marL="841248" lvl="2" indent="-457200">
              <a:buClrTx/>
              <a:buFont typeface="+mj-lt"/>
              <a:buAutoNum type="arabicPeriod"/>
            </a:pPr>
            <a:r>
              <a:rPr lang="en-US" sz="2800" dirty="0">
                <a:solidFill>
                  <a:schemeClr val="tx1"/>
                </a:solidFill>
                <a:latin typeface="+mn-lt"/>
              </a:rPr>
              <a:t>(optional) </a:t>
            </a:r>
            <a:r>
              <a:rPr lang="en-US" sz="2800" dirty="0" err="1">
                <a:solidFill>
                  <a:schemeClr val="tx1"/>
                </a:solidFill>
                <a:latin typeface="+mn-lt"/>
                <a:hlinkClick r:id="rId4"/>
              </a:rPr>
              <a:t>Flyvberg</a:t>
            </a:r>
            <a:r>
              <a:rPr lang="en-US" sz="2800" dirty="0">
                <a:solidFill>
                  <a:schemeClr val="tx1"/>
                </a:solidFill>
                <a:latin typeface="+mn-lt"/>
                <a:hlinkClick r:id="rId4"/>
              </a:rPr>
              <a:t> and Bester (2021)</a:t>
            </a:r>
            <a:endParaRPr lang="en-US" sz="2800" dirty="0">
              <a:solidFill>
                <a:schemeClr val="tx1"/>
              </a:solidFill>
              <a:latin typeface="+mn-lt"/>
            </a:endParaRPr>
          </a:p>
        </p:txBody>
      </p:sp>
      <p:sp>
        <p:nvSpPr>
          <p:cNvPr id="3" name="Title 2">
            <a:extLst>
              <a:ext uri="{FF2B5EF4-FFF2-40B4-BE49-F238E27FC236}">
                <a16:creationId xmlns:a16="http://schemas.microsoft.com/office/drawing/2014/main" id="{5E35D933-1EB6-4E26-B8AF-77E161482E4F}"/>
              </a:ext>
            </a:extLst>
          </p:cNvPr>
          <p:cNvSpPr>
            <a:spLocks noGrp="1"/>
          </p:cNvSpPr>
          <p:nvPr>
            <p:ph type="title"/>
          </p:nvPr>
        </p:nvSpPr>
        <p:spPr>
          <a:xfrm>
            <a:off x="4932192" y="244280"/>
            <a:ext cx="2327616" cy="748454"/>
          </a:xfrm>
        </p:spPr>
        <p:txBody>
          <a:bodyPr>
            <a:normAutofit/>
          </a:bodyPr>
          <a:lstStyle/>
          <a:p>
            <a:r>
              <a:rPr lang="en-US" sz="4000" dirty="0">
                <a:latin typeface="+mj-lt"/>
              </a:rPr>
              <a:t>Reminders</a:t>
            </a:r>
          </a:p>
        </p:txBody>
      </p:sp>
    </p:spTree>
    <p:extLst>
      <p:ext uri="{BB962C8B-B14F-4D97-AF65-F5344CB8AC3E}">
        <p14:creationId xmlns:p14="http://schemas.microsoft.com/office/powerpoint/2010/main" val="55166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6" y="1397674"/>
            <a:ext cx="11218923" cy="5447645"/>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terms positive and normative have a specific meaning in economics.</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Positive statements </a:t>
            </a:r>
            <a:r>
              <a:rPr lang="en-US" sz="2400" dirty="0">
                <a:cs typeface="Times New Roman" panose="02020603050405020304" pitchFamily="18" charset="0"/>
              </a:rPr>
              <a:t>describe the state of the world (i.e., what is). Positive statements are verifiable.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The unemployment rate in the US is 3.8% in August 2023.</a:t>
            </a:r>
          </a:p>
          <a:p>
            <a:pPr marL="800100" lvl="1" indent="-342900">
              <a:lnSpc>
                <a:spcPct val="125000"/>
              </a:lnSpc>
              <a:buFont typeface="Wingdings" panose="05000000000000000000" pitchFamily="2" charset="2"/>
              <a:buChar char="§"/>
            </a:pPr>
            <a:r>
              <a:rPr lang="en-US" sz="2400" b="1" dirty="0">
                <a:solidFill>
                  <a:schemeClr val="bg1">
                    <a:lumMod val="95000"/>
                  </a:schemeClr>
                </a:solidFill>
                <a:cs typeface="Times New Roman" panose="02020603050405020304" pitchFamily="18" charset="0"/>
              </a:rPr>
              <a:t>Normative statements </a:t>
            </a:r>
            <a:r>
              <a:rPr lang="en-US" sz="2400" dirty="0">
                <a:solidFill>
                  <a:schemeClr val="bg1">
                    <a:lumMod val="95000"/>
                  </a:schemeClr>
                </a:solidFill>
                <a:cs typeface="Times New Roman" panose="02020603050405020304" pitchFamily="18" charset="0"/>
              </a:rPr>
              <a:t>describe how the world ought to be (i.e., what should be). Normative statements are not falsifiable or may be speculative. </a:t>
            </a:r>
          </a:p>
          <a:p>
            <a:pPr marL="1257300" lvl="2" indent="-342900">
              <a:lnSpc>
                <a:spcPct val="125000"/>
              </a:lnSpc>
              <a:buFont typeface="Courier New" panose="02070309020205020404" pitchFamily="49" charset="0"/>
              <a:buChar char="o"/>
            </a:pPr>
            <a:r>
              <a:rPr lang="en-US" sz="2400" dirty="0">
                <a:solidFill>
                  <a:schemeClr val="bg1">
                    <a:lumMod val="95000"/>
                  </a:schemeClr>
                </a:solidFill>
                <a:cs typeface="Times New Roman" panose="02020603050405020304" pitchFamily="18" charset="0"/>
              </a:rPr>
              <a:t>Example: Current unemployment and under-employment is too high. </a:t>
            </a:r>
          </a:p>
          <a:p>
            <a:pPr>
              <a:lnSpc>
                <a:spcPct val="125000"/>
              </a:lnSpc>
            </a:pPr>
            <a:r>
              <a:rPr lang="en-US" sz="2400" dirty="0">
                <a:solidFill>
                  <a:schemeClr val="bg1">
                    <a:lumMod val="95000"/>
                  </a:schemeClr>
                </a:solidFill>
                <a:cs typeface="Times New Roman" panose="02020603050405020304" pitchFamily="18" charset="0"/>
              </a:rPr>
              <a:t>Some statements can combine both positive and normative elements.</a:t>
            </a:r>
          </a:p>
          <a:p>
            <a:pPr marL="800100" lvl="1" indent="-342900">
              <a:lnSpc>
                <a:spcPct val="125000"/>
              </a:lnSpc>
              <a:buFont typeface="Wingdings" panose="05000000000000000000" pitchFamily="2" charset="2"/>
              <a:buChar char="§"/>
            </a:pPr>
            <a:r>
              <a:rPr lang="en-US" sz="2400" dirty="0">
                <a:solidFill>
                  <a:schemeClr val="bg1">
                    <a:lumMod val="95000"/>
                  </a:schemeClr>
                </a:solidFill>
                <a:cs typeface="Times New Roman" panose="02020603050405020304" pitchFamily="18" charset="0"/>
              </a:rPr>
              <a:t>Example: The construction of high-speed rail has positive net benefits, and so the public should invest more in connecting cities with high-speed rail.  </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Refresher on Positive and Normative </a:t>
            </a:r>
          </a:p>
        </p:txBody>
      </p:sp>
    </p:spTree>
    <p:custDataLst>
      <p:tags r:id="rId1"/>
    </p:custDataLst>
    <p:extLst>
      <p:ext uri="{BB962C8B-B14F-4D97-AF65-F5344CB8AC3E}">
        <p14:creationId xmlns:p14="http://schemas.microsoft.com/office/powerpoint/2010/main" val="414158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6" y="1397674"/>
            <a:ext cx="11218923" cy="5447645"/>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terms positive and normative have a specific meaning in economics.</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Positive statements </a:t>
            </a:r>
            <a:r>
              <a:rPr lang="en-US" sz="2400" dirty="0">
                <a:cs typeface="Times New Roman" panose="02020603050405020304" pitchFamily="18" charset="0"/>
              </a:rPr>
              <a:t>describe the state of the world (i.e., what is). Positive statements are verifiable.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The unemployment rate in the US is 3.8% in August 2023.</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Normative statements </a:t>
            </a:r>
            <a:r>
              <a:rPr lang="en-US" sz="2400" dirty="0">
                <a:cs typeface="Times New Roman" panose="02020603050405020304" pitchFamily="18" charset="0"/>
              </a:rPr>
              <a:t>describe how the world ought to be (i.e., what should be). Normative statements are not falsifiable or may be speculative.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Current unemployment and under-employment is too high. </a:t>
            </a:r>
          </a:p>
          <a:p>
            <a:pPr>
              <a:lnSpc>
                <a:spcPct val="125000"/>
              </a:lnSpc>
            </a:pPr>
            <a:r>
              <a:rPr lang="en-US" sz="2400" dirty="0">
                <a:solidFill>
                  <a:schemeClr val="bg1">
                    <a:lumMod val="95000"/>
                  </a:schemeClr>
                </a:solidFill>
                <a:cs typeface="Times New Roman" panose="02020603050405020304" pitchFamily="18" charset="0"/>
              </a:rPr>
              <a:t>Some statements can combine both positive and normative elements.</a:t>
            </a:r>
          </a:p>
          <a:p>
            <a:pPr marL="800100" lvl="1" indent="-342900">
              <a:lnSpc>
                <a:spcPct val="125000"/>
              </a:lnSpc>
              <a:buFont typeface="Wingdings" panose="05000000000000000000" pitchFamily="2" charset="2"/>
              <a:buChar char="§"/>
            </a:pPr>
            <a:r>
              <a:rPr lang="en-US" sz="2400" dirty="0">
                <a:solidFill>
                  <a:schemeClr val="bg1">
                    <a:lumMod val="95000"/>
                  </a:schemeClr>
                </a:solidFill>
                <a:cs typeface="Times New Roman" panose="02020603050405020304" pitchFamily="18" charset="0"/>
              </a:rPr>
              <a:t>Example: The construction of high-speed rail has positive net benefits, and so the public should invest more in connecting cities with high-speed rail.  </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Refresher on Positive and Normative </a:t>
            </a:r>
          </a:p>
        </p:txBody>
      </p:sp>
    </p:spTree>
    <p:custDataLst>
      <p:tags r:id="rId1"/>
    </p:custDataLst>
    <p:extLst>
      <p:ext uri="{BB962C8B-B14F-4D97-AF65-F5344CB8AC3E}">
        <p14:creationId xmlns:p14="http://schemas.microsoft.com/office/powerpoint/2010/main" val="39548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6" y="1397674"/>
            <a:ext cx="11218923" cy="5447645"/>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terms positive and normative have a specific meaning in economics.</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Positive statements </a:t>
            </a:r>
            <a:r>
              <a:rPr lang="en-US" sz="2400" dirty="0">
                <a:cs typeface="Times New Roman" panose="02020603050405020304" pitchFamily="18" charset="0"/>
              </a:rPr>
              <a:t>describe the state of the world (i.e., what is). Positive statements are verifiable.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The unemployment rate in the US is 3.8% in August 2023.</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Normative statements </a:t>
            </a:r>
            <a:r>
              <a:rPr lang="en-US" sz="2400" dirty="0">
                <a:cs typeface="Times New Roman" panose="02020603050405020304" pitchFamily="18" charset="0"/>
              </a:rPr>
              <a:t>describe how the world ought to be (i.e., what should be). Normative statements are not falsifiable or may be speculative.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Current unemployment and under-employment is too high. </a:t>
            </a:r>
          </a:p>
          <a:p>
            <a:pPr>
              <a:lnSpc>
                <a:spcPct val="125000"/>
              </a:lnSpc>
            </a:pPr>
            <a:r>
              <a:rPr lang="en-US" sz="2400" dirty="0">
                <a:cs typeface="Times New Roman" panose="02020603050405020304" pitchFamily="18" charset="0"/>
              </a:rPr>
              <a:t>Some statements can combine both positive and normative elements.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Example: The construction of high-speed rail has positive net benefits, and so the public should invest more in connecting cities with high-speed rail.  </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Refresher on Positive and Normative </a:t>
            </a:r>
          </a:p>
        </p:txBody>
      </p:sp>
    </p:spTree>
    <p:custDataLst>
      <p:tags r:id="rId1"/>
    </p:custDataLst>
    <p:extLst>
      <p:ext uri="{BB962C8B-B14F-4D97-AF65-F5344CB8AC3E}">
        <p14:creationId xmlns:p14="http://schemas.microsoft.com/office/powerpoint/2010/main" val="197556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1138948" y="1788092"/>
            <a:ext cx="9914104" cy="4455066"/>
          </a:xfrm>
          <a:prstGeom prst="rect">
            <a:avLst/>
          </a:prstGeom>
          <a:noFill/>
          <a:effectLst/>
        </p:spPr>
        <p:txBody>
          <a:bodyPr wrap="square" rtlCol="0">
            <a:spAutoFit/>
          </a:bodyPr>
          <a:lstStyle/>
          <a:p>
            <a:pPr>
              <a:lnSpc>
                <a:spcPct val="125000"/>
              </a:lnSpc>
            </a:pPr>
            <a:r>
              <a:rPr lang="en-US" sz="2100" dirty="0">
                <a:cs typeface="Times New Roman" panose="02020603050405020304" pitchFamily="18" charset="0"/>
              </a:rPr>
              <a:t>The distinction between positive and normative has deep roots in epistemology.</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Auguste Comte and </a:t>
            </a:r>
            <a:r>
              <a:rPr lang="en-US" sz="2100" b="1" dirty="0">
                <a:solidFill>
                  <a:srgbClr val="0070C0"/>
                </a:solidFill>
                <a:cs typeface="Times New Roman" panose="02020603050405020304" pitchFamily="18" charset="0"/>
              </a:rPr>
              <a:t>positivism</a:t>
            </a:r>
            <a:r>
              <a:rPr lang="en-US" sz="2100" dirty="0">
                <a:cs typeface="Times New Roman" panose="02020603050405020304" pitchFamily="18" charset="0"/>
              </a:rPr>
              <a:t>:</a:t>
            </a:r>
          </a:p>
          <a:p>
            <a:pPr marL="1257300" lvl="2" indent="-342900">
              <a:lnSpc>
                <a:spcPct val="125000"/>
              </a:lnSpc>
              <a:buFont typeface="Courier New" panose="02070309020205020404" pitchFamily="49" charset="0"/>
              <a:buChar char="o"/>
            </a:pPr>
            <a:r>
              <a:rPr lang="en-US" sz="2100" dirty="0">
                <a:cs typeface="Times New Roman" panose="02020603050405020304" pitchFamily="18" charset="0"/>
              </a:rPr>
              <a:t>Genuine knowledge consists of that which can be proven true through the scientific method or other logical reasoning. </a:t>
            </a:r>
          </a:p>
          <a:p>
            <a:pPr marL="1257300" lvl="2" indent="-342900">
              <a:lnSpc>
                <a:spcPct val="125000"/>
              </a:lnSpc>
              <a:buFont typeface="Courier New" panose="02070309020205020404" pitchFamily="49" charset="0"/>
              <a:buChar char="o"/>
            </a:pPr>
            <a:r>
              <a:rPr lang="en-US" sz="2100" dirty="0">
                <a:cs typeface="Times New Roman" panose="02020603050405020304" pitchFamily="18" charset="0"/>
              </a:rPr>
              <a:t>Non-scientific modes of reasoning (e.g., intuition) do not produce worthwhile information.</a:t>
            </a:r>
          </a:p>
          <a:p>
            <a:pPr marL="1714500" lvl="3" indent="-342900">
              <a:lnSpc>
                <a:spcPct val="125000"/>
              </a:lnSpc>
              <a:buFont typeface="Wingdings" panose="05000000000000000000" pitchFamily="2" charset="2"/>
              <a:buChar char="Ø"/>
            </a:pPr>
            <a:r>
              <a:rPr lang="en-US" sz="2100" dirty="0">
                <a:cs typeface="Times New Roman" panose="02020603050405020304" pitchFamily="18" charset="0"/>
              </a:rPr>
              <a:t>Led to social sciences becoming more empirical and quantitative. </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David Hume and the </a:t>
            </a:r>
            <a:r>
              <a:rPr lang="en-US" sz="2100" b="1" dirty="0">
                <a:solidFill>
                  <a:srgbClr val="0070C0"/>
                </a:solidFill>
                <a:cs typeface="Times New Roman" panose="02020603050405020304" pitchFamily="18" charset="0"/>
              </a:rPr>
              <a:t>is-ought problem </a:t>
            </a:r>
            <a:r>
              <a:rPr lang="en-US" sz="2100" dirty="0">
                <a:cs typeface="Times New Roman" panose="02020603050405020304" pitchFamily="18" charset="0"/>
              </a:rPr>
              <a:t>(a.k.a., the fact-value distinction). </a:t>
            </a:r>
          </a:p>
          <a:p>
            <a:pPr marL="1257300" lvl="2" indent="-342900">
              <a:lnSpc>
                <a:spcPct val="125000"/>
              </a:lnSpc>
              <a:buFont typeface="Courier New" panose="02070309020205020404" pitchFamily="49" charset="0"/>
              <a:buChar char="o"/>
            </a:pPr>
            <a:r>
              <a:rPr lang="en-US" sz="2100" dirty="0">
                <a:cs typeface="Times New Roman" panose="02020603050405020304" pitchFamily="18" charset="0"/>
              </a:rPr>
              <a:t>Descriptions of how the world is cannot be used to argue for how the world should be without introducing a value judgement. </a:t>
            </a:r>
            <a:endParaRPr lang="en-US" sz="2100" dirty="0">
              <a:cs typeface="Calibri Light" panose="020F0302020204030204" pitchFamily="34" charset="0"/>
            </a:endParaRPr>
          </a:p>
          <a:p>
            <a:pPr marL="800100" lvl="1" indent="-342900">
              <a:buFont typeface="Arial" panose="020B0604020202020204" pitchFamily="34" charset="0"/>
              <a:buChar char="•"/>
            </a:pPr>
            <a:endParaRPr lang="en-US" sz="21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Some Intellectual History </a:t>
            </a:r>
          </a:p>
        </p:txBody>
      </p:sp>
    </p:spTree>
    <p:custDataLst>
      <p:tags r:id="rId1"/>
    </p:custDataLst>
    <p:extLst>
      <p:ext uri="{BB962C8B-B14F-4D97-AF65-F5344CB8AC3E}">
        <p14:creationId xmlns:p14="http://schemas.microsoft.com/office/powerpoint/2010/main" val="186886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377EA7-D8C8-1301-1550-71E05FB494FC}"/>
              </a:ext>
            </a:extLst>
          </p:cNvPr>
          <p:cNvPicPr>
            <a:picLocks noChangeAspect="1"/>
          </p:cNvPicPr>
          <p:nvPr/>
        </p:nvPicPr>
        <p:blipFill>
          <a:blip r:embed="rId4"/>
          <a:stretch>
            <a:fillRect/>
          </a:stretch>
        </p:blipFill>
        <p:spPr>
          <a:xfrm>
            <a:off x="8015992" y="287323"/>
            <a:ext cx="3805680" cy="2927950"/>
          </a:xfrm>
          <a:prstGeom prst="rect">
            <a:avLst/>
          </a:prstGeom>
        </p:spPr>
      </p:pic>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5598957" cy="4985980"/>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Imagine that a policymaker is interested in turning a forest into a police training facility. Public funding is a constraint, and the policymaker also cares about public opinion and their constituency. </a:t>
            </a:r>
          </a:p>
          <a:p>
            <a:pPr>
              <a:lnSpc>
                <a:spcPct val="125000"/>
              </a:lnSpc>
            </a:pPr>
            <a:endParaRPr lang="en-US" sz="2400" dirty="0">
              <a:cs typeface="Calibri Light" panose="020F0302020204030204" pitchFamily="34" charset="0"/>
            </a:endParaRPr>
          </a:p>
          <a:p>
            <a:pPr>
              <a:lnSpc>
                <a:spcPct val="125000"/>
              </a:lnSpc>
            </a:pPr>
            <a:r>
              <a:rPr lang="en-US" sz="2400" dirty="0">
                <a:cs typeface="Calibri Light" panose="020F0302020204030204" pitchFamily="34" charset="0"/>
              </a:rPr>
              <a:t>What are some positive and normative considerations that the policymaker will consider?</a:t>
            </a:r>
          </a:p>
          <a:p>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Example to Motivate Discussion </a:t>
            </a:r>
          </a:p>
        </p:txBody>
      </p:sp>
      <p:sp>
        <p:nvSpPr>
          <p:cNvPr id="2" name="TextBox 1">
            <a:extLst>
              <a:ext uri="{FF2B5EF4-FFF2-40B4-BE49-F238E27FC236}">
                <a16:creationId xmlns:a16="http://schemas.microsoft.com/office/drawing/2014/main" id="{EEB8BA26-7FCA-6B7E-6A87-91195A8D6B8F}"/>
              </a:ext>
            </a:extLst>
          </p:cNvPr>
          <p:cNvSpPr txBox="1"/>
          <p:nvPr/>
        </p:nvSpPr>
        <p:spPr>
          <a:xfrm>
            <a:off x="10645295" y="6087827"/>
            <a:ext cx="1546705" cy="369332"/>
          </a:xfrm>
          <a:prstGeom prst="rect">
            <a:avLst/>
          </a:prstGeom>
          <a:noFill/>
        </p:spPr>
        <p:txBody>
          <a:bodyPr wrap="none" rtlCol="0">
            <a:spAutoFit/>
          </a:bodyPr>
          <a:lstStyle/>
          <a:p>
            <a:r>
              <a:rPr lang="en-US" dirty="0">
                <a:hlinkClick r:id="rId5"/>
              </a:rPr>
              <a:t>Image source. </a:t>
            </a:r>
            <a:endParaRPr lang="en-US" dirty="0"/>
          </a:p>
        </p:txBody>
      </p:sp>
      <p:pic>
        <p:nvPicPr>
          <p:cNvPr id="5126" name="Picture 6" descr="An aerial view of the planed site of a controversial &quot;Cop City&quot; project as the clear cutting of trees begins near Atlanta, Georgia, U.S., March 31, 2023. REUTERS/Cheney Orr/ File Photo">
            <a:extLst>
              <a:ext uri="{FF2B5EF4-FFF2-40B4-BE49-F238E27FC236}">
                <a16:creationId xmlns:a16="http://schemas.microsoft.com/office/drawing/2014/main" id="{4474127C-F132-B4A8-92A6-249AFDCA286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6350" y="3038472"/>
            <a:ext cx="4651374" cy="309804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00BC5F8F-DFD2-E514-D798-3FF20849BEFB}"/>
              </a:ext>
            </a:extLst>
          </p:cNvPr>
          <p:cNvSpPr/>
          <p:nvPr/>
        </p:nvSpPr>
        <p:spPr>
          <a:xfrm>
            <a:off x="10366624" y="2237063"/>
            <a:ext cx="503433" cy="40069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7849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2647818"/>
            <a:ext cx="4232494" cy="3139321"/>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Brainstorm and list three normative and positive research questions or considerations related to the facility. </a:t>
            </a:r>
          </a:p>
          <a:p>
            <a:pPr>
              <a:lnSpc>
                <a:spcPct val="125000"/>
              </a:lnSpc>
            </a:pPr>
            <a:endParaRPr lang="en-US" sz="2400" dirty="0">
              <a:cs typeface="Calibri Light" panose="020F0302020204030204" pitchFamily="34" charset="0"/>
            </a:endParaRPr>
          </a:p>
          <a:p>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Example to Motivate Discussion </a:t>
            </a:r>
          </a:p>
        </p:txBody>
      </p:sp>
      <p:pic>
        <p:nvPicPr>
          <p:cNvPr id="3074" name="Picture 2" descr="Cop City RICO Charges: Protesters Chain Themselves to Bulldozer">
            <a:extLst>
              <a:ext uri="{FF2B5EF4-FFF2-40B4-BE49-F238E27FC236}">
                <a16:creationId xmlns:a16="http://schemas.microsoft.com/office/drawing/2014/main" id="{9A0CADFC-05E6-0623-BB41-4ED6ABD268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2" y="1857054"/>
            <a:ext cx="7095820" cy="35479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CDC736-81AE-0821-9151-7CDBCB8B72AD}"/>
              </a:ext>
            </a:extLst>
          </p:cNvPr>
          <p:cNvSpPr txBox="1"/>
          <p:nvPr/>
        </p:nvSpPr>
        <p:spPr>
          <a:xfrm>
            <a:off x="10425917" y="5417807"/>
            <a:ext cx="1546705" cy="369332"/>
          </a:xfrm>
          <a:prstGeom prst="rect">
            <a:avLst/>
          </a:prstGeom>
          <a:noFill/>
        </p:spPr>
        <p:txBody>
          <a:bodyPr wrap="none" rtlCol="0">
            <a:spAutoFit/>
          </a:bodyPr>
          <a:lstStyle/>
          <a:p>
            <a:r>
              <a:rPr lang="en-US" dirty="0">
                <a:hlinkClick r:id="rId5"/>
              </a:rPr>
              <a:t>Image source. </a:t>
            </a:r>
            <a:endParaRPr lang="en-US" dirty="0"/>
          </a:p>
        </p:txBody>
      </p:sp>
    </p:spTree>
    <p:custDataLst>
      <p:tags r:id="rId1"/>
    </p:custDataLst>
    <p:extLst>
      <p:ext uri="{BB962C8B-B14F-4D97-AF65-F5344CB8AC3E}">
        <p14:creationId xmlns:p14="http://schemas.microsoft.com/office/powerpoint/2010/main" val="600158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21069</TotalTime>
  <Words>2935</Words>
  <Application>Microsoft Office PowerPoint</Application>
  <PresentationFormat>Widescreen</PresentationFormat>
  <Paragraphs>271</Paragraphs>
  <Slides>37</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Courier New</vt:lpstr>
      <vt:lpstr>Times New Roman</vt:lpstr>
      <vt:lpstr>Wingdings</vt:lpstr>
      <vt:lpstr>Presentation</vt:lpstr>
      <vt:lpstr>PowerPoint Presentation</vt:lpstr>
      <vt:lpstr>PowerPoint Presentation</vt:lpstr>
      <vt:lpstr>Part 1: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Nuance</vt:lpstr>
      <vt:lpstr>PowerPoint Presentation</vt:lpstr>
      <vt:lpstr>PowerPoint Presentation</vt:lpstr>
      <vt:lpstr>PowerPoint Presentation</vt:lpstr>
      <vt:lpstr>PowerPoint Presentation</vt:lpstr>
      <vt:lpstr>PowerPoint Presentation</vt:lpstr>
      <vt:lpstr>PowerPoint Presentation</vt:lpstr>
      <vt:lpstr>Part 3: Readings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Reminders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Wes A.</dc:creator>
  <cp:lastModifiedBy>Austin, Wes</cp:lastModifiedBy>
  <cp:revision>634</cp:revision>
  <dcterms:created xsi:type="dcterms:W3CDTF">2018-08-24T16:58:07Z</dcterms:created>
  <dcterms:modified xsi:type="dcterms:W3CDTF">2023-09-27T19:36:51Z</dcterms:modified>
</cp:coreProperties>
</file>