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5"/>
  </p:notesMasterIdLst>
  <p:handoutMasterIdLst>
    <p:handoutMasterId r:id="rId36"/>
  </p:handoutMasterIdLst>
  <p:sldIdLst>
    <p:sldId id="315" r:id="rId2"/>
    <p:sldId id="1874" r:id="rId3"/>
    <p:sldId id="1906" r:id="rId4"/>
    <p:sldId id="1934" r:id="rId5"/>
    <p:sldId id="1935" r:id="rId6"/>
    <p:sldId id="1938" r:id="rId7"/>
    <p:sldId id="1939" r:id="rId8"/>
    <p:sldId id="1937" r:id="rId9"/>
    <p:sldId id="1936" r:id="rId10"/>
    <p:sldId id="1914" r:id="rId11"/>
    <p:sldId id="1915" r:id="rId12"/>
    <p:sldId id="1916" r:id="rId13"/>
    <p:sldId id="1918" r:id="rId14"/>
    <p:sldId id="809" r:id="rId15"/>
    <p:sldId id="1920" r:id="rId16"/>
    <p:sldId id="1919" r:id="rId17"/>
    <p:sldId id="1927" r:id="rId18"/>
    <p:sldId id="1928" r:id="rId19"/>
    <p:sldId id="1929" r:id="rId20"/>
    <p:sldId id="1905" r:id="rId21"/>
    <p:sldId id="1907" r:id="rId22"/>
    <p:sldId id="1917" r:id="rId23"/>
    <p:sldId id="1932" r:id="rId24"/>
    <p:sldId id="1931" r:id="rId25"/>
    <p:sldId id="1912" r:id="rId26"/>
    <p:sldId id="1911" r:id="rId27"/>
    <p:sldId id="1908" r:id="rId28"/>
    <p:sldId id="1909" r:id="rId29"/>
    <p:sldId id="1922" r:id="rId30"/>
    <p:sldId id="1933" r:id="rId31"/>
    <p:sldId id="1913" r:id="rId32"/>
    <p:sldId id="1940" r:id="rId33"/>
    <p:sldId id="46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FEF91F-1E90-493F-958D-5DD030754175}">
          <p14:sldIdLst>
            <p14:sldId id="315"/>
            <p14:sldId id="1874"/>
            <p14:sldId id="1906"/>
            <p14:sldId id="1934"/>
            <p14:sldId id="1935"/>
            <p14:sldId id="1938"/>
            <p14:sldId id="1939"/>
            <p14:sldId id="1937"/>
            <p14:sldId id="1936"/>
            <p14:sldId id="1914"/>
            <p14:sldId id="1915"/>
            <p14:sldId id="1916"/>
            <p14:sldId id="1918"/>
            <p14:sldId id="809"/>
            <p14:sldId id="1920"/>
            <p14:sldId id="1919"/>
            <p14:sldId id="1927"/>
            <p14:sldId id="1928"/>
            <p14:sldId id="1929"/>
            <p14:sldId id="1905"/>
            <p14:sldId id="1907"/>
            <p14:sldId id="1917"/>
            <p14:sldId id="1932"/>
            <p14:sldId id="1931"/>
            <p14:sldId id="1912"/>
            <p14:sldId id="1911"/>
            <p14:sldId id="1908"/>
            <p14:sldId id="1909"/>
            <p14:sldId id="1922"/>
            <p14:sldId id="1933"/>
            <p14:sldId id="1913"/>
            <p14:sldId id="1940"/>
            <p14:sldId id="465"/>
          </p14:sldIdLst>
        </p14:section>
        <p14:section name="Store" id="{99F90279-42E7-411D-A27A-8C0A36389AB9}">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FEBA090-0AE9-9F8E-40EE-5CC243E7E5EE}" name="Wes Austin" initials="WA" userId="Wes Austin"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Parthum, Bryan Michael" initials="PBM" lastIdx="3" clrIdx="0">
    <p:extLst>
      <p:ext uri="{19B8F6BF-5375-455C-9EA6-DF929625EA0E}">
        <p15:presenceInfo xmlns:p15="http://schemas.microsoft.com/office/powerpoint/2012/main" userId="S-1-5-21-2509641344-1052565914-3260824488-131797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03F314"/>
    <a:srgbClr val="FF9900"/>
    <a:srgbClr val="00B050"/>
    <a:srgbClr val="007033"/>
    <a:srgbClr val="C00000"/>
    <a:srgbClr val="2E6187"/>
    <a:srgbClr val="E09878"/>
    <a:srgbClr val="00002E"/>
    <a:srgbClr val="3B19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94" autoAdjust="0"/>
    <p:restoredTop sz="94436" autoAdjust="0"/>
  </p:normalViewPr>
  <p:slideViewPr>
    <p:cSldViewPr snapToGrid="0">
      <p:cViewPr varScale="1">
        <p:scale>
          <a:sx n="105" d="100"/>
          <a:sy n="105" d="100"/>
        </p:scale>
        <p:origin x="824" y="18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F13A625-3A15-ACBE-8CBF-C2AAD8D30E6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F10433B-45C8-E9C7-266E-286ED8395A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7ABB0A-9B4A-4429-BD7A-E953AD02331E}" type="datetimeFigureOut">
              <a:rPr lang="en-US" smtClean="0"/>
              <a:t>11/26/23</a:t>
            </a:fld>
            <a:endParaRPr lang="en-US"/>
          </a:p>
        </p:txBody>
      </p:sp>
      <p:sp>
        <p:nvSpPr>
          <p:cNvPr id="4" name="Footer Placeholder 3">
            <a:extLst>
              <a:ext uri="{FF2B5EF4-FFF2-40B4-BE49-F238E27FC236}">
                <a16:creationId xmlns:a16="http://schemas.microsoft.com/office/drawing/2014/main" id="{C69F3DAF-81C5-73CC-EF32-22C2A157AA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0F4091C-2588-55AB-A9AC-84519A4CDAC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104628-7E14-4689-A0F7-5C5F1B1FCBEF}" type="slidenum">
              <a:rPr lang="en-US" smtClean="0"/>
              <a:t>‹#›</a:t>
            </a:fld>
            <a:endParaRPr lang="en-US"/>
          </a:p>
        </p:txBody>
      </p:sp>
    </p:spTree>
    <p:extLst>
      <p:ext uri="{BB962C8B-B14F-4D97-AF65-F5344CB8AC3E}">
        <p14:creationId xmlns:p14="http://schemas.microsoft.com/office/powerpoint/2010/main" val="37954344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F51268-28D7-4A1D-B6E7-7FC724367079}" type="datetimeFigureOut">
              <a:rPr lang="en-US" smtClean="0"/>
              <a:t>11/26/23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5CB739-FC4C-4CC2-B8DD-75C8DB48E189}" type="slidenum">
              <a:rPr lang="en-US" smtClean="0"/>
              <a:t>‹#›</a:t>
            </a:fld>
            <a:endParaRPr lang="en-US"/>
          </a:p>
        </p:txBody>
      </p:sp>
    </p:spTree>
    <p:extLst>
      <p:ext uri="{BB962C8B-B14F-4D97-AF65-F5344CB8AC3E}">
        <p14:creationId xmlns:p14="http://schemas.microsoft.com/office/powerpoint/2010/main" val="252089518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a:t>
            </a:fld>
            <a:endParaRPr lang="en-US"/>
          </a:p>
        </p:txBody>
      </p:sp>
    </p:spTree>
    <p:extLst>
      <p:ext uri="{BB962C8B-B14F-4D97-AF65-F5344CB8AC3E}">
        <p14:creationId xmlns:p14="http://schemas.microsoft.com/office/powerpoint/2010/main" val="840073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12</a:t>
            </a:fld>
            <a:endParaRPr lang="en-US"/>
          </a:p>
        </p:txBody>
      </p:sp>
    </p:spTree>
    <p:extLst>
      <p:ext uri="{BB962C8B-B14F-4D97-AF65-F5344CB8AC3E}">
        <p14:creationId xmlns:p14="http://schemas.microsoft.com/office/powerpoint/2010/main" val="1115502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13</a:t>
            </a:fld>
            <a:endParaRPr lang="en-US"/>
          </a:p>
        </p:txBody>
      </p:sp>
    </p:spTree>
    <p:extLst>
      <p:ext uri="{BB962C8B-B14F-4D97-AF65-F5344CB8AC3E}">
        <p14:creationId xmlns:p14="http://schemas.microsoft.com/office/powerpoint/2010/main" val="4176006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15</a:t>
            </a:fld>
            <a:endParaRPr lang="en-US"/>
          </a:p>
        </p:txBody>
      </p:sp>
    </p:spTree>
    <p:extLst>
      <p:ext uri="{BB962C8B-B14F-4D97-AF65-F5344CB8AC3E}">
        <p14:creationId xmlns:p14="http://schemas.microsoft.com/office/powerpoint/2010/main" val="2768140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16</a:t>
            </a:fld>
            <a:endParaRPr lang="en-US"/>
          </a:p>
        </p:txBody>
      </p:sp>
    </p:spTree>
    <p:extLst>
      <p:ext uri="{BB962C8B-B14F-4D97-AF65-F5344CB8AC3E}">
        <p14:creationId xmlns:p14="http://schemas.microsoft.com/office/powerpoint/2010/main" val="3864578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17</a:t>
            </a:fld>
            <a:endParaRPr lang="en-US"/>
          </a:p>
        </p:txBody>
      </p:sp>
    </p:spTree>
    <p:extLst>
      <p:ext uri="{BB962C8B-B14F-4D97-AF65-F5344CB8AC3E}">
        <p14:creationId xmlns:p14="http://schemas.microsoft.com/office/powerpoint/2010/main" val="8043570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18</a:t>
            </a:fld>
            <a:endParaRPr lang="en-US"/>
          </a:p>
        </p:txBody>
      </p:sp>
    </p:spTree>
    <p:extLst>
      <p:ext uri="{BB962C8B-B14F-4D97-AF65-F5344CB8AC3E}">
        <p14:creationId xmlns:p14="http://schemas.microsoft.com/office/powerpoint/2010/main" val="3333707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19</a:t>
            </a:fld>
            <a:endParaRPr lang="en-US"/>
          </a:p>
        </p:txBody>
      </p:sp>
    </p:spTree>
    <p:extLst>
      <p:ext uri="{BB962C8B-B14F-4D97-AF65-F5344CB8AC3E}">
        <p14:creationId xmlns:p14="http://schemas.microsoft.com/office/powerpoint/2010/main" val="20988882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21</a:t>
            </a:fld>
            <a:endParaRPr lang="en-US"/>
          </a:p>
        </p:txBody>
      </p:sp>
    </p:spTree>
    <p:extLst>
      <p:ext uri="{BB962C8B-B14F-4D97-AF65-F5344CB8AC3E}">
        <p14:creationId xmlns:p14="http://schemas.microsoft.com/office/powerpoint/2010/main" val="18446645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22</a:t>
            </a:fld>
            <a:endParaRPr lang="en-US"/>
          </a:p>
        </p:txBody>
      </p:sp>
    </p:spTree>
    <p:extLst>
      <p:ext uri="{BB962C8B-B14F-4D97-AF65-F5344CB8AC3E}">
        <p14:creationId xmlns:p14="http://schemas.microsoft.com/office/powerpoint/2010/main" val="8349769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23</a:t>
            </a:fld>
            <a:endParaRPr lang="en-US"/>
          </a:p>
        </p:txBody>
      </p:sp>
    </p:spTree>
    <p:extLst>
      <p:ext uri="{BB962C8B-B14F-4D97-AF65-F5344CB8AC3E}">
        <p14:creationId xmlns:p14="http://schemas.microsoft.com/office/powerpoint/2010/main" val="2892657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4</a:t>
            </a:fld>
            <a:endParaRPr lang="en-US"/>
          </a:p>
        </p:txBody>
      </p:sp>
    </p:spTree>
    <p:extLst>
      <p:ext uri="{BB962C8B-B14F-4D97-AF65-F5344CB8AC3E}">
        <p14:creationId xmlns:p14="http://schemas.microsoft.com/office/powerpoint/2010/main" val="1633769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24</a:t>
            </a:fld>
            <a:endParaRPr lang="en-US"/>
          </a:p>
        </p:txBody>
      </p:sp>
    </p:spTree>
    <p:extLst>
      <p:ext uri="{BB962C8B-B14F-4D97-AF65-F5344CB8AC3E}">
        <p14:creationId xmlns:p14="http://schemas.microsoft.com/office/powerpoint/2010/main" val="75721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of a 13m windmill = $780,000</a:t>
            </a:r>
          </a:p>
        </p:txBody>
      </p:sp>
      <p:sp>
        <p:nvSpPr>
          <p:cNvPr id="4" name="Slide Number Placeholder 3"/>
          <p:cNvSpPr>
            <a:spLocks noGrp="1"/>
          </p:cNvSpPr>
          <p:nvPr>
            <p:ph type="sldNum" sz="quarter" idx="10"/>
          </p:nvPr>
        </p:nvSpPr>
        <p:spPr/>
        <p:txBody>
          <a:bodyPr/>
          <a:lstStyle/>
          <a:p>
            <a:fld id="{AB5CB739-FC4C-4CC2-B8DD-75C8DB48E189}" type="slidenum">
              <a:rPr lang="en-US" smtClean="0"/>
              <a:t>25</a:t>
            </a:fld>
            <a:endParaRPr lang="en-US"/>
          </a:p>
        </p:txBody>
      </p:sp>
    </p:spTree>
    <p:extLst>
      <p:ext uri="{BB962C8B-B14F-4D97-AF65-F5344CB8AC3E}">
        <p14:creationId xmlns:p14="http://schemas.microsoft.com/office/powerpoint/2010/main" val="1411902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26</a:t>
            </a:fld>
            <a:endParaRPr lang="en-US"/>
          </a:p>
        </p:txBody>
      </p:sp>
    </p:spTree>
    <p:extLst>
      <p:ext uri="{BB962C8B-B14F-4D97-AF65-F5344CB8AC3E}">
        <p14:creationId xmlns:p14="http://schemas.microsoft.com/office/powerpoint/2010/main" val="4898856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27</a:t>
            </a:fld>
            <a:endParaRPr lang="en-US"/>
          </a:p>
        </p:txBody>
      </p:sp>
    </p:spTree>
    <p:extLst>
      <p:ext uri="{BB962C8B-B14F-4D97-AF65-F5344CB8AC3E}">
        <p14:creationId xmlns:p14="http://schemas.microsoft.com/office/powerpoint/2010/main" val="6447641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28</a:t>
            </a:fld>
            <a:endParaRPr lang="en-US"/>
          </a:p>
        </p:txBody>
      </p:sp>
    </p:spTree>
    <p:extLst>
      <p:ext uri="{BB962C8B-B14F-4D97-AF65-F5344CB8AC3E}">
        <p14:creationId xmlns:p14="http://schemas.microsoft.com/office/powerpoint/2010/main" val="28246291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5CB739-FC4C-4CC2-B8DD-75C8DB48E189}" type="slidenum">
              <a:rPr lang="en-US" smtClean="0"/>
              <a:t>29</a:t>
            </a:fld>
            <a:endParaRPr lang="en-US"/>
          </a:p>
        </p:txBody>
      </p:sp>
    </p:spTree>
    <p:extLst>
      <p:ext uri="{BB962C8B-B14F-4D97-AF65-F5344CB8AC3E}">
        <p14:creationId xmlns:p14="http://schemas.microsoft.com/office/powerpoint/2010/main" val="19855369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31</a:t>
            </a:fld>
            <a:endParaRPr lang="en-US"/>
          </a:p>
        </p:txBody>
      </p:sp>
    </p:spTree>
    <p:extLst>
      <p:ext uri="{BB962C8B-B14F-4D97-AF65-F5344CB8AC3E}">
        <p14:creationId xmlns:p14="http://schemas.microsoft.com/office/powerpoint/2010/main" val="18593867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32</a:t>
            </a:fld>
            <a:endParaRPr lang="en-US"/>
          </a:p>
        </p:txBody>
      </p:sp>
    </p:spTree>
    <p:extLst>
      <p:ext uri="{BB962C8B-B14F-4D97-AF65-F5344CB8AC3E}">
        <p14:creationId xmlns:p14="http://schemas.microsoft.com/office/powerpoint/2010/main" val="28752786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5CB739-FC4C-4CC2-B8DD-75C8DB48E189}" type="slidenum">
              <a:rPr lang="en-US" smtClean="0"/>
              <a:t>33</a:t>
            </a:fld>
            <a:endParaRPr lang="en-US"/>
          </a:p>
        </p:txBody>
      </p:sp>
    </p:spTree>
    <p:extLst>
      <p:ext uri="{BB962C8B-B14F-4D97-AF65-F5344CB8AC3E}">
        <p14:creationId xmlns:p14="http://schemas.microsoft.com/office/powerpoint/2010/main" val="1194505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202124"/>
                </a:solidFill>
                <a:effectLst/>
                <a:latin typeface="Google Sans"/>
              </a:rPr>
              <a:t>The Chevron case has been cited thousands of times and is one of the most important supreme cour</a:t>
            </a:r>
            <a:r>
              <a:rPr lang="en-US" sz="1200" dirty="0">
                <a:solidFill>
                  <a:srgbClr val="202124"/>
                </a:solidFill>
                <a:latin typeface="Google Sans"/>
              </a:rPr>
              <a:t>t decisions. </a:t>
            </a:r>
          </a:p>
        </p:txBody>
      </p:sp>
      <p:sp>
        <p:nvSpPr>
          <p:cNvPr id="4" name="Slide Number Placeholder 3"/>
          <p:cNvSpPr>
            <a:spLocks noGrp="1"/>
          </p:cNvSpPr>
          <p:nvPr>
            <p:ph type="sldNum" sz="quarter" idx="10"/>
          </p:nvPr>
        </p:nvSpPr>
        <p:spPr/>
        <p:txBody>
          <a:bodyPr/>
          <a:lstStyle/>
          <a:p>
            <a:fld id="{AB5CB739-FC4C-4CC2-B8DD-75C8DB48E189}" type="slidenum">
              <a:rPr lang="en-US" smtClean="0"/>
              <a:t>5</a:t>
            </a:fld>
            <a:endParaRPr lang="en-US"/>
          </a:p>
        </p:txBody>
      </p:sp>
    </p:spTree>
    <p:extLst>
      <p:ext uri="{BB962C8B-B14F-4D97-AF65-F5344CB8AC3E}">
        <p14:creationId xmlns:p14="http://schemas.microsoft.com/office/powerpoint/2010/main" val="36806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C2C31"/>
                </a:solidFill>
                <a:effectLst/>
                <a:latin typeface="Noto Sans" panose="020B0604020202020204" pitchFamily="34" charset="0"/>
              </a:rPr>
              <a:t>The facility has been in operation since 1963. It sits on over 3,000 acres adjacent to the Mississippi Sound. </a:t>
            </a:r>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6</a:t>
            </a:fld>
            <a:endParaRPr lang="en-US"/>
          </a:p>
        </p:txBody>
      </p:sp>
    </p:spTree>
    <p:extLst>
      <p:ext uri="{BB962C8B-B14F-4D97-AF65-F5344CB8AC3E}">
        <p14:creationId xmlns:p14="http://schemas.microsoft.com/office/powerpoint/2010/main" val="3085973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7</a:t>
            </a:fld>
            <a:endParaRPr lang="en-US"/>
          </a:p>
        </p:txBody>
      </p:sp>
    </p:spTree>
    <p:extLst>
      <p:ext uri="{BB962C8B-B14F-4D97-AF65-F5344CB8AC3E}">
        <p14:creationId xmlns:p14="http://schemas.microsoft.com/office/powerpoint/2010/main" val="2516426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8</a:t>
            </a:fld>
            <a:endParaRPr lang="en-US"/>
          </a:p>
        </p:txBody>
      </p:sp>
    </p:spTree>
    <p:extLst>
      <p:ext uri="{BB962C8B-B14F-4D97-AF65-F5344CB8AC3E}">
        <p14:creationId xmlns:p14="http://schemas.microsoft.com/office/powerpoint/2010/main" val="1374835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9</a:t>
            </a:fld>
            <a:endParaRPr lang="en-US"/>
          </a:p>
        </p:txBody>
      </p:sp>
    </p:spTree>
    <p:extLst>
      <p:ext uri="{BB962C8B-B14F-4D97-AF65-F5344CB8AC3E}">
        <p14:creationId xmlns:p14="http://schemas.microsoft.com/office/powerpoint/2010/main" val="3430858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10</a:t>
            </a:fld>
            <a:endParaRPr lang="en-US"/>
          </a:p>
        </p:txBody>
      </p:sp>
    </p:spTree>
    <p:extLst>
      <p:ext uri="{BB962C8B-B14F-4D97-AF65-F5344CB8AC3E}">
        <p14:creationId xmlns:p14="http://schemas.microsoft.com/office/powerpoint/2010/main" val="2640788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11</a:t>
            </a:fld>
            <a:endParaRPr lang="en-US"/>
          </a:p>
        </p:txBody>
      </p:sp>
    </p:spTree>
    <p:extLst>
      <p:ext uri="{BB962C8B-B14F-4D97-AF65-F5344CB8AC3E}">
        <p14:creationId xmlns:p14="http://schemas.microsoft.com/office/powerpoint/2010/main" val="4176178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23" name="Straight Connector 22"/>
          <p:cNvCxnSpPr>
            <a:cxnSpLocks/>
          </p:cNvCxnSpPr>
          <p:nvPr userDrawn="1"/>
        </p:nvCxnSpPr>
        <p:spPr>
          <a:xfrm flipV="1">
            <a:off x="576573" y="3252524"/>
            <a:ext cx="8719827"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userDrawn="1"/>
        </p:nvSpPr>
        <p:spPr>
          <a:xfrm>
            <a:off x="2895600" y="2336373"/>
            <a:ext cx="6400800" cy="369332"/>
          </a:xfrm>
          <a:prstGeom prst="rect">
            <a:avLst/>
          </a:prstGeom>
          <a:noFill/>
        </p:spPr>
        <p:txBody>
          <a:bodyPr wrap="square" rtlCol="0" anchor="ctr">
            <a:spAutoFit/>
          </a:bodyPr>
          <a:lstStyle/>
          <a:p>
            <a:pPr algn="ctr"/>
            <a:endParaRPr lang="en-US"/>
          </a:p>
        </p:txBody>
      </p:sp>
    </p:spTree>
    <p:extLst>
      <p:ext uri="{BB962C8B-B14F-4D97-AF65-F5344CB8AC3E}">
        <p14:creationId xmlns:p14="http://schemas.microsoft.com/office/powerpoint/2010/main" val="69385864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6" name="Text Placeholder 2"/>
          <p:cNvSpPr>
            <a:spLocks noGrp="1"/>
          </p:cNvSpPr>
          <p:nvPr>
            <p:ph idx="1"/>
          </p:nvPr>
        </p:nvSpPr>
        <p:spPr>
          <a:xfrm>
            <a:off x="1097280" y="1845734"/>
            <a:ext cx="10058400" cy="4023360"/>
          </a:xfrm>
          <a:prstGeom prst="rect">
            <a:avLst/>
          </a:prstGeom>
        </p:spPr>
        <p:txBody>
          <a:bodyPr vert="horz" lIns="0" tIns="45720" rIns="0" bIns="45720" rtlCol="0">
            <a:normAutofit/>
          </a:bodyPr>
          <a:lstStyle>
            <a:lvl1pPr>
              <a:defRPr sz="1400">
                <a:latin typeface="Times New Roman" panose="02020603050405020304" pitchFamily="18" charset="0"/>
                <a:cs typeface="Times New Roman" panose="02020603050405020304" pitchFamily="18" charset="0"/>
              </a:defRPr>
            </a:lvl1pPr>
            <a:lvl2pPr>
              <a:defRPr sz="1400">
                <a:latin typeface="Times New Roman" panose="02020603050405020304" pitchFamily="18" charset="0"/>
                <a:cs typeface="Times New Roman" panose="02020603050405020304" pitchFamily="18" charset="0"/>
              </a:defRPr>
            </a:lvl2pPr>
            <a:lvl3pPr>
              <a:defRPr sz="1400">
                <a:latin typeface="Times New Roman" panose="02020603050405020304" pitchFamily="18" charset="0"/>
                <a:cs typeface="Times New Roman" panose="02020603050405020304" pitchFamily="18" charset="0"/>
              </a:defRPr>
            </a:lvl3pPr>
            <a:lvl4pPr>
              <a:defRPr sz="14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endParaRPr lang="en-US" dirty="0"/>
          </a:p>
        </p:txBody>
      </p:sp>
    </p:spTree>
    <p:extLst>
      <p:ext uri="{BB962C8B-B14F-4D97-AF65-F5344CB8AC3E}">
        <p14:creationId xmlns:p14="http://schemas.microsoft.com/office/powerpoint/2010/main" val="416198406"/>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general">
    <p:spTree>
      <p:nvGrpSpPr>
        <p:cNvPr id="1" name=""/>
        <p:cNvGrpSpPr/>
        <p:nvPr/>
      </p:nvGrpSpPr>
      <p:grpSpPr>
        <a:xfrm>
          <a:off x="0" y="0"/>
          <a:ext cx="0" cy="0"/>
          <a:chOff x="0" y="0"/>
          <a:chExt cx="0" cy="0"/>
        </a:xfrm>
      </p:grpSpPr>
    </p:spTree>
    <p:extLst>
      <p:ext uri="{BB962C8B-B14F-4D97-AF65-F5344CB8AC3E}">
        <p14:creationId xmlns:p14="http://schemas.microsoft.com/office/powerpoint/2010/main" val="726578818"/>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general">
    <p:spTree>
      <p:nvGrpSpPr>
        <p:cNvPr id="1" name=""/>
        <p:cNvGrpSpPr/>
        <p:nvPr/>
      </p:nvGrpSpPr>
      <p:grpSpPr>
        <a:xfrm>
          <a:off x="0" y="0"/>
          <a:ext cx="0" cy="0"/>
          <a:chOff x="0" y="0"/>
          <a:chExt cx="0" cy="0"/>
        </a:xfrm>
      </p:grpSpPr>
      <p:sp>
        <p:nvSpPr>
          <p:cNvPr id="2" name="Footer Placeholder 4"/>
          <p:cNvSpPr txBox="1">
            <a:spLocks/>
          </p:cNvSpPr>
          <p:nvPr userDrawn="1"/>
        </p:nvSpPr>
        <p:spPr>
          <a:xfrm>
            <a:off x="2251882" y="6506128"/>
            <a:ext cx="6587318" cy="28895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a:solidFill>
                  <a:schemeClr val="bg1"/>
                </a:solidFill>
                <a:latin typeface="Times New Roman" panose="02020603050405020304" pitchFamily="18" charset="0"/>
                <a:cs typeface="Times New Roman" panose="02020603050405020304" pitchFamily="18" charset="0"/>
              </a:rPr>
              <a:t>WTP for water quality, location information, and the rural-urban divide</a:t>
            </a:r>
          </a:p>
        </p:txBody>
      </p:sp>
    </p:spTree>
    <p:extLst>
      <p:ext uri="{BB962C8B-B14F-4D97-AF65-F5344CB8AC3E}">
        <p14:creationId xmlns:p14="http://schemas.microsoft.com/office/powerpoint/2010/main" val="621389552"/>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4705-797D-4F0E-860D-B2A23706BD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32B5D3-2729-46A8-AD99-66C13BF05A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E1D7F4-00D4-4ADB-A31F-29167CA8EA49}"/>
              </a:ext>
            </a:extLst>
          </p:cNvPr>
          <p:cNvSpPr>
            <a:spLocks noGrp="1"/>
          </p:cNvSpPr>
          <p:nvPr>
            <p:ph type="dt" sz="half" idx="10"/>
          </p:nvPr>
        </p:nvSpPr>
        <p:spPr/>
        <p:txBody>
          <a:bodyPr/>
          <a:lstStyle/>
          <a:p>
            <a:fld id="{146C6E17-85AB-453D-8478-3B8CA64772CE}" type="datetimeFigureOut">
              <a:rPr lang="en-US" smtClean="0"/>
              <a:t>11/26/23</a:t>
            </a:fld>
            <a:endParaRPr lang="en-US"/>
          </a:p>
        </p:txBody>
      </p:sp>
      <p:sp>
        <p:nvSpPr>
          <p:cNvPr id="5" name="Footer Placeholder 4">
            <a:extLst>
              <a:ext uri="{FF2B5EF4-FFF2-40B4-BE49-F238E27FC236}">
                <a16:creationId xmlns:a16="http://schemas.microsoft.com/office/drawing/2014/main" id="{5A158328-D96E-4F37-9199-F626F76889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8704F4-9BFF-4596-9DD1-3CC8FE83FE69}"/>
              </a:ext>
            </a:extLst>
          </p:cNvPr>
          <p:cNvSpPr>
            <a:spLocks noGrp="1"/>
          </p:cNvSpPr>
          <p:nvPr>
            <p:ph type="sldNum" sz="quarter" idx="12"/>
          </p:nvPr>
        </p:nvSpPr>
        <p:spPr/>
        <p:txBody>
          <a:bodyPr/>
          <a:lstStyle/>
          <a:p>
            <a:fld id="{203B06A1-3415-45A1-82D4-D19106858455}" type="slidenum">
              <a:rPr lang="en-US" smtClean="0"/>
              <a:t>‹#›</a:t>
            </a:fld>
            <a:endParaRPr lang="en-US"/>
          </a:p>
        </p:txBody>
      </p:sp>
    </p:spTree>
    <p:extLst>
      <p:ext uri="{BB962C8B-B14F-4D97-AF65-F5344CB8AC3E}">
        <p14:creationId xmlns:p14="http://schemas.microsoft.com/office/powerpoint/2010/main" val="12054542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 name="Rectangle 32"/>
          <p:cNvSpPr/>
          <p:nvPr userDrawn="1"/>
        </p:nvSpPr>
        <p:spPr>
          <a:xfrm>
            <a:off x="0" y="6453218"/>
            <a:ext cx="12192000" cy="418034"/>
          </a:xfrm>
          <a:prstGeom prst="rect">
            <a:avLst/>
          </a:prstGeom>
          <a:gradFill>
            <a:gsLst>
              <a:gs pos="100000">
                <a:schemeClr val="bg2">
                  <a:lumMod val="50000"/>
                  <a:shade val="67500"/>
                  <a:satMod val="115000"/>
                </a:schemeClr>
              </a:gs>
              <a:gs pos="100000">
                <a:schemeClr val="bg2">
                  <a:lumMod val="50000"/>
                  <a:shade val="100000"/>
                  <a:satMod val="1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ooter Placeholder 4"/>
          <p:cNvSpPr txBox="1">
            <a:spLocks/>
          </p:cNvSpPr>
          <p:nvPr userDrawn="1"/>
        </p:nvSpPr>
        <p:spPr>
          <a:xfrm>
            <a:off x="7906894" y="6514937"/>
            <a:ext cx="4285106" cy="29459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endParaRPr lang="en-US" sz="1800">
              <a:solidFill>
                <a:schemeClr val="bg1"/>
              </a:solidFill>
              <a:latin typeface="Calibri" panose="020F0502020204030204" pitchFamily="34" charset="0"/>
              <a:cs typeface="Calibri" panose="020F0502020204030204" pitchFamily="34" charset="0"/>
            </a:endParaRPr>
          </a:p>
        </p:txBody>
      </p:sp>
      <p:sp>
        <p:nvSpPr>
          <p:cNvPr id="49" name="Footer Placeholder 4"/>
          <p:cNvSpPr txBox="1">
            <a:spLocks/>
          </p:cNvSpPr>
          <p:nvPr userDrawn="1"/>
        </p:nvSpPr>
        <p:spPr>
          <a:xfrm>
            <a:off x="62778" y="6514936"/>
            <a:ext cx="7410364" cy="29459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800" dirty="0">
                <a:solidFill>
                  <a:schemeClr val="bg1"/>
                </a:solidFill>
                <a:latin typeface="Calibri" panose="020F0502020204030204" pitchFamily="34" charset="0"/>
                <a:cs typeface="Calibri" panose="020F0502020204030204" pitchFamily="34" charset="0"/>
              </a:rPr>
              <a:t>Lecture 24: What’s Next?</a:t>
            </a:r>
          </a:p>
        </p:txBody>
      </p:sp>
      <p:sp>
        <p:nvSpPr>
          <p:cNvPr id="6" name="Footer Placeholder 4"/>
          <p:cNvSpPr txBox="1">
            <a:spLocks/>
          </p:cNvSpPr>
          <p:nvPr userDrawn="1"/>
        </p:nvSpPr>
        <p:spPr>
          <a:xfrm>
            <a:off x="2936995" y="6490212"/>
            <a:ext cx="6318010" cy="28895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baseline="0">
              <a:solidFill>
                <a:schemeClr val="bg1"/>
              </a:solidFill>
              <a:latin typeface="+mn-lt"/>
              <a:cs typeface="Times New Roman" panose="02020603050405020304" pitchFamily="18" charset="0"/>
            </a:endParaRPr>
          </a:p>
        </p:txBody>
      </p:sp>
    </p:spTree>
    <p:extLst>
      <p:ext uri="{BB962C8B-B14F-4D97-AF65-F5344CB8AC3E}">
        <p14:creationId xmlns:p14="http://schemas.microsoft.com/office/powerpoint/2010/main" val="2101269002"/>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75" r:id="rId3"/>
    <p:sldLayoutId id="2147483676" r:id="rId4"/>
    <p:sldLayoutId id="2147483677" r:id="rId5"/>
  </p:sldLayoutIdLst>
  <p:hf hdr="0" ftr="0" dt="0"/>
  <p:txStyles>
    <p:title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38404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56692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74980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68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hyperlink" Target="https://www.vox.com/2021/11/3/22758188/climate-change-epa-clean-power-plan-supreme-court" TargetMode="Externa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hyperlink" Target="https://www.benefitcostanalysis.org/index.php?option=com_dailyplanetblog&amp;view=entry&amp;category=2022-archive&amp;id=100:on-balance-major-questions-about-west-virginia-v-epa-and-benefit-cost-analysis"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hyperlink" Target="https://www.rff.org/events/rff-live/climate-change-and-the-supreme-court-west-virginia-v-epa/" TargetMode="Externa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5.png"/><Relationship Id="rId5" Type="http://schemas.openxmlformats.org/officeDocument/2006/relationships/hyperlink" Target="https://www.sciencedirect.com/science/article/pii/S0272775719301530" TargetMode="External"/><Relationship Id="rId4" Type="http://schemas.openxmlformats.org/officeDocument/2006/relationships/hyperlink" Target="https://pubmed.ncbi.nlm.nih.gov/21741102/"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11.png"/><Relationship Id="rId5" Type="http://schemas.openxmlformats.org/officeDocument/2006/relationships/hyperlink" Target="https://www.budget.senate.gov/imo/media/doc/58357-Graham.pdf" TargetMode="External"/><Relationship Id="rId4" Type="http://schemas.openxmlformats.org/officeDocument/2006/relationships/hyperlink" Target="https://www.cbo.gov/publication/58455" TargetMode="Externa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120.png"/><Relationship Id="rId5" Type="http://schemas.openxmlformats.org/officeDocument/2006/relationships/hyperlink" Target="https://www.crfb.org/blogs/whats-inflation-reduction-act" TargetMode="Externa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 Id="rId5" Type="http://schemas.openxmlformats.org/officeDocument/2006/relationships/image" Target="../media/image13.png"/><Relationship Id="rId4" Type="http://schemas.openxmlformats.org/officeDocument/2006/relationships/hyperlink" Target="https://www.mckinsey.com/industries/public-and-social-sector/our-insights/the-inflation-reduction-act-heres-whats-in-it"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hyperlink" Target="https://rhg.com/research/climate-clean-energy-inflation-reduction-act/" TargetMode="Externa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www.science.org/doi/abs/10.1126/science.adg3781" TargetMode="Externa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1.xml"/><Relationship Id="rId5" Type="http://schemas.openxmlformats.org/officeDocument/2006/relationships/hyperlink" Target="https://www.rechargenews.com/wind/siemens-gamesa-s-first-10mw-offshore-wind-titan-unveiled/2-1-702942" TargetMode="External"/><Relationship Id="rId4" Type="http://schemas.openxmlformats.org/officeDocument/2006/relationships/image" Target="../media/image16.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hyperlink" Target="https://www.eea.europa.eu/publications/carbon-capture-and-storage" TargetMode="Externa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4.xml"/><Relationship Id="rId5" Type="http://schemas.openxmlformats.org/officeDocument/2006/relationships/hyperlink" Target="https://www.mckinsey.com/industries/public-and-social-sector/our-insights/the-inflation-reduction-act-heres-whats-in-it" TargetMode="Externa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hyperlink" Target="https://www.journals.uchicago.edu/doi/full/10.1086/68559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taxpolicycenter.org/taxvox/inflation-reduction-act-primarily-impacts-top-1-percent-taxpayers" TargetMode="External"/><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21.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hyperlink" Target="https://www.newyorker.com/magazine/2018/10/08/ruth-bader-ginsburgs-unlikely-path-to-the-supreme-court" TargetMode="Externa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hyperlink" Target="https://www.newyorker.com/magazine/2018/10/08/ruth-bader-ginsburgs-unlikely-path-to-the-supreme-court" TargetMode="External"/><Relationship Id="rId5" Type="http://schemas.openxmlformats.org/officeDocument/2006/relationships/hyperlink" Target="https://www.chevron.com/stories/trust-and-partnership-in-action" TargetMode="Externa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hyperlink" Target="https://www.nrdc.org/stories/what-happens-if-supreme-court-ends-chevron-deference"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hyperlink" Target="https://www.nrdc.org/stories/what-clean-power-plan" TargetMode="External"/><Relationship Id="rId4" Type="http://schemas.openxmlformats.org/officeDocument/2006/relationships/hyperlink" Target="https://www.epa.gov/sites/default/files/2021-05/documents/federal_register-epa-hq-oar-2009-0171-dec.15-09.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4632" y="4471423"/>
            <a:ext cx="6709303" cy="1292662"/>
          </a:xfrm>
          <a:prstGeom prst="rect">
            <a:avLst/>
          </a:prstGeom>
          <a:noFill/>
        </p:spPr>
        <p:txBody>
          <a:bodyPr wrap="square" rtlCol="0">
            <a:spAutoFit/>
          </a:bodyPr>
          <a:lstStyle/>
          <a:p>
            <a:r>
              <a:rPr lang="en-US" sz="2600" dirty="0">
                <a:latin typeface="+mj-lt"/>
                <a:cs typeface="Calibri Light" panose="020F0302020204030204" pitchFamily="34" charset="0"/>
              </a:rPr>
              <a:t>Prof. Austin</a:t>
            </a:r>
          </a:p>
          <a:p>
            <a:r>
              <a:rPr lang="en-US" sz="2600" dirty="0">
                <a:latin typeface="+mj-lt"/>
                <a:cs typeface="Calibri Light" panose="020F0302020204030204" pitchFamily="34" charset="0"/>
              </a:rPr>
              <a:t>Environmental Economics</a:t>
            </a:r>
            <a:br>
              <a:rPr lang="en-US" sz="2600" dirty="0">
                <a:latin typeface="+mj-lt"/>
                <a:cs typeface="Calibri Light" panose="020F0302020204030204" pitchFamily="34" charset="0"/>
              </a:rPr>
            </a:br>
            <a:r>
              <a:rPr lang="en-US" sz="2600" dirty="0">
                <a:latin typeface="+mj-lt"/>
                <a:cs typeface="Calibri Light" panose="020F0302020204030204" pitchFamily="34" charset="0"/>
              </a:rPr>
              <a:t>Econ 4075</a:t>
            </a:r>
          </a:p>
        </p:txBody>
      </p:sp>
      <p:sp>
        <p:nvSpPr>
          <p:cNvPr id="7" name="Title 1"/>
          <p:cNvSpPr txBox="1">
            <a:spLocks/>
          </p:cNvSpPr>
          <p:nvPr/>
        </p:nvSpPr>
        <p:spPr>
          <a:xfrm>
            <a:off x="584632" y="2603768"/>
            <a:ext cx="11022736" cy="707886"/>
          </a:xfrm>
          <a:prstGeom prst="rect">
            <a:avLst/>
          </a:prstGeom>
        </p:spPr>
        <p:txBody>
          <a:bodyPr anchor="ct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3200" b="1" dirty="0">
                <a:solidFill>
                  <a:srgbClr val="0070C0"/>
                </a:solidFill>
                <a:latin typeface="+mj-lt"/>
                <a:cs typeface="Calibri Light" panose="020F0302020204030204" pitchFamily="34" charset="0"/>
              </a:rPr>
              <a:t>Lecture 24: What’s Next?</a:t>
            </a:r>
          </a:p>
        </p:txBody>
      </p:sp>
    </p:spTree>
    <p:extLst>
      <p:ext uri="{BB962C8B-B14F-4D97-AF65-F5344CB8AC3E}">
        <p14:creationId xmlns:p14="http://schemas.microsoft.com/office/powerpoint/2010/main" val="2768470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466740" y="2166960"/>
            <a:ext cx="10506060" cy="1061829"/>
          </a:xfrm>
          <a:prstGeom prst="rect">
            <a:avLst/>
          </a:prstGeom>
          <a:noFill/>
          <a:effectLst/>
        </p:spPr>
        <p:txBody>
          <a:bodyPr wrap="square" rtlCol="0">
            <a:spAutoFit/>
          </a:bodyPr>
          <a:lstStyle/>
          <a:p>
            <a:pPr>
              <a:lnSpc>
                <a:spcPct val="125000"/>
              </a:lnSpc>
            </a:pPr>
            <a:endParaRPr lang="en-US" sz="2800" dirty="0"/>
          </a:p>
          <a:p>
            <a:pPr lvl="1"/>
            <a:endParaRPr lang="en-US" sz="2800" dirty="0"/>
          </a:p>
        </p:txBody>
      </p:sp>
      <p:sp>
        <p:nvSpPr>
          <p:cNvPr id="3" name="TextBox 2">
            <a:extLst>
              <a:ext uri="{FF2B5EF4-FFF2-40B4-BE49-F238E27FC236}">
                <a16:creationId xmlns:a16="http://schemas.microsoft.com/office/drawing/2014/main" id="{7050ABE8-D54D-C1C5-DE4A-89BE0619D94A}"/>
              </a:ext>
            </a:extLst>
          </p:cNvPr>
          <p:cNvSpPr txBox="1"/>
          <p:nvPr/>
        </p:nvSpPr>
        <p:spPr>
          <a:xfrm>
            <a:off x="466740" y="2166960"/>
            <a:ext cx="5639969" cy="3911071"/>
          </a:xfrm>
          <a:prstGeom prst="rect">
            <a:avLst/>
          </a:prstGeom>
          <a:noFill/>
          <a:effectLst/>
        </p:spPr>
        <p:txBody>
          <a:bodyPr wrap="square" rtlCol="0">
            <a:spAutoFit/>
          </a:bodyPr>
          <a:lstStyle/>
          <a:p>
            <a:pPr>
              <a:lnSpc>
                <a:spcPct val="125000"/>
              </a:lnSpc>
            </a:pPr>
            <a:r>
              <a:rPr lang="en-US" sz="2000" dirty="0"/>
              <a:t>States and power companies sued EPA for over-reach in the CPP, alleging that generation shifting was not a valid best technology that could be used to meet EPA’s standards.</a:t>
            </a:r>
          </a:p>
          <a:p>
            <a:pPr marL="800100" lvl="1" indent="-342900">
              <a:lnSpc>
                <a:spcPct val="125000"/>
              </a:lnSpc>
              <a:buFont typeface="Wingdings" panose="05000000000000000000" pitchFamily="2" charset="2"/>
              <a:buChar char="§"/>
            </a:pPr>
            <a:r>
              <a:rPr lang="en-US" sz="2000" dirty="0"/>
              <a:t>Congress/CAA permits emission standards based on “best technologies” within the </a:t>
            </a:r>
            <a:r>
              <a:rPr lang="en-US" sz="2000" dirty="0" err="1"/>
              <a:t>fenceline</a:t>
            </a:r>
            <a:r>
              <a:rPr lang="en-US" sz="2000" dirty="0"/>
              <a:t>.</a:t>
            </a:r>
          </a:p>
          <a:p>
            <a:pPr marL="800100" lvl="1" indent="-342900">
              <a:lnSpc>
                <a:spcPct val="125000"/>
              </a:lnSpc>
              <a:buFont typeface="Wingdings" panose="05000000000000000000" pitchFamily="2" charset="2"/>
              <a:buChar char="§"/>
            </a:pPr>
            <a:r>
              <a:rPr lang="en-US" sz="2000" dirty="0"/>
              <a:t>Generation shifting applies to an entire state electricity sector, hence regulating “beyond the </a:t>
            </a:r>
            <a:r>
              <a:rPr lang="en-US" sz="2000" dirty="0" err="1"/>
              <a:t>fenceline</a:t>
            </a:r>
            <a:r>
              <a:rPr lang="en-US" sz="2000" dirty="0"/>
              <a:t>” of the air pollution source.</a:t>
            </a:r>
          </a:p>
        </p:txBody>
      </p:sp>
      <p:sp>
        <p:nvSpPr>
          <p:cNvPr id="7" name="Title 2">
            <a:extLst>
              <a:ext uri="{FF2B5EF4-FFF2-40B4-BE49-F238E27FC236}">
                <a16:creationId xmlns:a16="http://schemas.microsoft.com/office/drawing/2014/main" id="{D12B789B-9CAD-450D-9ED4-AC8DA46BD4CB}"/>
              </a:ext>
            </a:extLst>
          </p:cNvPr>
          <p:cNvSpPr txBox="1">
            <a:spLocks/>
          </p:cNvSpPr>
          <p:nvPr/>
        </p:nvSpPr>
        <p:spPr>
          <a:xfrm>
            <a:off x="2483126" y="-298341"/>
            <a:ext cx="7225748" cy="177311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West Virginia vs. EPA</a:t>
            </a:r>
          </a:p>
        </p:txBody>
      </p:sp>
      <p:pic>
        <p:nvPicPr>
          <p:cNvPr id="4098" name="Picture 2">
            <a:extLst>
              <a:ext uri="{FF2B5EF4-FFF2-40B4-BE49-F238E27FC236}">
                <a16:creationId xmlns:a16="http://schemas.microsoft.com/office/drawing/2014/main" id="{D087D08B-EB4A-A143-997F-C98CA516E7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7923" y="2166960"/>
            <a:ext cx="5639970" cy="317248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079E3E6-CC98-D049-8EE4-5A16E31C98F7}"/>
              </a:ext>
            </a:extLst>
          </p:cNvPr>
          <p:cNvSpPr txBox="1"/>
          <p:nvPr/>
        </p:nvSpPr>
        <p:spPr>
          <a:xfrm>
            <a:off x="6347923" y="5339443"/>
            <a:ext cx="5639968" cy="830997"/>
          </a:xfrm>
          <a:prstGeom prst="rect">
            <a:avLst/>
          </a:prstGeom>
          <a:noFill/>
        </p:spPr>
        <p:txBody>
          <a:bodyPr wrap="square" rtlCol="0">
            <a:spAutoFit/>
          </a:bodyPr>
          <a:lstStyle/>
          <a:p>
            <a:r>
              <a:rPr lang="en-US" sz="1600" dirty="0"/>
              <a:t>The Winfield coal-fired power plant in West Virginia. Source: Vox </a:t>
            </a:r>
            <a:r>
              <a:rPr lang="en-US" sz="1600" dirty="0">
                <a:hlinkClick r:id="rId5"/>
              </a:rPr>
              <a:t>“</a:t>
            </a:r>
            <a:r>
              <a:rPr lang="en-US" sz="1600" b="1" i="0" dirty="0">
                <a:solidFill>
                  <a:srgbClr val="4C4E4D"/>
                </a:solidFill>
                <a:effectLst/>
                <a:latin typeface="Balto"/>
                <a:hlinkClick r:id="rId5"/>
              </a:rPr>
              <a:t>A new Supreme Court case could gut the government’s power to fight climate change” (2021)</a:t>
            </a:r>
            <a:endParaRPr lang="en-US" sz="1600" b="1" i="0" dirty="0">
              <a:solidFill>
                <a:srgbClr val="4C4E4D"/>
              </a:solidFill>
              <a:effectLst/>
              <a:latin typeface="Balto"/>
            </a:endParaRPr>
          </a:p>
        </p:txBody>
      </p:sp>
    </p:spTree>
    <p:custDataLst>
      <p:tags r:id="rId1"/>
    </p:custDataLst>
    <p:extLst>
      <p:ext uri="{BB962C8B-B14F-4D97-AF65-F5344CB8AC3E}">
        <p14:creationId xmlns:p14="http://schemas.microsoft.com/office/powerpoint/2010/main" val="1470616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50ABE8-D54D-C1C5-DE4A-89BE0619D94A}"/>
              </a:ext>
            </a:extLst>
          </p:cNvPr>
          <p:cNvSpPr txBox="1"/>
          <p:nvPr/>
        </p:nvSpPr>
        <p:spPr>
          <a:xfrm>
            <a:off x="638217" y="2166960"/>
            <a:ext cx="4684898" cy="3141629"/>
          </a:xfrm>
          <a:prstGeom prst="rect">
            <a:avLst/>
          </a:prstGeom>
          <a:noFill/>
          <a:effectLst/>
        </p:spPr>
        <p:txBody>
          <a:bodyPr wrap="square" rtlCol="0">
            <a:spAutoFit/>
          </a:bodyPr>
          <a:lstStyle/>
          <a:p>
            <a:pPr>
              <a:lnSpc>
                <a:spcPct val="125000"/>
              </a:lnSpc>
            </a:pPr>
            <a:r>
              <a:rPr lang="en-US" sz="2000" dirty="0"/>
              <a:t>Shortcomings in the petitioner’s argument:</a:t>
            </a:r>
          </a:p>
          <a:p>
            <a:pPr marL="800100" lvl="1" indent="-342900">
              <a:lnSpc>
                <a:spcPct val="125000"/>
              </a:lnSpc>
              <a:buFont typeface="Wingdings" panose="05000000000000000000" pitchFamily="2" charset="2"/>
              <a:buChar char="§"/>
            </a:pPr>
            <a:r>
              <a:rPr lang="en-US" sz="2000" dirty="0"/>
              <a:t>Clean Power Plan never implemented, so no standing to sue EPA.</a:t>
            </a:r>
          </a:p>
          <a:p>
            <a:pPr marL="800100" lvl="1" indent="-342900">
              <a:lnSpc>
                <a:spcPct val="125000"/>
              </a:lnSpc>
              <a:buFont typeface="Wingdings" panose="05000000000000000000" pitchFamily="2" charset="2"/>
              <a:buChar char="§"/>
            </a:pPr>
            <a:r>
              <a:rPr lang="en-US" sz="2000" dirty="0"/>
              <a:t>Invocation of </a:t>
            </a:r>
            <a:r>
              <a:rPr lang="en-US" sz="2000" b="1" dirty="0">
                <a:solidFill>
                  <a:srgbClr val="0070C0"/>
                </a:solidFill>
              </a:rPr>
              <a:t>major questions doctrine</a:t>
            </a:r>
            <a:r>
              <a:rPr lang="en-US" sz="2000" dirty="0"/>
              <a:t> goes against judicial precedent in Chevron doctrine. </a:t>
            </a:r>
          </a:p>
          <a:p>
            <a:pPr lvl="2">
              <a:lnSpc>
                <a:spcPct val="125000"/>
              </a:lnSpc>
            </a:pPr>
            <a:endParaRPr lang="en-US" sz="2000" dirty="0"/>
          </a:p>
        </p:txBody>
      </p:sp>
      <p:sp>
        <p:nvSpPr>
          <p:cNvPr id="7" name="Title 2">
            <a:extLst>
              <a:ext uri="{FF2B5EF4-FFF2-40B4-BE49-F238E27FC236}">
                <a16:creationId xmlns:a16="http://schemas.microsoft.com/office/drawing/2014/main" id="{D12B789B-9CAD-450D-9ED4-AC8DA46BD4CB}"/>
              </a:ext>
            </a:extLst>
          </p:cNvPr>
          <p:cNvSpPr txBox="1">
            <a:spLocks/>
          </p:cNvSpPr>
          <p:nvPr/>
        </p:nvSpPr>
        <p:spPr>
          <a:xfrm>
            <a:off x="2483126" y="-298341"/>
            <a:ext cx="7225748" cy="177311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Merits of Each Side</a:t>
            </a:r>
          </a:p>
        </p:txBody>
      </p:sp>
      <p:sp>
        <p:nvSpPr>
          <p:cNvPr id="5" name="TextBox 4">
            <a:extLst>
              <a:ext uri="{FF2B5EF4-FFF2-40B4-BE49-F238E27FC236}">
                <a16:creationId xmlns:a16="http://schemas.microsoft.com/office/drawing/2014/main" id="{11946718-FC36-2946-9D35-B75B581C83DE}"/>
              </a:ext>
            </a:extLst>
          </p:cNvPr>
          <p:cNvSpPr txBox="1"/>
          <p:nvPr/>
        </p:nvSpPr>
        <p:spPr>
          <a:xfrm>
            <a:off x="6328641" y="2166960"/>
            <a:ext cx="5225142" cy="3526350"/>
          </a:xfrm>
          <a:prstGeom prst="rect">
            <a:avLst/>
          </a:prstGeom>
          <a:noFill/>
          <a:effectLst/>
        </p:spPr>
        <p:txBody>
          <a:bodyPr wrap="square" rtlCol="0">
            <a:spAutoFit/>
          </a:bodyPr>
          <a:lstStyle/>
          <a:p>
            <a:pPr>
              <a:lnSpc>
                <a:spcPct val="125000"/>
              </a:lnSpc>
            </a:pPr>
            <a:r>
              <a:rPr lang="en-US" sz="2000" dirty="0"/>
              <a:t>Shortcomings in the EPA defense:</a:t>
            </a:r>
          </a:p>
          <a:p>
            <a:pPr marL="800100" lvl="1" indent="-342900">
              <a:lnSpc>
                <a:spcPct val="125000"/>
              </a:lnSpc>
              <a:buFont typeface="Wingdings" panose="05000000000000000000" pitchFamily="2" charset="2"/>
              <a:buChar char="§"/>
            </a:pPr>
            <a:r>
              <a:rPr lang="en-US" sz="2000" dirty="0"/>
              <a:t>CPP and generation shifting was cost-benefit justified ($22.6b net benefits), but this fact was not used to justify the selected standard (see </a:t>
            </a:r>
            <a:r>
              <a:rPr lang="en-US" sz="2000" dirty="0" err="1">
                <a:hlinkClick r:id="rId4"/>
              </a:rPr>
              <a:t>Cecot</a:t>
            </a:r>
            <a:r>
              <a:rPr lang="en-US" sz="2000" dirty="0">
                <a:hlinkClick r:id="rId4"/>
              </a:rPr>
              <a:t>, 2022</a:t>
            </a:r>
            <a:r>
              <a:rPr lang="en-US" sz="2000" dirty="0"/>
              <a:t>). </a:t>
            </a:r>
          </a:p>
          <a:p>
            <a:pPr marL="1257300" lvl="2" indent="-342900">
              <a:lnSpc>
                <a:spcPct val="125000"/>
              </a:lnSpc>
              <a:buFont typeface="Wingdings" panose="05000000000000000000" pitchFamily="2" charset="2"/>
              <a:buChar char="Ø"/>
            </a:pPr>
            <a:r>
              <a:rPr lang="en-US" sz="2000" dirty="0"/>
              <a:t>Led to criticism that CPP was not science-based and EPA would set standards “wherever the Agency sees fit.” </a:t>
            </a:r>
          </a:p>
        </p:txBody>
      </p:sp>
    </p:spTree>
    <p:custDataLst>
      <p:tags r:id="rId1"/>
    </p:custDataLst>
    <p:extLst>
      <p:ext uri="{BB962C8B-B14F-4D97-AF65-F5344CB8AC3E}">
        <p14:creationId xmlns:p14="http://schemas.microsoft.com/office/powerpoint/2010/main" val="1948962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50ABE8-D54D-C1C5-DE4A-89BE0619D94A}"/>
              </a:ext>
            </a:extLst>
          </p:cNvPr>
          <p:cNvSpPr txBox="1"/>
          <p:nvPr/>
        </p:nvSpPr>
        <p:spPr>
          <a:xfrm>
            <a:off x="1622044" y="1894274"/>
            <a:ext cx="8947912" cy="4295791"/>
          </a:xfrm>
          <a:prstGeom prst="rect">
            <a:avLst/>
          </a:prstGeom>
          <a:noFill/>
          <a:effectLst/>
        </p:spPr>
        <p:txBody>
          <a:bodyPr wrap="square" rtlCol="0">
            <a:spAutoFit/>
          </a:bodyPr>
          <a:lstStyle/>
          <a:p>
            <a:pPr>
              <a:lnSpc>
                <a:spcPct val="125000"/>
              </a:lnSpc>
            </a:pPr>
            <a:r>
              <a:rPr lang="en-US" sz="2000" dirty="0"/>
              <a:t>SCOTUS ruled in favor of WV. Many concerns with the ruling have been expressed, but a few big ones:</a:t>
            </a:r>
          </a:p>
          <a:p>
            <a:pPr marL="800100" lvl="1" indent="-342900">
              <a:lnSpc>
                <a:spcPct val="125000"/>
              </a:lnSpc>
              <a:buFont typeface="Wingdings" panose="05000000000000000000" pitchFamily="2" charset="2"/>
              <a:buChar char="§"/>
            </a:pPr>
            <a:r>
              <a:rPr lang="en-US" sz="2000" dirty="0"/>
              <a:t>Precedent to invoke major questions doctrine implies significant regulations will be over-turnable by courts, including past regulations.</a:t>
            </a:r>
          </a:p>
          <a:p>
            <a:pPr marL="800100" lvl="1" indent="-342900">
              <a:lnSpc>
                <a:spcPct val="125000"/>
              </a:lnSpc>
              <a:buFont typeface="Wingdings" panose="05000000000000000000" pitchFamily="2" charset="2"/>
              <a:buChar char="§"/>
            </a:pPr>
            <a:r>
              <a:rPr lang="en-US" sz="2000" dirty="0"/>
              <a:t>Increased uncertainty around delegated powers weakens agency flexibility and ability to act quickly, pushes many actions back to Congress. </a:t>
            </a:r>
          </a:p>
          <a:p>
            <a:pPr marL="1257300" lvl="2" indent="-342900">
              <a:lnSpc>
                <a:spcPct val="125000"/>
              </a:lnSpc>
              <a:buFont typeface="Wingdings" pitchFamily="2" charset="2"/>
              <a:buChar char="Ø"/>
            </a:pPr>
            <a:r>
              <a:rPr lang="en-US" sz="2000" dirty="0"/>
              <a:t>Unclear if congressional authority to delegate also impacted. </a:t>
            </a:r>
          </a:p>
          <a:p>
            <a:pPr marL="800100" lvl="1" indent="-342900">
              <a:lnSpc>
                <a:spcPct val="125000"/>
              </a:lnSpc>
              <a:buFont typeface="Wingdings" panose="05000000000000000000" pitchFamily="2" charset="2"/>
              <a:buChar char="§"/>
            </a:pPr>
            <a:r>
              <a:rPr lang="en-US" sz="2000" dirty="0"/>
              <a:t>Prohibiting regulation “beyond the </a:t>
            </a:r>
            <a:r>
              <a:rPr lang="en-US" sz="2000" dirty="0" err="1"/>
              <a:t>fenceline</a:t>
            </a:r>
            <a:r>
              <a:rPr lang="en-US" sz="2000" dirty="0"/>
              <a:t>” through the CAA limits the potential range of regulatory options for GHGs.</a:t>
            </a:r>
          </a:p>
          <a:p>
            <a:pPr marL="1257300" lvl="2" indent="-342900">
              <a:lnSpc>
                <a:spcPct val="125000"/>
              </a:lnSpc>
              <a:buFont typeface="Wingdings" pitchFamily="2" charset="2"/>
              <a:buChar char="Ø"/>
            </a:pPr>
            <a:r>
              <a:rPr lang="en-US" sz="2000" dirty="0"/>
              <a:t>Generation shifting often much cheaper than other GHG abatement, so weakens reduction options set for new or existing plants.</a:t>
            </a:r>
            <a:endParaRPr lang="en-US" sz="2400" dirty="0"/>
          </a:p>
        </p:txBody>
      </p:sp>
      <p:sp>
        <p:nvSpPr>
          <p:cNvPr id="7" name="Title 2">
            <a:extLst>
              <a:ext uri="{FF2B5EF4-FFF2-40B4-BE49-F238E27FC236}">
                <a16:creationId xmlns:a16="http://schemas.microsoft.com/office/drawing/2014/main" id="{D12B789B-9CAD-450D-9ED4-AC8DA46BD4CB}"/>
              </a:ext>
            </a:extLst>
          </p:cNvPr>
          <p:cNvSpPr txBox="1">
            <a:spLocks/>
          </p:cNvSpPr>
          <p:nvPr/>
        </p:nvSpPr>
        <p:spPr>
          <a:xfrm>
            <a:off x="2483126" y="-298341"/>
            <a:ext cx="7225748" cy="177311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Long-Term Concerns</a:t>
            </a:r>
          </a:p>
        </p:txBody>
      </p:sp>
    </p:spTree>
    <p:custDataLst>
      <p:tags r:id="rId1"/>
    </p:custDataLst>
    <p:extLst>
      <p:ext uri="{BB962C8B-B14F-4D97-AF65-F5344CB8AC3E}">
        <p14:creationId xmlns:p14="http://schemas.microsoft.com/office/powerpoint/2010/main" val="1884420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466740" y="2166960"/>
            <a:ext cx="10506060" cy="1061829"/>
          </a:xfrm>
          <a:prstGeom prst="rect">
            <a:avLst/>
          </a:prstGeom>
          <a:noFill/>
          <a:effectLst/>
        </p:spPr>
        <p:txBody>
          <a:bodyPr wrap="square" rtlCol="0">
            <a:spAutoFit/>
          </a:bodyPr>
          <a:lstStyle/>
          <a:p>
            <a:pPr>
              <a:lnSpc>
                <a:spcPct val="125000"/>
              </a:lnSpc>
            </a:pPr>
            <a:endParaRPr lang="en-US" sz="2800" dirty="0"/>
          </a:p>
          <a:p>
            <a:pPr lvl="1"/>
            <a:endParaRPr lang="en-US" sz="2800" dirty="0"/>
          </a:p>
        </p:txBody>
      </p:sp>
      <p:sp>
        <p:nvSpPr>
          <p:cNvPr id="3" name="TextBox 2">
            <a:extLst>
              <a:ext uri="{FF2B5EF4-FFF2-40B4-BE49-F238E27FC236}">
                <a16:creationId xmlns:a16="http://schemas.microsoft.com/office/drawing/2014/main" id="{7050ABE8-D54D-C1C5-DE4A-89BE0619D94A}"/>
              </a:ext>
            </a:extLst>
          </p:cNvPr>
          <p:cNvSpPr txBox="1"/>
          <p:nvPr/>
        </p:nvSpPr>
        <p:spPr>
          <a:xfrm>
            <a:off x="849377" y="2342046"/>
            <a:ext cx="4988715" cy="3526350"/>
          </a:xfrm>
          <a:prstGeom prst="rect">
            <a:avLst/>
          </a:prstGeom>
          <a:noFill/>
          <a:effectLst/>
        </p:spPr>
        <p:txBody>
          <a:bodyPr wrap="square" rtlCol="0">
            <a:spAutoFit/>
          </a:bodyPr>
          <a:lstStyle/>
          <a:p>
            <a:pPr>
              <a:lnSpc>
                <a:spcPct val="125000"/>
              </a:lnSpc>
            </a:pPr>
            <a:r>
              <a:rPr lang="en-US" sz="2000" dirty="0"/>
              <a:t>Two questions uncertain:</a:t>
            </a:r>
          </a:p>
          <a:p>
            <a:pPr marL="914400" lvl="1" indent="-457200">
              <a:lnSpc>
                <a:spcPct val="125000"/>
              </a:lnSpc>
              <a:buFont typeface="+mj-lt"/>
              <a:buAutoNum type="arabicPeriod"/>
            </a:pPr>
            <a:r>
              <a:rPr lang="en-US" sz="2000" dirty="0"/>
              <a:t>How far-reaching is the ruling?</a:t>
            </a:r>
          </a:p>
          <a:p>
            <a:pPr marL="1371600" lvl="2" indent="-457200">
              <a:lnSpc>
                <a:spcPct val="125000"/>
              </a:lnSpc>
              <a:buFont typeface="Wingdings" panose="05000000000000000000" pitchFamily="2" charset="2"/>
              <a:buChar char="§"/>
            </a:pPr>
            <a:r>
              <a:rPr lang="en-US" sz="2000" dirty="0" err="1"/>
              <a:t>Holmstead</a:t>
            </a:r>
            <a:r>
              <a:rPr lang="en-US" sz="2000" dirty="0"/>
              <a:t>: narrowly affects power generation shifting.</a:t>
            </a:r>
          </a:p>
          <a:p>
            <a:pPr marL="1371600" lvl="2" indent="-457200">
              <a:lnSpc>
                <a:spcPct val="125000"/>
              </a:lnSpc>
              <a:buFont typeface="Wingdings" panose="05000000000000000000" pitchFamily="2" charset="2"/>
              <a:buChar char="§"/>
            </a:pPr>
            <a:r>
              <a:rPr lang="en-US" sz="2000" dirty="0" err="1"/>
              <a:t>Heinzerling</a:t>
            </a:r>
            <a:r>
              <a:rPr lang="en-US" sz="2000" dirty="0"/>
              <a:t>: potentially affects all future agency actions not limited to climate change. </a:t>
            </a:r>
          </a:p>
          <a:p>
            <a:pPr marL="914400" lvl="1" indent="-457200">
              <a:lnSpc>
                <a:spcPct val="125000"/>
              </a:lnSpc>
              <a:buFont typeface="+mj-lt"/>
              <a:buAutoNum type="arabicPeriod"/>
            </a:pPr>
            <a:r>
              <a:rPr lang="en-US" sz="2000" dirty="0"/>
              <a:t>Elected congress, unelected bureaucrats, or unelected judges?</a:t>
            </a:r>
          </a:p>
        </p:txBody>
      </p:sp>
      <p:sp>
        <p:nvSpPr>
          <p:cNvPr id="7" name="Title 2">
            <a:extLst>
              <a:ext uri="{FF2B5EF4-FFF2-40B4-BE49-F238E27FC236}">
                <a16:creationId xmlns:a16="http://schemas.microsoft.com/office/drawing/2014/main" id="{D12B789B-9CAD-450D-9ED4-AC8DA46BD4CB}"/>
              </a:ext>
            </a:extLst>
          </p:cNvPr>
          <p:cNvSpPr txBox="1">
            <a:spLocks/>
          </p:cNvSpPr>
          <p:nvPr/>
        </p:nvSpPr>
        <p:spPr>
          <a:xfrm>
            <a:off x="2483126" y="-298341"/>
            <a:ext cx="7225748" cy="177311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RFF Session</a:t>
            </a:r>
          </a:p>
        </p:txBody>
      </p:sp>
      <p:pic>
        <p:nvPicPr>
          <p:cNvPr id="4" name="Picture 3">
            <a:extLst>
              <a:ext uri="{FF2B5EF4-FFF2-40B4-BE49-F238E27FC236}">
                <a16:creationId xmlns:a16="http://schemas.microsoft.com/office/drawing/2014/main" id="{84954115-0185-73FB-AB13-41B29336E3CA}"/>
              </a:ext>
            </a:extLst>
          </p:cNvPr>
          <p:cNvPicPr>
            <a:picLocks noChangeAspect="1"/>
          </p:cNvPicPr>
          <p:nvPr/>
        </p:nvPicPr>
        <p:blipFill>
          <a:blip r:embed="rId4"/>
          <a:stretch>
            <a:fillRect/>
          </a:stretch>
        </p:blipFill>
        <p:spPr>
          <a:xfrm>
            <a:off x="6022222" y="2543907"/>
            <a:ext cx="5801233" cy="3324489"/>
          </a:xfrm>
          <a:prstGeom prst="rect">
            <a:avLst/>
          </a:prstGeom>
        </p:spPr>
      </p:pic>
      <p:sp>
        <p:nvSpPr>
          <p:cNvPr id="5" name="TextBox 4">
            <a:extLst>
              <a:ext uri="{FF2B5EF4-FFF2-40B4-BE49-F238E27FC236}">
                <a16:creationId xmlns:a16="http://schemas.microsoft.com/office/drawing/2014/main" id="{72D4E61E-5A5D-658D-904E-A5EEC7206F81}"/>
              </a:ext>
            </a:extLst>
          </p:cNvPr>
          <p:cNvSpPr txBox="1"/>
          <p:nvPr/>
        </p:nvSpPr>
        <p:spPr>
          <a:xfrm>
            <a:off x="9420224" y="5868396"/>
            <a:ext cx="2403231" cy="369332"/>
          </a:xfrm>
          <a:prstGeom prst="rect">
            <a:avLst/>
          </a:prstGeom>
          <a:noFill/>
        </p:spPr>
        <p:txBody>
          <a:bodyPr wrap="square" rtlCol="0">
            <a:spAutoFit/>
          </a:bodyPr>
          <a:lstStyle/>
          <a:p>
            <a:r>
              <a:rPr lang="en-US" dirty="0">
                <a:hlinkClick r:id="rId5"/>
              </a:rPr>
              <a:t>Link to RFF Event video. </a:t>
            </a:r>
            <a:endParaRPr lang="en-US" dirty="0"/>
          </a:p>
        </p:txBody>
      </p:sp>
    </p:spTree>
    <p:custDataLst>
      <p:tags r:id="rId1"/>
    </p:custDataLst>
    <p:extLst>
      <p:ext uri="{BB962C8B-B14F-4D97-AF65-F5344CB8AC3E}">
        <p14:creationId xmlns:p14="http://schemas.microsoft.com/office/powerpoint/2010/main" val="3998225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3557F-96F0-8004-194F-1DA16D1BD781}"/>
              </a:ext>
            </a:extLst>
          </p:cNvPr>
          <p:cNvSpPr>
            <a:spLocks noGrp="1"/>
          </p:cNvSpPr>
          <p:nvPr>
            <p:ph type="title"/>
          </p:nvPr>
        </p:nvSpPr>
        <p:spPr>
          <a:xfrm>
            <a:off x="1036320" y="2406657"/>
            <a:ext cx="10058400" cy="1450757"/>
          </a:xfrm>
        </p:spPr>
        <p:txBody>
          <a:bodyPr>
            <a:normAutofit/>
          </a:bodyPr>
          <a:lstStyle/>
          <a:p>
            <a:pPr algn="ctr"/>
            <a:r>
              <a:rPr lang="en-US" sz="3200" b="1" dirty="0">
                <a:solidFill>
                  <a:srgbClr val="0070C0"/>
                </a:solidFill>
                <a:latin typeface="+mj-lt"/>
                <a:ea typeface="Cambria" panose="02040503050406030204" pitchFamily="18" charset="0"/>
              </a:rPr>
              <a:t>Part 2: Bipartisan Infrastructure Law</a:t>
            </a:r>
          </a:p>
        </p:txBody>
      </p:sp>
    </p:spTree>
    <p:extLst>
      <p:ext uri="{BB962C8B-B14F-4D97-AF65-F5344CB8AC3E}">
        <p14:creationId xmlns:p14="http://schemas.microsoft.com/office/powerpoint/2010/main" val="677269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466740" y="2166960"/>
            <a:ext cx="10506060" cy="1061829"/>
          </a:xfrm>
          <a:prstGeom prst="rect">
            <a:avLst/>
          </a:prstGeom>
          <a:noFill/>
          <a:effectLst/>
        </p:spPr>
        <p:txBody>
          <a:bodyPr wrap="square" rtlCol="0">
            <a:spAutoFit/>
          </a:bodyPr>
          <a:lstStyle/>
          <a:p>
            <a:pPr>
              <a:lnSpc>
                <a:spcPct val="125000"/>
              </a:lnSpc>
            </a:pPr>
            <a:endParaRPr lang="en-US" sz="2800" dirty="0"/>
          </a:p>
          <a:p>
            <a:pPr lvl="1"/>
            <a:endParaRPr lang="en-US" sz="2800" dirty="0"/>
          </a:p>
        </p:txBody>
      </p:sp>
      <p:sp>
        <p:nvSpPr>
          <p:cNvPr id="3" name="TextBox 2">
            <a:extLst>
              <a:ext uri="{FF2B5EF4-FFF2-40B4-BE49-F238E27FC236}">
                <a16:creationId xmlns:a16="http://schemas.microsoft.com/office/drawing/2014/main" id="{7050ABE8-D54D-C1C5-DE4A-89BE0619D94A}"/>
              </a:ext>
            </a:extLst>
          </p:cNvPr>
          <p:cNvSpPr txBox="1"/>
          <p:nvPr/>
        </p:nvSpPr>
        <p:spPr>
          <a:xfrm>
            <a:off x="802485" y="1938360"/>
            <a:ext cx="10170315" cy="4674806"/>
          </a:xfrm>
          <a:prstGeom prst="rect">
            <a:avLst/>
          </a:prstGeom>
          <a:noFill/>
          <a:effectLst/>
        </p:spPr>
        <p:txBody>
          <a:bodyPr wrap="square" rtlCol="0">
            <a:spAutoFit/>
          </a:bodyPr>
          <a:lstStyle/>
          <a:p>
            <a:pPr>
              <a:lnSpc>
                <a:spcPct val="125000"/>
              </a:lnSpc>
            </a:pPr>
            <a:r>
              <a:rPr lang="en-US" sz="2400" dirty="0"/>
              <a:t>Massive $550b over 10 years. Environmentally-relevant portions of the BIL: </a:t>
            </a:r>
          </a:p>
          <a:p>
            <a:pPr marL="800100" lvl="1" indent="-342900">
              <a:lnSpc>
                <a:spcPct val="125000"/>
              </a:lnSpc>
              <a:buFont typeface="Wingdings" panose="05000000000000000000" pitchFamily="2" charset="2"/>
              <a:buChar char="§"/>
            </a:pPr>
            <a:r>
              <a:rPr lang="en-US" sz="2400" dirty="0"/>
              <a:t>$90b for newer buses, trains, and transit stops</a:t>
            </a:r>
          </a:p>
          <a:p>
            <a:pPr marL="800100" lvl="1" indent="-342900">
              <a:lnSpc>
                <a:spcPct val="125000"/>
              </a:lnSpc>
              <a:buFont typeface="Wingdings" panose="05000000000000000000" pitchFamily="2" charset="2"/>
              <a:buChar char="§"/>
            </a:pPr>
            <a:r>
              <a:rPr lang="en-US" sz="2400" dirty="0"/>
              <a:t>$66b for more and cleaner passenger rail</a:t>
            </a:r>
          </a:p>
          <a:p>
            <a:pPr marL="800100" lvl="1" indent="-342900">
              <a:lnSpc>
                <a:spcPct val="125000"/>
              </a:lnSpc>
              <a:buFont typeface="Wingdings" panose="05000000000000000000" pitchFamily="2" charset="2"/>
              <a:buChar char="§"/>
            </a:pPr>
            <a:r>
              <a:rPr lang="en-US" sz="2400" dirty="0"/>
              <a:t>$65b grid modernization and clean energy transmission</a:t>
            </a:r>
          </a:p>
          <a:p>
            <a:pPr marL="800100" lvl="1" indent="-342900">
              <a:lnSpc>
                <a:spcPct val="125000"/>
              </a:lnSpc>
              <a:buFont typeface="Wingdings" panose="05000000000000000000" pitchFamily="2" charset="2"/>
              <a:buChar char="§"/>
            </a:pPr>
            <a:r>
              <a:rPr lang="en-US" sz="2400" dirty="0"/>
              <a:t>$55b to eliminate lead pipes</a:t>
            </a:r>
          </a:p>
          <a:p>
            <a:pPr marL="800100" lvl="1" indent="-342900">
              <a:lnSpc>
                <a:spcPct val="125000"/>
              </a:lnSpc>
              <a:buFont typeface="Wingdings" panose="05000000000000000000" pitchFamily="2" charset="2"/>
              <a:buChar char="§"/>
            </a:pPr>
            <a:r>
              <a:rPr lang="en-US" sz="2400" dirty="0"/>
              <a:t>$50b flood, drought, wildfire, etc. preparedness</a:t>
            </a:r>
          </a:p>
          <a:p>
            <a:pPr marL="800100" lvl="1" indent="-342900">
              <a:lnSpc>
                <a:spcPct val="125000"/>
              </a:lnSpc>
              <a:buFont typeface="Wingdings" panose="05000000000000000000" pitchFamily="2" charset="2"/>
              <a:buChar char="§"/>
            </a:pPr>
            <a:r>
              <a:rPr lang="en-US" sz="2400" dirty="0"/>
              <a:t>$21b to clean Superfund and brownfield sites</a:t>
            </a:r>
          </a:p>
          <a:p>
            <a:pPr marL="800100" lvl="1" indent="-342900">
              <a:lnSpc>
                <a:spcPct val="125000"/>
              </a:lnSpc>
              <a:buFont typeface="Wingdings" panose="05000000000000000000" pitchFamily="2" charset="2"/>
              <a:buChar char="§"/>
            </a:pPr>
            <a:r>
              <a:rPr lang="en-US" sz="2400" dirty="0"/>
              <a:t>$7.5b for national network of 500,000 EV chargers</a:t>
            </a:r>
          </a:p>
          <a:p>
            <a:pPr marL="800100" lvl="1" indent="-342900">
              <a:lnSpc>
                <a:spcPct val="125000"/>
              </a:lnSpc>
              <a:buFont typeface="Wingdings" panose="05000000000000000000" pitchFamily="2" charset="2"/>
              <a:buChar char="§"/>
            </a:pPr>
            <a:r>
              <a:rPr lang="en-US" sz="2400" dirty="0"/>
              <a:t>$5b for 24,000 electric school buses</a:t>
            </a:r>
          </a:p>
          <a:p>
            <a:pPr>
              <a:lnSpc>
                <a:spcPct val="125000"/>
              </a:lnSpc>
            </a:pPr>
            <a:endParaRPr lang="en-US" sz="2400" dirty="0"/>
          </a:p>
        </p:txBody>
      </p:sp>
      <p:sp>
        <p:nvSpPr>
          <p:cNvPr id="7" name="Title 2">
            <a:extLst>
              <a:ext uri="{FF2B5EF4-FFF2-40B4-BE49-F238E27FC236}">
                <a16:creationId xmlns:a16="http://schemas.microsoft.com/office/drawing/2014/main" id="{D12B789B-9CAD-450D-9ED4-AC8DA46BD4CB}"/>
              </a:ext>
            </a:extLst>
          </p:cNvPr>
          <p:cNvSpPr txBox="1">
            <a:spLocks/>
          </p:cNvSpPr>
          <p:nvPr/>
        </p:nvSpPr>
        <p:spPr>
          <a:xfrm>
            <a:off x="2483126" y="16234"/>
            <a:ext cx="7225748" cy="177311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Main Provisions of the Bipartisan Infrastructure Law</a:t>
            </a:r>
          </a:p>
        </p:txBody>
      </p:sp>
    </p:spTree>
    <p:custDataLst>
      <p:tags r:id="rId1"/>
    </p:custDataLst>
    <p:extLst>
      <p:ext uri="{BB962C8B-B14F-4D97-AF65-F5344CB8AC3E}">
        <p14:creationId xmlns:p14="http://schemas.microsoft.com/office/powerpoint/2010/main" val="91049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50ABE8-D54D-C1C5-DE4A-89BE0619D94A}"/>
              </a:ext>
            </a:extLst>
          </p:cNvPr>
          <p:cNvSpPr txBox="1"/>
          <p:nvPr/>
        </p:nvSpPr>
        <p:spPr>
          <a:xfrm>
            <a:off x="802485" y="2166960"/>
            <a:ext cx="5293515" cy="3289811"/>
          </a:xfrm>
          <a:prstGeom prst="rect">
            <a:avLst/>
          </a:prstGeom>
          <a:noFill/>
          <a:effectLst/>
        </p:spPr>
        <p:txBody>
          <a:bodyPr wrap="square" rtlCol="0">
            <a:spAutoFit/>
          </a:bodyPr>
          <a:lstStyle/>
          <a:p>
            <a:pPr>
              <a:lnSpc>
                <a:spcPct val="125000"/>
              </a:lnSpc>
            </a:pPr>
            <a:r>
              <a:rPr lang="en-US" sz="2400" dirty="0"/>
              <a:t>Some benefits of electrifying school buses:</a:t>
            </a:r>
          </a:p>
          <a:p>
            <a:pPr marL="800100" lvl="1" indent="-342900">
              <a:lnSpc>
                <a:spcPct val="125000"/>
              </a:lnSpc>
              <a:buFont typeface="Wingdings" panose="05000000000000000000" pitchFamily="2" charset="2"/>
              <a:buChar char="§"/>
            </a:pPr>
            <a:r>
              <a:rPr lang="en-US" sz="2400" dirty="0"/>
              <a:t>Reduced visits to hospitals and clinics for children and adults (</a:t>
            </a:r>
            <a:r>
              <a:rPr lang="en-US" sz="2400" dirty="0">
                <a:hlinkClick r:id="rId4"/>
              </a:rPr>
              <a:t>Beatty and </a:t>
            </a:r>
            <a:r>
              <a:rPr lang="en-US" sz="2400" dirty="0" err="1">
                <a:hlinkClick r:id="rId4"/>
              </a:rPr>
              <a:t>Shimshack</a:t>
            </a:r>
            <a:r>
              <a:rPr lang="en-US" sz="2400" dirty="0">
                <a:hlinkClick r:id="rId4"/>
              </a:rPr>
              <a:t>, 2011</a:t>
            </a:r>
            <a:r>
              <a:rPr lang="en-US" sz="2400" dirty="0"/>
              <a:t>). </a:t>
            </a:r>
          </a:p>
          <a:p>
            <a:pPr marL="800100" lvl="1" indent="-342900">
              <a:lnSpc>
                <a:spcPct val="125000"/>
              </a:lnSpc>
              <a:buFont typeface="Wingdings" panose="05000000000000000000" pitchFamily="2" charset="2"/>
              <a:buChar char="§"/>
            </a:pPr>
            <a:r>
              <a:rPr lang="en-US" sz="2400" dirty="0"/>
              <a:t>Aerobic capacity and test scores (</a:t>
            </a:r>
            <a:r>
              <a:rPr lang="en-US" sz="2400" dirty="0">
                <a:hlinkClick r:id="rId5"/>
              </a:rPr>
              <a:t>Austin et al, 2019</a:t>
            </a:r>
            <a:r>
              <a:rPr lang="en-US" sz="2400" dirty="0"/>
              <a:t>). </a:t>
            </a:r>
          </a:p>
        </p:txBody>
      </p:sp>
      <p:sp>
        <p:nvSpPr>
          <p:cNvPr id="7" name="Title 2">
            <a:extLst>
              <a:ext uri="{FF2B5EF4-FFF2-40B4-BE49-F238E27FC236}">
                <a16:creationId xmlns:a16="http://schemas.microsoft.com/office/drawing/2014/main" id="{D12B789B-9CAD-450D-9ED4-AC8DA46BD4CB}"/>
              </a:ext>
            </a:extLst>
          </p:cNvPr>
          <p:cNvSpPr txBox="1">
            <a:spLocks/>
          </p:cNvSpPr>
          <p:nvPr/>
        </p:nvSpPr>
        <p:spPr>
          <a:xfrm>
            <a:off x="2483126" y="-298341"/>
            <a:ext cx="7225748" cy="177311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Electrification of Buses</a:t>
            </a:r>
          </a:p>
        </p:txBody>
      </p:sp>
      <p:pic>
        <p:nvPicPr>
          <p:cNvPr id="4" name="Picture 3">
            <a:extLst>
              <a:ext uri="{FF2B5EF4-FFF2-40B4-BE49-F238E27FC236}">
                <a16:creationId xmlns:a16="http://schemas.microsoft.com/office/drawing/2014/main" id="{3BA8455B-EFAD-4E8D-8C40-3B10F2FC4976}"/>
              </a:ext>
            </a:extLst>
          </p:cNvPr>
          <p:cNvPicPr>
            <a:picLocks noChangeAspect="1"/>
          </p:cNvPicPr>
          <p:nvPr/>
        </p:nvPicPr>
        <p:blipFill>
          <a:blip r:embed="rId6"/>
          <a:stretch>
            <a:fillRect/>
          </a:stretch>
        </p:blipFill>
        <p:spPr>
          <a:xfrm>
            <a:off x="6084277" y="1620715"/>
            <a:ext cx="6010275" cy="4648200"/>
          </a:xfrm>
          <a:prstGeom prst="rect">
            <a:avLst/>
          </a:prstGeom>
        </p:spPr>
      </p:pic>
    </p:spTree>
    <p:custDataLst>
      <p:tags r:id="rId1"/>
    </p:custDataLst>
    <p:extLst>
      <p:ext uri="{BB962C8B-B14F-4D97-AF65-F5344CB8AC3E}">
        <p14:creationId xmlns:p14="http://schemas.microsoft.com/office/powerpoint/2010/main" val="1917083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50ABE8-D54D-C1C5-DE4A-89BE0619D94A}"/>
              </a:ext>
            </a:extLst>
          </p:cNvPr>
          <p:cNvSpPr txBox="1"/>
          <p:nvPr/>
        </p:nvSpPr>
        <p:spPr>
          <a:xfrm>
            <a:off x="685255" y="2309628"/>
            <a:ext cx="5199730" cy="1673984"/>
          </a:xfrm>
          <a:prstGeom prst="rect">
            <a:avLst/>
          </a:prstGeom>
          <a:noFill/>
          <a:effectLst/>
        </p:spPr>
        <p:txBody>
          <a:bodyPr wrap="square" rtlCol="0">
            <a:spAutoFit/>
          </a:bodyPr>
          <a:lstStyle/>
          <a:p>
            <a:pPr>
              <a:lnSpc>
                <a:spcPct val="125000"/>
              </a:lnSpc>
            </a:pPr>
            <a:r>
              <a:rPr lang="en-US" sz="2000" dirty="0"/>
              <a:t>Natural experiment on school bus retrofits:</a:t>
            </a:r>
          </a:p>
          <a:p>
            <a:pPr marL="800100" lvl="1" indent="-342900">
              <a:lnSpc>
                <a:spcPct val="125000"/>
              </a:lnSpc>
              <a:buFont typeface="Wingdings" panose="05000000000000000000" pitchFamily="2" charset="2"/>
              <a:buChar char="§"/>
            </a:pPr>
            <a:r>
              <a:rPr lang="en-US" sz="2000" dirty="0"/>
              <a:t>2,600 buses retrofitted in Georgia 2007-2015 (150,000 students).</a:t>
            </a:r>
          </a:p>
          <a:p>
            <a:pPr marL="800100" lvl="1" indent="-342900">
              <a:lnSpc>
                <a:spcPct val="125000"/>
              </a:lnSpc>
              <a:buFont typeface="Wingdings" panose="05000000000000000000" pitchFamily="2" charset="2"/>
              <a:buChar char="§"/>
            </a:pPr>
            <a:endParaRPr lang="en-US" sz="2400" dirty="0"/>
          </a:p>
        </p:txBody>
      </p:sp>
      <p:sp>
        <p:nvSpPr>
          <p:cNvPr id="7" name="Title 2">
            <a:extLst>
              <a:ext uri="{FF2B5EF4-FFF2-40B4-BE49-F238E27FC236}">
                <a16:creationId xmlns:a16="http://schemas.microsoft.com/office/drawing/2014/main" id="{D12B789B-9CAD-450D-9ED4-AC8DA46BD4CB}"/>
              </a:ext>
            </a:extLst>
          </p:cNvPr>
          <p:cNvSpPr txBox="1">
            <a:spLocks/>
          </p:cNvSpPr>
          <p:nvPr/>
        </p:nvSpPr>
        <p:spPr>
          <a:xfrm>
            <a:off x="2483126" y="-298341"/>
            <a:ext cx="7225748" cy="177311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Aerobic Capacity (VO2 Max)</a:t>
            </a:r>
          </a:p>
        </p:txBody>
      </p:sp>
      <p:pic>
        <p:nvPicPr>
          <p:cNvPr id="5" name="Picture 4">
            <a:extLst>
              <a:ext uri="{FF2B5EF4-FFF2-40B4-BE49-F238E27FC236}">
                <a16:creationId xmlns:a16="http://schemas.microsoft.com/office/drawing/2014/main" id="{A5074B4F-9725-48D4-92C5-04947782FA0B}"/>
              </a:ext>
            </a:extLst>
          </p:cNvPr>
          <p:cNvPicPr>
            <a:picLocks noChangeAspect="1"/>
          </p:cNvPicPr>
          <p:nvPr/>
        </p:nvPicPr>
        <p:blipFill>
          <a:blip r:embed="rId4"/>
          <a:stretch>
            <a:fillRect/>
          </a:stretch>
        </p:blipFill>
        <p:spPr>
          <a:xfrm>
            <a:off x="6010271" y="2176463"/>
            <a:ext cx="5941952" cy="3814030"/>
          </a:xfrm>
          <a:prstGeom prst="rect">
            <a:avLst/>
          </a:prstGeom>
        </p:spPr>
      </p:pic>
      <p:pic>
        <p:nvPicPr>
          <p:cNvPr id="8" name="Picture 7">
            <a:extLst>
              <a:ext uri="{FF2B5EF4-FFF2-40B4-BE49-F238E27FC236}">
                <a16:creationId xmlns:a16="http://schemas.microsoft.com/office/drawing/2014/main" id="{E3660155-EA5D-4915-904E-785BDB1C43B5}"/>
              </a:ext>
            </a:extLst>
          </p:cNvPr>
          <p:cNvPicPr>
            <a:picLocks noChangeAspect="1"/>
          </p:cNvPicPr>
          <p:nvPr/>
        </p:nvPicPr>
        <p:blipFill>
          <a:blip r:embed="rId5"/>
          <a:stretch>
            <a:fillRect/>
          </a:stretch>
        </p:blipFill>
        <p:spPr>
          <a:xfrm>
            <a:off x="1898772" y="3834280"/>
            <a:ext cx="3317997" cy="2519627"/>
          </a:xfrm>
          <a:prstGeom prst="rect">
            <a:avLst/>
          </a:prstGeom>
        </p:spPr>
      </p:pic>
    </p:spTree>
    <p:custDataLst>
      <p:tags r:id="rId1"/>
    </p:custDataLst>
    <p:extLst>
      <p:ext uri="{BB962C8B-B14F-4D97-AF65-F5344CB8AC3E}">
        <p14:creationId xmlns:p14="http://schemas.microsoft.com/office/powerpoint/2010/main" val="1657122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50ABE8-D54D-C1C5-DE4A-89BE0619D94A}"/>
              </a:ext>
            </a:extLst>
          </p:cNvPr>
          <p:cNvSpPr txBox="1"/>
          <p:nvPr/>
        </p:nvSpPr>
        <p:spPr>
          <a:xfrm>
            <a:off x="685255" y="2309628"/>
            <a:ext cx="4109483" cy="1218026"/>
          </a:xfrm>
          <a:prstGeom prst="rect">
            <a:avLst/>
          </a:prstGeom>
          <a:noFill/>
          <a:effectLst/>
        </p:spPr>
        <p:txBody>
          <a:bodyPr wrap="square" rtlCol="0">
            <a:spAutoFit/>
          </a:bodyPr>
          <a:lstStyle/>
          <a:p>
            <a:pPr>
              <a:lnSpc>
                <a:spcPct val="125000"/>
              </a:lnSpc>
            </a:pPr>
            <a:r>
              <a:rPr lang="en-US" sz="2000" dirty="0"/>
              <a:t>National version:</a:t>
            </a:r>
          </a:p>
          <a:p>
            <a:pPr marL="800100" lvl="1" indent="-342900">
              <a:lnSpc>
                <a:spcPct val="125000"/>
              </a:lnSpc>
              <a:buFont typeface="Wingdings" panose="05000000000000000000" pitchFamily="2" charset="2"/>
              <a:buChar char="§"/>
            </a:pPr>
            <a:r>
              <a:rPr lang="en-US" sz="2000" dirty="0"/>
              <a:t>18,000 buses retrofitted nationally 2008-2016 ($170m)</a:t>
            </a:r>
            <a:endParaRPr lang="en-US" sz="2400" dirty="0"/>
          </a:p>
        </p:txBody>
      </p:sp>
      <p:sp>
        <p:nvSpPr>
          <p:cNvPr id="7" name="Title 2">
            <a:extLst>
              <a:ext uri="{FF2B5EF4-FFF2-40B4-BE49-F238E27FC236}">
                <a16:creationId xmlns:a16="http://schemas.microsoft.com/office/drawing/2014/main" id="{D12B789B-9CAD-450D-9ED4-AC8DA46BD4CB}"/>
              </a:ext>
            </a:extLst>
          </p:cNvPr>
          <p:cNvSpPr txBox="1">
            <a:spLocks/>
          </p:cNvSpPr>
          <p:nvPr/>
        </p:nvSpPr>
        <p:spPr>
          <a:xfrm>
            <a:off x="2483126" y="-298341"/>
            <a:ext cx="7225748" cy="177311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Satellite-based PM 2.5</a:t>
            </a:r>
          </a:p>
        </p:txBody>
      </p:sp>
      <p:pic>
        <p:nvPicPr>
          <p:cNvPr id="4" name="Picture 3">
            <a:extLst>
              <a:ext uri="{FF2B5EF4-FFF2-40B4-BE49-F238E27FC236}">
                <a16:creationId xmlns:a16="http://schemas.microsoft.com/office/drawing/2014/main" id="{6F79BF68-A926-4A84-8B0B-843E82615B23}"/>
              </a:ext>
            </a:extLst>
          </p:cNvPr>
          <p:cNvPicPr>
            <a:picLocks noChangeAspect="1"/>
          </p:cNvPicPr>
          <p:nvPr/>
        </p:nvPicPr>
        <p:blipFill>
          <a:blip r:embed="rId4"/>
          <a:stretch>
            <a:fillRect/>
          </a:stretch>
        </p:blipFill>
        <p:spPr>
          <a:xfrm>
            <a:off x="422397" y="3650273"/>
            <a:ext cx="4667250" cy="2628900"/>
          </a:xfrm>
          <a:prstGeom prst="rect">
            <a:avLst/>
          </a:prstGeom>
        </p:spPr>
      </p:pic>
      <p:pic>
        <p:nvPicPr>
          <p:cNvPr id="9" name="Picture 8">
            <a:extLst>
              <a:ext uri="{FF2B5EF4-FFF2-40B4-BE49-F238E27FC236}">
                <a16:creationId xmlns:a16="http://schemas.microsoft.com/office/drawing/2014/main" id="{74955230-2464-4D2D-A9F7-C25A7F25C58D}"/>
              </a:ext>
            </a:extLst>
          </p:cNvPr>
          <p:cNvPicPr>
            <a:picLocks noChangeAspect="1"/>
          </p:cNvPicPr>
          <p:nvPr/>
        </p:nvPicPr>
        <p:blipFill>
          <a:blip r:embed="rId5"/>
          <a:stretch>
            <a:fillRect/>
          </a:stretch>
        </p:blipFill>
        <p:spPr>
          <a:xfrm>
            <a:off x="5300662" y="2214852"/>
            <a:ext cx="6772275" cy="3857625"/>
          </a:xfrm>
          <a:prstGeom prst="rect">
            <a:avLst/>
          </a:prstGeom>
        </p:spPr>
      </p:pic>
    </p:spTree>
    <p:custDataLst>
      <p:tags r:id="rId1"/>
    </p:custDataLst>
    <p:extLst>
      <p:ext uri="{BB962C8B-B14F-4D97-AF65-F5344CB8AC3E}">
        <p14:creationId xmlns:p14="http://schemas.microsoft.com/office/powerpoint/2010/main" val="2749767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50ABE8-D54D-C1C5-DE4A-89BE0619D94A}"/>
              </a:ext>
            </a:extLst>
          </p:cNvPr>
          <p:cNvSpPr txBox="1"/>
          <p:nvPr/>
        </p:nvSpPr>
        <p:spPr>
          <a:xfrm>
            <a:off x="610610" y="2045117"/>
            <a:ext cx="3937944" cy="3911071"/>
          </a:xfrm>
          <a:prstGeom prst="rect">
            <a:avLst/>
          </a:prstGeom>
          <a:noFill/>
          <a:effectLst/>
        </p:spPr>
        <p:txBody>
          <a:bodyPr wrap="square" rtlCol="0">
            <a:spAutoFit/>
          </a:bodyPr>
          <a:lstStyle/>
          <a:p>
            <a:pPr>
              <a:lnSpc>
                <a:spcPct val="125000"/>
              </a:lnSpc>
            </a:pPr>
            <a:r>
              <a:rPr lang="en-US" sz="2000" dirty="0"/>
              <a:t>Also, sizeable impact on academic performance for both language arts and math test scores. </a:t>
            </a:r>
          </a:p>
          <a:p>
            <a:pPr marL="800100" lvl="1" indent="-342900">
              <a:lnSpc>
                <a:spcPct val="125000"/>
              </a:lnSpc>
              <a:buFont typeface="Wingdings" panose="05000000000000000000" pitchFamily="2" charset="2"/>
              <a:buChar char="§"/>
            </a:pPr>
            <a:r>
              <a:rPr lang="en-US" sz="2000" dirty="0"/>
              <a:t>PM 2.5 benefits would have been </a:t>
            </a:r>
            <a:r>
              <a:rPr lang="en-US" sz="2000" b="1" dirty="0">
                <a:solidFill>
                  <a:srgbClr val="0070C0"/>
                </a:solidFill>
              </a:rPr>
              <a:t>$245m</a:t>
            </a:r>
            <a:r>
              <a:rPr lang="en-US" sz="2000" dirty="0"/>
              <a:t>. </a:t>
            </a:r>
          </a:p>
          <a:p>
            <a:pPr marL="800100" lvl="1" indent="-342900">
              <a:lnSpc>
                <a:spcPct val="125000"/>
              </a:lnSpc>
              <a:buFont typeface="Wingdings" panose="05000000000000000000" pitchFamily="2" charset="2"/>
              <a:buChar char="§"/>
            </a:pPr>
            <a:r>
              <a:rPr lang="en-US" sz="2000" dirty="0"/>
              <a:t>Test score benefits, where 1 percentile increase is $1,041 extra income after discounting implies </a:t>
            </a:r>
            <a:r>
              <a:rPr lang="en-US" sz="2000" b="1" dirty="0">
                <a:solidFill>
                  <a:srgbClr val="0070C0"/>
                </a:solidFill>
              </a:rPr>
              <a:t>$4.5B </a:t>
            </a:r>
            <a:r>
              <a:rPr lang="en-US" sz="2000" dirty="0"/>
              <a:t>benefit. </a:t>
            </a:r>
          </a:p>
        </p:txBody>
      </p:sp>
      <p:sp>
        <p:nvSpPr>
          <p:cNvPr id="7" name="Title 2">
            <a:extLst>
              <a:ext uri="{FF2B5EF4-FFF2-40B4-BE49-F238E27FC236}">
                <a16:creationId xmlns:a16="http://schemas.microsoft.com/office/drawing/2014/main" id="{D12B789B-9CAD-450D-9ED4-AC8DA46BD4CB}"/>
              </a:ext>
            </a:extLst>
          </p:cNvPr>
          <p:cNvSpPr txBox="1">
            <a:spLocks/>
          </p:cNvSpPr>
          <p:nvPr/>
        </p:nvSpPr>
        <p:spPr>
          <a:xfrm>
            <a:off x="2483126" y="-298341"/>
            <a:ext cx="7225748" cy="177311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Test Scores</a:t>
            </a:r>
          </a:p>
        </p:txBody>
      </p:sp>
      <p:pic>
        <p:nvPicPr>
          <p:cNvPr id="5" name="Picture 4">
            <a:extLst>
              <a:ext uri="{FF2B5EF4-FFF2-40B4-BE49-F238E27FC236}">
                <a16:creationId xmlns:a16="http://schemas.microsoft.com/office/drawing/2014/main" id="{549295B1-E35D-4C49-A4E5-B5D1BF368E75}"/>
              </a:ext>
            </a:extLst>
          </p:cNvPr>
          <p:cNvPicPr>
            <a:picLocks noChangeAspect="1"/>
          </p:cNvPicPr>
          <p:nvPr/>
        </p:nvPicPr>
        <p:blipFill>
          <a:blip r:embed="rId4"/>
          <a:stretch>
            <a:fillRect/>
          </a:stretch>
        </p:blipFill>
        <p:spPr>
          <a:xfrm>
            <a:off x="4719183" y="2753521"/>
            <a:ext cx="7303650" cy="2494265"/>
          </a:xfrm>
          <a:prstGeom prst="rect">
            <a:avLst/>
          </a:prstGeom>
        </p:spPr>
      </p:pic>
    </p:spTree>
    <p:custDataLst>
      <p:tags r:id="rId1"/>
    </p:custDataLst>
    <p:extLst>
      <p:ext uri="{BB962C8B-B14F-4D97-AF65-F5344CB8AC3E}">
        <p14:creationId xmlns:p14="http://schemas.microsoft.com/office/powerpoint/2010/main" val="3965159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466740" y="2166960"/>
            <a:ext cx="10506060" cy="1061829"/>
          </a:xfrm>
          <a:prstGeom prst="rect">
            <a:avLst/>
          </a:prstGeom>
          <a:noFill/>
          <a:effectLst/>
        </p:spPr>
        <p:txBody>
          <a:bodyPr wrap="square" rtlCol="0">
            <a:spAutoFit/>
          </a:bodyPr>
          <a:lstStyle/>
          <a:p>
            <a:pPr>
              <a:lnSpc>
                <a:spcPct val="125000"/>
              </a:lnSpc>
            </a:pPr>
            <a:endParaRPr lang="en-US" sz="2800" dirty="0"/>
          </a:p>
          <a:p>
            <a:pPr lvl="1"/>
            <a:endParaRPr lang="en-US" sz="2800" dirty="0"/>
          </a:p>
        </p:txBody>
      </p:sp>
      <p:sp>
        <p:nvSpPr>
          <p:cNvPr id="3" name="TextBox 2">
            <a:extLst>
              <a:ext uri="{FF2B5EF4-FFF2-40B4-BE49-F238E27FC236}">
                <a16:creationId xmlns:a16="http://schemas.microsoft.com/office/drawing/2014/main" id="{7050ABE8-D54D-C1C5-DE4A-89BE0619D94A}"/>
              </a:ext>
            </a:extLst>
          </p:cNvPr>
          <p:cNvSpPr txBox="1"/>
          <p:nvPr/>
        </p:nvSpPr>
        <p:spPr>
          <a:xfrm>
            <a:off x="3589919" y="2427416"/>
            <a:ext cx="5012161" cy="1602746"/>
          </a:xfrm>
          <a:prstGeom prst="rect">
            <a:avLst/>
          </a:prstGeom>
          <a:noFill/>
          <a:effectLst/>
        </p:spPr>
        <p:txBody>
          <a:bodyPr wrap="square" rtlCol="0">
            <a:spAutoFit/>
          </a:bodyPr>
          <a:lstStyle/>
          <a:p>
            <a:pPr>
              <a:lnSpc>
                <a:spcPct val="125000"/>
              </a:lnSpc>
            </a:pPr>
            <a:r>
              <a:rPr lang="en-US" sz="2000" dirty="0"/>
              <a:t>Outline:</a:t>
            </a:r>
          </a:p>
          <a:p>
            <a:pPr marL="914400" lvl="1" indent="-457200">
              <a:lnSpc>
                <a:spcPct val="125000"/>
              </a:lnSpc>
              <a:buFont typeface="+mj-lt"/>
              <a:buAutoNum type="arabicParenR"/>
            </a:pPr>
            <a:r>
              <a:rPr lang="en-US" sz="2000" dirty="0"/>
              <a:t>West Virginia v. EPA</a:t>
            </a:r>
          </a:p>
          <a:p>
            <a:pPr marL="914400" lvl="1" indent="-457200">
              <a:lnSpc>
                <a:spcPct val="125000"/>
              </a:lnSpc>
              <a:buFont typeface="+mj-lt"/>
              <a:buAutoNum type="arabicParenR"/>
            </a:pPr>
            <a:r>
              <a:rPr lang="en-US" sz="2000" dirty="0"/>
              <a:t>Bipartisan Infrastructure Law</a:t>
            </a:r>
          </a:p>
          <a:p>
            <a:pPr marL="914400" lvl="1" indent="-457200">
              <a:lnSpc>
                <a:spcPct val="125000"/>
              </a:lnSpc>
              <a:buFont typeface="+mj-lt"/>
              <a:buAutoNum type="arabicParenR"/>
            </a:pPr>
            <a:r>
              <a:rPr lang="en-US" sz="2000" dirty="0"/>
              <a:t>Inflation Reduction Act</a:t>
            </a:r>
          </a:p>
        </p:txBody>
      </p:sp>
      <p:sp>
        <p:nvSpPr>
          <p:cNvPr id="7" name="Title 2">
            <a:extLst>
              <a:ext uri="{FF2B5EF4-FFF2-40B4-BE49-F238E27FC236}">
                <a16:creationId xmlns:a16="http://schemas.microsoft.com/office/drawing/2014/main" id="{D12B789B-9CAD-450D-9ED4-AC8DA46BD4CB}"/>
              </a:ext>
            </a:extLst>
          </p:cNvPr>
          <p:cNvSpPr txBox="1">
            <a:spLocks/>
          </p:cNvSpPr>
          <p:nvPr/>
        </p:nvSpPr>
        <p:spPr>
          <a:xfrm>
            <a:off x="2483126" y="-298341"/>
            <a:ext cx="7225748" cy="177311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ea typeface="Cambria" panose="02040503050406030204" pitchFamily="18" charset="0"/>
              </a:rPr>
              <a:t>What’s Next?</a:t>
            </a:r>
            <a:endParaRPr lang="en-US" sz="4000" dirty="0">
              <a:solidFill>
                <a:srgbClr val="0070C0"/>
              </a:solidFill>
              <a:latin typeface="+mj-lt"/>
            </a:endParaRPr>
          </a:p>
        </p:txBody>
      </p:sp>
    </p:spTree>
    <p:custDataLst>
      <p:tags r:id="rId1"/>
    </p:custDataLst>
    <p:extLst>
      <p:ext uri="{BB962C8B-B14F-4D97-AF65-F5344CB8AC3E}">
        <p14:creationId xmlns:p14="http://schemas.microsoft.com/office/powerpoint/2010/main" val="3206654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3557F-96F0-8004-194F-1DA16D1BD781}"/>
              </a:ext>
            </a:extLst>
          </p:cNvPr>
          <p:cNvSpPr>
            <a:spLocks noGrp="1"/>
          </p:cNvSpPr>
          <p:nvPr>
            <p:ph type="title"/>
          </p:nvPr>
        </p:nvSpPr>
        <p:spPr>
          <a:xfrm>
            <a:off x="1036320" y="2406657"/>
            <a:ext cx="10058400" cy="1450757"/>
          </a:xfrm>
        </p:spPr>
        <p:txBody>
          <a:bodyPr>
            <a:normAutofit/>
          </a:bodyPr>
          <a:lstStyle/>
          <a:p>
            <a:pPr algn="ctr"/>
            <a:r>
              <a:rPr lang="en-US" sz="3200" b="1" dirty="0">
                <a:solidFill>
                  <a:srgbClr val="0070C0"/>
                </a:solidFill>
                <a:latin typeface="+mj-lt"/>
                <a:ea typeface="Cambria" panose="02040503050406030204" pitchFamily="18" charset="0"/>
              </a:rPr>
              <a:t>Part 3: Inflation Reduction Act</a:t>
            </a:r>
          </a:p>
        </p:txBody>
      </p:sp>
    </p:spTree>
    <p:extLst>
      <p:ext uri="{BB962C8B-B14F-4D97-AF65-F5344CB8AC3E}">
        <p14:creationId xmlns:p14="http://schemas.microsoft.com/office/powerpoint/2010/main" val="2826450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466740" y="2166960"/>
            <a:ext cx="10506060" cy="1061829"/>
          </a:xfrm>
          <a:prstGeom prst="rect">
            <a:avLst/>
          </a:prstGeom>
          <a:noFill/>
          <a:effectLst/>
        </p:spPr>
        <p:txBody>
          <a:bodyPr wrap="square" rtlCol="0">
            <a:spAutoFit/>
          </a:bodyPr>
          <a:lstStyle/>
          <a:p>
            <a:pPr>
              <a:lnSpc>
                <a:spcPct val="125000"/>
              </a:lnSpc>
            </a:pPr>
            <a:endParaRPr lang="en-US" sz="2800" dirty="0"/>
          </a:p>
          <a:p>
            <a:pPr lvl="1"/>
            <a:endParaRPr lang="en-US" sz="2800" dirty="0"/>
          </a:p>
        </p:txBody>
      </p:sp>
      <p:sp>
        <p:nvSpPr>
          <p:cNvPr id="3" name="TextBox 2">
            <a:extLst>
              <a:ext uri="{FF2B5EF4-FFF2-40B4-BE49-F238E27FC236}">
                <a16:creationId xmlns:a16="http://schemas.microsoft.com/office/drawing/2014/main" id="{7050ABE8-D54D-C1C5-DE4A-89BE0619D94A}"/>
              </a:ext>
            </a:extLst>
          </p:cNvPr>
          <p:cNvSpPr txBox="1"/>
          <p:nvPr/>
        </p:nvSpPr>
        <p:spPr>
          <a:xfrm>
            <a:off x="802486" y="2305537"/>
            <a:ext cx="5345600" cy="3526350"/>
          </a:xfrm>
          <a:prstGeom prst="rect">
            <a:avLst/>
          </a:prstGeom>
          <a:noFill/>
          <a:effectLst/>
        </p:spPr>
        <p:txBody>
          <a:bodyPr wrap="square" rtlCol="0">
            <a:spAutoFit/>
          </a:bodyPr>
          <a:lstStyle/>
          <a:p>
            <a:pPr>
              <a:lnSpc>
                <a:spcPct val="125000"/>
              </a:lnSpc>
            </a:pPr>
            <a:r>
              <a:rPr lang="en-US" sz="2000" dirty="0"/>
              <a:t>The IRA is a budget reconciliation bill, which makes it easier to pass because no susceptibility to filibuster and only 50(+1 VP) votes needed.</a:t>
            </a:r>
          </a:p>
          <a:p>
            <a:pPr marL="800100" lvl="1" indent="-342900">
              <a:lnSpc>
                <a:spcPct val="125000"/>
              </a:lnSpc>
              <a:buFont typeface="Wingdings" panose="05000000000000000000" pitchFamily="2" charset="2"/>
              <a:buChar char="§"/>
            </a:pPr>
            <a:r>
              <a:rPr lang="en-US" sz="2000" dirty="0"/>
              <a:t>Reduces the deficit by $238 billion over a decade (</a:t>
            </a:r>
            <a:r>
              <a:rPr lang="en-US" sz="2000" dirty="0">
                <a:hlinkClick r:id="rId4"/>
              </a:rPr>
              <a:t>CBO, 2022</a:t>
            </a:r>
            <a:r>
              <a:rPr lang="en-US" sz="2000" dirty="0"/>
              <a:t>). </a:t>
            </a:r>
          </a:p>
          <a:p>
            <a:pPr marL="800100" lvl="1" indent="-342900">
              <a:lnSpc>
                <a:spcPct val="125000"/>
              </a:lnSpc>
              <a:buFont typeface="Wingdings" panose="05000000000000000000" pitchFamily="2" charset="2"/>
              <a:buChar char="§"/>
            </a:pPr>
            <a:r>
              <a:rPr lang="en-US" sz="2000" dirty="0"/>
              <a:t>General agreement that the bill has minimal effect on inflation.</a:t>
            </a:r>
          </a:p>
          <a:p>
            <a:pPr marL="1257300" lvl="2" indent="-342900">
              <a:lnSpc>
                <a:spcPct val="125000"/>
              </a:lnSpc>
              <a:buFont typeface="Wingdings" panose="05000000000000000000" pitchFamily="2" charset="2"/>
              <a:buChar char="Ø"/>
            </a:pPr>
            <a:r>
              <a:rPr lang="en-US" sz="2000" dirty="0"/>
              <a:t>Some uncertainty if increase or decrease (</a:t>
            </a:r>
            <a:r>
              <a:rPr lang="en-US" sz="2000" dirty="0">
                <a:hlinkClick r:id="rId5"/>
              </a:rPr>
              <a:t>CBO, 2022</a:t>
            </a:r>
            <a:r>
              <a:rPr lang="en-US" sz="2000" dirty="0"/>
              <a:t>). </a:t>
            </a:r>
          </a:p>
        </p:txBody>
      </p:sp>
      <p:sp>
        <p:nvSpPr>
          <p:cNvPr id="7" name="Title 2">
            <a:extLst>
              <a:ext uri="{FF2B5EF4-FFF2-40B4-BE49-F238E27FC236}">
                <a16:creationId xmlns:a16="http://schemas.microsoft.com/office/drawing/2014/main" id="{D12B789B-9CAD-450D-9ED4-AC8DA46BD4CB}"/>
              </a:ext>
            </a:extLst>
          </p:cNvPr>
          <p:cNvSpPr txBox="1">
            <a:spLocks/>
          </p:cNvSpPr>
          <p:nvPr/>
        </p:nvSpPr>
        <p:spPr>
          <a:xfrm>
            <a:off x="2483126" y="-298341"/>
            <a:ext cx="7225748" cy="177311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Why is it called the Inflation Reduction Act?</a:t>
            </a:r>
          </a:p>
        </p:txBody>
      </p:sp>
      <p:pic>
        <p:nvPicPr>
          <p:cNvPr id="4" name="Picture 3">
            <a:extLst>
              <a:ext uri="{FF2B5EF4-FFF2-40B4-BE49-F238E27FC236}">
                <a16:creationId xmlns:a16="http://schemas.microsoft.com/office/drawing/2014/main" id="{2E936DA2-8B17-09F5-787C-F41BF15C93DC}"/>
              </a:ext>
            </a:extLst>
          </p:cNvPr>
          <p:cNvPicPr>
            <a:picLocks noChangeAspect="1"/>
          </p:cNvPicPr>
          <p:nvPr/>
        </p:nvPicPr>
        <p:blipFill>
          <a:blip r:embed="rId6"/>
          <a:stretch>
            <a:fillRect/>
          </a:stretch>
        </p:blipFill>
        <p:spPr>
          <a:xfrm>
            <a:off x="6900546" y="1474775"/>
            <a:ext cx="4824714" cy="4818185"/>
          </a:xfrm>
          <a:prstGeom prst="rect">
            <a:avLst/>
          </a:prstGeom>
        </p:spPr>
      </p:pic>
      <p:sp>
        <p:nvSpPr>
          <p:cNvPr id="6" name="TextBox 5">
            <a:extLst>
              <a:ext uri="{FF2B5EF4-FFF2-40B4-BE49-F238E27FC236}">
                <a16:creationId xmlns:a16="http://schemas.microsoft.com/office/drawing/2014/main" id="{DE1539C3-84EB-4265-98B7-6F460129FFBE}"/>
              </a:ext>
            </a:extLst>
          </p:cNvPr>
          <p:cNvSpPr txBox="1"/>
          <p:nvPr/>
        </p:nvSpPr>
        <p:spPr>
          <a:xfrm>
            <a:off x="6993547" y="5786335"/>
            <a:ext cx="2403231" cy="646331"/>
          </a:xfrm>
          <a:prstGeom prst="rect">
            <a:avLst/>
          </a:prstGeom>
          <a:noFill/>
        </p:spPr>
        <p:txBody>
          <a:bodyPr wrap="square" rtlCol="0">
            <a:spAutoFit/>
          </a:bodyPr>
          <a:lstStyle/>
          <a:p>
            <a:r>
              <a:rPr lang="en-US" dirty="0"/>
              <a:t>Methane fee, superfund tax. </a:t>
            </a:r>
          </a:p>
        </p:txBody>
      </p:sp>
      <p:cxnSp>
        <p:nvCxnSpPr>
          <p:cNvPr id="5" name="Straight Arrow Connector 4">
            <a:extLst>
              <a:ext uri="{FF2B5EF4-FFF2-40B4-BE49-F238E27FC236}">
                <a16:creationId xmlns:a16="http://schemas.microsoft.com/office/drawing/2014/main" id="{BC8C911F-0A7D-47E7-ABB4-7F4EDDE0562F}"/>
              </a:ext>
            </a:extLst>
          </p:cNvPr>
          <p:cNvCxnSpPr>
            <a:cxnSpLocks/>
          </p:cNvCxnSpPr>
          <p:nvPr/>
        </p:nvCxnSpPr>
        <p:spPr>
          <a:xfrm flipV="1">
            <a:off x="8066940" y="5673969"/>
            <a:ext cx="128222" cy="112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881343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466740" y="2166960"/>
            <a:ext cx="10506060" cy="1061829"/>
          </a:xfrm>
          <a:prstGeom prst="rect">
            <a:avLst/>
          </a:prstGeom>
          <a:noFill/>
          <a:effectLst/>
        </p:spPr>
        <p:txBody>
          <a:bodyPr wrap="square" rtlCol="0">
            <a:spAutoFit/>
          </a:bodyPr>
          <a:lstStyle/>
          <a:p>
            <a:pPr>
              <a:lnSpc>
                <a:spcPct val="125000"/>
              </a:lnSpc>
            </a:pPr>
            <a:endParaRPr lang="en-US" sz="2800" dirty="0"/>
          </a:p>
          <a:p>
            <a:pPr lvl="1"/>
            <a:endParaRPr lang="en-US" sz="2800" dirty="0"/>
          </a:p>
        </p:txBody>
      </p:sp>
      <p:sp>
        <p:nvSpPr>
          <p:cNvPr id="7" name="Title 2">
            <a:extLst>
              <a:ext uri="{FF2B5EF4-FFF2-40B4-BE49-F238E27FC236}">
                <a16:creationId xmlns:a16="http://schemas.microsoft.com/office/drawing/2014/main" id="{D12B789B-9CAD-450D-9ED4-AC8DA46BD4CB}"/>
              </a:ext>
            </a:extLst>
          </p:cNvPr>
          <p:cNvSpPr txBox="1">
            <a:spLocks/>
          </p:cNvSpPr>
          <p:nvPr/>
        </p:nvSpPr>
        <p:spPr>
          <a:xfrm>
            <a:off x="2483126" y="-298341"/>
            <a:ext cx="7225748" cy="177311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Main Provisions</a:t>
            </a:r>
          </a:p>
        </p:txBody>
      </p:sp>
      <p:pic>
        <p:nvPicPr>
          <p:cNvPr id="4" name="Picture 3">
            <a:extLst>
              <a:ext uri="{FF2B5EF4-FFF2-40B4-BE49-F238E27FC236}">
                <a16:creationId xmlns:a16="http://schemas.microsoft.com/office/drawing/2014/main" id="{0BCDD7AE-EC9F-4CB0-9C5E-5E6B87465DDB}"/>
              </a:ext>
            </a:extLst>
          </p:cNvPr>
          <p:cNvPicPr>
            <a:picLocks noChangeAspect="1"/>
          </p:cNvPicPr>
          <p:nvPr/>
        </p:nvPicPr>
        <p:blipFill>
          <a:blip r:embed="rId4"/>
          <a:stretch>
            <a:fillRect/>
          </a:stretch>
        </p:blipFill>
        <p:spPr>
          <a:xfrm>
            <a:off x="3439582" y="1887415"/>
            <a:ext cx="8562903" cy="4111889"/>
          </a:xfrm>
          <a:prstGeom prst="rect">
            <a:avLst/>
          </a:prstGeom>
        </p:spPr>
      </p:pic>
      <p:sp>
        <p:nvSpPr>
          <p:cNvPr id="8" name="TextBox 7">
            <a:extLst>
              <a:ext uri="{FF2B5EF4-FFF2-40B4-BE49-F238E27FC236}">
                <a16:creationId xmlns:a16="http://schemas.microsoft.com/office/drawing/2014/main" id="{A607AE6D-5AE4-41A3-B45A-9F97F55BCAD3}"/>
              </a:ext>
            </a:extLst>
          </p:cNvPr>
          <p:cNvSpPr txBox="1"/>
          <p:nvPr/>
        </p:nvSpPr>
        <p:spPr>
          <a:xfrm>
            <a:off x="10445261" y="5999304"/>
            <a:ext cx="1746739" cy="369332"/>
          </a:xfrm>
          <a:prstGeom prst="rect">
            <a:avLst/>
          </a:prstGeom>
          <a:noFill/>
        </p:spPr>
        <p:txBody>
          <a:bodyPr wrap="square">
            <a:spAutoFit/>
          </a:bodyPr>
          <a:lstStyle/>
          <a:p>
            <a:r>
              <a:rPr lang="en-US" sz="1800" dirty="0">
                <a:hlinkClick r:id="rId5"/>
              </a:rPr>
              <a:t>Figure source</a:t>
            </a:r>
            <a:r>
              <a:rPr lang="en-US" sz="1800" dirty="0"/>
              <a:t>.</a:t>
            </a:r>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050ABE8-D54D-C1C5-DE4A-89BE0619D94A}"/>
                  </a:ext>
                </a:extLst>
              </p:cNvPr>
              <p:cNvSpPr txBox="1"/>
              <p:nvPr/>
            </p:nvSpPr>
            <p:spPr>
              <a:xfrm>
                <a:off x="277225" y="2697874"/>
                <a:ext cx="2972842" cy="3141629"/>
              </a:xfrm>
              <a:prstGeom prst="rect">
                <a:avLst/>
              </a:prstGeom>
              <a:noFill/>
              <a:effectLst/>
            </p:spPr>
            <p:txBody>
              <a:bodyPr wrap="square" rtlCol="0">
                <a:spAutoFit/>
              </a:bodyPr>
              <a:lstStyle/>
              <a:p>
                <a:pPr>
                  <a:lnSpc>
                    <a:spcPct val="125000"/>
                  </a:lnSpc>
                </a:pPr>
                <a:r>
                  <a:rPr lang="en-US" sz="2000" dirty="0"/>
                  <a:t>Also:</a:t>
                </a:r>
              </a:p>
              <a:p>
                <a:pPr marL="342900" indent="-342900">
                  <a:lnSpc>
                    <a:spcPct val="125000"/>
                  </a:lnSpc>
                  <a:buFont typeface="Wingdings" panose="05000000000000000000" pitchFamily="2" charset="2"/>
                  <a:buChar char="§"/>
                </a:pPr>
                <a:r>
                  <a:rPr lang="en-US" sz="2000" dirty="0"/>
                  <a:t>Methane fee</a:t>
                </a:r>
              </a:p>
              <a:p>
                <a:pPr marL="342900" indent="-342900">
                  <a:lnSpc>
                    <a:spcPct val="125000"/>
                  </a:lnSpc>
                  <a:buFont typeface="Wingdings" panose="05000000000000000000" pitchFamily="2" charset="2"/>
                  <a:buChar char="§"/>
                </a:pPr>
                <a:r>
                  <a:rPr lang="en-US" sz="2000" dirty="0"/>
                  <a:t>Greenhouse Gas Reduction Fund</a:t>
                </a:r>
              </a:p>
              <a:p>
                <a:pPr marL="342900" indent="-342900">
                  <a:lnSpc>
                    <a:spcPct val="125000"/>
                  </a:lnSpc>
                  <a:buFont typeface="Wingdings" panose="05000000000000000000" pitchFamily="2" charset="2"/>
                  <a:buChar char="§"/>
                </a:pPr>
                <a:r>
                  <a:rPr lang="en-US" sz="2000" dirty="0"/>
                  <a:t>New leasing of oil and gas fields but edits to pricing structure (12%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oMath>
                </a14:m>
                <a:r>
                  <a:rPr lang="en-US" sz="2000" dirty="0"/>
                  <a:t> 16% royalty).</a:t>
                </a:r>
              </a:p>
            </p:txBody>
          </p:sp>
        </mc:Choice>
        <mc:Fallback xmlns="">
          <p:sp>
            <p:nvSpPr>
              <p:cNvPr id="3" name="TextBox 2">
                <a:extLst>
                  <a:ext uri="{FF2B5EF4-FFF2-40B4-BE49-F238E27FC236}">
                    <a16:creationId xmlns:a16="http://schemas.microsoft.com/office/drawing/2014/main" id="{7050ABE8-D54D-C1C5-DE4A-89BE0619D94A}"/>
                  </a:ext>
                </a:extLst>
              </p:cNvPr>
              <p:cNvSpPr txBox="1">
                <a:spLocks noRot="1" noChangeAspect="1" noMove="1" noResize="1" noEditPoints="1" noAdjustHandles="1" noChangeArrowheads="1" noChangeShapeType="1" noTextEdit="1"/>
              </p:cNvSpPr>
              <p:nvPr/>
            </p:nvSpPr>
            <p:spPr>
              <a:xfrm>
                <a:off x="277225" y="2697874"/>
                <a:ext cx="2972842" cy="3141629"/>
              </a:xfrm>
              <a:prstGeom prst="rect">
                <a:avLst/>
              </a:prstGeom>
              <a:blipFill>
                <a:blip r:embed="rId6"/>
                <a:stretch>
                  <a:fillRect l="-2049" b="-2524"/>
                </a:stretch>
              </a:blipFill>
              <a:effectLst/>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205797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466740" y="2166960"/>
            <a:ext cx="10506060" cy="1061829"/>
          </a:xfrm>
          <a:prstGeom prst="rect">
            <a:avLst/>
          </a:prstGeom>
          <a:noFill/>
          <a:effectLst/>
        </p:spPr>
        <p:txBody>
          <a:bodyPr wrap="square" rtlCol="0">
            <a:spAutoFit/>
          </a:bodyPr>
          <a:lstStyle/>
          <a:p>
            <a:pPr>
              <a:lnSpc>
                <a:spcPct val="125000"/>
              </a:lnSpc>
            </a:pPr>
            <a:endParaRPr lang="en-US" sz="2800" dirty="0"/>
          </a:p>
          <a:p>
            <a:pPr lvl="1"/>
            <a:endParaRPr lang="en-US" sz="2800" dirty="0"/>
          </a:p>
        </p:txBody>
      </p:sp>
      <p:sp>
        <p:nvSpPr>
          <p:cNvPr id="7" name="Title 2">
            <a:extLst>
              <a:ext uri="{FF2B5EF4-FFF2-40B4-BE49-F238E27FC236}">
                <a16:creationId xmlns:a16="http://schemas.microsoft.com/office/drawing/2014/main" id="{D12B789B-9CAD-450D-9ED4-AC8DA46BD4CB}"/>
              </a:ext>
            </a:extLst>
          </p:cNvPr>
          <p:cNvSpPr txBox="1">
            <a:spLocks/>
          </p:cNvSpPr>
          <p:nvPr/>
        </p:nvSpPr>
        <p:spPr>
          <a:xfrm>
            <a:off x="2483126" y="-298341"/>
            <a:ext cx="7225748" cy="143524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IRA vs. BIL for Climate</a:t>
            </a:r>
          </a:p>
        </p:txBody>
      </p:sp>
      <p:sp>
        <p:nvSpPr>
          <p:cNvPr id="10" name="TextBox 9">
            <a:extLst>
              <a:ext uri="{FF2B5EF4-FFF2-40B4-BE49-F238E27FC236}">
                <a16:creationId xmlns:a16="http://schemas.microsoft.com/office/drawing/2014/main" id="{12A1F000-1556-4274-919E-6ECCB34ECDCA}"/>
              </a:ext>
            </a:extLst>
          </p:cNvPr>
          <p:cNvSpPr txBox="1"/>
          <p:nvPr/>
        </p:nvSpPr>
        <p:spPr>
          <a:xfrm>
            <a:off x="8217876" y="6106814"/>
            <a:ext cx="4368483" cy="369332"/>
          </a:xfrm>
          <a:prstGeom prst="rect">
            <a:avLst/>
          </a:prstGeom>
          <a:noFill/>
        </p:spPr>
        <p:txBody>
          <a:bodyPr wrap="square">
            <a:spAutoFit/>
          </a:bodyPr>
          <a:lstStyle/>
          <a:p>
            <a:r>
              <a:rPr lang="en-US" sz="1800" dirty="0"/>
              <a:t>Source: </a:t>
            </a:r>
            <a:r>
              <a:rPr lang="en-US" sz="1800" dirty="0">
                <a:hlinkClick r:id="rId4"/>
              </a:rPr>
              <a:t>McKinsey and Company, 2022.</a:t>
            </a:r>
            <a:endParaRPr lang="en-US" dirty="0"/>
          </a:p>
        </p:txBody>
      </p:sp>
      <p:pic>
        <p:nvPicPr>
          <p:cNvPr id="5" name="Picture 4">
            <a:extLst>
              <a:ext uri="{FF2B5EF4-FFF2-40B4-BE49-F238E27FC236}">
                <a16:creationId xmlns:a16="http://schemas.microsoft.com/office/drawing/2014/main" id="{AC1648F4-9F4D-4402-AC1C-D014FF5CA79B}"/>
              </a:ext>
            </a:extLst>
          </p:cNvPr>
          <p:cNvPicPr>
            <a:picLocks noChangeAspect="1"/>
          </p:cNvPicPr>
          <p:nvPr/>
        </p:nvPicPr>
        <p:blipFill>
          <a:blip r:embed="rId5"/>
          <a:stretch>
            <a:fillRect/>
          </a:stretch>
        </p:blipFill>
        <p:spPr>
          <a:xfrm>
            <a:off x="2483126" y="1258138"/>
            <a:ext cx="7539039" cy="4848676"/>
          </a:xfrm>
          <a:prstGeom prst="rect">
            <a:avLst/>
          </a:prstGeom>
        </p:spPr>
      </p:pic>
    </p:spTree>
    <p:custDataLst>
      <p:tags r:id="rId1"/>
    </p:custDataLst>
    <p:extLst>
      <p:ext uri="{BB962C8B-B14F-4D97-AF65-F5344CB8AC3E}">
        <p14:creationId xmlns:p14="http://schemas.microsoft.com/office/powerpoint/2010/main" val="3491427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7050ABE8-D54D-C1C5-DE4A-89BE0619D94A}"/>
                  </a:ext>
                </a:extLst>
              </p:cNvPr>
              <p:cNvSpPr txBox="1"/>
              <p:nvPr/>
            </p:nvSpPr>
            <p:spPr>
              <a:xfrm>
                <a:off x="174550" y="1673476"/>
                <a:ext cx="5049989" cy="5065233"/>
              </a:xfrm>
              <a:prstGeom prst="rect">
                <a:avLst/>
              </a:prstGeom>
              <a:noFill/>
              <a:effectLst/>
            </p:spPr>
            <p:txBody>
              <a:bodyPr wrap="square" rtlCol="0">
                <a:spAutoFit/>
              </a:bodyPr>
              <a:lstStyle/>
              <a:p>
                <a:pPr>
                  <a:lnSpc>
                    <a:spcPct val="125000"/>
                  </a:lnSpc>
                </a:pPr>
                <a:r>
                  <a:rPr lang="en-US" sz="2000" dirty="0"/>
                  <a:t>Some high-level impacts:</a:t>
                </a:r>
              </a:p>
              <a:p>
                <a:pPr marL="800100" lvl="1" indent="-342900">
                  <a:lnSpc>
                    <a:spcPct val="125000"/>
                  </a:lnSpc>
                  <a:buFont typeface="Wingdings" panose="05000000000000000000" pitchFamily="2" charset="2"/>
                  <a:buChar char="§"/>
                </a:pPr>
                <a14:m>
                  <m:oMath xmlns:m="http://schemas.openxmlformats.org/officeDocument/2006/math">
                    <m:r>
                      <a:rPr lang="en-US" sz="200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 </m:t>
                    </m:r>
                  </m:oMath>
                </a14:m>
                <a:r>
                  <a:rPr lang="en-US" sz="2000" dirty="0"/>
                  <a:t>retail electricity prices </a:t>
                </a:r>
              </a:p>
              <a:p>
                <a:pPr marL="800100" lvl="1" indent="-342900">
                  <a:lnSpc>
                    <a:spcPct val="125000"/>
                  </a:lnSpc>
                  <a:buFont typeface="Wingdings" panose="05000000000000000000" pitchFamily="2" charset="2"/>
                  <a:buChar char="§"/>
                </a:pPr>
                <a14:m>
                  <m:oMath xmlns:m="http://schemas.openxmlformats.org/officeDocument/2006/math">
                    <m:r>
                      <a:rPr lang="en-US" sz="2000" i="1" smtClean="0">
                        <a:latin typeface="Cambria Math" panose="02040503050406030204" pitchFamily="18" charset="0"/>
                        <a:ea typeface="Cambria Math" panose="02040503050406030204" pitchFamily="18" charset="0"/>
                      </a:rPr>
                      <m:t>↑</m:t>
                    </m:r>
                  </m:oMath>
                </a14:m>
                <a:r>
                  <a:rPr lang="en-US" sz="2000" dirty="0"/>
                  <a:t> GDP from government spending, capital investment</a:t>
                </a:r>
              </a:p>
              <a:p>
                <a:pPr marL="800100" lvl="1" indent="-342900">
                  <a:lnSpc>
                    <a:spcPct val="125000"/>
                  </a:lnSpc>
                  <a:buFont typeface="Wingdings" panose="05000000000000000000" pitchFamily="2" charset="2"/>
                  <a:buChar char="§"/>
                </a:pPr>
                <a14:m>
                  <m:oMath xmlns:m="http://schemas.openxmlformats.org/officeDocument/2006/math">
                    <m:r>
                      <a:rPr lang="en-US" sz="2000" i="1" dirty="0" smtClean="0">
                        <a:latin typeface="Cambria Math" panose="02040503050406030204" pitchFamily="18" charset="0"/>
                        <a:ea typeface="Cambria Math" panose="02040503050406030204" pitchFamily="18" charset="0"/>
                      </a:rPr>
                      <m:t>↓</m:t>
                    </m:r>
                  </m:oMath>
                </a14:m>
                <a:r>
                  <a:rPr lang="en-US" sz="2000" dirty="0">
                    <a:ea typeface="Cambria Math" panose="02040503050406030204" pitchFamily="18" charset="0"/>
                  </a:rPr>
                  <a:t> </a:t>
                </a:r>
                <a14:m>
                  <m:oMath xmlns:m="http://schemas.openxmlformats.org/officeDocument/2006/math">
                    <m:r>
                      <a:rPr lang="en-US" sz="2000" i="1" dirty="0">
                        <a:latin typeface="Cambria Math" panose="02040503050406030204" pitchFamily="18" charset="0"/>
                        <a:ea typeface="Cambria Math" panose="02040503050406030204" pitchFamily="18" charset="0"/>
                      </a:rPr>
                      <m:t>↓</m:t>
                    </m:r>
                  </m:oMath>
                </a14:m>
                <a:r>
                  <a:rPr lang="en-US" sz="2000" dirty="0"/>
                  <a:t> GHGs from 2005 levels by 2030. </a:t>
                </a:r>
              </a:p>
              <a:p>
                <a:pPr marL="1257300" lvl="2" indent="-342900">
                  <a:lnSpc>
                    <a:spcPct val="125000"/>
                  </a:lnSpc>
                  <a:buFont typeface="Wingdings" pitchFamily="2" charset="2"/>
                  <a:buChar char="Ø"/>
                </a:pPr>
                <a:r>
                  <a:rPr lang="en-US" sz="2000" dirty="0"/>
                  <a:t>Mostly electricity and transportation sectors.</a:t>
                </a:r>
              </a:p>
              <a:p>
                <a:pPr marL="1257300" lvl="2" indent="-342900">
                  <a:lnSpc>
                    <a:spcPct val="125000"/>
                  </a:lnSpc>
                  <a:buFont typeface="Wingdings" pitchFamily="2" charset="2"/>
                  <a:buChar char="Ø"/>
                </a:pPr>
                <a:r>
                  <a:rPr lang="en-US" sz="2000" dirty="0"/>
                  <a:t>Closer to meeting Paris Climate Goals, but not there yet.</a:t>
                </a:r>
              </a:p>
              <a:p>
                <a:pPr marL="800100" lvl="1" indent="-342900">
                  <a:lnSpc>
                    <a:spcPct val="125000"/>
                  </a:lnSpc>
                  <a:buFont typeface="Wingdings" pitchFamily="2" charset="2"/>
                  <a:buChar char="§"/>
                </a:pPr>
                <a:r>
                  <a:rPr lang="en-US" sz="2000" dirty="0"/>
                  <a:t>More recent work suggests larger IRA impact than anticipated at 43-48% drop from 2005 (</a:t>
                </a:r>
                <a:r>
                  <a:rPr lang="en-US" sz="2000" dirty="0" err="1">
                    <a:hlinkClick r:id="rId4"/>
                  </a:rPr>
                  <a:t>Bistline</a:t>
                </a:r>
                <a:r>
                  <a:rPr lang="en-US" sz="2000" dirty="0">
                    <a:hlinkClick r:id="rId4"/>
                  </a:rPr>
                  <a:t> et al. 2023</a:t>
                </a:r>
                <a:r>
                  <a:rPr lang="en-US" sz="2000" dirty="0"/>
                  <a:t>).</a:t>
                </a:r>
              </a:p>
              <a:p>
                <a:pPr marL="1257300" lvl="2" indent="-342900">
                  <a:lnSpc>
                    <a:spcPct val="125000"/>
                  </a:lnSpc>
                  <a:buFont typeface="Wingdings" panose="05000000000000000000" pitchFamily="2" charset="2"/>
                  <a:buChar char="§"/>
                </a:pPr>
                <a:endParaRPr lang="en-US" sz="2000" dirty="0"/>
              </a:p>
            </p:txBody>
          </p:sp>
        </mc:Choice>
        <mc:Fallback>
          <p:sp>
            <p:nvSpPr>
              <p:cNvPr id="3" name="TextBox 2">
                <a:extLst>
                  <a:ext uri="{FF2B5EF4-FFF2-40B4-BE49-F238E27FC236}">
                    <a16:creationId xmlns:a16="http://schemas.microsoft.com/office/drawing/2014/main" id="{7050ABE8-D54D-C1C5-DE4A-89BE0619D94A}"/>
                  </a:ext>
                </a:extLst>
              </p:cNvPr>
              <p:cNvSpPr txBox="1">
                <a:spLocks noRot="1" noChangeAspect="1" noMove="1" noResize="1" noEditPoints="1" noAdjustHandles="1" noChangeArrowheads="1" noChangeShapeType="1" noTextEdit="1"/>
              </p:cNvSpPr>
              <p:nvPr/>
            </p:nvSpPr>
            <p:spPr>
              <a:xfrm>
                <a:off x="174550" y="1673476"/>
                <a:ext cx="5049989" cy="5065233"/>
              </a:xfrm>
              <a:prstGeom prst="rect">
                <a:avLst/>
              </a:prstGeom>
              <a:blipFill>
                <a:blip r:embed="rId5"/>
                <a:stretch>
                  <a:fillRect l="-1253"/>
                </a:stretch>
              </a:blipFill>
              <a:effectLst/>
            </p:spPr>
            <p:txBody>
              <a:bodyPr/>
              <a:lstStyle/>
              <a:p>
                <a:r>
                  <a:rPr lang="en-US">
                    <a:noFill/>
                  </a:rPr>
                  <a:t> </a:t>
                </a:r>
              </a:p>
            </p:txBody>
          </p:sp>
        </mc:Fallback>
      </mc:AlternateContent>
      <p:sp>
        <p:nvSpPr>
          <p:cNvPr id="7" name="Title 2">
            <a:extLst>
              <a:ext uri="{FF2B5EF4-FFF2-40B4-BE49-F238E27FC236}">
                <a16:creationId xmlns:a16="http://schemas.microsoft.com/office/drawing/2014/main" id="{D12B789B-9CAD-450D-9ED4-AC8DA46BD4CB}"/>
              </a:ext>
            </a:extLst>
          </p:cNvPr>
          <p:cNvSpPr txBox="1">
            <a:spLocks/>
          </p:cNvSpPr>
          <p:nvPr/>
        </p:nvSpPr>
        <p:spPr>
          <a:xfrm>
            <a:off x="2483126" y="-298341"/>
            <a:ext cx="7225748" cy="177311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Long-term Impact?</a:t>
            </a:r>
          </a:p>
        </p:txBody>
      </p:sp>
      <p:pic>
        <p:nvPicPr>
          <p:cNvPr id="2050" name="Picture 2">
            <a:extLst>
              <a:ext uri="{FF2B5EF4-FFF2-40B4-BE49-F238E27FC236}">
                <a16:creationId xmlns:a16="http://schemas.microsoft.com/office/drawing/2014/main" id="{8AC1E611-CB05-42CE-B2CA-B2BB5B598CB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4419" y="1673476"/>
            <a:ext cx="7017581" cy="44364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F5A7A82-7184-4784-BAB7-9DCE8E168AA8}"/>
              </a:ext>
            </a:extLst>
          </p:cNvPr>
          <p:cNvSpPr txBox="1"/>
          <p:nvPr/>
        </p:nvSpPr>
        <p:spPr>
          <a:xfrm>
            <a:off x="10445261" y="6109893"/>
            <a:ext cx="1746739" cy="369332"/>
          </a:xfrm>
          <a:prstGeom prst="rect">
            <a:avLst/>
          </a:prstGeom>
          <a:noFill/>
        </p:spPr>
        <p:txBody>
          <a:bodyPr wrap="square">
            <a:spAutoFit/>
          </a:bodyPr>
          <a:lstStyle/>
          <a:p>
            <a:r>
              <a:rPr lang="en-US" sz="1800" dirty="0">
                <a:hlinkClick r:id="rId7"/>
              </a:rPr>
              <a:t>Figure source.</a:t>
            </a:r>
            <a:endParaRPr lang="en-US" dirty="0"/>
          </a:p>
        </p:txBody>
      </p:sp>
      <p:cxnSp>
        <p:nvCxnSpPr>
          <p:cNvPr id="4" name="Straight Arrow Connector 3">
            <a:extLst>
              <a:ext uri="{FF2B5EF4-FFF2-40B4-BE49-F238E27FC236}">
                <a16:creationId xmlns:a16="http://schemas.microsoft.com/office/drawing/2014/main" id="{9093F2EC-CBE6-43B7-9CC0-4DCA74E58BC0}"/>
              </a:ext>
            </a:extLst>
          </p:cNvPr>
          <p:cNvCxnSpPr>
            <a:cxnSpLocks/>
          </p:cNvCxnSpPr>
          <p:nvPr/>
        </p:nvCxnSpPr>
        <p:spPr>
          <a:xfrm>
            <a:off x="4901184" y="4693920"/>
            <a:ext cx="3023616" cy="5580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100033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466740" y="2166960"/>
            <a:ext cx="10506060" cy="1061829"/>
          </a:xfrm>
          <a:prstGeom prst="rect">
            <a:avLst/>
          </a:prstGeom>
          <a:noFill/>
          <a:effectLst/>
        </p:spPr>
        <p:txBody>
          <a:bodyPr wrap="square" rtlCol="0">
            <a:spAutoFit/>
          </a:bodyPr>
          <a:lstStyle/>
          <a:p>
            <a:pPr>
              <a:lnSpc>
                <a:spcPct val="125000"/>
              </a:lnSpc>
            </a:pPr>
            <a:endParaRPr lang="en-US" sz="2800" dirty="0"/>
          </a:p>
          <a:p>
            <a:pPr lvl="1"/>
            <a:endParaRPr lang="en-US" sz="2800" dirty="0"/>
          </a:p>
        </p:txBody>
      </p:sp>
      <p:sp>
        <p:nvSpPr>
          <p:cNvPr id="3" name="TextBox 2">
            <a:extLst>
              <a:ext uri="{FF2B5EF4-FFF2-40B4-BE49-F238E27FC236}">
                <a16:creationId xmlns:a16="http://schemas.microsoft.com/office/drawing/2014/main" id="{7050ABE8-D54D-C1C5-DE4A-89BE0619D94A}"/>
              </a:ext>
            </a:extLst>
          </p:cNvPr>
          <p:cNvSpPr txBox="1"/>
          <p:nvPr/>
        </p:nvSpPr>
        <p:spPr>
          <a:xfrm>
            <a:off x="225871" y="2066031"/>
            <a:ext cx="5493899" cy="3698000"/>
          </a:xfrm>
          <a:prstGeom prst="rect">
            <a:avLst/>
          </a:prstGeom>
          <a:noFill/>
          <a:effectLst/>
        </p:spPr>
        <p:txBody>
          <a:bodyPr wrap="square" rtlCol="0">
            <a:spAutoFit/>
          </a:bodyPr>
          <a:lstStyle/>
          <a:p>
            <a:pPr>
              <a:lnSpc>
                <a:spcPct val="125000"/>
              </a:lnSpc>
            </a:pPr>
            <a:r>
              <a:rPr lang="en-US" sz="2100" dirty="0"/>
              <a:t>Extension of clean energy tax credits to 2025, then technology neutral renewables credits after. </a:t>
            </a:r>
          </a:p>
          <a:p>
            <a:pPr marL="800100" lvl="1" indent="-342900">
              <a:lnSpc>
                <a:spcPct val="125000"/>
              </a:lnSpc>
              <a:buFont typeface="Wingdings" panose="05000000000000000000" pitchFamily="2" charset="2"/>
              <a:buChar char="§"/>
            </a:pPr>
            <a:r>
              <a:rPr lang="en-US" sz="2100" dirty="0"/>
              <a:t>Production tax credit ($5/MWh)</a:t>
            </a:r>
          </a:p>
          <a:p>
            <a:pPr marL="800100" lvl="1" indent="-342900">
              <a:lnSpc>
                <a:spcPct val="125000"/>
              </a:lnSpc>
              <a:buFont typeface="Wingdings" panose="05000000000000000000" pitchFamily="2" charset="2"/>
              <a:buChar char="§"/>
            </a:pPr>
            <a:r>
              <a:rPr lang="en-US" sz="2100" dirty="0"/>
              <a:t>Investment tax credit  (6% on investment)</a:t>
            </a:r>
          </a:p>
          <a:p>
            <a:pPr>
              <a:lnSpc>
                <a:spcPct val="125000"/>
              </a:lnSpc>
            </a:pPr>
            <a:r>
              <a:rPr lang="en-US" sz="2100" dirty="0"/>
              <a:t>Other major tax credits:</a:t>
            </a:r>
          </a:p>
          <a:p>
            <a:pPr marL="800100" lvl="1" indent="-342900">
              <a:lnSpc>
                <a:spcPct val="125000"/>
              </a:lnSpc>
              <a:buFont typeface="Wingdings" panose="05000000000000000000" pitchFamily="2" charset="2"/>
              <a:buChar char="§"/>
            </a:pPr>
            <a:r>
              <a:rPr lang="en-US" sz="2100" dirty="0"/>
              <a:t>Hydrogen and nuclear tax credits. </a:t>
            </a:r>
          </a:p>
          <a:p>
            <a:pPr marL="800100" lvl="1" indent="-342900">
              <a:lnSpc>
                <a:spcPct val="125000"/>
              </a:lnSpc>
              <a:buFont typeface="Wingdings" panose="05000000000000000000" pitchFamily="2" charset="2"/>
              <a:buChar char="§"/>
            </a:pPr>
            <a:r>
              <a:rPr lang="en-US" sz="2100" dirty="0"/>
              <a:t>$85 per ton tax credit for carbon capture.</a:t>
            </a:r>
          </a:p>
        </p:txBody>
      </p:sp>
      <p:sp>
        <p:nvSpPr>
          <p:cNvPr id="7" name="Title 2">
            <a:extLst>
              <a:ext uri="{FF2B5EF4-FFF2-40B4-BE49-F238E27FC236}">
                <a16:creationId xmlns:a16="http://schemas.microsoft.com/office/drawing/2014/main" id="{D12B789B-9CAD-450D-9ED4-AC8DA46BD4CB}"/>
              </a:ext>
            </a:extLst>
          </p:cNvPr>
          <p:cNvSpPr txBox="1">
            <a:spLocks/>
          </p:cNvSpPr>
          <p:nvPr/>
        </p:nvSpPr>
        <p:spPr>
          <a:xfrm>
            <a:off x="2483126" y="-298341"/>
            <a:ext cx="7225748" cy="177311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Clean Energy Tax Credits </a:t>
            </a:r>
          </a:p>
        </p:txBody>
      </p:sp>
      <p:pic>
        <p:nvPicPr>
          <p:cNvPr id="1026" name="Picture 2">
            <a:extLst>
              <a:ext uri="{FF2B5EF4-FFF2-40B4-BE49-F238E27FC236}">
                <a16:creationId xmlns:a16="http://schemas.microsoft.com/office/drawing/2014/main" id="{1CC0144D-3E1B-4C7A-A564-6C288535D94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89209" y="2173741"/>
            <a:ext cx="6174566" cy="308245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4D83315-1694-4427-BD32-BC9677A96EAA}"/>
              </a:ext>
            </a:extLst>
          </p:cNvPr>
          <p:cNvSpPr txBox="1"/>
          <p:nvPr/>
        </p:nvSpPr>
        <p:spPr>
          <a:xfrm>
            <a:off x="5889209" y="5256200"/>
            <a:ext cx="6174566" cy="1015663"/>
          </a:xfrm>
          <a:prstGeom prst="rect">
            <a:avLst/>
          </a:prstGeom>
          <a:noFill/>
        </p:spPr>
        <p:txBody>
          <a:bodyPr wrap="square" rtlCol="0">
            <a:spAutoFit/>
          </a:bodyPr>
          <a:lstStyle/>
          <a:p>
            <a:r>
              <a:rPr lang="en-US" sz="2000" b="1" dirty="0">
                <a:solidFill>
                  <a:srgbClr val="0070C0"/>
                </a:solidFill>
              </a:rPr>
              <a:t>Figure: </a:t>
            </a:r>
            <a:r>
              <a:rPr lang="en-US" sz="2000" dirty="0"/>
              <a:t>Newest Siemens Gamesa windmills have a propeller spread of 240 meters and costs $13-20 million (</a:t>
            </a:r>
            <a:r>
              <a:rPr lang="en-US" sz="2000" dirty="0">
                <a:hlinkClick r:id="rId5"/>
              </a:rPr>
              <a:t>Image source</a:t>
            </a:r>
            <a:r>
              <a:rPr lang="en-US" sz="2000" dirty="0"/>
              <a:t>).</a:t>
            </a:r>
          </a:p>
        </p:txBody>
      </p:sp>
    </p:spTree>
    <p:custDataLst>
      <p:tags r:id="rId1"/>
    </p:custDataLst>
    <p:extLst>
      <p:ext uri="{BB962C8B-B14F-4D97-AF65-F5344CB8AC3E}">
        <p14:creationId xmlns:p14="http://schemas.microsoft.com/office/powerpoint/2010/main" val="3709781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235196" y="2309446"/>
            <a:ext cx="5391882" cy="4385816"/>
          </a:xfrm>
          <a:prstGeom prst="rect">
            <a:avLst/>
          </a:prstGeom>
          <a:noFill/>
          <a:effectLst/>
        </p:spPr>
        <p:txBody>
          <a:bodyPr wrap="square" rtlCol="0">
            <a:spAutoFit/>
          </a:bodyPr>
          <a:lstStyle/>
          <a:p>
            <a:pPr>
              <a:lnSpc>
                <a:spcPct val="125000"/>
              </a:lnSpc>
            </a:pPr>
            <a:r>
              <a:rPr lang="en-US" sz="2000" dirty="0"/>
              <a:t>CCS dramatically lowers GHGs emissions overall, but also increases burning of fossil fuels to power CCS tech itself and continues operation. Mixed effects:</a:t>
            </a:r>
          </a:p>
          <a:p>
            <a:pPr marL="914400" lvl="1" indent="-457200">
              <a:lnSpc>
                <a:spcPct val="125000"/>
              </a:lnSpc>
              <a:buFont typeface="Wingdings" panose="05000000000000000000" pitchFamily="2" charset="2"/>
              <a:buChar char="Ø"/>
            </a:pPr>
            <a:r>
              <a:rPr lang="en-US" sz="2000" dirty="0"/>
              <a:t>Some GHGs from transporting additional fossil fuels unless clean transport</a:t>
            </a:r>
          </a:p>
          <a:p>
            <a:pPr marL="914400" lvl="1" indent="-457200">
              <a:lnSpc>
                <a:spcPct val="125000"/>
              </a:lnSpc>
              <a:buFont typeface="Wingdings" panose="05000000000000000000" pitchFamily="2" charset="2"/>
              <a:buChar char="Ø"/>
            </a:pPr>
            <a:r>
              <a:rPr lang="en-US" sz="2000" dirty="0"/>
              <a:t>More PM, NOx </a:t>
            </a:r>
          </a:p>
          <a:p>
            <a:pPr marL="914400" lvl="1" indent="-457200">
              <a:lnSpc>
                <a:spcPct val="125000"/>
              </a:lnSpc>
              <a:buFont typeface="Wingdings" panose="05000000000000000000" pitchFamily="2" charset="2"/>
              <a:buChar char="Ø"/>
            </a:pPr>
            <a:r>
              <a:rPr lang="en-US" sz="2000" dirty="0"/>
              <a:t>Threefold increase in local ammonia due to solvents that capture CO2. </a:t>
            </a:r>
          </a:p>
          <a:p>
            <a:endParaRPr lang="en-US" dirty="0"/>
          </a:p>
          <a:p>
            <a:endParaRPr lang="en-US" dirty="0"/>
          </a:p>
          <a:p>
            <a:endParaRPr lang="en-US" dirty="0"/>
          </a:p>
        </p:txBody>
      </p:sp>
      <p:sp>
        <p:nvSpPr>
          <p:cNvPr id="7" name="Title 2">
            <a:extLst>
              <a:ext uri="{FF2B5EF4-FFF2-40B4-BE49-F238E27FC236}">
                <a16:creationId xmlns:a16="http://schemas.microsoft.com/office/drawing/2014/main" id="{D12B789B-9CAD-450D-9ED4-AC8DA46BD4CB}"/>
              </a:ext>
            </a:extLst>
          </p:cNvPr>
          <p:cNvSpPr txBox="1">
            <a:spLocks/>
          </p:cNvSpPr>
          <p:nvPr/>
        </p:nvSpPr>
        <p:spPr>
          <a:xfrm>
            <a:off x="2483126" y="-298341"/>
            <a:ext cx="7225748" cy="177311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Carbon Capture and Sequestration</a:t>
            </a:r>
          </a:p>
        </p:txBody>
      </p:sp>
      <p:pic>
        <p:nvPicPr>
          <p:cNvPr id="3" name="Picture 2">
            <a:extLst>
              <a:ext uri="{FF2B5EF4-FFF2-40B4-BE49-F238E27FC236}">
                <a16:creationId xmlns:a16="http://schemas.microsoft.com/office/drawing/2014/main" id="{4F0EC282-98D8-4F4E-9A10-9BB33EBC4989}"/>
              </a:ext>
            </a:extLst>
          </p:cNvPr>
          <p:cNvPicPr>
            <a:picLocks noChangeAspect="1"/>
          </p:cNvPicPr>
          <p:nvPr/>
        </p:nvPicPr>
        <p:blipFill>
          <a:blip r:embed="rId4"/>
          <a:stretch>
            <a:fillRect/>
          </a:stretch>
        </p:blipFill>
        <p:spPr>
          <a:xfrm>
            <a:off x="5627078" y="1491736"/>
            <a:ext cx="6564923" cy="4730315"/>
          </a:xfrm>
          <a:prstGeom prst="rect">
            <a:avLst/>
          </a:prstGeom>
        </p:spPr>
      </p:pic>
      <p:sp>
        <p:nvSpPr>
          <p:cNvPr id="4" name="TextBox 3">
            <a:extLst>
              <a:ext uri="{FF2B5EF4-FFF2-40B4-BE49-F238E27FC236}">
                <a16:creationId xmlns:a16="http://schemas.microsoft.com/office/drawing/2014/main" id="{239067D0-CA28-4476-9BCE-713BB3A07CB8}"/>
              </a:ext>
            </a:extLst>
          </p:cNvPr>
          <p:cNvSpPr txBox="1"/>
          <p:nvPr/>
        </p:nvSpPr>
        <p:spPr>
          <a:xfrm>
            <a:off x="7619999" y="6136883"/>
            <a:ext cx="4572001" cy="369332"/>
          </a:xfrm>
          <a:prstGeom prst="rect">
            <a:avLst/>
          </a:prstGeom>
          <a:noFill/>
        </p:spPr>
        <p:txBody>
          <a:bodyPr wrap="square" rtlCol="0">
            <a:spAutoFit/>
          </a:bodyPr>
          <a:lstStyle/>
          <a:p>
            <a:r>
              <a:rPr lang="en-US" dirty="0"/>
              <a:t>Source: </a:t>
            </a:r>
            <a:r>
              <a:rPr lang="en-US" sz="1800" dirty="0">
                <a:hlinkClick r:id="rId5"/>
              </a:rPr>
              <a:t>European Environment Agency, 2011</a:t>
            </a:r>
            <a:endParaRPr lang="en-US" dirty="0"/>
          </a:p>
        </p:txBody>
      </p:sp>
    </p:spTree>
    <p:custDataLst>
      <p:tags r:id="rId1"/>
    </p:custDataLst>
    <p:extLst>
      <p:ext uri="{BB962C8B-B14F-4D97-AF65-F5344CB8AC3E}">
        <p14:creationId xmlns:p14="http://schemas.microsoft.com/office/powerpoint/2010/main" val="3869644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B146B7-3689-A787-39BA-D712AEB29606}"/>
              </a:ext>
            </a:extLst>
          </p:cNvPr>
          <p:cNvPicPr>
            <a:picLocks noChangeAspect="1"/>
          </p:cNvPicPr>
          <p:nvPr/>
        </p:nvPicPr>
        <p:blipFill>
          <a:blip r:embed="rId4"/>
          <a:stretch>
            <a:fillRect/>
          </a:stretch>
        </p:blipFill>
        <p:spPr>
          <a:xfrm>
            <a:off x="4103077" y="2112807"/>
            <a:ext cx="8088923" cy="3771124"/>
          </a:xfrm>
          <a:prstGeom prst="rect">
            <a:avLst/>
          </a:prstGeom>
        </p:spPr>
      </p:pic>
      <p:sp>
        <p:nvSpPr>
          <p:cNvPr id="3" name="TextBox 2">
            <a:extLst>
              <a:ext uri="{FF2B5EF4-FFF2-40B4-BE49-F238E27FC236}">
                <a16:creationId xmlns:a16="http://schemas.microsoft.com/office/drawing/2014/main" id="{7050ABE8-D54D-C1C5-DE4A-89BE0619D94A}"/>
              </a:ext>
            </a:extLst>
          </p:cNvPr>
          <p:cNvSpPr txBox="1"/>
          <p:nvPr/>
        </p:nvSpPr>
        <p:spPr>
          <a:xfrm>
            <a:off x="321842" y="1993496"/>
            <a:ext cx="4156374" cy="4295791"/>
          </a:xfrm>
          <a:prstGeom prst="rect">
            <a:avLst/>
          </a:prstGeom>
          <a:noFill/>
          <a:effectLst/>
        </p:spPr>
        <p:txBody>
          <a:bodyPr wrap="square" rtlCol="0">
            <a:spAutoFit/>
          </a:bodyPr>
          <a:lstStyle/>
          <a:p>
            <a:pPr>
              <a:lnSpc>
                <a:spcPct val="125000"/>
              </a:lnSpc>
            </a:pPr>
            <a:r>
              <a:rPr lang="en-US" sz="2000" dirty="0"/>
              <a:t>Special consideration given to “energy communities.”</a:t>
            </a:r>
          </a:p>
          <a:p>
            <a:pPr marL="800100" lvl="1" indent="-342900">
              <a:lnSpc>
                <a:spcPct val="125000"/>
              </a:lnSpc>
              <a:buFont typeface="Wingdings" panose="05000000000000000000" pitchFamily="2" charset="2"/>
              <a:buChar char="§"/>
            </a:pPr>
            <a:r>
              <a:rPr lang="en-US" sz="2000" dirty="0"/>
              <a:t>Bonus tax credits ($0.50) for electricity production</a:t>
            </a:r>
          </a:p>
          <a:p>
            <a:pPr marL="800100" lvl="1" indent="-342900">
              <a:lnSpc>
                <a:spcPct val="125000"/>
              </a:lnSpc>
              <a:buFont typeface="Wingdings" panose="05000000000000000000" pitchFamily="2" charset="2"/>
              <a:buChar char="§"/>
            </a:pPr>
            <a:r>
              <a:rPr lang="en-US" sz="2000" dirty="0"/>
              <a:t>Bonus tax credits 6 – 16% on investments in electricity production</a:t>
            </a:r>
          </a:p>
          <a:p>
            <a:pPr>
              <a:lnSpc>
                <a:spcPct val="125000"/>
              </a:lnSpc>
            </a:pPr>
            <a:endParaRPr lang="en-US" sz="2000" dirty="0"/>
          </a:p>
          <a:p>
            <a:pPr>
              <a:lnSpc>
                <a:spcPct val="125000"/>
              </a:lnSpc>
            </a:pPr>
            <a:r>
              <a:rPr lang="en-US" sz="2000" dirty="0"/>
              <a:t>Increased political support, notions of fairness, and also extent of subsidy. </a:t>
            </a:r>
          </a:p>
          <a:p>
            <a:pPr lvl="1">
              <a:lnSpc>
                <a:spcPct val="125000"/>
              </a:lnSpc>
            </a:pPr>
            <a:endParaRPr lang="en-US" sz="2000" dirty="0"/>
          </a:p>
        </p:txBody>
      </p:sp>
      <p:sp>
        <p:nvSpPr>
          <p:cNvPr id="7" name="Title 2">
            <a:extLst>
              <a:ext uri="{FF2B5EF4-FFF2-40B4-BE49-F238E27FC236}">
                <a16:creationId xmlns:a16="http://schemas.microsoft.com/office/drawing/2014/main" id="{D12B789B-9CAD-450D-9ED4-AC8DA46BD4CB}"/>
              </a:ext>
            </a:extLst>
          </p:cNvPr>
          <p:cNvSpPr txBox="1">
            <a:spLocks/>
          </p:cNvSpPr>
          <p:nvPr/>
        </p:nvSpPr>
        <p:spPr>
          <a:xfrm>
            <a:off x="2483126" y="-298341"/>
            <a:ext cx="7225748" cy="177311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Energy Communities</a:t>
            </a:r>
          </a:p>
        </p:txBody>
      </p:sp>
    </p:spTree>
    <p:custDataLst>
      <p:tags r:id="rId1"/>
    </p:custDataLst>
    <p:extLst>
      <p:ext uri="{BB962C8B-B14F-4D97-AF65-F5344CB8AC3E}">
        <p14:creationId xmlns:p14="http://schemas.microsoft.com/office/powerpoint/2010/main" val="5325454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466740" y="2166960"/>
            <a:ext cx="10506060" cy="1061829"/>
          </a:xfrm>
          <a:prstGeom prst="rect">
            <a:avLst/>
          </a:prstGeom>
          <a:noFill/>
          <a:effectLst/>
        </p:spPr>
        <p:txBody>
          <a:bodyPr wrap="square" rtlCol="0">
            <a:spAutoFit/>
          </a:bodyPr>
          <a:lstStyle/>
          <a:p>
            <a:pPr>
              <a:lnSpc>
                <a:spcPct val="125000"/>
              </a:lnSpc>
            </a:pPr>
            <a:endParaRPr lang="en-US" sz="2800" dirty="0"/>
          </a:p>
          <a:p>
            <a:pPr lvl="1"/>
            <a:endParaRPr lang="en-US" sz="2800" dirty="0"/>
          </a:p>
        </p:txBody>
      </p:sp>
      <p:sp>
        <p:nvSpPr>
          <p:cNvPr id="3" name="TextBox 2">
            <a:extLst>
              <a:ext uri="{FF2B5EF4-FFF2-40B4-BE49-F238E27FC236}">
                <a16:creationId xmlns:a16="http://schemas.microsoft.com/office/drawing/2014/main" id="{7050ABE8-D54D-C1C5-DE4A-89BE0619D94A}"/>
              </a:ext>
            </a:extLst>
          </p:cNvPr>
          <p:cNvSpPr txBox="1"/>
          <p:nvPr/>
        </p:nvSpPr>
        <p:spPr>
          <a:xfrm>
            <a:off x="900017" y="2195429"/>
            <a:ext cx="5442168" cy="3751476"/>
          </a:xfrm>
          <a:prstGeom prst="rect">
            <a:avLst/>
          </a:prstGeom>
          <a:noFill/>
          <a:effectLst/>
        </p:spPr>
        <p:txBody>
          <a:bodyPr wrap="square" rtlCol="0">
            <a:spAutoFit/>
          </a:bodyPr>
          <a:lstStyle/>
          <a:p>
            <a:pPr>
              <a:lnSpc>
                <a:spcPct val="125000"/>
              </a:lnSpc>
            </a:pPr>
            <a:r>
              <a:rPr lang="en-US" sz="2400" dirty="0"/>
              <a:t>Roughly $43 billion in tax credits directly to consumers:</a:t>
            </a:r>
          </a:p>
          <a:p>
            <a:pPr marL="800100" lvl="1" indent="-342900">
              <a:lnSpc>
                <a:spcPct val="125000"/>
              </a:lnSpc>
              <a:buFont typeface="Wingdings" panose="05000000000000000000" pitchFamily="2" charset="2"/>
              <a:buChar char="§"/>
            </a:pPr>
            <a:r>
              <a:rPr lang="en-US" sz="2400" dirty="0"/>
              <a:t>Heat pumps and electric water heaters (capped at $2000)</a:t>
            </a:r>
          </a:p>
          <a:p>
            <a:pPr marL="800100" lvl="1" indent="-342900">
              <a:lnSpc>
                <a:spcPct val="125000"/>
              </a:lnSpc>
              <a:buFont typeface="Wingdings" panose="05000000000000000000" pitchFamily="2" charset="2"/>
              <a:buChar char="§"/>
            </a:pPr>
            <a:r>
              <a:rPr lang="en-US" sz="2400" dirty="0"/>
              <a:t>Rooftop solar (up to 30% of cost, capped at $1200 total)</a:t>
            </a:r>
          </a:p>
          <a:p>
            <a:pPr marL="800100" lvl="1" indent="-342900">
              <a:lnSpc>
                <a:spcPct val="125000"/>
              </a:lnSpc>
              <a:buFont typeface="Wingdings" panose="05000000000000000000" pitchFamily="2" charset="2"/>
              <a:buChar char="§"/>
            </a:pPr>
            <a:r>
              <a:rPr lang="en-US" sz="2400" dirty="0"/>
              <a:t>Electric vehicles ($7500 for new and $4000 for used EVs) </a:t>
            </a:r>
          </a:p>
        </p:txBody>
      </p:sp>
      <p:sp>
        <p:nvSpPr>
          <p:cNvPr id="7" name="Title 2">
            <a:extLst>
              <a:ext uri="{FF2B5EF4-FFF2-40B4-BE49-F238E27FC236}">
                <a16:creationId xmlns:a16="http://schemas.microsoft.com/office/drawing/2014/main" id="{D12B789B-9CAD-450D-9ED4-AC8DA46BD4CB}"/>
              </a:ext>
            </a:extLst>
          </p:cNvPr>
          <p:cNvSpPr txBox="1">
            <a:spLocks/>
          </p:cNvSpPr>
          <p:nvPr/>
        </p:nvSpPr>
        <p:spPr>
          <a:xfrm>
            <a:off x="2483126" y="-298341"/>
            <a:ext cx="7225748" cy="177311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Consumer Tax Credits </a:t>
            </a:r>
          </a:p>
        </p:txBody>
      </p:sp>
      <p:pic>
        <p:nvPicPr>
          <p:cNvPr id="4" name="Picture 3">
            <a:extLst>
              <a:ext uri="{FF2B5EF4-FFF2-40B4-BE49-F238E27FC236}">
                <a16:creationId xmlns:a16="http://schemas.microsoft.com/office/drawing/2014/main" id="{2491DAFE-4684-4ABE-AAD8-D7C78342A767}"/>
              </a:ext>
            </a:extLst>
          </p:cNvPr>
          <p:cNvPicPr>
            <a:picLocks noChangeAspect="1"/>
          </p:cNvPicPr>
          <p:nvPr/>
        </p:nvPicPr>
        <p:blipFill>
          <a:blip r:embed="rId4"/>
          <a:stretch>
            <a:fillRect/>
          </a:stretch>
        </p:blipFill>
        <p:spPr>
          <a:xfrm>
            <a:off x="7313563" y="1474775"/>
            <a:ext cx="4368483" cy="4573424"/>
          </a:xfrm>
          <a:prstGeom prst="rect">
            <a:avLst/>
          </a:prstGeom>
        </p:spPr>
      </p:pic>
      <p:sp>
        <p:nvSpPr>
          <p:cNvPr id="8" name="TextBox 7">
            <a:extLst>
              <a:ext uri="{FF2B5EF4-FFF2-40B4-BE49-F238E27FC236}">
                <a16:creationId xmlns:a16="http://schemas.microsoft.com/office/drawing/2014/main" id="{0810245F-C13E-4069-8749-F519322168BB}"/>
              </a:ext>
            </a:extLst>
          </p:cNvPr>
          <p:cNvSpPr txBox="1"/>
          <p:nvPr/>
        </p:nvSpPr>
        <p:spPr>
          <a:xfrm>
            <a:off x="7467599" y="6048199"/>
            <a:ext cx="4368483" cy="369332"/>
          </a:xfrm>
          <a:prstGeom prst="rect">
            <a:avLst/>
          </a:prstGeom>
          <a:noFill/>
        </p:spPr>
        <p:txBody>
          <a:bodyPr wrap="square">
            <a:spAutoFit/>
          </a:bodyPr>
          <a:lstStyle/>
          <a:p>
            <a:r>
              <a:rPr lang="en-US" sz="1800" dirty="0"/>
              <a:t>Source: </a:t>
            </a:r>
            <a:r>
              <a:rPr lang="en-US" sz="1800" dirty="0">
                <a:hlinkClick r:id="rId5"/>
              </a:rPr>
              <a:t>McKinsey and Company, 2022.</a:t>
            </a:r>
            <a:endParaRPr lang="en-US" dirty="0"/>
          </a:p>
        </p:txBody>
      </p:sp>
    </p:spTree>
    <p:custDataLst>
      <p:tags r:id="rId1"/>
    </p:custDataLst>
    <p:extLst>
      <p:ext uri="{BB962C8B-B14F-4D97-AF65-F5344CB8AC3E}">
        <p14:creationId xmlns:p14="http://schemas.microsoft.com/office/powerpoint/2010/main" val="2062726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462E9AFE-FCE3-4594-A4DB-141C6B7644D4}"/>
              </a:ext>
            </a:extLst>
          </p:cNvPr>
          <p:cNvSpPr txBox="1">
            <a:spLocks/>
          </p:cNvSpPr>
          <p:nvPr/>
        </p:nvSpPr>
        <p:spPr>
          <a:xfrm>
            <a:off x="2483126" y="0"/>
            <a:ext cx="7225748" cy="177311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Who Benefits from Clean Energy Tax Credits?</a:t>
            </a:r>
          </a:p>
        </p:txBody>
      </p:sp>
      <p:sp>
        <p:nvSpPr>
          <p:cNvPr id="2" name="TextBox 1">
            <a:extLst>
              <a:ext uri="{FF2B5EF4-FFF2-40B4-BE49-F238E27FC236}">
                <a16:creationId xmlns:a16="http://schemas.microsoft.com/office/drawing/2014/main" id="{CCA68CF1-64AA-0B20-4424-D155387E6C7D}"/>
              </a:ext>
            </a:extLst>
          </p:cNvPr>
          <p:cNvSpPr txBox="1"/>
          <p:nvPr/>
        </p:nvSpPr>
        <p:spPr>
          <a:xfrm>
            <a:off x="926091" y="2271545"/>
            <a:ext cx="10316340" cy="3751476"/>
          </a:xfrm>
          <a:prstGeom prst="rect">
            <a:avLst/>
          </a:prstGeom>
          <a:noFill/>
          <a:effectLst/>
        </p:spPr>
        <p:txBody>
          <a:bodyPr wrap="square" rtlCol="0">
            <a:spAutoFit/>
          </a:bodyPr>
          <a:lstStyle/>
          <a:p>
            <a:pPr>
              <a:lnSpc>
                <a:spcPct val="125000"/>
              </a:lnSpc>
            </a:pPr>
            <a:r>
              <a:rPr lang="en-US" sz="2400" dirty="0">
                <a:cs typeface="Calibri Light" panose="020F0302020204030204" pitchFamily="34" charset="0"/>
              </a:rPr>
              <a:t>Consumer tax credits benefit wealthiest income quintiles (</a:t>
            </a:r>
            <a:r>
              <a:rPr lang="en-US" sz="2400" dirty="0">
                <a:cs typeface="Calibri Light" panose="020F0302020204030204" pitchFamily="34" charset="0"/>
                <a:hlinkClick r:id="rId4"/>
              </a:rPr>
              <a:t>Borenstein and Davis, 2016</a:t>
            </a:r>
            <a:r>
              <a:rPr lang="en-US" sz="2400" dirty="0">
                <a:cs typeface="Calibri Light" panose="020F0302020204030204" pitchFamily="34" charset="0"/>
              </a:rPr>
              <a:t>). Using tax return data on home weatherization, hybrid/electric vehicles and solar panel credits:</a:t>
            </a:r>
          </a:p>
          <a:p>
            <a:pPr marL="800100" lvl="1" indent="-342900">
              <a:lnSpc>
                <a:spcPct val="125000"/>
              </a:lnSpc>
              <a:buFont typeface="Wingdings" panose="05000000000000000000" pitchFamily="2" charset="2"/>
              <a:buChar char="§"/>
            </a:pPr>
            <a:r>
              <a:rPr lang="en-US" sz="2400" dirty="0">
                <a:cs typeface="Calibri Light" panose="020F0302020204030204" pitchFamily="34" charset="0"/>
              </a:rPr>
              <a:t>Top quintile received 60% of benefits, bottom three 10%. </a:t>
            </a:r>
          </a:p>
          <a:p>
            <a:pPr marL="800100" lvl="1" indent="-342900">
              <a:lnSpc>
                <a:spcPct val="125000"/>
              </a:lnSpc>
              <a:buFont typeface="Wingdings" panose="05000000000000000000" pitchFamily="2" charset="2"/>
              <a:buChar char="§"/>
            </a:pPr>
            <a:r>
              <a:rPr lang="en-US" sz="2400" dirty="0">
                <a:cs typeface="Calibri Light" panose="020F0302020204030204" pitchFamily="34" charset="0"/>
              </a:rPr>
              <a:t>Top quintile received 90% of all credits for electric vehicles. </a:t>
            </a:r>
          </a:p>
          <a:p>
            <a:pPr marL="800100" lvl="1" indent="-342900">
              <a:lnSpc>
                <a:spcPct val="125000"/>
              </a:lnSpc>
              <a:buFont typeface="Wingdings" panose="05000000000000000000" pitchFamily="2" charset="2"/>
              <a:buChar char="§"/>
            </a:pPr>
            <a:endParaRPr lang="en-US" sz="2400" dirty="0">
              <a:cs typeface="Calibri Light" panose="020F0302020204030204" pitchFamily="34" charset="0"/>
            </a:endParaRPr>
          </a:p>
          <a:p>
            <a:pPr>
              <a:lnSpc>
                <a:spcPct val="125000"/>
              </a:lnSpc>
            </a:pPr>
            <a:r>
              <a:rPr lang="en-US" sz="2400" dirty="0">
                <a:cs typeface="Calibri Light" panose="020F0302020204030204" pitchFamily="34" charset="0"/>
              </a:rPr>
              <a:t>Explanation: renters aren’t eligible for home upgrades, share of taxpayers that file vs. receive automatic deduction. </a:t>
            </a:r>
          </a:p>
        </p:txBody>
      </p:sp>
    </p:spTree>
    <p:custDataLst>
      <p:tags r:id="rId1"/>
    </p:custDataLst>
    <p:extLst>
      <p:ext uri="{BB962C8B-B14F-4D97-AF65-F5344CB8AC3E}">
        <p14:creationId xmlns:p14="http://schemas.microsoft.com/office/powerpoint/2010/main" val="2712998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3557F-96F0-8004-194F-1DA16D1BD781}"/>
              </a:ext>
            </a:extLst>
          </p:cNvPr>
          <p:cNvSpPr>
            <a:spLocks noGrp="1"/>
          </p:cNvSpPr>
          <p:nvPr>
            <p:ph type="title"/>
          </p:nvPr>
        </p:nvSpPr>
        <p:spPr>
          <a:xfrm>
            <a:off x="1036320" y="2406657"/>
            <a:ext cx="10058400" cy="1450757"/>
          </a:xfrm>
        </p:spPr>
        <p:txBody>
          <a:bodyPr>
            <a:normAutofit/>
          </a:bodyPr>
          <a:lstStyle/>
          <a:p>
            <a:pPr algn="ctr"/>
            <a:r>
              <a:rPr lang="en-US" sz="3200" b="1" dirty="0">
                <a:solidFill>
                  <a:srgbClr val="0070C0"/>
                </a:solidFill>
                <a:latin typeface="+mj-lt"/>
                <a:ea typeface="Cambria" panose="02040503050406030204" pitchFamily="18" charset="0"/>
              </a:rPr>
              <a:t>Part 1: West Virginia vs. EPA</a:t>
            </a:r>
          </a:p>
        </p:txBody>
      </p:sp>
    </p:spTree>
    <p:extLst>
      <p:ext uri="{BB962C8B-B14F-4D97-AF65-F5344CB8AC3E}">
        <p14:creationId xmlns:p14="http://schemas.microsoft.com/office/powerpoint/2010/main" val="6623046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02741E8D-40F7-F898-3AB8-0C024092ED6E}"/>
              </a:ext>
            </a:extLst>
          </p:cNvPr>
          <p:cNvSpPr txBox="1">
            <a:spLocks/>
          </p:cNvSpPr>
          <p:nvPr/>
        </p:nvSpPr>
        <p:spPr>
          <a:xfrm>
            <a:off x="2483126" y="0"/>
            <a:ext cx="7225748" cy="11254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Who Pays?</a:t>
            </a:r>
          </a:p>
        </p:txBody>
      </p:sp>
      <p:pic>
        <p:nvPicPr>
          <p:cNvPr id="3074" name="Picture 2" descr="TPC Inflation Reduction Act Tax Table">
            <a:extLst>
              <a:ext uri="{FF2B5EF4-FFF2-40B4-BE49-F238E27FC236}">
                <a16:creationId xmlns:a16="http://schemas.microsoft.com/office/drawing/2014/main" id="{90DD3605-3845-40B3-A28B-B7AF2088AF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938" y="974480"/>
            <a:ext cx="8162925" cy="54483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E8FD144-9CE7-4D70-9552-91AC11288F99}"/>
              </a:ext>
            </a:extLst>
          </p:cNvPr>
          <p:cNvSpPr txBox="1"/>
          <p:nvPr/>
        </p:nvSpPr>
        <p:spPr>
          <a:xfrm>
            <a:off x="10621108" y="6084277"/>
            <a:ext cx="1570892" cy="369332"/>
          </a:xfrm>
          <a:prstGeom prst="rect">
            <a:avLst/>
          </a:prstGeom>
          <a:noFill/>
        </p:spPr>
        <p:txBody>
          <a:bodyPr wrap="square" rtlCol="0">
            <a:spAutoFit/>
          </a:bodyPr>
          <a:lstStyle/>
          <a:p>
            <a:r>
              <a:rPr lang="en-US" dirty="0">
                <a:hlinkClick r:id="rId3"/>
              </a:rPr>
              <a:t>Link. </a:t>
            </a:r>
            <a:endParaRPr lang="en-US" dirty="0"/>
          </a:p>
        </p:txBody>
      </p:sp>
    </p:spTree>
    <p:extLst>
      <p:ext uri="{BB962C8B-B14F-4D97-AF65-F5344CB8AC3E}">
        <p14:creationId xmlns:p14="http://schemas.microsoft.com/office/powerpoint/2010/main" val="29846141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466740" y="2166960"/>
            <a:ext cx="10506060" cy="1061829"/>
          </a:xfrm>
          <a:prstGeom prst="rect">
            <a:avLst/>
          </a:prstGeom>
          <a:noFill/>
          <a:effectLst/>
        </p:spPr>
        <p:txBody>
          <a:bodyPr wrap="square" rtlCol="0">
            <a:spAutoFit/>
          </a:bodyPr>
          <a:lstStyle/>
          <a:p>
            <a:pPr>
              <a:lnSpc>
                <a:spcPct val="125000"/>
              </a:lnSpc>
            </a:pPr>
            <a:endParaRPr lang="en-US" sz="2800" dirty="0"/>
          </a:p>
          <a:p>
            <a:pPr lvl="1"/>
            <a:endParaRPr lang="en-US" sz="2800" dirty="0"/>
          </a:p>
        </p:txBody>
      </p:sp>
      <p:sp>
        <p:nvSpPr>
          <p:cNvPr id="3" name="TextBox 2">
            <a:extLst>
              <a:ext uri="{FF2B5EF4-FFF2-40B4-BE49-F238E27FC236}">
                <a16:creationId xmlns:a16="http://schemas.microsoft.com/office/drawing/2014/main" id="{7050ABE8-D54D-C1C5-DE4A-89BE0619D94A}"/>
              </a:ext>
            </a:extLst>
          </p:cNvPr>
          <p:cNvSpPr txBox="1"/>
          <p:nvPr/>
        </p:nvSpPr>
        <p:spPr>
          <a:xfrm>
            <a:off x="1642805" y="2166960"/>
            <a:ext cx="8906389" cy="2756909"/>
          </a:xfrm>
          <a:prstGeom prst="rect">
            <a:avLst/>
          </a:prstGeom>
          <a:noFill/>
          <a:effectLst/>
        </p:spPr>
        <p:txBody>
          <a:bodyPr wrap="square" rtlCol="0">
            <a:spAutoFit/>
          </a:bodyPr>
          <a:lstStyle/>
          <a:p>
            <a:pPr>
              <a:lnSpc>
                <a:spcPct val="125000"/>
              </a:lnSpc>
            </a:pPr>
            <a:r>
              <a:rPr lang="en-US" sz="2000" dirty="0"/>
              <a:t>The IRA created a new national climate bank, the Greenhouse Gas Reduction Fund </a:t>
            </a:r>
            <a:r>
              <a:rPr lang="en-US" sz="2000" b="1" dirty="0">
                <a:solidFill>
                  <a:srgbClr val="0070C0"/>
                </a:solidFill>
              </a:rPr>
              <a:t>($27B) </a:t>
            </a:r>
            <a:r>
              <a:rPr lang="en-US" sz="2000" dirty="0"/>
              <a:t>that provides competitive grants for clean energy and climate-related projects that reduce GHGs. </a:t>
            </a:r>
          </a:p>
          <a:p>
            <a:pPr marL="800100" lvl="1" indent="-342900">
              <a:lnSpc>
                <a:spcPct val="125000"/>
              </a:lnSpc>
              <a:buFont typeface="Wingdings" panose="05000000000000000000" pitchFamily="2" charset="2"/>
              <a:buChar char="§"/>
            </a:pPr>
            <a:r>
              <a:rPr lang="en-US" sz="2000" dirty="0"/>
              <a:t>$7b for distributed zero-emission electricity production to low-income communities such as solar rooftop grants</a:t>
            </a:r>
          </a:p>
          <a:p>
            <a:pPr marL="800100" lvl="1" indent="-342900">
              <a:lnSpc>
                <a:spcPct val="125000"/>
              </a:lnSpc>
              <a:buFont typeface="Wingdings" panose="05000000000000000000" pitchFamily="2" charset="2"/>
              <a:buChar char="§"/>
            </a:pPr>
            <a:r>
              <a:rPr lang="en-US" sz="2000" dirty="0"/>
              <a:t>$20b in financial assistance in competitive grants for projects that reduce GHGs ($8b specifically for low-income communities). </a:t>
            </a:r>
          </a:p>
        </p:txBody>
      </p:sp>
      <p:sp>
        <p:nvSpPr>
          <p:cNvPr id="7" name="Title 2">
            <a:extLst>
              <a:ext uri="{FF2B5EF4-FFF2-40B4-BE49-F238E27FC236}">
                <a16:creationId xmlns:a16="http://schemas.microsoft.com/office/drawing/2014/main" id="{D12B789B-9CAD-450D-9ED4-AC8DA46BD4CB}"/>
              </a:ext>
            </a:extLst>
          </p:cNvPr>
          <p:cNvSpPr txBox="1">
            <a:spLocks/>
          </p:cNvSpPr>
          <p:nvPr/>
        </p:nvSpPr>
        <p:spPr>
          <a:xfrm>
            <a:off x="2483126" y="-298341"/>
            <a:ext cx="7225748" cy="177311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Greenhouse Gas Reduction Fund</a:t>
            </a:r>
          </a:p>
        </p:txBody>
      </p:sp>
    </p:spTree>
    <p:custDataLst>
      <p:tags r:id="rId1"/>
    </p:custDataLst>
    <p:extLst>
      <p:ext uri="{BB962C8B-B14F-4D97-AF65-F5344CB8AC3E}">
        <p14:creationId xmlns:p14="http://schemas.microsoft.com/office/powerpoint/2010/main" val="23009401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466740" y="2166960"/>
            <a:ext cx="10506060" cy="1061829"/>
          </a:xfrm>
          <a:prstGeom prst="rect">
            <a:avLst/>
          </a:prstGeom>
          <a:noFill/>
          <a:effectLst/>
        </p:spPr>
        <p:txBody>
          <a:bodyPr wrap="square" rtlCol="0">
            <a:spAutoFit/>
          </a:bodyPr>
          <a:lstStyle/>
          <a:p>
            <a:pPr>
              <a:lnSpc>
                <a:spcPct val="125000"/>
              </a:lnSpc>
            </a:pPr>
            <a:endParaRPr lang="en-US" sz="2800" dirty="0"/>
          </a:p>
          <a:p>
            <a:pPr lvl="1"/>
            <a:endParaRPr lang="en-US" sz="2800" dirty="0"/>
          </a:p>
        </p:txBody>
      </p:sp>
      <p:sp>
        <p:nvSpPr>
          <p:cNvPr id="3" name="TextBox 2">
            <a:extLst>
              <a:ext uri="{FF2B5EF4-FFF2-40B4-BE49-F238E27FC236}">
                <a16:creationId xmlns:a16="http://schemas.microsoft.com/office/drawing/2014/main" id="{7050ABE8-D54D-C1C5-DE4A-89BE0619D94A}"/>
              </a:ext>
            </a:extLst>
          </p:cNvPr>
          <p:cNvSpPr txBox="1"/>
          <p:nvPr/>
        </p:nvSpPr>
        <p:spPr>
          <a:xfrm>
            <a:off x="924405" y="1984540"/>
            <a:ext cx="6768747" cy="4213141"/>
          </a:xfrm>
          <a:prstGeom prst="rect">
            <a:avLst/>
          </a:prstGeom>
          <a:noFill/>
          <a:effectLst/>
        </p:spPr>
        <p:txBody>
          <a:bodyPr wrap="square" rtlCol="0">
            <a:spAutoFit/>
          </a:bodyPr>
          <a:lstStyle/>
          <a:p>
            <a:pPr>
              <a:lnSpc>
                <a:spcPct val="125000"/>
              </a:lnSpc>
            </a:pPr>
            <a:r>
              <a:rPr lang="en-US" sz="2400" dirty="0"/>
              <a:t>The IRA and BIL have been criticized by various groups. </a:t>
            </a:r>
          </a:p>
          <a:p>
            <a:pPr marL="800100" lvl="1" indent="-342900">
              <a:lnSpc>
                <a:spcPct val="125000"/>
              </a:lnSpc>
              <a:buFont typeface="Wingdings" panose="05000000000000000000" pitchFamily="2" charset="2"/>
              <a:buChar char="§"/>
            </a:pPr>
            <a:r>
              <a:rPr lang="en-US" sz="2400" dirty="0"/>
              <a:t>“</a:t>
            </a:r>
            <a:r>
              <a:rPr lang="en-US" sz="2400" dirty="0" err="1"/>
              <a:t>Bidenomics</a:t>
            </a:r>
            <a:r>
              <a:rPr lang="en-US" sz="2400" dirty="0"/>
              <a:t>” industrial policy, at 0.7% of GDP, is more dirigiste than France. </a:t>
            </a:r>
          </a:p>
          <a:p>
            <a:pPr marL="1257300" lvl="2" indent="-342900">
              <a:lnSpc>
                <a:spcPct val="125000"/>
              </a:lnSpc>
              <a:buFont typeface="Wingdings" pitchFamily="2" charset="2"/>
              <a:buChar char="Ø"/>
            </a:pPr>
            <a:r>
              <a:rPr lang="en-US" sz="2400" dirty="0"/>
              <a:t>Inflation, inefficiency?</a:t>
            </a:r>
          </a:p>
          <a:p>
            <a:pPr marL="800100" lvl="1" indent="-342900">
              <a:lnSpc>
                <a:spcPct val="125000"/>
              </a:lnSpc>
              <a:buFont typeface="Wingdings" panose="05000000000000000000" pitchFamily="2" charset="2"/>
              <a:buChar char="§"/>
            </a:pPr>
            <a:r>
              <a:rPr lang="en-US" sz="2400" dirty="0"/>
              <a:t>Protectionism of US firms through Buy America policies. </a:t>
            </a:r>
          </a:p>
          <a:p>
            <a:pPr marL="1257300" lvl="2" indent="-342900">
              <a:lnSpc>
                <a:spcPct val="125000"/>
              </a:lnSpc>
              <a:buFont typeface="Wingdings" pitchFamily="2" charset="2"/>
              <a:buChar char="Ø"/>
            </a:pPr>
            <a:r>
              <a:rPr lang="en-US" sz="2400" dirty="0"/>
              <a:t>Other countries could subsidize their firms too.</a:t>
            </a:r>
          </a:p>
        </p:txBody>
      </p:sp>
      <p:sp>
        <p:nvSpPr>
          <p:cNvPr id="7" name="Title 2">
            <a:extLst>
              <a:ext uri="{FF2B5EF4-FFF2-40B4-BE49-F238E27FC236}">
                <a16:creationId xmlns:a16="http://schemas.microsoft.com/office/drawing/2014/main" id="{D12B789B-9CAD-450D-9ED4-AC8DA46BD4CB}"/>
              </a:ext>
            </a:extLst>
          </p:cNvPr>
          <p:cNvSpPr txBox="1">
            <a:spLocks/>
          </p:cNvSpPr>
          <p:nvPr/>
        </p:nvSpPr>
        <p:spPr>
          <a:xfrm>
            <a:off x="2483126" y="-298341"/>
            <a:ext cx="7225748" cy="177311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Controversy </a:t>
            </a:r>
          </a:p>
        </p:txBody>
      </p:sp>
      <p:pic>
        <p:nvPicPr>
          <p:cNvPr id="7170" name="Picture 2" descr="Economist October 29 2022 It s Not Just Inflation, Other Risk of Bidenomics  | eBay">
            <a:extLst>
              <a:ext uri="{FF2B5EF4-FFF2-40B4-BE49-F238E27FC236}">
                <a16:creationId xmlns:a16="http://schemas.microsoft.com/office/drawing/2014/main" id="{9A6DDFA2-2397-ED40-A574-8FB02D38C6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600" y="1666120"/>
            <a:ext cx="3495660" cy="459955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8737243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371061" y="-269435"/>
            <a:ext cx="11449878" cy="16321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800" dirty="0">
                <a:solidFill>
                  <a:srgbClr val="0070C0"/>
                </a:solidFill>
                <a:latin typeface="+mj-lt"/>
              </a:rPr>
              <a:t>Next class</a:t>
            </a:r>
          </a:p>
          <a:p>
            <a:pPr algn="ctr"/>
            <a:endParaRPr lang="en-US" dirty="0">
              <a:solidFill>
                <a:srgbClr val="0070C0"/>
              </a:solidFill>
              <a:latin typeface="+mj-lt"/>
            </a:endParaRPr>
          </a:p>
        </p:txBody>
      </p:sp>
      <p:sp>
        <p:nvSpPr>
          <p:cNvPr id="11" name="TextBox 10">
            <a:extLst>
              <a:ext uri="{FF2B5EF4-FFF2-40B4-BE49-F238E27FC236}">
                <a16:creationId xmlns:a16="http://schemas.microsoft.com/office/drawing/2014/main" id="{1DF8D491-E9D6-4622-95D9-A31A202ACC5D}"/>
              </a:ext>
            </a:extLst>
          </p:cNvPr>
          <p:cNvSpPr txBox="1"/>
          <p:nvPr/>
        </p:nvSpPr>
        <p:spPr>
          <a:xfrm>
            <a:off x="970151" y="2521059"/>
            <a:ext cx="10251697" cy="1815882"/>
          </a:xfrm>
          <a:prstGeom prst="rect">
            <a:avLst/>
          </a:prstGeom>
          <a:noFill/>
          <a:effectLst/>
        </p:spPr>
        <p:txBody>
          <a:bodyPr wrap="square" rtlCol="0">
            <a:spAutoFit/>
          </a:bodyPr>
          <a:lstStyle/>
          <a:p>
            <a:r>
              <a:rPr lang="en-US" sz="2800" dirty="0">
                <a:cs typeface="Calibri Light" panose="020F0302020204030204" pitchFamily="34" charset="0"/>
              </a:rPr>
              <a:t>Wednesday’s class will feature a review game for the final. There are no required readings, but please start studying for the final next Monday. </a:t>
            </a:r>
          </a:p>
          <a:p>
            <a:pPr lvl="1"/>
            <a:endParaRPr lang="en-US" sz="2800" dirty="0">
              <a:cs typeface="Calibri Light" panose="020F0302020204030204" pitchFamily="34" charset="0"/>
            </a:endParaRPr>
          </a:p>
        </p:txBody>
      </p:sp>
    </p:spTree>
    <p:custDataLst>
      <p:tags r:id="rId1"/>
    </p:custDataLst>
    <p:extLst>
      <p:ext uri="{BB962C8B-B14F-4D97-AF65-F5344CB8AC3E}">
        <p14:creationId xmlns:p14="http://schemas.microsoft.com/office/powerpoint/2010/main" val="1473508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466740" y="2166960"/>
            <a:ext cx="10506060" cy="1061829"/>
          </a:xfrm>
          <a:prstGeom prst="rect">
            <a:avLst/>
          </a:prstGeom>
          <a:noFill/>
          <a:effectLst/>
        </p:spPr>
        <p:txBody>
          <a:bodyPr wrap="square" rtlCol="0">
            <a:spAutoFit/>
          </a:bodyPr>
          <a:lstStyle/>
          <a:p>
            <a:pPr>
              <a:lnSpc>
                <a:spcPct val="125000"/>
              </a:lnSpc>
            </a:pPr>
            <a:endParaRPr lang="en-US" sz="2800" dirty="0"/>
          </a:p>
          <a:p>
            <a:pPr lvl="1"/>
            <a:endParaRPr lang="en-US" sz="2800" dirty="0"/>
          </a:p>
        </p:txBody>
      </p:sp>
      <p:sp>
        <p:nvSpPr>
          <p:cNvPr id="3" name="TextBox 2">
            <a:extLst>
              <a:ext uri="{FF2B5EF4-FFF2-40B4-BE49-F238E27FC236}">
                <a16:creationId xmlns:a16="http://schemas.microsoft.com/office/drawing/2014/main" id="{7050ABE8-D54D-C1C5-DE4A-89BE0619D94A}"/>
              </a:ext>
            </a:extLst>
          </p:cNvPr>
          <p:cNvSpPr txBox="1"/>
          <p:nvPr/>
        </p:nvSpPr>
        <p:spPr>
          <a:xfrm>
            <a:off x="1084321" y="1898395"/>
            <a:ext cx="10023358" cy="3598999"/>
          </a:xfrm>
          <a:prstGeom prst="rect">
            <a:avLst/>
          </a:prstGeom>
          <a:noFill/>
          <a:effectLst/>
        </p:spPr>
        <p:txBody>
          <a:bodyPr wrap="square" rtlCol="0">
            <a:spAutoFit/>
          </a:bodyPr>
          <a:lstStyle/>
          <a:p>
            <a:pPr>
              <a:lnSpc>
                <a:spcPct val="125000"/>
              </a:lnSpc>
            </a:pPr>
            <a:r>
              <a:rPr lang="en-US" sz="2300" dirty="0"/>
              <a:t>Policymakers pursue their regulatory agenda based on many factors: </a:t>
            </a:r>
          </a:p>
          <a:p>
            <a:pPr>
              <a:lnSpc>
                <a:spcPct val="125000"/>
              </a:lnSpc>
            </a:pPr>
            <a:endParaRPr lang="en-US" sz="2300" dirty="0"/>
          </a:p>
          <a:p>
            <a:pPr marL="800100" lvl="1" indent="-342900">
              <a:lnSpc>
                <a:spcPct val="125000"/>
              </a:lnSpc>
              <a:buFont typeface="Wingdings" pitchFamily="2" charset="2"/>
              <a:buChar char="§"/>
            </a:pPr>
            <a:r>
              <a:rPr lang="en-US" sz="2300" dirty="0"/>
              <a:t>Political direction from the elected president &amp; their constituency. </a:t>
            </a:r>
          </a:p>
          <a:p>
            <a:pPr marL="800100" lvl="1" indent="-342900">
              <a:lnSpc>
                <a:spcPct val="125000"/>
              </a:lnSpc>
              <a:buFont typeface="Wingdings" pitchFamily="2" charset="2"/>
              <a:buChar char="§"/>
            </a:pPr>
            <a:r>
              <a:rPr lang="en-US" sz="2300" dirty="0"/>
              <a:t>Whether a new rule is likely to be enduring. </a:t>
            </a:r>
          </a:p>
          <a:p>
            <a:pPr marL="800100" lvl="1" indent="-342900">
              <a:lnSpc>
                <a:spcPct val="125000"/>
              </a:lnSpc>
              <a:buFont typeface="Wingdings" pitchFamily="2" charset="2"/>
              <a:buChar char="§"/>
            </a:pPr>
            <a:r>
              <a:rPr lang="en-US" sz="2300" dirty="0"/>
              <a:t>Time, resources, and labor effort.</a:t>
            </a:r>
          </a:p>
          <a:p>
            <a:pPr lvl="1">
              <a:lnSpc>
                <a:spcPct val="125000"/>
              </a:lnSpc>
            </a:pPr>
            <a:endParaRPr lang="en-US" sz="2300" dirty="0"/>
          </a:p>
          <a:p>
            <a:pPr>
              <a:lnSpc>
                <a:spcPct val="125000"/>
              </a:lnSpc>
            </a:pPr>
            <a:r>
              <a:rPr lang="en-US" sz="2300" dirty="0"/>
              <a:t>A common source of policy vulnerability is legal challenge. Corporations and environmental groups sue EPA over almost every major action. </a:t>
            </a:r>
          </a:p>
        </p:txBody>
      </p:sp>
      <p:sp>
        <p:nvSpPr>
          <p:cNvPr id="7" name="Title 2">
            <a:extLst>
              <a:ext uri="{FF2B5EF4-FFF2-40B4-BE49-F238E27FC236}">
                <a16:creationId xmlns:a16="http://schemas.microsoft.com/office/drawing/2014/main" id="{D12B789B-9CAD-450D-9ED4-AC8DA46BD4CB}"/>
              </a:ext>
            </a:extLst>
          </p:cNvPr>
          <p:cNvSpPr txBox="1">
            <a:spLocks/>
          </p:cNvSpPr>
          <p:nvPr/>
        </p:nvSpPr>
        <p:spPr>
          <a:xfrm>
            <a:off x="2483126" y="-298341"/>
            <a:ext cx="7225748" cy="177311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Policy Legal Vulnerability</a:t>
            </a:r>
          </a:p>
        </p:txBody>
      </p:sp>
    </p:spTree>
    <p:custDataLst>
      <p:tags r:id="rId1"/>
    </p:custDataLst>
    <p:extLst>
      <p:ext uri="{BB962C8B-B14F-4D97-AF65-F5344CB8AC3E}">
        <p14:creationId xmlns:p14="http://schemas.microsoft.com/office/powerpoint/2010/main" val="1011306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466740" y="2166960"/>
            <a:ext cx="10506060" cy="1061829"/>
          </a:xfrm>
          <a:prstGeom prst="rect">
            <a:avLst/>
          </a:prstGeom>
          <a:noFill/>
          <a:effectLst/>
        </p:spPr>
        <p:txBody>
          <a:bodyPr wrap="square" rtlCol="0">
            <a:spAutoFit/>
          </a:bodyPr>
          <a:lstStyle/>
          <a:p>
            <a:pPr>
              <a:lnSpc>
                <a:spcPct val="125000"/>
              </a:lnSpc>
            </a:pPr>
            <a:endParaRPr lang="en-US" sz="2800" dirty="0"/>
          </a:p>
          <a:p>
            <a:pPr lvl="1"/>
            <a:endParaRPr lang="en-US" sz="2800" dirty="0"/>
          </a:p>
        </p:txBody>
      </p:sp>
      <p:sp>
        <p:nvSpPr>
          <p:cNvPr id="3" name="TextBox 2">
            <a:extLst>
              <a:ext uri="{FF2B5EF4-FFF2-40B4-BE49-F238E27FC236}">
                <a16:creationId xmlns:a16="http://schemas.microsoft.com/office/drawing/2014/main" id="{7050ABE8-D54D-C1C5-DE4A-89BE0619D94A}"/>
              </a:ext>
            </a:extLst>
          </p:cNvPr>
          <p:cNvSpPr txBox="1"/>
          <p:nvPr/>
        </p:nvSpPr>
        <p:spPr>
          <a:xfrm>
            <a:off x="466740" y="1816517"/>
            <a:ext cx="6897446" cy="3869714"/>
          </a:xfrm>
          <a:prstGeom prst="rect">
            <a:avLst/>
          </a:prstGeom>
          <a:noFill/>
          <a:effectLst/>
        </p:spPr>
        <p:txBody>
          <a:bodyPr wrap="square" rtlCol="0">
            <a:spAutoFit/>
          </a:bodyPr>
          <a:lstStyle/>
          <a:p>
            <a:pPr>
              <a:lnSpc>
                <a:spcPct val="125000"/>
              </a:lnSpc>
            </a:pPr>
            <a:r>
              <a:rPr lang="en-US" sz="2200" dirty="0">
                <a:solidFill>
                  <a:srgbClr val="202124"/>
                </a:solidFill>
              </a:rPr>
              <a:t>Under the</a:t>
            </a:r>
            <a:r>
              <a:rPr lang="en-US" sz="2200" b="0" i="0" dirty="0">
                <a:solidFill>
                  <a:srgbClr val="202124"/>
                </a:solidFill>
                <a:effectLst/>
              </a:rPr>
              <a:t> Clean Air Act amendments of 1977, major</a:t>
            </a:r>
            <a:r>
              <a:rPr lang="en-US" sz="2200" dirty="0">
                <a:solidFill>
                  <a:srgbClr val="202124"/>
                </a:solidFill>
              </a:rPr>
              <a:t> modifications to existing plants were “new sources” and could go through New Source Review.</a:t>
            </a:r>
          </a:p>
          <a:p>
            <a:pPr marL="800100" lvl="1" indent="-342900">
              <a:lnSpc>
                <a:spcPct val="125000"/>
              </a:lnSpc>
              <a:buFont typeface="Wingdings" pitchFamily="2" charset="2"/>
              <a:buChar char="§"/>
            </a:pPr>
            <a:r>
              <a:rPr lang="en-US" sz="2200" dirty="0"/>
              <a:t>In 1981, the Reagan administration re-defined “new source” to mean an entirely new facility.</a:t>
            </a:r>
          </a:p>
          <a:p>
            <a:pPr marL="800100" lvl="1" indent="-342900">
              <a:lnSpc>
                <a:spcPct val="125000"/>
              </a:lnSpc>
              <a:buFont typeface="Wingdings" pitchFamily="2" charset="2"/>
              <a:buChar char="§"/>
            </a:pPr>
            <a:r>
              <a:rPr lang="en-US" sz="2200" dirty="0"/>
              <a:t>NRDC successfully sued EPA in the DC circuit, saying EPA had capriciously changed its own definition. </a:t>
            </a:r>
          </a:p>
          <a:p>
            <a:pPr marL="800100" lvl="1" indent="-342900">
              <a:lnSpc>
                <a:spcPct val="125000"/>
              </a:lnSpc>
              <a:buFont typeface="Wingdings" pitchFamily="2" charset="2"/>
              <a:buChar char="§"/>
            </a:pPr>
            <a:r>
              <a:rPr lang="en-US" sz="2200" dirty="0"/>
              <a:t>Chevron then appealed to the Supreme Court, which ruled unanimously 6-0 in favor of Chevron. </a:t>
            </a:r>
          </a:p>
        </p:txBody>
      </p:sp>
      <p:sp>
        <p:nvSpPr>
          <p:cNvPr id="7" name="Title 2">
            <a:extLst>
              <a:ext uri="{FF2B5EF4-FFF2-40B4-BE49-F238E27FC236}">
                <a16:creationId xmlns:a16="http://schemas.microsoft.com/office/drawing/2014/main" id="{D12B789B-9CAD-450D-9ED4-AC8DA46BD4CB}"/>
              </a:ext>
            </a:extLst>
          </p:cNvPr>
          <p:cNvSpPr txBox="1">
            <a:spLocks/>
          </p:cNvSpPr>
          <p:nvPr/>
        </p:nvSpPr>
        <p:spPr>
          <a:xfrm>
            <a:off x="2483126" y="-298341"/>
            <a:ext cx="7225748" cy="177311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Chevron vs. Natural Resources Defense Council</a:t>
            </a:r>
          </a:p>
        </p:txBody>
      </p:sp>
      <p:pic>
        <p:nvPicPr>
          <p:cNvPr id="1026" name="Picture 2" descr="Ruth Bader Ginsburg's Unlikely Path to the Supreme Court | The New Yorker">
            <a:extLst>
              <a:ext uri="{FF2B5EF4-FFF2-40B4-BE49-F238E27FC236}">
                <a16:creationId xmlns:a16="http://schemas.microsoft.com/office/drawing/2014/main" id="{151607EE-57E0-9F48-9B57-5B51BADF52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7331" y="1636903"/>
            <a:ext cx="3856069" cy="389848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EC6293D-E282-044C-BC4B-A91D0FB88D0D}"/>
              </a:ext>
            </a:extLst>
          </p:cNvPr>
          <p:cNvSpPr txBox="1"/>
          <p:nvPr/>
        </p:nvSpPr>
        <p:spPr>
          <a:xfrm>
            <a:off x="7872383" y="5547579"/>
            <a:ext cx="4417153" cy="830997"/>
          </a:xfrm>
          <a:prstGeom prst="rect">
            <a:avLst/>
          </a:prstGeom>
          <a:noFill/>
        </p:spPr>
        <p:txBody>
          <a:bodyPr wrap="square" rtlCol="0">
            <a:spAutoFit/>
          </a:bodyPr>
          <a:lstStyle/>
          <a:p>
            <a:r>
              <a:rPr lang="en-US" sz="1600" dirty="0"/>
              <a:t>RBG wrote the initial opinion on the NRDC case while serving as a DC circuit court judge. </a:t>
            </a:r>
            <a:r>
              <a:rPr lang="en-US" sz="1600" dirty="0">
                <a:hlinkClick r:id="rId5"/>
              </a:rPr>
              <a:t>Image source</a:t>
            </a:r>
            <a:r>
              <a:rPr lang="en-US" sz="1600" dirty="0"/>
              <a:t>.  </a:t>
            </a:r>
          </a:p>
        </p:txBody>
      </p:sp>
    </p:spTree>
    <p:custDataLst>
      <p:tags r:id="rId1"/>
    </p:custDataLst>
    <p:extLst>
      <p:ext uri="{BB962C8B-B14F-4D97-AF65-F5344CB8AC3E}">
        <p14:creationId xmlns:p14="http://schemas.microsoft.com/office/powerpoint/2010/main" val="1015612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D12B789B-9CAD-450D-9ED4-AC8DA46BD4CB}"/>
              </a:ext>
            </a:extLst>
          </p:cNvPr>
          <p:cNvSpPr txBox="1">
            <a:spLocks/>
          </p:cNvSpPr>
          <p:nvPr/>
        </p:nvSpPr>
        <p:spPr>
          <a:xfrm>
            <a:off x="2483126" y="0"/>
            <a:ext cx="7225748" cy="177311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Aside: The Chevron Pascagoula Refinery, Mississippi</a:t>
            </a:r>
          </a:p>
        </p:txBody>
      </p:sp>
      <p:pic>
        <p:nvPicPr>
          <p:cNvPr id="2052" name="Picture 4" descr="Trust and Partnership in Action — Chevron">
            <a:extLst>
              <a:ext uri="{FF2B5EF4-FFF2-40B4-BE49-F238E27FC236}">
                <a16:creationId xmlns:a16="http://schemas.microsoft.com/office/drawing/2014/main" id="{E1122706-7149-734A-A7C7-D947203539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3114" y="1773116"/>
            <a:ext cx="9165771" cy="429645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C05E489-183E-CF4F-B07C-08D7DB64D673}"/>
              </a:ext>
            </a:extLst>
          </p:cNvPr>
          <p:cNvSpPr txBox="1"/>
          <p:nvPr/>
        </p:nvSpPr>
        <p:spPr>
          <a:xfrm>
            <a:off x="9277076" y="6069571"/>
            <a:ext cx="1630410" cy="338554"/>
          </a:xfrm>
          <a:prstGeom prst="rect">
            <a:avLst/>
          </a:prstGeom>
          <a:noFill/>
        </p:spPr>
        <p:txBody>
          <a:bodyPr wrap="square" rtlCol="0">
            <a:spAutoFit/>
          </a:bodyPr>
          <a:lstStyle/>
          <a:p>
            <a:r>
              <a:rPr lang="en-US" sz="1600" dirty="0">
                <a:hlinkClick r:id="rId5"/>
              </a:rPr>
              <a:t>Image</a:t>
            </a:r>
            <a:r>
              <a:rPr lang="en-US" sz="1600" dirty="0">
                <a:hlinkClick r:id="rId6"/>
              </a:rPr>
              <a:t> source</a:t>
            </a:r>
            <a:r>
              <a:rPr lang="en-US" sz="1600" dirty="0"/>
              <a:t>.  </a:t>
            </a:r>
          </a:p>
        </p:txBody>
      </p:sp>
    </p:spTree>
    <p:custDataLst>
      <p:tags r:id="rId1"/>
    </p:custDataLst>
    <p:extLst>
      <p:ext uri="{BB962C8B-B14F-4D97-AF65-F5344CB8AC3E}">
        <p14:creationId xmlns:p14="http://schemas.microsoft.com/office/powerpoint/2010/main" val="1948303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D12B789B-9CAD-450D-9ED4-AC8DA46BD4CB}"/>
              </a:ext>
            </a:extLst>
          </p:cNvPr>
          <p:cNvSpPr txBox="1">
            <a:spLocks/>
          </p:cNvSpPr>
          <p:nvPr/>
        </p:nvSpPr>
        <p:spPr>
          <a:xfrm>
            <a:off x="2483126" y="0"/>
            <a:ext cx="7225748" cy="177311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Chevron vs. Natural Resources Defense Council</a:t>
            </a:r>
          </a:p>
        </p:txBody>
      </p:sp>
      <p:sp>
        <p:nvSpPr>
          <p:cNvPr id="5" name="TextBox 4">
            <a:extLst>
              <a:ext uri="{FF2B5EF4-FFF2-40B4-BE49-F238E27FC236}">
                <a16:creationId xmlns:a16="http://schemas.microsoft.com/office/drawing/2014/main" id="{A9717F2B-9547-7546-9FC0-5EB3FFFEFD2D}"/>
              </a:ext>
            </a:extLst>
          </p:cNvPr>
          <p:cNvSpPr txBox="1"/>
          <p:nvPr/>
        </p:nvSpPr>
        <p:spPr>
          <a:xfrm>
            <a:off x="690570" y="2346575"/>
            <a:ext cx="10853730" cy="4141903"/>
          </a:xfrm>
          <a:prstGeom prst="rect">
            <a:avLst/>
          </a:prstGeom>
          <a:noFill/>
          <a:effectLst/>
        </p:spPr>
        <p:txBody>
          <a:bodyPr wrap="square" rtlCol="0">
            <a:spAutoFit/>
          </a:bodyPr>
          <a:lstStyle/>
          <a:p>
            <a:pPr>
              <a:lnSpc>
                <a:spcPct val="125000"/>
              </a:lnSpc>
            </a:pPr>
            <a:r>
              <a:rPr lang="en-US" sz="2400" b="0" dirty="0">
                <a:solidFill>
                  <a:srgbClr val="202124"/>
                </a:solidFill>
                <a:effectLst/>
                <a:latin typeface="Google Sans"/>
              </a:rPr>
              <a:t>“</a:t>
            </a:r>
            <a:r>
              <a:rPr lang="en-US" sz="2400" b="0" i="1" dirty="0">
                <a:solidFill>
                  <a:srgbClr val="202124"/>
                </a:solidFill>
                <a:effectLst/>
                <a:latin typeface="Google Sans"/>
              </a:rPr>
              <a:t>When a challenge to an agency construction of a statutory provision, fairly conceptualized, really centers on the wisdom of the agency's policy, rather than whether it is a reasonable choice within a gap left open by Congress, the challenge must fail. In such a case, </a:t>
            </a:r>
            <a:r>
              <a:rPr lang="en-US" sz="2400" b="1" i="1" dirty="0">
                <a:solidFill>
                  <a:srgbClr val="202124"/>
                </a:solidFill>
                <a:effectLst/>
                <a:latin typeface="Google Sans"/>
              </a:rPr>
              <a:t>federal judges—who have no constituency—have a duty to respect legitimate policy choices made by those who do. </a:t>
            </a:r>
            <a:r>
              <a:rPr lang="en-US" sz="2400" b="0" i="1" dirty="0">
                <a:solidFill>
                  <a:srgbClr val="202124"/>
                </a:solidFill>
                <a:effectLst/>
                <a:latin typeface="Google Sans"/>
              </a:rPr>
              <a:t>The responsibilities for assessing the wisdom of such policy choices and resolving the struggle between competing views of the public interest are not judicial ones ....”</a:t>
            </a:r>
          </a:p>
          <a:p>
            <a:pPr algn="r">
              <a:lnSpc>
                <a:spcPct val="125000"/>
              </a:lnSpc>
            </a:pPr>
            <a:r>
              <a:rPr lang="en-US" sz="2400" b="0" i="0" dirty="0">
                <a:solidFill>
                  <a:srgbClr val="202124"/>
                </a:solidFill>
                <a:effectLst/>
                <a:latin typeface="Google Sans"/>
              </a:rPr>
              <a:t>— Chevron, 467 U.S. at 866</a:t>
            </a:r>
          </a:p>
          <a:p>
            <a:pPr>
              <a:lnSpc>
                <a:spcPct val="125000"/>
              </a:lnSpc>
            </a:pPr>
            <a:endParaRPr lang="en-US" sz="2000" b="0" i="0" dirty="0">
              <a:solidFill>
                <a:srgbClr val="202124"/>
              </a:solidFill>
              <a:effectLst/>
              <a:latin typeface="Google Sans"/>
            </a:endParaRPr>
          </a:p>
        </p:txBody>
      </p:sp>
    </p:spTree>
    <p:custDataLst>
      <p:tags r:id="rId1"/>
    </p:custDataLst>
    <p:extLst>
      <p:ext uri="{BB962C8B-B14F-4D97-AF65-F5344CB8AC3E}">
        <p14:creationId xmlns:p14="http://schemas.microsoft.com/office/powerpoint/2010/main" val="3975458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466740" y="2166960"/>
            <a:ext cx="10506060" cy="1061829"/>
          </a:xfrm>
          <a:prstGeom prst="rect">
            <a:avLst/>
          </a:prstGeom>
          <a:noFill/>
          <a:effectLst/>
        </p:spPr>
        <p:txBody>
          <a:bodyPr wrap="square" rtlCol="0">
            <a:spAutoFit/>
          </a:bodyPr>
          <a:lstStyle/>
          <a:p>
            <a:pPr>
              <a:lnSpc>
                <a:spcPct val="125000"/>
              </a:lnSpc>
            </a:pPr>
            <a:endParaRPr lang="en-US" sz="2800" dirty="0"/>
          </a:p>
          <a:p>
            <a:pPr lvl="1"/>
            <a:endParaRPr lang="en-US" sz="2800" dirty="0"/>
          </a:p>
        </p:txBody>
      </p:sp>
      <p:sp>
        <p:nvSpPr>
          <p:cNvPr id="3" name="TextBox 2">
            <a:extLst>
              <a:ext uri="{FF2B5EF4-FFF2-40B4-BE49-F238E27FC236}">
                <a16:creationId xmlns:a16="http://schemas.microsoft.com/office/drawing/2014/main" id="{7050ABE8-D54D-C1C5-DE4A-89BE0619D94A}"/>
              </a:ext>
            </a:extLst>
          </p:cNvPr>
          <p:cNvSpPr txBox="1"/>
          <p:nvPr/>
        </p:nvSpPr>
        <p:spPr>
          <a:xfrm>
            <a:off x="802485" y="1818199"/>
            <a:ext cx="10170315" cy="4213141"/>
          </a:xfrm>
          <a:prstGeom prst="rect">
            <a:avLst/>
          </a:prstGeom>
          <a:noFill/>
          <a:effectLst/>
        </p:spPr>
        <p:txBody>
          <a:bodyPr wrap="square" rtlCol="0">
            <a:spAutoFit/>
          </a:bodyPr>
          <a:lstStyle/>
          <a:p>
            <a:pPr>
              <a:lnSpc>
                <a:spcPct val="125000"/>
              </a:lnSpc>
            </a:pPr>
            <a:r>
              <a:rPr lang="en-US" sz="2400" b="0" i="0" dirty="0">
                <a:solidFill>
                  <a:srgbClr val="202124"/>
                </a:solidFill>
                <a:effectLst/>
              </a:rPr>
              <a:t>Some language </a:t>
            </a:r>
            <a:r>
              <a:rPr lang="en-US" sz="2400" dirty="0">
                <a:solidFill>
                  <a:srgbClr val="202124"/>
                </a:solidFill>
              </a:rPr>
              <a:t>in environmental laws is clear, but it is often ambiguous. Ambiguity makes environmental policies vulnerable to the political persuasion of judges. The Chevron vs. NRDC case created a precedent for judges and a clearer separation of powers.</a:t>
            </a:r>
            <a:endParaRPr lang="en-US" sz="2400" dirty="0"/>
          </a:p>
          <a:p>
            <a:pPr marL="800100" lvl="1" indent="-342900">
              <a:lnSpc>
                <a:spcPct val="125000"/>
              </a:lnSpc>
              <a:buFont typeface="Wingdings" pitchFamily="2" charset="2"/>
              <a:buChar char="§"/>
            </a:pPr>
            <a:r>
              <a:rPr lang="en-US" sz="2400" b="1" i="0" dirty="0">
                <a:solidFill>
                  <a:srgbClr val="0070C0"/>
                </a:solidFill>
                <a:effectLst/>
              </a:rPr>
              <a:t>Chevron deference: </a:t>
            </a:r>
            <a:r>
              <a:rPr lang="en-US" sz="2400" b="0" i="0" dirty="0">
                <a:solidFill>
                  <a:srgbClr val="202124"/>
                </a:solidFill>
                <a:effectLst/>
              </a:rPr>
              <a:t>When reviewing an agency's action over ambiguous sections of statute, </a:t>
            </a:r>
            <a:r>
              <a:rPr lang="en-US" sz="2400" dirty="0">
                <a:solidFill>
                  <a:srgbClr val="202124"/>
                </a:solidFill>
              </a:rPr>
              <a:t>jurists should </a:t>
            </a:r>
            <a:r>
              <a:rPr lang="en-US" sz="2400" b="0" i="0" dirty="0">
                <a:solidFill>
                  <a:srgbClr val="202124"/>
                </a:solidFill>
                <a:effectLst/>
              </a:rPr>
              <a:t>defer to the agency’s understanding of laws that Congress directed the agency to administer.</a:t>
            </a:r>
          </a:p>
          <a:p>
            <a:pPr marL="1257300" lvl="2" indent="-342900">
              <a:lnSpc>
                <a:spcPct val="125000"/>
              </a:lnSpc>
              <a:buFont typeface="Wingdings" pitchFamily="2" charset="2"/>
              <a:buChar char="Ø"/>
            </a:pPr>
            <a:r>
              <a:rPr lang="en-US" sz="2400" dirty="0">
                <a:solidFill>
                  <a:srgbClr val="202124"/>
                </a:solidFill>
                <a:hlinkClick r:id="rId4"/>
              </a:rPr>
              <a:t>See more from the NRDC on a current case that could officially overturn Chevron. </a:t>
            </a:r>
            <a:endParaRPr lang="en-US" sz="2400" dirty="0"/>
          </a:p>
        </p:txBody>
      </p:sp>
      <p:sp>
        <p:nvSpPr>
          <p:cNvPr id="7" name="Title 2">
            <a:extLst>
              <a:ext uri="{FF2B5EF4-FFF2-40B4-BE49-F238E27FC236}">
                <a16:creationId xmlns:a16="http://schemas.microsoft.com/office/drawing/2014/main" id="{D12B789B-9CAD-450D-9ED4-AC8DA46BD4CB}"/>
              </a:ext>
            </a:extLst>
          </p:cNvPr>
          <p:cNvSpPr txBox="1">
            <a:spLocks/>
          </p:cNvSpPr>
          <p:nvPr/>
        </p:nvSpPr>
        <p:spPr>
          <a:xfrm>
            <a:off x="2483126" y="-298341"/>
            <a:ext cx="7225748" cy="177311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The Chevron Doctrine</a:t>
            </a:r>
          </a:p>
        </p:txBody>
      </p:sp>
    </p:spTree>
    <p:custDataLst>
      <p:tags r:id="rId1"/>
    </p:custDataLst>
    <p:extLst>
      <p:ext uri="{BB962C8B-B14F-4D97-AF65-F5344CB8AC3E}">
        <p14:creationId xmlns:p14="http://schemas.microsoft.com/office/powerpoint/2010/main" val="795762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466740" y="2166960"/>
            <a:ext cx="10506060" cy="1061829"/>
          </a:xfrm>
          <a:prstGeom prst="rect">
            <a:avLst/>
          </a:prstGeom>
          <a:noFill/>
          <a:effectLst/>
        </p:spPr>
        <p:txBody>
          <a:bodyPr wrap="square" rtlCol="0">
            <a:spAutoFit/>
          </a:bodyPr>
          <a:lstStyle/>
          <a:p>
            <a:pPr>
              <a:lnSpc>
                <a:spcPct val="125000"/>
              </a:lnSpc>
            </a:pPr>
            <a:endParaRPr lang="en-US" sz="2800" dirty="0"/>
          </a:p>
          <a:p>
            <a:pPr lvl="1"/>
            <a:endParaRPr lang="en-US" sz="2800" dirty="0"/>
          </a:p>
        </p:txBody>
      </p:sp>
      <p:sp>
        <p:nvSpPr>
          <p:cNvPr id="3" name="TextBox 2">
            <a:extLst>
              <a:ext uri="{FF2B5EF4-FFF2-40B4-BE49-F238E27FC236}">
                <a16:creationId xmlns:a16="http://schemas.microsoft.com/office/drawing/2014/main" id="{7050ABE8-D54D-C1C5-DE4A-89BE0619D94A}"/>
              </a:ext>
            </a:extLst>
          </p:cNvPr>
          <p:cNvSpPr txBox="1"/>
          <p:nvPr/>
        </p:nvSpPr>
        <p:spPr>
          <a:xfrm>
            <a:off x="802485" y="1932499"/>
            <a:ext cx="10170315" cy="5449953"/>
          </a:xfrm>
          <a:prstGeom prst="rect">
            <a:avLst/>
          </a:prstGeom>
          <a:noFill/>
          <a:effectLst/>
        </p:spPr>
        <p:txBody>
          <a:bodyPr wrap="square" rtlCol="0">
            <a:spAutoFit/>
          </a:bodyPr>
          <a:lstStyle/>
          <a:p>
            <a:pPr>
              <a:lnSpc>
                <a:spcPct val="125000"/>
              </a:lnSpc>
            </a:pPr>
            <a:r>
              <a:rPr lang="en-US" sz="2000" dirty="0"/>
              <a:t>Prior events:</a:t>
            </a:r>
          </a:p>
          <a:p>
            <a:pPr marL="800100" lvl="1" indent="-342900">
              <a:lnSpc>
                <a:spcPct val="125000"/>
              </a:lnSpc>
              <a:buFont typeface="Wingdings" pitchFamily="2" charset="2"/>
              <a:buChar char="§"/>
            </a:pPr>
            <a:r>
              <a:rPr lang="en-US" sz="2000" dirty="0"/>
              <a:t>Massachusetts vs. EPA</a:t>
            </a:r>
          </a:p>
          <a:p>
            <a:pPr marL="1257300" lvl="2" indent="-342900">
              <a:lnSpc>
                <a:spcPct val="125000"/>
              </a:lnSpc>
              <a:buFont typeface="Wingdings" pitchFamily="2" charset="2"/>
              <a:buChar char="Ø"/>
            </a:pPr>
            <a:r>
              <a:rPr lang="en-US" sz="2000" dirty="0"/>
              <a:t>EPA has authority to regulate GHGs. If GHGs are harmful, then EPA cannot delay issuing vehicle emissions standards for GHGs. </a:t>
            </a:r>
          </a:p>
          <a:p>
            <a:pPr marL="800100" lvl="1" indent="-342900">
              <a:lnSpc>
                <a:spcPct val="125000"/>
              </a:lnSpc>
              <a:buFont typeface="Wingdings" pitchFamily="2" charset="2"/>
              <a:buChar char="§"/>
            </a:pPr>
            <a:r>
              <a:rPr lang="en-US" sz="2000" dirty="0"/>
              <a:t>GHG </a:t>
            </a:r>
            <a:r>
              <a:rPr lang="en-US" sz="2000" dirty="0">
                <a:hlinkClick r:id="rId4"/>
              </a:rPr>
              <a:t>Endangerment Finding</a:t>
            </a:r>
            <a:r>
              <a:rPr lang="en-US" sz="2000" dirty="0"/>
              <a:t> (2009): six GHGs are harmful to public health and welfare. </a:t>
            </a:r>
          </a:p>
          <a:p>
            <a:pPr marL="1257300" lvl="2" indent="-342900">
              <a:lnSpc>
                <a:spcPct val="125000"/>
              </a:lnSpc>
              <a:buFont typeface="Wingdings" pitchFamily="2" charset="2"/>
              <a:buChar char="Ø"/>
            </a:pPr>
            <a:r>
              <a:rPr lang="en-US" sz="2000" dirty="0"/>
              <a:t>New heavy and light duty vehicle emissions standards</a:t>
            </a:r>
          </a:p>
          <a:p>
            <a:pPr marL="1257300" lvl="2" indent="-342900">
              <a:lnSpc>
                <a:spcPct val="125000"/>
              </a:lnSpc>
              <a:buFont typeface="Wingdings" pitchFamily="2" charset="2"/>
              <a:buChar char="Ø"/>
            </a:pPr>
            <a:r>
              <a:rPr lang="en-US" sz="2000" dirty="0"/>
              <a:t>The 2015 Clean Power Plan would have reduced GHG emissions from existing power plants and shifted generation to cleaner sources. It gave states the authority to implement these standards and design a wide variety of programs, including allowance trading, to meet the GHG goals. </a:t>
            </a:r>
          </a:p>
          <a:p>
            <a:pPr marL="1714500" lvl="3" indent="-342900">
              <a:lnSpc>
                <a:spcPct val="125000"/>
              </a:lnSpc>
              <a:buFont typeface="Wingdings" pitchFamily="2" charset="2"/>
              <a:buChar char="Ø"/>
            </a:pPr>
            <a:r>
              <a:rPr lang="en-US" sz="2000" dirty="0"/>
              <a:t>Read an </a:t>
            </a:r>
            <a:r>
              <a:rPr lang="en-US" sz="2000" dirty="0">
                <a:hlinkClick r:id="rId5"/>
              </a:rPr>
              <a:t>NRDC article </a:t>
            </a:r>
            <a:r>
              <a:rPr lang="en-US" sz="2000" dirty="0"/>
              <a:t>summary of the CPP. </a:t>
            </a:r>
          </a:p>
          <a:p>
            <a:pPr>
              <a:lnSpc>
                <a:spcPct val="125000"/>
              </a:lnSpc>
            </a:pPr>
            <a:endParaRPr lang="en-US" sz="2000" dirty="0"/>
          </a:p>
          <a:p>
            <a:pPr marL="800100" lvl="1" indent="-342900">
              <a:lnSpc>
                <a:spcPct val="125000"/>
              </a:lnSpc>
              <a:buFont typeface="Wingdings" pitchFamily="2" charset="2"/>
              <a:buChar char="§"/>
            </a:pPr>
            <a:endParaRPr lang="en-US" sz="2000" dirty="0"/>
          </a:p>
          <a:p>
            <a:pPr marL="800100" lvl="1" indent="-342900">
              <a:lnSpc>
                <a:spcPct val="125000"/>
              </a:lnSpc>
              <a:buFont typeface="Wingdings" pitchFamily="2" charset="2"/>
              <a:buChar char="§"/>
            </a:pPr>
            <a:endParaRPr lang="en-US" sz="2000" dirty="0"/>
          </a:p>
        </p:txBody>
      </p:sp>
      <p:sp>
        <p:nvSpPr>
          <p:cNvPr id="7" name="Title 2">
            <a:extLst>
              <a:ext uri="{FF2B5EF4-FFF2-40B4-BE49-F238E27FC236}">
                <a16:creationId xmlns:a16="http://schemas.microsoft.com/office/drawing/2014/main" id="{D12B789B-9CAD-450D-9ED4-AC8DA46BD4CB}"/>
              </a:ext>
            </a:extLst>
          </p:cNvPr>
          <p:cNvSpPr txBox="1">
            <a:spLocks/>
          </p:cNvSpPr>
          <p:nvPr/>
        </p:nvSpPr>
        <p:spPr>
          <a:xfrm>
            <a:off x="2483126" y="-298341"/>
            <a:ext cx="7225748" cy="177311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Background on WV vs. EPA</a:t>
            </a:r>
          </a:p>
        </p:txBody>
      </p:sp>
    </p:spTree>
    <p:custDataLst>
      <p:tags r:id="rId1"/>
    </p:custDataLst>
    <p:extLst>
      <p:ext uri="{BB962C8B-B14F-4D97-AF65-F5344CB8AC3E}">
        <p14:creationId xmlns:p14="http://schemas.microsoft.com/office/powerpoint/2010/main" val="42413728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heme/theme1.xml><?xml version="1.0" encoding="utf-8"?>
<a:theme xmlns:a="http://schemas.openxmlformats.org/drawingml/2006/main" name="Presentation">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UIUC_Real Theme Updated 2018" id="{E13B41A0-8B66-4609-AF70-58520B831F02}" vid="{3ED8087A-4891-4EE5-A68C-328DF07D5C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UIUC_Real Theme Updated 2018</Template>
  <TotalTime>39341</TotalTime>
  <Words>1897</Words>
  <Application>Microsoft Macintosh PowerPoint</Application>
  <PresentationFormat>Widescreen</PresentationFormat>
  <Paragraphs>194</Paragraphs>
  <Slides>33</Slides>
  <Notes>28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Balto</vt:lpstr>
      <vt:lpstr>Calibri</vt:lpstr>
      <vt:lpstr>Calibri Light</vt:lpstr>
      <vt:lpstr>Cambria Math</vt:lpstr>
      <vt:lpstr>Google Sans</vt:lpstr>
      <vt:lpstr>Noto Sans</vt:lpstr>
      <vt:lpstr>Times New Roman</vt:lpstr>
      <vt:lpstr>Wingdings</vt:lpstr>
      <vt:lpstr>Presentation</vt:lpstr>
      <vt:lpstr>PowerPoint Presentation</vt:lpstr>
      <vt:lpstr>PowerPoint Presentation</vt:lpstr>
      <vt:lpstr>Part 1: West Virginia vs. EPA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 2: Bipartisan Infrastructure Law</vt:lpstr>
      <vt:lpstr>PowerPoint Presentation</vt:lpstr>
      <vt:lpstr>PowerPoint Presentation</vt:lpstr>
      <vt:lpstr>PowerPoint Presentation</vt:lpstr>
      <vt:lpstr>PowerPoint Presentation</vt:lpstr>
      <vt:lpstr>PowerPoint Presentation</vt:lpstr>
      <vt:lpstr>Part 3: Inflation Reduction 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dc:title>
  <dc:creator>parthum2@illinois.edu</dc:creator>
  <cp:lastModifiedBy>Garrett Wesley Austin</cp:lastModifiedBy>
  <cp:revision>886</cp:revision>
  <dcterms:created xsi:type="dcterms:W3CDTF">2018-08-24T16:58:07Z</dcterms:created>
  <dcterms:modified xsi:type="dcterms:W3CDTF">2023-11-27T21:32:24Z</dcterms:modified>
</cp:coreProperties>
</file>