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17"/>
  </p:notesMasterIdLst>
  <p:handoutMasterIdLst>
    <p:handoutMasterId r:id="rId18"/>
  </p:handoutMasterIdLst>
  <p:sldIdLst>
    <p:sldId id="856" r:id="rId2"/>
    <p:sldId id="858" r:id="rId3"/>
    <p:sldId id="859" r:id="rId4"/>
    <p:sldId id="861" r:id="rId5"/>
    <p:sldId id="866" r:id="rId6"/>
    <p:sldId id="868" r:id="rId7"/>
    <p:sldId id="885" r:id="rId8"/>
    <p:sldId id="886" r:id="rId9"/>
    <p:sldId id="892" r:id="rId10"/>
    <p:sldId id="894" r:id="rId11"/>
    <p:sldId id="895" r:id="rId12"/>
    <p:sldId id="896" r:id="rId13"/>
    <p:sldId id="897" r:id="rId14"/>
    <p:sldId id="898" r:id="rId15"/>
    <p:sldId id="899" r:id="rId16"/>
  </p:sldIdLst>
  <p:sldSz cx="12192000" cy="6858000"/>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11">
          <p15:clr>
            <a:srgbClr val="A4A3A4"/>
          </p15:clr>
        </p15:guide>
        <p15:guide id="3" pos="381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brat Mahapatra"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0000CC"/>
    <a:srgbClr val="E68900"/>
    <a:srgbClr val="CC0000"/>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4" autoAdjust="0"/>
    <p:restoredTop sz="89343" autoAdjust="0"/>
  </p:normalViewPr>
  <p:slideViewPr>
    <p:cSldViewPr snapToGrid="0" snapToObjects="1">
      <p:cViewPr varScale="1">
        <p:scale>
          <a:sx n="66" d="100"/>
          <a:sy n="66" d="100"/>
        </p:scale>
        <p:origin x="648" y="44"/>
      </p:cViewPr>
      <p:guideLst>
        <p:guide orient="horz" pos="2160"/>
        <p:guide pos="3811"/>
        <p:guide pos="3812"/>
      </p:guideLst>
    </p:cSldViewPr>
  </p:slideViewPr>
  <p:outlineViewPr>
    <p:cViewPr>
      <p:scale>
        <a:sx n="33" d="100"/>
        <a:sy n="33" d="100"/>
      </p:scale>
      <p:origin x="0" y="-82512"/>
    </p:cViewPr>
  </p:outlineViewPr>
  <p:notesTextViewPr>
    <p:cViewPr>
      <p:scale>
        <a:sx n="100" d="100"/>
        <a:sy n="100" d="100"/>
      </p:scale>
      <p:origin x="0" y="0"/>
    </p:cViewPr>
  </p:notesTextViewPr>
  <p:notesViewPr>
    <p:cSldViewPr snapToGrid="0" snapToObjects="1">
      <p:cViewPr varScale="1">
        <p:scale>
          <a:sx n="82" d="100"/>
          <a:sy n="82" d="100"/>
        </p:scale>
        <p:origin x="2982" y="84"/>
      </p:cViewPr>
      <p:guideLst/>
    </p:cSldViewPr>
  </p:notes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lstStyle>
            <a:lvl1pPr eaLnBrk="1" hangingPunct="1">
              <a:defRPr sz="1200"/>
            </a:lvl1pPr>
          </a:lstStyle>
          <a:p>
            <a:endParaRPr lang="en-US" alt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lstStyle>
            <a:lvl1pPr algn="r" eaLnBrk="1" hangingPunct="1">
              <a:defRPr sz="1200"/>
            </a:lvl1pPr>
          </a:lstStyle>
          <a:p>
            <a:fld id="{D83B4CEA-BDBB-490A-913D-48F1F67A7A79}" type="datetime1">
              <a:rPr lang="en-US" altLang="en-US"/>
              <a:t>11/29/2020</a:t>
            </a:fld>
            <a:endParaRPr lang="en-US" alt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lstStyle>
            <a:lvl1pPr eaLnBrk="1" hangingPunct="1">
              <a:defRPr sz="1200"/>
            </a:lvl1pPr>
          </a:lstStyle>
          <a:p>
            <a:endParaRPr lang="en-US" alt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lstStyle>
            <a:lvl1pPr algn="r" eaLnBrk="1" hangingPunct="1">
              <a:defRPr sz="1200"/>
            </a:lvl1pPr>
          </a:lstStyle>
          <a:p>
            <a:fld id="{5BE944EF-0763-468B-9890-B39BBCB76947}"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lstStyle>
            <a:lvl1pPr eaLnBrk="1" hangingPunct="1">
              <a:defRPr sz="1300"/>
            </a:lvl1pPr>
          </a:lstStyle>
          <a:p>
            <a:endParaRPr lang="en-US" alt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lstStyle>
            <a:lvl1pPr algn="r" eaLnBrk="1" hangingPunct="1">
              <a:defRPr sz="1300"/>
            </a:lvl1pPr>
          </a:lstStyle>
          <a:p>
            <a:fld id="{CDA0495A-1244-49E3-A6FC-DE881880855E}" type="datetime1">
              <a:rPr lang="en-US" altLang="en-US"/>
              <a:t>11/29/2020</a:t>
            </a:fld>
            <a:endParaRPr lang="en-US" alt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lstStyle/>
          <a:p>
            <a:pPr lvl="0"/>
            <a:endParaRPr lang="en-US" altLang="en-US"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lstStyle>
            <a:lvl1pPr eaLnBrk="1" hangingPunct="1">
              <a:defRPr sz="1300"/>
            </a:lvl1pPr>
          </a:lstStyle>
          <a:p>
            <a:endParaRPr lang="en-US" alt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lstStyle>
            <a:lvl1pPr algn="r" eaLnBrk="1" hangingPunct="1">
              <a:defRPr sz="1300"/>
            </a:lvl1pPr>
          </a:lstStyle>
          <a:p>
            <a:fld id="{1CDBF33A-7DF3-47F9-89F8-56127B600E5B}"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bwMode="auto">
          <a:noFill/>
          <a:ln>
            <a:solidFill>
              <a:srgbClr val="000000"/>
            </a:solidFill>
            <a:miter lim="800000"/>
          </a:ln>
        </p:spPr>
      </p:sp>
      <p:sp>
        <p:nvSpPr>
          <p:cNvPr id="6146" name="Notes Placeholder 2"/>
          <p:cNvSpPr>
            <a:spLocks noGrp="1"/>
          </p:cNvSpPr>
          <p:nvPr>
            <p:ph type="body" idx="1"/>
          </p:nvPr>
        </p:nvSpPr>
        <p:spPr bwMode="auto">
          <a:noFill/>
        </p:spPr>
        <p:txBody>
          <a:bodyPr/>
          <a:lstStyle/>
          <a:p>
            <a:pPr eaLnBrk="1" hangingPunct="1">
              <a:spcBef>
                <a:spcPct val="0"/>
              </a:spcBef>
            </a:pPr>
            <a:endParaRPr lang="en-US" altLang="en-US" smtClean="0"/>
          </a:p>
        </p:txBody>
      </p:sp>
      <p:sp>
        <p:nvSpPr>
          <p:cNvPr id="6147" name="Slide Number Placeholder 3"/>
          <p:cNvSpPr>
            <a:spLocks noGrp="1"/>
          </p:cNvSpPr>
          <p:nvPr>
            <p:ph type="sldNum" sz="quarter" idx="5"/>
          </p:nvPr>
        </p:nvSpPr>
        <p:spPr bwMode="auto">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279F41-A5B0-421D-9848-1B15FA6167AB}" type="slidenum">
              <a:rPr lang="en-US" altLang="en-US" sz="1300"/>
              <a:t>1</a:t>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DBF33A-7DF3-47F9-89F8-56127B600E5B}" type="slidenum">
              <a:rPr lang="en-US" altLang="en-US" smtClean="0"/>
              <a:t>13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just mentioned, the webinar is divided into four parts, referring to four separate videos which make up this recorded session. This is the first session, where we’ll introduce you to DTALite and </a:t>
            </a:r>
            <a:r>
              <a:rPr lang="en-US" baseline="0" dirty="0" err="1" smtClean="0"/>
              <a:t>NeXTA</a:t>
            </a:r>
            <a:r>
              <a:rPr lang="en-US" baseline="0" dirty="0" smtClean="0"/>
              <a:t>, and provide an overview of our project development so far.</a:t>
            </a:r>
            <a:endParaRPr lang="en-US" dirty="0"/>
          </a:p>
        </p:txBody>
      </p:sp>
      <p:sp>
        <p:nvSpPr>
          <p:cNvPr id="4" name="Slide Number Placeholder 3"/>
          <p:cNvSpPr>
            <a:spLocks noGrp="1"/>
          </p:cNvSpPr>
          <p:nvPr>
            <p:ph type="sldNum" sz="quarter" idx="10"/>
          </p:nvPr>
        </p:nvSpPr>
        <p:spPr/>
        <p:txBody>
          <a:bodyPr/>
          <a:lstStyle/>
          <a:p>
            <a:fld id="{21C22205-E4D1-4433-879F-19A34ADA8455}"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22205-E4D1-4433-879F-19A34ADA8455}"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C22205-E4D1-4433-879F-19A34ADA8455}"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0F5512C-1E78-414A-9E31-A08EE4A6C9B3}" type="slidenum">
              <a:rPr lang="en-US"/>
              <a:t>5</a:t>
            </a:fld>
            <a:endParaRPr lang="en-US"/>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Determine Link-In Capacity at Each Simulation Interval</a:t>
            </a:r>
          </a:p>
          <a:p>
            <a:endParaRPr lang="en-US" dirty="0" smtClean="0"/>
          </a:p>
          <a:p>
            <a:pPr lvl="1"/>
            <a:r>
              <a:rPr lang="en-US" dirty="0" smtClean="0"/>
              <a:t>Free-flow or partially congested </a:t>
            </a:r>
            <a:r>
              <a:rPr lang="en-US" dirty="0" smtClean="0">
                <a:sym typeface="Wingdings" panose="05000000000000000000" pitchFamily="2" charset="2"/>
              </a:rPr>
              <a:t> use pre-specified reduced capacity</a:t>
            </a:r>
          </a:p>
          <a:p>
            <a:pPr lvl="1"/>
            <a:r>
              <a:rPr lang="en-US" dirty="0" smtClean="0">
                <a:sym typeface="Wingdings" panose="05000000000000000000" pitchFamily="2" charset="2"/>
              </a:rPr>
              <a:t>Fully congested according to N-Curve formula</a:t>
            </a:r>
          </a:p>
          <a:p>
            <a:pPr lvl="2"/>
            <a:r>
              <a:rPr lang="en-US" dirty="0" smtClean="0">
                <a:sym typeface="Wingdings" panose="05000000000000000000" pitchFamily="2" charset="2"/>
              </a:rPr>
              <a:t>--&gt; Link-out flow rate from the previous simulation interval </a:t>
            </a:r>
            <a:endParaRPr lang="en-US" dirty="0" smtClean="0"/>
          </a:p>
          <a:p>
            <a:endParaRPr lang="en-US" dirty="0" smtClean="0"/>
          </a:p>
          <a:p>
            <a:r>
              <a:rPr lang="en-US" dirty="0" smtClean="0"/>
              <a:t>How to Determine Link-Out Capacity at Each Simulation Interval</a:t>
            </a:r>
          </a:p>
          <a:p>
            <a:r>
              <a:rPr lang="en-US" dirty="0" smtClean="0"/>
              <a:t>Minimal of the following elements</a:t>
            </a:r>
          </a:p>
          <a:p>
            <a:pPr lvl="1"/>
            <a:r>
              <a:rPr lang="en-US" dirty="0" smtClean="0"/>
              <a:t>Pre-specified Average Capacity </a:t>
            </a:r>
          </a:p>
          <a:p>
            <a:pPr lvl="1"/>
            <a:r>
              <a:rPr lang="en-US" dirty="0" smtClean="0"/>
              <a:t>If a link is fully congested, its link-in capacity will be distributed to incoming links as function of lanes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14214B9-35A5-4A40-A47D-F95C23B87402}"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22205-E4D1-4433-879F-19A34ADA8455}"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70" eaLnBrk="1" fontAlgn="auto" hangingPunct="1">
              <a:spcBef>
                <a:spcPts val="0"/>
              </a:spcBef>
              <a:spcAft>
                <a:spcPts val="0"/>
              </a:spcAft>
              <a:defRPr/>
            </a:pPr>
            <a:r>
              <a:rPr lang="en-US" dirty="0" smtClean="0"/>
              <a:t>In general, the traffic simulation assigns vehicles</a:t>
            </a:r>
            <a:r>
              <a:rPr lang="en-US" baseline="0" dirty="0" smtClean="0"/>
              <a:t> to different paths based upon link travel time. The physical process of moving vehicles works in a two-step process. First, a vehicle is moved across a link during the link pass, and then moved between links at the node during the node pass. Link travel times from the traffic simulator are fed to the shortest path model for path selection. The new paths are then fed back into the traffic simulator in the next iteration.</a:t>
            </a:r>
            <a:endParaRPr lang="en-US" dirty="0" smtClean="0"/>
          </a:p>
        </p:txBody>
      </p:sp>
      <p:sp>
        <p:nvSpPr>
          <p:cNvPr id="4" name="Slide Number Placeholder 3"/>
          <p:cNvSpPr>
            <a:spLocks noGrp="1"/>
          </p:cNvSpPr>
          <p:nvPr>
            <p:ph type="sldNum" sz="quarter" idx="10"/>
          </p:nvPr>
        </p:nvSpPr>
        <p:spPr/>
        <p:txBody>
          <a:bodyPr/>
          <a:lstStyle/>
          <a:p>
            <a:fld id="{DB40E8AF-22A2-43C0-8F1E-5A9AF072F8F0}"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70" eaLnBrk="1" fontAlgn="auto" hangingPunct="1">
              <a:spcBef>
                <a:spcPts val="0"/>
              </a:spcBef>
              <a:spcAft>
                <a:spcPts val="0"/>
              </a:spcAft>
              <a:defRPr/>
            </a:pPr>
            <a:r>
              <a:rPr lang="en-US" dirty="0" smtClean="0"/>
              <a:t>Going into more specifics,</a:t>
            </a:r>
            <a:r>
              <a:rPr lang="en-US" baseline="0" dirty="0" smtClean="0"/>
              <a:t> let’s take a closer look at the link pass and node pass. T</a:t>
            </a:r>
            <a:r>
              <a:rPr lang="en-US" dirty="0" smtClean="0"/>
              <a:t>he capacity constraints are enforced at both</a:t>
            </a:r>
            <a:r>
              <a:rPr lang="en-US" baseline="0" dirty="0" smtClean="0"/>
              <a:t> ends of each link. At the beginning of the link, the entrance list keeps track of vehicles entering the link, enforcing the inflow capacity constraint. During the link pass, the vehicles are moved between the entrance list and the exit queue. The exit queue keeps track of vehicles waiting to leave the link, enforcing the outflow capacity constraint. Vehicles are then moved between the exit queue and the entrance list of the next link during the node.</a:t>
            </a:r>
            <a:endParaRPr lang="en-US" dirty="0" smtClean="0"/>
          </a:p>
        </p:txBody>
      </p:sp>
      <p:sp>
        <p:nvSpPr>
          <p:cNvPr id="4" name="Slide Number Placeholder 3"/>
          <p:cNvSpPr>
            <a:spLocks noGrp="1"/>
          </p:cNvSpPr>
          <p:nvPr>
            <p:ph type="sldNum" sz="quarter" idx="10"/>
          </p:nvPr>
        </p:nvSpPr>
        <p:spPr/>
        <p:txBody>
          <a:bodyPr/>
          <a:lstStyle/>
          <a:p>
            <a:fld id="{DB40E8AF-22A2-43C0-8F1E-5A9AF072F8F0}"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Slide Number Placeholder 5"/>
          <p:cNvSpPr>
            <a:spLocks noGrp="1"/>
          </p:cNvSpPr>
          <p:nvPr>
            <p:ph type="sldNum" sz="quarter" idx="10"/>
          </p:nvPr>
        </p:nvSpPr>
        <p:spPr/>
        <p:txBody>
          <a:bodyPr/>
          <a:lstStyle>
            <a:lvl1pPr>
              <a:defRPr/>
            </a:lvl1pPr>
          </a:lstStyle>
          <a:p>
            <a:fld id="{F7B42AF5-83B0-4E00-AFE1-55FB3D0E58C4}"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11480801" y="6494464"/>
            <a:ext cx="700617" cy="365125"/>
          </a:xfrm>
          <a:prstGeom prst="rect">
            <a:avLst/>
          </a:prstGeom>
        </p:spPr>
        <p:txBody>
          <a:bodyPr vert="horz" wrap="square" lIns="91440" tIns="45720" rIns="91440" bIns="45720" numCol="1" anchor="t" anchorCtr="0" compatLnSpc="1"/>
          <a:lstStyle>
            <a:lvl1pPr eaLnBrk="1" hangingPunct="1">
              <a:defRPr/>
            </a:lvl1pPr>
          </a:lstStyle>
          <a:p>
            <a:fld id="{5ED9B224-F6ED-4B00-A163-C617FF633513}" type="slidenum">
              <a:rPr lang="en-US" altLang="en-US"/>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4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3200" y="1066800"/>
            <a:ext cx="58928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9200" y="1066800"/>
            <a:ext cx="58928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B7D26080-CEA5-4D89-802F-80E6EC2A6C37}" type="datetime1">
              <a:rPr lang="en-US" smtClean="0"/>
              <a:t>11/29/2020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A920DFB-16A6-4DB4-A460-FB3C4EE987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p:spPr>
        <p:txBody>
          <a:bodyPr vert="horz" wrap="square" lIns="91440" tIns="45720" rIns="91440" bIns="45720" numCol="1" anchor="ctr" anchorCtr="0" compatLnSpc="1"/>
          <a:lstStyle/>
          <a:p>
            <a:pPr lvl="0"/>
            <a:r>
              <a:rPr lang="en-US" altLang="en-US" dirty="0"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p:spPr>
        <p:txBody>
          <a:bodyPr vert="horz" wrap="square" lIns="91440" tIns="45720" rIns="91440" bIns="45720"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 name="Slide Number Placeholder 5"/>
          <p:cNvSpPr>
            <a:spLocks noGrp="1"/>
          </p:cNvSpPr>
          <p:nvPr>
            <p:ph type="sldNum" sz="quarter" idx="4"/>
          </p:nvPr>
        </p:nvSpPr>
        <p:spPr>
          <a:xfrm>
            <a:off x="11480801" y="6494464"/>
            <a:ext cx="700617" cy="365125"/>
          </a:xfrm>
          <a:prstGeom prst="rect">
            <a:avLst/>
          </a:prstGeom>
        </p:spPr>
        <p:txBody>
          <a:bodyPr vert="horz" wrap="square" lIns="91440" tIns="45720" rIns="91440" bIns="45720" numCol="1" anchor="t" anchorCtr="0" compatLnSpc="1"/>
          <a:lstStyle>
            <a:lvl1pPr eaLnBrk="1" hangingPunct="1">
              <a:defRPr/>
            </a:lvl1pPr>
          </a:lstStyle>
          <a:p>
            <a:fld id="{5ED9B224-F6ED-4B00-A163-C617FF633513}" type="slidenum">
              <a:rPr lang="en-US" altLang="en-US"/>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zhou9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xzhou74@asu.edu"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4.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1524000" y="1473281"/>
            <a:ext cx="9137650" cy="4447071"/>
          </a:xfrm>
        </p:spPr>
        <p:txBody>
          <a:bodyPr/>
          <a:lstStyle/>
          <a:p>
            <a:r>
              <a:rPr lang="en-US" altLang="en-US" sz="4000" b="1" dirty="0">
                <a:solidFill>
                  <a:srgbClr val="DE0000"/>
                </a:solidFill>
                <a:latin typeface="Arial" panose="020B0604020202020204" pitchFamily="34" charset="0"/>
                <a:cs typeface="Arial" panose="020B0604020202020204" pitchFamily="34" charset="0"/>
              </a:rPr>
              <a:t>Open-Source Dynamic Traffic Assignment Package</a:t>
            </a:r>
          </a:p>
          <a:p>
            <a:r>
              <a:rPr lang="en-US" altLang="en-US" sz="4000" b="1" dirty="0" err="1">
                <a:solidFill>
                  <a:srgbClr val="DE0000"/>
                </a:solidFill>
                <a:latin typeface="Arial" panose="020B0604020202020204" pitchFamily="34" charset="0"/>
                <a:cs typeface="Arial" panose="020B0604020202020204" pitchFamily="34" charset="0"/>
              </a:rPr>
              <a:t>DTALite</a:t>
            </a:r>
            <a:r>
              <a:rPr lang="en-US" altLang="en-US" sz="4000" b="1" dirty="0">
                <a:solidFill>
                  <a:srgbClr val="DE0000"/>
                </a:solidFill>
                <a:latin typeface="Arial" panose="020B0604020202020204" pitchFamily="34" charset="0"/>
                <a:cs typeface="Arial" panose="020B0604020202020204" pitchFamily="34" charset="0"/>
              </a:rPr>
              <a:t>/NEXTA</a:t>
            </a:r>
          </a:p>
          <a:p>
            <a:pPr eaLnBrk="1" hangingPunct="1"/>
            <a:r>
              <a:rPr lang="en-US" altLang="en-US" sz="2800" b="1" dirty="0" err="1">
                <a:solidFill>
                  <a:schemeClr val="tx1"/>
                </a:solidFill>
                <a:latin typeface="Arial" panose="020B0604020202020204" pitchFamily="34" charset="0"/>
                <a:cs typeface="Arial" panose="020B0604020202020204" pitchFamily="34" charset="0"/>
              </a:rPr>
              <a:t>Xuesong (Simon)</a:t>
            </a:r>
            <a:r>
              <a:rPr lang="en-US" altLang="en-US" sz="2800" b="1" dirty="0">
                <a:solidFill>
                  <a:schemeClr val="tx1"/>
                </a:solidFill>
                <a:latin typeface="Arial" panose="020B0604020202020204" pitchFamily="34" charset="0"/>
                <a:cs typeface="Arial" panose="020B0604020202020204" pitchFamily="34" charset="0"/>
              </a:rPr>
              <a:t> Zhou</a:t>
            </a:r>
          </a:p>
          <a:p>
            <a:pPr eaLnBrk="1" hangingPunct="1"/>
            <a:endParaRPr lang="en-US" altLang="en-US" sz="2800" b="1" dirty="0">
              <a:solidFill>
                <a:schemeClr val="tx1"/>
              </a:solidFill>
              <a:latin typeface="Arial" panose="020B0604020202020204" pitchFamily="34" charset="0"/>
              <a:cs typeface="Arial" panose="020B0604020202020204" pitchFamily="34" charset="0"/>
            </a:endParaRPr>
          </a:p>
          <a:p>
            <a:pPr eaLnBrk="1" hangingPunct="1"/>
            <a:r>
              <a:rPr lang="en-US" altLang="en-US" sz="2800" dirty="0">
                <a:solidFill>
                  <a:srgbClr val="FFFF00"/>
                </a:solidFill>
                <a:latin typeface="Arial" panose="020B0604020202020204" pitchFamily="34" charset="0"/>
                <a:cs typeface="Arial" panose="020B0604020202020204" pitchFamily="34" charset="0"/>
                <a:hlinkClick r:id="rId3"/>
              </a:rPr>
              <a:t>xzhou99@gmail.com</a:t>
            </a:r>
            <a:endParaRPr lang="en-US" altLang="en-US" sz="2800" dirty="0">
              <a:solidFill>
                <a:srgbClr val="FFFF00"/>
              </a:solidFill>
              <a:latin typeface="Arial" panose="020B0604020202020204" pitchFamily="34" charset="0"/>
              <a:cs typeface="Arial" panose="020B0604020202020204" pitchFamily="34" charset="0"/>
            </a:endParaRPr>
          </a:p>
          <a:p>
            <a:pPr eaLnBrk="1" hangingPunct="1"/>
            <a:r>
              <a:rPr lang="en-US" altLang="en-US" sz="2800" dirty="0">
                <a:solidFill>
                  <a:srgbClr val="FFFF00"/>
                </a:solidFill>
                <a:latin typeface="Arial" panose="020B0604020202020204" pitchFamily="34" charset="0"/>
                <a:cs typeface="Arial" panose="020B0604020202020204" pitchFamily="34" charset="0"/>
                <a:hlinkClick r:id="rId4"/>
              </a:rPr>
              <a:t>xzhou74@asu.edu</a:t>
            </a:r>
            <a:endParaRPr lang="en-US" altLang="en-US" sz="2800" dirty="0">
              <a:solidFill>
                <a:srgbClr val="FFFF00"/>
              </a:solidFill>
              <a:latin typeface="Arial" panose="020B0604020202020204" pitchFamily="34" charset="0"/>
              <a:cs typeface="Arial" panose="020B0604020202020204" pitchFamily="34" charset="0"/>
            </a:endParaRPr>
          </a:p>
          <a:p>
            <a:pPr eaLnBrk="1" hangingPunct="1"/>
            <a:endParaRPr lang="en-US" altLang="en-US" sz="2800" dirty="0">
              <a:solidFill>
                <a:srgbClr val="FFFF00"/>
              </a:solidFill>
              <a:latin typeface="Arial" panose="020B0604020202020204" pitchFamily="34" charset="0"/>
              <a:cs typeface="Arial" panose="020B0604020202020204" pitchFamily="34" charset="0"/>
            </a:endParaRPr>
          </a:p>
          <a:p>
            <a:pPr eaLnBrk="1" hangingPunct="1"/>
            <a:endParaRPr lang="en-US" altLang="en-US" sz="2800" dirty="0">
              <a:solidFill>
                <a:schemeClr val="tx1"/>
              </a:solidFill>
              <a:latin typeface="Arial" panose="020B0604020202020204" pitchFamily="34" charset="0"/>
              <a:cs typeface="Arial" panose="020B0604020202020204" pitchFamily="34" charset="0"/>
            </a:endParaRPr>
          </a:p>
          <a:p>
            <a:endParaRPr lang="en-US" altLang="en-US" dirty="0" smtClean="0">
              <a:solidFill>
                <a:schemeClr val="tx1"/>
              </a:solidFill>
              <a:latin typeface="Arial" panose="020B0604020202020204" pitchFamily="34" charset="0"/>
              <a:cs typeface="Arial" panose="020B0604020202020204" pitchFamily="34" charset="0"/>
            </a:endParaRPr>
          </a:p>
          <a:p>
            <a:r>
              <a:rPr lang="en-US" altLang="en-US" dirty="0" smtClean="0">
                <a:solidFill>
                  <a:srgbClr val="898989"/>
                </a:solidFill>
              </a:rPr>
              <a:t> </a:t>
            </a:r>
          </a:p>
          <a:p>
            <a:pPr eaLnBrk="1" hangingPunct="1"/>
            <a:endParaRPr lang="en-US" altLang="en-US" dirty="0" smtClean="0">
              <a:solidFill>
                <a:srgbClr val="898989"/>
              </a:solidFill>
            </a:endParaRPr>
          </a:p>
        </p:txBody>
      </p:sp>
      <p:sp>
        <p:nvSpPr>
          <p:cNvPr id="5123" name="Slide Number Placeholder 7"/>
          <p:cNvSpPr>
            <a:spLocks noGrp="1"/>
          </p:cNvSpPr>
          <p:nvPr>
            <p:ph type="sldNum" sz="quarter" idx="10"/>
          </p:nvPr>
        </p:nvSpPr>
        <p:spPr bwMode="auto">
          <a:xfrm>
            <a:off x="9999663" y="6483351"/>
            <a:ext cx="558800" cy="365125"/>
          </a:xfrm>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15C20-9BF6-40BA-9D4D-A6C0A1716165}" type="slidenum">
              <a:rPr lang="en-US" altLang="en-US" sz="1400">
                <a:cs typeface="Arial" panose="020B0604020202020204" pitchFamily="34" charset="0"/>
              </a:rPr>
              <a:t>1</a:t>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2056" y="1789668"/>
            <a:ext cx="6438254" cy="789596"/>
          </a:xfrm>
        </p:spPr>
        <p:txBody>
          <a:bodyPr/>
          <a:lstStyle/>
          <a:p>
            <a:pPr lvl="1"/>
            <a:r>
              <a:rPr lang="en-US" sz="2400" dirty="0">
                <a:latin typeface="Arial" panose="020B0604020202020204"/>
                <a:cs typeface="Arial" panose="020B0604020202020204"/>
              </a:rPr>
              <a:t>Inflow capacity = outflow capacity</a:t>
            </a:r>
          </a:p>
        </p:txBody>
      </p:sp>
      <p:graphicFrame>
        <p:nvGraphicFramePr>
          <p:cNvPr id="6" name="Object 5"/>
          <p:cNvGraphicFramePr>
            <a:graphicFrameLocks noChangeAspect="1"/>
          </p:cNvGraphicFramePr>
          <p:nvPr/>
        </p:nvGraphicFramePr>
        <p:xfrm>
          <a:off x="2362201" y="3302433"/>
          <a:ext cx="7543800" cy="2123585"/>
        </p:xfrm>
        <a:graphic>
          <a:graphicData uri="http://schemas.openxmlformats.org/presentationml/2006/ole">
            <mc:AlternateContent xmlns:mc="http://schemas.openxmlformats.org/markup-compatibility/2006">
              <mc:Choice xmlns:v="urn:schemas-microsoft-com:vml" Requires="v">
                <p:oleObj spid="_x0000_s24590" name="Visio" r:id="rId3" imgW="6985000" imgH="2159000" progId="Visio.Drawing.11">
                  <p:embed/>
                </p:oleObj>
              </mc:Choice>
              <mc:Fallback>
                <p:oleObj name="Visio" r:id="rId3" imgW="6985000" imgH="2159000" progId="Visio.Drawing.11">
                  <p:embed/>
                  <p:pic>
                    <p:nvPicPr>
                      <p:cNvPr id="0" name="Picture 245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3302433"/>
                        <a:ext cx="7543800" cy="2123585"/>
                      </a:xfrm>
                      <a:prstGeom prst="rect">
                        <a:avLst/>
                      </a:prstGeom>
                      <a:noFill/>
                    </p:spPr>
                  </p:pic>
                </p:oleObj>
              </mc:Fallback>
            </mc:AlternateContent>
          </a:graphicData>
        </a:graphic>
      </p:graphicFrame>
      <p:sp>
        <p:nvSpPr>
          <p:cNvPr id="8" name="Rectangle 7"/>
          <p:cNvSpPr/>
          <p:nvPr/>
        </p:nvSpPr>
        <p:spPr>
          <a:xfrm>
            <a:off x="8839200" y="3720474"/>
            <a:ext cx="533400" cy="13176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9525000" y="4202084"/>
            <a:ext cx="6096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04652" y="3720473"/>
            <a:ext cx="533400" cy="13052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348020" y="4674033"/>
            <a:ext cx="1507575" cy="830997"/>
          </a:xfrm>
          <a:prstGeom prst="rect">
            <a:avLst/>
          </a:prstGeom>
          <a:noFill/>
        </p:spPr>
        <p:txBody>
          <a:bodyPr wrap="square" rtlCol="0">
            <a:spAutoFit/>
          </a:bodyPr>
          <a:lstStyle/>
          <a:p>
            <a:r>
              <a:rPr lang="en-US" sz="2400" dirty="0"/>
              <a:t>Outflow Capacity</a:t>
            </a:r>
          </a:p>
        </p:txBody>
      </p:sp>
      <p:sp>
        <p:nvSpPr>
          <p:cNvPr id="14" name="Right Arrow 13"/>
          <p:cNvSpPr/>
          <p:nvPr/>
        </p:nvSpPr>
        <p:spPr>
          <a:xfrm>
            <a:off x="2057400" y="4202084"/>
            <a:ext cx="609600"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00200" y="4597833"/>
            <a:ext cx="1463032" cy="830997"/>
          </a:xfrm>
          <a:prstGeom prst="rect">
            <a:avLst/>
          </a:prstGeom>
          <a:noFill/>
        </p:spPr>
        <p:txBody>
          <a:bodyPr wrap="square" rtlCol="0">
            <a:spAutoFit/>
          </a:bodyPr>
          <a:lstStyle/>
          <a:p>
            <a:r>
              <a:rPr lang="en-US" sz="2400" dirty="0"/>
              <a:t>Inflow Capacity</a:t>
            </a:r>
          </a:p>
        </p:txBody>
      </p:sp>
      <p:sp>
        <p:nvSpPr>
          <p:cNvPr id="4" name="Right Arrow 3"/>
          <p:cNvSpPr/>
          <p:nvPr/>
        </p:nvSpPr>
        <p:spPr>
          <a:xfrm rot="10800000">
            <a:off x="3733800" y="3168113"/>
            <a:ext cx="464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a:xfrm>
            <a:off x="1524000" y="0"/>
            <a:ext cx="8229600" cy="1143000"/>
          </a:xfrm>
        </p:spPr>
        <p:txBody>
          <a:bodyPr/>
          <a:lstStyle/>
          <a:p>
            <a:pPr algn="l"/>
            <a:r>
              <a:rPr lang="en-US" altLang="zh-CN" sz="3200" b="1" dirty="0">
                <a:latin typeface="Arial" panose="020B0604020202020204"/>
                <a:cs typeface="Arial" panose="020B0604020202020204"/>
              </a:rPr>
              <a:t>2.4 </a:t>
            </a:r>
            <a:r>
              <a:rPr lang="en-US" altLang="zh-CN" sz="3200" b="1" dirty="0" err="1">
                <a:latin typeface="Arial" panose="020B0604020202020204"/>
                <a:cs typeface="Arial" panose="020B0604020202020204"/>
              </a:rPr>
              <a:t>MultipleTraffic</a:t>
            </a:r>
            <a:r>
              <a:rPr lang="en-US" altLang="zh-CN" sz="3200" b="1" dirty="0">
                <a:latin typeface="Arial" panose="020B0604020202020204"/>
                <a:cs typeface="Arial" panose="020B0604020202020204"/>
              </a:rPr>
              <a:t> Simulation Models</a:t>
            </a:r>
            <a:endParaRPr lang="en-US" sz="3400" b="1" dirty="0">
              <a:latin typeface="Arial" panose="020B0604020202020204"/>
              <a:cs typeface="Arial" panose="020B0604020202020204"/>
            </a:endParaRPr>
          </a:p>
        </p:txBody>
      </p:sp>
      <p:sp>
        <p:nvSpPr>
          <p:cNvPr id="17"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10</a:t>
            </a:fld>
            <a:endParaRPr lang="en-US" altLang="en-US" sz="1400" dirty="0">
              <a:cs typeface="Arial" panose="020B0604020202020204" pitchFamily="34" charset="0"/>
            </a:endParaRPr>
          </a:p>
        </p:txBody>
      </p:sp>
      <p:sp>
        <p:nvSpPr>
          <p:cNvPr id="18" name="矩形 17"/>
          <p:cNvSpPr/>
          <p:nvPr/>
        </p:nvSpPr>
        <p:spPr>
          <a:xfrm>
            <a:off x="5852056" y="1242981"/>
            <a:ext cx="3348994"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Queue propagation</a:t>
            </a:r>
          </a:p>
        </p:txBody>
      </p:sp>
      <p:graphicFrame>
        <p:nvGraphicFramePr>
          <p:cNvPr id="19" name="Content Placeholder 3"/>
          <p:cNvGraphicFramePr>
            <a:graphicFrameLocks/>
          </p:cNvGraphicFramePr>
          <p:nvPr>
            <p:extLst>
              <p:ext uri="{D42A27DB-BD31-4B8C-83A1-F6EECF244321}">
                <p14:modId xmlns:p14="http://schemas.microsoft.com/office/powerpoint/2010/main" val="3016859950"/>
              </p:ext>
            </p:extLst>
          </p:nvPr>
        </p:nvGraphicFramePr>
        <p:xfrm>
          <a:off x="75194" y="1178343"/>
          <a:ext cx="5400149" cy="1539943"/>
        </p:xfrm>
        <a:graphic>
          <a:graphicData uri="http://schemas.openxmlformats.org/drawingml/2006/table">
            <a:tbl>
              <a:tblPr firstRow="1" bandRow="1">
                <a:tableStyleId>{5C22544A-7EE6-4342-B048-85BDC9FD1C3A}</a:tableStyleId>
              </a:tblPr>
              <a:tblGrid>
                <a:gridCol w="1972510">
                  <a:extLst>
                    <a:ext uri="{9D8B030D-6E8A-4147-A177-3AD203B41FA5}">
                      <a16:colId xmlns:a16="http://schemas.microsoft.com/office/drawing/2014/main" val="20000"/>
                    </a:ext>
                  </a:extLst>
                </a:gridCol>
                <a:gridCol w="3427639">
                  <a:extLst>
                    <a:ext uri="{9D8B030D-6E8A-4147-A177-3AD203B41FA5}">
                      <a16:colId xmlns:a16="http://schemas.microsoft.com/office/drawing/2014/main" val="20001"/>
                    </a:ext>
                  </a:extLst>
                </a:gridCol>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88695">
                <a:tc>
                  <a:txBody>
                    <a:bodyPr/>
                    <a:lstStyle/>
                    <a:p>
                      <a:r>
                        <a:rPr lang="en-US" altLang="zh-CN" sz="1800" dirty="0" smtClean="0">
                          <a:latin typeface="Arial" panose="020B0604020202020204"/>
                          <a:cs typeface="Arial" panose="020B0604020202020204"/>
                        </a:rPr>
                        <a:t>Outflow capacity</a:t>
                      </a:r>
                      <a:endParaRPr lang="en-US" altLang="zh-CN" sz="1800" dirty="0">
                        <a:latin typeface="Arial" panose="020B0604020202020204"/>
                        <a:cs typeface="Arial" panose="020B0604020202020204"/>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Link.td_link_outflow_capacity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442663">
                <a:tc>
                  <a:txBody>
                    <a:bodyPr/>
                    <a:lstStyle/>
                    <a:p>
                      <a:r>
                        <a:rPr lang="en-US" altLang="zh-CN" sz="1800" dirty="0" smtClean="0"/>
                        <a:t>Entrance List</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entrance_queue</a:t>
                      </a:r>
                      <a:endParaRPr lang="en-US" altLang="zh-CN" sz="1800" dirty="0" smtClean="0"/>
                    </a:p>
                  </a:txBody>
                  <a:tcPr anchor="ctr"/>
                </a:tc>
                <a:extLst>
                  <a:ext uri="{0D108BD9-81ED-4DB2-BD59-A6C34878D82A}">
                    <a16:rowId xmlns:a16="http://schemas.microsoft.com/office/drawing/2014/main" val="10002"/>
                  </a:ext>
                </a:extLst>
              </a:tr>
              <a:tr h="188695">
                <a:tc>
                  <a:txBody>
                    <a:bodyPr/>
                    <a:lstStyle/>
                    <a:p>
                      <a:r>
                        <a:rPr lang="en-US" altLang="zh-CN" sz="1800" dirty="0" smtClean="0"/>
                        <a:t>Exit Queue</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exit_queue</a:t>
                      </a:r>
                      <a:endParaRPr lang="en-US" altLang="zh-CN" sz="1800" dirty="0" smtClean="0"/>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215817153"/>
              </p:ext>
            </p:extLst>
          </p:nvPr>
        </p:nvGraphicFramePr>
        <p:xfrm>
          <a:off x="1752600" y="4138365"/>
          <a:ext cx="4114800" cy="1566237"/>
        </p:xfrm>
        <a:graphic>
          <a:graphicData uri="http://schemas.openxmlformats.org/presentationml/2006/ole">
            <mc:AlternateContent xmlns:mc="http://schemas.openxmlformats.org/markup-compatibility/2006">
              <mc:Choice xmlns:v="urn:schemas-microsoft-com:vml" Requires="v">
                <p:oleObj spid="_x0000_s25624" name="Visio" r:id="rId4" imgW="6985000" imgH="2159000" progId="Visio.Drawing.11">
                  <p:embed/>
                </p:oleObj>
              </mc:Choice>
              <mc:Fallback>
                <p:oleObj name="Visio" r:id="rId4" imgW="6985000" imgH="2159000" progId="Visio.Drawing.11">
                  <p:embed/>
                  <p:pic>
                    <p:nvPicPr>
                      <p:cNvPr id="0" name="Picture 256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138365"/>
                        <a:ext cx="4114800" cy="1566237"/>
                      </a:xfrm>
                      <a:prstGeom prst="rect">
                        <a:avLst/>
                      </a:prstGeom>
                      <a:noFill/>
                    </p:spPr>
                  </p:pic>
                </p:oleObj>
              </mc:Fallback>
            </mc:AlternateContent>
          </a:graphicData>
        </a:graphic>
      </p:graphicFrame>
      <p:sp>
        <p:nvSpPr>
          <p:cNvPr id="7" name="Flowchart: Connector 6"/>
          <p:cNvSpPr/>
          <p:nvPr/>
        </p:nvSpPr>
        <p:spPr>
          <a:xfrm>
            <a:off x="5562600" y="4309679"/>
            <a:ext cx="1066800" cy="11430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972465179"/>
              </p:ext>
            </p:extLst>
          </p:nvPr>
        </p:nvGraphicFramePr>
        <p:xfrm>
          <a:off x="6400800" y="4250148"/>
          <a:ext cx="4114800" cy="1566863"/>
        </p:xfrm>
        <a:graphic>
          <a:graphicData uri="http://schemas.openxmlformats.org/presentationml/2006/ole">
            <mc:AlternateContent xmlns:mc="http://schemas.openxmlformats.org/markup-compatibility/2006">
              <mc:Choice xmlns:v="urn:schemas-microsoft-com:vml" Requires="v">
                <p:oleObj spid="_x0000_s25625" name="Visio" r:id="rId6" imgW="6985000" imgH="2159000" progId="Visio.Drawing.11">
                  <p:embed/>
                </p:oleObj>
              </mc:Choice>
              <mc:Fallback>
                <p:oleObj name="Visio" r:id="rId6" imgW="6985000" imgH="2159000" progId="Visio.Drawing.11">
                  <p:embed/>
                  <p:pic>
                    <p:nvPicPr>
                      <p:cNvPr id="0" name="Picture 256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250148"/>
                        <a:ext cx="4114800" cy="1566863"/>
                      </a:xfrm>
                      <a:prstGeom prst="rect">
                        <a:avLst/>
                      </a:prstGeom>
                      <a:noFill/>
                    </p:spPr>
                  </p:pic>
                </p:oleObj>
              </mc:Fallback>
            </mc:AlternateContent>
          </a:graphicData>
        </a:graphic>
      </p:graphicFrame>
      <p:sp>
        <p:nvSpPr>
          <p:cNvPr id="9" name="Rectangle 8"/>
          <p:cNvSpPr/>
          <p:nvPr/>
        </p:nvSpPr>
        <p:spPr>
          <a:xfrm>
            <a:off x="5105400" y="4437497"/>
            <a:ext cx="457200" cy="960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44148" y="4553014"/>
            <a:ext cx="457200" cy="78666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87704" y="4691522"/>
            <a:ext cx="838200" cy="400110"/>
          </a:xfrm>
          <a:prstGeom prst="rect">
            <a:avLst/>
          </a:prstGeom>
          <a:noFill/>
        </p:spPr>
        <p:txBody>
          <a:bodyPr wrap="square" rtlCol="0">
            <a:spAutoFit/>
          </a:bodyPr>
          <a:lstStyle/>
          <a:p>
            <a:pPr algn="ctr"/>
            <a:r>
              <a:rPr lang="en-US" sz="2000" dirty="0"/>
              <a:t>Node</a:t>
            </a:r>
          </a:p>
        </p:txBody>
      </p:sp>
      <p:sp>
        <p:nvSpPr>
          <p:cNvPr id="12" name="Circular Arrow 11"/>
          <p:cNvSpPr/>
          <p:nvPr/>
        </p:nvSpPr>
        <p:spPr>
          <a:xfrm>
            <a:off x="5105400" y="3280979"/>
            <a:ext cx="1905000" cy="1851597"/>
          </a:xfrm>
          <a:prstGeom prst="circularArrow">
            <a:avLst>
              <a:gd name="adj1" fmla="val 12485"/>
              <a:gd name="adj2" fmla="val 1057058"/>
              <a:gd name="adj3" fmla="val 20742567"/>
              <a:gd name="adj4" fmla="val 10800000"/>
              <a:gd name="adj5" fmla="val 12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6872748" y="3132267"/>
            <a:ext cx="1356852" cy="830997"/>
          </a:xfrm>
          <a:prstGeom prst="rect">
            <a:avLst/>
          </a:prstGeom>
          <a:noFill/>
        </p:spPr>
        <p:txBody>
          <a:bodyPr wrap="square" rtlCol="0">
            <a:spAutoFit/>
          </a:bodyPr>
          <a:lstStyle/>
          <a:p>
            <a:r>
              <a:rPr lang="en-US" sz="2400" dirty="0"/>
              <a:t>Node Transfer</a:t>
            </a:r>
          </a:p>
        </p:txBody>
      </p:sp>
      <p:sp>
        <p:nvSpPr>
          <p:cNvPr id="14" name="TextBox 13"/>
          <p:cNvSpPr txBox="1"/>
          <p:nvPr/>
        </p:nvSpPr>
        <p:spPr>
          <a:xfrm>
            <a:off x="1790196" y="5521420"/>
            <a:ext cx="3772405" cy="461665"/>
          </a:xfrm>
          <a:prstGeom prst="rect">
            <a:avLst/>
          </a:prstGeom>
          <a:noFill/>
        </p:spPr>
        <p:txBody>
          <a:bodyPr wrap="square" rtlCol="0">
            <a:spAutoFit/>
          </a:bodyPr>
          <a:lstStyle/>
          <a:p>
            <a:pPr algn="r"/>
            <a:r>
              <a:rPr lang="en-US" sz="2400" dirty="0"/>
              <a:t>Check Outflow Capacity</a:t>
            </a:r>
          </a:p>
        </p:txBody>
      </p:sp>
      <p:sp>
        <p:nvSpPr>
          <p:cNvPr id="15" name="TextBox 14"/>
          <p:cNvSpPr txBox="1"/>
          <p:nvPr/>
        </p:nvSpPr>
        <p:spPr>
          <a:xfrm>
            <a:off x="6847334" y="5521420"/>
            <a:ext cx="3549446" cy="830997"/>
          </a:xfrm>
          <a:prstGeom prst="rect">
            <a:avLst/>
          </a:prstGeom>
          <a:noFill/>
        </p:spPr>
        <p:txBody>
          <a:bodyPr wrap="square" rtlCol="0">
            <a:spAutoFit/>
          </a:bodyPr>
          <a:lstStyle/>
          <a:p>
            <a:r>
              <a:rPr lang="en-US" sz="2400" dirty="0"/>
              <a:t>Check Inflow Capacity</a:t>
            </a:r>
          </a:p>
          <a:p>
            <a:r>
              <a:rPr lang="en-US" sz="2400" dirty="0"/>
              <a:t>Check Storage Capacity</a:t>
            </a:r>
          </a:p>
        </p:txBody>
      </p:sp>
      <p:sp>
        <p:nvSpPr>
          <p:cNvPr id="16"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11</a:t>
            </a:fld>
            <a:endParaRPr lang="en-US" altLang="en-US" sz="1400" dirty="0">
              <a:cs typeface="Arial" panose="020B0604020202020204" pitchFamily="34" charset="0"/>
            </a:endParaRPr>
          </a:p>
        </p:txBody>
      </p:sp>
      <p:sp>
        <p:nvSpPr>
          <p:cNvPr id="17" name="Title 1"/>
          <p:cNvSpPr>
            <a:spLocks noGrp="1"/>
          </p:cNvSpPr>
          <p:nvPr>
            <p:ph type="title"/>
          </p:nvPr>
        </p:nvSpPr>
        <p:spPr>
          <a:xfrm>
            <a:off x="1524000" y="24470"/>
            <a:ext cx="8475663" cy="1013917"/>
          </a:xfrm>
        </p:spPr>
        <p:txBody>
          <a:bodyPr/>
          <a:lstStyle/>
          <a:p>
            <a:pPr algn="l"/>
            <a:r>
              <a:rPr lang="en-US" sz="3200" b="1" dirty="0">
                <a:latin typeface="Arial" panose="020B0604020202020204"/>
                <a:cs typeface="Arial" panose="020B0604020202020204"/>
              </a:rPr>
              <a:t>2.4 </a:t>
            </a:r>
            <a:r>
              <a:rPr lang="en-US" altLang="zh-CN" sz="3200" b="1" dirty="0">
                <a:latin typeface="Arial" panose="020B0604020202020204"/>
                <a:cs typeface="Arial" panose="020B0604020202020204"/>
              </a:rPr>
              <a:t>Multiple </a:t>
            </a:r>
            <a:r>
              <a:rPr lang="en-US" sz="3200" b="1" dirty="0">
                <a:latin typeface="Arial" panose="020B0604020202020204"/>
                <a:cs typeface="Arial" panose="020B0604020202020204"/>
              </a:rPr>
              <a:t>Traffic Simulation Models</a:t>
            </a:r>
          </a:p>
        </p:txBody>
      </p:sp>
      <p:sp>
        <p:nvSpPr>
          <p:cNvPr id="18" name="矩形 17"/>
          <p:cNvSpPr/>
          <p:nvPr/>
        </p:nvSpPr>
        <p:spPr>
          <a:xfrm>
            <a:off x="6106804" y="1160148"/>
            <a:ext cx="2533066"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Node transfer</a:t>
            </a:r>
          </a:p>
        </p:txBody>
      </p:sp>
      <p:graphicFrame>
        <p:nvGraphicFramePr>
          <p:cNvPr id="19" name="Content Placeholder 3"/>
          <p:cNvGraphicFramePr>
            <a:graphicFrameLocks/>
          </p:cNvGraphicFramePr>
          <p:nvPr>
            <p:extLst>
              <p:ext uri="{D42A27DB-BD31-4B8C-83A1-F6EECF244321}">
                <p14:modId xmlns:p14="http://schemas.microsoft.com/office/powerpoint/2010/main" val="1629255972"/>
              </p:ext>
            </p:extLst>
          </p:nvPr>
        </p:nvGraphicFramePr>
        <p:xfrm>
          <a:off x="162451" y="1005274"/>
          <a:ext cx="5704949" cy="2180023"/>
        </p:xfrm>
        <a:graphic>
          <a:graphicData uri="http://schemas.openxmlformats.org/drawingml/2006/table">
            <a:tbl>
              <a:tblPr firstRow="1" bandRow="1">
                <a:tableStyleId>{5C22544A-7EE6-4342-B048-85BDC9FD1C3A}</a:tableStyleId>
              </a:tblPr>
              <a:tblGrid>
                <a:gridCol w="2083844">
                  <a:extLst>
                    <a:ext uri="{9D8B030D-6E8A-4147-A177-3AD203B41FA5}">
                      <a16:colId xmlns:a16="http://schemas.microsoft.com/office/drawing/2014/main" val="20000"/>
                    </a:ext>
                  </a:extLst>
                </a:gridCol>
                <a:gridCol w="3621105">
                  <a:extLst>
                    <a:ext uri="{9D8B030D-6E8A-4147-A177-3AD203B41FA5}">
                      <a16:colId xmlns:a16="http://schemas.microsoft.com/office/drawing/2014/main" val="20001"/>
                    </a:ext>
                  </a:extLst>
                </a:gridCol>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 or functions</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88695">
                <a:tc>
                  <a:txBody>
                    <a:bodyPr/>
                    <a:lstStyle/>
                    <a:p>
                      <a:r>
                        <a:rPr lang="en-US" altLang="zh-CN" sz="1800" dirty="0" smtClean="0">
                          <a:latin typeface="Arial" panose="020B0604020202020204"/>
                          <a:cs typeface="Arial" panose="020B0604020202020204"/>
                        </a:rPr>
                        <a:t>Outflow capacity</a:t>
                      </a:r>
                      <a:endParaRPr lang="en-US" altLang="zh-CN" sz="1800" dirty="0">
                        <a:latin typeface="Arial" panose="020B0604020202020204"/>
                        <a:cs typeface="Arial" panose="020B0604020202020204"/>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Link.td_link_outflow_capacity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886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latin typeface="Arial" panose="020B0604020202020204"/>
                          <a:cs typeface="Arial" panose="020B0604020202020204"/>
                        </a:rPr>
                        <a:t>Node transfer</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anose="02020603050405020304" pitchFamily="18" charset="0"/>
                          <a:cs typeface="Times New Roman" panose="02020603050405020304" pitchFamily="18" charset="0"/>
                        </a:rPr>
                        <a:t>step 2.4 in </a:t>
                      </a:r>
                      <a:r>
                        <a:rPr lang="en-US" altLang="zh-CN" dirty="0" err="1" smtClean="0">
                          <a:latin typeface="Times New Roman" panose="02020603050405020304" pitchFamily="18" charset="0"/>
                          <a:cs typeface="Times New Roman" panose="02020603050405020304" pitchFamily="18" charset="0"/>
                        </a:rPr>
                        <a:t>g_traffic_simulation</a:t>
                      </a:r>
                      <a:r>
                        <a:rPr lang="en-US" altLang="zh-CN" dirty="0" smtClean="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937029916"/>
                  </a:ext>
                </a:extLst>
              </a:tr>
              <a:tr h="442663">
                <a:tc>
                  <a:txBody>
                    <a:bodyPr/>
                    <a:lstStyle/>
                    <a:p>
                      <a:r>
                        <a:rPr lang="en-US" altLang="zh-CN" sz="1800" dirty="0" smtClean="0"/>
                        <a:t>Entrance List</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entrance_queue</a:t>
                      </a:r>
                      <a:endParaRPr lang="en-US" altLang="zh-CN" sz="1800" dirty="0" smtClean="0"/>
                    </a:p>
                  </a:txBody>
                  <a:tcPr anchor="ctr"/>
                </a:tc>
                <a:extLst>
                  <a:ext uri="{0D108BD9-81ED-4DB2-BD59-A6C34878D82A}">
                    <a16:rowId xmlns:a16="http://schemas.microsoft.com/office/drawing/2014/main" val="10002"/>
                  </a:ext>
                </a:extLst>
              </a:tr>
              <a:tr h="188695">
                <a:tc>
                  <a:txBody>
                    <a:bodyPr/>
                    <a:lstStyle/>
                    <a:p>
                      <a:r>
                        <a:rPr lang="en-US" altLang="zh-CN" sz="1800" dirty="0" smtClean="0"/>
                        <a:t>Exit Queue</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exit_queue</a:t>
                      </a:r>
                      <a:endParaRPr lang="en-US" altLang="zh-CN" sz="1800" dirty="0" smtClean="0"/>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nvGraphicFramePr>
        <p:xfrm>
          <a:off x="1600201" y="3832226"/>
          <a:ext cx="7051675" cy="2720975"/>
        </p:xfrm>
        <a:graphic>
          <a:graphicData uri="http://schemas.openxmlformats.org/presentationml/2006/ole">
            <mc:AlternateContent xmlns:mc="http://schemas.openxmlformats.org/markup-compatibility/2006">
              <mc:Choice xmlns:v="urn:schemas-microsoft-com:vml" Requires="v">
                <p:oleObj spid="_x0000_s26638" name="Visio" r:id="rId3" imgW="6794500" imgH="2717800" progId="Visio.Drawing.11">
                  <p:embed/>
                </p:oleObj>
              </mc:Choice>
              <mc:Fallback>
                <p:oleObj name="Visio" r:id="rId3" imgW="6794500" imgH="2717800" progId="Visio.Drawing.11">
                  <p:embed/>
                  <p:pic>
                    <p:nvPicPr>
                      <p:cNvPr id="0" name="Picture 266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3832226"/>
                        <a:ext cx="7051675" cy="2720975"/>
                      </a:xfrm>
                      <a:prstGeom prst="rect">
                        <a:avLst/>
                      </a:prstGeom>
                      <a:noFill/>
                    </p:spPr>
                  </p:pic>
                </p:oleObj>
              </mc:Fallback>
            </mc:AlternateContent>
          </a:graphicData>
        </a:graphic>
      </p:graphicFrame>
      <p:sp>
        <p:nvSpPr>
          <p:cNvPr id="6" name="Content Placeholder 5"/>
          <p:cNvSpPr>
            <a:spLocks noGrp="1"/>
          </p:cNvSpPr>
          <p:nvPr>
            <p:ph idx="1"/>
          </p:nvPr>
        </p:nvSpPr>
        <p:spPr>
          <a:xfrm>
            <a:off x="1647030" y="1690443"/>
            <a:ext cx="8229600" cy="910798"/>
          </a:xfrm>
        </p:spPr>
        <p:txBody>
          <a:bodyPr/>
          <a:lstStyle/>
          <a:p>
            <a:pPr lvl="1"/>
            <a:r>
              <a:rPr lang="en-US" sz="2400" dirty="0">
                <a:latin typeface="Arial" panose="020B0604020202020204"/>
                <a:cs typeface="Arial" panose="020B0604020202020204"/>
              </a:rPr>
              <a:t>Distribute inflow capacity to upstream links</a:t>
            </a:r>
          </a:p>
          <a:p>
            <a:pPr lvl="1"/>
            <a:r>
              <a:rPr lang="en-US" sz="2400" dirty="0">
                <a:latin typeface="Arial" panose="020B0604020202020204"/>
                <a:cs typeface="Arial" panose="020B0604020202020204"/>
              </a:rPr>
              <a:t>Lane &amp; demand-based methods</a:t>
            </a:r>
          </a:p>
        </p:txBody>
      </p:sp>
      <p:sp>
        <p:nvSpPr>
          <p:cNvPr id="9" name="Oval 8"/>
          <p:cNvSpPr/>
          <p:nvPr/>
        </p:nvSpPr>
        <p:spPr>
          <a:xfrm>
            <a:off x="5943600" y="3962400"/>
            <a:ext cx="914400" cy="1447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Node</a:t>
            </a:r>
          </a:p>
        </p:txBody>
      </p:sp>
      <p:sp>
        <p:nvSpPr>
          <p:cNvPr id="10" name="Rectangle 9"/>
          <p:cNvSpPr/>
          <p:nvPr/>
        </p:nvSpPr>
        <p:spPr>
          <a:xfrm>
            <a:off x="6934200" y="3962400"/>
            <a:ext cx="1447800" cy="14478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458200" y="4270802"/>
            <a:ext cx="2133600" cy="1200329"/>
          </a:xfrm>
          <a:prstGeom prst="rect">
            <a:avLst/>
          </a:prstGeom>
          <a:noFill/>
        </p:spPr>
        <p:txBody>
          <a:bodyPr wrap="square" rtlCol="0">
            <a:spAutoFit/>
          </a:bodyPr>
          <a:lstStyle/>
          <a:p>
            <a:r>
              <a:rPr lang="en-US" sz="2400" dirty="0"/>
              <a:t>Available Inflow Capacity</a:t>
            </a:r>
          </a:p>
        </p:txBody>
      </p:sp>
      <p:sp>
        <p:nvSpPr>
          <p:cNvPr id="12" name="Circular Arrow 11"/>
          <p:cNvSpPr/>
          <p:nvPr/>
        </p:nvSpPr>
        <p:spPr>
          <a:xfrm rot="9958319">
            <a:off x="6038850" y="4929126"/>
            <a:ext cx="1485900" cy="1465881"/>
          </a:xfrm>
          <a:prstGeom prst="circular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ircular Arrow 16"/>
          <p:cNvSpPr/>
          <p:nvPr/>
        </p:nvSpPr>
        <p:spPr>
          <a:xfrm rot="21442770" flipH="1">
            <a:off x="5407483" y="3013722"/>
            <a:ext cx="1871275" cy="1636946"/>
          </a:xfrm>
          <a:prstGeom prst="circularArrow">
            <a:avLst>
              <a:gd name="adj1" fmla="val 12500"/>
              <a:gd name="adj2" fmla="val 1142319"/>
              <a:gd name="adj3" fmla="val 20457681"/>
              <a:gd name="adj4" fmla="val 10855623"/>
              <a:gd name="adj5" fmla="val 1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rot="19604435">
            <a:off x="4645893" y="5626088"/>
            <a:ext cx="1676400" cy="50911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1" y="3962400"/>
            <a:ext cx="4009341" cy="14478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953000" y="2971800"/>
            <a:ext cx="914400" cy="523220"/>
          </a:xfrm>
          <a:prstGeom prst="rect">
            <a:avLst/>
          </a:prstGeom>
          <a:noFill/>
        </p:spPr>
        <p:txBody>
          <a:bodyPr wrap="square" rtlCol="0">
            <a:spAutoFit/>
          </a:bodyPr>
          <a:lstStyle/>
          <a:p>
            <a:r>
              <a:rPr lang="en-US" sz="2800" dirty="0"/>
              <a:t>80%</a:t>
            </a:r>
          </a:p>
        </p:txBody>
      </p:sp>
      <p:sp>
        <p:nvSpPr>
          <p:cNvPr id="21" name="TextBox 20"/>
          <p:cNvSpPr txBox="1"/>
          <p:nvPr/>
        </p:nvSpPr>
        <p:spPr>
          <a:xfrm>
            <a:off x="5638800" y="6030017"/>
            <a:ext cx="914400" cy="523220"/>
          </a:xfrm>
          <a:prstGeom prst="rect">
            <a:avLst/>
          </a:prstGeom>
          <a:noFill/>
        </p:spPr>
        <p:txBody>
          <a:bodyPr wrap="square" rtlCol="0">
            <a:spAutoFit/>
          </a:bodyPr>
          <a:lstStyle/>
          <a:p>
            <a:r>
              <a:rPr lang="en-US" sz="2800" dirty="0"/>
              <a:t>20%</a:t>
            </a:r>
          </a:p>
        </p:txBody>
      </p:sp>
      <p:sp>
        <p:nvSpPr>
          <p:cNvPr id="14"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12</a:t>
            </a:fld>
            <a:endParaRPr lang="en-US" altLang="en-US" sz="1400" dirty="0">
              <a:cs typeface="Arial" panose="020B0604020202020204" pitchFamily="34" charset="0"/>
            </a:endParaRPr>
          </a:p>
        </p:txBody>
      </p:sp>
      <p:sp>
        <p:nvSpPr>
          <p:cNvPr id="16"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22" name="矩形 21"/>
          <p:cNvSpPr/>
          <p:nvPr/>
        </p:nvSpPr>
        <p:spPr>
          <a:xfrm>
            <a:off x="1790195" y="1228779"/>
            <a:ext cx="2582758"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Merge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7" grpId="0" animBg="1"/>
      <p:bldP spid="18" grpId="0" animBg="1"/>
      <p:bldP spid="19" grpId="0" animBg="1"/>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195" y="1689958"/>
            <a:ext cx="8229600" cy="1402977"/>
          </a:xfrm>
        </p:spPr>
        <p:txBody>
          <a:bodyPr/>
          <a:lstStyle/>
          <a:p>
            <a:pPr lvl="1"/>
            <a:r>
              <a:rPr lang="en-US" sz="2400" dirty="0">
                <a:latin typeface="Arial" panose="020B0604020202020204"/>
                <a:cs typeface="Arial" panose="020B0604020202020204"/>
              </a:rPr>
              <a:t>Different conditions by lane</a:t>
            </a:r>
          </a:p>
          <a:p>
            <a:pPr lvl="1"/>
            <a:r>
              <a:rPr lang="en-US" sz="2400" dirty="0">
                <a:latin typeface="Arial" panose="020B0604020202020204"/>
                <a:cs typeface="Arial" panose="020B0604020202020204"/>
              </a:rPr>
              <a:t>First-In-First-Out (FIFO) constraint</a:t>
            </a:r>
          </a:p>
          <a:p>
            <a:pPr lvl="1"/>
            <a:r>
              <a:rPr lang="en-US" sz="2400" dirty="0">
                <a:latin typeface="Arial" panose="020B0604020202020204"/>
                <a:cs typeface="Arial" panose="020B0604020202020204"/>
              </a:rPr>
              <a:t>Relaxation to prevent extreme bottlenecks</a:t>
            </a:r>
          </a:p>
        </p:txBody>
      </p:sp>
      <p:graphicFrame>
        <p:nvGraphicFramePr>
          <p:cNvPr id="4" name="Object 3"/>
          <p:cNvGraphicFramePr>
            <a:graphicFrameLocks noChangeAspect="1"/>
          </p:cNvGraphicFramePr>
          <p:nvPr/>
        </p:nvGraphicFramePr>
        <p:xfrm>
          <a:off x="2603500" y="3759200"/>
          <a:ext cx="6921500" cy="2717800"/>
        </p:xfrm>
        <a:graphic>
          <a:graphicData uri="http://schemas.openxmlformats.org/presentationml/2006/ole">
            <mc:AlternateContent xmlns:mc="http://schemas.openxmlformats.org/markup-compatibility/2006">
              <mc:Choice xmlns:v="urn:schemas-microsoft-com:vml" Requires="v">
                <p:oleObj spid="_x0000_s27662" name="Visio" r:id="rId4" imgW="6769100" imgH="2654300" progId="Visio.Drawing.11">
                  <p:embed/>
                </p:oleObj>
              </mc:Choice>
              <mc:Fallback>
                <p:oleObj name="Visio" r:id="rId4" imgW="6769100" imgH="2654300" progId="Visio.Drawing.11">
                  <p:embed/>
                  <p:pic>
                    <p:nvPicPr>
                      <p:cNvPr id="0" name="Picture 276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0" y="3759200"/>
                        <a:ext cx="6921500" cy="2717800"/>
                      </a:xfrm>
                      <a:prstGeom prst="rect">
                        <a:avLst/>
                      </a:prstGeom>
                      <a:noFill/>
                      <a:ln>
                        <a:noFill/>
                      </a:ln>
                      <a:effectLst/>
                    </p:spPr>
                  </p:pic>
                </p:oleObj>
              </mc:Fallback>
            </mc:AlternateContent>
          </a:graphicData>
        </a:graphic>
      </p:graphicFrame>
      <p:sp>
        <p:nvSpPr>
          <p:cNvPr id="6" name="Oval 5"/>
          <p:cNvSpPr/>
          <p:nvPr/>
        </p:nvSpPr>
        <p:spPr>
          <a:xfrm>
            <a:off x="6858000" y="4023102"/>
            <a:ext cx="990600" cy="13271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Node</a:t>
            </a:r>
          </a:p>
        </p:txBody>
      </p:sp>
      <p:sp>
        <p:nvSpPr>
          <p:cNvPr id="5" name="Rectangle 4"/>
          <p:cNvSpPr/>
          <p:nvPr/>
        </p:nvSpPr>
        <p:spPr>
          <a:xfrm>
            <a:off x="3733800" y="4967748"/>
            <a:ext cx="3200400" cy="39725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13</a:t>
            </a:fld>
            <a:endParaRPr lang="en-US" altLang="en-US" sz="1400" dirty="0">
              <a:cs typeface="Arial" panose="020B0604020202020204" pitchFamily="34" charset="0"/>
            </a:endParaRPr>
          </a:p>
        </p:txBody>
      </p:sp>
      <p:sp>
        <p:nvSpPr>
          <p:cNvPr id="9"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10" name="矩形 9"/>
          <p:cNvSpPr/>
          <p:nvPr/>
        </p:nvSpPr>
        <p:spPr>
          <a:xfrm>
            <a:off x="1790195" y="1228779"/>
            <a:ext cx="2805576"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Diverge Models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1" y="1690444"/>
            <a:ext cx="9034463" cy="1499461"/>
          </a:xfrm>
        </p:spPr>
        <p:txBody>
          <a:bodyPr>
            <a:normAutofit/>
          </a:bodyPr>
          <a:lstStyle/>
          <a:p>
            <a:pPr lvl="1"/>
            <a:r>
              <a:rPr lang="en-US" dirty="0">
                <a:latin typeface="Arial" panose="020B0604020202020204"/>
                <a:cs typeface="Arial" panose="020B0604020202020204"/>
              </a:rPr>
              <a:t>Effective green time, saturation flow rate, movement-based capacity</a:t>
            </a:r>
          </a:p>
          <a:p>
            <a:pPr lvl="1"/>
            <a:r>
              <a:rPr lang="en-US" dirty="0">
                <a:latin typeface="Arial" panose="020B0604020202020204"/>
                <a:cs typeface="Arial" panose="020B0604020202020204"/>
              </a:rPr>
              <a:t>Relaxed inflow constraints</a:t>
            </a:r>
          </a:p>
        </p:txBody>
      </p:sp>
      <p:graphicFrame>
        <p:nvGraphicFramePr>
          <p:cNvPr id="6" name="Content Placeholder 5"/>
          <p:cNvGraphicFramePr>
            <a:graphicFrameLocks noGrp="1" noChangeAspect="1"/>
          </p:cNvGraphicFramePr>
          <p:nvPr>
            <p:ph sz="half" idx="2"/>
          </p:nvPr>
        </p:nvGraphicFramePr>
        <p:xfrm>
          <a:off x="4265383" y="2945444"/>
          <a:ext cx="3644684" cy="3941935"/>
        </p:xfrm>
        <a:graphic>
          <a:graphicData uri="http://schemas.openxmlformats.org/presentationml/2006/ole">
            <mc:AlternateContent xmlns:mc="http://schemas.openxmlformats.org/markup-compatibility/2006">
              <mc:Choice xmlns:v="urn:schemas-microsoft-com:vml" Requires="v">
                <p:oleObj spid="_x0000_s28686" name="Visio" r:id="rId3" imgW="5181600" imgH="5600700" progId="Visio.Drawing.11">
                  <p:embed/>
                </p:oleObj>
              </mc:Choice>
              <mc:Fallback>
                <p:oleObj name="Visio" r:id="rId3" imgW="5181600" imgH="5600700" progId="Visio.Drawing.11">
                  <p:embed/>
                  <p:pic>
                    <p:nvPicPr>
                      <p:cNvPr id="0" name="Picture 2867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383" y="2945444"/>
                        <a:ext cx="3644684" cy="3941935"/>
                      </a:xfrm>
                      <a:prstGeom prst="rect">
                        <a:avLst/>
                      </a:prstGeom>
                      <a:noFill/>
                    </p:spPr>
                  </p:pic>
                </p:oleObj>
              </mc:Fallback>
            </mc:AlternateContent>
          </a:graphicData>
        </a:graphic>
      </p:graphicFrame>
      <p:sp>
        <p:nvSpPr>
          <p:cNvPr id="5"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14</a:t>
            </a:fld>
            <a:endParaRPr lang="en-US" altLang="en-US" sz="1400" dirty="0">
              <a:cs typeface="Arial" panose="020B0604020202020204" pitchFamily="34" charset="0"/>
            </a:endParaRPr>
          </a:p>
        </p:txBody>
      </p:sp>
      <p:sp>
        <p:nvSpPr>
          <p:cNvPr id="8"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9" name="矩形 8"/>
          <p:cNvSpPr/>
          <p:nvPr/>
        </p:nvSpPr>
        <p:spPr>
          <a:xfrm>
            <a:off x="1790196" y="1228779"/>
            <a:ext cx="4051109"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Signalized Intersections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1267" y="1720905"/>
            <a:ext cx="8686801" cy="1359976"/>
          </a:xfrm>
        </p:spPr>
        <p:txBody>
          <a:bodyPr/>
          <a:lstStyle/>
          <a:p>
            <a:pPr lvl="1">
              <a:tabLst>
                <a:tab pos="1489075" algn="l"/>
              </a:tabLst>
            </a:pPr>
            <a:r>
              <a:rPr lang="en-US" sz="2400" dirty="0">
                <a:latin typeface="Arial" panose="020B0604020202020204"/>
                <a:cs typeface="Arial" panose="020B0604020202020204"/>
              </a:rPr>
              <a:t>Input:  Average hourly capacity, cycle time, offset at node</a:t>
            </a:r>
          </a:p>
          <a:p>
            <a:pPr lvl="1">
              <a:tabLst>
                <a:tab pos="1828800" algn="l"/>
              </a:tabLst>
            </a:pPr>
            <a:r>
              <a:rPr lang="en-US" sz="2400" dirty="0">
                <a:latin typeface="Arial" panose="020B0604020202020204"/>
                <a:cs typeface="Arial" panose="020B0604020202020204"/>
              </a:rPr>
              <a:t>Output:  Effective green time per cycle(capacity/saturation flow rates)</a:t>
            </a:r>
          </a:p>
          <a:p>
            <a:pPr lvl="1"/>
            <a:endParaRPr lang="en-US" sz="2400" dirty="0">
              <a:latin typeface="Arial" panose="020B0604020202020204"/>
              <a:cs typeface="Arial" panose="020B0604020202020204"/>
            </a:endParaRPr>
          </a:p>
          <a:p>
            <a:pPr lvl="1"/>
            <a:endParaRPr lang="en-US" sz="2400" dirty="0">
              <a:latin typeface="Arial" panose="020B0604020202020204"/>
              <a:cs typeface="Arial" panose="020B0604020202020204"/>
            </a:endParaRPr>
          </a:p>
          <a:p>
            <a:endParaRPr lang="en-US" sz="2400" dirty="0">
              <a:latin typeface="Arial" panose="020B0604020202020204"/>
              <a:cs typeface="Arial" panose="020B0604020202020204"/>
            </a:endParaRPr>
          </a:p>
        </p:txBody>
      </p:sp>
      <p:pic>
        <p:nvPicPr>
          <p:cNvPr id="21509" name="Picture 2" descr="http://www3.math.tu-berlin.de/coga/pics/signal_wait.jpg"/>
          <p:cNvPicPr>
            <a:picLocks noChangeAspect="1" noChangeArrowheads="1"/>
          </p:cNvPicPr>
          <p:nvPr/>
        </p:nvPicPr>
        <p:blipFill>
          <a:blip r:embed="rId2" cstate="print"/>
          <a:srcRect/>
          <a:stretch>
            <a:fillRect/>
          </a:stretch>
        </p:blipFill>
        <p:spPr bwMode="auto">
          <a:xfrm>
            <a:off x="2861266" y="3467100"/>
            <a:ext cx="6809625" cy="2592737"/>
          </a:xfrm>
          <a:prstGeom prst="rect">
            <a:avLst/>
          </a:prstGeom>
          <a:noFill/>
          <a:ln w="9525">
            <a:noFill/>
            <a:miter lim="800000"/>
            <a:headEnd/>
            <a:tailEnd/>
          </a:ln>
        </p:spPr>
      </p:pic>
      <p:sp>
        <p:nvSpPr>
          <p:cNvPr id="6"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15</a:t>
            </a:fld>
            <a:endParaRPr lang="en-US" altLang="en-US" sz="1400" dirty="0">
              <a:cs typeface="Arial" panose="020B0604020202020204" pitchFamily="34" charset="0"/>
            </a:endParaRPr>
          </a:p>
        </p:txBody>
      </p:sp>
      <p:sp>
        <p:nvSpPr>
          <p:cNvPr id="8"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dirty="0">
                <a:latin typeface="Arial" panose="020B0604020202020204"/>
                <a:cs typeface="Arial" panose="020B0604020202020204"/>
              </a:rPr>
              <a:t>2.4 </a:t>
            </a:r>
            <a:r>
              <a:rPr lang="en-US" altLang="zh-CN" sz="3200" b="1" dirty="0">
                <a:latin typeface="Arial" panose="020B0604020202020204"/>
                <a:cs typeface="Arial" panose="020B0604020202020204"/>
              </a:rPr>
              <a:t>Multiple </a:t>
            </a:r>
            <a:r>
              <a:rPr lang="en-US" sz="3200" b="1" dirty="0">
                <a:latin typeface="Arial" panose="020B0604020202020204"/>
                <a:cs typeface="Arial" panose="020B0604020202020204"/>
              </a:rPr>
              <a:t>Traffic Simulation Models</a:t>
            </a:r>
          </a:p>
        </p:txBody>
      </p:sp>
      <p:sp>
        <p:nvSpPr>
          <p:cNvPr id="9" name="矩形 8"/>
          <p:cNvSpPr/>
          <p:nvPr/>
        </p:nvSpPr>
        <p:spPr>
          <a:xfrm>
            <a:off x="1790195" y="1228779"/>
            <a:ext cx="5275034"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Signal Timing &amp; Hourly Capacity</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949" y="30997"/>
            <a:ext cx="4107051" cy="1143000"/>
          </a:xfrm>
        </p:spPr>
        <p:txBody>
          <a:bodyPr>
            <a:normAutofit/>
          </a:bodyPr>
          <a:lstStyle/>
          <a:p>
            <a:pPr algn="l"/>
            <a:r>
              <a:rPr lang="en-US" sz="3600" b="1" dirty="0">
                <a:latin typeface="Arial" panose="020B0604020202020204"/>
                <a:cs typeface="Arial" panose="020B0604020202020204"/>
              </a:rPr>
              <a:t>Outline</a:t>
            </a:r>
          </a:p>
        </p:txBody>
      </p:sp>
      <p:sp>
        <p:nvSpPr>
          <p:cNvPr id="4" name="Content Placeholder 3"/>
          <p:cNvSpPr>
            <a:spLocks noGrp="1"/>
          </p:cNvSpPr>
          <p:nvPr>
            <p:ph sz="quarter" idx="1"/>
          </p:nvPr>
        </p:nvSpPr>
        <p:spPr>
          <a:xfrm>
            <a:off x="1973451" y="1600200"/>
            <a:ext cx="8547307" cy="3033794"/>
          </a:xfrm>
        </p:spPr>
        <p:txBody>
          <a:bodyPr/>
          <a:lstStyle/>
          <a:p>
            <a:pPr marL="0" indent="0">
              <a:lnSpc>
                <a:spcPct val="150000"/>
              </a:lnSpc>
              <a:buNone/>
            </a:pPr>
            <a:r>
              <a:rPr lang="en-US" sz="2800" dirty="0">
                <a:latin typeface="Arial" panose="020B0604020202020204"/>
                <a:cs typeface="Arial" panose="020B0604020202020204"/>
              </a:rPr>
              <a:t>Module 1: Introduction to </a:t>
            </a:r>
            <a:r>
              <a:rPr lang="en-US" sz="2800" dirty="0" err="1">
                <a:latin typeface="Arial" panose="020B0604020202020204"/>
                <a:cs typeface="Arial" panose="020B0604020202020204"/>
              </a:rPr>
              <a:t>DTALite</a:t>
            </a:r>
            <a:r>
              <a:rPr lang="en-US" sz="2800" dirty="0">
                <a:latin typeface="Arial" panose="020B0604020202020204"/>
                <a:cs typeface="Arial" panose="020B0604020202020204"/>
              </a:rPr>
              <a:t>/</a:t>
            </a:r>
            <a:r>
              <a:rPr lang="en-US" altLang="zh-CN" sz="2800" dirty="0" err="1">
                <a:latin typeface="Arial" panose="020B0604020202020204"/>
                <a:cs typeface="Arial" panose="020B0604020202020204"/>
              </a:rPr>
              <a:t>NeXTA</a:t>
            </a:r>
            <a:endParaRPr lang="en-US" altLang="zh-CN" sz="2800" dirty="0">
              <a:latin typeface="Arial" panose="020B0604020202020204"/>
              <a:cs typeface="Arial" panose="020B0604020202020204"/>
            </a:endParaRPr>
          </a:p>
          <a:p>
            <a:pPr marL="0" indent="0">
              <a:lnSpc>
                <a:spcPct val="150000"/>
              </a:lnSpc>
              <a:buNone/>
            </a:pPr>
            <a:r>
              <a:rPr lang="en-US" altLang="zh-CN" sz="2800" dirty="0">
                <a:latin typeface="Arial" panose="020B0604020202020204"/>
                <a:cs typeface="Arial" panose="020B0604020202020204"/>
              </a:rPr>
              <a:t>Module 2: </a:t>
            </a:r>
            <a:r>
              <a:rPr lang="en-US" sz="2800" dirty="0">
                <a:latin typeface="Arial" panose="020B0604020202020204"/>
                <a:cs typeface="Arial" panose="020B0604020202020204"/>
              </a:rPr>
              <a:t>Introduction to DTA modelling principles</a:t>
            </a:r>
          </a:p>
          <a:p>
            <a:pPr marL="0" indent="0">
              <a:lnSpc>
                <a:spcPct val="150000"/>
              </a:lnSpc>
              <a:buNone/>
            </a:pPr>
            <a:r>
              <a:rPr lang="en-US" altLang="zh-CN" sz="2800" dirty="0">
                <a:latin typeface="Arial" panose="020B0604020202020204"/>
                <a:cs typeface="Arial" panose="020B0604020202020204"/>
              </a:rPr>
              <a:t>Module 3: Visualization Features in </a:t>
            </a:r>
            <a:r>
              <a:rPr lang="en-US" altLang="zh-CN" sz="2800" dirty="0" err="1">
                <a:latin typeface="Arial" panose="020B0604020202020204"/>
                <a:cs typeface="Arial" panose="020B0604020202020204"/>
              </a:rPr>
              <a:t>NeXTA</a:t>
            </a:r>
            <a:r>
              <a:rPr lang="en-US" altLang="zh-CN" sz="2800" dirty="0">
                <a:latin typeface="Arial" panose="020B0604020202020204"/>
                <a:cs typeface="Arial" panose="020B0604020202020204"/>
              </a:rPr>
              <a:t> </a:t>
            </a:r>
          </a:p>
          <a:p>
            <a:pPr marL="0" indent="0">
              <a:lnSpc>
                <a:spcPct val="150000"/>
              </a:lnSpc>
              <a:buNone/>
            </a:pPr>
            <a:r>
              <a:rPr lang="en-US" altLang="zh-CN" sz="2800" dirty="0">
                <a:latin typeface="Arial" panose="020B0604020202020204"/>
                <a:cs typeface="Arial" panose="020B0604020202020204"/>
              </a:rPr>
              <a:t>Module 4: Introduction to Workshop Exercises</a:t>
            </a:r>
            <a:endParaRPr lang="en-US" sz="2800" dirty="0">
              <a:latin typeface="Arial" panose="020B0604020202020204"/>
              <a:cs typeface="Arial" panose="020B0604020202020204"/>
            </a:endParaRPr>
          </a:p>
        </p:txBody>
      </p:sp>
      <p:sp>
        <p:nvSpPr>
          <p:cNvPr id="5"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2</a:t>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863" y="999050"/>
            <a:ext cx="8458201" cy="1470025"/>
          </a:xfrm>
        </p:spPr>
        <p:txBody>
          <a:bodyPr>
            <a:normAutofit/>
          </a:bodyPr>
          <a:lstStyle/>
          <a:p>
            <a:r>
              <a:rPr lang="en-US" sz="3600" b="1" dirty="0">
                <a:latin typeface="Arial" panose="020B0604020202020204"/>
                <a:cs typeface="Arial" panose="020B0604020202020204"/>
              </a:rPr>
              <a:t>Module 1</a:t>
            </a:r>
            <a:br>
              <a:rPr lang="en-US" sz="3600" b="1" dirty="0">
                <a:latin typeface="Arial" panose="020B0604020202020204"/>
                <a:cs typeface="Arial" panose="020B0604020202020204"/>
              </a:rPr>
            </a:br>
            <a:r>
              <a:rPr lang="en-US" altLang="zh-CN" sz="3600" b="1" dirty="0">
                <a:latin typeface="Arial" panose="020B0604020202020204"/>
                <a:cs typeface="Arial" panose="020B0604020202020204"/>
              </a:rPr>
              <a:t> Introduction to </a:t>
            </a:r>
            <a:r>
              <a:rPr lang="en-US" sz="3600" b="1" dirty="0" err="1">
                <a:latin typeface="Arial" panose="020B0604020202020204"/>
                <a:cs typeface="Arial" panose="020B0604020202020204"/>
              </a:rPr>
              <a:t>DTALite</a:t>
            </a:r>
            <a:r>
              <a:rPr lang="en-US" sz="3600" b="1" dirty="0">
                <a:latin typeface="Arial" panose="020B0604020202020204"/>
                <a:cs typeface="Arial" panose="020B0604020202020204"/>
              </a:rPr>
              <a:t>/</a:t>
            </a:r>
            <a:r>
              <a:rPr lang="en-US" sz="3600" b="1" dirty="0" err="1">
                <a:latin typeface="Arial" panose="020B0604020202020204"/>
                <a:cs typeface="Arial" panose="020B0604020202020204"/>
              </a:rPr>
              <a:t>NeXTA</a:t>
            </a:r>
            <a:endParaRPr lang="en-US" sz="3600" b="1" dirty="0">
              <a:latin typeface="Arial" panose="020B0604020202020204"/>
              <a:cs typeface="Arial" panose="020B0604020202020204"/>
            </a:endParaRPr>
          </a:p>
        </p:txBody>
      </p:sp>
      <p:sp>
        <p:nvSpPr>
          <p:cNvPr id="3" name="Subtitle 2"/>
          <p:cNvSpPr>
            <a:spLocks noGrp="1"/>
          </p:cNvSpPr>
          <p:nvPr>
            <p:ph type="subTitle" idx="1"/>
          </p:nvPr>
        </p:nvSpPr>
        <p:spPr>
          <a:xfrm>
            <a:off x="2997764" y="3101602"/>
            <a:ext cx="6073400" cy="1812332"/>
          </a:xfrm>
        </p:spPr>
        <p:txBody>
          <a:bodyPr>
            <a:normAutofit/>
          </a:bodyPr>
          <a:lstStyle/>
          <a:p>
            <a:pPr algn="l"/>
            <a:r>
              <a:rPr lang="en-US" sz="2400" dirty="0">
                <a:solidFill>
                  <a:schemeClr val="tx1"/>
                </a:solidFill>
                <a:latin typeface="Arial" panose="020B0604020202020204"/>
                <a:cs typeface="Arial" panose="020B0604020202020204"/>
              </a:rPr>
              <a:t>1.1 Project Objective and Motivations</a:t>
            </a:r>
          </a:p>
          <a:p>
            <a:pPr algn="l"/>
            <a:r>
              <a:rPr lang="en-US" altLang="zh-CN" sz="2400" dirty="0">
                <a:solidFill>
                  <a:schemeClr val="tx1"/>
                </a:solidFill>
                <a:latin typeface="Arial" panose="020B0604020202020204"/>
                <a:cs typeface="Arial" panose="020B0604020202020204"/>
              </a:rPr>
              <a:t>1.2 What </a:t>
            </a:r>
            <a:r>
              <a:rPr lang="en-US" altLang="zh-CN" sz="2400" dirty="0" err="1">
                <a:solidFill>
                  <a:schemeClr val="tx1"/>
                </a:solidFill>
                <a:latin typeface="Arial" panose="020B0604020202020204"/>
                <a:cs typeface="Arial" panose="020B0604020202020204"/>
              </a:rPr>
              <a:t>NeXTA</a:t>
            </a:r>
            <a:r>
              <a:rPr lang="en-US" altLang="zh-CN" sz="2400" dirty="0">
                <a:solidFill>
                  <a:schemeClr val="tx1"/>
                </a:solidFill>
                <a:latin typeface="Arial" panose="020B0604020202020204"/>
                <a:cs typeface="Arial" panose="020B0604020202020204"/>
              </a:rPr>
              <a:t>/</a:t>
            </a:r>
            <a:r>
              <a:rPr lang="en-US" altLang="zh-CN" sz="2400" dirty="0" err="1">
                <a:solidFill>
                  <a:schemeClr val="tx1"/>
                </a:solidFill>
                <a:latin typeface="Arial" panose="020B0604020202020204"/>
                <a:cs typeface="Arial" panose="020B0604020202020204"/>
              </a:rPr>
              <a:t>DTALite</a:t>
            </a:r>
            <a:r>
              <a:rPr lang="en-US" altLang="zh-CN" sz="2400" dirty="0">
                <a:solidFill>
                  <a:schemeClr val="tx1"/>
                </a:solidFill>
                <a:latin typeface="Arial" panose="020B0604020202020204"/>
                <a:cs typeface="Arial" panose="020B0604020202020204"/>
              </a:rPr>
              <a:t> Can Do</a:t>
            </a:r>
          </a:p>
          <a:p>
            <a:pPr algn="l"/>
            <a:r>
              <a:rPr lang="en-US" sz="2400" dirty="0">
                <a:solidFill>
                  <a:schemeClr val="tx1"/>
                </a:solidFill>
                <a:latin typeface="Arial" panose="020B0604020202020204"/>
                <a:cs typeface="Arial" panose="020B0604020202020204"/>
              </a:rPr>
              <a:t>1.3 Open-source Free Software Package </a:t>
            </a:r>
          </a:p>
        </p:txBody>
      </p:sp>
      <p:sp>
        <p:nvSpPr>
          <p:cNvPr id="5" name="Slide Number Placeholder 7"/>
          <p:cNvSpPr>
            <a:spLocks noGrp="1"/>
          </p:cNvSpPr>
          <p:nvPr>
            <p:ph type="sldNum" sz="quarter" idx="10"/>
          </p:nvPr>
        </p:nvSpPr>
        <p:spPr bwMode="auto">
          <a:xfrm>
            <a:off x="9999663" y="6483351"/>
            <a:ext cx="558800" cy="365125"/>
          </a:xfrm>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3327CF-B97F-469F-BDA3-85302B4C1D6F}" type="slidenum">
              <a:rPr lang="en-US" altLang="en-US" sz="1400">
                <a:cs typeface="Arial" panose="020B0604020202020204" pitchFamily="34" charset="0"/>
              </a:rPr>
              <a:t>3</a:t>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System Architecture and Data Flow</a:t>
            </a:r>
            <a:br>
              <a:rPr lang="en-US" dirty="0" smtClean="0"/>
            </a:br>
            <a:r>
              <a:rPr lang="en-US" dirty="0" smtClean="0"/>
              <a:t>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793381" y="1520155"/>
            <a:ext cx="7299328" cy="4283877"/>
          </a:xfrm>
          <a:prstGeom prst="rect">
            <a:avLst/>
          </a:prstGeom>
          <a:noFill/>
          <a:ln w="9525">
            <a:noFill/>
            <a:miter lim="800000"/>
            <a:headEnd/>
            <a:tailEnd/>
          </a:ln>
        </p:spPr>
      </p:pic>
      <p:graphicFrame>
        <p:nvGraphicFramePr>
          <p:cNvPr id="4" name="Content Placeholder 3"/>
          <p:cNvGraphicFramePr>
            <a:graphicFrameLocks noGrp="1"/>
          </p:cNvGraphicFramePr>
          <p:nvPr>
            <p:ph idx="1"/>
            <p:extLst>
              <p:ext uri="{D42A27DB-BD31-4B8C-83A1-F6EECF244321}">
                <p14:modId xmlns:p14="http://schemas.microsoft.com/office/powerpoint/2010/main" val="2835707811"/>
              </p:ext>
            </p:extLst>
          </p:nvPr>
        </p:nvGraphicFramePr>
        <p:xfrm>
          <a:off x="38500" y="1520155"/>
          <a:ext cx="4674670" cy="4206240"/>
        </p:xfrm>
        <a:graphic>
          <a:graphicData uri="http://schemas.openxmlformats.org/drawingml/2006/table">
            <a:tbl>
              <a:tblPr firstRow="1" bandRow="1">
                <a:tableStyleId>{5C22544A-7EE6-4342-B048-85BDC9FD1C3A}</a:tableStyleId>
              </a:tblPr>
              <a:tblGrid>
                <a:gridCol w="1953929">
                  <a:extLst>
                    <a:ext uri="{9D8B030D-6E8A-4147-A177-3AD203B41FA5}">
                      <a16:colId xmlns:a16="http://schemas.microsoft.com/office/drawing/2014/main" val="20000"/>
                    </a:ext>
                  </a:extLst>
                </a:gridCol>
                <a:gridCol w="2720741">
                  <a:extLst>
                    <a:ext uri="{9D8B030D-6E8A-4147-A177-3AD203B41FA5}">
                      <a16:colId xmlns:a16="http://schemas.microsoft.com/office/drawing/2014/main" val="20001"/>
                    </a:ext>
                  </a:extLst>
                </a:gridCol>
              </a:tblGrid>
              <a:tr h="188695">
                <a:tc>
                  <a:txBody>
                    <a:bodyPr/>
                    <a:lstStyle/>
                    <a:p>
                      <a:pPr algn="l">
                        <a:buNone/>
                      </a:pPr>
                      <a:r>
                        <a:rPr lang="en-US" dirty="0" smtClean="0">
                          <a:latin typeface="Times New Roman" panose="02020603050405020304" pitchFamily="18" charset="0"/>
                          <a:cs typeface="Times New Roman" panose="02020603050405020304" pitchFamily="18" charset="0"/>
                        </a:rPr>
                        <a:t>Data or progress</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functions or class </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88695">
                <a:tc>
                  <a:txBody>
                    <a:bodyPr/>
                    <a:lstStyle/>
                    <a:p>
                      <a:pPr algn="l">
                        <a:buNone/>
                      </a:pPr>
                      <a:r>
                        <a:rPr lang="en-US" dirty="0" smtClean="0"/>
                        <a:t>Link-Node</a:t>
                      </a:r>
                      <a:r>
                        <a:rPr lang="en-US" baseline="0" dirty="0" smtClean="0"/>
                        <a:t> </a:t>
                      </a:r>
                      <a:r>
                        <a:rPr lang="en-US" dirty="0" smtClean="0"/>
                        <a:t>Network</a:t>
                      </a:r>
                      <a:r>
                        <a:rPr lang="en-US" baseline="0" dirty="0" smtClean="0"/>
                        <a:t> Data</a:t>
                      </a:r>
                      <a:endParaRPr lang="en-US" dirty="0"/>
                    </a:p>
                  </a:txBody>
                  <a:tcPr anchor="ctr"/>
                </a:tc>
                <a:tc>
                  <a:txBody>
                    <a:bodyPr/>
                    <a:lstStyle/>
                    <a:p>
                      <a:pPr algn="l">
                        <a:buNone/>
                      </a:pPr>
                      <a:r>
                        <a:rPr lang="en-US" b="1" dirty="0" smtClean="0"/>
                        <a:t>Class :</a:t>
                      </a:r>
                      <a:r>
                        <a:rPr lang="en-US" dirty="0" smtClean="0"/>
                        <a:t>Node(),</a:t>
                      </a:r>
                      <a:r>
                        <a:rPr lang="en-US" altLang="zh-CN" dirty="0" smtClean="0"/>
                        <a:t>Link()</a:t>
                      </a:r>
                    </a:p>
                    <a:p>
                      <a:pPr algn="l">
                        <a:buNone/>
                      </a:pPr>
                      <a:r>
                        <a:rPr lang="en-US" b="1" dirty="0" smtClean="0"/>
                        <a:t>Functions: </a:t>
                      </a:r>
                      <a:r>
                        <a:rPr lang="en-US" dirty="0" err="1" smtClean="0"/>
                        <a:t>g_read_input_data</a:t>
                      </a:r>
                      <a:r>
                        <a:rPr lang="en-US" dirty="0" smtClean="0"/>
                        <a:t>()</a:t>
                      </a:r>
                      <a:r>
                        <a:rPr lang="en-US" baseline="0" dirty="0" smtClean="0"/>
                        <a:t> </a:t>
                      </a:r>
                      <a:endParaRPr lang="en-US" dirty="0"/>
                    </a:p>
                  </a:txBody>
                  <a:tcPr anchor="ctr"/>
                </a:tc>
                <a:extLst>
                  <a:ext uri="{0D108BD9-81ED-4DB2-BD59-A6C34878D82A}">
                    <a16:rowId xmlns:a16="http://schemas.microsoft.com/office/drawing/2014/main" val="10001"/>
                  </a:ext>
                </a:extLst>
              </a:tr>
              <a:tr h="8425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Origin-destination</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Demand</a:t>
                      </a:r>
                      <a:r>
                        <a:rPr lang="en-US" altLang="zh-CN" baseline="0" dirty="0" smtClean="0"/>
                        <a:t> Profile</a:t>
                      </a:r>
                      <a:endParaRPr lang="en-US" altLang="zh-CN" dirty="0" smtClean="0"/>
                    </a:p>
                  </a:txBody>
                  <a:tcPr anchor="ctr"/>
                </a:tc>
                <a:tc>
                  <a:txBody>
                    <a:bodyPr/>
                    <a:lstStyle/>
                    <a:p>
                      <a:pPr algn="l">
                        <a:buNone/>
                      </a:pPr>
                      <a:r>
                        <a:rPr lang="en-US" altLang="zh-CN" b="1" dirty="0" smtClean="0"/>
                        <a:t>Class :</a:t>
                      </a:r>
                      <a:r>
                        <a:rPr lang="en-US" altLang="zh-CN" b="0" dirty="0" smtClean="0"/>
                        <a:t>Agent</a:t>
                      </a:r>
                      <a:r>
                        <a:rPr lang="en-US" altLang="zh-CN" dirty="0" smtClean="0"/>
                        <a:t>()</a:t>
                      </a:r>
                    </a:p>
                    <a:p>
                      <a:pPr algn="l">
                        <a:buNone/>
                      </a:pPr>
                      <a:r>
                        <a:rPr lang="en-US" altLang="zh-CN" b="1" dirty="0" smtClean="0"/>
                        <a:t>Functions: </a:t>
                      </a:r>
                      <a:r>
                        <a:rPr lang="en-US" altLang="zh-CN" dirty="0" err="1" smtClean="0"/>
                        <a:t>g_read_input_data</a:t>
                      </a:r>
                      <a:r>
                        <a:rPr lang="en-US" altLang="zh-CN" dirty="0" smtClean="0"/>
                        <a:t>()</a:t>
                      </a:r>
                      <a:r>
                        <a:rPr lang="en-US" altLang="zh-CN" baseline="0" dirty="0" smtClean="0"/>
                        <a:t> </a:t>
                      </a:r>
                      <a:endParaRPr lang="en-US" altLang="zh-CN" dirty="0" smtClean="0"/>
                    </a:p>
                  </a:txBody>
                  <a:tcPr anchor="ctr"/>
                </a:tc>
                <a:extLst>
                  <a:ext uri="{0D108BD9-81ED-4DB2-BD59-A6C34878D82A}">
                    <a16:rowId xmlns:a16="http://schemas.microsoft.com/office/drawing/2014/main" val="10002"/>
                  </a:ext>
                </a:extLst>
              </a:tr>
              <a:tr h="188695">
                <a:tc>
                  <a:txBody>
                    <a:bodyPr/>
                    <a:lstStyle/>
                    <a:p>
                      <a:pPr algn="l">
                        <a:buNone/>
                      </a:pPr>
                      <a:r>
                        <a:rPr lang="en-US" dirty="0" err="1" smtClean="0"/>
                        <a:t>DTALite:Meso-scopic</a:t>
                      </a:r>
                      <a:r>
                        <a:rPr lang="en-US" baseline="0" dirty="0" smtClean="0"/>
                        <a:t> Dynamic Traffic Assignment and Spatial Queue-based Traffic Simulation</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1" dirty="0" smtClean="0"/>
                        <a:t>Class :</a:t>
                      </a:r>
                      <a:r>
                        <a:rPr lang="en-US" altLang="zh-CN" b="0" dirty="0" smtClean="0"/>
                        <a:t>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1" dirty="0" smtClean="0"/>
                        <a:t>Functions: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b="0" dirty="0" err="1" smtClean="0"/>
                        <a:t>g_traffic_assignment</a:t>
                      </a:r>
                      <a:r>
                        <a:rPr lang="en-US" altLang="zh-CN" b="0" dirty="0" smtClean="0"/>
                        <a:t>()    </a:t>
                      </a:r>
                      <a:r>
                        <a:rPr lang="en-US" altLang="zh-CN" b="0" dirty="0" err="1" smtClean="0"/>
                        <a:t>g_traffic_simulation</a:t>
                      </a:r>
                      <a:r>
                        <a:rPr lang="en-US" altLang="zh-CN"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algn="l">
                        <a:buNone/>
                      </a:pPr>
                      <a:endParaRPr lang="en-US" dirty="0"/>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828800" y="0"/>
            <a:ext cx="8229600" cy="1143000"/>
          </a:xfrm>
        </p:spPr>
        <p:txBody>
          <a:bodyPr>
            <a:normAutofit fontScale="90000"/>
          </a:bodyPr>
          <a:lstStyle/>
          <a:p>
            <a:pPr eaLnBrk="1" hangingPunct="1"/>
            <a:r>
              <a:rPr lang="en-US" sz="4000" dirty="0"/>
              <a:t>Illustration of N-Curve Computation For Tracking Queue Spillback</a:t>
            </a:r>
          </a:p>
        </p:txBody>
      </p:sp>
      <p:graphicFrame>
        <p:nvGraphicFramePr>
          <p:cNvPr id="3074" name="Object 3"/>
          <p:cNvGraphicFramePr>
            <a:graphicFrameLocks noGrp="1" noChangeAspect="1"/>
          </p:cNvGraphicFramePr>
          <p:nvPr>
            <p:ph type="body" idx="1"/>
          </p:nvPr>
        </p:nvGraphicFramePr>
        <p:xfrm>
          <a:off x="2141539" y="1524000"/>
          <a:ext cx="7754937" cy="5372100"/>
        </p:xfrm>
        <a:graphic>
          <a:graphicData uri="http://schemas.openxmlformats.org/presentationml/2006/ole">
            <mc:AlternateContent xmlns:mc="http://schemas.openxmlformats.org/markup-compatibility/2006">
              <mc:Choice xmlns:v="urn:schemas-microsoft-com:vml" Requires="v">
                <p:oleObj spid="_x0000_s18446" name="Visio" r:id="rId4" imgW="5154930" imgH="3576955" progId="Visio.Drawing.11">
                  <p:embed/>
                </p:oleObj>
              </mc:Choice>
              <mc:Fallback>
                <p:oleObj name="Visio" r:id="rId4" imgW="5154930" imgH="3576955" progId="Visio.Drawing.11">
                  <p:embed/>
                  <p:pic>
                    <p:nvPicPr>
                      <p:cNvPr id="0" name="Picture 184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539" y="1524000"/>
                        <a:ext cx="7754937" cy="537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294967295"/>
          </p:nvPr>
        </p:nvSpPr>
        <p:spPr>
          <a:xfrm>
            <a:off x="2136648" y="6356350"/>
            <a:ext cx="1981200" cy="365760"/>
          </a:xfrm>
          <a:prstGeom prst="rect">
            <a:avLst/>
          </a:prstGeom>
        </p:spPr>
        <p:txBody>
          <a:bodyPr/>
          <a:lstStyle/>
          <a:p>
            <a:fld id="{FCB87AD2-5AAF-4056-A4F1-F697BC41789D}"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Logic as Simple Queue</a:t>
            </a:r>
            <a:endParaRPr lang="en-US" dirty="0"/>
          </a:p>
        </p:txBody>
      </p:sp>
      <p:sp>
        <p:nvSpPr>
          <p:cNvPr id="3" name="Content Placeholder 2"/>
          <p:cNvSpPr>
            <a:spLocks noGrp="1"/>
          </p:cNvSpPr>
          <p:nvPr>
            <p:ph idx="1"/>
          </p:nvPr>
        </p:nvSpPr>
        <p:spPr>
          <a:xfrm>
            <a:off x="3939140" y="1302863"/>
            <a:ext cx="8001000" cy="2895599"/>
          </a:xfrm>
        </p:spPr>
        <p:txBody>
          <a:bodyPr>
            <a:normAutofit fontScale="70000" lnSpcReduction="20000"/>
          </a:bodyPr>
          <a:lstStyle/>
          <a:p>
            <a:r>
              <a:rPr lang="en-US" dirty="0" smtClean="0"/>
              <a:t>Can be viewed as pseudo event-based simulation and we do not simulate how a vehicle moves inside the link</a:t>
            </a:r>
          </a:p>
          <a:p>
            <a:r>
              <a:rPr lang="en-US" dirty="0" smtClean="0"/>
              <a:t>Vehicle is moved into an in-flow queue at time </a:t>
            </a:r>
            <a:r>
              <a:rPr lang="en-US" dirty="0" err="1" smtClean="0"/>
              <a:t>t</a:t>
            </a:r>
            <a:r>
              <a:rPr lang="en-US" baseline="-25000" dirty="0" err="1" smtClean="0"/>
              <a:t>a</a:t>
            </a:r>
            <a:endParaRPr lang="en-US" baseline="-25000" dirty="0" smtClean="0"/>
          </a:p>
          <a:p>
            <a:r>
              <a:rPr lang="en-US" dirty="0" smtClean="0"/>
              <a:t>Calculate time entering the out-flow queue as </a:t>
            </a:r>
            <a:r>
              <a:rPr lang="en-US" dirty="0" err="1" smtClean="0"/>
              <a:t>t</a:t>
            </a:r>
            <a:r>
              <a:rPr lang="en-US" baseline="-25000" dirty="0" err="1" smtClean="0"/>
              <a:t>a</a:t>
            </a:r>
            <a:r>
              <a:rPr lang="en-US" dirty="0" err="1" smtClean="0"/>
              <a:t>+FFTT</a:t>
            </a:r>
            <a:r>
              <a:rPr lang="en-US" dirty="0" smtClean="0"/>
              <a:t> (free-flow travel time)</a:t>
            </a:r>
          </a:p>
          <a:p>
            <a:r>
              <a:rPr lang="en-US" dirty="0" smtClean="0"/>
              <a:t>If the current simulation time t equals to or is later than </a:t>
            </a:r>
            <a:r>
              <a:rPr lang="en-US" dirty="0" err="1" smtClean="0"/>
              <a:t>t</a:t>
            </a:r>
            <a:r>
              <a:rPr lang="en-US" baseline="-25000" dirty="0" err="1" smtClean="0"/>
              <a:t>a</a:t>
            </a:r>
            <a:r>
              <a:rPr lang="en-US" dirty="0" err="1" smtClean="0"/>
              <a:t>+FFTT</a:t>
            </a:r>
            <a:r>
              <a:rPr lang="en-US" dirty="0" smtClean="0"/>
              <a:t>, if the link out capacity is still available, move this vehicle to the next link, otherwise stay in the out-flow queue</a:t>
            </a:r>
          </a:p>
        </p:txBody>
      </p:sp>
      <p:sp>
        <p:nvSpPr>
          <p:cNvPr id="4" name="Slide Number Placeholder 3"/>
          <p:cNvSpPr>
            <a:spLocks noGrp="1"/>
          </p:cNvSpPr>
          <p:nvPr>
            <p:ph type="sldNum" sz="quarter" idx="4294967295"/>
          </p:nvPr>
        </p:nvSpPr>
        <p:spPr>
          <a:xfrm>
            <a:off x="10111340" y="6455878"/>
            <a:ext cx="1981200" cy="365760"/>
          </a:xfrm>
          <a:prstGeom prst="rect">
            <a:avLst/>
          </a:prstGeom>
        </p:spPr>
        <p:txBody>
          <a:bodyPr/>
          <a:lstStyle/>
          <a:p>
            <a:fld id="{BAF7A419-B3C9-46E8-BEAC-1F7281603BD6}" type="slidenum">
              <a:rPr lang="en-US" smtClean="0"/>
              <a:t>6</a:t>
            </a:fld>
            <a:endParaRPr lang="en-US" dirty="0"/>
          </a:p>
        </p:txBody>
      </p:sp>
      <p:cxnSp>
        <p:nvCxnSpPr>
          <p:cNvPr id="6" name="Straight Arrow Connector 5"/>
          <p:cNvCxnSpPr/>
          <p:nvPr/>
        </p:nvCxnSpPr>
        <p:spPr>
          <a:xfrm>
            <a:off x="4929740" y="5867400"/>
            <a:ext cx="4495800" cy="1588"/>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8892140" y="3962400"/>
            <a:ext cx="838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Out –flow</a:t>
            </a:r>
          </a:p>
          <a:p>
            <a:pPr algn="ctr"/>
            <a:r>
              <a:rPr lang="en-US" dirty="0" smtClean="0">
                <a:solidFill>
                  <a:schemeClr val="bg1"/>
                </a:solidFill>
              </a:rPr>
              <a:t>Queue</a:t>
            </a:r>
            <a:endParaRPr lang="en-US" dirty="0">
              <a:solidFill>
                <a:schemeClr val="bg1"/>
              </a:solidFill>
            </a:endParaRPr>
          </a:p>
        </p:txBody>
      </p:sp>
      <p:sp>
        <p:nvSpPr>
          <p:cNvPr id="8" name="Rectangle 7"/>
          <p:cNvSpPr/>
          <p:nvPr/>
        </p:nvSpPr>
        <p:spPr>
          <a:xfrm>
            <a:off x="4624940" y="60198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In-flow Queue</a:t>
            </a:r>
            <a:endParaRPr lang="en-US" dirty="0"/>
          </a:p>
        </p:txBody>
      </p:sp>
      <p:sp>
        <p:nvSpPr>
          <p:cNvPr id="9" name="TextBox 8"/>
          <p:cNvSpPr txBox="1"/>
          <p:nvPr/>
        </p:nvSpPr>
        <p:spPr>
          <a:xfrm>
            <a:off x="9882740" y="5257800"/>
            <a:ext cx="2209800" cy="923330"/>
          </a:xfrm>
          <a:prstGeom prst="rect">
            <a:avLst/>
          </a:prstGeom>
          <a:noFill/>
        </p:spPr>
        <p:txBody>
          <a:bodyPr wrap="square" rtlCol="0">
            <a:spAutoFit/>
          </a:bodyPr>
          <a:lstStyle/>
          <a:p>
            <a:r>
              <a:rPr lang="en-US" dirty="0" smtClean="0"/>
              <a:t>Available capacity</a:t>
            </a:r>
          </a:p>
          <a:p>
            <a:r>
              <a:rPr lang="en-US" dirty="0" smtClean="0"/>
              <a:t>at every simulation interval</a:t>
            </a:r>
            <a:endParaRPr lang="en-US" dirty="0"/>
          </a:p>
        </p:txBody>
      </p:sp>
      <p:cxnSp>
        <p:nvCxnSpPr>
          <p:cNvPr id="14" name="Curved Connector 13"/>
          <p:cNvCxnSpPr/>
          <p:nvPr/>
        </p:nvCxnSpPr>
        <p:spPr>
          <a:xfrm flipV="1">
            <a:off x="5082140" y="4800600"/>
            <a:ext cx="3657600" cy="914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16200000" flipH="1">
            <a:off x="3672440" y="5372100"/>
            <a:ext cx="91440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48540" y="5562600"/>
            <a:ext cx="990600" cy="1588"/>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948540" y="6705600"/>
            <a:ext cx="990600" cy="1588"/>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32" name="Curved Connector 31"/>
          <p:cNvCxnSpPr/>
          <p:nvPr/>
        </p:nvCxnSpPr>
        <p:spPr>
          <a:xfrm flipV="1">
            <a:off x="3786740" y="6324600"/>
            <a:ext cx="762000" cy="533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3"/>
          <p:cNvGraphicFramePr>
            <a:graphicFrameLocks/>
          </p:cNvGraphicFramePr>
          <p:nvPr>
            <p:extLst>
              <p:ext uri="{D42A27DB-BD31-4B8C-83A1-F6EECF244321}">
                <p14:modId xmlns:p14="http://schemas.microsoft.com/office/powerpoint/2010/main" val="3289934958"/>
              </p:ext>
            </p:extLst>
          </p:nvPr>
        </p:nvGraphicFramePr>
        <p:xfrm>
          <a:off x="229001" y="1757568"/>
          <a:ext cx="3332187" cy="2762770"/>
        </p:xfrm>
        <a:graphic>
          <a:graphicData uri="http://schemas.openxmlformats.org/drawingml/2006/table">
            <a:tbl>
              <a:tblPr firstRow="1" bandRow="1">
                <a:tableStyleId>{5C22544A-7EE6-4342-B048-85BDC9FD1C3A}</a:tableStyleId>
              </a:tblPr>
              <a:tblGrid>
                <a:gridCol w="1217147">
                  <a:extLst>
                    <a:ext uri="{9D8B030D-6E8A-4147-A177-3AD203B41FA5}">
                      <a16:colId xmlns:a16="http://schemas.microsoft.com/office/drawing/2014/main" val="20000"/>
                    </a:ext>
                  </a:extLst>
                </a:gridCol>
                <a:gridCol w="2115040">
                  <a:extLst>
                    <a:ext uri="{9D8B030D-6E8A-4147-A177-3AD203B41FA5}">
                      <a16:colId xmlns:a16="http://schemas.microsoft.com/office/drawing/2014/main" val="20001"/>
                    </a:ext>
                  </a:extLst>
                </a:gridCol>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88695">
                <a:tc>
                  <a:txBody>
                    <a:bodyPr/>
                    <a:lstStyle/>
                    <a:p>
                      <a:pPr algn="l">
                        <a:buNone/>
                      </a:pPr>
                      <a:r>
                        <a:rPr lang="en-US" dirty="0" smtClean="0"/>
                        <a:t>FFTT</a:t>
                      </a:r>
                      <a:endParaRPr lang="en-US" dirty="0"/>
                    </a:p>
                  </a:txBody>
                  <a:tcPr anchor="ctr"/>
                </a:tc>
                <a:tc>
                  <a:txBody>
                    <a:bodyPr/>
                    <a:lstStyle/>
                    <a:p>
                      <a:pPr algn="l">
                        <a:buNone/>
                      </a:pPr>
                      <a:r>
                        <a:rPr lang="en-US" dirty="0" err="1" smtClean="0"/>
                        <a:t>link.free_flow_travel_time_in_min</a:t>
                      </a:r>
                      <a:endParaRPr lang="en-US" dirty="0"/>
                    </a:p>
                  </a:txBody>
                  <a:tcPr anchor="ctr"/>
                </a:tc>
                <a:extLst>
                  <a:ext uri="{0D108BD9-81ED-4DB2-BD59-A6C34878D82A}">
                    <a16:rowId xmlns:a16="http://schemas.microsoft.com/office/drawing/2014/main" val="10001"/>
                  </a:ext>
                </a:extLst>
              </a:tr>
              <a:tr h="8425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In-flow queue</a:t>
                      </a:r>
                    </a:p>
                  </a:txBody>
                  <a:tcPr anchor="ctr"/>
                </a:tc>
                <a:tc>
                  <a:txBody>
                    <a:bodyPr/>
                    <a:lstStyle/>
                    <a:p>
                      <a:pPr algn="l">
                        <a:buNone/>
                      </a:pPr>
                      <a:r>
                        <a:rPr lang="en-US" altLang="zh-CN" b="0" dirty="0" err="1" smtClean="0"/>
                        <a:t>link.entrance_queue</a:t>
                      </a:r>
                      <a:endParaRPr lang="en-US" altLang="zh-CN" b="0" dirty="0" smtClean="0"/>
                    </a:p>
                  </a:txBody>
                  <a:tcPr anchor="ctr"/>
                </a:tc>
                <a:extLst>
                  <a:ext uri="{0D108BD9-81ED-4DB2-BD59-A6C34878D82A}">
                    <a16:rowId xmlns:a16="http://schemas.microsoft.com/office/drawing/2014/main" val="10002"/>
                  </a:ext>
                </a:extLst>
              </a:tr>
              <a:tr h="188695">
                <a:tc>
                  <a:txBody>
                    <a:bodyPr/>
                    <a:lstStyle/>
                    <a:p>
                      <a:pPr algn="l">
                        <a:buNone/>
                      </a:pPr>
                      <a:r>
                        <a:rPr lang="en-US" dirty="0" smtClean="0"/>
                        <a:t>Out-flow queue</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link.exit_queue</a:t>
                      </a:r>
                      <a:endParaRPr lang="en-US" altLang="zh-CN" dirty="0" smtClean="0"/>
                    </a:p>
                    <a:p>
                      <a:pPr algn="l">
                        <a:buNone/>
                      </a:pPr>
                      <a:endParaRPr lang="en-US" dirty="0"/>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914400"/>
            <a:ext cx="9171123" cy="1618850"/>
          </a:xfrm>
        </p:spPr>
        <p:txBody>
          <a:bodyPr>
            <a:noAutofit/>
          </a:bodyPr>
          <a:lstStyle/>
          <a:p>
            <a:r>
              <a:rPr lang="en-US" sz="3600" b="1" dirty="0">
                <a:latin typeface="Arial" panose="020B0604020202020204"/>
                <a:cs typeface="Arial" panose="020B0604020202020204"/>
              </a:rPr>
              <a:t>Module 2</a:t>
            </a:r>
            <a:br>
              <a:rPr lang="en-US" sz="3600" b="1" dirty="0">
                <a:latin typeface="Arial" panose="020B0604020202020204"/>
                <a:cs typeface="Arial" panose="020B0604020202020204"/>
              </a:rPr>
            </a:br>
            <a:r>
              <a:rPr lang="en-US" altLang="zh-CN" sz="3600" b="1" dirty="0">
                <a:latin typeface="Arial" panose="020B0604020202020204"/>
                <a:cs typeface="Arial" panose="020B0604020202020204"/>
              </a:rPr>
              <a:t>Introduction to DTA modelling principles</a:t>
            </a:r>
          </a:p>
        </p:txBody>
      </p:sp>
      <p:sp>
        <p:nvSpPr>
          <p:cNvPr id="3" name="Subtitle 2"/>
          <p:cNvSpPr>
            <a:spLocks noGrp="1"/>
          </p:cNvSpPr>
          <p:nvPr>
            <p:ph type="subTitle" idx="1"/>
          </p:nvPr>
        </p:nvSpPr>
        <p:spPr>
          <a:xfrm>
            <a:off x="2225292" y="3099824"/>
            <a:ext cx="7652290" cy="1906129"/>
          </a:xfrm>
        </p:spPr>
        <p:txBody>
          <a:bodyPr>
            <a:normAutofit/>
          </a:bodyPr>
          <a:lstStyle/>
          <a:p>
            <a:pPr algn="l"/>
            <a:r>
              <a:rPr lang="en-US" sz="2400" dirty="0">
                <a:solidFill>
                  <a:schemeClr val="tx1"/>
                </a:solidFill>
                <a:latin typeface="Arial" panose="020B0604020202020204"/>
                <a:cs typeface="Arial" panose="020B0604020202020204"/>
              </a:rPr>
              <a:t>2.1 </a:t>
            </a:r>
            <a:r>
              <a:rPr lang="en-US" altLang="zh-CN" sz="2400" dirty="0">
                <a:solidFill>
                  <a:schemeClr val="tx1"/>
                </a:solidFill>
                <a:latin typeface="Arial" panose="020B0604020202020204"/>
                <a:cs typeface="Arial" panose="020B0604020202020204"/>
              </a:rPr>
              <a:t>Dynamic Traffic Assignment Modelling Framework</a:t>
            </a:r>
          </a:p>
          <a:p>
            <a:pPr algn="l"/>
            <a:r>
              <a:rPr lang="en-US" altLang="zh-CN" sz="2400" dirty="0">
                <a:solidFill>
                  <a:schemeClr val="tx1"/>
                </a:solidFill>
                <a:latin typeface="Arial" panose="020B0604020202020204"/>
                <a:cs typeface="Arial" panose="020B0604020202020204"/>
              </a:rPr>
              <a:t>2.2 Agent-based Routing</a:t>
            </a:r>
          </a:p>
          <a:p>
            <a:pPr algn="l"/>
            <a:r>
              <a:rPr lang="en-US" altLang="zh-CN" sz="2400" dirty="0">
                <a:solidFill>
                  <a:schemeClr val="tx1"/>
                </a:solidFill>
                <a:latin typeface="Arial" panose="020B0604020202020204"/>
                <a:cs typeface="Arial" panose="020B0604020202020204"/>
              </a:rPr>
              <a:t>2.3 VOT Distribution</a:t>
            </a:r>
          </a:p>
          <a:p>
            <a:pPr algn="l"/>
            <a:r>
              <a:rPr lang="en-US" altLang="zh-CN" sz="2400" dirty="0">
                <a:solidFill>
                  <a:schemeClr val="tx1"/>
                </a:solidFill>
                <a:latin typeface="Arial" panose="020B0604020202020204"/>
                <a:cs typeface="Arial" panose="020B0604020202020204"/>
              </a:rPr>
              <a:t>2.4 Multiple Traffic Simulation Models</a:t>
            </a:r>
          </a:p>
        </p:txBody>
      </p:sp>
      <p:sp>
        <p:nvSpPr>
          <p:cNvPr id="5" name="Slide Number Placeholder 7"/>
          <p:cNvSpPr>
            <a:spLocks noGrp="1"/>
          </p:cNvSpPr>
          <p:nvPr>
            <p:ph type="sldNum" sz="quarter" idx="10"/>
          </p:nvPr>
        </p:nvSpPr>
        <p:spPr bwMode="auto">
          <a:xfrm>
            <a:off x="9999663" y="6483351"/>
            <a:ext cx="558800" cy="365125"/>
          </a:xfrm>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3327CF-B97F-469F-BDA3-85302B4C1D6F}" type="slidenum">
              <a:rPr lang="en-US" altLang="en-US" sz="1400">
                <a:cs typeface="Arial" panose="020B0604020202020204" pitchFamily="34" charset="0"/>
              </a:rPr>
              <a:t>7</a:t>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873140" cy="1143000"/>
          </a:xfrm>
        </p:spPr>
        <p:txBody>
          <a:bodyPr/>
          <a:lstStyle/>
          <a:p>
            <a:pPr algn="l"/>
            <a:r>
              <a:rPr lang="en-US" sz="3200" b="1" dirty="0">
                <a:latin typeface="Arial" panose="020B0604020202020204"/>
                <a:cs typeface="Arial" panose="020B0604020202020204"/>
              </a:rPr>
              <a:t>2.1 DTA Modelling Framework</a:t>
            </a:r>
          </a:p>
        </p:txBody>
      </p:sp>
      <p:graphicFrame>
        <p:nvGraphicFramePr>
          <p:cNvPr id="4" name="Object 3"/>
          <p:cNvGraphicFramePr>
            <a:graphicFrameLocks noChangeAspect="1"/>
          </p:cNvGraphicFramePr>
          <p:nvPr>
            <p:extLst>
              <p:ext uri="{D42A27DB-BD31-4B8C-83A1-F6EECF244321}">
                <p14:modId xmlns:p14="http://schemas.microsoft.com/office/powerpoint/2010/main" val="544902968"/>
              </p:ext>
            </p:extLst>
          </p:nvPr>
        </p:nvGraphicFramePr>
        <p:xfrm>
          <a:off x="3474336" y="1496083"/>
          <a:ext cx="8566150" cy="4301724"/>
        </p:xfrm>
        <a:graphic>
          <a:graphicData uri="http://schemas.openxmlformats.org/presentationml/2006/ole">
            <mc:AlternateContent xmlns:mc="http://schemas.openxmlformats.org/markup-compatibility/2006">
              <mc:Choice xmlns:v="urn:schemas-microsoft-com:vml" Requires="v">
                <p:oleObj spid="_x0000_s22542" name="Visio" r:id="rId4" imgW="11785600" imgH="5880100" progId="Visio.Drawing.11">
                  <p:embed/>
                </p:oleObj>
              </mc:Choice>
              <mc:Fallback>
                <p:oleObj name="Visio" r:id="rId4" imgW="11785600" imgH="5880100" progId="Visio.Drawing.11">
                  <p:embed/>
                  <p:pic>
                    <p:nvPicPr>
                      <p:cNvPr id="0" name="Picture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4336" y="1496083"/>
                        <a:ext cx="8566150" cy="4301724"/>
                      </a:xfrm>
                      <a:prstGeom prst="rect">
                        <a:avLst/>
                      </a:prstGeom>
                      <a:noFill/>
                    </p:spPr>
                  </p:pic>
                </p:oleObj>
              </mc:Fallback>
            </mc:AlternateContent>
          </a:graphicData>
        </a:graphic>
      </p:graphicFrame>
      <p:sp>
        <p:nvSpPr>
          <p:cNvPr id="5"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8</a:t>
            </a:fld>
            <a:endParaRPr lang="en-US" altLang="en-US" sz="1400" dirty="0">
              <a:cs typeface="Arial" panose="020B0604020202020204"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915389786"/>
              </p:ext>
            </p:extLst>
          </p:nvPr>
        </p:nvGraphicFramePr>
        <p:xfrm>
          <a:off x="151775" y="3545343"/>
          <a:ext cx="5777387" cy="2305570"/>
        </p:xfrm>
        <a:graphic>
          <a:graphicData uri="http://schemas.openxmlformats.org/drawingml/2006/table">
            <a:tbl>
              <a:tblPr firstRow="1" bandRow="1">
                <a:tableStyleId>{5C22544A-7EE6-4342-B048-85BDC9FD1C3A}</a:tableStyleId>
              </a:tblPr>
              <a:tblGrid>
                <a:gridCol w="2110304">
                  <a:extLst>
                    <a:ext uri="{9D8B030D-6E8A-4147-A177-3AD203B41FA5}">
                      <a16:colId xmlns:a16="http://schemas.microsoft.com/office/drawing/2014/main" val="20000"/>
                    </a:ext>
                  </a:extLst>
                </a:gridCol>
                <a:gridCol w="3667083">
                  <a:extLst>
                    <a:ext uri="{9D8B030D-6E8A-4147-A177-3AD203B41FA5}">
                      <a16:colId xmlns:a16="http://schemas.microsoft.com/office/drawing/2014/main" val="20001"/>
                    </a:ext>
                  </a:extLst>
                </a:gridCol>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functions or steps</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88695">
                <a:tc>
                  <a:txBody>
                    <a:bodyPr/>
                    <a:lstStyle/>
                    <a:p>
                      <a:pPr algn="l">
                        <a:buNone/>
                      </a:pPr>
                      <a:r>
                        <a:rPr lang="en-US" dirty="0" smtClean="0">
                          <a:latin typeface="Times New Roman" panose="02020603050405020304" pitchFamily="18" charset="0"/>
                          <a:cs typeface="Times New Roman" panose="02020603050405020304" pitchFamily="18" charset="0"/>
                        </a:rPr>
                        <a:t>Link</a:t>
                      </a:r>
                      <a:r>
                        <a:rPr lang="en-US" baseline="0" dirty="0" smtClean="0">
                          <a:latin typeface="Times New Roman" panose="02020603050405020304" pitchFamily="18" charset="0"/>
                          <a:cs typeface="Times New Roman" panose="02020603050405020304" pitchFamily="18" charset="0"/>
                        </a:rPr>
                        <a:t> Traversal</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step 2.3 in </a:t>
                      </a:r>
                      <a:r>
                        <a:rPr lang="en-US" dirty="0" err="1" smtClean="0">
                          <a:latin typeface="Times New Roman" panose="02020603050405020304" pitchFamily="18" charset="0"/>
                          <a:cs typeface="Times New Roman" panose="02020603050405020304" pitchFamily="18" charset="0"/>
                        </a:rPr>
                        <a:t>g_traffic_simulation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8425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Node Transfer</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anose="02020603050405020304" pitchFamily="18" charset="0"/>
                          <a:cs typeface="Times New Roman" panose="02020603050405020304" pitchFamily="18" charset="0"/>
                        </a:rPr>
                        <a:t>step 2.4 in </a:t>
                      </a:r>
                      <a:r>
                        <a:rPr lang="en-US" altLang="zh-CN" dirty="0" err="1" smtClean="0">
                          <a:latin typeface="Times New Roman" panose="02020603050405020304" pitchFamily="18" charset="0"/>
                          <a:cs typeface="Times New Roman" panose="02020603050405020304" pitchFamily="18" charset="0"/>
                        </a:rPr>
                        <a:t>g_traffic_simulation</a:t>
                      </a:r>
                      <a:r>
                        <a:rPr lang="en-US" altLang="zh-CN" dirty="0" smtClean="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0002"/>
                  </a:ext>
                </a:extLst>
              </a:tr>
              <a:tr h="188695">
                <a:tc>
                  <a:txBody>
                    <a:bodyPr/>
                    <a:lstStyle/>
                    <a:p>
                      <a:pPr algn="l">
                        <a:buNone/>
                      </a:pPr>
                      <a:r>
                        <a:rPr lang="en-US" dirty="0" smtClean="0">
                          <a:latin typeface="Times New Roman" panose="02020603050405020304" pitchFamily="18" charset="0"/>
                          <a:cs typeface="Times New Roman" panose="02020603050405020304" pitchFamily="18" charset="0"/>
                        </a:rPr>
                        <a:t>Path processing</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Network.optimal_label_correcting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88695">
                <a:tc>
                  <a:txBody>
                    <a:bodyPr/>
                    <a:lstStyle/>
                    <a:p>
                      <a:pPr algn="l">
                        <a:buNone/>
                      </a:pPr>
                      <a:r>
                        <a:rPr lang="en-US" dirty="0" smtClean="0">
                          <a:latin typeface="Times New Roman" panose="02020603050405020304" pitchFamily="18" charset="0"/>
                          <a:cs typeface="Times New Roman" panose="02020603050405020304" pitchFamily="18" charset="0"/>
                        </a:rPr>
                        <a:t>User decision</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altLang="zh-CN" dirty="0" smtClean="0">
                          <a:latin typeface="Times New Roman" panose="02020603050405020304" pitchFamily="18" charset="0"/>
                          <a:cs typeface="Times New Roman" panose="02020603050405020304" pitchFamily="18" charset="0"/>
                        </a:rPr>
                        <a:t>Network. </a:t>
                      </a:r>
                      <a:r>
                        <a:rPr lang="en-US" altLang="zh-CN" dirty="0" err="1" smtClean="0">
                          <a:latin typeface="Times New Roman" panose="02020603050405020304" pitchFamily="18" charset="0"/>
                          <a:cs typeface="Times New Roman" panose="02020603050405020304" pitchFamily="18" charset="0"/>
                        </a:rPr>
                        <a:t>find_path_for_agents</a:t>
                      </a:r>
                      <a:r>
                        <a:rPr lang="en-US" altLang="zh-C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228591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544" y="1640408"/>
            <a:ext cx="3098296" cy="1299432"/>
          </a:xfrm>
        </p:spPr>
        <p:txBody>
          <a:bodyPr/>
          <a:lstStyle/>
          <a:p>
            <a:r>
              <a:rPr lang="en-US" sz="2400" dirty="0">
                <a:latin typeface="Arial" panose="020B0604020202020204"/>
                <a:cs typeface="Arial" panose="020B0604020202020204"/>
              </a:rPr>
              <a:t>Outflow capacity</a:t>
            </a:r>
          </a:p>
          <a:p>
            <a:r>
              <a:rPr lang="en-US" sz="2400" dirty="0">
                <a:latin typeface="Arial" panose="020B0604020202020204"/>
                <a:cs typeface="Arial" panose="020B0604020202020204"/>
              </a:rPr>
              <a:t>Inflow capacity</a:t>
            </a:r>
          </a:p>
          <a:p>
            <a:r>
              <a:rPr lang="en-US" sz="2400" dirty="0">
                <a:latin typeface="Arial" panose="020B0604020202020204"/>
                <a:cs typeface="Arial" panose="020B0604020202020204"/>
              </a:rPr>
              <a:t>Storage capacity</a:t>
            </a:r>
          </a:p>
        </p:txBody>
      </p:sp>
      <p:graphicFrame>
        <p:nvGraphicFramePr>
          <p:cNvPr id="4" name="Object 3"/>
          <p:cNvGraphicFramePr>
            <a:graphicFrameLocks noChangeAspect="1"/>
          </p:cNvGraphicFramePr>
          <p:nvPr>
            <p:extLst>
              <p:ext uri="{D42A27DB-BD31-4B8C-83A1-F6EECF244321}">
                <p14:modId xmlns:p14="http://schemas.microsoft.com/office/powerpoint/2010/main" val="2109009817"/>
              </p:ext>
            </p:extLst>
          </p:nvPr>
        </p:nvGraphicFramePr>
        <p:xfrm>
          <a:off x="3544441" y="3485349"/>
          <a:ext cx="7543800" cy="2123585"/>
        </p:xfrm>
        <a:graphic>
          <a:graphicData uri="http://schemas.openxmlformats.org/presentationml/2006/ole">
            <mc:AlternateContent xmlns:mc="http://schemas.openxmlformats.org/markup-compatibility/2006">
              <mc:Choice xmlns:v="urn:schemas-microsoft-com:vml" Requires="v">
                <p:oleObj spid="_x0000_s23566" name="Visio" r:id="rId3" imgW="6985000" imgH="2159000" progId="Visio.Drawing.11">
                  <p:embed/>
                </p:oleObj>
              </mc:Choice>
              <mc:Fallback>
                <p:oleObj name="Visio" r:id="rId3" imgW="6985000" imgH="2159000" progId="Visio.Drawing.11">
                  <p:embed/>
                  <p:pic>
                    <p:nvPicPr>
                      <p:cNvPr id="0" name="Picture 235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441" y="3485349"/>
                        <a:ext cx="7543800" cy="2123585"/>
                      </a:xfrm>
                      <a:prstGeom prst="rect">
                        <a:avLst/>
                      </a:prstGeom>
                      <a:noFill/>
                    </p:spPr>
                  </p:pic>
                </p:oleObj>
              </mc:Fallback>
            </mc:AlternateContent>
          </a:graphicData>
        </a:graphic>
      </p:graphicFrame>
      <p:sp>
        <p:nvSpPr>
          <p:cNvPr id="5" name="Rectangle 4"/>
          <p:cNvSpPr/>
          <p:nvPr/>
        </p:nvSpPr>
        <p:spPr>
          <a:xfrm>
            <a:off x="10021440" y="3903390"/>
            <a:ext cx="533400" cy="13176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707240" y="4385000"/>
            <a:ext cx="6096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86892" y="3903389"/>
            <a:ext cx="533400" cy="13052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69040" y="3028149"/>
            <a:ext cx="1143000" cy="830997"/>
          </a:xfrm>
          <a:prstGeom prst="rect">
            <a:avLst/>
          </a:prstGeom>
          <a:noFill/>
        </p:spPr>
        <p:txBody>
          <a:bodyPr wrap="square" rtlCol="0">
            <a:spAutoFit/>
          </a:bodyPr>
          <a:lstStyle/>
          <a:p>
            <a:r>
              <a:rPr lang="en-US" sz="2400" dirty="0"/>
              <a:t>Exit Queue</a:t>
            </a:r>
          </a:p>
        </p:txBody>
      </p:sp>
      <p:sp>
        <p:nvSpPr>
          <p:cNvPr id="10" name="TextBox 9"/>
          <p:cNvSpPr txBox="1"/>
          <p:nvPr/>
        </p:nvSpPr>
        <p:spPr>
          <a:xfrm>
            <a:off x="10530260" y="4856949"/>
            <a:ext cx="1526815" cy="830997"/>
          </a:xfrm>
          <a:prstGeom prst="rect">
            <a:avLst/>
          </a:prstGeom>
          <a:noFill/>
        </p:spPr>
        <p:txBody>
          <a:bodyPr wrap="square" rtlCol="0">
            <a:spAutoFit/>
          </a:bodyPr>
          <a:lstStyle/>
          <a:p>
            <a:r>
              <a:rPr lang="en-US" sz="2400" dirty="0"/>
              <a:t>Outflow Capacity</a:t>
            </a:r>
          </a:p>
        </p:txBody>
      </p:sp>
      <p:sp>
        <p:nvSpPr>
          <p:cNvPr id="12" name="Right Arrow 11"/>
          <p:cNvSpPr/>
          <p:nvPr/>
        </p:nvSpPr>
        <p:spPr>
          <a:xfrm>
            <a:off x="3239640" y="4385000"/>
            <a:ext cx="609600"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667000" y="4780749"/>
            <a:ext cx="1737852" cy="830997"/>
          </a:xfrm>
          <a:prstGeom prst="rect">
            <a:avLst/>
          </a:prstGeom>
          <a:noFill/>
        </p:spPr>
        <p:txBody>
          <a:bodyPr wrap="square" rtlCol="0">
            <a:spAutoFit/>
          </a:bodyPr>
          <a:lstStyle/>
          <a:p>
            <a:r>
              <a:rPr lang="en-US" sz="2400" dirty="0"/>
              <a:t>Inflow Capacity</a:t>
            </a:r>
          </a:p>
        </p:txBody>
      </p:sp>
      <p:sp>
        <p:nvSpPr>
          <p:cNvPr id="14" name="TextBox 13"/>
          <p:cNvSpPr txBox="1"/>
          <p:nvPr/>
        </p:nvSpPr>
        <p:spPr>
          <a:xfrm>
            <a:off x="2782440" y="3340152"/>
            <a:ext cx="1923081" cy="830997"/>
          </a:xfrm>
          <a:prstGeom prst="rect">
            <a:avLst/>
          </a:prstGeom>
          <a:noFill/>
        </p:spPr>
        <p:txBody>
          <a:bodyPr wrap="square" rtlCol="0">
            <a:spAutoFit/>
          </a:bodyPr>
          <a:lstStyle/>
          <a:p>
            <a:r>
              <a:rPr lang="en-US" sz="2400" dirty="0"/>
              <a:t>Entrance List</a:t>
            </a:r>
          </a:p>
        </p:txBody>
      </p:sp>
      <p:sp>
        <p:nvSpPr>
          <p:cNvPr id="15" name="Left Brace 14"/>
          <p:cNvSpPr/>
          <p:nvPr/>
        </p:nvSpPr>
        <p:spPr>
          <a:xfrm rot="16200000">
            <a:off x="6978621" y="2347529"/>
            <a:ext cx="587565" cy="6564874"/>
          </a:xfrm>
          <a:prstGeom prst="leftBrace">
            <a:avLst>
              <a:gd name="adj1" fmla="val 8333"/>
              <a:gd name="adj2" fmla="val 5024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906640" y="5919284"/>
            <a:ext cx="2743200" cy="461665"/>
          </a:xfrm>
          <a:prstGeom prst="rect">
            <a:avLst/>
          </a:prstGeom>
          <a:noFill/>
        </p:spPr>
        <p:txBody>
          <a:bodyPr wrap="square" rtlCol="0">
            <a:spAutoFit/>
          </a:bodyPr>
          <a:lstStyle/>
          <a:p>
            <a:pPr algn="ctr"/>
            <a:r>
              <a:rPr lang="en-US" sz="2400" dirty="0"/>
              <a:t>Storage Capacity</a:t>
            </a:r>
          </a:p>
        </p:txBody>
      </p:sp>
      <p:sp>
        <p:nvSpPr>
          <p:cNvPr id="17"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t>9</a:t>
            </a:fld>
            <a:endParaRPr lang="en-US" altLang="en-US" sz="1400" dirty="0">
              <a:cs typeface="Arial" panose="020B0604020202020204" pitchFamily="34" charset="0"/>
            </a:endParaRPr>
          </a:p>
        </p:txBody>
      </p:sp>
      <p:sp>
        <p:nvSpPr>
          <p:cNvPr id="8" name="矩形 7"/>
          <p:cNvSpPr/>
          <p:nvPr/>
        </p:nvSpPr>
        <p:spPr>
          <a:xfrm>
            <a:off x="5186246" y="974424"/>
            <a:ext cx="6686446" cy="461665"/>
          </a:xfrm>
          <a:prstGeom prst="rect">
            <a:avLst/>
          </a:prstGeom>
        </p:spPr>
        <p:txBody>
          <a:bodyPr wrap="none">
            <a:spAutoFit/>
          </a:bodyPr>
          <a:lstStyle/>
          <a:p>
            <a:pPr marL="342900" indent="-342900">
              <a:spcBef>
                <a:spcPct val="20000"/>
              </a:spcBef>
              <a:buFont typeface="Arial" panose="020B0604020202020204" pitchFamily="34" charset="0"/>
              <a:buChar char="•"/>
            </a:pPr>
            <a:r>
              <a:rPr lang="zh-CN" altLang="en-US" sz="2400" b="1" dirty="0">
                <a:latin typeface="Arial" panose="020B0604020202020204"/>
                <a:cs typeface="Arial" panose="020B0604020202020204"/>
              </a:rPr>
              <a:t>Newell’s simplified kinematic wave model</a:t>
            </a:r>
          </a:p>
        </p:txBody>
      </p:sp>
      <p:sp>
        <p:nvSpPr>
          <p:cNvPr id="18"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graphicFrame>
        <p:nvGraphicFramePr>
          <p:cNvPr id="19" name="Content Placeholder 3"/>
          <p:cNvGraphicFramePr>
            <a:graphicFrameLocks/>
          </p:cNvGraphicFramePr>
          <p:nvPr>
            <p:extLst>
              <p:ext uri="{D42A27DB-BD31-4B8C-83A1-F6EECF244321}">
                <p14:modId xmlns:p14="http://schemas.microsoft.com/office/powerpoint/2010/main" val="1030841697"/>
              </p:ext>
            </p:extLst>
          </p:nvPr>
        </p:nvGraphicFramePr>
        <p:xfrm>
          <a:off x="75194" y="1545551"/>
          <a:ext cx="5400149" cy="1539943"/>
        </p:xfrm>
        <a:graphic>
          <a:graphicData uri="http://schemas.openxmlformats.org/drawingml/2006/table">
            <a:tbl>
              <a:tblPr firstRow="1" bandRow="1">
                <a:tableStyleId>{5C22544A-7EE6-4342-B048-85BDC9FD1C3A}</a:tableStyleId>
              </a:tblPr>
              <a:tblGrid>
                <a:gridCol w="1972510">
                  <a:extLst>
                    <a:ext uri="{9D8B030D-6E8A-4147-A177-3AD203B41FA5}">
                      <a16:colId xmlns:a16="http://schemas.microsoft.com/office/drawing/2014/main" val="20000"/>
                    </a:ext>
                  </a:extLst>
                </a:gridCol>
                <a:gridCol w="3427639">
                  <a:extLst>
                    <a:ext uri="{9D8B030D-6E8A-4147-A177-3AD203B41FA5}">
                      <a16:colId xmlns:a16="http://schemas.microsoft.com/office/drawing/2014/main" val="20001"/>
                    </a:ext>
                  </a:extLst>
                </a:gridCol>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88695">
                <a:tc>
                  <a:txBody>
                    <a:bodyPr/>
                    <a:lstStyle/>
                    <a:p>
                      <a:r>
                        <a:rPr lang="en-US" altLang="zh-CN" sz="1800" dirty="0" smtClean="0">
                          <a:latin typeface="Arial" panose="020B0604020202020204"/>
                          <a:cs typeface="Arial" panose="020B0604020202020204"/>
                        </a:rPr>
                        <a:t>Outflow capacity</a:t>
                      </a:r>
                      <a:endParaRPr lang="en-US" altLang="zh-CN" sz="1800" dirty="0">
                        <a:latin typeface="Arial" panose="020B0604020202020204"/>
                        <a:cs typeface="Arial" panose="020B0604020202020204"/>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Link.td_link_outflow_capacity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442663">
                <a:tc>
                  <a:txBody>
                    <a:bodyPr/>
                    <a:lstStyle/>
                    <a:p>
                      <a:r>
                        <a:rPr lang="en-US" altLang="zh-CN" sz="1800" dirty="0" smtClean="0"/>
                        <a:t>Entrance List</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entrance_queue</a:t>
                      </a:r>
                      <a:endParaRPr lang="en-US" altLang="zh-CN" sz="1800" dirty="0" smtClean="0"/>
                    </a:p>
                  </a:txBody>
                  <a:tcPr anchor="ctr"/>
                </a:tc>
                <a:extLst>
                  <a:ext uri="{0D108BD9-81ED-4DB2-BD59-A6C34878D82A}">
                    <a16:rowId xmlns:a16="http://schemas.microsoft.com/office/drawing/2014/main" val="10002"/>
                  </a:ext>
                </a:extLst>
              </a:tr>
              <a:tr h="188695">
                <a:tc>
                  <a:txBody>
                    <a:bodyPr/>
                    <a:lstStyle/>
                    <a:p>
                      <a:r>
                        <a:rPr lang="en-US" altLang="zh-CN" sz="1800" dirty="0" smtClean="0"/>
                        <a:t>Exit Queue</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exit_queue</a:t>
                      </a:r>
                      <a:endParaRPr lang="en-US" altLang="zh-CN" sz="1800" dirty="0" smtClean="0"/>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p:bldP spid="12" grpId="0" animBg="1"/>
      <p:bldP spid="13" grpId="0"/>
      <p:bldP spid="14" grpId="0"/>
      <p:bldP spid="15" grpId="0" animBg="1"/>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850</Words>
  <Application>Microsoft Office PowerPoint</Application>
  <PresentationFormat>宽屏</PresentationFormat>
  <Paragraphs>176</Paragraphs>
  <Slides>15</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3" baseType="lpstr">
      <vt:lpstr>MS PGothic</vt:lpstr>
      <vt:lpstr>宋体</vt:lpstr>
      <vt:lpstr>Arial</vt:lpstr>
      <vt:lpstr>Calibri</vt:lpstr>
      <vt:lpstr>Times New Roman</vt:lpstr>
      <vt:lpstr>Wingdings</vt:lpstr>
      <vt:lpstr>Office Theme</vt:lpstr>
      <vt:lpstr>Visio</vt:lpstr>
      <vt:lpstr>PowerPoint 演示文稿</vt:lpstr>
      <vt:lpstr>Outline</vt:lpstr>
      <vt:lpstr>Module 1  Introduction to DTALite/NeXTA</vt:lpstr>
      <vt:lpstr>    System Architecture and Data Flow                   </vt:lpstr>
      <vt:lpstr>Illustration of N-Curve Computation For Tracking Queue Spillback</vt:lpstr>
      <vt:lpstr>Simulation Logic as Simple Queue</vt:lpstr>
      <vt:lpstr>Module 2 Introduction to DTA modelling principles</vt:lpstr>
      <vt:lpstr>2.1 DTA Modelling Framework</vt:lpstr>
      <vt:lpstr>PowerPoint 演示文稿</vt:lpstr>
      <vt:lpstr>2.4 MultipleTraffic Simulation Models</vt:lpstr>
      <vt:lpstr>2.4 Multiple Traffic Simulation Models</vt:lpstr>
      <vt:lpstr>PowerPoint 演示文稿</vt:lpstr>
      <vt:lpstr>PowerPoint 演示文稿</vt:lpstr>
      <vt:lpstr>PowerPoint 演示文稿</vt:lpstr>
      <vt:lpstr>PowerPoint 演示文稿</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 Lord</dc:creator>
  <cp:lastModifiedBy>2628499925@qq.com</cp:lastModifiedBy>
  <cp:revision>823</cp:revision>
  <dcterms:created xsi:type="dcterms:W3CDTF">2011-12-16T13:47:00Z</dcterms:created>
  <dcterms:modified xsi:type="dcterms:W3CDTF">2020-11-29T16:02:51Z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