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4" r:id="rId1"/>
  </p:sldMasterIdLst>
  <p:sldIdLst>
    <p:sldId id="256" r:id="rId2"/>
    <p:sldId id="257" r:id="rId3"/>
    <p:sldId id="265" r:id="rId4"/>
    <p:sldId id="259" r:id="rId5"/>
    <p:sldId id="264" r:id="rId6"/>
    <p:sldId id="287" r:id="rId7"/>
    <p:sldId id="290" r:id="rId8"/>
    <p:sldId id="285" r:id="rId9"/>
    <p:sldId id="263" r:id="rId10"/>
    <p:sldId id="262" r:id="rId11"/>
    <p:sldId id="288" r:id="rId12"/>
    <p:sldId id="277" r:id="rId13"/>
    <p:sldId id="286" r:id="rId14"/>
    <p:sldId id="267" r:id="rId15"/>
    <p:sldId id="268" r:id="rId16"/>
    <p:sldId id="273" r:id="rId17"/>
    <p:sldId id="272" r:id="rId18"/>
    <p:sldId id="274" r:id="rId19"/>
    <p:sldId id="275" r:id="rId20"/>
    <p:sldId id="276" r:id="rId21"/>
    <p:sldId id="270" r:id="rId22"/>
    <p:sldId id="282" r:id="rId23"/>
    <p:sldId id="283" r:id="rId24"/>
    <p:sldId id="284" r:id="rId25"/>
    <p:sldId id="289"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2-06T01:08:11.505"/>
    </inkml:context>
    <inkml:brush xml:id="br0">
      <inkml:brushProperty name="width" value="0.1" units="cm"/>
      <inkml:brushProperty name="height" value="0.1" units="cm"/>
    </inkml:brush>
  </inkml:definitions>
  <inkml:trace contextRef="#ctx0" brushRef="#br0">5460 7618 16383 0 0,'0'0'0'0'0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2-07T23:17:41.387"/>
    </inkml:context>
    <inkml:brush xml:id="br0">
      <inkml:brushProperty name="width" value="0.1" units="cm"/>
      <inkml:brushProperty name="height" value="0.1" units="cm"/>
    </inkml:brush>
  </inkml:definitions>
  <inkml:trace contextRef="#ctx0" brushRef="#br0">12005 10333 16383 0 0,'-5'5'0'0'0,"-12"2"0"0"0,-4-6 0 0 0,3-7 0 0 0,-1-14 0 0 0,-13-19 0 0 0,-1-12 0 0 0,0-14 0 0 0,0-11 0 0 0,2-2 0 0 0,-1 1 0 0 0,-4 3 0 0 0,-1 5 0 0 0,0-2 0 0 0,7 6 0 0 0,3 4 0 0 0,-9 2 0 0 0,-14 6 0 0 0,1 6 0 0 0,5 12 0 0 0,9 7 0 0 0,10 2 0 0 0,0-4 0 0 0,-1-2 0 0 0,-2-1 0 0 0,-1-6 0 0 0,0 0 0 0 0,-1 1 0 0 0,-1 1 0 0 0,1 8 0 0 0,-1 8 0 0 0,1 8 0 0 0,-11 1 0 0 0,-8-8 0 0 0,-6 0 0 0 0,1-2 0 0 0,-6-3 0 0 0,-3 4 0 0 0,4-1 0 0 0,8 4 0 0 0,11 0 0 0 0,8 3 0 0 0,5 4 0 0 0,0-1 0 0 0,-4 1 0 0 0,-7 2 0 0 0,-8-1 0 0 0,-7 0 0 0 0,2 2 0 0 0,-2-3 0 0 0,3 0 0 0 0,6 3 0 0 0,-1-3 0 0 0,2 0 0 0 0,4-2 0 0 0,3-5 0 0 0,3 0 0 0 0,1 0 0 0 0,6-4 0 0 0,3-3 0 0 0,6-2 0 0 0,4-1 0 0 0,6 3 0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2-07T23:17:41.388"/>
    </inkml:context>
    <inkml:brush xml:id="br0">
      <inkml:brushProperty name="width" value="0.1" units="cm"/>
      <inkml:brushProperty name="height" value="0.1" units="cm"/>
    </inkml:brush>
  </inkml:definitions>
  <inkml:trace contextRef="#ctx0" brushRef="#br0">9578 8679 16383 0 0,'5'-10'0'0'0,"7"-9"0"0"0,12-16 0 0 0,6-8 0 0 0,15 4 0 0 0,3 8 0 0 0,10 10 0 0 0,0 8 0 0 0,-4 7 0 0 0,-7 3 0 0 0,-1 4 0 0 0,-3 0 0 0 0,-9 1 0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2-07T23:17:41.389"/>
    </inkml:context>
    <inkml:brush xml:id="br0">
      <inkml:brushProperty name="width" value="0.1" units="cm"/>
      <inkml:brushProperty name="height" value="0.1" units="cm"/>
    </inkml:brush>
  </inkml:definitions>
  <inkml:trace contextRef="#ctx0" brushRef="#br0">13506 13199 16383 0 0,'-5'0'0'0'0,"-2"-11"0"0"0,1-7 0 0 0,1-7 0 0 0,1-10 0 0 0,-4-3 0 0 0,0-5 0 0 0,1-7 0 0 0,-8-9 0 0 0,-8-1 0 0 0,1 1 0 0 0,-1 4 0 0 0,-7 2 0 0 0,-8-6 0 0 0,1 2 0 0 0,-2 6 0 0 0,-6 6 0 0 0,-5 1 0 0 0,1 2 0 0 0,-6-2 0 0 0,-5-3 0 0 0,-2-5 0 0 0,-1 2 0 0 0,-16 0 0 0 0,-9-4 0 0 0,-5 9 0 0 0,-13 2 0 0 0,-9 7 0 0 0,5 5 0 0 0,6 3 0 0 0,10 6 0 0 0,16 7 0 0 0,1 0 0 0 0,8-1 0 0 0,10 1 0 0 0,11 3 0 0 0,3 4 0 0 0,4 4 0 0 0,4-4 0 0 0,3 0 0 0 0,2 2 0 0 0,-4 2 0 0 0,-1-5 0 0 0,-9 1 0 0 0,-18 1 0 0 0,-8 1 0 0 0,-12 3 0 0 0,-28-10 0 0 0,-6-6 0 0 0,3-1 0 0 0,10 3 0 0 0,12 4 0 0 0,18 5 0 0 0,11 4 0 0 0,5 2 0 0 0,9 2 0 0 0,2-5 0 0 0,4-6 0 0 0,4-2 0 0 0,10-3 0 0 0,3 1 0 0 0,-7-3 0 0 0,-15-7 0 0 0,-9-6 0 0 0,-4-7 0 0 0,2 2 0 0 0,12 3 0 0 0,9-4 0 0 0,11 0 0 0 0,10 0 0 0 0,9 2 0 0 0,5 2 0 0 0,4 1 0 0 0,1 1 0 0 0,1 0 0 0 0,0 6 0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2-07T23:17:41.390"/>
    </inkml:context>
    <inkml:brush xml:id="br0">
      <inkml:brushProperty name="width" value="0.1" units="cm"/>
      <inkml:brushProperty name="height" value="0.1" units="cm"/>
    </inkml:brush>
  </inkml:definitions>
  <inkml:trace contextRef="#ctx0" brushRef="#br0">9826 11086 16383 0 0,'-5'0'0'0'0,"-12"5"0"0"0,-14 7 0 0 0,-11 12 0 0 0,-4 1 0 0 0,0 2 0 0 0,4-3 0 0 0,3-1 0 0 0,19-5 0 0 0,18-5 0 0 0,29-20 0 0 0,16-9 0 0 0,11-7 0 0 0,1-4 0 0 0,-3 1 0 0 0,-6 7 0 0 0,0 5 0 0 0,2 6 0 0 0,-2 3 0 0 0,7 4 0 0 0,-1 1 0 0 0,-3 1 0 0 0,-6 5 0 0 0,-5 2 0 0 0,-8 5 0 0 0,0 5 0 0 0,1-1 0 0 0,0-2 0 0 0,5 0 0 0 0,-4-2 0 0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965A7A7B-B71A-428D-833F-0F3507A6DB13}" type="datetimeFigureOut">
              <a:rPr lang="en-US" dirty="0"/>
              <a:t>3/27/2025</a:t>
            </a:fld>
            <a:endParaRPr lang="en-US"/>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A65A5C87-DF58-40C8-B092-1DE63DB4547E}" type="slidenum">
              <a:rPr lang="en-US" dirty="0"/>
              <a:t>‹#›</a:t>
            </a:fld>
            <a:endParaRPr lang="en-US"/>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127980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F248F9EB-9D34-4B41-B66C-5FAF50876D2D}" type="datetimeFigureOut">
              <a:rPr lang="en-US" dirty="0"/>
              <a:t>3/27/2025</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A65A5C87-DF58-40C8-B092-1DE63DB4547E}" type="slidenum">
              <a:rPr lang="en-US" dirty="0"/>
              <a:t>‹#›</a:t>
            </a:fld>
            <a:endParaRPr lang="en-US"/>
          </a:p>
        </p:txBody>
      </p:sp>
    </p:spTree>
    <p:extLst>
      <p:ext uri="{BB962C8B-B14F-4D97-AF65-F5344CB8AC3E}">
        <p14:creationId xmlns:p14="http://schemas.microsoft.com/office/powerpoint/2010/main" val="3848222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34489A26-CAA1-4690-8C1F-1641B1B97745}" type="datetimeFigureOut">
              <a:rPr lang="en-US" dirty="0"/>
              <a:t>3/27/2025</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A65A5C87-DF58-40C8-B092-1DE63DB4547E}" type="slidenum">
              <a:rPr lang="en-US" dirty="0"/>
              <a:t>‹#›</a:t>
            </a:fld>
            <a:endParaRPr lang="en-US"/>
          </a:p>
        </p:txBody>
      </p:sp>
    </p:spTree>
    <p:extLst>
      <p:ext uri="{BB962C8B-B14F-4D97-AF65-F5344CB8AC3E}">
        <p14:creationId xmlns:p14="http://schemas.microsoft.com/office/powerpoint/2010/main" val="18198818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5CF65307-640F-4AE7-B0BE-50C709AD86C5}" type="datetimeFigureOut">
              <a:rPr lang="en-US" dirty="0"/>
              <a:t>3/27/2025</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A65A5C87-DF58-40C8-B092-1DE63DB4547E}" type="slidenum">
              <a:rPr lang="en-US" dirty="0"/>
              <a:t>‹#›</a:t>
            </a:fld>
            <a:endParaRPr lang="en-US"/>
          </a:p>
        </p:txBody>
      </p:sp>
    </p:spTree>
    <p:extLst>
      <p:ext uri="{BB962C8B-B14F-4D97-AF65-F5344CB8AC3E}">
        <p14:creationId xmlns:p14="http://schemas.microsoft.com/office/powerpoint/2010/main" val="23216033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F77EA1F9-1F0F-4C65-8F6E-9729B924AAAC}" type="datetimeFigureOut">
              <a:rPr lang="en-US" dirty="0"/>
              <a:t>3/27/2025</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A65A5C87-DF58-40C8-B092-1DE63DB4547E}" type="slidenum">
              <a:rPr lang="en-US" dirty="0"/>
              <a:t>‹#›</a:t>
            </a:fld>
            <a:endParaRPr lang="en-US"/>
          </a:p>
        </p:txBody>
      </p:sp>
    </p:spTree>
    <p:extLst>
      <p:ext uri="{BB962C8B-B14F-4D97-AF65-F5344CB8AC3E}">
        <p14:creationId xmlns:p14="http://schemas.microsoft.com/office/powerpoint/2010/main" val="9078836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202278E8-5F4B-47D5-A617-8CCDF75D6A33}" type="datetimeFigureOut">
              <a:rPr lang="en-US" dirty="0"/>
              <a:t>3/27/2025</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A65A5C87-DF58-40C8-B092-1DE63DB4547E}" type="slidenum">
              <a:rPr lang="en-US" dirty="0"/>
              <a:t>‹#›</a:t>
            </a:fld>
            <a:endParaRPr lang="en-US"/>
          </a:p>
        </p:txBody>
      </p:sp>
    </p:spTree>
    <p:extLst>
      <p:ext uri="{BB962C8B-B14F-4D97-AF65-F5344CB8AC3E}">
        <p14:creationId xmlns:p14="http://schemas.microsoft.com/office/powerpoint/2010/main" val="31755751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16AAFA52-7A21-407F-8339-40DF182D7460}" type="datetimeFigureOut">
              <a:rPr lang="en-US" dirty="0"/>
              <a:t>3/27/2025</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A65A5C87-DF58-40C8-B092-1DE63DB4547E}" type="slidenum">
              <a:rPr lang="en-US" dirty="0"/>
              <a:t>‹#›</a:t>
            </a:fld>
            <a:endParaRPr lang="en-US"/>
          </a:p>
        </p:txBody>
      </p:sp>
    </p:spTree>
    <p:extLst>
      <p:ext uri="{BB962C8B-B14F-4D97-AF65-F5344CB8AC3E}">
        <p14:creationId xmlns:p14="http://schemas.microsoft.com/office/powerpoint/2010/main" val="14740990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96770335-1C1A-4243-9BDD-9630C417D284}" type="datetimeFigureOut">
              <a:rPr lang="en-US" dirty="0"/>
              <a:t>3/27/2025</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A65A5C87-DF58-40C8-B092-1DE63DB4547E}" type="slidenum">
              <a:rPr lang="en-US" dirty="0"/>
              <a:t>‹#›</a:t>
            </a:fld>
            <a:endParaRPr lang="en-US"/>
          </a:p>
        </p:txBody>
      </p:sp>
    </p:spTree>
    <p:extLst>
      <p:ext uri="{BB962C8B-B14F-4D97-AF65-F5344CB8AC3E}">
        <p14:creationId xmlns:p14="http://schemas.microsoft.com/office/powerpoint/2010/main" val="21388651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141513F-8EBD-4612-96F4-CC3E309609AF}" type="datetimeFigureOut">
              <a:rPr lang="en-US" dirty="0"/>
              <a:t>3/27/2025</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A65A5C87-DF58-40C8-B092-1DE63DB4547E}" type="slidenum">
              <a:rPr lang="en-US" dirty="0"/>
              <a:t>‹#›</a:t>
            </a:fld>
            <a:endParaRPr lang="en-US"/>
          </a:p>
        </p:txBody>
      </p:sp>
    </p:spTree>
    <p:extLst>
      <p:ext uri="{BB962C8B-B14F-4D97-AF65-F5344CB8AC3E}">
        <p14:creationId xmlns:p14="http://schemas.microsoft.com/office/powerpoint/2010/main" val="5061901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6E6483A1-31A8-47A2-AB0A-53A7803D5EBF}" type="datetimeFigureOut">
              <a:rPr lang="en-US" dirty="0"/>
              <a:t>3/27/2025</a:t>
            </a:fld>
            <a:endParaRPr lang="en-US"/>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A65A5C87-DF58-40C8-B092-1DE63DB4547E}" type="slidenum">
              <a:rPr lang="en-US" dirty="0"/>
              <a:t>‹#›</a:t>
            </a:fld>
            <a:endParaRPr lang="en-US"/>
          </a:p>
        </p:txBody>
      </p:sp>
    </p:spTree>
    <p:extLst>
      <p:ext uri="{BB962C8B-B14F-4D97-AF65-F5344CB8AC3E}">
        <p14:creationId xmlns:p14="http://schemas.microsoft.com/office/powerpoint/2010/main" val="27772857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noChangeAspect="1"/>
          </p:cNvSpPr>
          <p:nvPr>
            <p:ph type="pic" idx="1"/>
          </p:nvPr>
        </p:nvSpPr>
        <p:spPr>
          <a:xfrm>
            <a:off x="4965192" y="1161288"/>
            <a:ext cx="6729984" cy="4645152"/>
          </a:xfrm>
        </p:spPr>
        <p:txBody>
          <a:bodyPr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6D8810B9-2C7C-4CAF-99E2-617AE20BA331}" type="datetimeFigureOut">
              <a:rPr lang="en-US" dirty="0"/>
              <a:t>3/27/2025</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A65A5C87-DF58-40C8-B092-1DE63DB4547E}" type="slidenum">
              <a:rPr lang="en-US" dirty="0"/>
              <a:t>‹#›</a:t>
            </a:fld>
            <a:endParaRPr lang="en-US"/>
          </a:p>
        </p:txBody>
      </p:sp>
    </p:spTree>
    <p:extLst>
      <p:ext uri="{BB962C8B-B14F-4D97-AF65-F5344CB8AC3E}">
        <p14:creationId xmlns:p14="http://schemas.microsoft.com/office/powerpoint/2010/main" val="8612126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E93E0A-5177-400C-87C9-C93AF466EC49}" type="datetimeFigureOut">
              <a:rPr lang="en-US" dirty="0"/>
              <a:t>3/27/2025</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917615-2DB4-4DAA-9DE3-B2B689A846E0}" type="slidenum">
              <a:rPr lang="en-US" dirty="0"/>
              <a:t>‹#›</a:t>
            </a:fld>
            <a:endParaRPr lang="en-US"/>
          </a:p>
        </p:txBody>
      </p:sp>
    </p:spTree>
    <p:extLst>
      <p:ext uri="{BB962C8B-B14F-4D97-AF65-F5344CB8AC3E}">
        <p14:creationId xmlns:p14="http://schemas.microsoft.com/office/powerpoint/2010/main" val="106791081"/>
      </p:ext>
    </p:extLst>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5.svg"/><Relationship Id="rId5" Type="http://schemas.openxmlformats.org/officeDocument/2006/relationships/image" Target="../media/image9.sv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sv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customXml" Target="../ink/ink4.xml"/><Relationship Id="rId3" Type="http://schemas.openxmlformats.org/officeDocument/2006/relationships/image" Target="../media/image16.png"/><Relationship Id="rId7" Type="http://schemas.openxmlformats.org/officeDocument/2006/relationships/image" Target="../media/image18.png"/><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customXml" Target="../ink/ink3.xml"/><Relationship Id="rId11" Type="http://schemas.openxmlformats.org/officeDocument/2006/relationships/image" Target="../media/image20.png"/><Relationship Id="rId5" Type="http://schemas.openxmlformats.org/officeDocument/2006/relationships/image" Target="../media/image17.png"/><Relationship Id="rId10" Type="http://schemas.openxmlformats.org/officeDocument/2006/relationships/customXml" Target="../ink/ink5.xml"/><Relationship Id="rId4" Type="http://schemas.openxmlformats.org/officeDocument/2006/relationships/customXml" Target="../ink/ink2.xml"/><Relationship Id="rId9"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5400">
                <a:solidFill>
                  <a:srgbClr val="262626"/>
                </a:solidFill>
                <a:ea typeface="Calibri Light"/>
                <a:cs typeface="Calibri Light"/>
              </a:rPr>
              <a:t>Work Vessels For Veterans</a:t>
            </a:r>
            <a:endParaRPr lang="en-US"/>
          </a:p>
        </p:txBody>
      </p:sp>
      <p:sp>
        <p:nvSpPr>
          <p:cNvPr id="3" name="Subtitle 2"/>
          <p:cNvSpPr>
            <a:spLocks noGrp="1"/>
          </p:cNvSpPr>
          <p:nvPr>
            <p:ph type="subTitle" idx="1"/>
          </p:nvPr>
        </p:nvSpPr>
        <p:spPr/>
        <p:txBody>
          <a:bodyPr vert="horz" lIns="91440" tIns="45720" rIns="91440" bIns="45720" rtlCol="0" anchor="t">
            <a:normAutofit/>
          </a:bodyPr>
          <a:lstStyle/>
          <a:p>
            <a:r>
              <a:rPr lang="en-US"/>
              <a:t>By: Duy, David, Mateusz, Adam</a:t>
            </a:r>
          </a:p>
        </p:txBody>
      </p:sp>
      <p:pic>
        <p:nvPicPr>
          <p:cNvPr id="5" name="Picture 4" descr="WVFV (@workvessels4vets) • Instagram ...">
            <a:extLst>
              <a:ext uri="{FF2B5EF4-FFF2-40B4-BE49-F238E27FC236}">
                <a16:creationId xmlns:a16="http://schemas.microsoft.com/office/drawing/2014/main" id="{C883EB5F-0816-FD6D-53AB-07AFF7B3C6BF}"/>
              </a:ext>
            </a:extLst>
          </p:cNvPr>
          <p:cNvPicPr>
            <a:picLocks noChangeAspect="1"/>
          </p:cNvPicPr>
          <p:nvPr/>
        </p:nvPicPr>
        <p:blipFill>
          <a:blip r:embed="rId2"/>
          <a:stretch>
            <a:fillRect/>
          </a:stretch>
        </p:blipFill>
        <p:spPr>
          <a:xfrm>
            <a:off x="8972324" y="724581"/>
            <a:ext cx="2143125" cy="2143125"/>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3F81B-9D64-6F38-1E4A-383AB61A976F}"/>
              </a:ext>
            </a:extLst>
          </p:cNvPr>
          <p:cNvSpPr>
            <a:spLocks noGrp="1"/>
          </p:cNvSpPr>
          <p:nvPr>
            <p:ph type="title"/>
          </p:nvPr>
        </p:nvSpPr>
        <p:spPr/>
        <p:txBody>
          <a:bodyPr/>
          <a:lstStyle/>
          <a:p>
            <a:r>
              <a:rPr lang="en-US">
                <a:ea typeface="+mj-lt"/>
                <a:cs typeface="+mj-lt"/>
              </a:rPr>
              <a:t>Solution</a:t>
            </a:r>
            <a:endParaRPr lang="en-US"/>
          </a:p>
        </p:txBody>
      </p:sp>
      <p:sp>
        <p:nvSpPr>
          <p:cNvPr id="3" name="Content Placeholder 2">
            <a:extLst>
              <a:ext uri="{FF2B5EF4-FFF2-40B4-BE49-F238E27FC236}">
                <a16:creationId xmlns:a16="http://schemas.microsoft.com/office/drawing/2014/main" id="{6652A2F1-017D-E85B-EFFC-D4BFBFFBF649}"/>
              </a:ext>
            </a:extLst>
          </p:cNvPr>
          <p:cNvSpPr>
            <a:spLocks noGrp="1"/>
          </p:cNvSpPr>
          <p:nvPr>
            <p:ph idx="1"/>
          </p:nvPr>
        </p:nvSpPr>
        <p:spPr>
          <a:xfrm>
            <a:off x="559824" y="2110177"/>
            <a:ext cx="11145561" cy="4520702"/>
          </a:xfrm>
        </p:spPr>
        <p:txBody>
          <a:bodyPr vert="horz" lIns="91440" tIns="45720" rIns="91440" bIns="45720" rtlCol="0" anchor="t">
            <a:normAutofit fontScale="70000" lnSpcReduction="20000"/>
          </a:bodyPr>
          <a:lstStyle/>
          <a:p>
            <a:pPr>
              <a:buNone/>
            </a:pPr>
            <a:r>
              <a:rPr lang="en-US" sz="2400" b="1">
                <a:ea typeface="+mn-lt"/>
                <a:cs typeface="+mn-lt"/>
              </a:rPr>
              <a:t>Proposed Solution</a:t>
            </a:r>
            <a:r>
              <a:rPr lang="en-US" sz="2400">
                <a:ea typeface="+mn-lt"/>
                <a:cs typeface="+mn-lt"/>
              </a:rPr>
              <a:t>:</a:t>
            </a:r>
            <a:endParaRPr lang="en-US" sz="2400"/>
          </a:p>
          <a:p>
            <a:pPr>
              <a:buFont typeface="Arial"/>
              <a:buChar char="•"/>
            </a:pPr>
            <a:r>
              <a:rPr lang="en-US" sz="2400">
                <a:ea typeface="+mn-lt"/>
                <a:cs typeface="+mn-lt"/>
              </a:rPr>
              <a:t>Centralized, cloud-based database system.</a:t>
            </a:r>
            <a:endParaRPr lang="en-US" sz="2400"/>
          </a:p>
          <a:p>
            <a:pPr>
              <a:buFont typeface="Arial"/>
              <a:buChar char="•"/>
            </a:pPr>
            <a:r>
              <a:rPr lang="en-US" sz="2400">
                <a:ea typeface="+mn-lt"/>
                <a:cs typeface="+mn-lt"/>
              </a:rPr>
              <a:t>Automates data entry, reporting, and tracking.</a:t>
            </a:r>
            <a:endParaRPr lang="en-US" sz="2400"/>
          </a:p>
          <a:p>
            <a:pPr>
              <a:buFont typeface="Arial"/>
              <a:buChar char="•"/>
            </a:pPr>
            <a:r>
              <a:rPr lang="en-US" sz="2400">
                <a:ea typeface="+mn-lt"/>
                <a:cs typeface="+mn-lt"/>
              </a:rPr>
              <a:t>Integrates all key operations.</a:t>
            </a:r>
            <a:endParaRPr lang="en-US" sz="2400"/>
          </a:p>
          <a:p>
            <a:pPr>
              <a:buNone/>
            </a:pPr>
            <a:r>
              <a:rPr lang="en-US" sz="2400" b="1">
                <a:ea typeface="+mn-lt"/>
                <a:cs typeface="+mn-lt"/>
              </a:rPr>
              <a:t>Key Features</a:t>
            </a:r>
            <a:r>
              <a:rPr lang="en-US" sz="2400">
                <a:ea typeface="+mn-lt"/>
                <a:cs typeface="+mn-lt"/>
              </a:rPr>
              <a:t>:</a:t>
            </a:r>
            <a:endParaRPr lang="en-US">
              <a:ea typeface="+mn-lt"/>
              <a:cs typeface="+mn-lt"/>
            </a:endParaRPr>
          </a:p>
          <a:p>
            <a:pPr>
              <a:buFont typeface="Arial"/>
              <a:buChar char="•"/>
            </a:pPr>
            <a:r>
              <a:rPr lang="en-US" sz="2400">
                <a:ea typeface="+mn-lt"/>
                <a:cs typeface="+mn-lt"/>
              </a:rPr>
              <a:t>Real-time data tracking and reporting. </a:t>
            </a:r>
            <a:endParaRPr lang="en-US" sz="3600">
              <a:ea typeface="+mn-lt"/>
              <a:cs typeface="+mn-lt"/>
            </a:endParaRPr>
          </a:p>
          <a:p>
            <a:pPr>
              <a:buFont typeface="Arial"/>
              <a:buChar char="•"/>
            </a:pPr>
            <a:r>
              <a:rPr lang="en-US" sz="2400">
                <a:ea typeface="+mn-lt"/>
                <a:cs typeface="+mn-lt"/>
              </a:rPr>
              <a:t>Streamlined volunteer-to-veteran matching.</a:t>
            </a:r>
            <a:endParaRPr lang="en-US">
              <a:ea typeface="+mn-lt"/>
              <a:cs typeface="+mn-lt"/>
            </a:endParaRPr>
          </a:p>
          <a:p>
            <a:pPr>
              <a:buFont typeface="Arial"/>
              <a:buChar char="•"/>
            </a:pPr>
            <a:r>
              <a:rPr lang="en-US" sz="2400">
                <a:ea typeface="+mn-lt"/>
                <a:cs typeface="+mn-lt"/>
              </a:rPr>
              <a:t>Automated financial and impact reporting.</a:t>
            </a:r>
            <a:endParaRPr lang="en-US">
              <a:ea typeface="+mn-lt"/>
              <a:cs typeface="+mn-lt"/>
            </a:endParaRPr>
          </a:p>
          <a:p>
            <a:pPr marL="0" indent="0">
              <a:buNone/>
            </a:pPr>
            <a:r>
              <a:rPr lang="en-US" sz="2400" b="1">
                <a:ea typeface="+mn-lt"/>
                <a:cs typeface="+mn-lt"/>
              </a:rPr>
              <a:t>Expected Benefits</a:t>
            </a:r>
            <a:r>
              <a:rPr lang="en-US" sz="2400">
                <a:ea typeface="+mn-lt"/>
                <a:cs typeface="+mn-lt"/>
              </a:rPr>
              <a:t>:</a:t>
            </a:r>
            <a:endParaRPr lang="en-US">
              <a:ea typeface="+mn-lt"/>
              <a:cs typeface="+mn-lt"/>
            </a:endParaRPr>
          </a:p>
          <a:p>
            <a:pPr>
              <a:buFont typeface="Arial"/>
              <a:buChar char="•"/>
            </a:pPr>
            <a:r>
              <a:rPr lang="en-US" sz="2400">
                <a:ea typeface="+mn-lt"/>
                <a:cs typeface="+mn-lt"/>
              </a:rPr>
              <a:t>Reduces manual errors and delays.</a:t>
            </a:r>
            <a:endParaRPr lang="en-US">
              <a:ea typeface="+mn-lt"/>
              <a:cs typeface="+mn-lt"/>
            </a:endParaRPr>
          </a:p>
          <a:p>
            <a:pPr>
              <a:buFont typeface="Arial"/>
              <a:buChar char="•"/>
            </a:pPr>
            <a:r>
              <a:rPr lang="en-US" sz="2400">
                <a:ea typeface="+mn-lt"/>
                <a:cs typeface="+mn-lt"/>
              </a:rPr>
              <a:t>Improves donor engagement and transparency.</a:t>
            </a:r>
            <a:endParaRPr lang="en-US">
              <a:ea typeface="+mn-lt"/>
              <a:cs typeface="+mn-lt"/>
            </a:endParaRPr>
          </a:p>
          <a:p>
            <a:pPr>
              <a:buFont typeface="Arial"/>
              <a:buChar char="•"/>
            </a:pPr>
            <a:r>
              <a:rPr lang="en-US" sz="2400">
                <a:ea typeface="+mn-lt"/>
                <a:cs typeface="+mn-lt"/>
              </a:rPr>
              <a:t>Enables real-time insights into veteran outcomes.</a:t>
            </a:r>
            <a:endParaRPr lang="en-US">
              <a:ea typeface="+mn-lt"/>
              <a:cs typeface="+mn-lt"/>
            </a:endParaRPr>
          </a:p>
          <a:p>
            <a:pPr marL="0" indent="0">
              <a:buFont typeface="Arial"/>
              <a:buNone/>
            </a:pPr>
            <a:endParaRPr lang="en-US" sz="2400">
              <a:latin typeface="Avenir Next LT Pro"/>
              <a:ea typeface="Calibri Light"/>
              <a:cs typeface="Calibri Light"/>
            </a:endParaRPr>
          </a:p>
          <a:p>
            <a:pPr marL="0" indent="0">
              <a:buNone/>
            </a:pPr>
            <a:endParaRPr lang="en-US">
              <a:latin typeface="-webkit-standard"/>
              <a:ea typeface="Calibri Light"/>
              <a:cs typeface="Calibri Light"/>
            </a:endParaRPr>
          </a:p>
          <a:p>
            <a:pPr marL="0" indent="0">
              <a:buNone/>
            </a:pPr>
            <a:endParaRPr lang="en-US">
              <a:latin typeface="-webkit-standard"/>
              <a:ea typeface="Calibri Light"/>
              <a:cs typeface="Calibri Light"/>
            </a:endParaRPr>
          </a:p>
        </p:txBody>
      </p:sp>
      <p:sp>
        <p:nvSpPr>
          <p:cNvPr id="4" name="Rectangle 3">
            <a:extLst>
              <a:ext uri="{FF2B5EF4-FFF2-40B4-BE49-F238E27FC236}">
                <a16:creationId xmlns:a16="http://schemas.microsoft.com/office/drawing/2014/main" id="{EB966BA5-523B-AB99-5B9E-AD3B3A8ABC37}"/>
              </a:ext>
            </a:extLst>
          </p:cNvPr>
          <p:cNvSpPr/>
          <p:nvPr/>
        </p:nvSpPr>
        <p:spPr>
          <a:xfrm>
            <a:off x="7684801" y="2325114"/>
            <a:ext cx="2170288" cy="498122"/>
          </a:xfrm>
          <a:prstGeom prst="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a:solidFill>
                  <a:schemeClr val="tx1"/>
                </a:solidFill>
              </a:rPr>
              <a:t>Data Input</a:t>
            </a:r>
          </a:p>
        </p:txBody>
      </p:sp>
      <p:sp>
        <p:nvSpPr>
          <p:cNvPr id="5" name="Rectangle 4">
            <a:extLst>
              <a:ext uri="{FF2B5EF4-FFF2-40B4-BE49-F238E27FC236}">
                <a16:creationId xmlns:a16="http://schemas.microsoft.com/office/drawing/2014/main" id="{901D05EB-831A-EFD9-718C-A24991AAD8BB}"/>
              </a:ext>
            </a:extLst>
          </p:cNvPr>
          <p:cNvSpPr/>
          <p:nvPr/>
        </p:nvSpPr>
        <p:spPr>
          <a:xfrm>
            <a:off x="7007468" y="3312891"/>
            <a:ext cx="3496731" cy="4910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400" b="1">
                <a:solidFill>
                  <a:schemeClr val="tx1"/>
                </a:solidFill>
              </a:rPr>
              <a:t>Centralized System</a:t>
            </a:r>
          </a:p>
        </p:txBody>
      </p:sp>
      <p:sp>
        <p:nvSpPr>
          <p:cNvPr id="6" name="Rectangle 5">
            <a:extLst>
              <a:ext uri="{FF2B5EF4-FFF2-40B4-BE49-F238E27FC236}">
                <a16:creationId xmlns:a16="http://schemas.microsoft.com/office/drawing/2014/main" id="{C7D19A10-5C46-6873-7A0B-F37591F016A0}"/>
              </a:ext>
            </a:extLst>
          </p:cNvPr>
          <p:cNvSpPr/>
          <p:nvPr/>
        </p:nvSpPr>
        <p:spPr>
          <a:xfrm>
            <a:off x="7014523" y="4321837"/>
            <a:ext cx="3489675" cy="4910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nSpc>
                <a:spcPct val="110000"/>
              </a:lnSpc>
              <a:spcBef>
                <a:spcPts val="1000"/>
              </a:spcBef>
            </a:pPr>
            <a:r>
              <a:rPr lang="en-US" sz="2400" b="1">
                <a:solidFill>
                  <a:srgbClr val="000000"/>
                </a:solidFill>
              </a:rPr>
              <a:t>  Real-Time Analytics</a:t>
            </a:r>
            <a:endParaRPr lang="en-US" sz="2400" b="1"/>
          </a:p>
        </p:txBody>
      </p:sp>
      <p:sp>
        <p:nvSpPr>
          <p:cNvPr id="7" name="Rectangle 6">
            <a:extLst>
              <a:ext uri="{FF2B5EF4-FFF2-40B4-BE49-F238E27FC236}">
                <a16:creationId xmlns:a16="http://schemas.microsoft.com/office/drawing/2014/main" id="{8E240064-C738-BC9F-5321-26C4A119A96F}"/>
              </a:ext>
            </a:extLst>
          </p:cNvPr>
          <p:cNvSpPr/>
          <p:nvPr/>
        </p:nvSpPr>
        <p:spPr>
          <a:xfrm>
            <a:off x="7042746" y="5359004"/>
            <a:ext cx="3560228" cy="4487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en-US" sz="2400" b="1">
                <a:solidFill>
                  <a:schemeClr val="tx1"/>
                </a:solidFill>
              </a:rPr>
              <a:t>Automated Reporting</a:t>
            </a:r>
            <a:endParaRPr lang="en-US" sz="2400">
              <a:solidFill>
                <a:schemeClr val="tx1"/>
              </a:solidFill>
            </a:endParaRPr>
          </a:p>
        </p:txBody>
      </p:sp>
      <p:pic>
        <p:nvPicPr>
          <p:cNvPr id="9" name="Graphic 8" descr="Arrow Down with solid fill">
            <a:extLst>
              <a:ext uri="{FF2B5EF4-FFF2-40B4-BE49-F238E27FC236}">
                <a16:creationId xmlns:a16="http://schemas.microsoft.com/office/drawing/2014/main" id="{821AD8C5-6DEA-C8DB-3DBE-A507658D7C0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312856" y="3783187"/>
            <a:ext cx="914400" cy="491068"/>
          </a:xfrm>
          <a:prstGeom prst="rect">
            <a:avLst/>
          </a:prstGeom>
        </p:spPr>
      </p:pic>
      <p:pic>
        <p:nvPicPr>
          <p:cNvPr id="10" name="Graphic 9" descr="Arrow Down with solid fill">
            <a:extLst>
              <a:ext uri="{FF2B5EF4-FFF2-40B4-BE49-F238E27FC236}">
                <a16:creationId xmlns:a16="http://schemas.microsoft.com/office/drawing/2014/main" id="{10C75CCE-5215-3952-2CC8-26A21E2874C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334022" y="4806244"/>
            <a:ext cx="914400" cy="512234"/>
          </a:xfrm>
          <a:prstGeom prst="rect">
            <a:avLst/>
          </a:prstGeom>
        </p:spPr>
      </p:pic>
      <p:pic>
        <p:nvPicPr>
          <p:cNvPr id="11" name="Graphic 10" descr="Arrow Down with solid fill">
            <a:extLst>
              <a:ext uri="{FF2B5EF4-FFF2-40B4-BE49-F238E27FC236}">
                <a16:creationId xmlns:a16="http://schemas.microsoft.com/office/drawing/2014/main" id="{2717C75B-FCD1-D477-BE9F-B180F278326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98744" y="2830689"/>
            <a:ext cx="914400" cy="448734"/>
          </a:xfrm>
          <a:prstGeom prst="rect">
            <a:avLst/>
          </a:prstGeom>
        </p:spPr>
      </p:pic>
      <p:pic>
        <p:nvPicPr>
          <p:cNvPr id="16" name="Graphic 15" descr="Bar chart with solid fill">
            <a:extLst>
              <a:ext uri="{FF2B5EF4-FFF2-40B4-BE49-F238E27FC236}">
                <a16:creationId xmlns:a16="http://schemas.microsoft.com/office/drawing/2014/main" id="{03A3BA79-AE27-B7AA-D932-0D039FF0116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697632" y="4164189"/>
            <a:ext cx="752123" cy="766233"/>
          </a:xfrm>
          <a:prstGeom prst="rect">
            <a:avLst/>
          </a:prstGeom>
        </p:spPr>
      </p:pic>
      <p:pic>
        <p:nvPicPr>
          <p:cNvPr id="17" name="Graphic 16" descr="Document with solid fill">
            <a:extLst>
              <a:ext uri="{FF2B5EF4-FFF2-40B4-BE49-F238E27FC236}">
                <a16:creationId xmlns:a16="http://schemas.microsoft.com/office/drawing/2014/main" id="{80030B7F-FFB0-3047-DAF2-8A3C5D8804F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739965" y="5194301"/>
            <a:ext cx="766234" cy="745067"/>
          </a:xfrm>
          <a:prstGeom prst="rect">
            <a:avLst/>
          </a:prstGeom>
        </p:spPr>
      </p:pic>
      <p:pic>
        <p:nvPicPr>
          <p:cNvPr id="18" name="Graphic 17" descr="Database with solid fill">
            <a:extLst>
              <a:ext uri="{FF2B5EF4-FFF2-40B4-BE49-F238E27FC236}">
                <a16:creationId xmlns:a16="http://schemas.microsoft.com/office/drawing/2014/main" id="{CA768F49-BF97-58F6-B208-E4D97F559DDF}"/>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0641188" y="3190522"/>
            <a:ext cx="808567" cy="752123"/>
          </a:xfrm>
          <a:prstGeom prst="rect">
            <a:avLst/>
          </a:prstGeom>
        </p:spPr>
      </p:pic>
      <p:pic>
        <p:nvPicPr>
          <p:cNvPr id="12" name="Graphic 11" descr="Keyboard with solid fill">
            <a:extLst>
              <a:ext uri="{FF2B5EF4-FFF2-40B4-BE49-F238E27FC236}">
                <a16:creationId xmlns:a16="http://schemas.microsoft.com/office/drawing/2014/main" id="{149DFBDC-5B17-2E08-8D68-97DAB43524AC}"/>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0549467" y="2125133"/>
            <a:ext cx="914400" cy="914400"/>
          </a:xfrm>
          <a:prstGeom prst="rect">
            <a:avLst/>
          </a:prstGeom>
        </p:spPr>
      </p:pic>
    </p:spTree>
    <p:extLst>
      <p:ext uri="{BB962C8B-B14F-4D97-AF65-F5344CB8AC3E}">
        <p14:creationId xmlns:p14="http://schemas.microsoft.com/office/powerpoint/2010/main" val="4699529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3F896-38D4-B4FA-CDAC-B1F550A6321C}"/>
              </a:ext>
            </a:extLst>
          </p:cNvPr>
          <p:cNvSpPr>
            <a:spLocks noGrp="1"/>
          </p:cNvSpPr>
          <p:nvPr>
            <p:ph type="title"/>
          </p:nvPr>
        </p:nvSpPr>
        <p:spPr/>
        <p:txBody>
          <a:bodyPr/>
          <a:lstStyle/>
          <a:p>
            <a:r>
              <a:rPr lang="en-US"/>
              <a:t>Business Case</a:t>
            </a:r>
          </a:p>
        </p:txBody>
      </p:sp>
      <p:sp>
        <p:nvSpPr>
          <p:cNvPr id="3" name="Content Placeholder 2">
            <a:extLst>
              <a:ext uri="{FF2B5EF4-FFF2-40B4-BE49-F238E27FC236}">
                <a16:creationId xmlns:a16="http://schemas.microsoft.com/office/drawing/2014/main" id="{C1ED40A2-D664-9CCD-0485-B18214543D4A}"/>
              </a:ext>
            </a:extLst>
          </p:cNvPr>
          <p:cNvSpPr>
            <a:spLocks noGrp="1"/>
          </p:cNvSpPr>
          <p:nvPr>
            <p:ph idx="1"/>
          </p:nvPr>
        </p:nvSpPr>
        <p:spPr>
          <a:xfrm>
            <a:off x="1012246" y="2180973"/>
            <a:ext cx="10168128" cy="3694176"/>
          </a:xfrm>
        </p:spPr>
        <p:txBody>
          <a:bodyPr vert="horz" lIns="91440" tIns="45720" rIns="91440" bIns="45720" rtlCol="0" anchor="t">
            <a:normAutofit fontScale="85000" lnSpcReduction="20000"/>
          </a:bodyPr>
          <a:lstStyle/>
          <a:p>
            <a:pPr>
              <a:buNone/>
            </a:pPr>
            <a:r>
              <a:rPr lang="en-US">
                <a:ea typeface="+mn-lt"/>
                <a:cs typeface="+mn-lt"/>
              </a:rPr>
              <a:t>Work vessels for vets enables disabled vets to start entrepreneurial ventures by awarding them start-up capital / equipment if they qualify and submit a compelling application. The application requires vets to input this information: name, state , phone # , email , branch of military served in, serve start date , serve end date , disability , VA rating of your disability and today's date. Then the veterans need to fill out a proposal request which requires this information: The requested money/resources , business type, and a link to an in-depth business plan. An applicant can submit many proposals. Work vessels needs a way to organize this data and make insights from it.</a:t>
            </a:r>
            <a:endParaRPr lang="en-US"/>
          </a:p>
          <a:p>
            <a:pPr marL="0" indent="0">
              <a:buNone/>
            </a:pPr>
            <a:endParaRPr lang="en-US"/>
          </a:p>
        </p:txBody>
      </p:sp>
      <p:sp>
        <p:nvSpPr>
          <p:cNvPr id="4" name="Date Placeholder 3">
            <a:extLst>
              <a:ext uri="{FF2B5EF4-FFF2-40B4-BE49-F238E27FC236}">
                <a16:creationId xmlns:a16="http://schemas.microsoft.com/office/drawing/2014/main" id="{1E34413E-8D44-7E48-D526-6BC767AC0CBD}"/>
              </a:ext>
            </a:extLst>
          </p:cNvPr>
          <p:cNvSpPr>
            <a:spLocks noGrp="1"/>
          </p:cNvSpPr>
          <p:nvPr>
            <p:ph type="dt" sz="half" idx="10"/>
          </p:nvPr>
        </p:nvSpPr>
        <p:spPr/>
        <p:txBody>
          <a:bodyPr/>
          <a:lstStyle/>
          <a:p>
            <a:fld id="{6E927C7B-35EC-4350-81F7-F60CA5B1D3F0}" type="datetime1">
              <a:rPr lang="en-US"/>
              <a:t>3/27/2025</a:t>
            </a:fld>
            <a:endParaRPr lang="en-US"/>
          </a:p>
        </p:txBody>
      </p:sp>
      <p:sp>
        <p:nvSpPr>
          <p:cNvPr id="5" name="Footer Placeholder 4">
            <a:extLst>
              <a:ext uri="{FF2B5EF4-FFF2-40B4-BE49-F238E27FC236}">
                <a16:creationId xmlns:a16="http://schemas.microsoft.com/office/drawing/2014/main" id="{19873C10-6045-E2B1-11CC-7D747C43F7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B05B7D-53D0-8CDC-BB33-723AF9CC1EC4}"/>
              </a:ext>
            </a:extLst>
          </p:cNvPr>
          <p:cNvSpPr>
            <a:spLocks noGrp="1"/>
          </p:cNvSpPr>
          <p:nvPr>
            <p:ph type="sldNum" sz="quarter" idx="12"/>
          </p:nvPr>
        </p:nvSpPr>
        <p:spPr/>
        <p:txBody>
          <a:bodyPr/>
          <a:lstStyle/>
          <a:p>
            <a:fld id="{A65A5C87-DF58-40C8-B092-1DE63DB4547E}" type="slidenum">
              <a:rPr lang="en-US" dirty="0"/>
              <a:t>11</a:t>
            </a:fld>
            <a:endParaRPr lang="en-US"/>
          </a:p>
        </p:txBody>
      </p:sp>
    </p:spTree>
    <p:extLst>
      <p:ext uri="{BB962C8B-B14F-4D97-AF65-F5344CB8AC3E}">
        <p14:creationId xmlns:p14="http://schemas.microsoft.com/office/powerpoint/2010/main" val="27913166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0682D31-B7E6-ADF3-CF2F-95D96E5CB63E}"/>
              </a:ext>
            </a:extLst>
          </p:cNvPr>
          <p:cNvSpPr>
            <a:spLocks noGrp="1"/>
          </p:cNvSpPr>
          <p:nvPr>
            <p:ph type="dt" sz="half" idx="10"/>
          </p:nvPr>
        </p:nvSpPr>
        <p:spPr/>
        <p:txBody>
          <a:bodyPr/>
          <a:lstStyle/>
          <a:p>
            <a:fld id="{16A3FDA8-663B-478F-84D5-FAA501CD9938}" type="datetime1">
              <a:rPr lang="en-US"/>
              <a:t>3/27/2025</a:t>
            </a:fld>
            <a:endParaRPr lang="en-US"/>
          </a:p>
        </p:txBody>
      </p:sp>
      <p:sp>
        <p:nvSpPr>
          <p:cNvPr id="5" name="Footer Placeholder 4">
            <a:extLst>
              <a:ext uri="{FF2B5EF4-FFF2-40B4-BE49-F238E27FC236}">
                <a16:creationId xmlns:a16="http://schemas.microsoft.com/office/drawing/2014/main" id="{BD0A5CCB-06E9-B858-903F-A54FDAFFC8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4730C3-F33A-BABF-F475-0E235B664463}"/>
              </a:ext>
            </a:extLst>
          </p:cNvPr>
          <p:cNvSpPr>
            <a:spLocks noGrp="1"/>
          </p:cNvSpPr>
          <p:nvPr>
            <p:ph type="sldNum" sz="quarter" idx="12"/>
          </p:nvPr>
        </p:nvSpPr>
        <p:spPr/>
        <p:txBody>
          <a:bodyPr/>
          <a:lstStyle/>
          <a:p>
            <a:fld id="{A65A5C87-DF58-40C8-B092-1DE63DB4547E}" type="slidenum">
              <a:rPr lang="en-US" dirty="0"/>
              <a:t>12</a:t>
            </a:fld>
            <a:endParaRPr lang="en-US"/>
          </a:p>
        </p:txBody>
      </p:sp>
      <p:grpSp>
        <p:nvGrpSpPr>
          <p:cNvPr id="26" name="Group 25">
            <a:extLst>
              <a:ext uri="{FF2B5EF4-FFF2-40B4-BE49-F238E27FC236}">
                <a16:creationId xmlns:a16="http://schemas.microsoft.com/office/drawing/2014/main" id="{5A83A898-506B-04C0-D9FE-B5CFB7E8EBAD}"/>
              </a:ext>
            </a:extLst>
          </p:cNvPr>
          <p:cNvGrpSpPr/>
          <p:nvPr/>
        </p:nvGrpSpPr>
        <p:grpSpPr>
          <a:xfrm>
            <a:off x="755372" y="1957687"/>
            <a:ext cx="10950910" cy="3979667"/>
            <a:chOff x="697315" y="1442430"/>
            <a:chExt cx="10305025" cy="3979667"/>
          </a:xfrm>
        </p:grpSpPr>
        <p:grpSp>
          <p:nvGrpSpPr>
            <p:cNvPr id="13" name="Group 12">
              <a:extLst>
                <a:ext uri="{FF2B5EF4-FFF2-40B4-BE49-F238E27FC236}">
                  <a16:creationId xmlns:a16="http://schemas.microsoft.com/office/drawing/2014/main" id="{59CA1969-95A5-F4C7-F446-83728B2123D7}"/>
                </a:ext>
              </a:extLst>
            </p:cNvPr>
            <p:cNvGrpSpPr/>
            <p:nvPr/>
          </p:nvGrpSpPr>
          <p:grpSpPr>
            <a:xfrm>
              <a:off x="4995587" y="1619984"/>
              <a:ext cx="2477597" cy="3623948"/>
              <a:chOff x="5935140" y="584256"/>
              <a:chExt cx="2477597" cy="3623948"/>
            </a:xfrm>
          </p:grpSpPr>
          <p:sp>
            <p:nvSpPr>
              <p:cNvPr id="11" name="Rectangle 10">
                <a:extLst>
                  <a:ext uri="{FF2B5EF4-FFF2-40B4-BE49-F238E27FC236}">
                    <a16:creationId xmlns:a16="http://schemas.microsoft.com/office/drawing/2014/main" id="{04EE8B76-A65E-1C68-EDAB-B4EDE707FF98}"/>
                  </a:ext>
                </a:extLst>
              </p:cNvPr>
              <p:cNvSpPr/>
              <p:nvPr/>
            </p:nvSpPr>
            <p:spPr>
              <a:xfrm>
                <a:off x="5935140" y="584256"/>
                <a:ext cx="2477597" cy="362394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57EA334A-BEA7-430E-F993-EDD113D349CD}"/>
                  </a:ext>
                </a:extLst>
              </p:cNvPr>
              <p:cNvSpPr txBox="1"/>
              <p:nvPr/>
            </p:nvSpPr>
            <p:spPr>
              <a:xfrm>
                <a:off x="6101546" y="822784"/>
                <a:ext cx="2154030" cy="261610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b="1"/>
                  <a:t>Proposal </a:t>
                </a:r>
              </a:p>
              <a:p>
                <a:pPr algn="ctr"/>
                <a:r>
                  <a:rPr lang="en-US" u="sng"/>
                  <a:t>Proposal ID</a:t>
                </a:r>
              </a:p>
              <a:p>
                <a:pPr algn="ctr"/>
                <a:r>
                  <a:rPr lang="en-US"/>
                  <a:t>Request amount</a:t>
                </a:r>
              </a:p>
              <a:p>
                <a:pPr algn="ctr"/>
                <a:r>
                  <a:rPr lang="en-US" err="1"/>
                  <a:t>AppID</a:t>
                </a:r>
                <a:endParaRPr lang="en-US"/>
              </a:p>
              <a:p>
                <a:pPr algn="ctr"/>
                <a:r>
                  <a:rPr lang="en-US"/>
                  <a:t>Business type</a:t>
                </a:r>
              </a:p>
              <a:p>
                <a:pPr algn="ctr"/>
                <a:r>
                  <a:rPr lang="en-US"/>
                  <a:t>Proposal link</a:t>
                </a:r>
              </a:p>
              <a:p>
                <a:pPr algn="ctr"/>
                <a:r>
                  <a:rPr lang="en-US"/>
                  <a:t>Awarded amount</a:t>
                </a:r>
              </a:p>
              <a:p>
                <a:pPr algn="ctr"/>
                <a:r>
                  <a:rPr lang="en-US"/>
                  <a:t>Evalution status</a:t>
                </a:r>
              </a:p>
              <a:p>
                <a:pPr algn="ctr"/>
                <a:endParaRPr lang="en-US"/>
              </a:p>
            </p:txBody>
          </p:sp>
        </p:grpSp>
        <p:grpSp>
          <p:nvGrpSpPr>
            <p:cNvPr id="14" name="Group 13">
              <a:extLst>
                <a:ext uri="{FF2B5EF4-FFF2-40B4-BE49-F238E27FC236}">
                  <a16:creationId xmlns:a16="http://schemas.microsoft.com/office/drawing/2014/main" id="{FA2C5E70-0D00-F10F-2C06-A63C4ECDE8A6}"/>
                </a:ext>
              </a:extLst>
            </p:cNvPr>
            <p:cNvGrpSpPr/>
            <p:nvPr/>
          </p:nvGrpSpPr>
          <p:grpSpPr>
            <a:xfrm>
              <a:off x="697315" y="1442430"/>
              <a:ext cx="3187810" cy="3979667"/>
              <a:chOff x="5935140" y="584256"/>
              <a:chExt cx="2477597" cy="3714281"/>
            </a:xfrm>
          </p:grpSpPr>
          <p:sp>
            <p:nvSpPr>
              <p:cNvPr id="15" name="Rectangle 14">
                <a:extLst>
                  <a:ext uri="{FF2B5EF4-FFF2-40B4-BE49-F238E27FC236}">
                    <a16:creationId xmlns:a16="http://schemas.microsoft.com/office/drawing/2014/main" id="{E07D95FA-0A86-EFCE-ADAB-FAB5FBA8F458}"/>
                  </a:ext>
                </a:extLst>
              </p:cNvPr>
              <p:cNvSpPr/>
              <p:nvPr/>
            </p:nvSpPr>
            <p:spPr>
              <a:xfrm>
                <a:off x="5935140" y="584256"/>
                <a:ext cx="2477597" cy="362394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1A7BEA1F-F717-6528-0C7F-2504B58B1657}"/>
                  </a:ext>
                </a:extLst>
              </p:cNvPr>
              <p:cNvSpPr txBox="1"/>
              <p:nvPr/>
            </p:nvSpPr>
            <p:spPr>
              <a:xfrm>
                <a:off x="6101546" y="822784"/>
                <a:ext cx="2154030" cy="347575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b="1"/>
                  <a:t>Application</a:t>
                </a:r>
              </a:p>
              <a:p>
                <a:pPr algn="ctr"/>
                <a:r>
                  <a:rPr lang="en-US" u="sng"/>
                  <a:t>App ID</a:t>
                </a:r>
              </a:p>
              <a:p>
                <a:pPr algn="ctr"/>
                <a:r>
                  <a:rPr lang="en-US"/>
                  <a:t>Name</a:t>
                </a:r>
              </a:p>
              <a:p>
                <a:pPr algn="ctr"/>
                <a:r>
                  <a:rPr lang="en-US"/>
                  <a:t>State</a:t>
                </a:r>
              </a:p>
              <a:p>
                <a:pPr algn="ctr"/>
                <a:r>
                  <a:rPr lang="en-US"/>
                  <a:t>Phone #</a:t>
                </a:r>
              </a:p>
              <a:p>
                <a:pPr algn="ctr"/>
                <a:r>
                  <a:rPr lang="en-US"/>
                  <a:t>Email</a:t>
                </a:r>
              </a:p>
              <a:p>
                <a:pPr algn="ctr"/>
                <a:r>
                  <a:rPr lang="en-US"/>
                  <a:t>Branch</a:t>
                </a:r>
              </a:p>
              <a:p>
                <a:pPr algn="ctr"/>
                <a:r>
                  <a:rPr lang="en-US"/>
                  <a:t>Serve start date</a:t>
                </a:r>
              </a:p>
              <a:p>
                <a:pPr algn="ctr"/>
                <a:r>
                  <a:rPr lang="en-US"/>
                  <a:t>Serve end date</a:t>
                </a:r>
              </a:p>
              <a:p>
                <a:pPr algn="ctr"/>
                <a:r>
                  <a:rPr lang="en-US"/>
                  <a:t>Disability</a:t>
                </a:r>
              </a:p>
              <a:p>
                <a:pPr algn="ctr"/>
                <a:r>
                  <a:rPr lang="en-US"/>
                  <a:t>VA rating</a:t>
                </a:r>
              </a:p>
              <a:p>
                <a:pPr algn="ctr"/>
                <a:r>
                  <a:rPr lang="en-US"/>
                  <a:t>Submission date</a:t>
                </a:r>
              </a:p>
              <a:p>
                <a:pPr algn="ctr"/>
                <a:endParaRPr lang="en-US"/>
              </a:p>
            </p:txBody>
          </p:sp>
        </p:grpSp>
        <p:grpSp>
          <p:nvGrpSpPr>
            <p:cNvPr id="17" name="Group 16">
              <a:extLst>
                <a:ext uri="{FF2B5EF4-FFF2-40B4-BE49-F238E27FC236}">
                  <a16:creationId xmlns:a16="http://schemas.microsoft.com/office/drawing/2014/main" id="{C377A6EA-9D27-AE23-E212-FE0D00C1A0A5}"/>
                </a:ext>
              </a:extLst>
            </p:cNvPr>
            <p:cNvGrpSpPr/>
            <p:nvPr/>
          </p:nvGrpSpPr>
          <p:grpSpPr>
            <a:xfrm>
              <a:off x="8524743" y="2337596"/>
              <a:ext cx="2477597" cy="1996376"/>
              <a:chOff x="5935140" y="584256"/>
              <a:chExt cx="2477597" cy="3623948"/>
            </a:xfrm>
          </p:grpSpPr>
          <p:sp>
            <p:nvSpPr>
              <p:cNvPr id="18" name="Rectangle 17">
                <a:extLst>
                  <a:ext uri="{FF2B5EF4-FFF2-40B4-BE49-F238E27FC236}">
                    <a16:creationId xmlns:a16="http://schemas.microsoft.com/office/drawing/2014/main" id="{773120AB-A498-88BC-B595-255DDFD70F0F}"/>
                  </a:ext>
                </a:extLst>
              </p:cNvPr>
              <p:cNvSpPr/>
              <p:nvPr/>
            </p:nvSpPr>
            <p:spPr>
              <a:xfrm>
                <a:off x="5935140" y="584256"/>
                <a:ext cx="2477597" cy="362394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01C791A1-4355-DAF3-C42B-42580E26B8E1}"/>
                  </a:ext>
                </a:extLst>
              </p:cNvPr>
              <p:cNvSpPr txBox="1"/>
              <p:nvPr/>
            </p:nvSpPr>
            <p:spPr>
              <a:xfrm>
                <a:off x="6101546" y="822783"/>
                <a:ext cx="2154030" cy="273760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b="1"/>
                  <a:t>Resources</a:t>
                </a:r>
              </a:p>
              <a:p>
                <a:pPr algn="ctr"/>
                <a:r>
                  <a:rPr lang="en-US" u="sng"/>
                  <a:t>Resource ID</a:t>
                </a:r>
              </a:p>
              <a:p>
                <a:pPr algn="ctr"/>
                <a:r>
                  <a:rPr lang="en-US"/>
                  <a:t>Proposal ID</a:t>
                </a:r>
              </a:p>
              <a:p>
                <a:pPr algn="ctr"/>
                <a:r>
                  <a:rPr lang="en-US"/>
                  <a:t>Description</a:t>
                </a:r>
              </a:p>
              <a:p>
                <a:pPr algn="ctr"/>
                <a:r>
                  <a:rPr lang="en-US"/>
                  <a:t>Awarded </a:t>
                </a:r>
              </a:p>
            </p:txBody>
          </p:sp>
        </p:grpSp>
        <p:cxnSp>
          <p:nvCxnSpPr>
            <p:cNvPr id="20" name="Straight Arrow Connector 19">
              <a:extLst>
                <a:ext uri="{FF2B5EF4-FFF2-40B4-BE49-F238E27FC236}">
                  <a16:creationId xmlns:a16="http://schemas.microsoft.com/office/drawing/2014/main" id="{C25C94E8-B2F7-23ED-AA40-E03D2A8526CF}"/>
                </a:ext>
              </a:extLst>
            </p:cNvPr>
            <p:cNvCxnSpPr/>
            <p:nvPr/>
          </p:nvCxnSpPr>
          <p:spPr>
            <a:xfrm>
              <a:off x="3882801" y="3202393"/>
              <a:ext cx="1100127" cy="9247"/>
            </a:xfrm>
            <a:prstGeom prst="straightConnector1">
              <a:avLst/>
            </a:prstGeom>
            <a:ln>
              <a:solidFill>
                <a:schemeClr val="tx1"/>
              </a:solidFill>
            </a:ln>
          </p:spPr>
          <p:style>
            <a:lnRef idx="3">
              <a:schemeClr val="dk1"/>
            </a:lnRef>
            <a:fillRef idx="0">
              <a:schemeClr val="dk1"/>
            </a:fillRef>
            <a:effectRef idx="2">
              <a:schemeClr val="dk1"/>
            </a:effectRef>
            <a:fontRef idx="minor">
              <a:schemeClr val="tx1"/>
            </a:fontRef>
          </p:style>
        </p:cxnSp>
        <p:cxnSp>
          <p:nvCxnSpPr>
            <p:cNvPr id="21" name="Straight Arrow Connector 20">
              <a:extLst>
                <a:ext uri="{FF2B5EF4-FFF2-40B4-BE49-F238E27FC236}">
                  <a16:creationId xmlns:a16="http://schemas.microsoft.com/office/drawing/2014/main" id="{300EBA4A-6CCD-FFFD-7ACE-B815D13CDA1B}"/>
                </a:ext>
              </a:extLst>
            </p:cNvPr>
            <p:cNvCxnSpPr/>
            <p:nvPr/>
          </p:nvCxnSpPr>
          <p:spPr>
            <a:xfrm flipH="1">
              <a:off x="4064003" y="3078507"/>
              <a:ext cx="9256" cy="279200"/>
            </a:xfrm>
            <a:prstGeom prst="straightConnector1">
              <a:avLst/>
            </a:prstGeom>
          </p:spPr>
          <p:style>
            <a:lnRef idx="3">
              <a:schemeClr val="dk1"/>
            </a:lnRef>
            <a:fillRef idx="0">
              <a:schemeClr val="dk1"/>
            </a:fillRef>
            <a:effectRef idx="2">
              <a:schemeClr val="dk1"/>
            </a:effectRef>
            <a:fontRef idx="minor">
              <a:schemeClr val="tx1"/>
            </a:fontRef>
          </p:style>
        </p:cxnSp>
        <p:cxnSp>
          <p:nvCxnSpPr>
            <p:cNvPr id="22" name="Straight Arrow Connector 21">
              <a:extLst>
                <a:ext uri="{FF2B5EF4-FFF2-40B4-BE49-F238E27FC236}">
                  <a16:creationId xmlns:a16="http://schemas.microsoft.com/office/drawing/2014/main" id="{17DDBA65-77C2-F892-B378-51EDDAD86E81}"/>
                </a:ext>
              </a:extLst>
            </p:cNvPr>
            <p:cNvCxnSpPr>
              <a:cxnSpLocks/>
            </p:cNvCxnSpPr>
            <p:nvPr/>
          </p:nvCxnSpPr>
          <p:spPr>
            <a:xfrm flipH="1">
              <a:off x="4152780" y="3063711"/>
              <a:ext cx="9256" cy="279200"/>
            </a:xfrm>
            <a:prstGeom prst="straightConnector1">
              <a:avLst/>
            </a:prstGeom>
          </p:spPr>
          <p:style>
            <a:lnRef idx="3">
              <a:schemeClr val="dk1"/>
            </a:lnRef>
            <a:fillRef idx="0">
              <a:schemeClr val="dk1"/>
            </a:fillRef>
            <a:effectRef idx="2">
              <a:schemeClr val="dk1"/>
            </a:effectRef>
            <a:fontRef idx="minor">
              <a:schemeClr val="tx1"/>
            </a:fontRef>
          </p:style>
        </p:cxnSp>
        <p:cxnSp>
          <p:nvCxnSpPr>
            <p:cNvPr id="23" name="Straight Arrow Connector 22">
              <a:extLst>
                <a:ext uri="{FF2B5EF4-FFF2-40B4-BE49-F238E27FC236}">
                  <a16:creationId xmlns:a16="http://schemas.microsoft.com/office/drawing/2014/main" id="{2BD5E4A5-2DA9-3999-3920-5E813CAB65A5}"/>
                </a:ext>
              </a:extLst>
            </p:cNvPr>
            <p:cNvCxnSpPr>
              <a:cxnSpLocks/>
            </p:cNvCxnSpPr>
            <p:nvPr/>
          </p:nvCxnSpPr>
          <p:spPr>
            <a:xfrm flipH="1">
              <a:off x="4789012" y="3063711"/>
              <a:ext cx="9256" cy="279200"/>
            </a:xfrm>
            <a:prstGeom prst="straightConnector1">
              <a:avLst/>
            </a:prstGeom>
          </p:spPr>
          <p:style>
            <a:lnRef idx="3">
              <a:schemeClr val="dk1"/>
            </a:lnRef>
            <a:fillRef idx="0">
              <a:schemeClr val="dk1"/>
            </a:fillRef>
            <a:effectRef idx="2">
              <a:schemeClr val="dk1"/>
            </a:effectRef>
            <a:fontRef idx="minor">
              <a:schemeClr val="tx1"/>
            </a:fontRef>
          </p:style>
        </p:cxnSp>
        <p:cxnSp>
          <p:nvCxnSpPr>
            <p:cNvPr id="2" name="Straight Arrow Connector 1">
              <a:extLst>
                <a:ext uri="{FF2B5EF4-FFF2-40B4-BE49-F238E27FC236}">
                  <a16:creationId xmlns:a16="http://schemas.microsoft.com/office/drawing/2014/main" id="{6C0AD724-3316-4303-218B-9314AAF753F0}"/>
                </a:ext>
              </a:extLst>
            </p:cNvPr>
            <p:cNvCxnSpPr>
              <a:cxnSpLocks/>
            </p:cNvCxnSpPr>
            <p:nvPr/>
          </p:nvCxnSpPr>
          <p:spPr>
            <a:xfrm flipH="1">
              <a:off x="4760688" y="3078505"/>
              <a:ext cx="219712" cy="141315"/>
            </a:xfrm>
            <a:prstGeom prst="straightConnector1">
              <a:avLst/>
            </a:prstGeom>
          </p:spPr>
          <p:style>
            <a:lnRef idx="3">
              <a:schemeClr val="dk1"/>
            </a:lnRef>
            <a:fillRef idx="0">
              <a:schemeClr val="dk1"/>
            </a:fillRef>
            <a:effectRef idx="2">
              <a:schemeClr val="dk1"/>
            </a:effectRef>
            <a:fontRef idx="minor">
              <a:schemeClr val="tx1"/>
            </a:fontRef>
          </p:style>
        </p:cxnSp>
        <p:cxnSp>
          <p:nvCxnSpPr>
            <p:cNvPr id="3" name="Straight Arrow Connector 2">
              <a:extLst>
                <a:ext uri="{FF2B5EF4-FFF2-40B4-BE49-F238E27FC236}">
                  <a16:creationId xmlns:a16="http://schemas.microsoft.com/office/drawing/2014/main" id="{5307BF80-3EC2-6F3D-35DC-E461D51E15BA}"/>
                </a:ext>
              </a:extLst>
            </p:cNvPr>
            <p:cNvCxnSpPr>
              <a:cxnSpLocks/>
            </p:cNvCxnSpPr>
            <p:nvPr/>
          </p:nvCxnSpPr>
          <p:spPr>
            <a:xfrm>
              <a:off x="4769945" y="3180107"/>
              <a:ext cx="208458" cy="221143"/>
            </a:xfrm>
            <a:prstGeom prst="straightConnector1">
              <a:avLst/>
            </a:prstGeom>
          </p:spPr>
          <p:style>
            <a:lnRef idx="3">
              <a:schemeClr val="dk1"/>
            </a:lnRef>
            <a:fillRef idx="0">
              <a:schemeClr val="dk1"/>
            </a:fillRef>
            <a:effectRef idx="2">
              <a:schemeClr val="dk1"/>
            </a:effectRef>
            <a:fontRef idx="minor">
              <a:schemeClr val="tx1"/>
            </a:fontRef>
          </p:style>
        </p:cxnSp>
        <p:cxnSp>
          <p:nvCxnSpPr>
            <p:cNvPr id="7" name="Straight Arrow Connector 6">
              <a:extLst>
                <a:ext uri="{FF2B5EF4-FFF2-40B4-BE49-F238E27FC236}">
                  <a16:creationId xmlns:a16="http://schemas.microsoft.com/office/drawing/2014/main" id="{D2B471D2-52E4-D17D-277E-116A705EAC65}"/>
                </a:ext>
              </a:extLst>
            </p:cNvPr>
            <p:cNvCxnSpPr>
              <a:cxnSpLocks/>
            </p:cNvCxnSpPr>
            <p:nvPr/>
          </p:nvCxnSpPr>
          <p:spPr>
            <a:xfrm>
              <a:off x="8304174" y="3209136"/>
              <a:ext cx="201200" cy="163087"/>
            </a:xfrm>
            <a:prstGeom prst="straightConnector1">
              <a:avLst/>
            </a:prstGeom>
          </p:spPr>
          <p:style>
            <a:lnRef idx="3">
              <a:schemeClr val="dk1"/>
            </a:lnRef>
            <a:fillRef idx="0">
              <a:schemeClr val="dk1"/>
            </a:fillRef>
            <a:effectRef idx="2">
              <a:schemeClr val="dk1"/>
            </a:effectRef>
            <a:fontRef idx="minor">
              <a:schemeClr val="tx1"/>
            </a:fontRef>
          </p:style>
        </p:cxnSp>
        <p:cxnSp>
          <p:nvCxnSpPr>
            <p:cNvPr id="8" name="Straight Arrow Connector 7">
              <a:extLst>
                <a:ext uri="{FF2B5EF4-FFF2-40B4-BE49-F238E27FC236}">
                  <a16:creationId xmlns:a16="http://schemas.microsoft.com/office/drawing/2014/main" id="{B43ADC43-3958-2495-C674-0CAF47EA6E77}"/>
                </a:ext>
              </a:extLst>
            </p:cNvPr>
            <p:cNvCxnSpPr>
              <a:cxnSpLocks/>
            </p:cNvCxnSpPr>
            <p:nvPr/>
          </p:nvCxnSpPr>
          <p:spPr>
            <a:xfrm flipH="1">
              <a:off x="8287660" y="3063990"/>
              <a:ext cx="226970" cy="155831"/>
            </a:xfrm>
            <a:prstGeom prst="straightConnector1">
              <a:avLst/>
            </a:prstGeom>
          </p:spPr>
          <p:style>
            <a:lnRef idx="3">
              <a:schemeClr val="dk1"/>
            </a:lnRef>
            <a:fillRef idx="0">
              <a:schemeClr val="dk1"/>
            </a:fillRef>
            <a:effectRef idx="2">
              <a:schemeClr val="dk1"/>
            </a:effectRef>
            <a:fontRef idx="minor">
              <a:schemeClr val="tx1"/>
            </a:fontRef>
          </p:style>
        </p:cxnSp>
        <p:cxnSp>
          <p:nvCxnSpPr>
            <p:cNvPr id="9" name="Straight Arrow Connector 8">
              <a:extLst>
                <a:ext uri="{FF2B5EF4-FFF2-40B4-BE49-F238E27FC236}">
                  <a16:creationId xmlns:a16="http://schemas.microsoft.com/office/drawing/2014/main" id="{56F91F5C-9FCD-E4BA-2813-AE47607BA311}"/>
                </a:ext>
              </a:extLst>
            </p:cNvPr>
            <p:cNvCxnSpPr>
              <a:cxnSpLocks/>
            </p:cNvCxnSpPr>
            <p:nvPr/>
          </p:nvCxnSpPr>
          <p:spPr>
            <a:xfrm flipH="1">
              <a:off x="8294916" y="3071249"/>
              <a:ext cx="9256" cy="279200"/>
            </a:xfrm>
            <a:prstGeom prst="straightConnector1">
              <a:avLst/>
            </a:prstGeom>
          </p:spPr>
          <p:style>
            <a:lnRef idx="3">
              <a:schemeClr val="dk1"/>
            </a:lnRef>
            <a:fillRef idx="0">
              <a:schemeClr val="dk1"/>
            </a:fillRef>
            <a:effectRef idx="2">
              <a:schemeClr val="dk1"/>
            </a:effectRef>
            <a:fontRef idx="minor">
              <a:schemeClr val="tx1"/>
            </a:fontRef>
          </p:style>
        </p:cxnSp>
        <p:cxnSp>
          <p:nvCxnSpPr>
            <p:cNvPr id="10" name="Straight Arrow Connector 9">
              <a:extLst>
                <a:ext uri="{FF2B5EF4-FFF2-40B4-BE49-F238E27FC236}">
                  <a16:creationId xmlns:a16="http://schemas.microsoft.com/office/drawing/2014/main" id="{ABCB93B7-6A84-631D-E736-B60166E9FC98}"/>
                </a:ext>
              </a:extLst>
            </p:cNvPr>
            <p:cNvCxnSpPr>
              <a:cxnSpLocks/>
            </p:cNvCxnSpPr>
            <p:nvPr/>
          </p:nvCxnSpPr>
          <p:spPr>
            <a:xfrm flipH="1">
              <a:off x="7707088" y="3078506"/>
              <a:ext cx="9256" cy="279200"/>
            </a:xfrm>
            <a:prstGeom prst="straightConnector1">
              <a:avLst/>
            </a:prstGeom>
          </p:spPr>
          <p:style>
            <a:lnRef idx="3">
              <a:schemeClr val="dk1"/>
            </a:lnRef>
            <a:fillRef idx="0">
              <a:schemeClr val="dk1"/>
            </a:fillRef>
            <a:effectRef idx="2">
              <a:schemeClr val="dk1"/>
            </a:effectRef>
            <a:fontRef idx="minor">
              <a:schemeClr val="tx1"/>
            </a:fontRef>
          </p:style>
        </p:cxnSp>
        <p:cxnSp>
          <p:nvCxnSpPr>
            <p:cNvPr id="24" name="Straight Arrow Connector 23">
              <a:extLst>
                <a:ext uri="{FF2B5EF4-FFF2-40B4-BE49-F238E27FC236}">
                  <a16:creationId xmlns:a16="http://schemas.microsoft.com/office/drawing/2014/main" id="{92BDA56B-CC74-DB26-87DC-34E35F405089}"/>
                </a:ext>
              </a:extLst>
            </p:cNvPr>
            <p:cNvCxnSpPr>
              <a:cxnSpLocks/>
            </p:cNvCxnSpPr>
            <p:nvPr/>
          </p:nvCxnSpPr>
          <p:spPr>
            <a:xfrm flipH="1">
              <a:off x="7627260" y="3071249"/>
              <a:ext cx="9256" cy="279200"/>
            </a:xfrm>
            <a:prstGeom prst="straightConnector1">
              <a:avLst/>
            </a:prstGeom>
          </p:spPr>
          <p:style>
            <a:lnRef idx="3">
              <a:schemeClr val="dk1"/>
            </a:lnRef>
            <a:fillRef idx="0">
              <a:schemeClr val="dk1"/>
            </a:fillRef>
            <a:effectRef idx="2">
              <a:schemeClr val="dk1"/>
            </a:effectRef>
            <a:fontRef idx="minor">
              <a:schemeClr val="tx1"/>
            </a:fontRef>
          </p:style>
        </p:cxnSp>
        <p:cxnSp>
          <p:nvCxnSpPr>
            <p:cNvPr id="25" name="Straight Arrow Connector 24">
              <a:extLst>
                <a:ext uri="{FF2B5EF4-FFF2-40B4-BE49-F238E27FC236}">
                  <a16:creationId xmlns:a16="http://schemas.microsoft.com/office/drawing/2014/main" id="{51485512-6BDD-3416-E2EF-BF7EAF49FAC4}"/>
                </a:ext>
              </a:extLst>
            </p:cNvPr>
            <p:cNvCxnSpPr>
              <a:cxnSpLocks/>
            </p:cNvCxnSpPr>
            <p:nvPr/>
          </p:nvCxnSpPr>
          <p:spPr>
            <a:xfrm>
              <a:off x="7475086" y="3202392"/>
              <a:ext cx="1049327" cy="1990"/>
            </a:xfrm>
            <a:prstGeom prst="straightConnector1">
              <a:avLst/>
            </a:prstGeom>
            <a:ln>
              <a:solidFill>
                <a:schemeClr val="tx1"/>
              </a:solidFill>
            </a:ln>
          </p:spPr>
          <p:style>
            <a:lnRef idx="3">
              <a:schemeClr val="dk1"/>
            </a:lnRef>
            <a:fillRef idx="0">
              <a:schemeClr val="dk1"/>
            </a:fillRef>
            <a:effectRef idx="2">
              <a:schemeClr val="dk1"/>
            </a:effectRef>
            <a:fontRef idx="minor">
              <a:schemeClr val="tx1"/>
            </a:fontRef>
          </p:style>
        </p:cxnSp>
      </p:grpSp>
      <p:sp>
        <p:nvSpPr>
          <p:cNvPr id="27" name="TextBox 26">
            <a:extLst>
              <a:ext uri="{FF2B5EF4-FFF2-40B4-BE49-F238E27FC236}">
                <a16:creationId xmlns:a16="http://schemas.microsoft.com/office/drawing/2014/main" id="{A137EECE-CA92-F466-8AE8-644DCDEDBB59}"/>
              </a:ext>
            </a:extLst>
          </p:cNvPr>
          <p:cNvSpPr txBox="1"/>
          <p:nvPr/>
        </p:nvSpPr>
        <p:spPr>
          <a:xfrm>
            <a:off x="1114087" y="523716"/>
            <a:ext cx="9712552"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a:t>Initial ER Diagram</a:t>
            </a:r>
          </a:p>
        </p:txBody>
      </p:sp>
    </p:spTree>
    <p:extLst>
      <p:ext uri="{BB962C8B-B14F-4D97-AF65-F5344CB8AC3E}">
        <p14:creationId xmlns:p14="http://schemas.microsoft.com/office/powerpoint/2010/main" val="13843671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A0487-5838-7CAF-63EA-336382310392}"/>
              </a:ext>
            </a:extLst>
          </p:cNvPr>
          <p:cNvSpPr>
            <a:spLocks noGrp="1"/>
          </p:cNvSpPr>
          <p:nvPr>
            <p:ph type="title"/>
          </p:nvPr>
        </p:nvSpPr>
        <p:spPr/>
        <p:txBody>
          <a:bodyPr/>
          <a:lstStyle/>
          <a:p>
            <a:r>
              <a:rPr lang="en-US"/>
              <a:t>Relations</a:t>
            </a:r>
          </a:p>
        </p:txBody>
      </p:sp>
      <p:sp>
        <p:nvSpPr>
          <p:cNvPr id="4" name="Date Placeholder 3">
            <a:extLst>
              <a:ext uri="{FF2B5EF4-FFF2-40B4-BE49-F238E27FC236}">
                <a16:creationId xmlns:a16="http://schemas.microsoft.com/office/drawing/2014/main" id="{FD63DD29-98AF-2844-F7B8-1FA4B35192AE}"/>
              </a:ext>
            </a:extLst>
          </p:cNvPr>
          <p:cNvSpPr>
            <a:spLocks noGrp="1"/>
          </p:cNvSpPr>
          <p:nvPr>
            <p:ph type="dt" sz="half" idx="10"/>
          </p:nvPr>
        </p:nvSpPr>
        <p:spPr/>
        <p:txBody>
          <a:bodyPr/>
          <a:lstStyle/>
          <a:p>
            <a:fld id="{2A9C7B95-37DB-4F68-B843-154645B5654F}" type="datetime1">
              <a:rPr lang="en-US"/>
              <a:t>3/27/2025</a:t>
            </a:fld>
            <a:endParaRPr lang="en-US"/>
          </a:p>
        </p:txBody>
      </p:sp>
      <p:sp>
        <p:nvSpPr>
          <p:cNvPr id="5" name="Footer Placeholder 4">
            <a:extLst>
              <a:ext uri="{FF2B5EF4-FFF2-40B4-BE49-F238E27FC236}">
                <a16:creationId xmlns:a16="http://schemas.microsoft.com/office/drawing/2014/main" id="{F5A5E154-81CA-7798-D7AA-A9AB003157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9FE17D-3A56-C49B-BC85-3A8B2C78E409}"/>
              </a:ext>
            </a:extLst>
          </p:cNvPr>
          <p:cNvSpPr>
            <a:spLocks noGrp="1"/>
          </p:cNvSpPr>
          <p:nvPr>
            <p:ph type="sldNum" sz="quarter" idx="12"/>
          </p:nvPr>
        </p:nvSpPr>
        <p:spPr/>
        <p:txBody>
          <a:bodyPr/>
          <a:lstStyle/>
          <a:p>
            <a:fld id="{A65A5C87-DF58-40C8-B092-1DE63DB4547E}" type="slidenum">
              <a:rPr lang="en-US" dirty="0"/>
              <a:t>13</a:t>
            </a:fld>
            <a:endParaRPr lang="en-US"/>
          </a:p>
        </p:txBody>
      </p:sp>
      <p:sp>
        <p:nvSpPr>
          <p:cNvPr id="7" name="TextBox 6">
            <a:extLst>
              <a:ext uri="{FF2B5EF4-FFF2-40B4-BE49-F238E27FC236}">
                <a16:creationId xmlns:a16="http://schemas.microsoft.com/office/drawing/2014/main" id="{5CB373E6-73FE-01A4-1CA3-4CCD532685D7}"/>
              </a:ext>
            </a:extLst>
          </p:cNvPr>
          <p:cNvSpPr txBox="1"/>
          <p:nvPr/>
        </p:nvSpPr>
        <p:spPr>
          <a:xfrm>
            <a:off x="410671" y="2190085"/>
            <a:ext cx="161543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a:t>Applications</a:t>
            </a:r>
          </a:p>
        </p:txBody>
      </p:sp>
      <p:sp>
        <p:nvSpPr>
          <p:cNvPr id="3" name="TextBox 2">
            <a:extLst>
              <a:ext uri="{FF2B5EF4-FFF2-40B4-BE49-F238E27FC236}">
                <a16:creationId xmlns:a16="http://schemas.microsoft.com/office/drawing/2014/main" id="{D4AA8692-D0B3-CC74-874A-D7CF831505AE}"/>
              </a:ext>
            </a:extLst>
          </p:cNvPr>
          <p:cNvSpPr txBox="1"/>
          <p:nvPr/>
        </p:nvSpPr>
        <p:spPr>
          <a:xfrm>
            <a:off x="410671" y="2560969"/>
            <a:ext cx="1168327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u="sng"/>
              <a:t>(</a:t>
            </a:r>
            <a:r>
              <a:rPr lang="en-US" sz="1600" u="sng" err="1"/>
              <a:t>AppID</a:t>
            </a:r>
            <a:r>
              <a:rPr lang="en-US" sz="1600"/>
              <a:t>, Name, State, Phone#, Email, Branch, Serve start date, Serve end date, Disability, VA rating, Submission date)</a:t>
            </a:r>
          </a:p>
        </p:txBody>
      </p:sp>
      <p:sp>
        <p:nvSpPr>
          <p:cNvPr id="8" name="TextBox 7">
            <a:extLst>
              <a:ext uri="{FF2B5EF4-FFF2-40B4-BE49-F238E27FC236}">
                <a16:creationId xmlns:a16="http://schemas.microsoft.com/office/drawing/2014/main" id="{44F6ACA0-A305-E624-7931-1969985B9AE3}"/>
              </a:ext>
            </a:extLst>
          </p:cNvPr>
          <p:cNvSpPr txBox="1"/>
          <p:nvPr/>
        </p:nvSpPr>
        <p:spPr>
          <a:xfrm>
            <a:off x="410671" y="3248792"/>
            <a:ext cx="123105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a:t>Proposal</a:t>
            </a:r>
          </a:p>
        </p:txBody>
      </p:sp>
      <p:sp>
        <p:nvSpPr>
          <p:cNvPr id="9" name="TextBox 8">
            <a:extLst>
              <a:ext uri="{FF2B5EF4-FFF2-40B4-BE49-F238E27FC236}">
                <a16:creationId xmlns:a16="http://schemas.microsoft.com/office/drawing/2014/main" id="{EC92B637-A098-011F-8005-4E294196B530}"/>
              </a:ext>
            </a:extLst>
          </p:cNvPr>
          <p:cNvSpPr txBox="1"/>
          <p:nvPr/>
        </p:nvSpPr>
        <p:spPr>
          <a:xfrm>
            <a:off x="410670" y="3619677"/>
            <a:ext cx="1152142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u="sng"/>
              <a:t>(</a:t>
            </a:r>
            <a:r>
              <a:rPr lang="en-US" u="sng" err="1"/>
              <a:t>PropID</a:t>
            </a:r>
            <a:r>
              <a:rPr lang="en-US"/>
              <a:t>, </a:t>
            </a:r>
            <a:r>
              <a:rPr lang="en-US" err="1"/>
              <a:t>AppID</a:t>
            </a:r>
            <a:r>
              <a:rPr lang="en-US"/>
              <a:t>, Request amount, Business type, Proposal link, awarded amount, </a:t>
            </a:r>
            <a:r>
              <a:rPr lang="en-US" err="1"/>
              <a:t>Evalution</a:t>
            </a:r>
            <a:r>
              <a:rPr lang="en-US"/>
              <a:t> status)</a:t>
            </a:r>
          </a:p>
        </p:txBody>
      </p:sp>
      <p:cxnSp>
        <p:nvCxnSpPr>
          <p:cNvPr id="11" name="Straight Arrow Connector 10">
            <a:extLst>
              <a:ext uri="{FF2B5EF4-FFF2-40B4-BE49-F238E27FC236}">
                <a16:creationId xmlns:a16="http://schemas.microsoft.com/office/drawing/2014/main" id="{51332D31-735C-2CD4-46CE-AE4AEC6C6EC1}"/>
              </a:ext>
            </a:extLst>
          </p:cNvPr>
          <p:cNvCxnSpPr/>
          <p:nvPr/>
        </p:nvCxnSpPr>
        <p:spPr>
          <a:xfrm>
            <a:off x="1396968" y="3944983"/>
            <a:ext cx="631105" cy="104"/>
          </a:xfrm>
          <a:prstGeom prst="straightConnector1">
            <a:avLst/>
          </a:prstGeom>
          <a:ln>
            <a:prstDash val="dash"/>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19" name="Ink 18">
                <a:extLst>
                  <a:ext uri="{FF2B5EF4-FFF2-40B4-BE49-F238E27FC236}">
                    <a16:creationId xmlns:a16="http://schemas.microsoft.com/office/drawing/2014/main" id="{44C015AB-E623-156A-A2C7-0AFEAF143613}"/>
                  </a:ext>
                </a:extLst>
              </p14:cNvPr>
              <p14:cNvContentPartPr/>
              <p14:nvPr/>
            </p14:nvContentPartPr>
            <p14:xfrm>
              <a:off x="1313524" y="2719873"/>
              <a:ext cx="11288" cy="11288"/>
            </p14:xfrm>
          </p:contentPart>
        </mc:Choice>
        <mc:Fallback xmlns="">
          <p:pic>
            <p:nvPicPr>
              <p:cNvPr id="19" name="Ink 18">
                <a:extLst>
                  <a:ext uri="{FF2B5EF4-FFF2-40B4-BE49-F238E27FC236}">
                    <a16:creationId xmlns:a16="http://schemas.microsoft.com/office/drawing/2014/main" id="{44C015AB-E623-156A-A2C7-0AFEAF143613}"/>
                  </a:ext>
                </a:extLst>
              </p:cNvPr>
              <p:cNvPicPr/>
              <p:nvPr/>
            </p:nvPicPr>
            <p:blipFill>
              <a:blip r:embed="rId3"/>
              <a:stretch>
                <a:fillRect/>
              </a:stretch>
            </p:blipFill>
            <p:spPr>
              <a:xfrm>
                <a:off x="749124" y="2155473"/>
                <a:ext cx="1128800" cy="1128800"/>
              </a:xfrm>
              <a:prstGeom prst="rect">
                <a:avLst/>
              </a:prstGeom>
            </p:spPr>
          </p:pic>
        </mc:Fallback>
      </mc:AlternateContent>
      <p:sp>
        <p:nvSpPr>
          <p:cNvPr id="12" name="TextBox 11">
            <a:extLst>
              <a:ext uri="{FF2B5EF4-FFF2-40B4-BE49-F238E27FC236}">
                <a16:creationId xmlns:a16="http://schemas.microsoft.com/office/drawing/2014/main" id="{9075587B-3145-7297-DE60-C5C831CCC36D}"/>
              </a:ext>
            </a:extLst>
          </p:cNvPr>
          <p:cNvSpPr txBox="1"/>
          <p:nvPr/>
        </p:nvSpPr>
        <p:spPr>
          <a:xfrm>
            <a:off x="410671" y="4341660"/>
            <a:ext cx="137142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a:t>Resources</a:t>
            </a:r>
          </a:p>
        </p:txBody>
      </p:sp>
      <p:sp>
        <p:nvSpPr>
          <p:cNvPr id="13" name="TextBox 12">
            <a:extLst>
              <a:ext uri="{FF2B5EF4-FFF2-40B4-BE49-F238E27FC236}">
                <a16:creationId xmlns:a16="http://schemas.microsoft.com/office/drawing/2014/main" id="{53EA910C-A3FE-9D34-3D8D-569C31F96965}"/>
              </a:ext>
            </a:extLst>
          </p:cNvPr>
          <p:cNvSpPr txBox="1"/>
          <p:nvPr/>
        </p:nvSpPr>
        <p:spPr>
          <a:xfrm>
            <a:off x="410670" y="4712633"/>
            <a:ext cx="1167847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a:t>
            </a:r>
            <a:r>
              <a:rPr lang="en-US" u="sng" err="1"/>
              <a:t>ResourceId</a:t>
            </a:r>
            <a:r>
              <a:rPr lang="en-US"/>
              <a:t>, </a:t>
            </a:r>
            <a:r>
              <a:rPr lang="en-US" err="1"/>
              <a:t>ProposalID</a:t>
            </a:r>
            <a:r>
              <a:rPr lang="en-US"/>
              <a:t>, Description, Awarded)</a:t>
            </a:r>
          </a:p>
        </p:txBody>
      </p:sp>
      <p:cxnSp>
        <p:nvCxnSpPr>
          <p:cNvPr id="14" name="Straight Arrow Connector 13">
            <a:extLst>
              <a:ext uri="{FF2B5EF4-FFF2-40B4-BE49-F238E27FC236}">
                <a16:creationId xmlns:a16="http://schemas.microsoft.com/office/drawing/2014/main" id="{BDEBBCC1-BE54-0EFB-2676-176FC606BD01}"/>
              </a:ext>
            </a:extLst>
          </p:cNvPr>
          <p:cNvCxnSpPr>
            <a:cxnSpLocks/>
          </p:cNvCxnSpPr>
          <p:nvPr/>
        </p:nvCxnSpPr>
        <p:spPr>
          <a:xfrm>
            <a:off x="1868205" y="5037851"/>
            <a:ext cx="1102341" cy="104"/>
          </a:xfrm>
          <a:prstGeom prst="straightConnector1">
            <a:avLst/>
          </a:prstGeom>
          <a:ln>
            <a:prstDash val="dash"/>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p14="http://schemas.microsoft.com/office/powerpoint/2010/main">
        <mc:Choice Requires="p14">
          <p:contentPart p14:bwMode="auto" r:id="rId4">
            <p14:nvContentPartPr>
              <p14:cNvPr id="18" name="Ink 17">
                <a:extLst>
                  <a:ext uri="{FF2B5EF4-FFF2-40B4-BE49-F238E27FC236}">
                    <a16:creationId xmlns:a16="http://schemas.microsoft.com/office/drawing/2014/main" id="{3E83B119-E567-6EEF-721F-572305BE59C8}"/>
                  </a:ext>
                </a:extLst>
              </p14:cNvPr>
              <p14:cNvContentPartPr/>
              <p14:nvPr/>
            </p14:nvContentPartPr>
            <p14:xfrm>
              <a:off x="1088604" y="2919513"/>
              <a:ext cx="794623" cy="655810"/>
            </p14:xfrm>
          </p:contentPart>
        </mc:Choice>
        <mc:Fallback xmlns="">
          <p:pic>
            <p:nvPicPr>
              <p:cNvPr id="18" name="Ink 17">
                <a:extLst>
                  <a:ext uri="{FF2B5EF4-FFF2-40B4-BE49-F238E27FC236}">
                    <a16:creationId xmlns:a16="http://schemas.microsoft.com/office/drawing/2014/main" id="{3E83B119-E567-6EEF-721F-572305BE59C8}"/>
                  </a:ext>
                </a:extLst>
              </p:cNvPr>
              <p:cNvPicPr/>
              <p:nvPr/>
            </p:nvPicPr>
            <p:blipFill>
              <a:blip r:embed="rId5"/>
              <a:stretch>
                <a:fillRect/>
              </a:stretch>
            </p:blipFill>
            <p:spPr>
              <a:xfrm>
                <a:off x="1070610" y="2901516"/>
                <a:ext cx="830251" cy="691444"/>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0" name="Ink 19">
                <a:extLst>
                  <a:ext uri="{FF2B5EF4-FFF2-40B4-BE49-F238E27FC236}">
                    <a16:creationId xmlns:a16="http://schemas.microsoft.com/office/drawing/2014/main" id="{0B2A029F-6FF0-205E-9BBD-34667D2D444D}"/>
                  </a:ext>
                </a:extLst>
              </p14:cNvPr>
              <p14:cNvContentPartPr/>
              <p14:nvPr/>
            </p14:nvContentPartPr>
            <p14:xfrm>
              <a:off x="1001485" y="2892633"/>
              <a:ext cx="181491" cy="79166"/>
            </p14:xfrm>
          </p:contentPart>
        </mc:Choice>
        <mc:Fallback xmlns="">
          <p:pic>
            <p:nvPicPr>
              <p:cNvPr id="20" name="Ink 19">
                <a:extLst>
                  <a:ext uri="{FF2B5EF4-FFF2-40B4-BE49-F238E27FC236}">
                    <a16:creationId xmlns:a16="http://schemas.microsoft.com/office/drawing/2014/main" id="{0B2A029F-6FF0-205E-9BBD-34667D2D444D}"/>
                  </a:ext>
                </a:extLst>
              </p:cNvPr>
              <p:cNvPicPr/>
              <p:nvPr/>
            </p:nvPicPr>
            <p:blipFill>
              <a:blip r:embed="rId7"/>
              <a:stretch>
                <a:fillRect/>
              </a:stretch>
            </p:blipFill>
            <p:spPr>
              <a:xfrm>
                <a:off x="983516" y="2874722"/>
                <a:ext cx="217070" cy="11463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2" name="Ink 21">
                <a:extLst>
                  <a:ext uri="{FF2B5EF4-FFF2-40B4-BE49-F238E27FC236}">
                    <a16:creationId xmlns:a16="http://schemas.microsoft.com/office/drawing/2014/main" id="{AB57C0BA-F347-0BA6-8EEB-0343314BE63E}"/>
                  </a:ext>
                </a:extLst>
              </p14:cNvPr>
              <p14:cNvContentPartPr/>
              <p14:nvPr/>
            </p14:nvContentPartPr>
            <p14:xfrm>
              <a:off x="1095986" y="3984917"/>
              <a:ext cx="1331527" cy="750367"/>
            </p14:xfrm>
          </p:contentPart>
        </mc:Choice>
        <mc:Fallback xmlns="">
          <p:pic>
            <p:nvPicPr>
              <p:cNvPr id="22" name="Ink 21">
                <a:extLst>
                  <a:ext uri="{FF2B5EF4-FFF2-40B4-BE49-F238E27FC236}">
                    <a16:creationId xmlns:a16="http://schemas.microsoft.com/office/drawing/2014/main" id="{AB57C0BA-F347-0BA6-8EEB-0343314BE63E}"/>
                  </a:ext>
                </a:extLst>
              </p:cNvPr>
              <p:cNvPicPr/>
              <p:nvPr/>
            </p:nvPicPr>
            <p:blipFill>
              <a:blip r:embed="rId9"/>
              <a:stretch>
                <a:fillRect/>
              </a:stretch>
            </p:blipFill>
            <p:spPr>
              <a:xfrm>
                <a:off x="1077988" y="3966931"/>
                <a:ext cx="1367164" cy="785979"/>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3" name="Ink 22">
                <a:extLst>
                  <a:ext uri="{FF2B5EF4-FFF2-40B4-BE49-F238E27FC236}">
                    <a16:creationId xmlns:a16="http://schemas.microsoft.com/office/drawing/2014/main" id="{8E748E05-276F-FC8C-DAF7-D1F2F305216F}"/>
                  </a:ext>
                </a:extLst>
              </p14:cNvPr>
              <p14:cNvContentPartPr/>
              <p14:nvPr/>
            </p14:nvContentPartPr>
            <p14:xfrm>
              <a:off x="984131" y="3973285"/>
              <a:ext cx="303307" cy="61630"/>
            </p14:xfrm>
          </p:contentPart>
        </mc:Choice>
        <mc:Fallback xmlns="">
          <p:pic>
            <p:nvPicPr>
              <p:cNvPr id="23" name="Ink 22">
                <a:extLst>
                  <a:ext uri="{FF2B5EF4-FFF2-40B4-BE49-F238E27FC236}">
                    <a16:creationId xmlns:a16="http://schemas.microsoft.com/office/drawing/2014/main" id="{8E748E05-276F-FC8C-DAF7-D1F2F305216F}"/>
                  </a:ext>
                </a:extLst>
              </p:cNvPr>
              <p:cNvPicPr/>
              <p:nvPr/>
            </p:nvPicPr>
            <p:blipFill>
              <a:blip r:embed="rId11"/>
              <a:stretch>
                <a:fillRect/>
              </a:stretch>
            </p:blipFill>
            <p:spPr>
              <a:xfrm>
                <a:off x="966141" y="3955369"/>
                <a:ext cx="338927" cy="97103"/>
              </a:xfrm>
              <a:prstGeom prst="rect">
                <a:avLst/>
              </a:prstGeom>
            </p:spPr>
          </p:pic>
        </mc:Fallback>
      </mc:AlternateContent>
    </p:spTree>
    <p:extLst>
      <p:ext uri="{BB962C8B-B14F-4D97-AF65-F5344CB8AC3E}">
        <p14:creationId xmlns:p14="http://schemas.microsoft.com/office/powerpoint/2010/main" val="32814832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AEE4E-FC7A-2C8C-EB4E-16FBFB288D71}"/>
              </a:ext>
            </a:extLst>
          </p:cNvPr>
          <p:cNvSpPr>
            <a:spLocks noGrp="1"/>
          </p:cNvSpPr>
          <p:nvPr>
            <p:ph type="title"/>
          </p:nvPr>
        </p:nvSpPr>
        <p:spPr/>
        <p:txBody>
          <a:bodyPr/>
          <a:lstStyle/>
          <a:p>
            <a:r>
              <a:rPr lang="en-US">
                <a:ea typeface="+mj-lt"/>
                <a:cs typeface="+mj-lt"/>
              </a:rPr>
              <a:t>Final ERD</a:t>
            </a:r>
            <a:endParaRPr lang="en-US"/>
          </a:p>
        </p:txBody>
      </p:sp>
      <p:sp>
        <p:nvSpPr>
          <p:cNvPr id="4" name="Date Placeholder 3">
            <a:extLst>
              <a:ext uri="{FF2B5EF4-FFF2-40B4-BE49-F238E27FC236}">
                <a16:creationId xmlns:a16="http://schemas.microsoft.com/office/drawing/2014/main" id="{E1FF0945-3F26-22C2-A5E0-1C8015687194}"/>
              </a:ext>
            </a:extLst>
          </p:cNvPr>
          <p:cNvSpPr>
            <a:spLocks noGrp="1"/>
          </p:cNvSpPr>
          <p:nvPr>
            <p:ph type="dt" sz="half" idx="10"/>
          </p:nvPr>
        </p:nvSpPr>
        <p:spPr/>
        <p:txBody>
          <a:bodyPr/>
          <a:lstStyle/>
          <a:p>
            <a:fld id="{1A723192-7C1C-4109-A75E-5731F81605FD}" type="datetime1">
              <a:rPr lang="en-US"/>
              <a:t>3/27/2025</a:t>
            </a:fld>
            <a:endParaRPr lang="en-US"/>
          </a:p>
        </p:txBody>
      </p:sp>
      <p:sp>
        <p:nvSpPr>
          <p:cNvPr id="5" name="Footer Placeholder 4">
            <a:extLst>
              <a:ext uri="{FF2B5EF4-FFF2-40B4-BE49-F238E27FC236}">
                <a16:creationId xmlns:a16="http://schemas.microsoft.com/office/drawing/2014/main" id="{92B6CD63-AB41-33E1-0D3E-0325B872F6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4C57F3-3E9E-E1FC-6289-319E33F82ABD}"/>
              </a:ext>
            </a:extLst>
          </p:cNvPr>
          <p:cNvSpPr>
            <a:spLocks noGrp="1"/>
          </p:cNvSpPr>
          <p:nvPr>
            <p:ph type="sldNum" sz="quarter" idx="12"/>
          </p:nvPr>
        </p:nvSpPr>
        <p:spPr/>
        <p:txBody>
          <a:bodyPr/>
          <a:lstStyle/>
          <a:p>
            <a:fld id="{A65A5C87-DF58-40C8-B092-1DE63DB4547E}" type="slidenum">
              <a:rPr lang="en-US" dirty="0"/>
              <a:t>14</a:t>
            </a:fld>
            <a:endParaRPr lang="en-US"/>
          </a:p>
        </p:txBody>
      </p:sp>
      <p:grpSp>
        <p:nvGrpSpPr>
          <p:cNvPr id="29" name="Group 28">
            <a:extLst>
              <a:ext uri="{FF2B5EF4-FFF2-40B4-BE49-F238E27FC236}">
                <a16:creationId xmlns:a16="http://schemas.microsoft.com/office/drawing/2014/main" id="{27199E5A-3EA0-B695-D05A-F6248BFDED7D}"/>
              </a:ext>
            </a:extLst>
          </p:cNvPr>
          <p:cNvGrpSpPr/>
          <p:nvPr/>
        </p:nvGrpSpPr>
        <p:grpSpPr>
          <a:xfrm>
            <a:off x="617487" y="3332670"/>
            <a:ext cx="10950913" cy="1126467"/>
            <a:chOff x="697315" y="2788384"/>
            <a:chExt cx="10305025" cy="1126467"/>
          </a:xfrm>
        </p:grpSpPr>
        <p:grpSp>
          <p:nvGrpSpPr>
            <p:cNvPr id="8" name="Group 7">
              <a:extLst>
                <a:ext uri="{FF2B5EF4-FFF2-40B4-BE49-F238E27FC236}">
                  <a16:creationId xmlns:a16="http://schemas.microsoft.com/office/drawing/2014/main" id="{EA0D5265-6A36-1CCE-CE8B-92F26737EF1C}"/>
                </a:ext>
              </a:extLst>
            </p:cNvPr>
            <p:cNvGrpSpPr/>
            <p:nvPr/>
          </p:nvGrpSpPr>
          <p:grpSpPr>
            <a:xfrm>
              <a:off x="4957120" y="2788384"/>
              <a:ext cx="2229241" cy="901122"/>
              <a:chOff x="5896673" y="1752656"/>
              <a:chExt cx="2229241" cy="901122"/>
            </a:xfrm>
          </p:grpSpPr>
          <p:sp>
            <p:nvSpPr>
              <p:cNvPr id="27" name="Rectangle 26">
                <a:extLst>
                  <a:ext uri="{FF2B5EF4-FFF2-40B4-BE49-F238E27FC236}">
                    <a16:creationId xmlns:a16="http://schemas.microsoft.com/office/drawing/2014/main" id="{7DA41090-02A6-25B3-540B-422F908CFB7E}"/>
                  </a:ext>
                </a:extLst>
              </p:cNvPr>
              <p:cNvSpPr/>
              <p:nvPr/>
            </p:nvSpPr>
            <p:spPr>
              <a:xfrm>
                <a:off x="5921482" y="1752656"/>
                <a:ext cx="2204432" cy="79366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3CB18A98-C845-3B07-18FD-8D637020D83C}"/>
                  </a:ext>
                </a:extLst>
              </p:cNvPr>
              <p:cNvSpPr txBox="1"/>
              <p:nvPr/>
            </p:nvSpPr>
            <p:spPr>
              <a:xfrm>
                <a:off x="5896673" y="1976670"/>
                <a:ext cx="2154030" cy="67710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b="1"/>
                  <a:t>Proposal </a:t>
                </a:r>
              </a:p>
              <a:p>
                <a:pPr algn="ctr"/>
                <a:endParaRPr lang="en-US"/>
              </a:p>
            </p:txBody>
          </p:sp>
        </p:grpSp>
        <p:grpSp>
          <p:nvGrpSpPr>
            <p:cNvPr id="9" name="Group 8">
              <a:extLst>
                <a:ext uri="{FF2B5EF4-FFF2-40B4-BE49-F238E27FC236}">
                  <a16:creationId xmlns:a16="http://schemas.microsoft.com/office/drawing/2014/main" id="{F7DB9B91-DC4C-40C5-2E5B-BAA4E4ED41CA}"/>
                </a:ext>
              </a:extLst>
            </p:cNvPr>
            <p:cNvGrpSpPr/>
            <p:nvPr/>
          </p:nvGrpSpPr>
          <p:grpSpPr>
            <a:xfrm>
              <a:off x="697315" y="2814030"/>
              <a:ext cx="3187810" cy="1100821"/>
              <a:chOff x="5935140" y="1864390"/>
              <a:chExt cx="2477597" cy="1027412"/>
            </a:xfrm>
          </p:grpSpPr>
          <p:sp>
            <p:nvSpPr>
              <p:cNvPr id="25" name="Rectangle 24">
                <a:extLst>
                  <a:ext uri="{FF2B5EF4-FFF2-40B4-BE49-F238E27FC236}">
                    <a16:creationId xmlns:a16="http://schemas.microsoft.com/office/drawing/2014/main" id="{D2F8E342-B2A7-7C89-1C7C-CB8B42A03861}"/>
                  </a:ext>
                </a:extLst>
              </p:cNvPr>
              <p:cNvSpPr/>
              <p:nvPr/>
            </p:nvSpPr>
            <p:spPr>
              <a:xfrm>
                <a:off x="5935140" y="1864390"/>
                <a:ext cx="2477597" cy="69792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D944DAE0-3779-8406-7BB6-02CB16A37A89}"/>
                  </a:ext>
                </a:extLst>
              </p:cNvPr>
              <p:cNvSpPr txBox="1"/>
              <p:nvPr/>
            </p:nvSpPr>
            <p:spPr>
              <a:xfrm>
                <a:off x="6016623" y="2001320"/>
                <a:ext cx="2154030" cy="8904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b="1"/>
                  <a:t>Application</a:t>
                </a:r>
              </a:p>
              <a:p>
                <a:pPr algn="ctr"/>
                <a:endParaRPr lang="en-US" u="sng"/>
              </a:p>
              <a:p>
                <a:pPr algn="ctr"/>
                <a:endParaRPr lang="en-US"/>
              </a:p>
            </p:txBody>
          </p:sp>
        </p:grpSp>
        <p:grpSp>
          <p:nvGrpSpPr>
            <p:cNvPr id="10" name="Group 9">
              <a:extLst>
                <a:ext uri="{FF2B5EF4-FFF2-40B4-BE49-F238E27FC236}">
                  <a16:creationId xmlns:a16="http://schemas.microsoft.com/office/drawing/2014/main" id="{99E19C93-4A23-5A22-30A8-5E40B229A2CD}"/>
                </a:ext>
              </a:extLst>
            </p:cNvPr>
            <p:cNvGrpSpPr/>
            <p:nvPr/>
          </p:nvGrpSpPr>
          <p:grpSpPr>
            <a:xfrm>
              <a:off x="8524743" y="2910910"/>
              <a:ext cx="2477597" cy="581234"/>
              <a:chOff x="5935140" y="1624972"/>
              <a:chExt cx="2477597" cy="1055093"/>
            </a:xfrm>
          </p:grpSpPr>
          <p:sp>
            <p:nvSpPr>
              <p:cNvPr id="23" name="Rectangle 22">
                <a:extLst>
                  <a:ext uri="{FF2B5EF4-FFF2-40B4-BE49-F238E27FC236}">
                    <a16:creationId xmlns:a16="http://schemas.microsoft.com/office/drawing/2014/main" id="{B25046F6-55FB-66A1-26CD-D24FA0820551}"/>
                  </a:ext>
                </a:extLst>
              </p:cNvPr>
              <p:cNvSpPr/>
              <p:nvPr/>
            </p:nvSpPr>
            <p:spPr>
              <a:xfrm>
                <a:off x="5935140" y="1624972"/>
                <a:ext cx="2477597" cy="105509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BE2A2845-F05C-C161-F85F-ECF7C7B7570B}"/>
                  </a:ext>
                </a:extLst>
              </p:cNvPr>
              <p:cNvSpPr txBox="1"/>
              <p:nvPr/>
            </p:nvSpPr>
            <p:spPr>
              <a:xfrm>
                <a:off x="6101546" y="1771284"/>
                <a:ext cx="2154030" cy="72630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b="1"/>
                  <a:t>Resources</a:t>
                </a:r>
                <a:endParaRPr lang="en-US"/>
              </a:p>
            </p:txBody>
          </p:sp>
        </p:grpSp>
        <p:cxnSp>
          <p:nvCxnSpPr>
            <p:cNvPr id="11" name="Straight Arrow Connector 10">
              <a:extLst>
                <a:ext uri="{FF2B5EF4-FFF2-40B4-BE49-F238E27FC236}">
                  <a16:creationId xmlns:a16="http://schemas.microsoft.com/office/drawing/2014/main" id="{B8242CB7-5EF0-6AAD-75BD-553D9B68A530}"/>
                </a:ext>
              </a:extLst>
            </p:cNvPr>
            <p:cNvCxnSpPr/>
            <p:nvPr/>
          </p:nvCxnSpPr>
          <p:spPr>
            <a:xfrm>
              <a:off x="3882801" y="3202393"/>
              <a:ext cx="1100127" cy="9247"/>
            </a:xfrm>
            <a:prstGeom prst="straightConnector1">
              <a:avLst/>
            </a:prstGeom>
            <a:ln>
              <a:solidFill>
                <a:schemeClr val="tx1"/>
              </a:solidFill>
            </a:ln>
          </p:spPr>
          <p:style>
            <a:lnRef idx="3">
              <a:schemeClr val="dk1"/>
            </a:lnRef>
            <a:fillRef idx="0">
              <a:schemeClr val="dk1"/>
            </a:fillRef>
            <a:effectRef idx="2">
              <a:schemeClr val="dk1"/>
            </a:effectRef>
            <a:fontRef idx="minor">
              <a:schemeClr val="tx1"/>
            </a:fontRef>
          </p:style>
        </p:cxnSp>
        <p:cxnSp>
          <p:nvCxnSpPr>
            <p:cNvPr id="12" name="Straight Arrow Connector 11">
              <a:extLst>
                <a:ext uri="{FF2B5EF4-FFF2-40B4-BE49-F238E27FC236}">
                  <a16:creationId xmlns:a16="http://schemas.microsoft.com/office/drawing/2014/main" id="{98EFC45F-9E35-3AF9-80C2-C699819DAF0D}"/>
                </a:ext>
              </a:extLst>
            </p:cNvPr>
            <p:cNvCxnSpPr/>
            <p:nvPr/>
          </p:nvCxnSpPr>
          <p:spPr>
            <a:xfrm flipH="1">
              <a:off x="4064003" y="3078507"/>
              <a:ext cx="9256" cy="279200"/>
            </a:xfrm>
            <a:prstGeom prst="straightConnector1">
              <a:avLst/>
            </a:prstGeom>
          </p:spPr>
          <p:style>
            <a:lnRef idx="3">
              <a:schemeClr val="dk1"/>
            </a:lnRef>
            <a:fillRef idx="0">
              <a:schemeClr val="dk1"/>
            </a:fillRef>
            <a:effectRef idx="2">
              <a:schemeClr val="dk1"/>
            </a:effectRef>
            <a:fontRef idx="minor">
              <a:schemeClr val="tx1"/>
            </a:fontRef>
          </p:style>
        </p:cxnSp>
        <p:cxnSp>
          <p:nvCxnSpPr>
            <p:cNvPr id="13" name="Straight Arrow Connector 12">
              <a:extLst>
                <a:ext uri="{FF2B5EF4-FFF2-40B4-BE49-F238E27FC236}">
                  <a16:creationId xmlns:a16="http://schemas.microsoft.com/office/drawing/2014/main" id="{A72AC79A-0798-07EE-926B-07D293819264}"/>
                </a:ext>
              </a:extLst>
            </p:cNvPr>
            <p:cNvCxnSpPr>
              <a:cxnSpLocks/>
            </p:cNvCxnSpPr>
            <p:nvPr/>
          </p:nvCxnSpPr>
          <p:spPr>
            <a:xfrm flipH="1">
              <a:off x="4152780" y="3063711"/>
              <a:ext cx="9256" cy="279200"/>
            </a:xfrm>
            <a:prstGeom prst="straightConnector1">
              <a:avLst/>
            </a:prstGeom>
          </p:spPr>
          <p:style>
            <a:lnRef idx="3">
              <a:schemeClr val="dk1"/>
            </a:lnRef>
            <a:fillRef idx="0">
              <a:schemeClr val="dk1"/>
            </a:fillRef>
            <a:effectRef idx="2">
              <a:schemeClr val="dk1"/>
            </a:effectRef>
            <a:fontRef idx="minor">
              <a:schemeClr val="tx1"/>
            </a:fontRef>
          </p:style>
        </p:cxnSp>
        <p:cxnSp>
          <p:nvCxnSpPr>
            <p:cNvPr id="14" name="Straight Arrow Connector 13">
              <a:extLst>
                <a:ext uri="{FF2B5EF4-FFF2-40B4-BE49-F238E27FC236}">
                  <a16:creationId xmlns:a16="http://schemas.microsoft.com/office/drawing/2014/main" id="{C89C6E9A-AE6C-1B48-1A5C-FD50D461CD2A}"/>
                </a:ext>
              </a:extLst>
            </p:cNvPr>
            <p:cNvCxnSpPr>
              <a:cxnSpLocks/>
            </p:cNvCxnSpPr>
            <p:nvPr/>
          </p:nvCxnSpPr>
          <p:spPr>
            <a:xfrm flipH="1">
              <a:off x="4789012" y="3063711"/>
              <a:ext cx="9256" cy="279200"/>
            </a:xfrm>
            <a:prstGeom prst="straightConnector1">
              <a:avLst/>
            </a:prstGeom>
          </p:spPr>
          <p:style>
            <a:lnRef idx="3">
              <a:schemeClr val="dk1"/>
            </a:lnRef>
            <a:fillRef idx="0">
              <a:schemeClr val="dk1"/>
            </a:fillRef>
            <a:effectRef idx="2">
              <a:schemeClr val="dk1"/>
            </a:effectRef>
            <a:fontRef idx="minor">
              <a:schemeClr val="tx1"/>
            </a:fontRef>
          </p:style>
        </p:cxnSp>
        <p:cxnSp>
          <p:nvCxnSpPr>
            <p:cNvPr id="15" name="Straight Arrow Connector 14">
              <a:extLst>
                <a:ext uri="{FF2B5EF4-FFF2-40B4-BE49-F238E27FC236}">
                  <a16:creationId xmlns:a16="http://schemas.microsoft.com/office/drawing/2014/main" id="{902BEC94-7EA7-B076-7B25-7C97FE756EBF}"/>
                </a:ext>
              </a:extLst>
            </p:cNvPr>
            <p:cNvCxnSpPr>
              <a:cxnSpLocks/>
            </p:cNvCxnSpPr>
            <p:nvPr/>
          </p:nvCxnSpPr>
          <p:spPr>
            <a:xfrm flipH="1">
              <a:off x="4760688" y="3078505"/>
              <a:ext cx="219712" cy="141315"/>
            </a:xfrm>
            <a:prstGeom prst="straightConnector1">
              <a:avLst/>
            </a:prstGeom>
          </p:spPr>
          <p:style>
            <a:lnRef idx="3">
              <a:schemeClr val="dk1"/>
            </a:lnRef>
            <a:fillRef idx="0">
              <a:schemeClr val="dk1"/>
            </a:fillRef>
            <a:effectRef idx="2">
              <a:schemeClr val="dk1"/>
            </a:effectRef>
            <a:fontRef idx="minor">
              <a:schemeClr val="tx1"/>
            </a:fontRef>
          </p:style>
        </p:cxnSp>
        <p:cxnSp>
          <p:nvCxnSpPr>
            <p:cNvPr id="16" name="Straight Arrow Connector 15">
              <a:extLst>
                <a:ext uri="{FF2B5EF4-FFF2-40B4-BE49-F238E27FC236}">
                  <a16:creationId xmlns:a16="http://schemas.microsoft.com/office/drawing/2014/main" id="{5F581CC2-40AC-4C84-A56C-4856D8D50156}"/>
                </a:ext>
              </a:extLst>
            </p:cNvPr>
            <p:cNvCxnSpPr>
              <a:cxnSpLocks/>
            </p:cNvCxnSpPr>
            <p:nvPr/>
          </p:nvCxnSpPr>
          <p:spPr>
            <a:xfrm>
              <a:off x="4769945" y="3180107"/>
              <a:ext cx="208458" cy="221143"/>
            </a:xfrm>
            <a:prstGeom prst="straightConnector1">
              <a:avLst/>
            </a:prstGeom>
          </p:spPr>
          <p:style>
            <a:lnRef idx="3">
              <a:schemeClr val="dk1"/>
            </a:lnRef>
            <a:fillRef idx="0">
              <a:schemeClr val="dk1"/>
            </a:fillRef>
            <a:effectRef idx="2">
              <a:schemeClr val="dk1"/>
            </a:effectRef>
            <a:fontRef idx="minor">
              <a:schemeClr val="tx1"/>
            </a:fontRef>
          </p:style>
        </p:cxnSp>
        <p:cxnSp>
          <p:nvCxnSpPr>
            <p:cNvPr id="17" name="Straight Arrow Connector 16">
              <a:extLst>
                <a:ext uri="{FF2B5EF4-FFF2-40B4-BE49-F238E27FC236}">
                  <a16:creationId xmlns:a16="http://schemas.microsoft.com/office/drawing/2014/main" id="{9E02C8F4-A3F6-13EF-E4F7-1C41AACC9C59}"/>
                </a:ext>
              </a:extLst>
            </p:cNvPr>
            <p:cNvCxnSpPr>
              <a:cxnSpLocks/>
            </p:cNvCxnSpPr>
            <p:nvPr/>
          </p:nvCxnSpPr>
          <p:spPr>
            <a:xfrm>
              <a:off x="8304174" y="3209136"/>
              <a:ext cx="201200" cy="163087"/>
            </a:xfrm>
            <a:prstGeom prst="straightConnector1">
              <a:avLst/>
            </a:prstGeom>
          </p:spPr>
          <p:style>
            <a:lnRef idx="3">
              <a:schemeClr val="dk1"/>
            </a:lnRef>
            <a:fillRef idx="0">
              <a:schemeClr val="dk1"/>
            </a:fillRef>
            <a:effectRef idx="2">
              <a:schemeClr val="dk1"/>
            </a:effectRef>
            <a:fontRef idx="minor">
              <a:schemeClr val="tx1"/>
            </a:fontRef>
          </p:style>
        </p:cxnSp>
        <p:cxnSp>
          <p:nvCxnSpPr>
            <p:cNvPr id="18" name="Straight Arrow Connector 17">
              <a:extLst>
                <a:ext uri="{FF2B5EF4-FFF2-40B4-BE49-F238E27FC236}">
                  <a16:creationId xmlns:a16="http://schemas.microsoft.com/office/drawing/2014/main" id="{610724A4-FE66-0F3B-0444-CA664D503623}"/>
                </a:ext>
              </a:extLst>
            </p:cNvPr>
            <p:cNvCxnSpPr>
              <a:cxnSpLocks/>
            </p:cNvCxnSpPr>
            <p:nvPr/>
          </p:nvCxnSpPr>
          <p:spPr>
            <a:xfrm flipH="1">
              <a:off x="8287660" y="3063990"/>
              <a:ext cx="226970" cy="155831"/>
            </a:xfrm>
            <a:prstGeom prst="straightConnector1">
              <a:avLst/>
            </a:prstGeom>
          </p:spPr>
          <p:style>
            <a:lnRef idx="3">
              <a:schemeClr val="dk1"/>
            </a:lnRef>
            <a:fillRef idx="0">
              <a:schemeClr val="dk1"/>
            </a:fillRef>
            <a:effectRef idx="2">
              <a:schemeClr val="dk1"/>
            </a:effectRef>
            <a:fontRef idx="minor">
              <a:schemeClr val="tx1"/>
            </a:fontRef>
          </p:style>
        </p:cxnSp>
        <p:cxnSp>
          <p:nvCxnSpPr>
            <p:cNvPr id="19" name="Straight Arrow Connector 18">
              <a:extLst>
                <a:ext uri="{FF2B5EF4-FFF2-40B4-BE49-F238E27FC236}">
                  <a16:creationId xmlns:a16="http://schemas.microsoft.com/office/drawing/2014/main" id="{B378F9CD-7BC8-6876-F314-DC95CD9C8ECE}"/>
                </a:ext>
              </a:extLst>
            </p:cNvPr>
            <p:cNvCxnSpPr>
              <a:cxnSpLocks/>
            </p:cNvCxnSpPr>
            <p:nvPr/>
          </p:nvCxnSpPr>
          <p:spPr>
            <a:xfrm flipH="1">
              <a:off x="8294916" y="3071249"/>
              <a:ext cx="9256" cy="279200"/>
            </a:xfrm>
            <a:prstGeom prst="straightConnector1">
              <a:avLst/>
            </a:prstGeom>
          </p:spPr>
          <p:style>
            <a:lnRef idx="3">
              <a:schemeClr val="dk1"/>
            </a:lnRef>
            <a:fillRef idx="0">
              <a:schemeClr val="dk1"/>
            </a:fillRef>
            <a:effectRef idx="2">
              <a:schemeClr val="dk1"/>
            </a:effectRef>
            <a:fontRef idx="minor">
              <a:schemeClr val="tx1"/>
            </a:fontRef>
          </p:style>
        </p:cxnSp>
        <p:cxnSp>
          <p:nvCxnSpPr>
            <p:cNvPr id="20" name="Straight Arrow Connector 19">
              <a:extLst>
                <a:ext uri="{FF2B5EF4-FFF2-40B4-BE49-F238E27FC236}">
                  <a16:creationId xmlns:a16="http://schemas.microsoft.com/office/drawing/2014/main" id="{E3400039-CB76-622C-388B-D9D5610B07EF}"/>
                </a:ext>
              </a:extLst>
            </p:cNvPr>
            <p:cNvCxnSpPr>
              <a:cxnSpLocks/>
            </p:cNvCxnSpPr>
            <p:nvPr/>
          </p:nvCxnSpPr>
          <p:spPr>
            <a:xfrm flipH="1">
              <a:off x="7536360" y="3063992"/>
              <a:ext cx="9256" cy="279200"/>
            </a:xfrm>
            <a:prstGeom prst="straightConnector1">
              <a:avLst/>
            </a:prstGeom>
          </p:spPr>
          <p:style>
            <a:lnRef idx="3">
              <a:schemeClr val="dk1"/>
            </a:lnRef>
            <a:fillRef idx="0">
              <a:schemeClr val="dk1"/>
            </a:fillRef>
            <a:effectRef idx="2">
              <a:schemeClr val="dk1"/>
            </a:effectRef>
            <a:fontRef idx="minor">
              <a:schemeClr val="tx1"/>
            </a:fontRef>
          </p:style>
        </p:cxnSp>
        <p:cxnSp>
          <p:nvCxnSpPr>
            <p:cNvPr id="21" name="Straight Arrow Connector 20">
              <a:extLst>
                <a:ext uri="{FF2B5EF4-FFF2-40B4-BE49-F238E27FC236}">
                  <a16:creationId xmlns:a16="http://schemas.microsoft.com/office/drawing/2014/main" id="{938EAA27-17CD-2E54-A838-9AC2D287D6FB}"/>
                </a:ext>
              </a:extLst>
            </p:cNvPr>
            <p:cNvCxnSpPr>
              <a:cxnSpLocks/>
            </p:cNvCxnSpPr>
            <p:nvPr/>
          </p:nvCxnSpPr>
          <p:spPr>
            <a:xfrm flipH="1">
              <a:off x="7401899" y="3063992"/>
              <a:ext cx="9256" cy="279200"/>
            </a:xfrm>
            <a:prstGeom prst="straightConnector1">
              <a:avLst/>
            </a:prstGeom>
          </p:spPr>
          <p:style>
            <a:lnRef idx="3">
              <a:schemeClr val="dk1"/>
            </a:lnRef>
            <a:fillRef idx="0">
              <a:schemeClr val="dk1"/>
            </a:fillRef>
            <a:effectRef idx="2">
              <a:schemeClr val="dk1"/>
            </a:effectRef>
            <a:fontRef idx="minor">
              <a:schemeClr val="tx1"/>
            </a:fontRef>
          </p:style>
        </p:cxnSp>
        <p:cxnSp>
          <p:nvCxnSpPr>
            <p:cNvPr id="22" name="Straight Arrow Connector 21">
              <a:extLst>
                <a:ext uri="{FF2B5EF4-FFF2-40B4-BE49-F238E27FC236}">
                  <a16:creationId xmlns:a16="http://schemas.microsoft.com/office/drawing/2014/main" id="{E72DC78B-2F74-165F-9218-0C5A350BC8D0}"/>
                </a:ext>
              </a:extLst>
            </p:cNvPr>
            <p:cNvCxnSpPr>
              <a:cxnSpLocks/>
            </p:cNvCxnSpPr>
            <p:nvPr/>
          </p:nvCxnSpPr>
          <p:spPr>
            <a:xfrm>
              <a:off x="7195093" y="3202392"/>
              <a:ext cx="1329320" cy="1990"/>
            </a:xfrm>
            <a:prstGeom prst="straightConnector1">
              <a:avLst/>
            </a:prstGeom>
            <a:ln>
              <a:solidFill>
                <a:schemeClr val="tx1"/>
              </a:solidFill>
            </a:ln>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19803636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3CAB9-103A-F56F-B793-2E76E464D4F3}"/>
              </a:ext>
            </a:extLst>
          </p:cNvPr>
          <p:cNvSpPr>
            <a:spLocks noGrp="1"/>
          </p:cNvSpPr>
          <p:nvPr>
            <p:ph type="title"/>
          </p:nvPr>
        </p:nvSpPr>
        <p:spPr>
          <a:xfrm>
            <a:off x="1115568" y="548640"/>
            <a:ext cx="10168128" cy="942839"/>
          </a:xfrm>
        </p:spPr>
        <p:txBody>
          <a:bodyPr/>
          <a:lstStyle/>
          <a:p>
            <a:r>
              <a:rPr lang="en-US"/>
              <a:t>Query 1</a:t>
            </a:r>
          </a:p>
        </p:txBody>
      </p:sp>
      <p:sp>
        <p:nvSpPr>
          <p:cNvPr id="4" name="Date Placeholder 3">
            <a:extLst>
              <a:ext uri="{FF2B5EF4-FFF2-40B4-BE49-F238E27FC236}">
                <a16:creationId xmlns:a16="http://schemas.microsoft.com/office/drawing/2014/main" id="{6EABD855-E2FA-A67E-FC46-0036ABE2C2EF}"/>
              </a:ext>
            </a:extLst>
          </p:cNvPr>
          <p:cNvSpPr>
            <a:spLocks noGrp="1"/>
          </p:cNvSpPr>
          <p:nvPr>
            <p:ph type="dt" sz="half" idx="10"/>
          </p:nvPr>
        </p:nvSpPr>
        <p:spPr/>
        <p:txBody>
          <a:bodyPr/>
          <a:lstStyle/>
          <a:p>
            <a:fld id="{7423D458-7365-4F74-9D83-62F0E8B6D661}" type="datetime1">
              <a:rPr lang="en-US"/>
              <a:t>3/27/2025</a:t>
            </a:fld>
            <a:endParaRPr lang="en-US"/>
          </a:p>
        </p:txBody>
      </p:sp>
      <p:sp>
        <p:nvSpPr>
          <p:cNvPr id="6" name="Slide Number Placeholder 5">
            <a:extLst>
              <a:ext uri="{FF2B5EF4-FFF2-40B4-BE49-F238E27FC236}">
                <a16:creationId xmlns:a16="http://schemas.microsoft.com/office/drawing/2014/main" id="{EC6F6AB6-324C-0D57-EBE1-8A8CACDAE940}"/>
              </a:ext>
            </a:extLst>
          </p:cNvPr>
          <p:cNvSpPr>
            <a:spLocks noGrp="1"/>
          </p:cNvSpPr>
          <p:nvPr>
            <p:ph type="sldNum" sz="quarter" idx="12"/>
          </p:nvPr>
        </p:nvSpPr>
        <p:spPr/>
        <p:txBody>
          <a:bodyPr/>
          <a:lstStyle/>
          <a:p>
            <a:fld id="{A65A5C87-DF58-40C8-B092-1DE63DB4547E}" type="slidenum">
              <a:rPr lang="en-US" dirty="0"/>
              <a:t>15</a:t>
            </a:fld>
            <a:endParaRPr lang="en-US"/>
          </a:p>
        </p:txBody>
      </p:sp>
      <p:sp>
        <p:nvSpPr>
          <p:cNvPr id="9" name="TextBox 8">
            <a:extLst>
              <a:ext uri="{FF2B5EF4-FFF2-40B4-BE49-F238E27FC236}">
                <a16:creationId xmlns:a16="http://schemas.microsoft.com/office/drawing/2014/main" id="{F5A7A1F9-F364-9D12-B443-69F12C805BFD}"/>
              </a:ext>
            </a:extLst>
          </p:cNvPr>
          <p:cNvSpPr txBox="1"/>
          <p:nvPr/>
        </p:nvSpPr>
        <p:spPr>
          <a:xfrm>
            <a:off x="362382" y="3821160"/>
            <a:ext cx="5196527" cy="290848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100">
                <a:latin typeface="-webkit-standard"/>
              </a:rPr>
              <a:t>This query identifies the number of applicants by state, helping the organization allocate resources effectively. It highlights regions with higher demand, like North Carolina, Texas, and Connecticut, allowing for targeted outreach and strategic planning to optimize support and resource distribution.</a:t>
            </a:r>
            <a:endParaRPr lang="en-US"/>
          </a:p>
          <a:p>
            <a:endParaRPr lang="en-US"/>
          </a:p>
          <a:p>
            <a:endParaRPr lang="en-US"/>
          </a:p>
        </p:txBody>
      </p:sp>
      <p:sp>
        <p:nvSpPr>
          <p:cNvPr id="11" name="TextBox 10">
            <a:extLst>
              <a:ext uri="{FF2B5EF4-FFF2-40B4-BE49-F238E27FC236}">
                <a16:creationId xmlns:a16="http://schemas.microsoft.com/office/drawing/2014/main" id="{6BE5ECDC-447B-19B9-9B49-D7A461486D56}"/>
              </a:ext>
            </a:extLst>
          </p:cNvPr>
          <p:cNvSpPr txBox="1"/>
          <p:nvPr/>
        </p:nvSpPr>
        <p:spPr>
          <a:xfrm>
            <a:off x="342066" y="2346688"/>
            <a:ext cx="10437177" cy="21872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00B0F0"/>
                </a:solidFill>
                <a:ea typeface="+mn-lt"/>
                <a:cs typeface="+mn-lt"/>
              </a:rPr>
              <a:t>SELECT</a:t>
            </a:r>
            <a:r>
              <a:rPr lang="en-US">
                <a:solidFill>
                  <a:srgbClr val="00B0F0"/>
                </a:solidFill>
                <a:latin typeface="-webkit-standard"/>
              </a:rPr>
              <a:t> </a:t>
            </a:r>
            <a:r>
              <a:rPr lang="en-US">
                <a:latin typeface="-webkit-standard"/>
              </a:rPr>
              <a:t>State, </a:t>
            </a:r>
            <a:r>
              <a:rPr lang="en-US">
                <a:solidFill>
                  <a:schemeClr val="accent1"/>
                </a:solidFill>
                <a:ea typeface="+mn-lt"/>
                <a:cs typeface="+mn-lt"/>
              </a:rPr>
              <a:t>COUNT</a:t>
            </a:r>
            <a:r>
              <a:rPr lang="en-US">
                <a:latin typeface="-webkit-standard"/>
              </a:rPr>
              <a:t>(</a:t>
            </a:r>
            <a:r>
              <a:rPr lang="en-US" err="1">
                <a:latin typeface="-webkit-standard"/>
              </a:rPr>
              <a:t>AppID</a:t>
            </a:r>
            <a:r>
              <a:rPr lang="en-US">
                <a:latin typeface="-webkit-standard"/>
              </a:rPr>
              <a:t>) </a:t>
            </a:r>
            <a:r>
              <a:rPr lang="en-US">
                <a:solidFill>
                  <a:srgbClr val="00B0F0"/>
                </a:solidFill>
                <a:ea typeface="+mn-lt"/>
                <a:cs typeface="+mn-lt"/>
              </a:rPr>
              <a:t>AS</a:t>
            </a:r>
            <a:r>
              <a:rPr lang="en-US">
                <a:solidFill>
                  <a:srgbClr val="00B0F0"/>
                </a:solidFill>
                <a:latin typeface="-webkit-standard"/>
              </a:rPr>
              <a:t> </a:t>
            </a:r>
            <a:r>
              <a:rPr lang="en-US" err="1">
                <a:latin typeface="-webkit-standard"/>
              </a:rPr>
              <a:t>TotalApplicants</a:t>
            </a:r>
            <a:r>
              <a:rPr lang="en-US">
                <a:solidFill>
                  <a:srgbClr val="000000"/>
                </a:solidFill>
                <a:latin typeface="-webkit-standard"/>
              </a:rPr>
              <a:t> </a:t>
            </a:r>
            <a:endParaRPr lang="en-US">
              <a:solidFill>
                <a:srgbClr val="000000"/>
              </a:solidFill>
              <a:ea typeface="+mn-lt"/>
              <a:cs typeface="+mn-lt"/>
            </a:endParaRPr>
          </a:p>
          <a:p>
            <a:r>
              <a:rPr lang="en-US">
                <a:solidFill>
                  <a:srgbClr val="00B0F0"/>
                </a:solidFill>
                <a:ea typeface="+mn-lt"/>
                <a:cs typeface="+mn-lt"/>
              </a:rPr>
              <a:t>FROM</a:t>
            </a:r>
            <a:r>
              <a:rPr lang="en-US">
                <a:solidFill>
                  <a:srgbClr val="00B0F0"/>
                </a:solidFill>
                <a:latin typeface="-webkit-standard"/>
              </a:rPr>
              <a:t> </a:t>
            </a:r>
            <a:r>
              <a:rPr lang="en-US">
                <a:latin typeface="-webkit-standard"/>
              </a:rPr>
              <a:t>APPLICANT </a:t>
            </a:r>
            <a:endParaRPr lang="en-US">
              <a:solidFill>
                <a:srgbClr val="000000"/>
              </a:solidFill>
              <a:ea typeface="+mn-lt"/>
              <a:cs typeface="+mn-lt"/>
            </a:endParaRPr>
          </a:p>
          <a:p>
            <a:r>
              <a:rPr lang="en-US">
                <a:solidFill>
                  <a:srgbClr val="00B0F0"/>
                </a:solidFill>
                <a:ea typeface="+mn-lt"/>
                <a:cs typeface="+mn-lt"/>
              </a:rPr>
              <a:t>GROUP</a:t>
            </a:r>
            <a:r>
              <a:rPr lang="en-US">
                <a:solidFill>
                  <a:srgbClr val="00B0F0"/>
                </a:solidFill>
                <a:latin typeface="-webkit-standard"/>
              </a:rPr>
              <a:t> </a:t>
            </a:r>
            <a:r>
              <a:rPr lang="en-US">
                <a:solidFill>
                  <a:srgbClr val="000000"/>
                </a:solidFill>
                <a:ea typeface="+mn-lt"/>
                <a:cs typeface="+mn-lt"/>
              </a:rPr>
              <a:t>BY</a:t>
            </a:r>
            <a:r>
              <a:rPr lang="en-US">
                <a:latin typeface="-webkit-standard"/>
              </a:rPr>
              <a:t> State </a:t>
            </a:r>
            <a:endParaRPr lang="en-US">
              <a:solidFill>
                <a:srgbClr val="000000"/>
              </a:solidFill>
              <a:ea typeface="+mn-lt"/>
              <a:cs typeface="+mn-lt"/>
            </a:endParaRPr>
          </a:p>
          <a:p>
            <a:r>
              <a:rPr lang="en-US">
                <a:solidFill>
                  <a:srgbClr val="00B0F0"/>
                </a:solidFill>
                <a:ea typeface="+mn-lt"/>
                <a:cs typeface="+mn-lt"/>
              </a:rPr>
              <a:t>ORDER</a:t>
            </a:r>
            <a:r>
              <a:rPr lang="en-US">
                <a:solidFill>
                  <a:srgbClr val="00B0F0"/>
                </a:solidFill>
                <a:latin typeface="-webkit-standard"/>
              </a:rPr>
              <a:t> </a:t>
            </a:r>
            <a:r>
              <a:rPr lang="en-US">
                <a:solidFill>
                  <a:srgbClr val="000000"/>
                </a:solidFill>
                <a:ea typeface="+mn-lt"/>
                <a:cs typeface="+mn-lt"/>
              </a:rPr>
              <a:t>BY </a:t>
            </a:r>
            <a:r>
              <a:rPr lang="en-US">
                <a:solidFill>
                  <a:schemeClr val="accent1"/>
                </a:solidFill>
                <a:ea typeface="+mn-lt"/>
                <a:cs typeface="+mn-lt"/>
              </a:rPr>
              <a:t>COUNT</a:t>
            </a:r>
            <a:r>
              <a:rPr lang="en-US">
                <a:latin typeface="-webkit-standard"/>
              </a:rPr>
              <a:t>(</a:t>
            </a:r>
            <a:r>
              <a:rPr lang="en-US" err="1">
                <a:latin typeface="-webkit-standard"/>
              </a:rPr>
              <a:t>AppID</a:t>
            </a:r>
            <a:r>
              <a:rPr lang="en-US">
                <a:latin typeface="-webkit-standard"/>
              </a:rPr>
              <a:t>) </a:t>
            </a:r>
            <a:r>
              <a:rPr lang="en-US">
                <a:solidFill>
                  <a:srgbClr val="00B0F0"/>
                </a:solidFill>
                <a:ea typeface="+mn-lt"/>
                <a:cs typeface="+mn-lt"/>
              </a:rPr>
              <a:t>DESC</a:t>
            </a:r>
            <a:r>
              <a:rPr lang="en-US">
                <a:latin typeface="-webkit-standard"/>
              </a:rPr>
              <a:t>;</a:t>
            </a:r>
            <a:endParaRPr lang="en-US"/>
          </a:p>
          <a:p>
            <a:endParaRPr lang="en-US"/>
          </a:p>
          <a:p>
            <a:pPr>
              <a:lnSpc>
                <a:spcPct val="110000"/>
              </a:lnSpc>
              <a:spcBef>
                <a:spcPts val="1000"/>
              </a:spcBef>
            </a:pPr>
            <a:endParaRPr lang="en-US"/>
          </a:p>
          <a:p>
            <a:pPr algn="l"/>
            <a:endParaRPr lang="en-US"/>
          </a:p>
        </p:txBody>
      </p:sp>
      <p:pic>
        <p:nvPicPr>
          <p:cNvPr id="5" name="Picture 4" descr="A screenshot of a table&#10;&#10;Description automatically generated">
            <a:extLst>
              <a:ext uri="{FF2B5EF4-FFF2-40B4-BE49-F238E27FC236}">
                <a16:creationId xmlns:a16="http://schemas.microsoft.com/office/drawing/2014/main" id="{3FB53B87-95A0-1397-BE42-7498B30FA2ED}"/>
              </a:ext>
            </a:extLst>
          </p:cNvPr>
          <p:cNvPicPr>
            <a:picLocks noChangeAspect="1"/>
          </p:cNvPicPr>
          <p:nvPr/>
        </p:nvPicPr>
        <p:blipFill>
          <a:blip r:embed="rId2"/>
          <a:stretch>
            <a:fillRect/>
          </a:stretch>
        </p:blipFill>
        <p:spPr>
          <a:xfrm>
            <a:off x="6721459" y="2159431"/>
            <a:ext cx="2894880" cy="4560376"/>
          </a:xfrm>
          <a:prstGeom prst="rect">
            <a:avLst/>
          </a:prstGeom>
        </p:spPr>
      </p:pic>
    </p:spTree>
    <p:extLst>
      <p:ext uri="{BB962C8B-B14F-4D97-AF65-F5344CB8AC3E}">
        <p14:creationId xmlns:p14="http://schemas.microsoft.com/office/powerpoint/2010/main" val="1790992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9326E-99C1-1319-920C-2EAA7221BC19}"/>
              </a:ext>
            </a:extLst>
          </p:cNvPr>
          <p:cNvSpPr>
            <a:spLocks noGrp="1"/>
          </p:cNvSpPr>
          <p:nvPr>
            <p:ph type="title"/>
          </p:nvPr>
        </p:nvSpPr>
        <p:spPr/>
        <p:txBody>
          <a:bodyPr/>
          <a:lstStyle/>
          <a:p>
            <a:r>
              <a:rPr lang="en-US"/>
              <a:t>Query 2 </a:t>
            </a:r>
          </a:p>
        </p:txBody>
      </p:sp>
      <p:sp>
        <p:nvSpPr>
          <p:cNvPr id="3" name="Content Placeholder 2">
            <a:extLst>
              <a:ext uri="{FF2B5EF4-FFF2-40B4-BE49-F238E27FC236}">
                <a16:creationId xmlns:a16="http://schemas.microsoft.com/office/drawing/2014/main" id="{78282681-347F-5A0C-6F28-E41E2CA3ABBC}"/>
              </a:ext>
            </a:extLst>
          </p:cNvPr>
          <p:cNvSpPr>
            <a:spLocks noGrp="1"/>
          </p:cNvSpPr>
          <p:nvPr>
            <p:ph idx="1"/>
          </p:nvPr>
        </p:nvSpPr>
        <p:spPr>
          <a:xfrm>
            <a:off x="73077" y="2305055"/>
            <a:ext cx="7185576" cy="3694176"/>
          </a:xfrm>
        </p:spPr>
        <p:txBody>
          <a:bodyPr vert="horz" lIns="91440" tIns="45720" rIns="91440" bIns="45720" rtlCol="0" anchor="t">
            <a:normAutofit/>
          </a:bodyPr>
          <a:lstStyle/>
          <a:p>
            <a:pPr marL="0" indent="0">
              <a:buNone/>
            </a:pPr>
            <a:r>
              <a:rPr lang="en-US" sz="1800">
                <a:solidFill>
                  <a:srgbClr val="00B0F0"/>
                </a:solidFill>
                <a:latin typeface="Times New Roman"/>
                <a:cs typeface="Times New Roman"/>
              </a:rPr>
              <a:t>SELECT</a:t>
            </a:r>
            <a:r>
              <a:rPr lang="en-US" sz="1800">
                <a:latin typeface="Times New Roman"/>
                <a:cs typeface="Times New Roman"/>
              </a:rPr>
              <a:t> [First Name], [Last Name], [VA Rating]</a:t>
            </a:r>
          </a:p>
          <a:p>
            <a:pPr marL="0" indent="0">
              <a:buNone/>
            </a:pPr>
            <a:r>
              <a:rPr lang="en-US" sz="1800">
                <a:solidFill>
                  <a:srgbClr val="00B0F0"/>
                </a:solidFill>
                <a:latin typeface="Times New Roman"/>
                <a:cs typeface="Times New Roman"/>
              </a:rPr>
              <a:t>FROM</a:t>
            </a:r>
            <a:r>
              <a:rPr lang="en-US" sz="1800">
                <a:latin typeface="Times New Roman"/>
                <a:cs typeface="Times New Roman"/>
              </a:rPr>
              <a:t> APPLICANT</a:t>
            </a:r>
          </a:p>
          <a:p>
            <a:pPr marL="0" indent="0">
              <a:buNone/>
            </a:pPr>
            <a:r>
              <a:rPr lang="en-US" sz="1800">
                <a:solidFill>
                  <a:srgbClr val="00B0F0"/>
                </a:solidFill>
                <a:latin typeface="Times New Roman"/>
                <a:cs typeface="Times New Roman"/>
              </a:rPr>
              <a:t>WHERE</a:t>
            </a:r>
            <a:r>
              <a:rPr lang="en-US" sz="1800">
                <a:latin typeface="Times New Roman"/>
                <a:cs typeface="Times New Roman"/>
              </a:rPr>
              <a:t> [VA rating] = '100%';</a:t>
            </a:r>
          </a:p>
          <a:p>
            <a:pPr marL="0" indent="0">
              <a:buNone/>
            </a:pPr>
            <a:r>
              <a:rPr lang="en-US" sz="1800">
                <a:ea typeface="+mn-lt"/>
                <a:cs typeface="+mn-lt"/>
              </a:rPr>
              <a:t>This query separates individuals with a 100% Veteran Affairs (VA) rating from the rest. A 100% VA rating indicates that they are fully disabled due to service-connected conditions, making them a priority for receiving resources and support from the Work Vessels for Veterans programs.</a:t>
            </a:r>
            <a:endParaRPr lang="en-US"/>
          </a:p>
          <a:p>
            <a:pPr marL="0" indent="0">
              <a:buNone/>
            </a:pPr>
            <a:endParaRPr lang="en-US" sz="1800">
              <a:latin typeface="Times New Roman"/>
              <a:cs typeface="Times New Roman"/>
            </a:endParaRPr>
          </a:p>
        </p:txBody>
      </p:sp>
      <p:sp>
        <p:nvSpPr>
          <p:cNvPr id="4" name="Date Placeholder 3">
            <a:extLst>
              <a:ext uri="{FF2B5EF4-FFF2-40B4-BE49-F238E27FC236}">
                <a16:creationId xmlns:a16="http://schemas.microsoft.com/office/drawing/2014/main" id="{E324DE60-8721-F9A4-6755-A18D120B2343}"/>
              </a:ext>
            </a:extLst>
          </p:cNvPr>
          <p:cNvSpPr>
            <a:spLocks noGrp="1"/>
          </p:cNvSpPr>
          <p:nvPr>
            <p:ph type="dt" sz="half" idx="10"/>
          </p:nvPr>
        </p:nvSpPr>
        <p:spPr/>
        <p:txBody>
          <a:bodyPr/>
          <a:lstStyle/>
          <a:p>
            <a:fld id="{F6407841-F9D9-41BF-9162-0979B5BD001B}" type="datetime1">
              <a:rPr lang="en-US"/>
              <a:t>3/27/2025</a:t>
            </a:fld>
            <a:endParaRPr lang="en-US"/>
          </a:p>
        </p:txBody>
      </p:sp>
      <p:sp>
        <p:nvSpPr>
          <p:cNvPr id="5" name="Footer Placeholder 4">
            <a:extLst>
              <a:ext uri="{FF2B5EF4-FFF2-40B4-BE49-F238E27FC236}">
                <a16:creationId xmlns:a16="http://schemas.microsoft.com/office/drawing/2014/main" id="{F32956F9-DF31-2E52-819D-6477943FA6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830EB2-2E4D-D6E8-9779-BF2E8E03935D}"/>
              </a:ext>
            </a:extLst>
          </p:cNvPr>
          <p:cNvSpPr>
            <a:spLocks noGrp="1"/>
          </p:cNvSpPr>
          <p:nvPr>
            <p:ph type="sldNum" sz="quarter" idx="12"/>
          </p:nvPr>
        </p:nvSpPr>
        <p:spPr/>
        <p:txBody>
          <a:bodyPr/>
          <a:lstStyle/>
          <a:p>
            <a:fld id="{A65A5C87-DF58-40C8-B092-1DE63DB4547E}" type="slidenum">
              <a:rPr lang="en-US" dirty="0"/>
              <a:t>16</a:t>
            </a:fld>
            <a:endParaRPr lang="en-US"/>
          </a:p>
        </p:txBody>
      </p:sp>
      <p:pic>
        <p:nvPicPr>
          <p:cNvPr id="8" name="Picture 7" descr="A screenshot of a computer&#10;&#10;Description automatically generated">
            <a:extLst>
              <a:ext uri="{FF2B5EF4-FFF2-40B4-BE49-F238E27FC236}">
                <a16:creationId xmlns:a16="http://schemas.microsoft.com/office/drawing/2014/main" id="{7B0E4184-FB96-8ADE-4117-0B659F2F2D85}"/>
              </a:ext>
            </a:extLst>
          </p:cNvPr>
          <p:cNvPicPr>
            <a:picLocks noChangeAspect="1"/>
          </p:cNvPicPr>
          <p:nvPr/>
        </p:nvPicPr>
        <p:blipFill>
          <a:blip r:embed="rId2"/>
          <a:stretch>
            <a:fillRect/>
          </a:stretch>
        </p:blipFill>
        <p:spPr>
          <a:xfrm>
            <a:off x="7777589" y="2091526"/>
            <a:ext cx="2961888" cy="4114800"/>
          </a:xfrm>
          <a:prstGeom prst="rect">
            <a:avLst/>
          </a:prstGeom>
        </p:spPr>
      </p:pic>
    </p:spTree>
    <p:extLst>
      <p:ext uri="{BB962C8B-B14F-4D97-AF65-F5344CB8AC3E}">
        <p14:creationId xmlns:p14="http://schemas.microsoft.com/office/powerpoint/2010/main" val="21995691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F7CA8-CA3E-A409-EA6F-89CD0108D305}"/>
              </a:ext>
            </a:extLst>
          </p:cNvPr>
          <p:cNvSpPr>
            <a:spLocks noGrp="1"/>
          </p:cNvSpPr>
          <p:nvPr>
            <p:ph type="title"/>
          </p:nvPr>
        </p:nvSpPr>
        <p:spPr>
          <a:xfrm>
            <a:off x="1115568" y="548640"/>
            <a:ext cx="10168128" cy="1018503"/>
          </a:xfrm>
        </p:spPr>
        <p:txBody>
          <a:bodyPr/>
          <a:lstStyle/>
          <a:p>
            <a:r>
              <a:rPr lang="en-US"/>
              <a:t>Query 3 </a:t>
            </a:r>
            <a:endParaRPr lang="en-US">
              <a:latin typeface="-webkit-standard"/>
            </a:endParaRPr>
          </a:p>
        </p:txBody>
      </p:sp>
      <p:sp>
        <p:nvSpPr>
          <p:cNvPr id="3" name="Content Placeholder 2">
            <a:extLst>
              <a:ext uri="{FF2B5EF4-FFF2-40B4-BE49-F238E27FC236}">
                <a16:creationId xmlns:a16="http://schemas.microsoft.com/office/drawing/2014/main" id="{FCDBD766-E23D-9E2F-ED42-BFBE555C1D31}"/>
              </a:ext>
            </a:extLst>
          </p:cNvPr>
          <p:cNvSpPr>
            <a:spLocks noGrp="1"/>
          </p:cNvSpPr>
          <p:nvPr>
            <p:ph idx="1"/>
          </p:nvPr>
        </p:nvSpPr>
        <p:spPr>
          <a:xfrm>
            <a:off x="334982" y="2106317"/>
            <a:ext cx="9638074" cy="2950761"/>
          </a:xfrm>
        </p:spPr>
        <p:txBody>
          <a:bodyPr vert="horz" lIns="91440" tIns="45720" rIns="91440" bIns="45720" rtlCol="0" anchor="t">
            <a:normAutofit/>
          </a:bodyPr>
          <a:lstStyle/>
          <a:p>
            <a:pPr>
              <a:buNone/>
            </a:pPr>
            <a:r>
              <a:rPr lang="en-US" sz="1800">
                <a:solidFill>
                  <a:srgbClr val="00B0F0"/>
                </a:solidFill>
                <a:ea typeface="+mn-lt"/>
                <a:cs typeface="+mn-lt"/>
              </a:rPr>
              <a:t>SELECT</a:t>
            </a:r>
            <a:r>
              <a:rPr lang="en-US" sz="1800">
                <a:solidFill>
                  <a:srgbClr val="00B0F0"/>
                </a:solidFill>
                <a:latin typeface="-webkit-standard"/>
                <a:ea typeface="+mn-lt"/>
                <a:cs typeface="+mn-lt"/>
              </a:rPr>
              <a:t> </a:t>
            </a:r>
            <a:r>
              <a:rPr lang="en-US" sz="1800">
                <a:latin typeface="-webkit-standard"/>
                <a:ea typeface="+mn-lt"/>
                <a:cs typeface="+mn-lt"/>
              </a:rPr>
              <a:t>State, </a:t>
            </a:r>
            <a:r>
              <a:rPr lang="en-US" sz="1800">
                <a:solidFill>
                  <a:schemeClr val="accent1"/>
                </a:solidFill>
                <a:ea typeface="+mn-lt"/>
                <a:cs typeface="+mn-lt"/>
              </a:rPr>
              <a:t>COUNT</a:t>
            </a:r>
            <a:r>
              <a:rPr lang="en-US" sz="1800">
                <a:latin typeface="-webkit-standard"/>
                <a:ea typeface="+mn-lt"/>
                <a:cs typeface="+mn-lt"/>
              </a:rPr>
              <a:t>([VA Rating]) </a:t>
            </a:r>
            <a:r>
              <a:rPr lang="en-US" sz="1800">
                <a:solidFill>
                  <a:srgbClr val="00B0F0"/>
                </a:solidFill>
                <a:ea typeface="+mn-lt"/>
                <a:cs typeface="+mn-lt"/>
              </a:rPr>
              <a:t>AS</a:t>
            </a:r>
            <a:r>
              <a:rPr lang="en-US" sz="1800">
                <a:solidFill>
                  <a:srgbClr val="00B0F0"/>
                </a:solidFill>
                <a:latin typeface="-webkit-standard"/>
                <a:ea typeface="+mn-lt"/>
                <a:cs typeface="+mn-lt"/>
              </a:rPr>
              <a:t> </a:t>
            </a:r>
            <a:r>
              <a:rPr lang="en-US" sz="1800" err="1">
                <a:latin typeface="-webkit-standard"/>
                <a:ea typeface="+mn-lt"/>
                <a:cs typeface="+mn-lt"/>
              </a:rPr>
              <a:t>FullyDisabledCount</a:t>
            </a:r>
            <a:r>
              <a:rPr lang="en-US" sz="1800">
                <a:latin typeface="-webkit-standard"/>
                <a:ea typeface="+mn-lt"/>
                <a:cs typeface="+mn-lt"/>
              </a:rPr>
              <a:t> </a:t>
            </a:r>
            <a:endParaRPr lang="en-US">
              <a:solidFill>
                <a:srgbClr val="000000"/>
              </a:solidFill>
              <a:latin typeface="-webkit-standard"/>
              <a:ea typeface="+mn-lt"/>
              <a:cs typeface="+mn-lt"/>
            </a:endParaRPr>
          </a:p>
          <a:p>
            <a:pPr>
              <a:buNone/>
            </a:pPr>
            <a:r>
              <a:rPr lang="en-US" sz="1800">
                <a:solidFill>
                  <a:srgbClr val="00B0F0"/>
                </a:solidFill>
                <a:ea typeface="+mn-lt"/>
                <a:cs typeface="+mn-lt"/>
              </a:rPr>
              <a:t>FROM</a:t>
            </a:r>
            <a:r>
              <a:rPr lang="en-US" sz="1800">
                <a:solidFill>
                  <a:srgbClr val="00B0F0"/>
                </a:solidFill>
                <a:latin typeface="-webkit-standard"/>
                <a:ea typeface="+mn-lt"/>
                <a:cs typeface="+mn-lt"/>
              </a:rPr>
              <a:t> </a:t>
            </a:r>
            <a:r>
              <a:rPr lang="en-US" sz="1800">
                <a:latin typeface="-webkit-standard"/>
                <a:ea typeface="+mn-lt"/>
                <a:cs typeface="+mn-lt"/>
              </a:rPr>
              <a:t>APPLICANT </a:t>
            </a:r>
            <a:endParaRPr lang="en-US">
              <a:solidFill>
                <a:srgbClr val="000000"/>
              </a:solidFill>
              <a:latin typeface="-webkit-standard"/>
              <a:ea typeface="+mn-lt"/>
              <a:cs typeface="+mn-lt"/>
            </a:endParaRPr>
          </a:p>
          <a:p>
            <a:pPr>
              <a:buNone/>
            </a:pPr>
            <a:r>
              <a:rPr lang="en-US" sz="1800">
                <a:solidFill>
                  <a:srgbClr val="00B0F0"/>
                </a:solidFill>
                <a:ea typeface="+mn-lt"/>
                <a:cs typeface="+mn-lt"/>
              </a:rPr>
              <a:t>WHERE</a:t>
            </a:r>
            <a:r>
              <a:rPr lang="en-US" sz="1800">
                <a:solidFill>
                  <a:srgbClr val="00B0F0"/>
                </a:solidFill>
                <a:latin typeface="-webkit-standard"/>
                <a:ea typeface="+mn-lt"/>
                <a:cs typeface="+mn-lt"/>
              </a:rPr>
              <a:t> </a:t>
            </a:r>
            <a:r>
              <a:rPr lang="en-US" sz="1800">
                <a:latin typeface="-webkit-standard"/>
                <a:ea typeface="+mn-lt"/>
                <a:cs typeface="+mn-lt"/>
              </a:rPr>
              <a:t>[VA Rating] </a:t>
            </a:r>
            <a:r>
              <a:rPr lang="en-US" sz="1800">
                <a:ea typeface="+mn-lt"/>
                <a:cs typeface="+mn-lt"/>
              </a:rPr>
              <a:t>=</a:t>
            </a:r>
            <a:r>
              <a:rPr lang="en-US" sz="1800">
                <a:latin typeface="-webkit-standard"/>
                <a:ea typeface="+mn-lt"/>
                <a:cs typeface="+mn-lt"/>
              </a:rPr>
              <a:t> </a:t>
            </a:r>
            <a:r>
              <a:rPr lang="en-US" sz="1800">
                <a:ea typeface="+mn-lt"/>
                <a:cs typeface="+mn-lt"/>
              </a:rPr>
              <a:t>'100%'</a:t>
            </a:r>
            <a:endParaRPr lang="en-US">
              <a:latin typeface="-webkit-standard"/>
              <a:ea typeface="+mn-lt"/>
              <a:cs typeface="+mn-lt"/>
            </a:endParaRPr>
          </a:p>
          <a:p>
            <a:pPr>
              <a:buNone/>
            </a:pPr>
            <a:r>
              <a:rPr lang="en-US" sz="1800">
                <a:solidFill>
                  <a:srgbClr val="00B0F0"/>
                </a:solidFill>
                <a:ea typeface="+mn-lt"/>
                <a:cs typeface="+mn-lt"/>
              </a:rPr>
              <a:t>GROUP</a:t>
            </a:r>
            <a:r>
              <a:rPr lang="en-US" sz="1800">
                <a:solidFill>
                  <a:srgbClr val="00B0F0"/>
                </a:solidFill>
                <a:latin typeface="-webkit-standard"/>
                <a:ea typeface="+mn-lt"/>
                <a:cs typeface="+mn-lt"/>
              </a:rPr>
              <a:t> </a:t>
            </a:r>
            <a:r>
              <a:rPr lang="en-US" sz="1800">
                <a:solidFill>
                  <a:srgbClr val="00B0F0"/>
                </a:solidFill>
                <a:ea typeface="+mn-lt"/>
                <a:cs typeface="+mn-lt"/>
              </a:rPr>
              <a:t>BY</a:t>
            </a:r>
            <a:r>
              <a:rPr lang="en-US" sz="1800">
                <a:solidFill>
                  <a:srgbClr val="00B0F0"/>
                </a:solidFill>
                <a:latin typeface="-webkit-standard"/>
                <a:ea typeface="+mn-lt"/>
                <a:cs typeface="+mn-lt"/>
              </a:rPr>
              <a:t> </a:t>
            </a:r>
            <a:r>
              <a:rPr lang="en-US" sz="1800">
                <a:latin typeface="-webkit-standard"/>
                <a:ea typeface="+mn-lt"/>
                <a:cs typeface="+mn-lt"/>
              </a:rPr>
              <a:t>State </a:t>
            </a:r>
            <a:endParaRPr lang="en-US">
              <a:solidFill>
                <a:srgbClr val="000000"/>
              </a:solidFill>
              <a:latin typeface="-webkit-standard"/>
              <a:ea typeface="+mn-lt"/>
              <a:cs typeface="+mn-lt"/>
            </a:endParaRPr>
          </a:p>
          <a:p>
            <a:pPr>
              <a:buNone/>
            </a:pPr>
            <a:r>
              <a:rPr lang="en-US" sz="1800">
                <a:solidFill>
                  <a:srgbClr val="00B0F0"/>
                </a:solidFill>
                <a:ea typeface="+mn-lt"/>
                <a:cs typeface="+mn-lt"/>
              </a:rPr>
              <a:t>ORDER</a:t>
            </a:r>
            <a:r>
              <a:rPr lang="en-US" sz="1800">
                <a:solidFill>
                  <a:srgbClr val="00B0F0"/>
                </a:solidFill>
                <a:latin typeface="-webkit-standard"/>
                <a:ea typeface="+mn-lt"/>
                <a:cs typeface="+mn-lt"/>
              </a:rPr>
              <a:t> </a:t>
            </a:r>
            <a:r>
              <a:rPr lang="en-US" sz="1800">
                <a:solidFill>
                  <a:srgbClr val="00B0F0"/>
                </a:solidFill>
                <a:ea typeface="+mn-lt"/>
                <a:cs typeface="+mn-lt"/>
              </a:rPr>
              <a:t>BY</a:t>
            </a:r>
            <a:r>
              <a:rPr lang="en-US" sz="1800">
                <a:solidFill>
                  <a:srgbClr val="00B0F0"/>
                </a:solidFill>
                <a:latin typeface="-webkit-standard"/>
                <a:ea typeface="+mn-lt"/>
                <a:cs typeface="+mn-lt"/>
              </a:rPr>
              <a:t> </a:t>
            </a:r>
            <a:r>
              <a:rPr lang="en-US" sz="1800" err="1">
                <a:solidFill>
                  <a:srgbClr val="000000"/>
                </a:solidFill>
                <a:latin typeface="-webkit-standard"/>
                <a:ea typeface="+mn-lt"/>
                <a:cs typeface="+mn-lt"/>
              </a:rPr>
              <a:t>FullyDisabledCount</a:t>
            </a:r>
            <a:r>
              <a:rPr lang="en-US" sz="1800">
                <a:solidFill>
                  <a:srgbClr val="000000"/>
                </a:solidFill>
                <a:latin typeface="-webkit-standard"/>
                <a:ea typeface="+mn-lt"/>
                <a:cs typeface="+mn-lt"/>
              </a:rPr>
              <a:t> </a:t>
            </a:r>
            <a:r>
              <a:rPr lang="en-US" sz="1800">
                <a:solidFill>
                  <a:srgbClr val="00B0F0"/>
                </a:solidFill>
                <a:ea typeface="+mn-lt"/>
                <a:cs typeface="+mn-lt"/>
              </a:rPr>
              <a:t>DESC</a:t>
            </a:r>
            <a:r>
              <a:rPr lang="en-US" sz="1800">
                <a:latin typeface="-webkit-standard"/>
                <a:ea typeface="+mn-lt"/>
                <a:cs typeface="+mn-lt"/>
              </a:rPr>
              <a:t>;</a:t>
            </a:r>
            <a:endParaRPr lang="en-US">
              <a:latin typeface="-webkit-standard"/>
            </a:endParaRPr>
          </a:p>
          <a:p>
            <a:pPr>
              <a:buNone/>
            </a:pPr>
            <a:endParaRPr lang="en-US"/>
          </a:p>
        </p:txBody>
      </p:sp>
      <p:sp>
        <p:nvSpPr>
          <p:cNvPr id="4" name="Date Placeholder 3">
            <a:extLst>
              <a:ext uri="{FF2B5EF4-FFF2-40B4-BE49-F238E27FC236}">
                <a16:creationId xmlns:a16="http://schemas.microsoft.com/office/drawing/2014/main" id="{5829EE5A-34BF-23A5-7645-1E37D0610BCE}"/>
              </a:ext>
            </a:extLst>
          </p:cNvPr>
          <p:cNvSpPr>
            <a:spLocks noGrp="1"/>
          </p:cNvSpPr>
          <p:nvPr>
            <p:ph type="dt" sz="half" idx="10"/>
          </p:nvPr>
        </p:nvSpPr>
        <p:spPr/>
        <p:txBody>
          <a:bodyPr/>
          <a:lstStyle/>
          <a:p>
            <a:fld id="{9BB9641F-1F8D-4127-88C0-CF8FCC910476}" type="datetime1">
              <a:rPr lang="en-US"/>
              <a:t>3/27/2025</a:t>
            </a:fld>
            <a:endParaRPr lang="en-US"/>
          </a:p>
        </p:txBody>
      </p:sp>
      <p:sp>
        <p:nvSpPr>
          <p:cNvPr id="6" name="Slide Number Placeholder 5">
            <a:extLst>
              <a:ext uri="{FF2B5EF4-FFF2-40B4-BE49-F238E27FC236}">
                <a16:creationId xmlns:a16="http://schemas.microsoft.com/office/drawing/2014/main" id="{78416ED7-A108-92C1-BB25-5CD86885F86B}"/>
              </a:ext>
            </a:extLst>
          </p:cNvPr>
          <p:cNvSpPr>
            <a:spLocks noGrp="1"/>
          </p:cNvSpPr>
          <p:nvPr>
            <p:ph type="sldNum" sz="quarter" idx="12"/>
          </p:nvPr>
        </p:nvSpPr>
        <p:spPr/>
        <p:txBody>
          <a:bodyPr/>
          <a:lstStyle/>
          <a:p>
            <a:fld id="{A65A5C87-DF58-40C8-B092-1DE63DB4547E}" type="slidenum">
              <a:rPr lang="en-US" dirty="0"/>
              <a:t>17</a:t>
            </a:fld>
            <a:endParaRPr lang="en-US"/>
          </a:p>
        </p:txBody>
      </p:sp>
      <p:pic>
        <p:nvPicPr>
          <p:cNvPr id="7" name="Picture 6" descr="A screenshot of a computer&#10;&#10;Description automatically generated">
            <a:extLst>
              <a:ext uri="{FF2B5EF4-FFF2-40B4-BE49-F238E27FC236}">
                <a16:creationId xmlns:a16="http://schemas.microsoft.com/office/drawing/2014/main" id="{F38CE0BF-017B-BCA7-1367-1C8B8F5C8414}"/>
              </a:ext>
            </a:extLst>
          </p:cNvPr>
          <p:cNvPicPr>
            <a:picLocks noChangeAspect="1"/>
          </p:cNvPicPr>
          <p:nvPr/>
        </p:nvPicPr>
        <p:blipFill>
          <a:blip r:embed="rId2"/>
          <a:stretch>
            <a:fillRect/>
          </a:stretch>
        </p:blipFill>
        <p:spPr>
          <a:xfrm>
            <a:off x="7691471" y="2236922"/>
            <a:ext cx="3098787" cy="4114800"/>
          </a:xfrm>
          <a:prstGeom prst="rect">
            <a:avLst/>
          </a:prstGeom>
        </p:spPr>
      </p:pic>
      <p:sp>
        <p:nvSpPr>
          <p:cNvPr id="10" name="TextBox 9">
            <a:extLst>
              <a:ext uri="{FF2B5EF4-FFF2-40B4-BE49-F238E27FC236}">
                <a16:creationId xmlns:a16="http://schemas.microsoft.com/office/drawing/2014/main" id="{8ED3A5DA-62C1-8C29-BA93-06EDFDC9AF55}"/>
              </a:ext>
            </a:extLst>
          </p:cNvPr>
          <p:cNvSpPr txBox="1"/>
          <p:nvPr/>
        </p:nvSpPr>
        <p:spPr>
          <a:xfrm>
            <a:off x="329338" y="4307238"/>
            <a:ext cx="6055962"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webkit-standard"/>
              </a:rPr>
              <a:t>This query identifies the number of fully disabled veterans (with a 100% VA rating) in each state. By organizing this data, the organization can prioritize states with the highest number of fully disabled veterans, ensuring resources are allocated where they are needed most</a:t>
            </a:r>
            <a:endParaRPr lang="en-US"/>
          </a:p>
        </p:txBody>
      </p:sp>
    </p:spTree>
    <p:extLst>
      <p:ext uri="{BB962C8B-B14F-4D97-AF65-F5344CB8AC3E}">
        <p14:creationId xmlns:p14="http://schemas.microsoft.com/office/powerpoint/2010/main" val="18802244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E6C68-8D0F-71F1-AF14-E86D262FB918}"/>
              </a:ext>
            </a:extLst>
          </p:cNvPr>
          <p:cNvSpPr>
            <a:spLocks noGrp="1"/>
          </p:cNvSpPr>
          <p:nvPr>
            <p:ph type="title"/>
          </p:nvPr>
        </p:nvSpPr>
        <p:spPr>
          <a:xfrm>
            <a:off x="1115568" y="548640"/>
            <a:ext cx="7054681" cy="1170227"/>
          </a:xfrm>
        </p:spPr>
        <p:txBody>
          <a:bodyPr/>
          <a:lstStyle/>
          <a:p>
            <a:r>
              <a:rPr lang="en-US"/>
              <a:t>Query 4 </a:t>
            </a:r>
          </a:p>
        </p:txBody>
      </p:sp>
      <p:sp>
        <p:nvSpPr>
          <p:cNvPr id="3" name="Content Placeholder 2">
            <a:extLst>
              <a:ext uri="{FF2B5EF4-FFF2-40B4-BE49-F238E27FC236}">
                <a16:creationId xmlns:a16="http://schemas.microsoft.com/office/drawing/2014/main" id="{A336D133-5F23-FE4F-A4E1-AE8596244A02}"/>
              </a:ext>
            </a:extLst>
          </p:cNvPr>
          <p:cNvSpPr>
            <a:spLocks noGrp="1"/>
          </p:cNvSpPr>
          <p:nvPr>
            <p:ph idx="1"/>
          </p:nvPr>
        </p:nvSpPr>
        <p:spPr>
          <a:xfrm>
            <a:off x="-1720" y="2174159"/>
            <a:ext cx="8316889" cy="4364122"/>
          </a:xfrm>
        </p:spPr>
        <p:txBody>
          <a:bodyPr vert="horz" lIns="91440" tIns="45720" rIns="91440" bIns="45720" rtlCol="0" anchor="t">
            <a:normAutofit/>
          </a:bodyPr>
          <a:lstStyle/>
          <a:p>
            <a:pPr marL="0" indent="0">
              <a:buNone/>
            </a:pPr>
            <a:endParaRPr lang="en-US" sz="1600">
              <a:latin typeface="Times New Roman"/>
              <a:cs typeface="Times New Roman"/>
            </a:endParaRPr>
          </a:p>
          <a:p>
            <a:pPr marL="0" indent="0">
              <a:buNone/>
            </a:pPr>
            <a:endParaRPr lang="en-US" sz="1600">
              <a:latin typeface="Times New Roman"/>
              <a:ea typeface="+mn-lt"/>
              <a:cs typeface="Times New Roman"/>
            </a:endParaRPr>
          </a:p>
          <a:p>
            <a:pPr marL="0" indent="0">
              <a:buNone/>
            </a:pPr>
            <a:endParaRPr lang="en-US" sz="1600">
              <a:latin typeface="Times New Roman"/>
              <a:ea typeface="+mn-lt"/>
              <a:cs typeface="Times New Roman"/>
            </a:endParaRPr>
          </a:p>
          <a:p>
            <a:pPr marL="0" indent="0">
              <a:buNone/>
            </a:pPr>
            <a:endParaRPr lang="en-US" sz="1600">
              <a:latin typeface="Times New Roman"/>
              <a:ea typeface="+mn-lt"/>
              <a:cs typeface="Times New Roman"/>
            </a:endParaRPr>
          </a:p>
          <a:p>
            <a:pPr marL="0" indent="0">
              <a:buNone/>
            </a:pPr>
            <a:endParaRPr lang="en-US" sz="1600">
              <a:latin typeface="Times New Roman"/>
              <a:ea typeface="+mn-lt"/>
              <a:cs typeface="Times New Roman"/>
            </a:endParaRPr>
          </a:p>
          <a:p>
            <a:pPr marL="0" indent="0">
              <a:buNone/>
            </a:pPr>
            <a:endParaRPr lang="en-US" sz="1600">
              <a:latin typeface="Times New Roman"/>
              <a:ea typeface="+mn-lt"/>
              <a:cs typeface="Times New Roman"/>
            </a:endParaRPr>
          </a:p>
          <a:p>
            <a:pPr>
              <a:buNone/>
            </a:pPr>
            <a:r>
              <a:rPr lang="en-US" sz="1600">
                <a:ea typeface="+mn-lt"/>
                <a:cs typeface="+mn-lt"/>
              </a:rPr>
              <a:t>This query retrieves applications submitted after a specific date, making it easier to focus on recent applicants. It helps ensure timely follow-ups, allowing staff to address needs quickly and prioritize newer submissions without delays. This process keeps the workflow organized and ensures no recent application is overlooked.</a:t>
            </a:r>
            <a:endParaRPr lang="en-US"/>
          </a:p>
          <a:p>
            <a:pPr marL="0" indent="0">
              <a:buNone/>
            </a:pPr>
            <a:endParaRPr lang="en-US" sz="1600">
              <a:latin typeface="Times New Roman"/>
              <a:cs typeface="Times New Roman"/>
            </a:endParaRPr>
          </a:p>
        </p:txBody>
      </p:sp>
      <p:sp>
        <p:nvSpPr>
          <p:cNvPr id="4" name="Date Placeholder 3">
            <a:extLst>
              <a:ext uri="{FF2B5EF4-FFF2-40B4-BE49-F238E27FC236}">
                <a16:creationId xmlns:a16="http://schemas.microsoft.com/office/drawing/2014/main" id="{D771669F-AB83-3675-51D9-73CE764D68D9}"/>
              </a:ext>
            </a:extLst>
          </p:cNvPr>
          <p:cNvSpPr>
            <a:spLocks noGrp="1"/>
          </p:cNvSpPr>
          <p:nvPr>
            <p:ph type="dt" sz="half" idx="10"/>
          </p:nvPr>
        </p:nvSpPr>
        <p:spPr/>
        <p:txBody>
          <a:bodyPr/>
          <a:lstStyle/>
          <a:p>
            <a:fld id="{F4A7D7F0-47E1-459A-9A92-A189AF3BB3C0}" type="datetime1">
              <a:rPr lang="en-US"/>
              <a:t>3/27/2025</a:t>
            </a:fld>
            <a:endParaRPr lang="en-US"/>
          </a:p>
        </p:txBody>
      </p:sp>
      <p:sp>
        <p:nvSpPr>
          <p:cNvPr id="6" name="Slide Number Placeholder 5">
            <a:extLst>
              <a:ext uri="{FF2B5EF4-FFF2-40B4-BE49-F238E27FC236}">
                <a16:creationId xmlns:a16="http://schemas.microsoft.com/office/drawing/2014/main" id="{C0CD9992-2633-7917-5C58-64F1639A36C3}"/>
              </a:ext>
            </a:extLst>
          </p:cNvPr>
          <p:cNvSpPr>
            <a:spLocks noGrp="1"/>
          </p:cNvSpPr>
          <p:nvPr>
            <p:ph type="sldNum" sz="quarter" idx="12"/>
          </p:nvPr>
        </p:nvSpPr>
        <p:spPr/>
        <p:txBody>
          <a:bodyPr/>
          <a:lstStyle/>
          <a:p>
            <a:fld id="{A65A5C87-DF58-40C8-B092-1DE63DB4547E}" type="slidenum">
              <a:rPr lang="en-US" dirty="0"/>
              <a:t>18</a:t>
            </a:fld>
            <a:endParaRPr lang="en-US"/>
          </a:p>
        </p:txBody>
      </p:sp>
      <p:pic>
        <p:nvPicPr>
          <p:cNvPr id="5" name="Picture 4" descr="A screenshot of a table&#10;&#10;Description automatically generated">
            <a:extLst>
              <a:ext uri="{FF2B5EF4-FFF2-40B4-BE49-F238E27FC236}">
                <a16:creationId xmlns:a16="http://schemas.microsoft.com/office/drawing/2014/main" id="{C5BE1ED8-5452-2B27-081D-D1A1A6BCE2B7}"/>
              </a:ext>
            </a:extLst>
          </p:cNvPr>
          <p:cNvPicPr>
            <a:picLocks noChangeAspect="1"/>
          </p:cNvPicPr>
          <p:nvPr/>
        </p:nvPicPr>
        <p:blipFill>
          <a:blip r:embed="rId2"/>
          <a:stretch>
            <a:fillRect/>
          </a:stretch>
        </p:blipFill>
        <p:spPr>
          <a:xfrm>
            <a:off x="8425221" y="1823190"/>
            <a:ext cx="3765632" cy="5034810"/>
          </a:xfrm>
          <a:prstGeom prst="rect">
            <a:avLst/>
          </a:prstGeom>
        </p:spPr>
      </p:pic>
      <p:pic>
        <p:nvPicPr>
          <p:cNvPr id="8" name="Picture 7" descr="A screenshot of a computer program&#10;&#10;Description automatically generated">
            <a:extLst>
              <a:ext uri="{FF2B5EF4-FFF2-40B4-BE49-F238E27FC236}">
                <a16:creationId xmlns:a16="http://schemas.microsoft.com/office/drawing/2014/main" id="{92083E1E-0D27-1442-4F36-883FD9AC429E}"/>
              </a:ext>
            </a:extLst>
          </p:cNvPr>
          <p:cNvPicPr>
            <a:picLocks noChangeAspect="1"/>
          </p:cNvPicPr>
          <p:nvPr/>
        </p:nvPicPr>
        <p:blipFill>
          <a:blip r:embed="rId3"/>
          <a:stretch>
            <a:fillRect/>
          </a:stretch>
        </p:blipFill>
        <p:spPr>
          <a:xfrm>
            <a:off x="783554" y="1823190"/>
            <a:ext cx="2616746" cy="2551299"/>
          </a:xfrm>
          <a:prstGeom prst="rect">
            <a:avLst/>
          </a:prstGeom>
        </p:spPr>
      </p:pic>
    </p:spTree>
    <p:extLst>
      <p:ext uri="{BB962C8B-B14F-4D97-AF65-F5344CB8AC3E}">
        <p14:creationId xmlns:p14="http://schemas.microsoft.com/office/powerpoint/2010/main" val="30469830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9C650-65D3-3B67-7ACC-05992F9951F9}"/>
              </a:ext>
            </a:extLst>
          </p:cNvPr>
          <p:cNvSpPr>
            <a:spLocks noGrp="1"/>
          </p:cNvSpPr>
          <p:nvPr>
            <p:ph type="title"/>
          </p:nvPr>
        </p:nvSpPr>
        <p:spPr/>
        <p:txBody>
          <a:bodyPr/>
          <a:lstStyle/>
          <a:p>
            <a:r>
              <a:rPr lang="en-US"/>
              <a:t>Query 5 </a:t>
            </a:r>
          </a:p>
        </p:txBody>
      </p:sp>
      <p:sp>
        <p:nvSpPr>
          <p:cNvPr id="3" name="Content Placeholder 2">
            <a:extLst>
              <a:ext uri="{FF2B5EF4-FFF2-40B4-BE49-F238E27FC236}">
                <a16:creationId xmlns:a16="http://schemas.microsoft.com/office/drawing/2014/main" id="{3A9D6ED1-7536-F8C4-D543-2D89043C1350}"/>
              </a:ext>
            </a:extLst>
          </p:cNvPr>
          <p:cNvSpPr>
            <a:spLocks noGrp="1"/>
          </p:cNvSpPr>
          <p:nvPr>
            <p:ph idx="1"/>
          </p:nvPr>
        </p:nvSpPr>
        <p:spPr>
          <a:xfrm>
            <a:off x="-1720" y="3027460"/>
            <a:ext cx="7496438" cy="3697879"/>
          </a:xfrm>
        </p:spPr>
        <p:txBody>
          <a:bodyPr vert="horz" lIns="91440" tIns="45720" rIns="91440" bIns="45720" rtlCol="0" anchor="t">
            <a:normAutofit fontScale="70000" lnSpcReduction="20000"/>
          </a:bodyPr>
          <a:lstStyle/>
          <a:p>
            <a:pPr marL="0" indent="0">
              <a:buNone/>
            </a:pPr>
            <a:endParaRPr lang="en-US" sz="1400">
              <a:solidFill>
                <a:srgbClr val="00B0F0"/>
              </a:solidFill>
              <a:latin typeface="Times New Roman"/>
              <a:cs typeface="Segoe UI"/>
            </a:endParaRPr>
          </a:p>
          <a:p>
            <a:pPr>
              <a:buNone/>
            </a:pPr>
            <a:endParaRPr lang="en-US" sz="1200">
              <a:ea typeface="+mn-lt"/>
              <a:cs typeface="+mn-lt"/>
            </a:endParaRPr>
          </a:p>
          <a:p>
            <a:pPr>
              <a:buNone/>
            </a:pPr>
            <a:endParaRPr lang="en-US" sz="1200">
              <a:ea typeface="+mn-lt"/>
              <a:cs typeface="+mn-lt"/>
            </a:endParaRPr>
          </a:p>
          <a:p>
            <a:pPr>
              <a:buNone/>
            </a:pPr>
            <a:endParaRPr lang="en-US" sz="1200">
              <a:ea typeface="+mn-lt"/>
              <a:cs typeface="+mn-lt"/>
            </a:endParaRPr>
          </a:p>
          <a:p>
            <a:pPr>
              <a:buNone/>
            </a:pPr>
            <a:endParaRPr lang="en-US" sz="1200">
              <a:ea typeface="+mn-lt"/>
              <a:cs typeface="+mn-lt"/>
            </a:endParaRPr>
          </a:p>
          <a:p>
            <a:pPr>
              <a:buNone/>
            </a:pPr>
            <a:endParaRPr lang="en-US" sz="1200">
              <a:ea typeface="+mn-lt"/>
              <a:cs typeface="+mn-lt"/>
            </a:endParaRPr>
          </a:p>
          <a:p>
            <a:pPr>
              <a:buNone/>
            </a:pPr>
            <a:r>
              <a:rPr lang="en-US" sz="1600">
                <a:ea typeface="+mn-lt"/>
                <a:cs typeface="+mn-lt"/>
              </a:rPr>
              <a:t>This query shows the total applicants and total awarded amounts by business type, helping the organization understand where most funding is directed and if it aligns with applicant needs. For example, higher funding for trucking and service businesses may reflect higher startup costs. This information also provides transparency for donors, showing how their contributions make an impact across different industries.</a:t>
            </a:r>
            <a:endParaRPr lang="en-US">
              <a:ea typeface="+mn-lt"/>
              <a:cs typeface="+mn-lt"/>
            </a:endParaRPr>
          </a:p>
          <a:p>
            <a:pPr>
              <a:lnSpc>
                <a:spcPct val="170000"/>
              </a:lnSpc>
              <a:buNone/>
            </a:pPr>
            <a:endParaRPr lang="en-US" sz="1600">
              <a:latin typeface="Times New Roman"/>
              <a:cs typeface="Times New Roman"/>
            </a:endParaRPr>
          </a:p>
          <a:p>
            <a:pPr marL="0" indent="0">
              <a:buNone/>
            </a:pPr>
            <a:endParaRPr lang="en-US" sz="1400">
              <a:latin typeface="Times New Roman"/>
              <a:cs typeface="Segoe UI"/>
            </a:endParaRPr>
          </a:p>
          <a:p>
            <a:pPr marL="0" indent="0">
              <a:buNone/>
            </a:pPr>
            <a:br>
              <a:rPr lang="en-US"/>
            </a:br>
            <a:endParaRPr lang="en-US"/>
          </a:p>
          <a:p>
            <a:endParaRPr lang="en-US" sz="900">
              <a:latin typeface="Segoe UI"/>
              <a:cs typeface="Segoe UI"/>
            </a:endParaRPr>
          </a:p>
        </p:txBody>
      </p:sp>
      <p:sp>
        <p:nvSpPr>
          <p:cNvPr id="4" name="Date Placeholder 3">
            <a:extLst>
              <a:ext uri="{FF2B5EF4-FFF2-40B4-BE49-F238E27FC236}">
                <a16:creationId xmlns:a16="http://schemas.microsoft.com/office/drawing/2014/main" id="{2E95D1A4-908D-6AFF-4C2C-C5BCEC1CE675}"/>
              </a:ext>
            </a:extLst>
          </p:cNvPr>
          <p:cNvSpPr>
            <a:spLocks noGrp="1"/>
          </p:cNvSpPr>
          <p:nvPr>
            <p:ph type="dt" sz="half" idx="10"/>
          </p:nvPr>
        </p:nvSpPr>
        <p:spPr/>
        <p:txBody>
          <a:bodyPr/>
          <a:lstStyle/>
          <a:p>
            <a:fld id="{CB97382F-3327-4518-BFAC-B1630434E777}" type="datetime1">
              <a:rPr lang="en-US"/>
              <a:t>3/27/2025</a:t>
            </a:fld>
            <a:endParaRPr lang="en-US"/>
          </a:p>
        </p:txBody>
      </p:sp>
      <p:sp>
        <p:nvSpPr>
          <p:cNvPr id="5" name="Footer Placeholder 4">
            <a:extLst>
              <a:ext uri="{FF2B5EF4-FFF2-40B4-BE49-F238E27FC236}">
                <a16:creationId xmlns:a16="http://schemas.microsoft.com/office/drawing/2014/main" id="{0A75127D-2C45-EA4F-79AC-DA909368EE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D81698-683D-AC02-294B-E507134F996D}"/>
              </a:ext>
            </a:extLst>
          </p:cNvPr>
          <p:cNvSpPr>
            <a:spLocks noGrp="1"/>
          </p:cNvSpPr>
          <p:nvPr>
            <p:ph type="sldNum" sz="quarter" idx="12"/>
          </p:nvPr>
        </p:nvSpPr>
        <p:spPr/>
        <p:txBody>
          <a:bodyPr/>
          <a:lstStyle/>
          <a:p>
            <a:fld id="{A65A5C87-DF58-40C8-B092-1DE63DB4547E}" type="slidenum">
              <a:rPr lang="en-US" dirty="0"/>
              <a:t>19</a:t>
            </a:fld>
            <a:endParaRPr lang="en-US"/>
          </a:p>
        </p:txBody>
      </p:sp>
      <p:pic>
        <p:nvPicPr>
          <p:cNvPr id="11" name="Picture 10" descr="A screenshot of a computer&#10;&#10;Description automatically generated">
            <a:extLst>
              <a:ext uri="{FF2B5EF4-FFF2-40B4-BE49-F238E27FC236}">
                <a16:creationId xmlns:a16="http://schemas.microsoft.com/office/drawing/2014/main" id="{17EA41CE-C426-72A2-94B6-E0A11F68F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4718" y="3388439"/>
            <a:ext cx="4578614" cy="3010404"/>
          </a:xfrm>
          <a:prstGeom prst="rect">
            <a:avLst/>
          </a:prstGeom>
        </p:spPr>
      </p:pic>
      <p:pic>
        <p:nvPicPr>
          <p:cNvPr id="21" name="Picture 20" descr="A screenshot of a computer&#10;&#10;Description automatically generated">
            <a:extLst>
              <a:ext uri="{FF2B5EF4-FFF2-40B4-BE49-F238E27FC236}">
                <a16:creationId xmlns:a16="http://schemas.microsoft.com/office/drawing/2014/main" id="{BA3F4D2D-8393-E3B7-0CF0-416CFAA090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389" y="1728216"/>
            <a:ext cx="6904600" cy="1571779"/>
          </a:xfrm>
          <a:prstGeom prst="rect">
            <a:avLst/>
          </a:prstGeom>
        </p:spPr>
      </p:pic>
    </p:spTree>
    <p:extLst>
      <p:ext uri="{BB962C8B-B14F-4D97-AF65-F5344CB8AC3E}">
        <p14:creationId xmlns:p14="http://schemas.microsoft.com/office/powerpoint/2010/main" val="24723880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ECEA7-A36C-7A6F-3F72-3D14E26149D5}"/>
              </a:ext>
            </a:extLst>
          </p:cNvPr>
          <p:cNvSpPr>
            <a:spLocks noGrp="1"/>
          </p:cNvSpPr>
          <p:nvPr>
            <p:ph type="title"/>
          </p:nvPr>
        </p:nvSpPr>
        <p:spPr/>
        <p:txBody>
          <a:bodyPr/>
          <a:lstStyle/>
          <a:p>
            <a:r>
              <a:rPr lang="en-US">
                <a:ea typeface="+mj-lt"/>
                <a:cs typeface="+mj-lt"/>
              </a:rPr>
              <a:t>Mission and Vision Statement</a:t>
            </a:r>
            <a:endParaRPr lang="en-US"/>
          </a:p>
        </p:txBody>
      </p:sp>
      <p:sp>
        <p:nvSpPr>
          <p:cNvPr id="3" name="Content Placeholder 2">
            <a:extLst>
              <a:ext uri="{FF2B5EF4-FFF2-40B4-BE49-F238E27FC236}">
                <a16:creationId xmlns:a16="http://schemas.microsoft.com/office/drawing/2014/main" id="{40348A7E-F985-8E00-C8E1-E7A97051504D}"/>
              </a:ext>
            </a:extLst>
          </p:cNvPr>
          <p:cNvSpPr>
            <a:spLocks noGrp="1"/>
          </p:cNvSpPr>
          <p:nvPr>
            <p:ph idx="1"/>
          </p:nvPr>
        </p:nvSpPr>
        <p:spPr>
          <a:xfrm>
            <a:off x="667997" y="2011680"/>
            <a:ext cx="10498282" cy="3766185"/>
          </a:xfrm>
        </p:spPr>
        <p:txBody>
          <a:bodyPr vert="horz" lIns="91440" tIns="45720" rIns="91440" bIns="45720" rtlCol="0" anchor="t">
            <a:normAutofit/>
          </a:bodyPr>
          <a:lstStyle/>
          <a:p>
            <a:pPr marL="0" indent="0">
              <a:buNone/>
            </a:pPr>
            <a:r>
              <a:rPr lang="en-US" sz="2000">
                <a:latin typeface="Times New Roman"/>
                <a:ea typeface="+mn-lt"/>
                <a:cs typeface="+mn-lt"/>
              </a:rPr>
              <a:t>Mission:</a:t>
            </a:r>
          </a:p>
          <a:p>
            <a:pPr marL="457200" indent="-457200"/>
            <a:r>
              <a:rPr lang="en-US" sz="2000">
                <a:latin typeface="Times New Roman"/>
                <a:ea typeface="+mn-lt"/>
                <a:cs typeface="+mn-lt"/>
              </a:rPr>
              <a:t>Provide critical equipment to America’s injured veterans to help them start businesses or pursue career education.</a:t>
            </a:r>
          </a:p>
          <a:p>
            <a:pPr marL="457200" indent="-457200"/>
            <a:r>
              <a:rPr lang="en-US" sz="2000">
                <a:latin typeface="Times New Roman"/>
                <a:ea typeface="+mn-lt"/>
                <a:cs typeface="+mn-lt"/>
              </a:rPr>
              <a:t>Empower veterans with flexible, self-employment solutions that accommodate medical challenges and personal needs.</a:t>
            </a:r>
            <a:endParaRPr lang="en-US" sz="2000">
              <a:latin typeface="Times New Roman"/>
              <a:cs typeface="Times New Roman"/>
            </a:endParaRPr>
          </a:p>
          <a:p>
            <a:pPr marL="0" indent="0">
              <a:buNone/>
            </a:pPr>
            <a:r>
              <a:rPr lang="en-US" sz="2000">
                <a:latin typeface="Times New Roman"/>
                <a:ea typeface="+mn-lt"/>
                <a:cs typeface="+mn-lt"/>
              </a:rPr>
              <a:t>Vision:</a:t>
            </a:r>
            <a:endParaRPr lang="en-US" sz="2000">
              <a:latin typeface="Times New Roman"/>
              <a:ea typeface="+mn-lt"/>
              <a:cs typeface="Times New Roman"/>
            </a:endParaRPr>
          </a:p>
          <a:p>
            <a:pPr marL="457200" indent="-457200"/>
            <a:r>
              <a:rPr lang="en-US" sz="2000">
                <a:latin typeface="Times New Roman"/>
                <a:ea typeface="+mn-lt"/>
                <a:cs typeface="+mn-lt"/>
              </a:rPr>
              <a:t>Every injured veteran will have access to the tools and resources needed to achieve economic independence and contribute to their communities as entrepreneurs.</a:t>
            </a:r>
            <a:endParaRPr lang="en-US" sz="2000">
              <a:latin typeface="Times New Roman"/>
              <a:cs typeface="Times New Roman"/>
            </a:endParaRPr>
          </a:p>
          <a:p>
            <a:endParaRPr lang="en-US"/>
          </a:p>
          <a:p>
            <a:endParaRPr lang="en-US"/>
          </a:p>
          <a:p>
            <a:endParaRPr lang="en-US"/>
          </a:p>
        </p:txBody>
      </p:sp>
    </p:spTree>
    <p:extLst>
      <p:ext uri="{BB962C8B-B14F-4D97-AF65-F5344CB8AC3E}">
        <p14:creationId xmlns:p14="http://schemas.microsoft.com/office/powerpoint/2010/main" val="6294793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E5266-803D-CD8B-28A7-7F0A47EB3437}"/>
              </a:ext>
            </a:extLst>
          </p:cNvPr>
          <p:cNvSpPr>
            <a:spLocks noGrp="1"/>
          </p:cNvSpPr>
          <p:nvPr>
            <p:ph type="title"/>
          </p:nvPr>
        </p:nvSpPr>
        <p:spPr/>
        <p:txBody>
          <a:bodyPr/>
          <a:lstStyle/>
          <a:p>
            <a:r>
              <a:rPr lang="en-US"/>
              <a:t>Query 6 </a:t>
            </a:r>
          </a:p>
        </p:txBody>
      </p:sp>
      <p:sp>
        <p:nvSpPr>
          <p:cNvPr id="3" name="Content Placeholder 2">
            <a:extLst>
              <a:ext uri="{FF2B5EF4-FFF2-40B4-BE49-F238E27FC236}">
                <a16:creationId xmlns:a16="http://schemas.microsoft.com/office/drawing/2014/main" id="{F75CFD39-8ACA-F50B-9433-9EDE211BE397}"/>
              </a:ext>
            </a:extLst>
          </p:cNvPr>
          <p:cNvSpPr>
            <a:spLocks noGrp="1"/>
          </p:cNvSpPr>
          <p:nvPr>
            <p:ph idx="1"/>
          </p:nvPr>
        </p:nvSpPr>
        <p:spPr>
          <a:xfrm>
            <a:off x="21655" y="2099362"/>
            <a:ext cx="7984974" cy="4072838"/>
          </a:xfrm>
        </p:spPr>
        <p:txBody>
          <a:bodyPr vert="horz" lIns="91440" tIns="45720" rIns="91440" bIns="45720" rtlCol="0" anchor="t">
            <a:normAutofit fontScale="55000" lnSpcReduction="20000"/>
          </a:bodyPr>
          <a:lstStyle/>
          <a:p>
            <a:pPr marL="0" indent="0">
              <a:buNone/>
            </a:pPr>
            <a:br>
              <a:rPr lang="en-US"/>
            </a:br>
            <a:endParaRPr lang="en-US"/>
          </a:p>
          <a:p>
            <a:endParaRPr lang="en-US"/>
          </a:p>
          <a:p>
            <a:endParaRPr lang="en-US"/>
          </a:p>
          <a:p>
            <a:endParaRPr lang="en-US"/>
          </a:p>
          <a:p>
            <a:endParaRPr lang="en-US">
              <a:ea typeface="+mn-lt"/>
              <a:cs typeface="+mn-lt"/>
            </a:endParaRPr>
          </a:p>
          <a:p>
            <a:endParaRPr lang="en-US">
              <a:ea typeface="+mn-lt"/>
              <a:cs typeface="+mn-lt"/>
            </a:endParaRPr>
          </a:p>
          <a:p>
            <a:pPr marL="0" indent="0">
              <a:buNone/>
            </a:pPr>
            <a:endParaRPr lang="en-US">
              <a:ea typeface="+mn-lt"/>
              <a:cs typeface="+mn-lt"/>
            </a:endParaRPr>
          </a:p>
          <a:p>
            <a:pPr>
              <a:buNone/>
            </a:pPr>
            <a:r>
              <a:rPr lang="en-US">
                <a:ea typeface="+mn-lt"/>
                <a:cs typeface="+mn-lt"/>
              </a:rPr>
              <a:t>This query identifies the number of fully disabled applicants whose proposals were approved or rejected, providing valuable insights for the organization to assess their needs and offer support. As individuals who have served our country, it is essential to explore ways to assist them effectively, ensuring they receive the recognition and resources they deserve. By understanding these approval and rejection rates, the organization can refine its processes and allocate resources to better support fully disabled veterans in achieving their goals.</a:t>
            </a:r>
            <a:endParaRPr lang="en-US"/>
          </a:p>
          <a:p>
            <a:pPr marL="0" indent="0">
              <a:buNone/>
            </a:pPr>
            <a:endParaRPr lang="en-US"/>
          </a:p>
        </p:txBody>
      </p:sp>
      <p:sp>
        <p:nvSpPr>
          <p:cNvPr id="4" name="Date Placeholder 3">
            <a:extLst>
              <a:ext uri="{FF2B5EF4-FFF2-40B4-BE49-F238E27FC236}">
                <a16:creationId xmlns:a16="http://schemas.microsoft.com/office/drawing/2014/main" id="{FD6BA300-18D2-3F68-F9ED-2047F96650B9}"/>
              </a:ext>
            </a:extLst>
          </p:cNvPr>
          <p:cNvSpPr>
            <a:spLocks noGrp="1"/>
          </p:cNvSpPr>
          <p:nvPr>
            <p:ph type="dt" sz="half" idx="10"/>
          </p:nvPr>
        </p:nvSpPr>
        <p:spPr/>
        <p:txBody>
          <a:bodyPr/>
          <a:lstStyle/>
          <a:p>
            <a:fld id="{B3626D9F-A30E-48C9-A127-FFB952358224}" type="datetime1">
              <a:rPr lang="en-US"/>
              <a:t>3/27/2025</a:t>
            </a:fld>
            <a:endParaRPr lang="en-US"/>
          </a:p>
        </p:txBody>
      </p:sp>
      <p:sp>
        <p:nvSpPr>
          <p:cNvPr id="5" name="Footer Placeholder 4">
            <a:extLst>
              <a:ext uri="{FF2B5EF4-FFF2-40B4-BE49-F238E27FC236}">
                <a16:creationId xmlns:a16="http://schemas.microsoft.com/office/drawing/2014/main" id="{BA712B7F-1FE7-26E3-7C2A-791FE08658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A49DE4-0014-DA83-C575-E22472AEB32A}"/>
              </a:ext>
            </a:extLst>
          </p:cNvPr>
          <p:cNvSpPr>
            <a:spLocks noGrp="1"/>
          </p:cNvSpPr>
          <p:nvPr>
            <p:ph type="sldNum" sz="quarter" idx="12"/>
          </p:nvPr>
        </p:nvSpPr>
        <p:spPr/>
        <p:txBody>
          <a:bodyPr/>
          <a:lstStyle/>
          <a:p>
            <a:fld id="{A65A5C87-DF58-40C8-B092-1DE63DB4547E}" type="slidenum">
              <a:rPr lang="en-US" dirty="0"/>
              <a:t>20</a:t>
            </a:fld>
            <a:endParaRPr lang="en-US"/>
          </a:p>
        </p:txBody>
      </p:sp>
      <p:pic>
        <p:nvPicPr>
          <p:cNvPr id="7" name="Picture 6" descr="A screenshot of a computer program&#10;&#10;Description automatically generated">
            <a:extLst>
              <a:ext uri="{FF2B5EF4-FFF2-40B4-BE49-F238E27FC236}">
                <a16:creationId xmlns:a16="http://schemas.microsoft.com/office/drawing/2014/main" id="{879BB120-64FD-C7F8-504A-F61B3F1F6079}"/>
              </a:ext>
            </a:extLst>
          </p:cNvPr>
          <p:cNvPicPr>
            <a:picLocks noChangeAspect="1"/>
          </p:cNvPicPr>
          <p:nvPr/>
        </p:nvPicPr>
        <p:blipFill>
          <a:blip r:embed="rId2"/>
          <a:stretch>
            <a:fillRect/>
          </a:stretch>
        </p:blipFill>
        <p:spPr>
          <a:xfrm>
            <a:off x="13966" y="2098246"/>
            <a:ext cx="3221087" cy="2362318"/>
          </a:xfrm>
          <a:prstGeom prst="rect">
            <a:avLst/>
          </a:prstGeom>
        </p:spPr>
      </p:pic>
      <p:pic>
        <p:nvPicPr>
          <p:cNvPr id="8" name="Picture 7" descr="A screenshot of a computer&#10;&#10;Description automatically generated">
            <a:extLst>
              <a:ext uri="{FF2B5EF4-FFF2-40B4-BE49-F238E27FC236}">
                <a16:creationId xmlns:a16="http://schemas.microsoft.com/office/drawing/2014/main" id="{EB37EDC7-D086-AE9C-494E-33B241381B38}"/>
              </a:ext>
            </a:extLst>
          </p:cNvPr>
          <p:cNvPicPr>
            <a:picLocks noChangeAspect="1"/>
          </p:cNvPicPr>
          <p:nvPr/>
        </p:nvPicPr>
        <p:blipFill>
          <a:blip r:embed="rId3"/>
          <a:stretch>
            <a:fillRect/>
          </a:stretch>
        </p:blipFill>
        <p:spPr>
          <a:xfrm>
            <a:off x="8150303" y="4379396"/>
            <a:ext cx="4020953" cy="1161232"/>
          </a:xfrm>
          <a:prstGeom prst="rect">
            <a:avLst/>
          </a:prstGeom>
        </p:spPr>
      </p:pic>
    </p:spTree>
    <p:extLst>
      <p:ext uri="{BB962C8B-B14F-4D97-AF65-F5344CB8AC3E}">
        <p14:creationId xmlns:p14="http://schemas.microsoft.com/office/powerpoint/2010/main" val="23358095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3B7AE-85D2-5437-0910-3200CA99DA45}"/>
              </a:ext>
            </a:extLst>
          </p:cNvPr>
          <p:cNvSpPr>
            <a:spLocks noGrp="1"/>
          </p:cNvSpPr>
          <p:nvPr>
            <p:ph type="title"/>
          </p:nvPr>
        </p:nvSpPr>
        <p:spPr/>
        <p:txBody>
          <a:bodyPr/>
          <a:lstStyle/>
          <a:p>
            <a:r>
              <a:rPr lang="en-US"/>
              <a:t>Query 7 </a:t>
            </a:r>
          </a:p>
        </p:txBody>
      </p:sp>
      <p:sp>
        <p:nvSpPr>
          <p:cNvPr id="4" name="Date Placeholder 3">
            <a:extLst>
              <a:ext uri="{FF2B5EF4-FFF2-40B4-BE49-F238E27FC236}">
                <a16:creationId xmlns:a16="http://schemas.microsoft.com/office/drawing/2014/main" id="{571246B7-8AB3-AEF0-4537-0EDA9654B421}"/>
              </a:ext>
            </a:extLst>
          </p:cNvPr>
          <p:cNvSpPr>
            <a:spLocks noGrp="1"/>
          </p:cNvSpPr>
          <p:nvPr>
            <p:ph type="dt" sz="half" idx="10"/>
          </p:nvPr>
        </p:nvSpPr>
        <p:spPr/>
        <p:txBody>
          <a:bodyPr/>
          <a:lstStyle/>
          <a:p>
            <a:fld id="{E18DEBDB-B7CA-4D3D-8AED-10F99CB48C16}" type="datetime1">
              <a:rPr lang="en-US"/>
              <a:t>3/27/2025</a:t>
            </a:fld>
            <a:endParaRPr lang="en-US"/>
          </a:p>
        </p:txBody>
      </p:sp>
      <p:sp>
        <p:nvSpPr>
          <p:cNvPr id="5" name="Footer Placeholder 4">
            <a:extLst>
              <a:ext uri="{FF2B5EF4-FFF2-40B4-BE49-F238E27FC236}">
                <a16:creationId xmlns:a16="http://schemas.microsoft.com/office/drawing/2014/main" id="{D18C7C2A-6AAB-A714-C3B3-D36FF5FD89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7C93F0-82BC-C0A8-463F-2CCF8F3282E0}"/>
              </a:ext>
            </a:extLst>
          </p:cNvPr>
          <p:cNvSpPr>
            <a:spLocks noGrp="1"/>
          </p:cNvSpPr>
          <p:nvPr>
            <p:ph type="sldNum" sz="quarter" idx="12"/>
          </p:nvPr>
        </p:nvSpPr>
        <p:spPr/>
        <p:txBody>
          <a:bodyPr/>
          <a:lstStyle/>
          <a:p>
            <a:fld id="{A65A5C87-DF58-40C8-B092-1DE63DB4547E}" type="slidenum">
              <a:rPr lang="en-US" dirty="0"/>
              <a:t>21</a:t>
            </a:fld>
            <a:endParaRPr lang="en-US"/>
          </a:p>
        </p:txBody>
      </p:sp>
      <p:sp>
        <p:nvSpPr>
          <p:cNvPr id="10" name="TextBox 9">
            <a:extLst>
              <a:ext uri="{FF2B5EF4-FFF2-40B4-BE49-F238E27FC236}">
                <a16:creationId xmlns:a16="http://schemas.microsoft.com/office/drawing/2014/main" id="{D54368D6-53CB-2556-077C-771260DA11A0}"/>
              </a:ext>
            </a:extLst>
          </p:cNvPr>
          <p:cNvSpPr txBox="1"/>
          <p:nvPr/>
        </p:nvSpPr>
        <p:spPr>
          <a:xfrm>
            <a:off x="374080" y="3253029"/>
            <a:ext cx="6381749"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This query shows the number of cases that are in review after a certain date. It can be used to check how many case are in review for the year 2024. It can also be used to select the number of case in review before 2024 which can be helpful in prioritizing cases. </a:t>
            </a:r>
          </a:p>
        </p:txBody>
      </p:sp>
      <p:pic>
        <p:nvPicPr>
          <p:cNvPr id="3" name="Picture 2" descr="A screenshot of a computer&#10;&#10;Description automatically generated">
            <a:extLst>
              <a:ext uri="{FF2B5EF4-FFF2-40B4-BE49-F238E27FC236}">
                <a16:creationId xmlns:a16="http://schemas.microsoft.com/office/drawing/2014/main" id="{ED844BC8-7F7C-004A-8C8F-4029B5FFA564}"/>
              </a:ext>
            </a:extLst>
          </p:cNvPr>
          <p:cNvPicPr>
            <a:picLocks noChangeAspect="1"/>
          </p:cNvPicPr>
          <p:nvPr/>
        </p:nvPicPr>
        <p:blipFill>
          <a:blip r:embed="rId2"/>
          <a:stretch>
            <a:fillRect/>
          </a:stretch>
        </p:blipFill>
        <p:spPr>
          <a:xfrm>
            <a:off x="6885916" y="3716768"/>
            <a:ext cx="4679842" cy="1572593"/>
          </a:xfrm>
          <a:prstGeom prst="rect">
            <a:avLst/>
          </a:prstGeom>
        </p:spPr>
      </p:pic>
      <p:pic>
        <p:nvPicPr>
          <p:cNvPr id="9" name="Picture 8" descr="A screenshot of a computer program&#10;&#10;Description automatically generated">
            <a:extLst>
              <a:ext uri="{FF2B5EF4-FFF2-40B4-BE49-F238E27FC236}">
                <a16:creationId xmlns:a16="http://schemas.microsoft.com/office/drawing/2014/main" id="{10818672-9540-EE03-2DF4-771772DCFCA4}"/>
              </a:ext>
            </a:extLst>
          </p:cNvPr>
          <p:cNvPicPr>
            <a:picLocks noChangeAspect="1"/>
          </p:cNvPicPr>
          <p:nvPr/>
        </p:nvPicPr>
        <p:blipFill>
          <a:blip r:embed="rId3"/>
          <a:srcRect t="20667" r="12075" b="32667"/>
          <a:stretch/>
        </p:blipFill>
        <p:spPr>
          <a:xfrm>
            <a:off x="368488" y="1871824"/>
            <a:ext cx="8126987" cy="1195922"/>
          </a:xfrm>
          <a:prstGeom prst="rect">
            <a:avLst/>
          </a:prstGeom>
        </p:spPr>
      </p:pic>
    </p:spTree>
    <p:extLst>
      <p:ext uri="{BB962C8B-B14F-4D97-AF65-F5344CB8AC3E}">
        <p14:creationId xmlns:p14="http://schemas.microsoft.com/office/powerpoint/2010/main" val="37211970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AF62D-251C-3D61-94D9-E361CA51D9E8}"/>
              </a:ext>
            </a:extLst>
          </p:cNvPr>
          <p:cNvSpPr>
            <a:spLocks noGrp="1"/>
          </p:cNvSpPr>
          <p:nvPr>
            <p:ph type="title"/>
          </p:nvPr>
        </p:nvSpPr>
        <p:spPr/>
        <p:txBody>
          <a:bodyPr/>
          <a:lstStyle/>
          <a:p>
            <a:r>
              <a:rPr lang="en-US"/>
              <a:t>Query 8 </a:t>
            </a:r>
          </a:p>
        </p:txBody>
      </p:sp>
      <p:sp>
        <p:nvSpPr>
          <p:cNvPr id="4" name="Date Placeholder 3">
            <a:extLst>
              <a:ext uri="{FF2B5EF4-FFF2-40B4-BE49-F238E27FC236}">
                <a16:creationId xmlns:a16="http://schemas.microsoft.com/office/drawing/2014/main" id="{988D0BF4-67E6-C18A-B6AA-9BDE8C5A4B88}"/>
              </a:ext>
            </a:extLst>
          </p:cNvPr>
          <p:cNvSpPr>
            <a:spLocks noGrp="1"/>
          </p:cNvSpPr>
          <p:nvPr>
            <p:ph type="dt" sz="half" idx="10"/>
          </p:nvPr>
        </p:nvSpPr>
        <p:spPr/>
        <p:txBody>
          <a:bodyPr/>
          <a:lstStyle/>
          <a:p>
            <a:fld id="{6CEF6D79-AEA1-42DC-B56D-7A96F4564900}" type="datetime1">
              <a:rPr lang="en-US"/>
              <a:t>3/27/2025</a:t>
            </a:fld>
            <a:endParaRPr lang="en-US"/>
          </a:p>
        </p:txBody>
      </p:sp>
      <p:sp>
        <p:nvSpPr>
          <p:cNvPr id="5" name="Footer Placeholder 4">
            <a:extLst>
              <a:ext uri="{FF2B5EF4-FFF2-40B4-BE49-F238E27FC236}">
                <a16:creationId xmlns:a16="http://schemas.microsoft.com/office/drawing/2014/main" id="{0D452476-6AFE-6992-F96E-8120E21D71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F33338-B6E0-940A-A0A2-2A9518C921F4}"/>
              </a:ext>
            </a:extLst>
          </p:cNvPr>
          <p:cNvSpPr>
            <a:spLocks noGrp="1"/>
          </p:cNvSpPr>
          <p:nvPr>
            <p:ph type="sldNum" sz="quarter" idx="12"/>
          </p:nvPr>
        </p:nvSpPr>
        <p:spPr/>
        <p:txBody>
          <a:bodyPr/>
          <a:lstStyle/>
          <a:p>
            <a:fld id="{A65A5C87-DF58-40C8-B092-1DE63DB4547E}" type="slidenum">
              <a:rPr lang="en-US" dirty="0"/>
              <a:t>22</a:t>
            </a:fld>
            <a:endParaRPr lang="en-US"/>
          </a:p>
        </p:txBody>
      </p:sp>
      <p:pic>
        <p:nvPicPr>
          <p:cNvPr id="8" name="Picture 7" descr="A screenshot of a computer&#10;&#10;Description automatically generated">
            <a:extLst>
              <a:ext uri="{FF2B5EF4-FFF2-40B4-BE49-F238E27FC236}">
                <a16:creationId xmlns:a16="http://schemas.microsoft.com/office/drawing/2014/main" id="{A962D61B-F963-B957-DD39-C6DA0856C7E4}"/>
              </a:ext>
            </a:extLst>
          </p:cNvPr>
          <p:cNvPicPr>
            <a:picLocks noChangeAspect="1"/>
          </p:cNvPicPr>
          <p:nvPr/>
        </p:nvPicPr>
        <p:blipFill>
          <a:blip r:embed="rId2"/>
          <a:stretch>
            <a:fillRect/>
          </a:stretch>
        </p:blipFill>
        <p:spPr>
          <a:xfrm>
            <a:off x="6675492" y="3058170"/>
            <a:ext cx="5518203" cy="1193692"/>
          </a:xfrm>
          <a:prstGeom prst="rect">
            <a:avLst/>
          </a:prstGeom>
        </p:spPr>
      </p:pic>
      <p:sp>
        <p:nvSpPr>
          <p:cNvPr id="9" name="TextBox 8">
            <a:extLst>
              <a:ext uri="{FF2B5EF4-FFF2-40B4-BE49-F238E27FC236}">
                <a16:creationId xmlns:a16="http://schemas.microsoft.com/office/drawing/2014/main" id="{496259A4-40C2-9B3B-CD58-CF4846104EBD}"/>
              </a:ext>
            </a:extLst>
          </p:cNvPr>
          <p:cNvSpPr txBox="1"/>
          <p:nvPr/>
        </p:nvSpPr>
        <p:spPr>
          <a:xfrm>
            <a:off x="693963" y="3061607"/>
            <a:ext cx="5374821"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This query shows the total amount requested and the total amount approved after 1/1/2024. This can be used to assess how much the organization has given out in total and calculate approval ratio. </a:t>
            </a:r>
          </a:p>
        </p:txBody>
      </p:sp>
      <p:pic>
        <p:nvPicPr>
          <p:cNvPr id="3" name="Picture 2" descr="A screen shot of a computer&#10;&#10;Description automatically generated">
            <a:extLst>
              <a:ext uri="{FF2B5EF4-FFF2-40B4-BE49-F238E27FC236}">
                <a16:creationId xmlns:a16="http://schemas.microsoft.com/office/drawing/2014/main" id="{BD6D6596-B3DB-775C-CA3F-9A4C04EB8975}"/>
              </a:ext>
            </a:extLst>
          </p:cNvPr>
          <p:cNvPicPr>
            <a:picLocks noChangeAspect="1"/>
          </p:cNvPicPr>
          <p:nvPr/>
        </p:nvPicPr>
        <p:blipFill>
          <a:blip r:embed="rId3"/>
          <a:stretch>
            <a:fillRect/>
          </a:stretch>
        </p:blipFill>
        <p:spPr>
          <a:xfrm>
            <a:off x="689433" y="1597456"/>
            <a:ext cx="7171033" cy="834648"/>
          </a:xfrm>
          <a:prstGeom prst="rect">
            <a:avLst/>
          </a:prstGeom>
        </p:spPr>
      </p:pic>
    </p:spTree>
    <p:extLst>
      <p:ext uri="{BB962C8B-B14F-4D97-AF65-F5344CB8AC3E}">
        <p14:creationId xmlns:p14="http://schemas.microsoft.com/office/powerpoint/2010/main" val="36311318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3DE13-841B-AB1E-5E09-52C2DBA99788}"/>
              </a:ext>
            </a:extLst>
          </p:cNvPr>
          <p:cNvSpPr>
            <a:spLocks noGrp="1"/>
          </p:cNvSpPr>
          <p:nvPr>
            <p:ph type="title"/>
          </p:nvPr>
        </p:nvSpPr>
        <p:spPr/>
        <p:txBody>
          <a:bodyPr/>
          <a:lstStyle/>
          <a:p>
            <a:r>
              <a:rPr lang="en-US"/>
              <a:t>Query 9 </a:t>
            </a:r>
          </a:p>
        </p:txBody>
      </p:sp>
      <p:pic>
        <p:nvPicPr>
          <p:cNvPr id="8" name="Content Placeholder 7" descr="A close up of a text&#10;&#10;Description automatically generated">
            <a:extLst>
              <a:ext uri="{FF2B5EF4-FFF2-40B4-BE49-F238E27FC236}">
                <a16:creationId xmlns:a16="http://schemas.microsoft.com/office/drawing/2014/main" id="{D12D98A7-BFC1-6BC9-0EC8-21BB184862D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9584" y="1728216"/>
            <a:ext cx="9870735" cy="1658284"/>
          </a:xfrm>
        </p:spPr>
      </p:pic>
      <p:sp>
        <p:nvSpPr>
          <p:cNvPr id="4" name="Date Placeholder 3">
            <a:extLst>
              <a:ext uri="{FF2B5EF4-FFF2-40B4-BE49-F238E27FC236}">
                <a16:creationId xmlns:a16="http://schemas.microsoft.com/office/drawing/2014/main" id="{D426D99E-6D1E-EDF5-7D4C-AE18B995F908}"/>
              </a:ext>
            </a:extLst>
          </p:cNvPr>
          <p:cNvSpPr>
            <a:spLocks noGrp="1"/>
          </p:cNvSpPr>
          <p:nvPr>
            <p:ph type="dt" sz="half" idx="10"/>
          </p:nvPr>
        </p:nvSpPr>
        <p:spPr/>
        <p:txBody>
          <a:bodyPr/>
          <a:lstStyle/>
          <a:p>
            <a:fld id="{8A42BC03-528A-4791-9440-3DD3FB984756}" type="datetime1">
              <a:rPr lang="en-US"/>
              <a:t>3/27/2025</a:t>
            </a:fld>
            <a:endParaRPr lang="en-US"/>
          </a:p>
        </p:txBody>
      </p:sp>
      <p:sp>
        <p:nvSpPr>
          <p:cNvPr id="5" name="Footer Placeholder 4">
            <a:extLst>
              <a:ext uri="{FF2B5EF4-FFF2-40B4-BE49-F238E27FC236}">
                <a16:creationId xmlns:a16="http://schemas.microsoft.com/office/drawing/2014/main" id="{5B3594A5-E2AD-2A91-8E51-DE44D5370A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AA400A-C13B-2F49-F578-A0F03BDF4DDC}"/>
              </a:ext>
            </a:extLst>
          </p:cNvPr>
          <p:cNvSpPr>
            <a:spLocks noGrp="1"/>
          </p:cNvSpPr>
          <p:nvPr>
            <p:ph type="sldNum" sz="quarter" idx="12"/>
          </p:nvPr>
        </p:nvSpPr>
        <p:spPr/>
        <p:txBody>
          <a:bodyPr/>
          <a:lstStyle/>
          <a:p>
            <a:fld id="{A65A5C87-DF58-40C8-B092-1DE63DB4547E}" type="slidenum">
              <a:rPr lang="en-US" dirty="0"/>
              <a:t>23</a:t>
            </a:fld>
            <a:endParaRPr lang="en-US"/>
          </a:p>
        </p:txBody>
      </p:sp>
      <p:sp>
        <p:nvSpPr>
          <p:cNvPr id="9" name="TextBox 8">
            <a:extLst>
              <a:ext uri="{FF2B5EF4-FFF2-40B4-BE49-F238E27FC236}">
                <a16:creationId xmlns:a16="http://schemas.microsoft.com/office/drawing/2014/main" id="{8FDAE1E1-5785-33F2-A661-E6D89C38E930}"/>
              </a:ext>
            </a:extLst>
          </p:cNvPr>
          <p:cNvSpPr txBox="1"/>
          <p:nvPr/>
        </p:nvSpPr>
        <p:spPr>
          <a:xfrm>
            <a:off x="886265" y="3896751"/>
            <a:ext cx="9870735" cy="1200329"/>
          </a:xfrm>
          <a:prstGeom prst="rect">
            <a:avLst/>
          </a:prstGeom>
          <a:noFill/>
        </p:spPr>
        <p:txBody>
          <a:bodyPr wrap="square" rtlCol="0">
            <a:spAutoFit/>
          </a:bodyPr>
          <a:lstStyle/>
          <a:p>
            <a:r>
              <a:rPr lang="en-US"/>
              <a:t>Updating information is extremely important but often overlooked. We strive to ensure all records are accurate and up to date for all applicants. A veteran recently notified us of a change to their contact details. Please update the phone number for Luis Harris to 817-753-1242.</a:t>
            </a:r>
          </a:p>
        </p:txBody>
      </p:sp>
    </p:spTree>
    <p:extLst>
      <p:ext uri="{BB962C8B-B14F-4D97-AF65-F5344CB8AC3E}">
        <p14:creationId xmlns:p14="http://schemas.microsoft.com/office/powerpoint/2010/main" val="17832619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24E59-3839-E3F6-2AA5-C1707E4D8455}"/>
              </a:ext>
            </a:extLst>
          </p:cNvPr>
          <p:cNvSpPr>
            <a:spLocks noGrp="1"/>
          </p:cNvSpPr>
          <p:nvPr>
            <p:ph type="title"/>
          </p:nvPr>
        </p:nvSpPr>
        <p:spPr/>
        <p:txBody>
          <a:bodyPr/>
          <a:lstStyle/>
          <a:p>
            <a:r>
              <a:rPr lang="en-US"/>
              <a:t>Query 10 </a:t>
            </a:r>
          </a:p>
        </p:txBody>
      </p:sp>
      <p:sp>
        <p:nvSpPr>
          <p:cNvPr id="4" name="Date Placeholder 3">
            <a:extLst>
              <a:ext uri="{FF2B5EF4-FFF2-40B4-BE49-F238E27FC236}">
                <a16:creationId xmlns:a16="http://schemas.microsoft.com/office/drawing/2014/main" id="{3F220FBD-339F-0944-856C-3B0C5F14FA54}"/>
              </a:ext>
            </a:extLst>
          </p:cNvPr>
          <p:cNvSpPr>
            <a:spLocks noGrp="1"/>
          </p:cNvSpPr>
          <p:nvPr>
            <p:ph type="dt" sz="half" idx="10"/>
          </p:nvPr>
        </p:nvSpPr>
        <p:spPr/>
        <p:txBody>
          <a:bodyPr/>
          <a:lstStyle/>
          <a:p>
            <a:fld id="{8BEE0210-386E-4288-835A-4D06BF8EFFC6}" type="datetime1">
              <a:rPr lang="en-US"/>
              <a:t>3/27/2025</a:t>
            </a:fld>
            <a:endParaRPr lang="en-US"/>
          </a:p>
        </p:txBody>
      </p:sp>
      <p:sp>
        <p:nvSpPr>
          <p:cNvPr id="5" name="Footer Placeholder 4">
            <a:extLst>
              <a:ext uri="{FF2B5EF4-FFF2-40B4-BE49-F238E27FC236}">
                <a16:creationId xmlns:a16="http://schemas.microsoft.com/office/drawing/2014/main" id="{5E28C815-4D52-C918-F15F-D96E6F3E59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A04071-8B06-0EDA-98BE-38BDC00E85F1}"/>
              </a:ext>
            </a:extLst>
          </p:cNvPr>
          <p:cNvSpPr>
            <a:spLocks noGrp="1"/>
          </p:cNvSpPr>
          <p:nvPr>
            <p:ph type="sldNum" sz="quarter" idx="12"/>
          </p:nvPr>
        </p:nvSpPr>
        <p:spPr/>
        <p:txBody>
          <a:bodyPr/>
          <a:lstStyle/>
          <a:p>
            <a:fld id="{A65A5C87-DF58-40C8-B092-1DE63DB4547E}" type="slidenum">
              <a:rPr lang="en-US" dirty="0"/>
              <a:t>24</a:t>
            </a:fld>
            <a:endParaRPr lang="en-US"/>
          </a:p>
        </p:txBody>
      </p:sp>
      <p:sp>
        <p:nvSpPr>
          <p:cNvPr id="9" name="TextBox 8">
            <a:extLst>
              <a:ext uri="{FF2B5EF4-FFF2-40B4-BE49-F238E27FC236}">
                <a16:creationId xmlns:a16="http://schemas.microsoft.com/office/drawing/2014/main" id="{7358EFFF-CF7C-09B5-7563-84CD5F7335AE}"/>
              </a:ext>
            </a:extLst>
          </p:cNvPr>
          <p:cNvSpPr txBox="1"/>
          <p:nvPr/>
        </p:nvSpPr>
        <p:spPr>
          <a:xfrm>
            <a:off x="700088" y="4008163"/>
            <a:ext cx="10791824" cy="1754326"/>
          </a:xfrm>
          <a:prstGeom prst="rect">
            <a:avLst/>
          </a:prstGeom>
          <a:noFill/>
        </p:spPr>
        <p:txBody>
          <a:bodyPr wrap="square" rtlCol="0">
            <a:spAutoFit/>
          </a:bodyPr>
          <a:lstStyle/>
          <a:p>
            <a:r>
              <a:rPr lang="en-US"/>
              <a:t>This query gives us the sum of the awarded amount per military branch while only displaying the branches that exceeded $25,000 in awards. This helps the organization see what branch is receiving the most in awards and which ones aren’t receiving that much. The organization could then extrapolate this information and say that these branches are receiving the highest level of financial support, potentially demonstrating a higher level of need. Another reason could be that these branches are more effective in their proposal submissions. </a:t>
            </a:r>
          </a:p>
        </p:txBody>
      </p:sp>
      <p:pic>
        <p:nvPicPr>
          <p:cNvPr id="17" name="Content Placeholder 16" descr="A screen shot of a computer&#10;&#10;Description automatically generated">
            <a:extLst>
              <a:ext uri="{FF2B5EF4-FFF2-40B4-BE49-F238E27FC236}">
                <a16:creationId xmlns:a16="http://schemas.microsoft.com/office/drawing/2014/main" id="{D3312580-12B7-CB53-030A-A294BD090CB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15568" y="1920319"/>
            <a:ext cx="9354856" cy="1895740"/>
          </a:xfrm>
        </p:spPr>
      </p:pic>
      <p:pic>
        <p:nvPicPr>
          <p:cNvPr id="19" name="Picture 18" descr="A screenshot of a computer&#10;&#10;Description automatically generated">
            <a:extLst>
              <a:ext uri="{FF2B5EF4-FFF2-40B4-BE49-F238E27FC236}">
                <a16:creationId xmlns:a16="http://schemas.microsoft.com/office/drawing/2014/main" id="{92F8636F-E934-38D4-B907-8F7E6A6AD4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81164" y="548640"/>
            <a:ext cx="5887272" cy="933580"/>
          </a:xfrm>
          <a:prstGeom prst="rect">
            <a:avLst/>
          </a:prstGeom>
        </p:spPr>
      </p:pic>
    </p:spTree>
    <p:extLst>
      <p:ext uri="{BB962C8B-B14F-4D97-AF65-F5344CB8AC3E}">
        <p14:creationId xmlns:p14="http://schemas.microsoft.com/office/powerpoint/2010/main" val="11602797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A3DD6-B3E2-6F5D-0114-16FA4C271E3B}"/>
              </a:ext>
            </a:extLst>
          </p:cNvPr>
          <p:cNvSpPr>
            <a:spLocks noGrp="1"/>
          </p:cNvSpPr>
          <p:nvPr>
            <p:ph type="title"/>
          </p:nvPr>
        </p:nvSpPr>
        <p:spPr/>
        <p:txBody>
          <a:bodyPr/>
          <a:lstStyle/>
          <a:p>
            <a:r>
              <a:rPr lang="en-US"/>
              <a:t>Revisions according to feedbacks</a:t>
            </a:r>
          </a:p>
        </p:txBody>
      </p:sp>
      <p:sp>
        <p:nvSpPr>
          <p:cNvPr id="3" name="Content Placeholder 2">
            <a:extLst>
              <a:ext uri="{FF2B5EF4-FFF2-40B4-BE49-F238E27FC236}">
                <a16:creationId xmlns:a16="http://schemas.microsoft.com/office/drawing/2014/main" id="{B54E020B-99BA-4340-1E41-4281F33F04FD}"/>
              </a:ext>
            </a:extLst>
          </p:cNvPr>
          <p:cNvSpPr>
            <a:spLocks noGrp="1"/>
          </p:cNvSpPr>
          <p:nvPr>
            <p:ph idx="1"/>
          </p:nvPr>
        </p:nvSpPr>
        <p:spPr>
          <a:xfrm>
            <a:off x="25555" y="2210568"/>
            <a:ext cx="11258141" cy="3961632"/>
          </a:xfrm>
        </p:spPr>
        <p:txBody>
          <a:bodyPr vert="horz" lIns="91440" tIns="45720" rIns="91440" bIns="45720" rtlCol="0" anchor="t">
            <a:normAutofit/>
          </a:bodyPr>
          <a:lstStyle/>
          <a:p>
            <a:r>
              <a:rPr lang="en-US" sz="1200">
                <a:latin typeface="Times New Roman"/>
                <a:cs typeface="Times New Roman"/>
              </a:rPr>
              <a:t>Deleted slide 12 and replaced it with the current slide 11 </a:t>
            </a:r>
          </a:p>
          <a:p>
            <a:r>
              <a:rPr lang="en-US" sz="1200">
                <a:latin typeface="Times New Roman"/>
                <a:cs typeface="Times New Roman"/>
              </a:rPr>
              <a:t>Made changes to slide 7 </a:t>
            </a:r>
          </a:p>
          <a:p>
            <a:r>
              <a:rPr lang="en-US" sz="1200">
                <a:latin typeface="Times New Roman"/>
                <a:cs typeface="Times New Roman"/>
              </a:rPr>
              <a:t>Query 4 added evaluation status (approved, rejected, reviewing)</a:t>
            </a:r>
          </a:p>
          <a:p>
            <a:r>
              <a:rPr lang="en-US" sz="1200">
                <a:latin typeface="Times New Roman"/>
                <a:cs typeface="Times New Roman"/>
              </a:rPr>
              <a:t>Query 5 added total applicants and total awarded by state instead of average reward</a:t>
            </a:r>
          </a:p>
          <a:p>
            <a:r>
              <a:rPr lang="en-US" sz="1200">
                <a:latin typeface="Times New Roman"/>
                <a:cs typeface="Times New Roman"/>
              </a:rPr>
              <a:t>Query 10 added total requested amount and counted the number of applicants that requested that amount</a:t>
            </a:r>
          </a:p>
          <a:p>
            <a:r>
              <a:rPr lang="en-US" sz="1200">
                <a:latin typeface="Times New Roman"/>
                <a:cs typeface="Times New Roman"/>
              </a:rPr>
              <a:t>Query 8 added in Submission date to select data from a certain time period.</a:t>
            </a:r>
          </a:p>
          <a:p>
            <a:r>
              <a:rPr lang="en-US" sz="1200">
                <a:latin typeface="Times New Roman"/>
                <a:cs typeface="Times New Roman"/>
              </a:rPr>
              <a:t>Query 7 added Submission date into query to select in review cases from a certain time period. This helps decide which cases to prioritze. </a:t>
            </a:r>
          </a:p>
          <a:p>
            <a:r>
              <a:rPr lang="en-US" sz="1200">
                <a:latin typeface="Times New Roman"/>
                <a:cs typeface="Times New Roman"/>
              </a:rPr>
              <a:t>In the database, changed the evaluation status to partially approved if the requested amount wasn’t fully rewarded, fully approved if the requested amount was fully approved, or rejected if rejected. </a:t>
            </a:r>
          </a:p>
          <a:p>
            <a:r>
              <a:rPr lang="en-US" sz="1200">
                <a:latin typeface="Times New Roman"/>
                <a:cs typeface="Times New Roman"/>
              </a:rPr>
              <a:t>In the database changed the resources table to show two different </a:t>
            </a:r>
            <a:r>
              <a:rPr lang="en-US" sz="1200" err="1">
                <a:latin typeface="Times New Roman"/>
                <a:cs typeface="Times New Roman"/>
              </a:rPr>
              <a:t>resourceids</a:t>
            </a:r>
            <a:r>
              <a:rPr lang="en-US" sz="1200">
                <a:latin typeface="Times New Roman"/>
                <a:cs typeface="Times New Roman"/>
              </a:rPr>
              <a:t> for the same </a:t>
            </a:r>
            <a:r>
              <a:rPr lang="en-US" sz="1200" err="1">
                <a:latin typeface="Times New Roman"/>
                <a:cs typeface="Times New Roman"/>
              </a:rPr>
              <a:t>propid</a:t>
            </a:r>
            <a:r>
              <a:rPr lang="en-US" sz="1200">
                <a:latin typeface="Times New Roman"/>
                <a:cs typeface="Times New Roman"/>
              </a:rPr>
              <a:t>. For example, one </a:t>
            </a:r>
            <a:r>
              <a:rPr lang="en-US" sz="1200" err="1">
                <a:latin typeface="Times New Roman"/>
                <a:cs typeface="Times New Roman"/>
              </a:rPr>
              <a:t>propid</a:t>
            </a:r>
            <a:r>
              <a:rPr lang="en-US" sz="1200">
                <a:latin typeface="Times New Roman"/>
                <a:cs typeface="Times New Roman"/>
              </a:rPr>
              <a:t> could have been awarded both a truck and money so I changed it to have two different </a:t>
            </a:r>
            <a:r>
              <a:rPr lang="en-US" sz="1200" err="1">
                <a:latin typeface="Times New Roman"/>
                <a:cs typeface="Times New Roman"/>
              </a:rPr>
              <a:t>resourceid</a:t>
            </a:r>
            <a:r>
              <a:rPr lang="en-US" sz="1200">
                <a:latin typeface="Times New Roman"/>
                <a:cs typeface="Times New Roman"/>
              </a:rPr>
              <a:t> but the same </a:t>
            </a:r>
            <a:r>
              <a:rPr lang="en-US" sz="1200" err="1">
                <a:latin typeface="Times New Roman"/>
                <a:cs typeface="Times New Roman"/>
              </a:rPr>
              <a:t>propid</a:t>
            </a:r>
            <a:endParaRPr lang="en-US" sz="1200">
              <a:latin typeface="Times New Roman"/>
              <a:cs typeface="Times New Roman"/>
            </a:endParaRPr>
          </a:p>
          <a:p>
            <a:pPr marL="0" indent="0">
              <a:buNone/>
            </a:pPr>
            <a:endParaRPr lang="en-US" sz="1200">
              <a:latin typeface="Times New Roman"/>
              <a:cs typeface="Times New Roman"/>
            </a:endParaRPr>
          </a:p>
        </p:txBody>
      </p:sp>
      <p:sp>
        <p:nvSpPr>
          <p:cNvPr id="4" name="Date Placeholder 3">
            <a:extLst>
              <a:ext uri="{FF2B5EF4-FFF2-40B4-BE49-F238E27FC236}">
                <a16:creationId xmlns:a16="http://schemas.microsoft.com/office/drawing/2014/main" id="{66F8AD91-45D2-3579-68D6-75A2E703D212}"/>
              </a:ext>
            </a:extLst>
          </p:cNvPr>
          <p:cNvSpPr>
            <a:spLocks noGrp="1"/>
          </p:cNvSpPr>
          <p:nvPr>
            <p:ph type="dt" sz="half" idx="10"/>
          </p:nvPr>
        </p:nvSpPr>
        <p:spPr/>
        <p:txBody>
          <a:bodyPr/>
          <a:lstStyle/>
          <a:p>
            <a:fld id="{907BD386-7A89-4110-97B6-4806AC961A83}" type="datetime1">
              <a:rPr lang="en-US"/>
              <a:t>3/27/2025</a:t>
            </a:fld>
            <a:endParaRPr lang="en-US"/>
          </a:p>
        </p:txBody>
      </p:sp>
      <p:sp>
        <p:nvSpPr>
          <p:cNvPr id="5" name="Footer Placeholder 4">
            <a:extLst>
              <a:ext uri="{FF2B5EF4-FFF2-40B4-BE49-F238E27FC236}">
                <a16:creationId xmlns:a16="http://schemas.microsoft.com/office/drawing/2014/main" id="{64B97D18-8545-926A-7788-5BF59E2E09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67A809-B37A-274B-057C-9DF4DEF30207}"/>
              </a:ext>
            </a:extLst>
          </p:cNvPr>
          <p:cNvSpPr>
            <a:spLocks noGrp="1"/>
          </p:cNvSpPr>
          <p:nvPr>
            <p:ph type="sldNum" sz="quarter" idx="12"/>
          </p:nvPr>
        </p:nvSpPr>
        <p:spPr/>
        <p:txBody>
          <a:bodyPr/>
          <a:lstStyle/>
          <a:p>
            <a:fld id="{A65A5C87-DF58-40C8-B092-1DE63DB4547E}" type="slidenum">
              <a:rPr lang="en-US" dirty="0"/>
              <a:t>25</a:t>
            </a:fld>
            <a:endParaRPr lang="en-US"/>
          </a:p>
        </p:txBody>
      </p:sp>
    </p:spTree>
    <p:extLst>
      <p:ext uri="{BB962C8B-B14F-4D97-AF65-F5344CB8AC3E}">
        <p14:creationId xmlns:p14="http://schemas.microsoft.com/office/powerpoint/2010/main" val="41052488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FDD61-8FCA-DDFE-FBA3-D5130E66A7B8}"/>
              </a:ext>
            </a:extLst>
          </p:cNvPr>
          <p:cNvSpPr>
            <a:spLocks noGrp="1"/>
          </p:cNvSpPr>
          <p:nvPr>
            <p:ph type="title"/>
          </p:nvPr>
        </p:nvSpPr>
        <p:spPr/>
        <p:txBody>
          <a:bodyPr/>
          <a:lstStyle/>
          <a:p>
            <a:r>
              <a:rPr lang="en-US"/>
              <a:t>Overview</a:t>
            </a:r>
          </a:p>
        </p:txBody>
      </p:sp>
      <p:sp>
        <p:nvSpPr>
          <p:cNvPr id="3" name="Content Placeholder 2">
            <a:extLst>
              <a:ext uri="{FF2B5EF4-FFF2-40B4-BE49-F238E27FC236}">
                <a16:creationId xmlns:a16="http://schemas.microsoft.com/office/drawing/2014/main" id="{89F07732-6A41-FB29-7EE9-C17C811E6001}"/>
              </a:ext>
            </a:extLst>
          </p:cNvPr>
          <p:cNvSpPr>
            <a:spLocks noGrp="1"/>
          </p:cNvSpPr>
          <p:nvPr>
            <p:ph idx="1"/>
          </p:nvPr>
        </p:nvSpPr>
        <p:spPr>
          <a:xfrm>
            <a:off x="414182" y="2252888"/>
            <a:ext cx="10168128" cy="3694176"/>
          </a:xfrm>
        </p:spPr>
        <p:txBody>
          <a:bodyPr vert="horz" lIns="91440" tIns="45720" rIns="91440" bIns="45720" rtlCol="0" anchor="t">
            <a:normAutofit fontScale="70000" lnSpcReduction="20000"/>
          </a:bodyPr>
          <a:lstStyle/>
          <a:p>
            <a:pPr marL="457200" indent="-457200"/>
            <a:r>
              <a:rPr lang="en-US">
                <a:ea typeface="+mn-lt"/>
                <a:cs typeface="+mn-lt"/>
              </a:rPr>
              <a:t>Founded in 2008 by John </a:t>
            </a:r>
            <a:r>
              <a:rPr lang="en-US" err="1">
                <a:ea typeface="+mn-lt"/>
                <a:cs typeface="+mn-lt"/>
              </a:rPr>
              <a:t>Niekrash</a:t>
            </a:r>
            <a:endParaRPr lang="en-US" err="1"/>
          </a:p>
          <a:p>
            <a:pPr marL="457200" indent="-457200"/>
            <a:r>
              <a:rPr lang="en-US">
                <a:ea typeface="+mn-lt"/>
                <a:cs typeface="+mn-lt"/>
              </a:rPr>
              <a:t>Established to provide equipment to injured veterans, enabling them to start businesses or pursue career education.</a:t>
            </a:r>
          </a:p>
          <a:p>
            <a:pPr marL="457200" indent="-457200"/>
            <a:r>
              <a:rPr lang="en-US">
                <a:ea typeface="+mn-lt"/>
                <a:cs typeface="+mn-lt"/>
              </a:rPr>
              <a:t>Over 3,000 injured veterans assisted since inception.</a:t>
            </a:r>
            <a:endParaRPr lang="en-US"/>
          </a:p>
          <a:p>
            <a:pPr marL="457200" indent="-457200"/>
            <a:r>
              <a:rPr lang="en-US">
                <a:ea typeface="+mn-lt"/>
                <a:cs typeface="+mn-lt"/>
              </a:rPr>
              <a:t>Operating in all 50 states and U.S. territories.</a:t>
            </a:r>
            <a:endParaRPr lang="en-US"/>
          </a:p>
          <a:p>
            <a:pPr marL="457200" indent="-457200"/>
            <a:r>
              <a:rPr lang="en-US">
                <a:ea typeface="+mn-lt"/>
                <a:cs typeface="+mn-lt"/>
              </a:rPr>
              <a:t>More than $4 million in equipment distributed to veteran enterprises.</a:t>
            </a:r>
            <a:endParaRPr lang="en-US"/>
          </a:p>
          <a:p>
            <a:pPr marL="457200" indent="-457200"/>
            <a:r>
              <a:rPr lang="en-US">
                <a:ea typeface="+mn-lt"/>
                <a:cs typeface="+mn-lt"/>
              </a:rPr>
              <a:t>Over $22 million in economic activity generated by veteran-led businesses.</a:t>
            </a:r>
            <a:endParaRPr lang="en-US"/>
          </a:p>
          <a:p>
            <a:pPr marL="457200" indent="-457200"/>
            <a:r>
              <a:rPr lang="en-US">
                <a:ea typeface="+mn-lt"/>
                <a:cs typeface="+mn-lt"/>
              </a:rPr>
              <a:t>Programs include providing critical equipment, peer-to-peer mentorship, and fostering entrepreneurship among veterans.</a:t>
            </a:r>
            <a:endParaRPr lang="en-US"/>
          </a:p>
        </p:txBody>
      </p:sp>
      <p:sp>
        <p:nvSpPr>
          <p:cNvPr id="4" name="Date Placeholder 3">
            <a:extLst>
              <a:ext uri="{FF2B5EF4-FFF2-40B4-BE49-F238E27FC236}">
                <a16:creationId xmlns:a16="http://schemas.microsoft.com/office/drawing/2014/main" id="{8543FD6F-113E-65BA-6A86-61E4EF3A32AA}"/>
              </a:ext>
            </a:extLst>
          </p:cNvPr>
          <p:cNvSpPr>
            <a:spLocks noGrp="1"/>
          </p:cNvSpPr>
          <p:nvPr>
            <p:ph type="dt" sz="half" idx="10"/>
          </p:nvPr>
        </p:nvSpPr>
        <p:spPr/>
        <p:txBody>
          <a:bodyPr/>
          <a:lstStyle/>
          <a:p>
            <a:fld id="{9F78B163-620D-4F06-9F4A-2C9761848679}" type="datetime1">
              <a:rPr lang="en-US"/>
              <a:t>3/27/2025</a:t>
            </a:fld>
            <a:endParaRPr lang="en-US"/>
          </a:p>
        </p:txBody>
      </p:sp>
      <p:sp>
        <p:nvSpPr>
          <p:cNvPr id="6" name="Slide Number Placeholder 5">
            <a:extLst>
              <a:ext uri="{FF2B5EF4-FFF2-40B4-BE49-F238E27FC236}">
                <a16:creationId xmlns:a16="http://schemas.microsoft.com/office/drawing/2014/main" id="{804AE561-B8A3-FAAA-71BB-9F6B94D3F19D}"/>
              </a:ext>
            </a:extLst>
          </p:cNvPr>
          <p:cNvSpPr>
            <a:spLocks noGrp="1"/>
          </p:cNvSpPr>
          <p:nvPr>
            <p:ph type="sldNum" sz="quarter" idx="12"/>
          </p:nvPr>
        </p:nvSpPr>
        <p:spPr/>
        <p:txBody>
          <a:bodyPr/>
          <a:lstStyle/>
          <a:p>
            <a:fld id="{A65A5C87-DF58-40C8-B092-1DE63DB4547E}" type="slidenum">
              <a:rPr lang="en-US" dirty="0"/>
              <a:t>3</a:t>
            </a:fld>
            <a:endParaRPr lang="en-US"/>
          </a:p>
        </p:txBody>
      </p:sp>
    </p:spTree>
    <p:extLst>
      <p:ext uri="{BB962C8B-B14F-4D97-AF65-F5344CB8AC3E}">
        <p14:creationId xmlns:p14="http://schemas.microsoft.com/office/powerpoint/2010/main" val="25859728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3BF13-F45D-B85C-B99D-143B8C5BFCDA}"/>
              </a:ext>
            </a:extLst>
          </p:cNvPr>
          <p:cNvSpPr>
            <a:spLocks noGrp="1"/>
          </p:cNvSpPr>
          <p:nvPr>
            <p:ph type="title"/>
          </p:nvPr>
        </p:nvSpPr>
        <p:spPr>
          <a:xfrm>
            <a:off x="657224" y="341037"/>
            <a:ext cx="10772775" cy="1511894"/>
          </a:xfrm>
        </p:spPr>
        <p:txBody>
          <a:bodyPr/>
          <a:lstStyle/>
          <a:p>
            <a:r>
              <a:rPr lang="en-US">
                <a:ea typeface="+mj-lt"/>
                <a:cs typeface="+mj-lt"/>
              </a:rPr>
              <a:t>Programs</a:t>
            </a:r>
            <a:endParaRPr lang="en-US"/>
          </a:p>
        </p:txBody>
      </p:sp>
      <p:sp>
        <p:nvSpPr>
          <p:cNvPr id="3" name="Content Placeholder 2">
            <a:extLst>
              <a:ext uri="{FF2B5EF4-FFF2-40B4-BE49-F238E27FC236}">
                <a16:creationId xmlns:a16="http://schemas.microsoft.com/office/drawing/2014/main" id="{899CFB82-4BD0-8496-028F-E0794CE93B47}"/>
              </a:ext>
            </a:extLst>
          </p:cNvPr>
          <p:cNvSpPr>
            <a:spLocks noGrp="1"/>
          </p:cNvSpPr>
          <p:nvPr>
            <p:ph idx="1"/>
          </p:nvPr>
        </p:nvSpPr>
        <p:spPr>
          <a:xfrm>
            <a:off x="176435" y="2102565"/>
            <a:ext cx="5804436" cy="4637792"/>
          </a:xfrm>
        </p:spPr>
        <p:txBody>
          <a:bodyPr vert="horz" lIns="91440" tIns="45720" rIns="91440" bIns="45720" rtlCol="0" anchor="t">
            <a:normAutofit/>
          </a:bodyPr>
          <a:lstStyle/>
          <a:p>
            <a:pPr>
              <a:buNone/>
            </a:pPr>
            <a:r>
              <a:rPr lang="en-US" sz="1600" b="1">
                <a:latin typeface="Times New Roman"/>
                <a:ea typeface="+mn-lt"/>
                <a:cs typeface="+mn-lt"/>
              </a:rPr>
              <a:t>Veteran Entrepreneurship</a:t>
            </a:r>
            <a:endParaRPr lang="en-US" sz="1600">
              <a:latin typeface="Times New Roman"/>
              <a:cs typeface="Times New Roman"/>
            </a:endParaRPr>
          </a:p>
          <a:p>
            <a:pPr marL="457200" indent="-457200"/>
            <a:r>
              <a:rPr lang="en-US" sz="1600">
                <a:latin typeface="Times New Roman"/>
                <a:ea typeface="+mn-lt"/>
                <a:cs typeface="+mn-lt"/>
              </a:rPr>
              <a:t>Equipment grants for veteran-led businesses</a:t>
            </a:r>
            <a:endParaRPr lang="en-US" sz="1600">
              <a:latin typeface="Times New Roman"/>
              <a:cs typeface="Times New Roman"/>
            </a:endParaRPr>
          </a:p>
          <a:p>
            <a:pPr marL="457200" indent="-457200"/>
            <a:r>
              <a:rPr lang="en-US" sz="1600">
                <a:latin typeface="Times New Roman"/>
                <a:ea typeface="+mn-lt"/>
                <a:cs typeface="+mn-lt"/>
              </a:rPr>
              <a:t>Peer-to-peer mentorship with experienced veteran entrepreneurs</a:t>
            </a:r>
            <a:endParaRPr lang="en-US" sz="1600">
              <a:latin typeface="Times New Roman"/>
              <a:cs typeface="Times New Roman"/>
            </a:endParaRPr>
          </a:p>
          <a:p>
            <a:pPr marL="457200" indent="-457200"/>
            <a:r>
              <a:rPr lang="en-US" sz="1600">
                <a:latin typeface="Times New Roman"/>
                <a:ea typeface="+mn-lt"/>
                <a:cs typeface="+mn-lt"/>
              </a:rPr>
              <a:t>Creative solutions for adaptive equipment</a:t>
            </a:r>
            <a:endParaRPr lang="en-US" sz="1600">
              <a:latin typeface="Times New Roman"/>
              <a:cs typeface="Times New Roman"/>
            </a:endParaRPr>
          </a:p>
          <a:p>
            <a:pPr>
              <a:buNone/>
            </a:pPr>
            <a:r>
              <a:rPr lang="en-US" sz="1600" b="1">
                <a:latin typeface="Times New Roman"/>
                <a:ea typeface="+mn-lt"/>
                <a:cs typeface="+mn-lt"/>
              </a:rPr>
              <a:t>Career Support</a:t>
            </a:r>
            <a:endParaRPr lang="en-US" sz="1600">
              <a:latin typeface="Times New Roman"/>
              <a:cs typeface="Times New Roman"/>
            </a:endParaRPr>
          </a:p>
          <a:p>
            <a:pPr marL="457200" indent="-457200"/>
            <a:r>
              <a:rPr lang="en-US" sz="1600">
                <a:latin typeface="Times New Roman"/>
                <a:ea typeface="+mn-lt"/>
                <a:cs typeface="+mn-lt"/>
              </a:rPr>
              <a:t>Assistance with career education resources</a:t>
            </a:r>
            <a:endParaRPr lang="en-US" sz="1600">
              <a:latin typeface="Times New Roman"/>
              <a:cs typeface="Times New Roman"/>
            </a:endParaRPr>
          </a:p>
          <a:p>
            <a:pPr marL="457200" indent="-457200"/>
            <a:r>
              <a:rPr lang="en-US" sz="1600">
                <a:latin typeface="Times New Roman"/>
                <a:ea typeface="+mn-lt"/>
                <a:cs typeface="+mn-lt"/>
              </a:rPr>
              <a:t>Volunteer-matching program for professional guidance</a:t>
            </a:r>
            <a:endParaRPr lang="en-US" sz="1600">
              <a:latin typeface="Times New Roman"/>
              <a:cs typeface="Times New Roman"/>
            </a:endParaRPr>
          </a:p>
          <a:p>
            <a:pPr marL="457200" indent="-457200"/>
            <a:r>
              <a:rPr lang="en-US" sz="1600">
                <a:latin typeface="Times New Roman"/>
                <a:ea typeface="+mn-lt"/>
                <a:cs typeface="+mn-lt"/>
              </a:rPr>
              <a:t>Networking opportunities for veterans to connect with business leaders</a:t>
            </a:r>
            <a:endParaRPr lang="en-US" sz="1600">
              <a:latin typeface="Times New Roman"/>
              <a:cs typeface="Times New Roman"/>
            </a:endParaRPr>
          </a:p>
          <a:p>
            <a:pPr>
              <a:buNone/>
            </a:pPr>
            <a:endParaRPr lang="en-US" sz="2100" b="1"/>
          </a:p>
          <a:p>
            <a:pPr marL="0" indent="0">
              <a:buNone/>
            </a:pPr>
            <a:endParaRPr lang="en-US" sz="2100">
              <a:ea typeface="Calibri Light" panose="020F0302020204030204"/>
              <a:cs typeface="Calibri Light" panose="020F0302020204030204"/>
            </a:endParaRPr>
          </a:p>
        </p:txBody>
      </p:sp>
      <p:sp>
        <p:nvSpPr>
          <p:cNvPr id="4" name="TextBox 3">
            <a:extLst>
              <a:ext uri="{FF2B5EF4-FFF2-40B4-BE49-F238E27FC236}">
                <a16:creationId xmlns:a16="http://schemas.microsoft.com/office/drawing/2014/main" id="{3711DB5F-049B-4E37-896D-44D1402E8AD5}"/>
              </a:ext>
            </a:extLst>
          </p:cNvPr>
          <p:cNvSpPr txBox="1"/>
          <p:nvPr/>
        </p:nvSpPr>
        <p:spPr>
          <a:xfrm>
            <a:off x="6199265" y="2134816"/>
            <a:ext cx="5929742" cy="36815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indent="-228600">
              <a:lnSpc>
                <a:spcPct val="110000"/>
              </a:lnSpc>
              <a:spcBef>
                <a:spcPts val="1000"/>
              </a:spcBef>
            </a:pPr>
            <a:r>
              <a:rPr lang="en-US" sz="1600" b="1">
                <a:latin typeface="Times New Roman"/>
                <a:cs typeface="Times New Roman"/>
              </a:rPr>
              <a:t>Economic Impact Programs</a:t>
            </a:r>
            <a:endParaRPr lang="en-US" sz="1600">
              <a:latin typeface="Times New Roman"/>
              <a:cs typeface="Times New Roman"/>
            </a:endParaRPr>
          </a:p>
          <a:p>
            <a:pPr marL="228600" indent="-228600">
              <a:lnSpc>
                <a:spcPct val="110000"/>
              </a:lnSpc>
              <a:spcBef>
                <a:spcPts val="1000"/>
              </a:spcBef>
              <a:buFont typeface="Arial"/>
              <a:buChar char="•"/>
            </a:pPr>
            <a:r>
              <a:rPr lang="en-US" sz="1600">
                <a:latin typeface="Times New Roman"/>
                <a:cs typeface="Times New Roman"/>
              </a:rPr>
              <a:t>Support for creating new businesses and job opportunities</a:t>
            </a:r>
          </a:p>
          <a:p>
            <a:pPr marL="228600" indent="-228600">
              <a:lnSpc>
                <a:spcPct val="110000"/>
              </a:lnSpc>
              <a:spcBef>
                <a:spcPts val="1000"/>
              </a:spcBef>
              <a:buFont typeface="Arial"/>
              <a:buChar char="•"/>
            </a:pPr>
            <a:r>
              <a:rPr lang="en-US" sz="1600">
                <a:latin typeface="Times New Roman"/>
                <a:cs typeface="Times New Roman"/>
              </a:rPr>
              <a:t>Collaboration with corporate partners for in-kind donations</a:t>
            </a:r>
          </a:p>
          <a:p>
            <a:pPr marL="228600" indent="-228600">
              <a:lnSpc>
                <a:spcPct val="110000"/>
              </a:lnSpc>
              <a:spcBef>
                <a:spcPts val="1000"/>
              </a:spcBef>
              <a:buFont typeface="Arial"/>
              <a:buChar char="•"/>
            </a:pPr>
            <a:r>
              <a:rPr lang="en-US" sz="1600">
                <a:latin typeface="Times New Roman"/>
                <a:cs typeface="Times New Roman"/>
              </a:rPr>
              <a:t>Follow-up services to ensure business sustainability</a:t>
            </a:r>
          </a:p>
          <a:p>
            <a:pPr marL="228600" indent="-228600">
              <a:lnSpc>
                <a:spcPct val="110000"/>
              </a:lnSpc>
              <a:spcBef>
                <a:spcPts val="1000"/>
              </a:spcBef>
            </a:pPr>
            <a:r>
              <a:rPr lang="en-US" sz="1600" b="1">
                <a:latin typeface="Times New Roman"/>
                <a:cs typeface="Times New Roman"/>
              </a:rPr>
              <a:t>Recognition and Advocacy</a:t>
            </a:r>
            <a:endParaRPr lang="en-US" sz="1600">
              <a:latin typeface="Times New Roman"/>
              <a:cs typeface="Times New Roman"/>
            </a:endParaRPr>
          </a:p>
          <a:p>
            <a:pPr marL="228600" indent="-228600">
              <a:lnSpc>
                <a:spcPct val="110000"/>
              </a:lnSpc>
              <a:spcBef>
                <a:spcPts val="1000"/>
              </a:spcBef>
              <a:buFont typeface="Arial"/>
              <a:buChar char="•"/>
            </a:pPr>
            <a:r>
              <a:rPr lang="en-US" sz="1600">
                <a:latin typeface="Times New Roman"/>
                <a:cs typeface="Times New Roman"/>
              </a:rPr>
              <a:t>Highlighting veteran success stories to inspire others</a:t>
            </a:r>
          </a:p>
          <a:p>
            <a:pPr marL="228600" indent="-228600">
              <a:lnSpc>
                <a:spcPct val="110000"/>
              </a:lnSpc>
              <a:spcBef>
                <a:spcPts val="1000"/>
              </a:spcBef>
              <a:buFont typeface="Arial"/>
              <a:buChar char="•"/>
            </a:pPr>
            <a:r>
              <a:rPr lang="en-US" sz="1600">
                <a:latin typeface="Times New Roman"/>
                <a:cs typeface="Times New Roman"/>
              </a:rPr>
              <a:t>Advocating for injured veterans through national and local networks</a:t>
            </a:r>
          </a:p>
          <a:p>
            <a:pPr marL="228600" indent="-228600">
              <a:lnSpc>
                <a:spcPct val="110000"/>
              </a:lnSpc>
              <a:spcBef>
                <a:spcPts val="1000"/>
              </a:spcBef>
              <a:buFont typeface="Arial"/>
              <a:buChar char="•"/>
            </a:pPr>
            <a:r>
              <a:rPr lang="en-US" sz="1600">
                <a:latin typeface="Times New Roman"/>
                <a:cs typeface="Times New Roman"/>
              </a:rPr>
              <a:t> providing resources for public awareness about veteran entrepreneurship challenges and</a:t>
            </a:r>
          </a:p>
        </p:txBody>
      </p:sp>
    </p:spTree>
    <p:extLst>
      <p:ext uri="{BB962C8B-B14F-4D97-AF65-F5344CB8AC3E}">
        <p14:creationId xmlns:p14="http://schemas.microsoft.com/office/powerpoint/2010/main" val="28901384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854BA-D861-6E60-A3E6-282754BB8D10}"/>
              </a:ext>
            </a:extLst>
          </p:cNvPr>
          <p:cNvSpPr>
            <a:spLocks noGrp="1"/>
          </p:cNvSpPr>
          <p:nvPr>
            <p:ph type="title"/>
          </p:nvPr>
        </p:nvSpPr>
        <p:spPr/>
        <p:txBody>
          <a:bodyPr/>
          <a:lstStyle/>
          <a:p>
            <a:r>
              <a:rPr lang="en-US">
                <a:ea typeface="+mj-lt"/>
                <a:cs typeface="+mj-lt"/>
              </a:rPr>
              <a:t>Operations &amp; Data Management Overview</a:t>
            </a:r>
            <a:endParaRPr lang="en-US"/>
          </a:p>
        </p:txBody>
      </p:sp>
      <p:sp>
        <p:nvSpPr>
          <p:cNvPr id="3" name="Content Placeholder 2">
            <a:extLst>
              <a:ext uri="{FF2B5EF4-FFF2-40B4-BE49-F238E27FC236}">
                <a16:creationId xmlns:a16="http://schemas.microsoft.com/office/drawing/2014/main" id="{1CD12C0C-167D-03F9-1C04-77315F530E81}"/>
              </a:ext>
            </a:extLst>
          </p:cNvPr>
          <p:cNvSpPr>
            <a:spLocks noGrp="1"/>
          </p:cNvSpPr>
          <p:nvPr>
            <p:ph idx="1"/>
          </p:nvPr>
        </p:nvSpPr>
        <p:spPr>
          <a:xfrm>
            <a:off x="-1455" y="2023422"/>
            <a:ext cx="6089697" cy="4798210"/>
          </a:xfrm>
        </p:spPr>
        <p:txBody>
          <a:bodyPr vert="horz" lIns="91440" tIns="45720" rIns="91440" bIns="45720" rtlCol="0" anchor="t">
            <a:noAutofit/>
          </a:bodyPr>
          <a:lstStyle/>
          <a:p>
            <a:pPr marL="0" indent="0">
              <a:buNone/>
            </a:pPr>
            <a:r>
              <a:rPr lang="en-US" sz="1600" b="1">
                <a:latin typeface="Times New Roman"/>
                <a:ea typeface="+mn-lt"/>
                <a:cs typeface="+mn-lt"/>
              </a:rPr>
              <a:t>Donor Management</a:t>
            </a:r>
            <a:endParaRPr lang="en-US" sz="1600">
              <a:latin typeface="Times New Roman"/>
              <a:cs typeface="Times New Roman"/>
            </a:endParaRPr>
          </a:p>
          <a:p>
            <a:r>
              <a:rPr lang="en-US" sz="1600">
                <a:latin typeface="Times New Roman"/>
                <a:ea typeface="+mn-lt"/>
                <a:cs typeface="+mn-lt"/>
              </a:rPr>
              <a:t>Currently managed through a web-based system interfaced with the organization’s website.</a:t>
            </a:r>
            <a:endParaRPr lang="en-US" sz="1600">
              <a:latin typeface="Times New Roman"/>
              <a:cs typeface="Times New Roman"/>
            </a:endParaRPr>
          </a:p>
          <a:p>
            <a:r>
              <a:rPr lang="en-US" sz="1600">
                <a:latin typeface="Times New Roman"/>
                <a:ea typeface="+mn-lt"/>
                <a:cs typeface="+mn-lt"/>
              </a:rPr>
              <a:t>Tracks donor information, donations, and engagement to support fundraising and transparency.</a:t>
            </a:r>
            <a:endParaRPr lang="en-US" sz="1600">
              <a:latin typeface="Times New Roman"/>
              <a:cs typeface="Times New Roman"/>
            </a:endParaRPr>
          </a:p>
          <a:p>
            <a:pPr marL="0" indent="0">
              <a:buNone/>
            </a:pPr>
            <a:r>
              <a:rPr lang="en-US" sz="1600" b="1">
                <a:latin typeface="Times New Roman"/>
                <a:ea typeface="+mn-lt"/>
                <a:cs typeface="+mn-lt"/>
              </a:rPr>
              <a:t>Finances</a:t>
            </a:r>
            <a:endParaRPr lang="en-US" sz="1600">
              <a:latin typeface="Times New Roman"/>
              <a:cs typeface="Times New Roman"/>
            </a:endParaRPr>
          </a:p>
          <a:p>
            <a:r>
              <a:rPr lang="en-US" sz="1600">
                <a:latin typeface="Times New Roman"/>
                <a:ea typeface="+mn-lt"/>
                <a:cs typeface="+mn-lt"/>
              </a:rPr>
              <a:t>QuickBooks is used for financial management.</a:t>
            </a:r>
            <a:endParaRPr lang="en-US" sz="1600">
              <a:latin typeface="Times New Roman"/>
              <a:cs typeface="Times New Roman"/>
            </a:endParaRPr>
          </a:p>
          <a:p>
            <a:r>
              <a:rPr lang="en-US" sz="1600">
                <a:latin typeface="Times New Roman"/>
                <a:ea typeface="+mn-lt"/>
                <a:cs typeface="+mn-lt"/>
              </a:rPr>
              <a:t>Daily data entry and updates are managed by the office manager.</a:t>
            </a:r>
            <a:endParaRPr lang="en-US" sz="1600">
              <a:latin typeface="Times New Roman"/>
              <a:cs typeface="Times New Roman"/>
            </a:endParaRPr>
          </a:p>
          <a:p>
            <a:r>
              <a:rPr lang="en-US" sz="1600">
                <a:latin typeface="Times New Roman"/>
                <a:ea typeface="+mn-lt"/>
                <a:cs typeface="+mn-lt"/>
              </a:rPr>
              <a:t>Monthly audits are conducted by a Certified Public Accountant to ensure accuracy.</a:t>
            </a:r>
            <a:endParaRPr lang="en-US" sz="1600">
              <a:latin typeface="Times New Roman"/>
              <a:cs typeface="Times New Roman"/>
            </a:endParaRPr>
          </a:p>
          <a:p>
            <a:endParaRPr lang="en-US" sz="1200" b="1"/>
          </a:p>
          <a:p>
            <a:endParaRPr lang="en-US"/>
          </a:p>
        </p:txBody>
      </p:sp>
      <p:sp>
        <p:nvSpPr>
          <p:cNvPr id="4" name="Date Placeholder 3">
            <a:extLst>
              <a:ext uri="{FF2B5EF4-FFF2-40B4-BE49-F238E27FC236}">
                <a16:creationId xmlns:a16="http://schemas.microsoft.com/office/drawing/2014/main" id="{37C91B89-A5BD-093E-FFE3-BB8EFD997E29}"/>
              </a:ext>
            </a:extLst>
          </p:cNvPr>
          <p:cNvSpPr>
            <a:spLocks noGrp="1"/>
          </p:cNvSpPr>
          <p:nvPr>
            <p:ph type="dt" sz="half" idx="10"/>
          </p:nvPr>
        </p:nvSpPr>
        <p:spPr/>
        <p:txBody>
          <a:bodyPr/>
          <a:lstStyle/>
          <a:p>
            <a:fld id="{576D82E8-276C-4479-89B9-60B4A0BC2FD8}" type="datetime1">
              <a:rPr lang="en-US"/>
              <a:t>3/27/2025</a:t>
            </a:fld>
            <a:endParaRPr lang="en-US"/>
          </a:p>
        </p:txBody>
      </p:sp>
      <p:sp>
        <p:nvSpPr>
          <p:cNvPr id="6" name="Slide Number Placeholder 5">
            <a:extLst>
              <a:ext uri="{FF2B5EF4-FFF2-40B4-BE49-F238E27FC236}">
                <a16:creationId xmlns:a16="http://schemas.microsoft.com/office/drawing/2014/main" id="{3F4DDA6A-E0AB-5E76-7F51-A045B4AF70CA}"/>
              </a:ext>
            </a:extLst>
          </p:cNvPr>
          <p:cNvSpPr>
            <a:spLocks noGrp="1"/>
          </p:cNvSpPr>
          <p:nvPr>
            <p:ph type="sldNum" sz="quarter" idx="12"/>
          </p:nvPr>
        </p:nvSpPr>
        <p:spPr/>
        <p:txBody>
          <a:bodyPr/>
          <a:lstStyle/>
          <a:p>
            <a:fld id="{A65A5C87-DF58-40C8-B092-1DE63DB4547E}" type="slidenum">
              <a:rPr lang="en-US" dirty="0"/>
              <a:t>5</a:t>
            </a:fld>
            <a:endParaRPr lang="en-US"/>
          </a:p>
        </p:txBody>
      </p:sp>
      <p:sp>
        <p:nvSpPr>
          <p:cNvPr id="7" name="TextBox 6">
            <a:extLst>
              <a:ext uri="{FF2B5EF4-FFF2-40B4-BE49-F238E27FC236}">
                <a16:creationId xmlns:a16="http://schemas.microsoft.com/office/drawing/2014/main" id="{4A7BBF1C-5FD4-DBC6-D237-BB4BDE5398E6}"/>
              </a:ext>
            </a:extLst>
          </p:cNvPr>
          <p:cNvSpPr txBox="1"/>
          <p:nvPr/>
        </p:nvSpPr>
        <p:spPr>
          <a:xfrm>
            <a:off x="6340609" y="2023422"/>
            <a:ext cx="5473190" cy="329320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sz="1600" b="1">
                <a:latin typeface="Times New Roman"/>
                <a:ea typeface="+mn-lt"/>
                <a:cs typeface="+mn-lt"/>
              </a:rPr>
              <a:t>Program Delivery</a:t>
            </a:r>
            <a:endParaRPr lang="en-US" sz="1600">
              <a:latin typeface="Times New Roman"/>
              <a:cs typeface="Times New Roman"/>
            </a:endParaRPr>
          </a:p>
          <a:p>
            <a:pPr marL="285750" indent="-285750">
              <a:lnSpc>
                <a:spcPct val="150000"/>
              </a:lnSpc>
              <a:buFont typeface="Arial"/>
              <a:buChar char="•"/>
            </a:pPr>
            <a:r>
              <a:rPr lang="en-US" sz="1600">
                <a:latin typeface="Times New Roman"/>
                <a:ea typeface="+mn-lt"/>
                <a:cs typeface="+mn-lt"/>
              </a:rPr>
              <a:t>Data for programs is tracked using various Excel sheets.</a:t>
            </a:r>
            <a:endParaRPr lang="en-US" sz="1600">
              <a:latin typeface="Times New Roman"/>
              <a:cs typeface="Times New Roman"/>
            </a:endParaRPr>
          </a:p>
          <a:p>
            <a:pPr marL="285750" indent="-285750">
              <a:lnSpc>
                <a:spcPct val="150000"/>
              </a:lnSpc>
              <a:buFont typeface="Arial"/>
              <a:buChar char="•"/>
            </a:pPr>
            <a:r>
              <a:rPr lang="en-US" sz="1600">
                <a:latin typeface="Times New Roman"/>
                <a:ea typeface="+mn-lt"/>
                <a:cs typeface="+mn-lt"/>
              </a:rPr>
              <a:t>A simple Excel dashboard is used by leadership to monitor program metrics.</a:t>
            </a:r>
            <a:endParaRPr lang="en-US" sz="1600">
              <a:latin typeface="Times New Roman"/>
              <a:cs typeface="Times New Roman"/>
            </a:endParaRPr>
          </a:p>
          <a:p>
            <a:pPr marL="285750" indent="-285750">
              <a:lnSpc>
                <a:spcPct val="150000"/>
              </a:lnSpc>
              <a:buFont typeface="Arial"/>
              <a:buChar char="•"/>
            </a:pPr>
            <a:r>
              <a:rPr lang="en-US" sz="1600">
                <a:latin typeface="Times New Roman"/>
                <a:ea typeface="+mn-lt"/>
                <a:cs typeface="+mn-lt"/>
              </a:rPr>
              <a:t>Manual updates are required for each sheet and the main dashboard.</a:t>
            </a:r>
            <a:endParaRPr lang="en-US" sz="1600">
              <a:latin typeface="Times New Roman"/>
              <a:cs typeface="Times New Roman"/>
            </a:endParaRPr>
          </a:p>
          <a:p>
            <a:pPr marL="285750" indent="-285750">
              <a:lnSpc>
                <a:spcPct val="150000"/>
              </a:lnSpc>
              <a:buFont typeface="Arial"/>
              <a:buChar char="•"/>
            </a:pPr>
            <a:r>
              <a:rPr lang="en-US" sz="1600">
                <a:latin typeface="Times New Roman"/>
                <a:ea typeface="+mn-lt"/>
                <a:cs typeface="+mn-lt"/>
              </a:rPr>
              <a:t>Updates occur monthly, leading to limited real-time data availability.</a:t>
            </a:r>
            <a:endParaRPr lang="en-US" sz="1600">
              <a:latin typeface="Times New Roman"/>
              <a:cs typeface="Times New Roman"/>
            </a:endParaRPr>
          </a:p>
          <a:p>
            <a:endParaRPr lang="en-US" sz="1600">
              <a:latin typeface="Times New Roman"/>
              <a:cs typeface="Times New Roman"/>
            </a:endParaRPr>
          </a:p>
        </p:txBody>
      </p:sp>
    </p:spTree>
    <p:extLst>
      <p:ext uri="{BB962C8B-B14F-4D97-AF65-F5344CB8AC3E}">
        <p14:creationId xmlns:p14="http://schemas.microsoft.com/office/powerpoint/2010/main" val="3894934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C3CAB-947F-188C-4283-BE7C1DC8C18A}"/>
              </a:ext>
            </a:extLst>
          </p:cNvPr>
          <p:cNvSpPr>
            <a:spLocks noGrp="1"/>
          </p:cNvSpPr>
          <p:nvPr>
            <p:ph type="title"/>
          </p:nvPr>
        </p:nvSpPr>
        <p:spPr/>
        <p:txBody>
          <a:bodyPr/>
          <a:lstStyle/>
          <a:p>
            <a:r>
              <a:rPr lang="en-US"/>
              <a:t>Current Database Examples</a:t>
            </a:r>
          </a:p>
        </p:txBody>
      </p:sp>
      <p:pic>
        <p:nvPicPr>
          <p:cNvPr id="8" name="Content Placeholder 7">
            <a:extLst>
              <a:ext uri="{FF2B5EF4-FFF2-40B4-BE49-F238E27FC236}">
                <a16:creationId xmlns:a16="http://schemas.microsoft.com/office/drawing/2014/main" id="{7D864CFE-EBCF-D21B-0181-27F9D9F590A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9941" y="2231109"/>
            <a:ext cx="10167937" cy="513643"/>
          </a:xfrm>
        </p:spPr>
      </p:pic>
      <p:sp>
        <p:nvSpPr>
          <p:cNvPr id="4" name="Date Placeholder 3">
            <a:extLst>
              <a:ext uri="{FF2B5EF4-FFF2-40B4-BE49-F238E27FC236}">
                <a16:creationId xmlns:a16="http://schemas.microsoft.com/office/drawing/2014/main" id="{4AAB1F40-E3D6-C145-864C-EB7481BD5C8A}"/>
              </a:ext>
            </a:extLst>
          </p:cNvPr>
          <p:cNvSpPr>
            <a:spLocks noGrp="1"/>
          </p:cNvSpPr>
          <p:nvPr>
            <p:ph type="dt" sz="half" idx="10"/>
          </p:nvPr>
        </p:nvSpPr>
        <p:spPr/>
        <p:txBody>
          <a:bodyPr/>
          <a:lstStyle/>
          <a:p>
            <a:fld id="{9664395D-45E4-42AB-B19A-0D10DAEC1D11}" type="datetime1">
              <a:rPr lang="en-US" smtClean="0"/>
              <a:t>3/27/2025</a:t>
            </a:fld>
            <a:endParaRPr lang="en-US"/>
          </a:p>
        </p:txBody>
      </p:sp>
      <p:sp>
        <p:nvSpPr>
          <p:cNvPr id="5" name="Footer Placeholder 4">
            <a:extLst>
              <a:ext uri="{FF2B5EF4-FFF2-40B4-BE49-F238E27FC236}">
                <a16:creationId xmlns:a16="http://schemas.microsoft.com/office/drawing/2014/main" id="{C6A2064B-6937-3448-39C6-E58F0BBAB2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00E969-6001-61ED-88A0-2AE66619A621}"/>
              </a:ext>
            </a:extLst>
          </p:cNvPr>
          <p:cNvSpPr>
            <a:spLocks noGrp="1"/>
          </p:cNvSpPr>
          <p:nvPr>
            <p:ph type="sldNum" sz="quarter" idx="12"/>
          </p:nvPr>
        </p:nvSpPr>
        <p:spPr/>
        <p:txBody>
          <a:bodyPr/>
          <a:lstStyle/>
          <a:p>
            <a:fld id="{A65A5C87-DF58-40C8-B092-1DE63DB4547E}" type="slidenum">
              <a:rPr lang="en-US" smtClean="0"/>
              <a:t>6</a:t>
            </a:fld>
            <a:endParaRPr lang="en-US"/>
          </a:p>
        </p:txBody>
      </p:sp>
      <p:pic>
        <p:nvPicPr>
          <p:cNvPr id="10" name="Picture 9" descr="A screenshot of a computer&#10;&#10;Description automatically generated">
            <a:extLst>
              <a:ext uri="{FF2B5EF4-FFF2-40B4-BE49-F238E27FC236}">
                <a16:creationId xmlns:a16="http://schemas.microsoft.com/office/drawing/2014/main" id="{02CD4179-E5E5-A158-C776-B8786B39BB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3677" y="3429000"/>
            <a:ext cx="10450383" cy="1895740"/>
          </a:xfrm>
          <a:prstGeom prst="rect">
            <a:avLst/>
          </a:prstGeom>
        </p:spPr>
      </p:pic>
    </p:spTree>
    <p:extLst>
      <p:ext uri="{BB962C8B-B14F-4D97-AF65-F5344CB8AC3E}">
        <p14:creationId xmlns:p14="http://schemas.microsoft.com/office/powerpoint/2010/main" val="19840584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CBEF2-B381-FB22-0E26-70BE320E42F5}"/>
              </a:ext>
            </a:extLst>
          </p:cNvPr>
          <p:cNvSpPr>
            <a:spLocks noGrp="1"/>
          </p:cNvSpPr>
          <p:nvPr>
            <p:ph type="title"/>
          </p:nvPr>
        </p:nvSpPr>
        <p:spPr/>
        <p:txBody>
          <a:bodyPr/>
          <a:lstStyle/>
          <a:p>
            <a:r>
              <a:rPr lang="en-US"/>
              <a:t>Veteran Application Form Example</a:t>
            </a:r>
          </a:p>
        </p:txBody>
      </p:sp>
      <p:pic>
        <p:nvPicPr>
          <p:cNvPr id="8" name="Content Placeholder 7" descr="A application form with blue ink&#10;&#10;Description automatically generated">
            <a:extLst>
              <a:ext uri="{FF2B5EF4-FFF2-40B4-BE49-F238E27FC236}">
                <a16:creationId xmlns:a16="http://schemas.microsoft.com/office/drawing/2014/main" id="{E5827D8D-43AE-3248-1A4D-1901EBF1D17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78204" y="1837636"/>
            <a:ext cx="4631194" cy="4701276"/>
          </a:xfrm>
        </p:spPr>
      </p:pic>
      <p:sp>
        <p:nvSpPr>
          <p:cNvPr id="4" name="Date Placeholder 3">
            <a:extLst>
              <a:ext uri="{FF2B5EF4-FFF2-40B4-BE49-F238E27FC236}">
                <a16:creationId xmlns:a16="http://schemas.microsoft.com/office/drawing/2014/main" id="{A0F4A957-B001-B6DB-2279-827E3DF7BA2F}"/>
              </a:ext>
            </a:extLst>
          </p:cNvPr>
          <p:cNvSpPr>
            <a:spLocks noGrp="1"/>
          </p:cNvSpPr>
          <p:nvPr>
            <p:ph type="dt" sz="half" idx="10"/>
          </p:nvPr>
        </p:nvSpPr>
        <p:spPr/>
        <p:txBody>
          <a:bodyPr/>
          <a:lstStyle/>
          <a:p>
            <a:fld id="{9D7DAAD2-6452-40C2-8EAF-3E85A15E9C60}" type="datetime1">
              <a:rPr lang="en-US" smtClean="0"/>
              <a:t>3/27/2025</a:t>
            </a:fld>
            <a:endParaRPr lang="en-US"/>
          </a:p>
        </p:txBody>
      </p:sp>
      <p:sp>
        <p:nvSpPr>
          <p:cNvPr id="5" name="Footer Placeholder 4">
            <a:extLst>
              <a:ext uri="{FF2B5EF4-FFF2-40B4-BE49-F238E27FC236}">
                <a16:creationId xmlns:a16="http://schemas.microsoft.com/office/drawing/2014/main" id="{0ECB7712-70C1-F9C9-C655-6E73B81692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3F5CB2-4872-7F7D-4043-9CAD42032F2A}"/>
              </a:ext>
            </a:extLst>
          </p:cNvPr>
          <p:cNvSpPr>
            <a:spLocks noGrp="1"/>
          </p:cNvSpPr>
          <p:nvPr>
            <p:ph type="sldNum" sz="quarter" idx="12"/>
          </p:nvPr>
        </p:nvSpPr>
        <p:spPr/>
        <p:txBody>
          <a:bodyPr/>
          <a:lstStyle/>
          <a:p>
            <a:fld id="{A65A5C87-DF58-40C8-B092-1DE63DB4547E}" type="slidenum">
              <a:rPr lang="en-US" smtClean="0"/>
              <a:t>7</a:t>
            </a:fld>
            <a:endParaRPr lang="en-US"/>
          </a:p>
        </p:txBody>
      </p:sp>
      <p:pic>
        <p:nvPicPr>
          <p:cNvPr id="10" name="Picture 9" descr="A screenshot of a computer&#10;&#10;Description automatically generated">
            <a:extLst>
              <a:ext uri="{FF2B5EF4-FFF2-40B4-BE49-F238E27FC236}">
                <a16:creationId xmlns:a16="http://schemas.microsoft.com/office/drawing/2014/main" id="{F8F9E273-2CB9-8A01-E545-1FEA12679B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8638" y="1837636"/>
            <a:ext cx="3990812" cy="4701276"/>
          </a:xfrm>
          <a:prstGeom prst="rect">
            <a:avLst/>
          </a:prstGeom>
        </p:spPr>
      </p:pic>
    </p:spTree>
    <p:extLst>
      <p:ext uri="{BB962C8B-B14F-4D97-AF65-F5344CB8AC3E}">
        <p14:creationId xmlns:p14="http://schemas.microsoft.com/office/powerpoint/2010/main" val="37648317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6B016-D757-1D65-B19B-67E5CD6D0A1D}"/>
              </a:ext>
            </a:extLst>
          </p:cNvPr>
          <p:cNvSpPr>
            <a:spLocks noGrp="1"/>
          </p:cNvSpPr>
          <p:nvPr>
            <p:ph type="title"/>
          </p:nvPr>
        </p:nvSpPr>
        <p:spPr/>
        <p:txBody>
          <a:bodyPr/>
          <a:lstStyle/>
          <a:p>
            <a:r>
              <a:rPr lang="en-US"/>
              <a:t>Specific Business Problem Statement</a:t>
            </a:r>
          </a:p>
        </p:txBody>
      </p:sp>
      <p:sp>
        <p:nvSpPr>
          <p:cNvPr id="3" name="Content Placeholder 2">
            <a:extLst>
              <a:ext uri="{FF2B5EF4-FFF2-40B4-BE49-F238E27FC236}">
                <a16:creationId xmlns:a16="http://schemas.microsoft.com/office/drawing/2014/main" id="{EDC41278-7A87-311A-6EF8-AAE6AF4DAB8A}"/>
              </a:ext>
            </a:extLst>
          </p:cNvPr>
          <p:cNvSpPr>
            <a:spLocks noGrp="1"/>
          </p:cNvSpPr>
          <p:nvPr>
            <p:ph idx="1"/>
          </p:nvPr>
        </p:nvSpPr>
        <p:spPr>
          <a:xfrm>
            <a:off x="424124" y="2146413"/>
            <a:ext cx="11466349" cy="4576121"/>
          </a:xfrm>
        </p:spPr>
        <p:txBody>
          <a:bodyPr vert="horz" lIns="91440" tIns="45720" rIns="91440" bIns="45720" rtlCol="0" anchor="t">
            <a:normAutofit/>
          </a:bodyPr>
          <a:lstStyle/>
          <a:p>
            <a:pPr marL="0" indent="0">
              <a:buNone/>
            </a:pPr>
            <a:r>
              <a:rPr lang="en-US" sz="1800">
                <a:ea typeface="+mn-lt"/>
                <a:cs typeface="+mn-lt"/>
              </a:rPr>
              <a:t>  </a:t>
            </a:r>
            <a:r>
              <a:rPr lang="en-US" sz="1900">
                <a:ea typeface="+mn-lt"/>
                <a:cs typeface="+mn-lt"/>
              </a:rPr>
              <a:t>   W</a:t>
            </a:r>
            <a:r>
              <a:rPr lang="en-US" sz="1800">
                <a:ea typeface="+mn-lt"/>
                <a:cs typeface="+mn-lt"/>
              </a:rPr>
              <a:t>ork Vessels for Veterans (WVFV) aims to empower injured veterans by providing essential equipment and support for business ventures or educational pursuits. However, WVFV faces challenges with its current data management:</a:t>
            </a:r>
            <a:endParaRPr lang="en-US" sz="1800"/>
          </a:p>
          <a:p>
            <a:r>
              <a:rPr lang="en-US" sz="1800" b="1">
                <a:ea typeface="+mn-lt"/>
                <a:cs typeface="+mn-lt"/>
              </a:rPr>
              <a:t>Fragmented Systems</a:t>
            </a:r>
            <a:r>
              <a:rPr lang="en-US" sz="1800">
                <a:ea typeface="+mn-lt"/>
                <a:cs typeface="+mn-lt"/>
              </a:rPr>
              <a:t>: Utilizing separate platforms for donor management, finances, and program data hinders comprehensive analysis.</a:t>
            </a:r>
            <a:endParaRPr lang="en-US" sz="1800"/>
          </a:p>
          <a:p>
            <a:r>
              <a:rPr lang="en-US" sz="1800" b="1">
                <a:ea typeface="+mn-lt"/>
                <a:cs typeface="+mn-lt"/>
              </a:rPr>
              <a:t>Manual Processes</a:t>
            </a:r>
            <a:r>
              <a:rPr lang="en-US" sz="1800">
                <a:ea typeface="+mn-lt"/>
                <a:cs typeface="+mn-lt"/>
              </a:rPr>
              <a:t>: Reliance on manual data entry increases the risk of errors and delays.</a:t>
            </a:r>
            <a:endParaRPr lang="en-US" sz="1800"/>
          </a:p>
          <a:p>
            <a:r>
              <a:rPr lang="en-US" sz="1800" b="1">
                <a:ea typeface="+mn-lt"/>
                <a:cs typeface="+mn-lt"/>
              </a:rPr>
              <a:t>Limited Real-Time Access</a:t>
            </a:r>
            <a:r>
              <a:rPr lang="en-US" sz="1800">
                <a:ea typeface="+mn-lt"/>
                <a:cs typeface="+mn-lt"/>
              </a:rPr>
              <a:t>: Monthly updates restrict timely insights into operations.</a:t>
            </a:r>
            <a:endParaRPr lang="en-US" sz="1800"/>
          </a:p>
          <a:p>
            <a:r>
              <a:rPr lang="en-US" sz="1800" b="1">
                <a:ea typeface="+mn-lt"/>
                <a:cs typeface="+mn-lt"/>
              </a:rPr>
              <a:t>Scalability Issues</a:t>
            </a:r>
            <a:r>
              <a:rPr lang="en-US" sz="1800">
                <a:ea typeface="+mn-lt"/>
                <a:cs typeface="+mn-lt"/>
              </a:rPr>
              <a:t>: Current methods struggle to support operations across all states and territories.</a:t>
            </a:r>
            <a:endParaRPr lang="en-US" sz="1800"/>
          </a:p>
          <a:p>
            <a:r>
              <a:rPr lang="en-US" sz="1800" b="1">
                <a:ea typeface="+mn-lt"/>
                <a:cs typeface="+mn-lt"/>
              </a:rPr>
              <a:t>Volunteer Matching Challenges</a:t>
            </a:r>
            <a:r>
              <a:rPr lang="en-US" sz="1800">
                <a:ea typeface="+mn-lt"/>
                <a:cs typeface="+mn-lt"/>
              </a:rPr>
              <a:t>: Lack of a streamlined digital solution complicates volunteer coordination.</a:t>
            </a:r>
            <a:endParaRPr lang="en-US" sz="1800"/>
          </a:p>
          <a:p>
            <a:r>
              <a:rPr lang="en-US" sz="1800">
                <a:ea typeface="+mn-lt"/>
                <a:cs typeface="+mn-lt"/>
              </a:rPr>
              <a:t>Addressing these issues is crucial for WVFV to enhance efficiency and better serve veterans.</a:t>
            </a:r>
            <a:endParaRPr lang="en-US" sz="1800"/>
          </a:p>
          <a:p>
            <a:endParaRPr lang="en-US" sz="1800">
              <a:latin typeface="-webkit-standard"/>
            </a:endParaRPr>
          </a:p>
        </p:txBody>
      </p:sp>
      <p:sp>
        <p:nvSpPr>
          <p:cNvPr id="4" name="Date Placeholder 3">
            <a:extLst>
              <a:ext uri="{FF2B5EF4-FFF2-40B4-BE49-F238E27FC236}">
                <a16:creationId xmlns:a16="http://schemas.microsoft.com/office/drawing/2014/main" id="{EB5BD262-4C17-0A74-4A35-69F9E6DAEBF1}"/>
              </a:ext>
            </a:extLst>
          </p:cNvPr>
          <p:cNvSpPr>
            <a:spLocks noGrp="1"/>
          </p:cNvSpPr>
          <p:nvPr>
            <p:ph type="dt" sz="half" idx="10"/>
          </p:nvPr>
        </p:nvSpPr>
        <p:spPr/>
        <p:txBody>
          <a:bodyPr/>
          <a:lstStyle/>
          <a:p>
            <a:fld id="{ED8D3F58-68B0-4D20-92A4-FC00A2FE0358}" type="datetime1">
              <a:rPr lang="en-US"/>
              <a:t>3/27/2025</a:t>
            </a:fld>
            <a:endParaRPr lang="en-US"/>
          </a:p>
        </p:txBody>
      </p:sp>
      <p:sp>
        <p:nvSpPr>
          <p:cNvPr id="6" name="Slide Number Placeholder 5">
            <a:extLst>
              <a:ext uri="{FF2B5EF4-FFF2-40B4-BE49-F238E27FC236}">
                <a16:creationId xmlns:a16="http://schemas.microsoft.com/office/drawing/2014/main" id="{9C94CFBA-D891-C87E-AC94-9F0D5DA79F12}"/>
              </a:ext>
            </a:extLst>
          </p:cNvPr>
          <p:cNvSpPr>
            <a:spLocks noGrp="1"/>
          </p:cNvSpPr>
          <p:nvPr>
            <p:ph type="sldNum" sz="quarter" idx="12"/>
          </p:nvPr>
        </p:nvSpPr>
        <p:spPr/>
        <p:txBody>
          <a:bodyPr/>
          <a:lstStyle/>
          <a:p>
            <a:fld id="{A65A5C87-DF58-40C8-B092-1DE63DB4547E}" type="slidenum">
              <a:rPr lang="en-US" dirty="0"/>
              <a:t>8</a:t>
            </a:fld>
            <a:endParaRPr lang="en-US"/>
          </a:p>
        </p:txBody>
      </p:sp>
    </p:spTree>
    <p:extLst>
      <p:ext uri="{BB962C8B-B14F-4D97-AF65-F5344CB8AC3E}">
        <p14:creationId xmlns:p14="http://schemas.microsoft.com/office/powerpoint/2010/main" val="41797073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C30AE-1857-2DCC-7F89-7614F97DC835}"/>
              </a:ext>
            </a:extLst>
          </p:cNvPr>
          <p:cNvSpPr>
            <a:spLocks noGrp="1"/>
          </p:cNvSpPr>
          <p:nvPr>
            <p:ph type="title"/>
          </p:nvPr>
        </p:nvSpPr>
        <p:spPr>
          <a:xfrm>
            <a:off x="1115568" y="548640"/>
            <a:ext cx="9709517" cy="883243"/>
          </a:xfrm>
        </p:spPr>
        <p:txBody>
          <a:bodyPr/>
          <a:lstStyle/>
          <a:p>
            <a:r>
              <a:rPr lang="en-US">
                <a:ea typeface="+mj-lt"/>
                <a:cs typeface="+mj-lt"/>
              </a:rPr>
              <a:t>Benefits of New Data System</a:t>
            </a:r>
          </a:p>
        </p:txBody>
      </p:sp>
      <p:sp>
        <p:nvSpPr>
          <p:cNvPr id="3" name="Content Placeholder 2">
            <a:extLst>
              <a:ext uri="{FF2B5EF4-FFF2-40B4-BE49-F238E27FC236}">
                <a16:creationId xmlns:a16="http://schemas.microsoft.com/office/drawing/2014/main" id="{654BA960-E7C3-3D6D-C94D-3AC7C8692E6A}"/>
              </a:ext>
            </a:extLst>
          </p:cNvPr>
          <p:cNvSpPr>
            <a:spLocks noGrp="1"/>
          </p:cNvSpPr>
          <p:nvPr>
            <p:ph idx="1"/>
          </p:nvPr>
        </p:nvSpPr>
        <p:spPr>
          <a:xfrm>
            <a:off x="429491" y="2161308"/>
            <a:ext cx="11333018" cy="4475019"/>
          </a:xfrm>
        </p:spPr>
        <p:txBody>
          <a:bodyPr vert="horz" lIns="91440" tIns="45720" rIns="91440" bIns="45720" rtlCol="0" anchor="t">
            <a:normAutofit fontScale="32500" lnSpcReduction="20000"/>
          </a:bodyPr>
          <a:lstStyle/>
          <a:p>
            <a:pPr marL="514350" indent="-514350">
              <a:buFont typeface="+mj-lt"/>
              <a:buAutoNum type="arabicPeriod"/>
            </a:pPr>
            <a:r>
              <a:rPr lang="en-US" sz="6200" b="1"/>
              <a:t>Centralized Data Management: </a:t>
            </a:r>
            <a:r>
              <a:rPr lang="en-US" sz="6200"/>
              <a:t>Ensures all organizational data is stored and managed in one place, reducing redundancy and enabling better accessibility.</a:t>
            </a:r>
          </a:p>
          <a:p>
            <a:pPr marL="514350" indent="-514350">
              <a:buFont typeface="+mj-lt"/>
              <a:buAutoNum type="arabicPeriod"/>
            </a:pPr>
            <a:r>
              <a:rPr lang="en-US" sz="6200" b="1"/>
              <a:t>Real-Time Insights: </a:t>
            </a:r>
            <a:r>
              <a:rPr lang="en-US" sz="6200"/>
              <a:t>Provides immediate access to updated data, facilitating timely decision-making and quick responses to changes.</a:t>
            </a:r>
          </a:p>
          <a:p>
            <a:pPr marL="514350" indent="-514350">
              <a:buFont typeface="+mj-lt"/>
              <a:buAutoNum type="arabicPeriod"/>
            </a:pPr>
            <a:r>
              <a:rPr lang="en-US" sz="6200" b="1"/>
              <a:t>Improved Accuracy and Efficiency: </a:t>
            </a:r>
            <a:r>
              <a:rPr lang="en-US" sz="6200"/>
              <a:t>Reduces human errors and automates processes, enhancing operational productivity and reliability.</a:t>
            </a:r>
          </a:p>
          <a:p>
            <a:pPr marL="514350" indent="-514350">
              <a:buFont typeface="+mj-lt"/>
              <a:buAutoNum type="arabicPeriod"/>
            </a:pPr>
            <a:r>
              <a:rPr lang="en-US" sz="6200" b="1"/>
              <a:t>Enhanced Donor Engagement: </a:t>
            </a:r>
            <a:r>
              <a:rPr lang="en-US" sz="6200"/>
              <a:t>Offers personalized communication and tracking, improving relationships with donors and increasing satisfaction.</a:t>
            </a:r>
          </a:p>
          <a:p>
            <a:pPr marL="514350" indent="-514350">
              <a:buFont typeface="+mj-lt"/>
              <a:buAutoNum type="arabicPeriod"/>
            </a:pPr>
            <a:r>
              <a:rPr lang="en-US" sz="6200" b="1"/>
              <a:t>Streamlined Program Delivery: </a:t>
            </a:r>
            <a:r>
              <a:rPr lang="en-US" sz="6200"/>
              <a:t>Simplifies program planning and execution by integrating workflows and improving coordination across teams.</a:t>
            </a:r>
          </a:p>
          <a:p>
            <a:pPr marL="514350" indent="-514350">
              <a:buFont typeface="+mj-lt"/>
              <a:buAutoNum type="arabicPeriod"/>
            </a:pPr>
            <a:r>
              <a:rPr lang="en-US" sz="6200" b="1"/>
              <a:t>Scalability: </a:t>
            </a:r>
            <a:r>
              <a:rPr lang="en-US" sz="6200"/>
              <a:t>Allows the system to grow with the organization, accommodating increasing data volumes and user demands seamlessly.</a:t>
            </a:r>
          </a:p>
          <a:p>
            <a:pPr marL="0" indent="0">
              <a:buNone/>
            </a:pPr>
            <a:endParaRPr lang="en-US"/>
          </a:p>
          <a:p>
            <a:pPr marL="0" indent="0">
              <a:buNone/>
            </a:pPr>
            <a:endParaRPr lang="en-US">
              <a:ea typeface="Calibri Light"/>
              <a:cs typeface="Calibri Light"/>
            </a:endParaRPr>
          </a:p>
        </p:txBody>
      </p:sp>
    </p:spTree>
    <p:extLst>
      <p:ext uri="{BB962C8B-B14F-4D97-AF65-F5344CB8AC3E}">
        <p14:creationId xmlns:p14="http://schemas.microsoft.com/office/powerpoint/2010/main" val="1244431648"/>
      </p:ext>
    </p:extLst>
  </p:cSld>
  <p:clrMapOvr>
    <a:masterClrMapping/>
  </p:clrMapOvr>
</p:sld>
</file>

<file path=ppt/theme/theme1.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AccentBoxVTI">
      <a:majorFont>
        <a:latin typeface="Avenir Next LT Pro"/>
        <a:ea typeface=""/>
        <a:cs typeface=""/>
      </a:majorFont>
      <a:minorFont>
        <a:latin typeface="Avenir Next LT Pro"/>
        <a:ea typeface=""/>
        <a:cs typeface=""/>
      </a:minorFont>
    </a:fontScheme>
    <a:fmtScheme name="AccentBoxVTI">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F4FE582F-5DDE-4E50-A331-B77FB79D7361}" vid="{42624B42-66F4-4B9A-A3DB-EB561F16279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25</Slides>
  <Notes>0</Notes>
  <HiddenSlides>0</HiddenSlide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AccentBoxVTI</vt:lpstr>
      <vt:lpstr>Work Vessels For Veterans</vt:lpstr>
      <vt:lpstr>Mission and Vision Statement</vt:lpstr>
      <vt:lpstr>Overview</vt:lpstr>
      <vt:lpstr>Programs</vt:lpstr>
      <vt:lpstr>Operations &amp; Data Management Overview</vt:lpstr>
      <vt:lpstr>Current Database Examples</vt:lpstr>
      <vt:lpstr>Veteran Application Form Example</vt:lpstr>
      <vt:lpstr>Specific Business Problem Statement</vt:lpstr>
      <vt:lpstr>Benefits of New Data System</vt:lpstr>
      <vt:lpstr>Solution</vt:lpstr>
      <vt:lpstr>Business Case</vt:lpstr>
      <vt:lpstr>PowerPoint Presentation</vt:lpstr>
      <vt:lpstr>Relations</vt:lpstr>
      <vt:lpstr>Final ERD</vt:lpstr>
      <vt:lpstr>Query 1</vt:lpstr>
      <vt:lpstr>Query 2 </vt:lpstr>
      <vt:lpstr>Query 3 </vt:lpstr>
      <vt:lpstr>Query 4 </vt:lpstr>
      <vt:lpstr>Query 5 </vt:lpstr>
      <vt:lpstr>Query 6 </vt:lpstr>
      <vt:lpstr>Query 7 </vt:lpstr>
      <vt:lpstr>Query 8 </vt:lpstr>
      <vt:lpstr>Query 9 </vt:lpstr>
      <vt:lpstr>Query 10 </vt:lpstr>
      <vt:lpstr>Revisions according to feedbacks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 Vessels For Veterans</dc:title>
  <dc:creator/>
  <cp:revision>4</cp:revision>
  <dcterms:created xsi:type="dcterms:W3CDTF">2024-09-29T19:21:44Z</dcterms:created>
  <dcterms:modified xsi:type="dcterms:W3CDTF">2025-03-27T11:13:20Z</dcterms:modified>
</cp:coreProperties>
</file>