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8" r:id="rId2"/>
    <p:sldId id="297" r:id="rId3"/>
    <p:sldId id="300" r:id="rId4"/>
    <p:sldId id="299" r:id="rId5"/>
    <p:sldId id="265" r:id="rId6"/>
    <p:sldId id="257" r:id="rId7"/>
    <p:sldId id="262" r:id="rId8"/>
    <p:sldId id="268" r:id="rId9"/>
    <p:sldId id="267" r:id="rId10"/>
    <p:sldId id="269" r:id="rId11"/>
    <p:sldId id="270" r:id="rId12"/>
    <p:sldId id="274" r:id="rId13"/>
    <p:sldId id="275" r:id="rId14"/>
    <p:sldId id="295" r:id="rId15"/>
    <p:sldId id="296" r:id="rId16"/>
    <p:sldId id="276" r:id="rId17"/>
    <p:sldId id="277" r:id="rId18"/>
    <p:sldId id="278" r:id="rId19"/>
    <p:sldId id="280" r:id="rId20"/>
    <p:sldId id="281" r:id="rId21"/>
    <p:sldId id="282" r:id="rId22"/>
    <p:sldId id="283" r:id="rId23"/>
    <p:sldId id="284" r:id="rId24"/>
    <p:sldId id="294" r:id="rId25"/>
    <p:sldId id="288" r:id="rId26"/>
    <p:sldId id="291" r:id="rId27"/>
    <p:sldId id="304" r:id="rId28"/>
    <p:sldId id="301" r:id="rId29"/>
    <p:sldId id="302" r:id="rId30"/>
    <p:sldId id="303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548"/>
    <a:srgbClr val="D80027"/>
    <a:srgbClr val="E90327"/>
    <a:srgbClr val="ED1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7" autoAdjust="0"/>
    <p:restoredTop sz="94660"/>
  </p:normalViewPr>
  <p:slideViewPr>
    <p:cSldViewPr snapToGrid="0">
      <p:cViewPr varScale="1">
        <p:scale>
          <a:sx n="65" d="100"/>
          <a:sy n="65" d="100"/>
        </p:scale>
        <p:origin x="2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B70D4-AFC7-47A5-9C07-2EF8AA48451E}" type="datetimeFigureOut">
              <a:rPr lang="fr-FR" smtClean="0"/>
              <a:t>11/10/2016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7B171-833A-4500-87EF-A8F0E887AB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60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271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http://mashable.com/2010/04/19/sentiment-analysis/#3D7a1wVgmkq0</a:t>
            </a:r>
          </a:p>
        </p:txBody>
      </p:sp>
    </p:spTree>
    <p:extLst>
      <p:ext uri="{BB962C8B-B14F-4D97-AF65-F5344CB8AC3E}">
        <p14:creationId xmlns:p14="http://schemas.microsoft.com/office/powerpoint/2010/main" val="267331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A922-1E85-4E28-A4E9-CD71329A702E}" type="datetimeFigureOut">
              <a:rPr lang="fr-FR" smtClean="0"/>
              <a:t>11/10/2016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EAC9-8CC3-465A-8A5E-BD2E141001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43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A922-1E85-4E28-A4E9-CD71329A702E}" type="datetimeFigureOut">
              <a:rPr lang="fr-FR" smtClean="0"/>
              <a:t>11/10/2016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EAC9-8CC3-465A-8A5E-BD2E141001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35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A922-1E85-4E28-A4E9-CD71329A702E}" type="datetimeFigureOut">
              <a:rPr lang="fr-FR" smtClean="0"/>
              <a:t>11/10/2016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EAC9-8CC3-465A-8A5E-BD2E141001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870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656749" y="1680377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594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A922-1E85-4E28-A4E9-CD71329A702E}" type="datetimeFigureOut">
              <a:rPr lang="fr-FR" smtClean="0"/>
              <a:t>11/10/2016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EAC9-8CC3-465A-8A5E-BD2E141001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18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A922-1E85-4E28-A4E9-CD71329A702E}" type="datetimeFigureOut">
              <a:rPr lang="fr-FR" smtClean="0"/>
              <a:t>11/10/2016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EAC9-8CC3-465A-8A5E-BD2E141001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22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A922-1E85-4E28-A4E9-CD71329A702E}" type="datetimeFigureOut">
              <a:rPr lang="fr-FR" smtClean="0"/>
              <a:t>11/10/2016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EAC9-8CC3-465A-8A5E-BD2E141001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44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A922-1E85-4E28-A4E9-CD71329A702E}" type="datetimeFigureOut">
              <a:rPr lang="fr-FR" smtClean="0"/>
              <a:t>11/10/2016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EAC9-8CC3-465A-8A5E-BD2E141001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08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A922-1E85-4E28-A4E9-CD71329A702E}" type="datetimeFigureOut">
              <a:rPr lang="fr-FR" smtClean="0"/>
              <a:t>11/10/2016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EAC9-8CC3-465A-8A5E-BD2E141001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89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A922-1E85-4E28-A4E9-CD71329A702E}" type="datetimeFigureOut">
              <a:rPr lang="fr-FR" smtClean="0"/>
              <a:t>11/10/2016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EAC9-8CC3-465A-8A5E-BD2E141001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74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A922-1E85-4E28-A4E9-CD71329A702E}" type="datetimeFigureOut">
              <a:rPr lang="fr-FR" smtClean="0"/>
              <a:t>11/10/2016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EAC9-8CC3-465A-8A5E-BD2E141001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14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A922-1E85-4E28-A4E9-CD71329A702E}" type="datetimeFigureOut">
              <a:rPr lang="fr-FR" smtClean="0"/>
              <a:t>11/10/2016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EAC9-8CC3-465A-8A5E-BD2E141001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75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AA922-1E85-4E28-A4E9-CD71329A702E}" type="datetimeFigureOut">
              <a:rPr lang="fr-FR" smtClean="0"/>
              <a:t>11/10/2016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8EAC9-8CC3-465A-8A5E-BD2E141001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51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19238" y="2447956"/>
            <a:ext cx="8553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solidFill>
                  <a:srgbClr val="334548"/>
                </a:solidFill>
              </a:rPr>
              <a:t>CHOU3OUR ANALYSIS</a:t>
            </a:r>
            <a:endParaRPr lang="fr-FR" sz="13800" dirty="0">
              <a:solidFill>
                <a:srgbClr val="334548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639961" y="3648285"/>
            <a:ext cx="6828504" cy="0"/>
          </a:xfrm>
          <a:prstGeom prst="line">
            <a:avLst/>
          </a:prstGeom>
          <a:ln w="57150">
            <a:solidFill>
              <a:srgbClr val="D800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10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/>
          <a:srcRect t="2557" b="3898"/>
          <a:stretch/>
        </p:blipFill>
        <p:spPr>
          <a:xfrm>
            <a:off x="-1198406" y="1392819"/>
            <a:ext cx="5219247" cy="33762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E90327"/>
                </a:solidFill>
                <a:latin typeface="+mn-lt"/>
              </a:rPr>
              <a:t>USE OF SOCIAL MEDIA MONITORING</a:t>
            </a:r>
            <a:endParaRPr lang="fr-FR" sz="5400" b="1" dirty="0">
              <a:solidFill>
                <a:srgbClr val="E90327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931" y="2726999"/>
            <a:ext cx="1192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rgbClr val="334548"/>
                </a:solidFill>
              </a:rPr>
              <a:t>38 %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3"/>
          <a:srcRect t="4606"/>
          <a:stretch/>
        </p:blipFill>
        <p:spPr>
          <a:xfrm>
            <a:off x="3486792" y="1508774"/>
            <a:ext cx="4830687" cy="3215302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476478" y="2726999"/>
            <a:ext cx="1192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rgbClr val="334548"/>
                </a:solidFill>
              </a:rPr>
              <a:t>78 %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4294" y="4769066"/>
            <a:ext cx="35102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dirty="0">
                <a:solidFill>
                  <a:srgbClr val="334548"/>
                </a:solidFill>
              </a:rPr>
              <a:t>organizations plan to spend more than </a:t>
            </a:r>
            <a:r>
              <a:rPr lang="en" sz="2400" b="1" dirty="0">
                <a:solidFill>
                  <a:srgbClr val="334548"/>
                </a:solidFill>
              </a:rPr>
              <a:t>20%</a:t>
            </a:r>
            <a:r>
              <a:rPr lang="en" sz="2400" dirty="0">
                <a:solidFill>
                  <a:srgbClr val="334548"/>
                </a:solidFill>
              </a:rPr>
              <a:t> of their total advertising budgets on social media channels in 2015.</a:t>
            </a:r>
          </a:p>
          <a:p>
            <a:pPr algn="ctr"/>
            <a:endParaRPr lang="fr-FR" sz="2400" dirty="0">
              <a:solidFill>
                <a:srgbClr val="334548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20558" y="4814793"/>
            <a:ext cx="35102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rgbClr val="334548"/>
                </a:solidFill>
              </a:rPr>
              <a:t>78%</a:t>
            </a:r>
            <a:r>
              <a:rPr lang="en" sz="2400" dirty="0">
                <a:solidFill>
                  <a:srgbClr val="334548"/>
                </a:solidFill>
              </a:rPr>
              <a:t> of people who complain to a brand via Twitter expect a response within an hour</a:t>
            </a:r>
            <a:endParaRPr lang="fr-FR" sz="2400" dirty="0">
              <a:solidFill>
                <a:srgbClr val="334548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/>
          <a:srcRect t="4606"/>
          <a:stretch/>
        </p:blipFill>
        <p:spPr>
          <a:xfrm>
            <a:off x="8040742" y="1392819"/>
            <a:ext cx="4830687" cy="321530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0030428" y="2611044"/>
            <a:ext cx="1192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solidFill>
                  <a:srgbClr val="334548"/>
                </a:solidFill>
              </a:rPr>
              <a:t>77 %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74508" y="4838320"/>
            <a:ext cx="35102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2400" b="1" dirty="0">
                <a:solidFill>
                  <a:srgbClr val="334548"/>
                </a:solidFill>
              </a:rPr>
              <a:t>77%</a:t>
            </a:r>
            <a:r>
              <a:rPr lang="en" sz="2400" dirty="0">
                <a:solidFill>
                  <a:srgbClr val="334548"/>
                </a:solidFill>
              </a:rPr>
              <a:t> of Twitter users feel more positive about a brand when their Tweet has been replied to.</a:t>
            </a:r>
            <a:br>
              <a:rPr lang="en" sz="2400" dirty="0">
                <a:solidFill>
                  <a:srgbClr val="334548"/>
                </a:solidFill>
              </a:rPr>
            </a:br>
            <a:endParaRPr lang="fr-FR" sz="2400" dirty="0">
              <a:solidFill>
                <a:srgbClr val="3345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78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2" grpId="0"/>
      <p:bldP spid="43" grpId="0"/>
      <p:bldP spid="44" grpId="0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Shape 163"/>
          <p:cNvGrpSpPr/>
          <p:nvPr/>
        </p:nvGrpSpPr>
        <p:grpSpPr>
          <a:xfrm>
            <a:off x="1221096" y="1586335"/>
            <a:ext cx="6918873" cy="975992"/>
            <a:chOff x="1218999" y="2710891"/>
            <a:chExt cx="6918873" cy="975992"/>
          </a:xfrm>
        </p:grpSpPr>
        <p:pic>
          <p:nvPicPr>
            <p:cNvPr id="164" name="Shape 16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18999" y="2710942"/>
              <a:ext cx="934800" cy="93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Shape 16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74235" y="2723984"/>
              <a:ext cx="934800" cy="93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Shape 16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43207" y="2710942"/>
              <a:ext cx="934800" cy="93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Shape 16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00198" y="2710891"/>
              <a:ext cx="934800" cy="934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Shape 16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83144" y="2737789"/>
              <a:ext cx="934800" cy="93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Shape 16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38260" y="2724747"/>
              <a:ext cx="934800" cy="93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Shape 17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15351" y="2752084"/>
              <a:ext cx="934800" cy="93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Shape 17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870587" y="2737416"/>
              <a:ext cx="934800" cy="934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Shape 17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39558" y="2738230"/>
              <a:ext cx="934799" cy="934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Shape 17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03072" y="2721521"/>
              <a:ext cx="934800" cy="934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1314" y="1601467"/>
            <a:ext cx="934800" cy="93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/>
          <p:cNvGrpSpPr/>
          <p:nvPr/>
        </p:nvGrpSpPr>
        <p:grpSpPr>
          <a:xfrm>
            <a:off x="1219397" y="1586157"/>
            <a:ext cx="4938961" cy="971438"/>
            <a:chOff x="1219397" y="1586157"/>
            <a:chExt cx="4938961" cy="971438"/>
          </a:xfrm>
        </p:grpSpPr>
        <p:pic>
          <p:nvPicPr>
            <p:cNvPr id="176" name="Shape 17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19397" y="1586970"/>
              <a:ext cx="934800" cy="93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Shape 17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74226" y="1600225"/>
              <a:ext cx="934800" cy="93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Shape 17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9234" y="1586970"/>
              <a:ext cx="934800" cy="93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Shape 17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204064" y="1586157"/>
              <a:ext cx="934800" cy="93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Shape 18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93327" y="1611516"/>
              <a:ext cx="934800" cy="93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Shape 18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38320" y="1600654"/>
              <a:ext cx="934800" cy="93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Shape 18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23558" y="1622796"/>
              <a:ext cx="934800" cy="9347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9932" y="1614041"/>
            <a:ext cx="934800" cy="9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8246711" y="1396305"/>
            <a:ext cx="2792000" cy="1385199"/>
          </a:xfrm>
          <a:prstGeom prst="rect">
            <a:avLst/>
          </a:prstGeom>
          <a:noFill/>
          <a:ln>
            <a:noFill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SzPct val="25000"/>
            </a:pPr>
            <a:r>
              <a:rPr lang="en" sz="4800" dirty="0">
                <a:solidFill>
                  <a:srgbClr val="ED1B24"/>
                </a:solidFill>
                <a:latin typeface="Calibri"/>
                <a:ea typeface="Calibri"/>
                <a:cs typeface="Calibri"/>
                <a:sym typeface="Calibri"/>
              </a:rPr>
              <a:t>70 %</a:t>
            </a:r>
          </a:p>
          <a:p>
            <a:pPr algn="ctr">
              <a:buSzPct val="25000"/>
            </a:pPr>
            <a:r>
              <a:rPr lang="en" sz="1867" dirty="0">
                <a:solidFill>
                  <a:srgbClr val="3D3B48"/>
                </a:solidFill>
                <a:latin typeface="Raleway"/>
                <a:ea typeface="Raleway"/>
                <a:cs typeface="Raleway"/>
                <a:sym typeface="Raleway"/>
              </a:rPr>
              <a:t>Of oung adults use Arabizi</a:t>
            </a:r>
          </a:p>
        </p:txBody>
      </p:sp>
      <p:sp>
        <p:nvSpPr>
          <p:cNvPr id="185" name="Shape 185"/>
          <p:cNvSpPr/>
          <p:nvPr/>
        </p:nvSpPr>
        <p:spPr>
          <a:xfrm>
            <a:off x="1307884" y="3790336"/>
            <a:ext cx="6840000" cy="98000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1307884" y="3780288"/>
            <a:ext cx="4514400" cy="108400"/>
          </a:xfrm>
          <a:prstGeom prst="roundRect">
            <a:avLst>
              <a:gd name="adj" fmla="val 16667"/>
            </a:avLst>
          </a:prstGeom>
          <a:solidFill>
            <a:srgbClr val="ED1B24"/>
          </a:solidFill>
          <a:ln>
            <a:noFill/>
          </a:ln>
        </p:spPr>
        <p:txBody>
          <a:bodyPr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8246711" y="2920304"/>
            <a:ext cx="3389600" cy="1385200"/>
          </a:xfrm>
          <a:prstGeom prst="rect">
            <a:avLst/>
          </a:prstGeom>
          <a:noFill/>
          <a:ln>
            <a:noFill/>
          </a:ln>
        </p:spPr>
        <p:txBody>
          <a:bodyPr lIns="91433" tIns="45700" rIns="91433" bIns="45700" anchor="t" anchorCtr="0">
            <a:noAutofit/>
          </a:bodyPr>
          <a:lstStyle/>
          <a:p>
            <a:pPr algn="ctr">
              <a:buSzPct val="25000"/>
            </a:pPr>
            <a:r>
              <a:rPr lang="en" sz="4800" dirty="0">
                <a:solidFill>
                  <a:srgbClr val="ED1B24"/>
                </a:solidFill>
                <a:latin typeface="Calibri"/>
                <a:ea typeface="Calibri"/>
                <a:cs typeface="Calibri"/>
                <a:sym typeface="Calibri"/>
              </a:rPr>
              <a:t>66 %</a:t>
            </a:r>
          </a:p>
          <a:p>
            <a:pPr algn="ctr">
              <a:buSzPct val="25000"/>
            </a:pPr>
            <a:r>
              <a:rPr lang="en" sz="1867" dirty="0">
                <a:solidFill>
                  <a:srgbClr val="3D3B48"/>
                </a:solidFill>
                <a:latin typeface="Raleway"/>
                <a:ea typeface="Raleway"/>
                <a:cs typeface="Raleway"/>
                <a:sym typeface="Raleway"/>
              </a:rPr>
              <a:t>Think that social medial has impact on cmpanies success</a:t>
            </a:r>
          </a:p>
        </p:txBody>
      </p:sp>
    </p:spTree>
    <p:extLst>
      <p:ext uri="{BB962C8B-B14F-4D97-AF65-F5344CB8AC3E}">
        <p14:creationId xmlns:p14="http://schemas.microsoft.com/office/powerpoint/2010/main" val="414386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  <p:bldP spid="185" grpId="0" animBg="1"/>
      <p:bldP spid="186" grpId="0" animBg="1"/>
      <p:bldP spid="18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icwmn8682VXUAu135nJmB9N_qOo-nyzyrnZtsxgjHPUDIjsbbveV59HekQYvc1KJmw8M5uLFQTsgp49Q_AwQBD__brEPANHgL20h9amw6jv650im0dgoFkXJr795OFan16FQf5RsM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25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349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E90327"/>
                </a:solidFill>
                <a:latin typeface="+mn-lt"/>
              </a:rPr>
              <a:t>VALUE PROPOSITION</a:t>
            </a:r>
            <a:endParaRPr lang="fr-FR" sz="5400" b="1" dirty="0">
              <a:solidFill>
                <a:srgbClr val="E90327"/>
              </a:solidFill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033352" y="2824082"/>
            <a:ext cx="10320448" cy="1671717"/>
            <a:chOff x="838200" y="1966833"/>
            <a:chExt cx="7939817" cy="1286100"/>
          </a:xfrm>
        </p:grpSpPr>
        <p:sp>
          <p:nvSpPr>
            <p:cNvPr id="7" name="Shape 300"/>
            <p:cNvSpPr/>
            <p:nvPr/>
          </p:nvSpPr>
          <p:spPr>
            <a:xfrm>
              <a:off x="838200" y="1966833"/>
              <a:ext cx="1969500" cy="1286100"/>
            </a:xfrm>
            <a:prstGeom prst="flowChartConnector">
              <a:avLst/>
            </a:prstGeom>
            <a:solidFill>
              <a:srgbClr val="334548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400" b="1" dirty="0">
                  <a:solidFill>
                    <a:schemeClr val="bg1">
                      <a:lumMod val="95000"/>
                    </a:schemeClr>
                  </a:solidFill>
                </a:rPr>
                <a:t>DATASET </a:t>
              </a:r>
            </a:p>
          </p:txBody>
        </p:sp>
        <p:sp>
          <p:nvSpPr>
            <p:cNvPr id="8" name="Shape 301"/>
            <p:cNvSpPr/>
            <p:nvPr/>
          </p:nvSpPr>
          <p:spPr>
            <a:xfrm>
              <a:off x="2807703" y="2395083"/>
              <a:ext cx="1076700" cy="429600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" name="Shape 302"/>
            <p:cNvSpPr/>
            <p:nvPr/>
          </p:nvSpPr>
          <p:spPr>
            <a:xfrm>
              <a:off x="3938125" y="2014308"/>
              <a:ext cx="1969500" cy="1145400"/>
            </a:xfrm>
            <a:prstGeom prst="rect">
              <a:avLst/>
            </a:prstGeom>
            <a:solidFill>
              <a:srgbClr val="D80027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400" b="1" dirty="0">
                  <a:solidFill>
                    <a:schemeClr val="bg1">
                      <a:lumMod val="95000"/>
                    </a:schemeClr>
                  </a:solidFill>
                </a:rPr>
                <a:t>OUR </a:t>
              </a:r>
            </a:p>
            <a:p>
              <a:pPr lvl="0" algn="ctr">
                <a:spcBef>
                  <a:spcPts val="0"/>
                </a:spcBef>
                <a:buNone/>
              </a:pPr>
              <a:r>
                <a:rPr lang="en" sz="2400" b="1" dirty="0">
                  <a:solidFill>
                    <a:schemeClr val="bg1">
                      <a:lumMod val="95000"/>
                    </a:schemeClr>
                  </a:solidFill>
                </a:rPr>
                <a:t>COMPANY</a:t>
              </a:r>
            </a:p>
          </p:txBody>
        </p:sp>
        <p:sp>
          <p:nvSpPr>
            <p:cNvPr id="10" name="Shape 303"/>
            <p:cNvSpPr/>
            <p:nvPr/>
          </p:nvSpPr>
          <p:spPr>
            <a:xfrm>
              <a:off x="5961353" y="2372208"/>
              <a:ext cx="1076700" cy="429600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304"/>
            <p:cNvSpPr/>
            <p:nvPr/>
          </p:nvSpPr>
          <p:spPr>
            <a:xfrm>
              <a:off x="7190417" y="2014308"/>
              <a:ext cx="1587600" cy="1145400"/>
            </a:xfrm>
            <a:prstGeom prst="flowChartAlternateProcess">
              <a:avLst/>
            </a:prstGeom>
            <a:solidFill>
              <a:srgbClr val="334548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 sz="2400" b="1" dirty="0">
                  <a:solidFill>
                    <a:schemeClr val="bg1">
                      <a:lumMod val="95000"/>
                    </a:schemeClr>
                  </a:solidFill>
                </a:rPr>
                <a:t>ANALYZED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3794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E90327"/>
                </a:solidFill>
                <a:latin typeface="+mn-lt"/>
              </a:rPr>
              <a:t>CUSTOMER SEGMENT</a:t>
            </a:r>
            <a:endParaRPr lang="fr-FR" sz="5400" b="1" dirty="0">
              <a:solidFill>
                <a:srgbClr val="E90327"/>
              </a:solidFill>
              <a:latin typeface="+mn-lt"/>
            </a:endParaRPr>
          </a:p>
        </p:txBody>
      </p:sp>
      <p:sp>
        <p:nvSpPr>
          <p:cNvPr id="4" name="Shape 399"/>
          <p:cNvSpPr txBox="1">
            <a:spLocks/>
          </p:cNvSpPr>
          <p:nvPr/>
        </p:nvSpPr>
        <p:spPr>
          <a:xfrm>
            <a:off x="517199" y="1986433"/>
            <a:ext cx="8361329" cy="44308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304792"/>
            <a:r>
              <a:rPr lang="en-US" sz="3600" dirty="0">
                <a:solidFill>
                  <a:srgbClr val="334548"/>
                </a:solidFill>
              </a:rPr>
              <a:t>Anyone who wants to know people’s opinion on the social media (actors, politicians, enterprises)</a:t>
            </a:r>
          </a:p>
          <a:p>
            <a:pPr marL="609585" indent="-304792"/>
            <a:r>
              <a:rPr lang="en-US" sz="3600" dirty="0">
                <a:solidFill>
                  <a:srgbClr val="334548"/>
                </a:solidFill>
              </a:rPr>
              <a:t>Social enterprises.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rgbClr val="334548"/>
                </a:solidFill>
              </a:rPr>
              <a:t>Which content are they interested?  </a:t>
            </a:r>
          </a:p>
          <a:p>
            <a:pPr marL="609585" indent="-304792">
              <a:buClr>
                <a:srgbClr val="FFFFFF"/>
              </a:buClr>
            </a:pPr>
            <a:r>
              <a:rPr lang="en-US" dirty="0">
                <a:solidFill>
                  <a:srgbClr val="FFFFFF"/>
                </a:solidFill>
              </a:rPr>
              <a:t>Customer’s experience.</a:t>
            </a:r>
          </a:p>
          <a:p>
            <a:pPr marL="609585" indent="-304792">
              <a:buClr>
                <a:srgbClr val="FFFFFF"/>
              </a:buClr>
            </a:pPr>
            <a:r>
              <a:rPr lang="en-US" dirty="0">
                <a:solidFill>
                  <a:srgbClr val="FFFFFF"/>
                </a:solidFill>
              </a:rPr>
              <a:t>Content shared by individuals within social networks has greater engagement value to potential audiences than brand-profile-shared content. </a:t>
            </a:r>
          </a:p>
          <a:p>
            <a:pPr>
              <a:buFont typeface="Arial" panose="020B0604020202020204" pitchFamily="34" charset="0"/>
              <a:buNone/>
            </a:pPr>
            <a:endParaRPr lang="en-US" b="1" dirty="0">
              <a:solidFill>
                <a:srgbClr val="FFFFFF"/>
              </a:solidFill>
            </a:endParaRPr>
          </a:p>
        </p:txBody>
      </p:sp>
      <p:pic>
        <p:nvPicPr>
          <p:cNvPr id="6" name="Shape 40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7200" y="2307582"/>
            <a:ext cx="3289300" cy="2463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7243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E90327"/>
                </a:solidFill>
                <a:latin typeface="+mn-lt"/>
              </a:rPr>
              <a:t>WHO IS BUYING</a:t>
            </a:r>
            <a:endParaRPr lang="fr-FR" sz="5400" b="1" dirty="0">
              <a:solidFill>
                <a:srgbClr val="E90327"/>
              </a:solidFill>
              <a:latin typeface="+mn-lt"/>
            </a:endParaRPr>
          </a:p>
        </p:txBody>
      </p:sp>
      <p:pic>
        <p:nvPicPr>
          <p:cNvPr id="5" name="Shape 40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17887" y="2395059"/>
            <a:ext cx="2120133" cy="11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4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9545" y="2395059"/>
            <a:ext cx="3019645" cy="1211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4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1749" y="4321425"/>
            <a:ext cx="2852408" cy="9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4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367" y="3762826"/>
            <a:ext cx="203200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/>
          <p:cNvSpPr/>
          <p:nvPr/>
        </p:nvSpPr>
        <p:spPr>
          <a:xfrm>
            <a:off x="5169630" y="2959509"/>
            <a:ext cx="1142682" cy="324465"/>
          </a:xfrm>
          <a:prstGeom prst="rightArrow">
            <a:avLst/>
          </a:prstGeom>
          <a:solidFill>
            <a:srgbClr val="D8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/>
          <p:cNvSpPr/>
          <p:nvPr/>
        </p:nvSpPr>
        <p:spPr>
          <a:xfrm>
            <a:off x="5218791" y="4616592"/>
            <a:ext cx="1142682" cy="324465"/>
          </a:xfrm>
          <a:prstGeom prst="rightArrow">
            <a:avLst/>
          </a:prstGeom>
          <a:solidFill>
            <a:srgbClr val="D8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113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E90327"/>
                </a:solidFill>
                <a:latin typeface="+mn-lt"/>
              </a:rPr>
              <a:t>OUR COMPETITORS</a:t>
            </a:r>
            <a:endParaRPr lang="fr-FR" sz="5400" b="1" dirty="0">
              <a:solidFill>
                <a:srgbClr val="E90327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9900" y="1936707"/>
            <a:ext cx="8343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>
                <a:solidFill>
                  <a:srgbClr val="334548"/>
                </a:solidFill>
              </a:rPr>
              <a:t>Research groups interested in arabizi sentiment analysis.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54" y="2095500"/>
            <a:ext cx="1164646" cy="11646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09900" y="3982415"/>
            <a:ext cx="83057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3600" dirty="0">
                <a:solidFill>
                  <a:srgbClr val="334548"/>
                </a:solidFill>
              </a:rPr>
              <a:t>Potential customers can become very strong competitors if they don’t become key partners. </a:t>
            </a:r>
            <a:endParaRPr lang="fr-FR" sz="3600" dirty="0">
              <a:solidFill>
                <a:srgbClr val="334548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54" y="3982415"/>
            <a:ext cx="1491092" cy="14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45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E90327"/>
                </a:solidFill>
                <a:latin typeface="+mn-lt"/>
              </a:rPr>
              <a:t>POTENTIAL CUSTOMERS</a:t>
            </a:r>
            <a:endParaRPr lang="fr-FR" sz="5400" b="1" dirty="0">
              <a:solidFill>
                <a:srgbClr val="E90327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2758666"/>
            <a:ext cx="108432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2800" dirty="0">
                <a:solidFill>
                  <a:srgbClr val="334548"/>
                </a:solidFill>
                <a:latin typeface="Arial"/>
                <a:ea typeface="Arial"/>
                <a:cs typeface="Arial"/>
                <a:sym typeface="Arial"/>
              </a:rPr>
              <a:t>The 1st </a:t>
            </a:r>
            <a:r>
              <a:rPr lang="en" sz="2800" b="1" u="sng" dirty="0">
                <a:solidFill>
                  <a:srgbClr val="334548"/>
                </a:solidFill>
                <a:latin typeface="Arial"/>
                <a:ea typeface="Arial"/>
                <a:cs typeface="Arial"/>
                <a:sym typeface="Arial"/>
              </a:rPr>
              <a:t>Arabic</a:t>
            </a:r>
            <a:r>
              <a:rPr lang="en" sz="2800" dirty="0">
                <a:solidFill>
                  <a:srgbClr val="334548"/>
                </a:solidFill>
                <a:latin typeface="Arial"/>
                <a:ea typeface="Arial"/>
                <a:cs typeface="Arial"/>
                <a:sym typeface="Arial"/>
              </a:rPr>
              <a:t> Focused Internationally Recognized Social Media Monitoring Platform”Services they provide</a:t>
            </a:r>
          </a:p>
          <a:p>
            <a:pPr lvl="0"/>
            <a:endParaRPr lang="en" sz="2800" dirty="0">
              <a:solidFill>
                <a:srgbClr val="334548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" sz="2800" dirty="0">
                <a:solidFill>
                  <a:srgbClr val="334548"/>
                </a:solidFill>
                <a:latin typeface="Arial"/>
                <a:ea typeface="Arial"/>
                <a:cs typeface="Arial"/>
                <a:sym typeface="Arial"/>
              </a:rPr>
              <a:t>Sentiment analysis for arabic and many different dialects.</a:t>
            </a:r>
          </a:p>
          <a:p>
            <a:pPr lvl="0"/>
            <a:endParaRPr lang="en" sz="2800" dirty="0">
              <a:solidFill>
                <a:srgbClr val="33454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rgbClr val="334548"/>
                </a:solidFill>
                <a:latin typeface="Arial"/>
                <a:ea typeface="Arial"/>
                <a:cs typeface="Arial"/>
                <a:sym typeface="Arial"/>
              </a:rPr>
              <a:t>Digital branding consulting: Measure brand value in social media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sz="2800" dirty="0">
                <a:solidFill>
                  <a:srgbClr val="334548"/>
                </a:solidFill>
                <a:latin typeface="Arial"/>
                <a:ea typeface="Arial"/>
                <a:cs typeface="Arial"/>
                <a:sym typeface="Arial"/>
              </a:rPr>
              <a:t>Influencer Market Surveying: Identify influencers that will help to create more revenues.</a:t>
            </a:r>
          </a:p>
        </p:txBody>
      </p:sp>
      <p:pic>
        <p:nvPicPr>
          <p:cNvPr id="10" name="Shape 317" descr="crowd-analyzer-logo-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19539" y="1674616"/>
            <a:ext cx="5152921" cy="979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8581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E90327"/>
                </a:solidFill>
                <a:latin typeface="+mn-lt"/>
              </a:rPr>
              <a:t>POTENTIAL CUSTOMERS</a:t>
            </a:r>
            <a:endParaRPr lang="fr-FR" sz="5400" b="1" dirty="0">
              <a:solidFill>
                <a:srgbClr val="E90327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2891398"/>
            <a:ext cx="10843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2800" b="1" dirty="0">
                <a:solidFill>
                  <a:srgbClr val="334548"/>
                </a:solidFill>
                <a:latin typeface="Arial"/>
                <a:ea typeface="Arial"/>
                <a:cs typeface="Arial"/>
                <a:sym typeface="Arial"/>
              </a:rPr>
              <a:t>French</a:t>
            </a:r>
          </a:p>
        </p:txBody>
      </p:sp>
      <p:pic>
        <p:nvPicPr>
          <p:cNvPr id="5" name="Shape 3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71250" y="2727743"/>
            <a:ext cx="23907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3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487" y="2717143"/>
            <a:ext cx="2162174" cy="69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3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0674" y="2780343"/>
            <a:ext cx="1991674" cy="69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3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6197" y="5412344"/>
            <a:ext cx="1457325" cy="709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3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1250" y="4604728"/>
            <a:ext cx="21621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3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4975" y="4655564"/>
            <a:ext cx="2515699" cy="68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3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69625" y="4655564"/>
            <a:ext cx="14573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3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52200" y="5546764"/>
            <a:ext cx="1735772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838200" y="4644964"/>
            <a:ext cx="10843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sz="2800" b="1" dirty="0">
                <a:solidFill>
                  <a:srgbClr val="334548"/>
                </a:solidFill>
                <a:latin typeface="Arial"/>
                <a:ea typeface="Arial"/>
                <a:cs typeface="Arial"/>
                <a:sym typeface="Arial"/>
              </a:rPr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2359763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E90327"/>
                </a:solidFill>
                <a:latin typeface="+mn-lt"/>
              </a:rPr>
              <a:t>KEY PARTNERS</a:t>
            </a:r>
            <a:endParaRPr lang="fr-FR" sz="5400" b="1" dirty="0">
              <a:solidFill>
                <a:srgbClr val="E90327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3982"/>
            <a:ext cx="3281793" cy="328179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97380" y="2217420"/>
            <a:ext cx="1257300" cy="2903220"/>
          </a:xfrm>
          <a:prstGeom prst="ellipse">
            <a:avLst/>
          </a:prstGeom>
          <a:solidFill>
            <a:srgbClr val="D8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30" y="2750328"/>
            <a:ext cx="1821672" cy="18216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79173" y="3250935"/>
            <a:ext cx="3899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4000" b="1" dirty="0">
                <a:solidFill>
                  <a:srgbClr val="334548"/>
                </a:solidFill>
                <a:ea typeface="Comic Sans MS"/>
                <a:cs typeface="Comic Sans MS"/>
                <a:sym typeface="Comic Sans MS"/>
              </a:rPr>
              <a:t>Language Experts</a:t>
            </a:r>
            <a:endParaRPr lang="fr-FR" sz="4000" b="1" dirty="0">
              <a:solidFill>
                <a:srgbClr val="3345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7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E90327"/>
                </a:solidFill>
                <a:latin typeface="+mn-lt"/>
              </a:rPr>
              <a:t>AGENDA</a:t>
            </a:r>
            <a:endParaRPr lang="fr-FR" sz="5400" b="1" dirty="0">
              <a:solidFill>
                <a:srgbClr val="E90327"/>
              </a:solidFill>
              <a:latin typeface="+mn-lt"/>
            </a:endParaRPr>
          </a:p>
        </p:txBody>
      </p:sp>
      <p:sp>
        <p:nvSpPr>
          <p:cNvPr id="4" name="Shape 399"/>
          <p:cNvSpPr txBox="1">
            <a:spLocks/>
          </p:cNvSpPr>
          <p:nvPr/>
        </p:nvSpPr>
        <p:spPr>
          <a:xfrm>
            <a:off x="1756063" y="1410469"/>
            <a:ext cx="8361329" cy="44308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334548"/>
                </a:solidFill>
              </a:rPr>
              <a:t>PROBLEM</a:t>
            </a:r>
          </a:p>
          <a:p>
            <a:r>
              <a:rPr lang="en-US" sz="3200" dirty="0">
                <a:solidFill>
                  <a:srgbClr val="334548"/>
                </a:solidFill>
              </a:rPr>
              <a:t>SOLUTION</a:t>
            </a:r>
          </a:p>
          <a:p>
            <a:r>
              <a:rPr lang="en-US" sz="3200" dirty="0">
                <a:solidFill>
                  <a:srgbClr val="334548"/>
                </a:solidFill>
              </a:rPr>
              <a:t>CONTEXT</a:t>
            </a:r>
          </a:p>
          <a:p>
            <a:r>
              <a:rPr lang="en-US" sz="3200" dirty="0">
                <a:solidFill>
                  <a:srgbClr val="334548"/>
                </a:solidFill>
              </a:rPr>
              <a:t>BUSINESS MODEL CANVAS</a:t>
            </a:r>
          </a:p>
          <a:p>
            <a:r>
              <a:rPr lang="en-US" sz="3200" dirty="0">
                <a:solidFill>
                  <a:srgbClr val="334548"/>
                </a:solidFill>
              </a:rPr>
              <a:t>CUSTOMERS</a:t>
            </a:r>
          </a:p>
          <a:p>
            <a:r>
              <a:rPr lang="en-US" sz="3200" dirty="0">
                <a:solidFill>
                  <a:srgbClr val="334548"/>
                </a:solidFill>
              </a:rPr>
              <a:t>MARKET ANALYSIS</a:t>
            </a:r>
          </a:p>
          <a:p>
            <a:r>
              <a:rPr lang="en-US" sz="3200" dirty="0">
                <a:solidFill>
                  <a:srgbClr val="334548"/>
                </a:solidFill>
              </a:rPr>
              <a:t>COMPETITORS</a:t>
            </a:r>
          </a:p>
          <a:p>
            <a:r>
              <a:rPr lang="en-US" sz="3200" dirty="0">
                <a:solidFill>
                  <a:srgbClr val="334548"/>
                </a:solidFill>
              </a:rPr>
              <a:t>FINANCIAL PLAN</a:t>
            </a:r>
          </a:p>
          <a:p>
            <a:r>
              <a:rPr lang="en-US" sz="3200" dirty="0">
                <a:solidFill>
                  <a:srgbClr val="334548"/>
                </a:solidFill>
              </a:rPr>
              <a:t>TIMELINE</a:t>
            </a:r>
            <a:br>
              <a:rPr lang="en-US" sz="3200" dirty="0">
                <a:solidFill>
                  <a:srgbClr val="334548"/>
                </a:solidFill>
              </a:rPr>
            </a:br>
            <a:endParaRPr lang="en-US" sz="3200" b="1" dirty="0">
              <a:solidFill>
                <a:srgbClr val="3345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70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E90327"/>
                </a:solidFill>
                <a:latin typeface="+mn-lt"/>
              </a:rPr>
              <a:t>ENTRY BARRIERS</a:t>
            </a:r>
            <a:endParaRPr lang="fr-FR" sz="5400" b="1" dirty="0">
              <a:solidFill>
                <a:srgbClr val="E90327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3982"/>
            <a:ext cx="3281793" cy="328179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97380" y="2217420"/>
            <a:ext cx="1257300" cy="2903220"/>
          </a:xfrm>
          <a:prstGeom prst="ellipse">
            <a:avLst/>
          </a:prstGeom>
          <a:solidFill>
            <a:srgbClr val="D8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4119993" y="1383418"/>
            <a:ext cx="78329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600" dirty="0">
                <a:solidFill>
                  <a:srgbClr val="334548"/>
                </a:solidFill>
              </a:rPr>
              <a:t>They offer access to dashboards that customers can consult. (Crowd Analyzer)</a:t>
            </a:r>
          </a:p>
          <a:p>
            <a:pPr marL="800100" lvl="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600" dirty="0">
                <a:solidFill>
                  <a:srgbClr val="334548"/>
                </a:solidFill>
              </a:rPr>
              <a:t>They offer configurable software packets (Lexaltycs)</a:t>
            </a:r>
          </a:p>
          <a:p>
            <a:pPr marL="800100" lvl="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600" dirty="0">
                <a:solidFill>
                  <a:srgbClr val="334548"/>
                </a:solidFill>
              </a:rPr>
              <a:t>Consulting reports (Crowd Analyzer)</a:t>
            </a:r>
          </a:p>
          <a:p>
            <a:pPr marL="800100" lvl="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3600" dirty="0">
                <a:solidFill>
                  <a:srgbClr val="334548"/>
                </a:solidFill>
              </a:rPr>
              <a:t>They offer API’s (Alchemy API IBM) Pay as you go schemas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23" y="2723553"/>
            <a:ext cx="1884737" cy="188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51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E90327"/>
                </a:solidFill>
                <a:latin typeface="+mn-lt"/>
              </a:rPr>
              <a:t>PRICING EXAMPLES</a:t>
            </a:r>
            <a:endParaRPr lang="fr-FR" sz="5400" b="1" dirty="0">
              <a:solidFill>
                <a:srgbClr val="E90327"/>
              </a:solidFill>
              <a:latin typeface="+mn-lt"/>
            </a:endParaRPr>
          </a:p>
        </p:txBody>
      </p:sp>
      <p:pic>
        <p:nvPicPr>
          <p:cNvPr id="8" name="Shape 3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9979" y="1690688"/>
            <a:ext cx="8672041" cy="4744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269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E90327"/>
                </a:solidFill>
                <a:latin typeface="+mn-lt"/>
              </a:rPr>
              <a:t>PRICING EXAMPLES</a:t>
            </a:r>
            <a:endParaRPr lang="fr-FR" sz="5400" b="1" dirty="0">
              <a:solidFill>
                <a:srgbClr val="E90327"/>
              </a:solidFill>
              <a:latin typeface="+mn-lt"/>
            </a:endParaRPr>
          </a:p>
        </p:txBody>
      </p:sp>
      <p:pic>
        <p:nvPicPr>
          <p:cNvPr id="4" name="Shape 3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3385" y="1690688"/>
            <a:ext cx="9085229" cy="4637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5736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E90327"/>
                </a:solidFill>
                <a:latin typeface="+mn-lt"/>
              </a:rPr>
              <a:t>PRICING EXAMPLES</a:t>
            </a:r>
            <a:endParaRPr lang="fr-FR" sz="5400" b="1" dirty="0">
              <a:solidFill>
                <a:srgbClr val="E90327"/>
              </a:solidFill>
              <a:latin typeface="+mn-lt"/>
            </a:endParaRPr>
          </a:p>
        </p:txBody>
      </p:sp>
      <p:pic>
        <p:nvPicPr>
          <p:cNvPr id="5" name="Shape 3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2270" y="1435535"/>
            <a:ext cx="11267460" cy="5422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1506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E90327"/>
                </a:solidFill>
                <a:latin typeface="+mn-lt"/>
              </a:rPr>
              <a:t>REVENUE STREAM</a:t>
            </a:r>
            <a:endParaRPr lang="fr-FR" sz="5400" b="1" dirty="0">
              <a:solidFill>
                <a:srgbClr val="E90327"/>
              </a:solidFill>
              <a:latin typeface="+mn-lt"/>
            </a:endParaRPr>
          </a:p>
        </p:txBody>
      </p:sp>
      <p:sp>
        <p:nvSpPr>
          <p:cNvPr id="4" name="Shape 368"/>
          <p:cNvSpPr txBox="1">
            <a:spLocks/>
          </p:cNvSpPr>
          <p:nvPr/>
        </p:nvSpPr>
        <p:spPr>
          <a:xfrm>
            <a:off x="613050" y="1961772"/>
            <a:ext cx="11578950" cy="30789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334548"/>
                </a:solidFill>
              </a:rPr>
              <a:t>Several Sentiment analysis platforms charge the same price for every language they support. Thus we can assume the price for </a:t>
            </a:r>
            <a:r>
              <a:rPr lang="en-US" sz="3600" dirty="0" err="1">
                <a:solidFill>
                  <a:srgbClr val="334548"/>
                </a:solidFill>
              </a:rPr>
              <a:t>Arabizi</a:t>
            </a:r>
            <a:r>
              <a:rPr lang="en-US" sz="3600" dirty="0">
                <a:solidFill>
                  <a:srgbClr val="334548"/>
                </a:solidFill>
              </a:rPr>
              <a:t> to final customer should be similar as the one shown in pricing examples. </a:t>
            </a:r>
            <a:endParaRPr lang="en-US" sz="4800" dirty="0">
              <a:solidFill>
                <a:srgbClr val="3345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45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E90327"/>
                </a:solidFill>
                <a:latin typeface="+mn-lt"/>
              </a:rPr>
              <a:t>FINANCIAL PLAN</a:t>
            </a:r>
            <a:endParaRPr lang="fr-FR" sz="5400" b="1" dirty="0">
              <a:solidFill>
                <a:srgbClr val="E90327"/>
              </a:solidFill>
              <a:latin typeface="+mn-lt"/>
            </a:endParaRPr>
          </a:p>
        </p:txBody>
      </p:sp>
      <p:pic>
        <p:nvPicPr>
          <p:cNvPr id="5" name="Shape 38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6737" y="1690688"/>
            <a:ext cx="11418525" cy="3565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669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vert="horz" lIns="121900" tIns="121900" rIns="121900" bIns="121900" rtlCol="0" anchor="b" anchorCtr="0">
            <a:noAutofit/>
          </a:bodyPr>
          <a:lstStyle/>
          <a:p>
            <a:r>
              <a:rPr lang="en-US" sz="5400" b="1" dirty="0">
                <a:solidFill>
                  <a:srgbClr val="E90327"/>
                </a:solidFill>
                <a:latin typeface="+mn-lt"/>
              </a:rPr>
              <a:t>TIMELINE TO BUILD</a:t>
            </a:r>
            <a:endParaRPr lang="en" sz="5400" dirty="0">
              <a:latin typeface="+mn-lt"/>
            </a:endParaRPr>
          </a:p>
        </p:txBody>
      </p:sp>
      <p:pic>
        <p:nvPicPr>
          <p:cNvPr id="420" name="Shape 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86432"/>
            <a:ext cx="12192001" cy="3234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6074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5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7665" y="2698955"/>
            <a:ext cx="58575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>
                <a:solidFill>
                  <a:schemeClr val="bg1">
                    <a:lumMod val="95000"/>
                  </a:schemeClr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792443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E90327"/>
                </a:solidFill>
                <a:latin typeface="+mn-lt"/>
              </a:rPr>
              <a:t>REVENUE STREAM</a:t>
            </a:r>
            <a:endParaRPr lang="fr-FR" sz="5400" b="1" dirty="0">
              <a:solidFill>
                <a:srgbClr val="E90327"/>
              </a:solidFill>
              <a:latin typeface="+mn-lt"/>
            </a:endParaRPr>
          </a:p>
        </p:txBody>
      </p:sp>
      <p:sp>
        <p:nvSpPr>
          <p:cNvPr id="4" name="Shape 368"/>
          <p:cNvSpPr txBox="1">
            <a:spLocks/>
          </p:cNvSpPr>
          <p:nvPr/>
        </p:nvSpPr>
        <p:spPr>
          <a:xfrm>
            <a:off x="613050" y="1961772"/>
            <a:ext cx="11578950" cy="30789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" sz="4000" dirty="0">
                <a:solidFill>
                  <a:srgbClr val="334548"/>
                </a:solidFill>
              </a:rPr>
              <a:t>We can use english and microsoft pricing as references to calculate the value of arabizi.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" sz="4400" b="1" dirty="0">
                <a:solidFill>
                  <a:srgbClr val="334548"/>
                </a:solidFill>
              </a:rPr>
              <a:t>54.4% </a:t>
            </a:r>
            <a:r>
              <a:rPr lang="en" sz="4400" dirty="0">
                <a:solidFill>
                  <a:srgbClr val="334548"/>
                </a:solidFill>
              </a:rPr>
              <a:t>of the web content is in English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" sz="4400" b="1" dirty="0">
                <a:solidFill>
                  <a:srgbClr val="334548"/>
                </a:solidFill>
              </a:rPr>
              <a:t>25.9 % </a:t>
            </a:r>
            <a:r>
              <a:rPr lang="en" sz="4400" dirty="0">
                <a:solidFill>
                  <a:srgbClr val="334548"/>
                </a:solidFill>
              </a:rPr>
              <a:t>of users of the web speak English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" sz="4400" b="1" dirty="0">
                <a:solidFill>
                  <a:srgbClr val="334548"/>
                </a:solidFill>
              </a:rPr>
              <a:t>0.8% </a:t>
            </a:r>
            <a:r>
              <a:rPr lang="en" sz="4400" dirty="0">
                <a:solidFill>
                  <a:srgbClr val="334548"/>
                </a:solidFill>
              </a:rPr>
              <a:t>of the web is written in Arabic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" sz="4400" b="1" dirty="0">
                <a:solidFill>
                  <a:srgbClr val="334548"/>
                </a:solidFill>
              </a:rPr>
              <a:t>5% </a:t>
            </a:r>
            <a:r>
              <a:rPr lang="en" sz="4400" dirty="0">
                <a:solidFill>
                  <a:srgbClr val="334548"/>
                </a:solidFill>
              </a:rPr>
              <a:t>of users speak Arabic. </a:t>
            </a:r>
          </a:p>
        </p:txBody>
      </p:sp>
    </p:spTree>
    <p:extLst>
      <p:ext uri="{BB962C8B-B14F-4D97-AF65-F5344CB8AC3E}">
        <p14:creationId xmlns:p14="http://schemas.microsoft.com/office/powerpoint/2010/main" val="1354495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E90327"/>
                </a:solidFill>
                <a:latin typeface="+mn-lt"/>
              </a:rPr>
              <a:t>REVENUE STREAM</a:t>
            </a:r>
            <a:endParaRPr lang="fr-FR" sz="5400" b="1" dirty="0">
              <a:solidFill>
                <a:srgbClr val="E90327"/>
              </a:solidFill>
              <a:latin typeface="+mn-lt"/>
            </a:endParaRPr>
          </a:p>
        </p:txBody>
      </p:sp>
      <p:sp>
        <p:nvSpPr>
          <p:cNvPr id="5" name="Shape 374"/>
          <p:cNvSpPr txBox="1">
            <a:spLocks/>
          </p:cNvSpPr>
          <p:nvPr/>
        </p:nvSpPr>
        <p:spPr>
          <a:xfrm>
            <a:off x="387900" y="1489824"/>
            <a:ext cx="11204332" cy="30789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000" dirty="0">
                <a:solidFill>
                  <a:srgbClr val="334548"/>
                </a:solidFill>
              </a:rPr>
              <a:t>If we make the calculation by number of users 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600" dirty="0">
              <a:solidFill>
                <a:srgbClr val="334548"/>
              </a:solidFill>
            </a:endParaRPr>
          </a:p>
          <a:p>
            <a:pPr lvl="2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334548"/>
                </a:solidFill>
              </a:rPr>
              <a:t>100.000</a:t>
            </a:r>
            <a:r>
              <a:rPr lang="en-US" sz="3200" dirty="0">
                <a:solidFill>
                  <a:srgbClr val="334548"/>
                </a:solidFill>
              </a:rPr>
              <a:t> transactions in </a:t>
            </a:r>
            <a:r>
              <a:rPr lang="en-US" sz="3200" dirty="0" err="1">
                <a:solidFill>
                  <a:srgbClr val="334548"/>
                </a:solidFill>
              </a:rPr>
              <a:t>english</a:t>
            </a:r>
            <a:r>
              <a:rPr lang="en-US" sz="3200" dirty="0">
                <a:solidFill>
                  <a:srgbClr val="334548"/>
                </a:solidFill>
              </a:rPr>
              <a:t> cost  150 dollars.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334548"/>
                </a:solidFill>
              </a:rPr>
              <a:t>100.000</a:t>
            </a:r>
            <a:r>
              <a:rPr lang="en-US" sz="3200" dirty="0">
                <a:solidFill>
                  <a:srgbClr val="334548"/>
                </a:solidFill>
              </a:rPr>
              <a:t> transactions in </a:t>
            </a:r>
            <a:r>
              <a:rPr lang="en-US" sz="3200" dirty="0" err="1">
                <a:solidFill>
                  <a:srgbClr val="334548"/>
                </a:solidFill>
              </a:rPr>
              <a:t>arabic</a:t>
            </a:r>
            <a:r>
              <a:rPr lang="en-US" sz="3200" dirty="0">
                <a:solidFill>
                  <a:srgbClr val="334548"/>
                </a:solidFill>
              </a:rPr>
              <a:t> should cost 30 dollars.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4000" dirty="0">
              <a:solidFill>
                <a:srgbClr val="334548"/>
              </a:solidFill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000" dirty="0">
                <a:solidFill>
                  <a:srgbClr val="334548"/>
                </a:solidFill>
              </a:rPr>
              <a:t>If we make the calculation by content on the web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600" dirty="0">
              <a:solidFill>
                <a:srgbClr val="334548"/>
              </a:solidFill>
            </a:endParaRPr>
          </a:p>
          <a:p>
            <a:pPr lvl="2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334548"/>
                </a:solidFill>
              </a:rPr>
              <a:t>100.000</a:t>
            </a:r>
            <a:r>
              <a:rPr lang="en-US" sz="3200" dirty="0">
                <a:solidFill>
                  <a:srgbClr val="334548"/>
                </a:solidFill>
              </a:rPr>
              <a:t> transactions in </a:t>
            </a:r>
            <a:r>
              <a:rPr lang="en-US" sz="3200" dirty="0" err="1">
                <a:solidFill>
                  <a:srgbClr val="334548"/>
                </a:solidFill>
              </a:rPr>
              <a:t>english</a:t>
            </a:r>
            <a:r>
              <a:rPr lang="en-US" sz="3200" dirty="0">
                <a:solidFill>
                  <a:srgbClr val="334548"/>
                </a:solidFill>
              </a:rPr>
              <a:t> cost  150 dollars.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rgbClr val="334548"/>
                </a:solidFill>
              </a:rPr>
              <a:t>100.000</a:t>
            </a:r>
            <a:r>
              <a:rPr lang="en-US" sz="3200" dirty="0">
                <a:solidFill>
                  <a:srgbClr val="334548"/>
                </a:solidFill>
              </a:rPr>
              <a:t> transactions in </a:t>
            </a:r>
            <a:r>
              <a:rPr lang="en-US" sz="3200" dirty="0" err="1">
                <a:solidFill>
                  <a:srgbClr val="334548"/>
                </a:solidFill>
              </a:rPr>
              <a:t>arabic</a:t>
            </a:r>
            <a:r>
              <a:rPr lang="en-US" sz="3200" dirty="0">
                <a:solidFill>
                  <a:srgbClr val="334548"/>
                </a:solidFill>
              </a:rPr>
              <a:t> should cost 2,23 dollars.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4000" dirty="0">
              <a:solidFill>
                <a:srgbClr val="3345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95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E90327"/>
                </a:solidFill>
                <a:latin typeface="+mn-lt"/>
              </a:rPr>
              <a:t>PROBLEM</a:t>
            </a:r>
            <a:endParaRPr lang="fr-FR" sz="5400" b="1" dirty="0">
              <a:solidFill>
                <a:srgbClr val="E90327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07" y="1976007"/>
            <a:ext cx="3281793" cy="32817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7998" y="3730333"/>
            <a:ext cx="7462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>
                <a:solidFill>
                  <a:srgbClr val="334548"/>
                </a:solidFill>
              </a:rPr>
              <a:t>Companies</a:t>
            </a:r>
            <a:r>
              <a:rPr lang="fr-FR" sz="3600" dirty="0">
                <a:solidFill>
                  <a:srgbClr val="334548"/>
                </a:solidFill>
              </a:rPr>
              <a:t> are </a:t>
            </a:r>
            <a:r>
              <a:rPr lang="fr-FR" sz="3600" dirty="0" err="1">
                <a:solidFill>
                  <a:srgbClr val="334548"/>
                </a:solidFill>
              </a:rPr>
              <a:t>missing</a:t>
            </a:r>
            <a:r>
              <a:rPr lang="fr-FR" sz="3600" dirty="0">
                <a:solidFill>
                  <a:srgbClr val="334548"/>
                </a:solidFill>
              </a:rPr>
              <a:t> information </a:t>
            </a:r>
            <a:r>
              <a:rPr lang="fr-FR" sz="3600" dirty="0" err="1">
                <a:solidFill>
                  <a:srgbClr val="334548"/>
                </a:solidFill>
              </a:rPr>
              <a:t>created</a:t>
            </a:r>
            <a:r>
              <a:rPr lang="fr-FR" sz="3600" dirty="0">
                <a:solidFill>
                  <a:srgbClr val="334548"/>
                </a:solidFill>
              </a:rPr>
              <a:t> in</a:t>
            </a:r>
          </a:p>
          <a:p>
            <a:r>
              <a:rPr lang="fr-FR" sz="3600" dirty="0">
                <a:solidFill>
                  <a:srgbClr val="334548"/>
                </a:solidFill>
              </a:rPr>
              <a:t> social media </a:t>
            </a:r>
            <a:r>
              <a:rPr lang="fr-FR" sz="3600" dirty="0" err="1">
                <a:solidFill>
                  <a:srgbClr val="334548"/>
                </a:solidFill>
              </a:rPr>
              <a:t>using</a:t>
            </a:r>
            <a:r>
              <a:rPr lang="fr-FR" sz="3600" dirty="0">
                <a:solidFill>
                  <a:srgbClr val="334548"/>
                </a:solidFill>
              </a:rPr>
              <a:t> </a:t>
            </a:r>
            <a:r>
              <a:rPr lang="fr-FR" sz="3600" b="1" dirty="0">
                <a:solidFill>
                  <a:srgbClr val="334548"/>
                </a:solidFill>
              </a:rPr>
              <a:t>ARABIZI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7998" y="1976007"/>
            <a:ext cx="6029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dirty="0">
                <a:solidFill>
                  <a:srgbClr val="334548"/>
                </a:solidFill>
              </a:rPr>
              <a:t>Arabizi is arabic chat language </a:t>
            </a:r>
          </a:p>
          <a:p>
            <a:pPr lvl="0">
              <a:spcBef>
                <a:spcPts val="0"/>
              </a:spcBef>
              <a:buNone/>
            </a:pPr>
            <a:r>
              <a:rPr lang="en" sz="3600" dirty="0">
                <a:solidFill>
                  <a:srgbClr val="334548"/>
                </a:solidFill>
              </a:rPr>
              <a:t>Sentiment = شعور  = chou3our</a:t>
            </a:r>
          </a:p>
          <a:p>
            <a:endParaRPr lang="fr-FR" sz="3600" dirty="0">
              <a:solidFill>
                <a:srgbClr val="3345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317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E90327"/>
                </a:solidFill>
                <a:latin typeface="+mn-lt"/>
              </a:rPr>
              <a:t>REVENUE STREAM</a:t>
            </a:r>
            <a:endParaRPr lang="fr-FR" sz="5400" b="1" dirty="0">
              <a:solidFill>
                <a:srgbClr val="E90327"/>
              </a:solidFill>
              <a:latin typeface="+mn-lt"/>
            </a:endParaRPr>
          </a:p>
        </p:txBody>
      </p:sp>
      <p:sp>
        <p:nvSpPr>
          <p:cNvPr id="4" name="Shape 380"/>
          <p:cNvSpPr txBox="1">
            <a:spLocks/>
          </p:cNvSpPr>
          <p:nvPr/>
        </p:nvSpPr>
        <p:spPr>
          <a:xfrm>
            <a:off x="613050" y="2050263"/>
            <a:ext cx="10965900" cy="30789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334548"/>
                </a:solidFill>
              </a:rPr>
              <a:t>If we consider this simple calculations 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3600" dirty="0">
              <a:solidFill>
                <a:srgbClr val="334548"/>
              </a:solidFill>
            </a:endParaRP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334548"/>
                </a:solidFill>
              </a:rPr>
              <a:t>Value that a customer would be willing to pay for </a:t>
            </a:r>
            <a:r>
              <a:rPr lang="en-US" sz="3600" dirty="0" err="1">
                <a:solidFill>
                  <a:srgbClr val="334548"/>
                </a:solidFill>
              </a:rPr>
              <a:t>arabizi</a:t>
            </a:r>
            <a:r>
              <a:rPr lang="en-US" sz="3600" dirty="0">
                <a:solidFill>
                  <a:srgbClr val="334548"/>
                </a:solidFill>
              </a:rPr>
              <a:t> would be between 2 to </a:t>
            </a:r>
            <a:r>
              <a:rPr lang="en-US" sz="3600" b="1" dirty="0">
                <a:solidFill>
                  <a:srgbClr val="334548"/>
                </a:solidFill>
              </a:rPr>
              <a:t>30</a:t>
            </a:r>
            <a:r>
              <a:rPr lang="en-US" sz="3600" dirty="0">
                <a:solidFill>
                  <a:srgbClr val="334548"/>
                </a:solidFill>
              </a:rPr>
              <a:t> dollars per </a:t>
            </a:r>
            <a:r>
              <a:rPr lang="en-US" sz="3600" b="1" dirty="0">
                <a:solidFill>
                  <a:srgbClr val="334548"/>
                </a:solidFill>
              </a:rPr>
              <a:t>100.000</a:t>
            </a:r>
            <a:r>
              <a:rPr lang="en-US" sz="3600" dirty="0">
                <a:solidFill>
                  <a:srgbClr val="334548"/>
                </a:solidFill>
              </a:rPr>
              <a:t> sentences analyzed.  If that price is </a:t>
            </a:r>
            <a:r>
              <a:rPr lang="en-US" sz="3600" dirty="0" err="1">
                <a:solidFill>
                  <a:srgbClr val="334548"/>
                </a:solidFill>
              </a:rPr>
              <a:t>proporcional</a:t>
            </a:r>
            <a:r>
              <a:rPr lang="en-US" sz="3600" dirty="0">
                <a:solidFill>
                  <a:srgbClr val="334548"/>
                </a:solidFill>
              </a:rPr>
              <a:t> to content available on the internet and the number of users. But it could be the same</a:t>
            </a:r>
          </a:p>
        </p:txBody>
      </p:sp>
    </p:spTree>
    <p:extLst>
      <p:ext uri="{BB962C8B-B14F-4D97-AF65-F5344CB8AC3E}">
        <p14:creationId xmlns:p14="http://schemas.microsoft.com/office/powerpoint/2010/main" val="91257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E90327"/>
                </a:solidFill>
                <a:latin typeface="+mn-lt"/>
              </a:rPr>
              <a:t>OUR SOLUTION</a:t>
            </a:r>
            <a:endParaRPr lang="fr-FR" sz="5400" b="1" dirty="0">
              <a:solidFill>
                <a:srgbClr val="E90327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07" y="1976007"/>
            <a:ext cx="3281793" cy="328179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1521403" y="2350078"/>
            <a:ext cx="1905000" cy="2533650"/>
          </a:xfrm>
          <a:prstGeom prst="ellipse">
            <a:avLst/>
          </a:prstGeom>
          <a:solidFill>
            <a:srgbClr val="D8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363" y="2612883"/>
            <a:ext cx="2008040" cy="2008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14799" y="2955183"/>
            <a:ext cx="78325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4000" b="1" dirty="0">
                <a:solidFill>
                  <a:srgbClr val="334548"/>
                </a:solidFill>
                <a:ea typeface="Comic Sans MS"/>
                <a:cs typeface="Comic Sans MS"/>
                <a:sym typeface="Comic Sans MS"/>
              </a:rPr>
              <a:t>We provided sentiment analysis for </a:t>
            </a:r>
          </a:p>
          <a:p>
            <a:pPr algn="ctr"/>
            <a:r>
              <a:rPr lang="en" sz="4000" b="1" dirty="0">
                <a:solidFill>
                  <a:srgbClr val="334548"/>
                </a:solidFill>
                <a:ea typeface="Comic Sans MS"/>
                <a:cs typeface="Comic Sans MS"/>
                <a:sym typeface="Comic Sans MS"/>
              </a:rPr>
              <a:t>text written in arabizi dialect</a:t>
            </a:r>
            <a:endParaRPr lang="fr-FR" sz="4000" b="1" dirty="0">
              <a:solidFill>
                <a:srgbClr val="3345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9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144000" cy="2387600"/>
          </a:xfrm>
        </p:spPr>
        <p:txBody>
          <a:bodyPr>
            <a:noAutofit/>
          </a:bodyPr>
          <a:lstStyle/>
          <a:p>
            <a:r>
              <a:rPr lang="fr-FR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SOCIAL MEDIA IN </a:t>
            </a:r>
            <a:br>
              <a:rPr lang="fr-FR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</a:br>
            <a:r>
              <a:rPr lang="fr-FR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MIDDLE-EAST </a:t>
            </a:r>
            <a:br>
              <a:rPr lang="fr-FR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</a:br>
            <a:r>
              <a:rPr lang="fr-FR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AND NORTH AFRICA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82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633412"/>
            <a:ext cx="64770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8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rgbClr val="E90327"/>
                </a:solidFill>
                <a:latin typeface="+mn-lt"/>
              </a:rPr>
              <a:t>MOST POPULAR BRANDS </a:t>
            </a:r>
            <a:endParaRPr lang="fr-FR" sz="4900" b="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6024"/>
            <a:ext cx="2925603" cy="17762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117" y="2678368"/>
            <a:ext cx="2933843" cy="1583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960" y="2812177"/>
            <a:ext cx="1878587" cy="1394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254" y="2774077"/>
            <a:ext cx="1909828" cy="14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9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E90327"/>
                </a:solidFill>
                <a:latin typeface="+mn-lt"/>
              </a:rPr>
              <a:t>USE OF SOCIAL MEDIA MONITORING</a:t>
            </a:r>
            <a:endParaRPr lang="fr-FR" sz="5400" b="1" dirty="0">
              <a:solidFill>
                <a:srgbClr val="E90327"/>
              </a:solidFill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45103" y="2394601"/>
            <a:ext cx="1579417" cy="1579417"/>
            <a:chOff x="1357743" y="2202872"/>
            <a:chExt cx="1579417" cy="1579417"/>
          </a:xfrm>
        </p:grpSpPr>
        <p:sp>
          <p:nvSpPr>
            <p:cNvPr id="5" name="Oval 4"/>
            <p:cNvSpPr/>
            <p:nvPr/>
          </p:nvSpPr>
          <p:spPr>
            <a:xfrm>
              <a:off x="1357743" y="2202872"/>
              <a:ext cx="1579417" cy="1579417"/>
            </a:xfrm>
            <a:prstGeom prst="ellipse">
              <a:avLst/>
            </a:prstGeom>
            <a:solidFill>
              <a:srgbClr val="E90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9414" y="2424543"/>
              <a:ext cx="1136074" cy="1136074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424023" y="4116870"/>
            <a:ext cx="2533907" cy="1480949"/>
            <a:chOff x="874320" y="3925141"/>
            <a:chExt cx="2533907" cy="1480949"/>
          </a:xfrm>
        </p:grpSpPr>
        <p:grpSp>
          <p:nvGrpSpPr>
            <p:cNvPr id="8" name="Group 7"/>
            <p:cNvGrpSpPr/>
            <p:nvPr/>
          </p:nvGrpSpPr>
          <p:grpSpPr>
            <a:xfrm>
              <a:off x="1205346" y="3925141"/>
              <a:ext cx="1759524" cy="410897"/>
              <a:chOff x="1177636" y="3925141"/>
              <a:chExt cx="1759524" cy="41089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351788" y="3925141"/>
                <a:ext cx="1411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>
                    <a:solidFill>
                      <a:srgbClr val="3D3B48"/>
                    </a:solidFill>
                    <a:latin typeface="Raleway" panose="020B0003030101060003" pitchFamily="34" charset="0"/>
                  </a:rPr>
                  <a:t>Réputation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177636" y="4336038"/>
                <a:ext cx="1759524" cy="0"/>
              </a:xfrm>
              <a:prstGeom prst="line">
                <a:avLst/>
              </a:prstGeom>
              <a:ln w="28575">
                <a:solidFill>
                  <a:srgbClr val="E903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874320" y="4482760"/>
              <a:ext cx="25339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3D3B48"/>
                  </a:solidFill>
                  <a:latin typeface="Raleway" panose="020B0003030101060003" pitchFamily="34" charset="0"/>
                </a:rPr>
                <a:t>Modern image of </a:t>
              </a:r>
              <a:r>
                <a:rPr lang="fr-FR" dirty="0" err="1">
                  <a:solidFill>
                    <a:srgbClr val="3D3B48"/>
                  </a:solidFill>
                  <a:latin typeface="Raleway" panose="020B0003030101060003" pitchFamily="34" charset="0"/>
                </a:rPr>
                <a:t>companies</a:t>
              </a:r>
              <a:r>
                <a:rPr lang="fr-FR" dirty="0">
                  <a:solidFill>
                    <a:srgbClr val="3D3B48"/>
                  </a:solidFill>
                  <a:latin typeface="Raleway" panose="020B0003030101060003" pitchFamily="34" charset="0"/>
                </a:rPr>
                <a:t> </a:t>
              </a:r>
              <a:r>
                <a:rPr lang="fr-FR" dirty="0" err="1">
                  <a:solidFill>
                    <a:srgbClr val="3D3B48"/>
                  </a:solidFill>
                  <a:latin typeface="Raleway" panose="020B0003030101060003" pitchFamily="34" charset="0"/>
                </a:rPr>
                <a:t>advetising</a:t>
              </a:r>
              <a:r>
                <a:rPr lang="fr-FR" dirty="0">
                  <a:solidFill>
                    <a:srgbClr val="3D3B48"/>
                  </a:solidFill>
                  <a:latin typeface="Raleway" panose="020B0003030101060003" pitchFamily="34" charset="0"/>
                </a:rPr>
                <a:t> on social media</a:t>
              </a:r>
            </a:p>
          </p:txBody>
        </p:sp>
      </p:grpSp>
      <p:sp>
        <p:nvSpPr>
          <p:cNvPr id="13" name="Oval 12"/>
          <p:cNvSpPr/>
          <p:nvPr/>
        </p:nvSpPr>
        <p:spPr>
          <a:xfrm>
            <a:off x="5168406" y="2394601"/>
            <a:ext cx="1579417" cy="1579417"/>
          </a:xfrm>
          <a:prstGeom prst="ellipse">
            <a:avLst/>
          </a:prstGeom>
          <a:solidFill>
            <a:srgbClr val="E90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 14"/>
          <p:cNvGrpSpPr/>
          <p:nvPr/>
        </p:nvGrpSpPr>
        <p:grpSpPr>
          <a:xfrm>
            <a:off x="4747326" y="4116870"/>
            <a:ext cx="2533907" cy="2034947"/>
            <a:chOff x="874320" y="3925141"/>
            <a:chExt cx="2533907" cy="2034947"/>
          </a:xfrm>
        </p:grpSpPr>
        <p:grpSp>
          <p:nvGrpSpPr>
            <p:cNvPr id="16" name="Group 15"/>
            <p:cNvGrpSpPr/>
            <p:nvPr/>
          </p:nvGrpSpPr>
          <p:grpSpPr>
            <a:xfrm>
              <a:off x="1205346" y="3925141"/>
              <a:ext cx="1779784" cy="410897"/>
              <a:chOff x="1177636" y="3925141"/>
              <a:chExt cx="1779784" cy="410897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351788" y="3925141"/>
                <a:ext cx="1605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>
                    <a:solidFill>
                      <a:srgbClr val="3D3B48"/>
                    </a:solidFill>
                    <a:latin typeface="Raleway" panose="020B0003030101060003" pitchFamily="34" charset="0"/>
                  </a:rPr>
                  <a:t>Engagement</a:t>
                </a: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177636" y="4336038"/>
                <a:ext cx="1759524" cy="0"/>
              </a:xfrm>
              <a:prstGeom prst="line">
                <a:avLst/>
              </a:prstGeom>
              <a:ln w="28575">
                <a:solidFill>
                  <a:srgbClr val="E903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874320" y="4482760"/>
              <a:ext cx="253390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3D3B48"/>
                  </a:solidFill>
                  <a:latin typeface="Raleway" panose="020B0003030101060003" pitchFamily="34" charset="0"/>
                </a:rPr>
                <a:t>Social media </a:t>
              </a:r>
              <a:r>
                <a:rPr lang="fr-FR" dirty="0" err="1">
                  <a:solidFill>
                    <a:srgbClr val="3D3B48"/>
                  </a:solidFill>
                  <a:latin typeface="Raleway" panose="020B0003030101060003" pitchFamily="34" charset="0"/>
                </a:rPr>
                <a:t>allows</a:t>
              </a:r>
              <a:r>
                <a:rPr lang="fr-FR" dirty="0">
                  <a:solidFill>
                    <a:srgbClr val="3D3B48"/>
                  </a:solidFill>
                  <a:latin typeface="Raleway" panose="020B0003030101060003" pitchFamily="34" charset="0"/>
                </a:rPr>
                <a:t> direct interactions and </a:t>
              </a:r>
              <a:r>
                <a:rPr lang="fr-FR" dirty="0" err="1">
                  <a:solidFill>
                    <a:srgbClr val="3D3B48"/>
                  </a:solidFill>
                  <a:latin typeface="Raleway" panose="020B0003030101060003" pitchFamily="34" charset="0"/>
                </a:rPr>
                <a:t>strengthening</a:t>
              </a:r>
              <a:r>
                <a:rPr lang="fr-FR" dirty="0">
                  <a:solidFill>
                    <a:srgbClr val="3D3B48"/>
                  </a:solidFill>
                  <a:latin typeface="Raleway" panose="020B0003030101060003" pitchFamily="34" charset="0"/>
                </a:rPr>
                <a:t> the </a:t>
              </a:r>
              <a:r>
                <a:rPr lang="fr-FR" dirty="0" err="1">
                  <a:solidFill>
                    <a:srgbClr val="3D3B48"/>
                  </a:solidFill>
                  <a:latin typeface="Raleway" panose="020B0003030101060003" pitchFamily="34" charset="0"/>
                </a:rPr>
                <a:t>relationship</a:t>
              </a:r>
              <a:r>
                <a:rPr lang="fr-FR" dirty="0">
                  <a:solidFill>
                    <a:srgbClr val="3D3B48"/>
                  </a:solidFill>
                  <a:latin typeface="Raleway" panose="020B0003030101060003" pitchFamily="34" charset="0"/>
                </a:rPr>
                <a:t> </a:t>
              </a:r>
              <a:r>
                <a:rPr lang="fr-FR" dirty="0" err="1">
                  <a:solidFill>
                    <a:srgbClr val="3D3B48"/>
                  </a:solidFill>
                  <a:latin typeface="Raleway" panose="020B0003030101060003" pitchFamily="34" charset="0"/>
                </a:rPr>
                <a:t>with</a:t>
              </a:r>
              <a:r>
                <a:rPr lang="fr-FR" dirty="0">
                  <a:solidFill>
                    <a:srgbClr val="3D3B48"/>
                  </a:solidFill>
                  <a:latin typeface="Raleway" panose="020B0003030101060003" pitchFamily="34" charset="0"/>
                </a:rPr>
                <a:t> clients</a:t>
              </a: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314" y="2636292"/>
            <a:ext cx="1137600" cy="1137600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8491709" y="2394601"/>
            <a:ext cx="1579417" cy="1579417"/>
          </a:xfrm>
          <a:prstGeom prst="ellipse">
            <a:avLst/>
          </a:prstGeom>
          <a:solidFill>
            <a:srgbClr val="E90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" name="Group 23"/>
          <p:cNvGrpSpPr/>
          <p:nvPr/>
        </p:nvGrpSpPr>
        <p:grpSpPr>
          <a:xfrm>
            <a:off x="8070629" y="4116870"/>
            <a:ext cx="2533907" cy="1203950"/>
            <a:chOff x="874320" y="3925141"/>
            <a:chExt cx="2533907" cy="1203950"/>
          </a:xfrm>
        </p:grpSpPr>
        <p:grpSp>
          <p:nvGrpSpPr>
            <p:cNvPr id="25" name="Group 24"/>
            <p:cNvGrpSpPr/>
            <p:nvPr/>
          </p:nvGrpSpPr>
          <p:grpSpPr>
            <a:xfrm>
              <a:off x="1205346" y="3925141"/>
              <a:ext cx="1759524" cy="410897"/>
              <a:chOff x="1177636" y="3925141"/>
              <a:chExt cx="1759524" cy="410897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351788" y="3925141"/>
                <a:ext cx="1289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err="1">
                    <a:solidFill>
                      <a:srgbClr val="3D3B48"/>
                    </a:solidFill>
                    <a:latin typeface="Raleway" panose="020B0003030101060003" pitchFamily="34" charset="0"/>
                  </a:rPr>
                  <a:t>FeedBack</a:t>
                </a:r>
                <a:endParaRPr lang="fr-FR" b="1" dirty="0">
                  <a:solidFill>
                    <a:srgbClr val="3D3B48"/>
                  </a:solidFill>
                  <a:latin typeface="Raleway" panose="020B0003030101060003" pitchFamily="34" charset="0"/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177636" y="4336038"/>
                <a:ext cx="1759524" cy="0"/>
              </a:xfrm>
              <a:prstGeom prst="line">
                <a:avLst/>
              </a:prstGeom>
              <a:ln w="28575">
                <a:solidFill>
                  <a:srgbClr val="E9032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874320" y="4482760"/>
              <a:ext cx="25339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>
                  <a:solidFill>
                    <a:srgbClr val="3D3B48"/>
                  </a:solidFill>
                  <a:latin typeface="Raleway" panose="020B0003030101060003" pitchFamily="34" charset="0"/>
                </a:rPr>
                <a:t>Benefit</a:t>
              </a:r>
              <a:r>
                <a:rPr lang="fr-FR" dirty="0">
                  <a:solidFill>
                    <a:srgbClr val="3D3B48"/>
                  </a:solidFill>
                  <a:latin typeface="Raleway" panose="020B0003030101060003" pitchFamily="34" charset="0"/>
                </a:rPr>
                <a:t> </a:t>
              </a:r>
              <a:r>
                <a:rPr lang="fr-FR" dirty="0" err="1">
                  <a:solidFill>
                    <a:srgbClr val="3D3B48"/>
                  </a:solidFill>
                  <a:latin typeface="Raleway" panose="020B0003030101060003" pitchFamily="34" charset="0"/>
                </a:rPr>
                <a:t>from</a:t>
              </a:r>
              <a:r>
                <a:rPr lang="fr-FR" dirty="0">
                  <a:solidFill>
                    <a:srgbClr val="3D3B48"/>
                  </a:solidFill>
                  <a:latin typeface="Raleway" panose="020B0003030101060003" pitchFamily="34" charset="0"/>
                </a:rPr>
                <a:t> real time feedback</a:t>
              </a:r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560" y="3024608"/>
            <a:ext cx="360968" cy="36096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933" y="3024608"/>
            <a:ext cx="360968" cy="36096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285" y="3036676"/>
            <a:ext cx="360968" cy="36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1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-180729"/>
            <a:ext cx="10515600" cy="1325563"/>
          </a:xfrm>
        </p:spPr>
        <p:txBody>
          <a:bodyPr/>
          <a:lstStyle/>
          <a:p>
            <a:endParaRPr lang="fr-FR" b="1" dirty="0">
              <a:solidFill>
                <a:srgbClr val="E90327"/>
              </a:solidFill>
              <a:latin typeface="Raleway" panose="020B0003030101060003" pitchFamily="34" charset="0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1320" y="3484"/>
            <a:ext cx="599279" cy="365125"/>
          </a:xfrm>
        </p:spPr>
        <p:txBody>
          <a:bodyPr/>
          <a:lstStyle/>
          <a:p>
            <a:fld id="{6FD321EC-C52D-43E7-93C6-8E96D41BE070}" type="slidenum">
              <a:rPr lang="fr-FR" smtClean="0"/>
              <a:t>9</a:t>
            </a:fld>
            <a:endParaRPr lang="fr-FR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26941" y="2845379"/>
            <a:ext cx="1867423" cy="1867423"/>
            <a:chOff x="1083595" y="2086287"/>
            <a:chExt cx="3180665" cy="3180665"/>
          </a:xfrm>
        </p:grpSpPr>
        <p:sp>
          <p:nvSpPr>
            <p:cNvPr id="12" name="Oval 11"/>
            <p:cNvSpPr/>
            <p:nvPr/>
          </p:nvSpPr>
          <p:spPr>
            <a:xfrm>
              <a:off x="1083595" y="2086287"/>
              <a:ext cx="3180665" cy="3180665"/>
            </a:xfrm>
            <a:prstGeom prst="ellipse">
              <a:avLst/>
            </a:prstGeom>
            <a:solidFill>
              <a:srgbClr val="E90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900" b="1" dirty="0">
                <a:latin typeface="Raleway" panose="020B0003030101060003" pitchFamily="34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0574" y="2720162"/>
              <a:ext cx="1912913" cy="1912913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588575" y="5093504"/>
            <a:ext cx="1818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err="1">
                <a:solidFill>
                  <a:srgbClr val="3D3B48"/>
                </a:solidFill>
                <a:latin typeface="Raleway" panose="020B0003030101060003" pitchFamily="34" charset="0"/>
              </a:rPr>
              <a:t>Company</a:t>
            </a:r>
            <a:endParaRPr lang="fr-FR" sz="2800" b="1" dirty="0">
              <a:solidFill>
                <a:srgbClr val="3D3B48"/>
              </a:solidFill>
              <a:latin typeface="Raleway" panose="020B0003030101060003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631141" y="2878422"/>
            <a:ext cx="1801336" cy="1801336"/>
            <a:chOff x="1083595" y="2086287"/>
            <a:chExt cx="3180665" cy="3180665"/>
          </a:xfrm>
        </p:grpSpPr>
        <p:sp>
          <p:nvSpPr>
            <p:cNvPr id="16" name="Oval 15"/>
            <p:cNvSpPr/>
            <p:nvPr/>
          </p:nvSpPr>
          <p:spPr>
            <a:xfrm>
              <a:off x="1083595" y="2086287"/>
              <a:ext cx="3180665" cy="3180665"/>
            </a:xfrm>
            <a:prstGeom prst="ellipse">
              <a:avLst/>
            </a:prstGeom>
            <a:solidFill>
              <a:srgbClr val="E90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900" b="1" dirty="0">
                <a:latin typeface="Raleway" panose="020B0003030101060003" pitchFamily="34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9026" y="2881718"/>
              <a:ext cx="1589803" cy="1589803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8597227" y="5155589"/>
            <a:ext cx="1869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>
                <a:solidFill>
                  <a:srgbClr val="3D3B48"/>
                </a:solidFill>
                <a:latin typeface="Raleway" panose="020B0003030101060003" pitchFamily="34" charset="0"/>
              </a:rPr>
              <a:t>Customer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629144" y="5616724"/>
            <a:ext cx="933711" cy="933711"/>
            <a:chOff x="1083595" y="2086287"/>
            <a:chExt cx="3180665" cy="3180665"/>
          </a:xfrm>
        </p:grpSpPr>
        <p:sp>
          <p:nvSpPr>
            <p:cNvPr id="20" name="Oval 19"/>
            <p:cNvSpPr/>
            <p:nvPr/>
          </p:nvSpPr>
          <p:spPr>
            <a:xfrm>
              <a:off x="1083595" y="2086287"/>
              <a:ext cx="3180665" cy="3180665"/>
            </a:xfrm>
            <a:prstGeom prst="ellipse">
              <a:avLst/>
            </a:prstGeom>
            <a:solidFill>
              <a:srgbClr val="E90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900" b="1" dirty="0">
                <a:latin typeface="Raleway" panose="020B0003030101060003" pitchFamily="34" charset="0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0574" y="2720162"/>
              <a:ext cx="1912913" cy="1912913"/>
            </a:xfrm>
            <a:prstGeom prst="rect">
              <a:avLst/>
            </a:prstGeom>
          </p:spPr>
        </p:pic>
      </p:grpSp>
      <p:cxnSp>
        <p:nvCxnSpPr>
          <p:cNvPr id="22" name="Connector: Elbow 21"/>
          <p:cNvCxnSpPr>
            <a:stCxn id="14" idx="2"/>
            <a:endCxn id="20" idx="2"/>
          </p:cNvCxnSpPr>
          <p:nvPr/>
        </p:nvCxnSpPr>
        <p:spPr>
          <a:xfrm rot="16200000" flipH="1">
            <a:off x="3829995" y="4284431"/>
            <a:ext cx="466856" cy="3131441"/>
          </a:xfrm>
          <a:prstGeom prst="bentConnector2">
            <a:avLst/>
          </a:prstGeom>
          <a:ln>
            <a:solidFill>
              <a:srgbClr val="504E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62211" y="6181103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solidFill>
                  <a:srgbClr val="3D3B48"/>
                </a:solidFill>
                <a:latin typeface="Raleway" panose="020B0003030101060003" pitchFamily="34" charset="0"/>
              </a:rPr>
              <a:t>Needs</a:t>
            </a:r>
            <a:r>
              <a:rPr lang="fr-FR" dirty="0">
                <a:solidFill>
                  <a:srgbClr val="3D3B48"/>
                </a:solidFill>
                <a:latin typeface="Raleway" panose="020B0003030101060003" pitchFamily="34" charset="0"/>
              </a:rPr>
              <a:t> data</a:t>
            </a:r>
          </a:p>
        </p:txBody>
      </p:sp>
      <p:cxnSp>
        <p:nvCxnSpPr>
          <p:cNvPr id="24" name="Connector: Elbow 23"/>
          <p:cNvCxnSpPr>
            <a:stCxn id="20" idx="6"/>
            <a:endCxn id="18" idx="2"/>
          </p:cNvCxnSpPr>
          <p:nvPr/>
        </p:nvCxnSpPr>
        <p:spPr>
          <a:xfrm flipV="1">
            <a:off x="6562855" y="5678809"/>
            <a:ext cx="2968955" cy="404771"/>
          </a:xfrm>
          <a:prstGeom prst="bentConnector2">
            <a:avLst/>
          </a:prstGeom>
          <a:ln>
            <a:solidFill>
              <a:srgbClr val="504E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00" y="6181103"/>
            <a:ext cx="510292" cy="5102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838" y="6166512"/>
            <a:ext cx="510511" cy="51051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02" y="6187340"/>
            <a:ext cx="510511" cy="51051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435311" y="5618137"/>
            <a:ext cx="105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solidFill>
                  <a:srgbClr val="3D3B48"/>
                </a:solidFill>
                <a:latin typeface="Raleway" panose="020B0003030101060003" pitchFamily="34" charset="0"/>
              </a:rPr>
              <a:t>Collects</a:t>
            </a:r>
            <a:endParaRPr lang="fr-FR" dirty="0">
              <a:solidFill>
                <a:srgbClr val="3D3B48"/>
              </a:solidFill>
              <a:latin typeface="Raleway" panose="020B0003030101060003" pitchFamily="34" charset="0"/>
            </a:endParaRPr>
          </a:p>
        </p:txBody>
      </p:sp>
      <p:cxnSp>
        <p:nvCxnSpPr>
          <p:cNvPr id="29" name="Connector: Elbow 28"/>
          <p:cNvCxnSpPr>
            <a:stCxn id="18" idx="0"/>
            <a:endCxn id="14" idx="0"/>
          </p:cNvCxnSpPr>
          <p:nvPr/>
        </p:nvCxnSpPr>
        <p:spPr>
          <a:xfrm rot="16200000" flipV="1">
            <a:off x="5983715" y="1607493"/>
            <a:ext cx="62085" cy="7034107"/>
          </a:xfrm>
          <a:prstGeom prst="bentConnector3">
            <a:avLst>
              <a:gd name="adj1" fmla="val 468205"/>
            </a:avLst>
          </a:prstGeom>
          <a:ln>
            <a:solidFill>
              <a:srgbClr val="504E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26976" y="4444776"/>
            <a:ext cx="10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solidFill>
                  <a:srgbClr val="3D3B48"/>
                </a:solidFill>
                <a:latin typeface="Raleway" panose="020B0003030101060003" pitchFamily="34" charset="0"/>
              </a:rPr>
              <a:t>Analyze</a:t>
            </a:r>
            <a:endParaRPr lang="fr-FR" dirty="0">
              <a:solidFill>
                <a:srgbClr val="3D3B48"/>
              </a:solidFill>
              <a:latin typeface="Raleway" panose="020B00030301010600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180" y="3077295"/>
            <a:ext cx="844261" cy="84426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820" y="3077295"/>
            <a:ext cx="846000" cy="84600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5161518" y="357987"/>
            <a:ext cx="1698735" cy="1485208"/>
            <a:chOff x="5161518" y="357987"/>
            <a:chExt cx="1698735" cy="1485208"/>
          </a:xfrm>
        </p:grpSpPr>
        <p:grpSp>
          <p:nvGrpSpPr>
            <p:cNvPr id="34" name="Group 33"/>
            <p:cNvGrpSpPr/>
            <p:nvPr/>
          </p:nvGrpSpPr>
          <p:grpSpPr>
            <a:xfrm>
              <a:off x="5629145" y="909484"/>
              <a:ext cx="933711" cy="933711"/>
              <a:chOff x="5547900" y="720801"/>
              <a:chExt cx="933711" cy="933711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547900" y="720801"/>
                <a:ext cx="933711" cy="933711"/>
              </a:xfrm>
              <a:prstGeom prst="ellipse">
                <a:avLst/>
              </a:prstGeom>
              <a:solidFill>
                <a:srgbClr val="E903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900" b="1" dirty="0">
                  <a:latin typeface="Raleway" panose="020B0003030101060003" pitchFamily="34" charset="0"/>
                </a:endParaRPr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5737" y="862508"/>
                <a:ext cx="650296" cy="650296"/>
              </a:xfrm>
              <a:prstGeom prst="rect">
                <a:avLst/>
              </a:prstGeom>
            </p:spPr>
          </p:pic>
        </p:grpSp>
        <p:sp>
          <p:nvSpPr>
            <p:cNvPr id="35" name="TextBox 34"/>
            <p:cNvSpPr txBox="1"/>
            <p:nvPr/>
          </p:nvSpPr>
          <p:spPr>
            <a:xfrm>
              <a:off x="5161518" y="357987"/>
              <a:ext cx="16987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3D3B48"/>
                  </a:solidFill>
                  <a:latin typeface="Raleway" panose="020B0003030101060003" pitchFamily="34" charset="0"/>
                </a:rPr>
                <a:t>Social media</a:t>
              </a:r>
            </a:p>
          </p:txBody>
        </p:sp>
      </p:grpSp>
      <p:cxnSp>
        <p:nvCxnSpPr>
          <p:cNvPr id="38" name="Connector: Elbow 37"/>
          <p:cNvCxnSpPr>
            <a:stCxn id="16" idx="0"/>
            <a:endCxn id="36" idx="6"/>
          </p:cNvCxnSpPr>
          <p:nvPr/>
        </p:nvCxnSpPr>
        <p:spPr>
          <a:xfrm rot="16200000" flipV="1">
            <a:off x="7296292" y="642904"/>
            <a:ext cx="1502082" cy="2968953"/>
          </a:xfrm>
          <a:prstGeom prst="bentConnector2">
            <a:avLst/>
          </a:prstGeom>
          <a:ln>
            <a:solidFill>
              <a:srgbClr val="504E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4652423" y="2070595"/>
            <a:ext cx="2944257" cy="1058383"/>
            <a:chOff x="4652423" y="1881912"/>
            <a:chExt cx="2944257" cy="1058383"/>
          </a:xfrm>
        </p:grpSpPr>
        <p:grpSp>
          <p:nvGrpSpPr>
            <p:cNvPr id="40" name="Group 39"/>
            <p:cNvGrpSpPr/>
            <p:nvPr/>
          </p:nvGrpSpPr>
          <p:grpSpPr>
            <a:xfrm>
              <a:off x="4652423" y="1881912"/>
              <a:ext cx="2944257" cy="657945"/>
              <a:chOff x="4728417" y="1881912"/>
              <a:chExt cx="2944257" cy="657945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8417" y="1881912"/>
                <a:ext cx="650296" cy="650296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7193" y="1886509"/>
                <a:ext cx="650296" cy="650296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2378" y="1889561"/>
                <a:ext cx="650296" cy="650296"/>
              </a:xfrm>
              <a:prstGeom prst="rect">
                <a:avLst/>
              </a:prstGeom>
            </p:spPr>
          </p:pic>
        </p:grpSp>
        <p:sp>
          <p:nvSpPr>
            <p:cNvPr id="41" name="TextBox 40"/>
            <p:cNvSpPr txBox="1"/>
            <p:nvPr/>
          </p:nvSpPr>
          <p:spPr>
            <a:xfrm>
              <a:off x="4664508" y="2570963"/>
              <a:ext cx="2920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3D3B48"/>
                  </a:solidFill>
                  <a:latin typeface="Raleway" panose="020B0003030101060003" pitchFamily="34" charset="0"/>
                </a:rPr>
                <a:t>Opinions and sentiments</a:t>
              </a:r>
            </a:p>
          </p:txBody>
        </p:sp>
      </p:grpSp>
      <p:cxnSp>
        <p:nvCxnSpPr>
          <p:cNvPr id="45" name="Connector: Elbow 44"/>
          <p:cNvCxnSpPr>
            <a:stCxn id="36" idx="2"/>
            <a:endCxn id="12" idx="0"/>
          </p:cNvCxnSpPr>
          <p:nvPr/>
        </p:nvCxnSpPr>
        <p:spPr>
          <a:xfrm rot="10800000" flipV="1">
            <a:off x="2460653" y="1376339"/>
            <a:ext cx="3168492" cy="1469039"/>
          </a:xfrm>
          <a:prstGeom prst="bentConnector2">
            <a:avLst/>
          </a:prstGeom>
          <a:ln>
            <a:solidFill>
              <a:srgbClr val="504E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3930" y="1547526"/>
            <a:ext cx="1784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>
                <a:solidFill>
                  <a:srgbClr val="3D3B48"/>
                </a:solidFill>
                <a:latin typeface="Raleway" panose="020B0003030101060003" pitchFamily="34" charset="0"/>
              </a:rPr>
              <a:t>Sentiment </a:t>
            </a:r>
          </a:p>
          <a:p>
            <a:pPr algn="ctr"/>
            <a:r>
              <a:rPr lang="fr-FR" sz="2400" b="1" dirty="0" err="1">
                <a:solidFill>
                  <a:srgbClr val="3D3B48"/>
                </a:solidFill>
                <a:latin typeface="Raleway" panose="020B0003030101060003" pitchFamily="34" charset="0"/>
              </a:rPr>
              <a:t>analysis</a:t>
            </a:r>
            <a:endParaRPr lang="fr-FR" sz="2400" b="1" dirty="0">
              <a:solidFill>
                <a:srgbClr val="3D3B48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89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3" grpId="0"/>
      <p:bldP spid="23" grpId="1"/>
      <p:bldP spid="23" grpId="2"/>
      <p:bldP spid="28" grpId="0"/>
      <p:bldP spid="28" grpId="1"/>
      <p:bldP spid="28" grpId="2"/>
      <p:bldP spid="30" grpId="0"/>
      <p:bldP spid="30" grpId="1"/>
      <p:bldP spid="30" grpId="2"/>
      <p:bldP spid="46" grpId="0"/>
      <p:bldP spid="46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589</Words>
  <Application>Microsoft Office PowerPoint</Application>
  <PresentationFormat>Widescreen</PresentationFormat>
  <Paragraphs>110</Paragraphs>
  <Slides>30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Comic Sans MS</vt:lpstr>
      <vt:lpstr>Raleway</vt:lpstr>
      <vt:lpstr>Office Theme</vt:lpstr>
      <vt:lpstr>PowerPoint Presentation</vt:lpstr>
      <vt:lpstr>AGENDA</vt:lpstr>
      <vt:lpstr>PROBLEM</vt:lpstr>
      <vt:lpstr>OUR SOLUTION</vt:lpstr>
      <vt:lpstr>SOCIAL MEDIA IN  MIDDLE-EAST  AND NORTH AFRICA</vt:lpstr>
      <vt:lpstr>PowerPoint Presentation</vt:lpstr>
      <vt:lpstr>MOST POPULAR BRANDS </vt:lpstr>
      <vt:lpstr>USE OF SOCIAL MEDIA MONITORING</vt:lpstr>
      <vt:lpstr>PowerPoint Presentation</vt:lpstr>
      <vt:lpstr>USE OF SOCIAL MEDIA MONITORING</vt:lpstr>
      <vt:lpstr>PowerPoint Presentation</vt:lpstr>
      <vt:lpstr>PowerPoint Presentation</vt:lpstr>
      <vt:lpstr>VALUE PROPOSITION</vt:lpstr>
      <vt:lpstr>CUSTOMER SEGMENT</vt:lpstr>
      <vt:lpstr>WHO IS BUYING</vt:lpstr>
      <vt:lpstr>OUR COMPETITORS</vt:lpstr>
      <vt:lpstr>POTENTIAL CUSTOMERS</vt:lpstr>
      <vt:lpstr>POTENTIAL CUSTOMERS</vt:lpstr>
      <vt:lpstr>KEY PARTNERS</vt:lpstr>
      <vt:lpstr>ENTRY BARRIERS</vt:lpstr>
      <vt:lpstr>PRICING EXAMPLES</vt:lpstr>
      <vt:lpstr>PRICING EXAMPLES</vt:lpstr>
      <vt:lpstr>PRICING EXAMPLES</vt:lpstr>
      <vt:lpstr>REVENUE STREAM</vt:lpstr>
      <vt:lpstr>FINANCIAL PLAN</vt:lpstr>
      <vt:lpstr>TIMELINE TO BUILD</vt:lpstr>
      <vt:lpstr>PowerPoint Presentation</vt:lpstr>
      <vt:lpstr>REVENUE STREAM</vt:lpstr>
      <vt:lpstr>REVENUE STREAM</vt:lpstr>
      <vt:lpstr>REVENUE 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Boulegane Dihia</dc:creator>
  <cp:lastModifiedBy>Boulegane Dihia</cp:lastModifiedBy>
  <cp:revision>54</cp:revision>
  <dcterms:created xsi:type="dcterms:W3CDTF">2016-10-05T18:55:05Z</dcterms:created>
  <dcterms:modified xsi:type="dcterms:W3CDTF">2016-10-11T21:47:52Z</dcterms:modified>
</cp:coreProperties>
</file>