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  <p:sldMasterId id="2147483677" r:id="rId6"/>
  </p:sldMasterIdLst>
  <p:notesMasterIdLst>
    <p:notesMasterId r:id="rId16"/>
  </p:notesMasterIdLst>
  <p:sldIdLst>
    <p:sldId id="445" r:id="rId7"/>
    <p:sldId id="2141411165" r:id="rId8"/>
    <p:sldId id="2141411154" r:id="rId9"/>
    <p:sldId id="3676" r:id="rId10"/>
    <p:sldId id="2141411157" r:id="rId11"/>
    <p:sldId id="2141411161" r:id="rId12"/>
    <p:sldId id="2141411155" r:id="rId13"/>
    <p:sldId id="2141411166" r:id="rId14"/>
    <p:sldId id="21414111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TAGNOLIO, Silvia" initials="BS" lastIdx="8" clrIdx="0">
    <p:extLst>
      <p:ext uri="{19B8F6BF-5375-455C-9EA6-DF929625EA0E}">
        <p15:presenceInfo xmlns:p15="http://schemas.microsoft.com/office/powerpoint/2012/main" userId="S::bertagnolios@who.int::1b1a5433-d85b-4818-b83f-81c5585409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-9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F21F9-0FE3-4113-B37F-4F14F7787041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95F6-885A-4D61-8954-DD2EC57E5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5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1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2001"/>
            <a:ext cx="292531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4C31-475E-4A2F-A9AA-BA95AC06B52C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3B4A-7628-478F-BD81-93B0BA7BE2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03178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4C31-475E-4A2F-A9AA-BA95AC06B52C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3B4A-7628-478F-BD81-93B0BA7BE2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428193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4C31-475E-4A2F-A9AA-BA95AC06B52C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3B4A-7628-478F-BD81-93B0BA7BE2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87950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4C31-475E-4A2F-A9AA-BA95AC06B52C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3B4A-7628-478F-BD81-93B0BA7BE2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9378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6750000" y="498764"/>
            <a:ext cx="4978622" cy="6359236"/>
          </a:xfrm>
          <a:prstGeom prst="rect">
            <a:avLst/>
          </a:prstGeom>
          <a:solidFill>
            <a:srgbClr val="1E78B4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3982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3946525" algn="l"/>
              </a:tabLst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752600"/>
            <a:ext cx="6115000" cy="2041026"/>
          </a:xfrm>
        </p:spPr>
        <p:txBody>
          <a:bodyPr anchor="b">
            <a:normAutofit/>
          </a:bodyPr>
          <a:lstStyle>
            <a:lvl1pPr algn="l">
              <a:defRPr sz="3600" cap="small" baseline="0">
                <a:solidFill>
                  <a:schemeClr val="bg1"/>
                </a:solidFill>
                <a:latin typeface="Segoe UI Light" panose="020B0502040204020203" pitchFamily="34" charset="0"/>
                <a:cs typeface="Tahoma" pitchFamily="34" charset="0"/>
              </a:defRPr>
            </a:lvl1pPr>
          </a:lstStyle>
          <a:p>
            <a:r>
              <a:rPr lang="it-IT" dirty="0"/>
              <a:t>Indagini epidemiologiche sugli operatori sanitari in corso di COVID-19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63055"/>
            <a:ext cx="6115000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  <a:latin typeface="Segoe UI Light" panose="020B0502040204020203" pitchFamily="34" charset="0"/>
                <a:cs typeface="Tahom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err="1"/>
              <a:t>Programme</a:t>
            </a:r>
            <a:r>
              <a:rPr lang="en-US" dirty="0"/>
              <a:t>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823866"/>
            <a:ext cx="2590800" cy="8055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4763" y="3314407"/>
            <a:ext cx="2807237" cy="353690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07" y="5809305"/>
            <a:ext cx="2305000" cy="304800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Date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92E68C1-36F3-4E25-A5C0-4F67067135D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891" y="5414372"/>
            <a:ext cx="1391997" cy="1351056"/>
          </a:xfrm>
          <a:prstGeom prst="rect">
            <a:avLst/>
          </a:prstGeom>
        </p:spPr>
      </p:pic>
      <p:pic>
        <p:nvPicPr>
          <p:cNvPr id="15" name="Picture 14" descr="A tall building&#10;&#10;Description automatically generated">
            <a:extLst>
              <a:ext uri="{FF2B5EF4-FFF2-40B4-BE49-F238E27FC236}">
                <a16:creationId xmlns:a16="http://schemas.microsoft.com/office/drawing/2014/main" id="{DFD8396E-5415-4C4D-8B59-D869917B31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7" t="312" r="17290" b="-312"/>
          <a:stretch/>
        </p:blipFill>
        <p:spPr>
          <a:xfrm>
            <a:off x="6763537" y="-1"/>
            <a:ext cx="5428463" cy="3330633"/>
          </a:xfrm>
          <a:prstGeom prst="rect">
            <a:avLst/>
          </a:prstGeom>
        </p:spPr>
      </p:pic>
      <p:pic>
        <p:nvPicPr>
          <p:cNvPr id="19" name="Picture 18" descr="A large building&#10;&#10;Description automatically generated">
            <a:extLst>
              <a:ext uri="{FF2B5EF4-FFF2-40B4-BE49-F238E27FC236}">
                <a16:creationId xmlns:a16="http://schemas.microsoft.com/office/drawing/2014/main" id="{42DB8CE1-3CF6-40BB-90D9-B27AA1127BC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37" y="3290108"/>
            <a:ext cx="5428463" cy="3561071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7FB981FA-8E62-4A4E-A1A7-2B82910E856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14" y="245919"/>
            <a:ext cx="971550" cy="942975"/>
          </a:xfrm>
          <a:prstGeom prst="rect">
            <a:avLst/>
          </a:prstGeom>
        </p:spPr>
      </p:pic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A0243939-A0F7-413A-9938-16E520330E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0257" y="450706"/>
            <a:ext cx="4311095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cs typeface="Tahom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noProof="0" dirty="0"/>
              <a:t>ISTITVTO SVPERIORE DI SANITÀ</a:t>
            </a:r>
          </a:p>
        </p:txBody>
      </p:sp>
    </p:spTree>
    <p:extLst>
      <p:ext uri="{BB962C8B-B14F-4D97-AF65-F5344CB8AC3E}">
        <p14:creationId xmlns:p14="http://schemas.microsoft.com/office/powerpoint/2010/main" val="4264606965"/>
      </p:ext>
    </p:extLst>
  </p:cSld>
  <p:clrMapOvr>
    <a:masterClrMapping/>
  </p:clrMapOvr>
  <p:transition spd="slow"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223" y="1337958"/>
            <a:ext cx="10931549" cy="48743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2A1DA4-5814-49CB-BC68-C51D8E015805}" type="datetimeFigureOut">
              <a:rPr lang="it-IT" smtClean="0"/>
              <a:pPr>
                <a:defRPr/>
              </a:pPr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6511F-E767-4E69-9F4D-E2A603C1D10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450674-15AD-4F23-82A9-5410FCD9F659}"/>
              </a:ext>
            </a:extLst>
          </p:cNvPr>
          <p:cNvSpPr/>
          <p:nvPr userDrawn="1"/>
        </p:nvSpPr>
        <p:spPr>
          <a:xfrm rot="5400000">
            <a:off x="5406371" y="-4800277"/>
            <a:ext cx="1187232" cy="109452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97" y="214228"/>
            <a:ext cx="10753196" cy="91621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6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2A1DA4-5814-49CB-BC68-C51D8E015805}" type="datetimeFigureOut">
              <a:rPr lang="it-IT" smtClean="0"/>
              <a:pPr>
                <a:defRPr/>
              </a:pPr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6511F-E767-4E69-9F4D-E2A603C1D10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1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1127-357E-4306-8DD5-E17B013C1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0AB24-606B-4FA0-A037-4A3C61180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0E3C-3677-43CD-B690-291F478F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02E8-856D-4CBF-937E-B401B32C1A11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1BC7C-1166-4D34-8CA4-FBBE3D89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6EF48-C232-40C3-9AB8-0FBFC032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79B1-983B-4CA3-A2D6-BA7348A0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78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F1C0-8805-418D-9C05-EAB658CA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4DB6-D2FE-4CF7-9A9D-32E31144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5A69C-6FCF-42E8-9E92-B27B33E8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02E8-856D-4CBF-937E-B401B32C1A11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6358F-1A4E-4DF2-A4E0-FD37212F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08CBC-D720-4632-98AC-1F208492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79B1-983B-4CA3-A2D6-BA7348A0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91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E039-19E3-4784-B9B3-9E8E9B24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72A25-EDD3-4BD3-87BA-BD0FF85A4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816D4-DB76-4AE1-9C63-094300B4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02E8-856D-4CBF-937E-B401B32C1A11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2A3FC-C343-4E06-BB96-4007BABC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BD2A7-D6F2-4634-BB1A-C0505B9E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79B1-983B-4CA3-A2D6-BA7348A0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71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537F-959B-411C-B1DB-1146F930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F825B-7EE1-4669-8150-60948A284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9667B-7F6C-4E58-A956-50A0079AF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D7CED-E48B-4BFB-871F-0BC3570F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02E8-856D-4CBF-937E-B401B32C1A11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8AA92-1C94-4D45-93A7-91F8F945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3D41C-5DEB-4FCE-836A-977D979F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79B1-983B-4CA3-A2D6-BA7348A0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0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4C31-475E-4A2F-A9AA-BA95AC06B52C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3B4A-7628-478F-BD81-93B0BA7BE2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288008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994C-BEFB-4FA7-B85A-81288756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C7C2E-7A03-495A-B675-2D47B7FDB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79808-7BD8-4856-ABE8-CA35187FB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8E1E6-69A8-4C11-B089-CC87CB62A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84487-C82B-4CA5-964C-6B3D8089D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61E94-21A8-400F-B90E-B4271223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02E8-856D-4CBF-937E-B401B32C1A11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301317-E44F-40BC-A630-82B3453F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00B6D4-E904-42D5-8FD9-BDBC5EAC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79B1-983B-4CA3-A2D6-BA7348A0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96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0BF8-E7BF-40F0-9B8E-70AA300B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C0C00-7C28-417A-AD05-C5D79756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02E8-856D-4CBF-937E-B401B32C1A11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02D04-C837-46D4-875F-CF7CCEE1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4FF91-70D6-4F58-8A57-4CA2E399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79B1-983B-4CA3-A2D6-BA7348A0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50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FFCAE-907F-46B3-A5AA-33D326B2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02E8-856D-4CBF-937E-B401B32C1A11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6734E-115A-4139-A12B-0BCF7F2B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0FE13-DB0B-436D-A8B5-FE367978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79B1-983B-4CA3-A2D6-BA7348A0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7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F7E3-958C-474C-AFF0-FB1AA52A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3A660-E845-4B26-9153-1EF1581A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C7D80-F678-4B7F-8D3C-2FC5850AB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D68AA-FDC3-4F88-A8B8-956B3DC6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02E8-856D-4CBF-937E-B401B32C1A11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E131A-846B-4061-9CD7-68063D5B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FC60C-EFA4-4099-85A5-85624277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79B1-983B-4CA3-A2D6-BA7348A0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54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3378-1D12-4F29-A82B-4E7BAB20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CF669-915C-4145-A3E9-DBD104C99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26FAE-A97F-4077-A920-32035030D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12392-5846-41CC-9B9F-AF0093F6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02E8-856D-4CBF-937E-B401B32C1A11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B57C4-AD31-4E8F-896B-02E8492E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2AA9A-BD78-4785-BF89-0A41F437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79B1-983B-4CA3-A2D6-BA7348A0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3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6605-0554-4E81-B6F0-D1B08287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1B44B-F3B5-45C3-8E94-F746D3254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B4904-8D97-41A4-833D-7AF2BFC3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02E8-856D-4CBF-937E-B401B32C1A11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F1A05-3A90-4E02-BC1F-F34B5D27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1582-6D0B-4017-8E7F-9ECB9828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79B1-983B-4CA3-A2D6-BA7348A0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556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A57A6-95C8-47A7-9867-6BC50D1C8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04847-991E-46CB-B3CB-9FB82C1AE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754F-09B4-4633-996E-40AA493C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02E8-856D-4CBF-937E-B401B32C1A11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FBD95-0AE9-4369-B971-873808B4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72529-2C24-4A6A-A08D-D77E1469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79B1-983B-4CA3-A2D6-BA7348A0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438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ChangeArrowheads="1"/>
          </p:cNvSpPr>
          <p:nvPr userDrawn="1"/>
        </p:nvSpPr>
        <p:spPr>
          <a:xfrm>
            <a:off x="143340" y="6526180"/>
            <a:ext cx="480483" cy="215900"/>
          </a:xfrm>
          <a:prstGeom prst="rect">
            <a:avLst/>
          </a:prstGeom>
          <a:ln/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b="0" kern="120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42FD93C-0291-4835-BA8C-C11EA0F97B50}" type="slidenum">
              <a:rPr lang="en-GB" sz="788" smtClean="0"/>
              <a:pPr>
                <a:defRPr/>
              </a:pPr>
              <a:t>‹#›</a:t>
            </a:fld>
            <a:endParaRPr lang="en-GB" sz="788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1417195" y="3732398"/>
            <a:ext cx="8807264" cy="8640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GB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flipV="1">
            <a:off x="1417195" y="1556793"/>
            <a:ext cx="8807264" cy="2175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GB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8723" y="1776871"/>
            <a:ext cx="7911695" cy="1735444"/>
          </a:xfrm>
        </p:spPr>
        <p:txBody>
          <a:bodyPr>
            <a:normAutofit/>
          </a:bodyPr>
          <a:lstStyle>
            <a:lvl1pPr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8723" y="3838659"/>
            <a:ext cx="7911695" cy="360039"/>
          </a:xfrm>
        </p:spPr>
        <p:txBody>
          <a:bodyPr>
            <a:norm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</a:t>
            </a:r>
            <a:endParaRPr lang="en-GB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1928722" y="4198773"/>
            <a:ext cx="7911695" cy="28733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76675"/>
            <a:ext cx="2351584" cy="288925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9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 and place</a:t>
            </a:r>
            <a:endParaRPr lang="en-GB" dirty="0"/>
          </a:p>
        </p:txBody>
      </p:sp>
      <p:pic>
        <p:nvPicPr>
          <p:cNvPr id="1026" name="Picture 2" descr="C:\Users\kolevs\Desktop\WHO-EN-BW-H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05" y="5420907"/>
            <a:ext cx="2194296" cy="5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619" y="5198994"/>
            <a:ext cx="2605685" cy="10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4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223" y="1337958"/>
            <a:ext cx="10931549" cy="48743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4C31-475E-4A2F-A9AA-BA95AC06B52C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3B4A-7628-478F-BD81-93B0BA7BE246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450674-15AD-4F23-82A9-5410FCD9F659}"/>
              </a:ext>
            </a:extLst>
          </p:cNvPr>
          <p:cNvSpPr/>
          <p:nvPr/>
        </p:nvSpPr>
        <p:spPr>
          <a:xfrm rot="5400000">
            <a:off x="5406371" y="-4800277"/>
            <a:ext cx="1187232" cy="109452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97" y="214228"/>
            <a:ext cx="10753196" cy="91621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3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4C31-475E-4A2F-A9AA-BA95AC06B52C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3B4A-7628-478F-BD81-93B0BA7BE246}" type="slidenum">
              <a:rPr lang="id-ID" smtClean="0"/>
              <a:t>‹#›</a:t>
            </a:fld>
            <a:endParaRPr lang="id-ID"/>
          </a:p>
        </p:txBody>
      </p:sp>
      <p:pic>
        <p:nvPicPr>
          <p:cNvPr id="7" name="Picture 2" descr="Logo Ministero singolo">
            <a:extLst>
              <a:ext uri="{FF2B5EF4-FFF2-40B4-BE49-F238E27FC236}">
                <a16:creationId xmlns:a16="http://schemas.microsoft.com/office/drawing/2014/main" id="{EB930CCC-ED5F-4331-8DC2-3449180FE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4" y="6331457"/>
            <a:ext cx="2191512" cy="52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6557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4C31-475E-4A2F-A9AA-BA95AC06B52C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3B4A-7628-478F-BD81-93B0BA7BE2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19062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8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4C31-475E-4A2F-A9AA-BA95AC06B52C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3B4A-7628-478F-BD81-93B0BA7BE2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400722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4C31-475E-4A2F-A9AA-BA95AC06B52C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3B4A-7628-478F-BD81-93B0BA7BE246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2" descr="Logo Ministero singolo">
            <a:extLst>
              <a:ext uri="{FF2B5EF4-FFF2-40B4-BE49-F238E27FC236}">
                <a16:creationId xmlns:a16="http://schemas.microsoft.com/office/drawing/2014/main" id="{4A373F03-53CF-44E4-AA33-0AFFB39DA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4" y="6331457"/>
            <a:ext cx="2191512" cy="52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01437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337560"/>
            <a:ext cx="283464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4C31-475E-4A2F-A9AA-BA95AC06B52C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3B4A-7628-478F-BD81-93B0BA7BE2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6638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5" y="767419"/>
            <a:ext cx="8115231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340602"/>
            <a:ext cx="283464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4C31-475E-4A2F-A9AA-BA95AC06B52C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2" y="6356352"/>
            <a:ext cx="5911517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3B4A-7628-478F-BD81-93B0BA7BE2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05053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758952"/>
            <a:ext cx="3443591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39"/>
            <a:ext cx="3443591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116632"/>
            <a:ext cx="7315200" cy="660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BB34C31-475E-4A2F-A9AA-BA95AC06B52C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2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7" y="6356352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1E43B4A-7628-478F-BD81-93B0BA7BE2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774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758952"/>
            <a:ext cx="3443591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39"/>
            <a:ext cx="3443591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116632"/>
            <a:ext cx="7315200" cy="660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2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7" y="6356352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D0632-F48E-46BC-A5D0-D30AC5CA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18AB1-19C5-4384-8BEC-279AB4B97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23DD9-7F92-4EE7-B4AE-DE201BC83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502E8-856D-4CBF-937E-B401B32C1A11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6D3D5-CBBD-4BEB-969C-F50385C03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29B4-2A7C-4E51-B922-06BBC17FA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79B1-983B-4CA3-A2D6-BA7348A0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ho.eclinicalhosting.com/OpenClinica/pages/login/login" TargetMode="External"/><Relationship Id="rId2" Type="http://schemas.openxmlformats.org/officeDocument/2006/relationships/hyperlink" Target="https://www.who.int/teams/health-care-readiness-clinical-unit/covid-19/data-platform" TargetMode="Externa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www.who.int/docs/default-source/documents/emergencies/instructions-to-upload-clinical-data-global-covid19-data-platform.pdf?sfvrsn=9f6b6d18_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ho.eclinicalhosting.com/OpenClinica/pages/login/logi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7952" y="1628800"/>
            <a:ext cx="7343334" cy="1800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Segoe Condensed" panose="020B0606040200020203" pitchFamily="34" charset="0"/>
              </a:rPr>
              <a:t>Global COVID-19 Clinical Data Platform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620689"/>
            <a:ext cx="3635896" cy="432046"/>
          </a:xfrm>
        </p:spPr>
        <p:txBody>
          <a:bodyPr>
            <a:noAutofit/>
          </a:bodyPr>
          <a:lstStyle/>
          <a:p>
            <a:r>
              <a:rPr lang="en-US" sz="2000">
                <a:latin typeface="Segoe Condensed" panose="020B0606040200020203" pitchFamily="34" charset="0"/>
              </a:rPr>
              <a:t>November </a:t>
            </a:r>
            <a:r>
              <a:rPr lang="en-US" sz="2000" dirty="0">
                <a:latin typeface="Segoe Condensed" panose="020B0606040200020203" pitchFamily="34" charset="0"/>
              </a:rPr>
              <a:t>2020</a:t>
            </a:r>
          </a:p>
          <a:p>
            <a:endParaRPr lang="en-US" sz="16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8E6917D-AE54-4C06-B6F2-0060E346D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801" y="3740913"/>
            <a:ext cx="7516619" cy="7920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latin typeface="Segoe Condensed" panose="020B0606040200020203" pitchFamily="34" charset="0"/>
              </a:rPr>
              <a:t>Soe </a:t>
            </a:r>
            <a:r>
              <a:rPr lang="en-US" sz="2000" dirty="0" err="1">
                <a:latin typeface="Segoe Condensed" panose="020B0606040200020203" pitchFamily="34" charset="0"/>
              </a:rPr>
              <a:t>Soe</a:t>
            </a:r>
            <a:r>
              <a:rPr lang="en-US" sz="2000" dirty="0">
                <a:latin typeface="Segoe Condensed" panose="020B0606040200020203" pitchFamily="34" charset="0"/>
              </a:rPr>
              <a:t> </a:t>
            </a:r>
            <a:r>
              <a:rPr lang="en-US" sz="2000" dirty="0" err="1">
                <a:latin typeface="Segoe Condensed" panose="020B0606040200020203" pitchFamily="34" charset="0"/>
              </a:rPr>
              <a:t>Thwin,</a:t>
            </a:r>
            <a:r>
              <a:rPr lang="en-US" sz="2000" dirty="0">
                <a:latin typeface="Segoe Condensed" panose="020B0606040200020203" pitchFamily="34" charset="0"/>
              </a:rPr>
              <a:t> MS, PhD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Segoe Condensed" panose="020B0606040200020203" pitchFamily="34" charset="0"/>
              </a:rPr>
              <a:t>Manager - Biostatistics and Data Management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Segoe Condensed" panose="020B0606040200020203" pitchFamily="34" charset="0"/>
              </a:rPr>
              <a:t>Dept of Sexual and Reproductive Health and Research, WHO</a:t>
            </a:r>
          </a:p>
        </p:txBody>
      </p:sp>
    </p:spTree>
    <p:extLst>
      <p:ext uri="{BB962C8B-B14F-4D97-AF65-F5344CB8AC3E}">
        <p14:creationId xmlns:p14="http://schemas.microsoft.com/office/powerpoint/2010/main" val="154688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F9F94C-FBB5-4E7C-9089-F4D410825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758845"/>
              </p:ext>
            </p:extLst>
          </p:nvPr>
        </p:nvGraphicFramePr>
        <p:xfrm>
          <a:off x="309489" y="984738"/>
          <a:ext cx="11619913" cy="4693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077">
                  <a:extLst>
                    <a:ext uri="{9D8B030D-6E8A-4147-A177-3AD203B41FA5}">
                      <a16:colId xmlns:a16="http://schemas.microsoft.com/office/drawing/2014/main" val="2668117275"/>
                    </a:ext>
                  </a:extLst>
                </a:gridCol>
                <a:gridCol w="1786597">
                  <a:extLst>
                    <a:ext uri="{9D8B030D-6E8A-4147-A177-3AD203B41FA5}">
                      <a16:colId xmlns:a16="http://schemas.microsoft.com/office/drawing/2014/main" val="2579944237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3070792871"/>
                    </a:ext>
                  </a:extLst>
                </a:gridCol>
                <a:gridCol w="7061980">
                  <a:extLst>
                    <a:ext uri="{9D8B030D-6E8A-4147-A177-3AD203B41FA5}">
                      <a16:colId xmlns:a16="http://schemas.microsoft.com/office/drawing/2014/main" val="2514262191"/>
                    </a:ext>
                  </a:extLst>
                </a:gridCol>
              </a:tblGrid>
              <a:tr h="431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ITEM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TRAINER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MINUTES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CONTENT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665564"/>
                  </a:ext>
                </a:extLst>
              </a:tr>
              <a:tr h="431878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 I. CLINICAL COMPONENT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246216"/>
                  </a:ext>
                </a:extLst>
              </a:tr>
              <a:tr h="431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Silvia </a:t>
                      </a:r>
                      <a:r>
                        <a:rPr lang="en-US" sz="2000" u="none" strike="noStrike" dirty="0" err="1">
                          <a:effectLst/>
                        </a:rPr>
                        <a:t>Bertagnolio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Platform Overview and CRF-CORE, and CRF MIS-C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418680"/>
                  </a:ext>
                </a:extLst>
              </a:tr>
              <a:tr h="431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Caron Kim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CRF-P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775317"/>
                  </a:ext>
                </a:extLst>
              </a:tr>
              <a:tr h="431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Q&amp;A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Q&amp;A on content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31494"/>
                  </a:ext>
                </a:extLst>
              </a:tr>
              <a:tr h="43187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 II. TECHNICAL COMPONENT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284168"/>
                  </a:ext>
                </a:extLst>
              </a:tr>
              <a:tr h="431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Soe </a:t>
                      </a:r>
                      <a:r>
                        <a:rPr lang="en-US" sz="2000" u="none" strike="noStrike" dirty="0" err="1">
                          <a:effectLst/>
                        </a:rPr>
                        <a:t>Soe</a:t>
                      </a:r>
                      <a:r>
                        <a:rPr lang="en-US" sz="2000" u="none" strike="noStrike" dirty="0">
                          <a:effectLst/>
                        </a:rPr>
                        <a:t> Thwin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Overview of data processing and management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873957"/>
                  </a:ext>
                </a:extLst>
              </a:tr>
              <a:tr h="431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Firdavs Kurbonov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Instruction manual for accessing and entering data into the COVID clinical data platform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131688"/>
                  </a:ext>
                </a:extLst>
              </a:tr>
              <a:tr h="431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Q&amp;A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Q&amp;A on technical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656891"/>
                  </a:ext>
                </a:extLst>
              </a:tr>
              <a:tr h="431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Trainees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Hands on access with temporary credentials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50183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C7C7D52-A569-4813-882F-5ADBCFD1602B}"/>
              </a:ext>
            </a:extLst>
          </p:cNvPr>
          <p:cNvSpPr/>
          <p:nvPr/>
        </p:nvSpPr>
        <p:spPr>
          <a:xfrm>
            <a:off x="1406682" y="133148"/>
            <a:ext cx="15007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Segoe Condensed" panose="020B0606040200020203" pitchFamily="34" charset="0"/>
                <a:cs typeface="Calibri" panose="020F050202020403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3978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B10A8E-C25C-4873-8102-9605EEEEA1C0}"/>
              </a:ext>
            </a:extLst>
          </p:cNvPr>
          <p:cNvSpPr/>
          <p:nvPr/>
        </p:nvSpPr>
        <p:spPr>
          <a:xfrm>
            <a:off x="433137" y="573568"/>
            <a:ext cx="108941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Calibri" panose="020F0502020204030204" pitchFamily="34" charset="0"/>
              </a:rPr>
              <a:t>WHO Data Management Team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EE028C-2897-4595-AB3F-8C36A6DFED4E}"/>
              </a:ext>
            </a:extLst>
          </p:cNvPr>
          <p:cNvSpPr/>
          <p:nvPr/>
        </p:nvSpPr>
        <p:spPr>
          <a:xfrm>
            <a:off x="1451258" y="2090172"/>
            <a:ext cx="40713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Soe Soe Thwin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Firdavs Kurbonov</a:t>
            </a:r>
          </a:p>
          <a:p>
            <a:pP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Ronaldo Silva</a:t>
            </a:r>
          </a:p>
          <a:p>
            <a:pPr>
              <a:defRPr/>
            </a:pPr>
            <a:r>
              <a:rPr lang="en-US" sz="2400" dirty="0">
                <a:solidFill>
                  <a:srgbClr val="0070C0"/>
                </a:solidFill>
                <a:cs typeface="Calibri" panose="020F0502020204030204" pitchFamily="34" charset="0"/>
              </a:rPr>
              <a:t>Saidou Kouyate Mohamed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- - - - - - - - - - - - - - - - - - - - - -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Khurshed Nosirov </a:t>
            </a:r>
          </a:p>
          <a:p>
            <a:pP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Sihem </a:t>
            </a:r>
            <a:r>
              <a:rPr lang="en-US" sz="2400" dirty="0">
                <a:solidFill>
                  <a:srgbClr val="0070C0"/>
                </a:solidFill>
                <a:cs typeface="Calibri" panose="020F0502020204030204" pitchFamily="34" charset="0"/>
              </a:rPr>
              <a:t>Landoulsi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C84124-A50A-46A0-A57F-B4C747B9A040}"/>
              </a:ext>
            </a:extLst>
          </p:cNvPr>
          <p:cNvSpPr/>
          <p:nvPr/>
        </p:nvSpPr>
        <p:spPr>
          <a:xfrm>
            <a:off x="7067344" y="2090172"/>
            <a:ext cx="40713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Data platform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Data Curation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Data Analytics (EPI team)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822465-B207-4BC2-BC16-CE0D50BEC3C1}"/>
              </a:ext>
            </a:extLst>
          </p:cNvPr>
          <p:cNvCxnSpPr/>
          <p:nvPr/>
        </p:nvCxnSpPr>
        <p:spPr>
          <a:xfrm>
            <a:off x="5855368" y="2090172"/>
            <a:ext cx="0" cy="2722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40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955597-ED5D-4A64-885E-231F00E7B39D}"/>
              </a:ext>
            </a:extLst>
          </p:cNvPr>
          <p:cNvSpPr/>
          <p:nvPr/>
        </p:nvSpPr>
        <p:spPr>
          <a:xfrm>
            <a:off x="770022" y="1158077"/>
            <a:ext cx="111813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WHO Website Link: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" action="ppaction://noaction"/>
            </a:endParaRPr>
          </a:p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  <a:hlinkClick r:id="rId2"/>
              </a:rPr>
              <a:t>https://www.who.int/teams/health-care-readiness-clinical-unit/covid-19/data-platform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OpenClinica Logon Link: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https://who.eclinicalhosting.com/OpenClinica/pages/login/login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Segoe Condensed" panose="020B0606040200020203" pitchFamily="34" charset="0"/>
              </a:rPr>
              <a:t>OpenClinica </a:t>
            </a:r>
            <a:r>
              <a:rPr lang="en-US" sz="2400" b="1" dirty="0" err="1">
                <a:solidFill>
                  <a:prstClr val="black"/>
                </a:solidFill>
                <a:latin typeface="Segoe Condensed" panose="020B0606040200020203" pitchFamily="34" charset="0"/>
              </a:rPr>
              <a:t>Instructons</a:t>
            </a:r>
            <a:r>
              <a:rPr lang="en-US" sz="2400" b="1" dirty="0">
                <a:solidFill>
                  <a:prstClr val="black"/>
                </a:solidFill>
                <a:latin typeface="Segoe Condensed" panose="020B0606040200020203" pitchFamily="34" charset="0"/>
              </a:rPr>
              <a:t>:</a:t>
            </a:r>
            <a:endParaRPr lang="en-US" sz="2400" b="1" dirty="0">
              <a:solidFill>
                <a:prstClr val="black"/>
              </a:solidFill>
              <a:latin typeface="Segoe Condensed" panose="020B0606040200020203" pitchFamily="34" charset="0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defRPr/>
            </a:pP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hlinkClick r:id="rId4"/>
              </a:rPr>
              <a:t>https://www.who.int/docs/default-source/documents/emergencies/instructions-to-upload-clinical-data-global-covid19-data-platform.pdf?sfvrsn=9f6b6d18_2</a:t>
            </a:r>
            <a:r>
              <a:rPr lang="en-US" sz="24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74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19501D-D809-4D52-8472-BE64A4B10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2264" y="6569432"/>
            <a:ext cx="2895600" cy="144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Filename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67129D-B621-4B77-980F-F8D31C08515A}"/>
              </a:ext>
            </a:extLst>
          </p:cNvPr>
          <p:cNvPicPr/>
          <p:nvPr/>
        </p:nvPicPr>
        <p:blipFill rotWithShape="1">
          <a:blip r:embed="rId2"/>
          <a:srcRect l="19021" t="18348" r="23270" b="8639"/>
          <a:stretch/>
        </p:blipFill>
        <p:spPr bwMode="auto">
          <a:xfrm>
            <a:off x="452264" y="885932"/>
            <a:ext cx="7327170" cy="49943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060A80-F82D-43D4-8A47-47B5570DE106}"/>
              </a:ext>
            </a:extLst>
          </p:cNvPr>
          <p:cNvSpPr/>
          <p:nvPr/>
        </p:nvSpPr>
        <p:spPr>
          <a:xfrm>
            <a:off x="8059085" y="986983"/>
            <a:ext cx="4132915" cy="4358740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EDC platform, web based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Regulatory Compliant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 controlled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commands in English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eCRFs interface in English, French, Spanish 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4A9F824D-C5E4-4F29-92A8-F1231C60FC91}"/>
              </a:ext>
            </a:extLst>
          </p:cNvPr>
          <p:cNvSpPr txBox="1">
            <a:spLocks/>
          </p:cNvSpPr>
          <p:nvPr/>
        </p:nvSpPr>
        <p:spPr>
          <a:xfrm>
            <a:off x="2703983" y="144552"/>
            <a:ext cx="7136431" cy="5620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7DC5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DC5"/>
                </a:solidFill>
                <a:effectLst/>
                <a:uLnTx/>
                <a:uFillTx/>
                <a:latin typeface="Segoe Condensed" panose="020B0606040200020203" pitchFamily="34" charset="0"/>
                <a:ea typeface="+mj-ea"/>
                <a:cs typeface="+mj-cs"/>
              </a:rPr>
              <a:t>Electronic Data Capture (EDC) Platform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BF801B-B05D-4AA3-BF33-79C096485D1C}"/>
              </a:ext>
            </a:extLst>
          </p:cNvPr>
          <p:cNvSpPr/>
          <p:nvPr/>
        </p:nvSpPr>
        <p:spPr>
          <a:xfrm>
            <a:off x="1186376" y="5938716"/>
            <a:ext cx="11005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https://who.eclinicalhosting.com/OpenClinica/pages/login/login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15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B10A8E-C25C-4873-8102-9605EEEEA1C0}"/>
              </a:ext>
            </a:extLst>
          </p:cNvPr>
          <p:cNvSpPr/>
          <p:nvPr/>
        </p:nvSpPr>
        <p:spPr>
          <a:xfrm>
            <a:off x="374487" y="651065"/>
            <a:ext cx="108362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Calibri" panose="020F0502020204030204" pitchFamily="34" charset="0"/>
              </a:rPr>
              <a:t>Training &amp; Technical Support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A6E701-2438-4A9F-BCE7-6C2B78605672}"/>
              </a:ext>
            </a:extLst>
          </p:cNvPr>
          <p:cNvSpPr/>
          <p:nvPr/>
        </p:nvSpPr>
        <p:spPr>
          <a:xfrm>
            <a:off x="261565" y="1235840"/>
            <a:ext cx="4823782" cy="3817423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Instruction Manual for Data Platform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Instruction Manual for Data Extraction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 Video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End-User training via Zoom / Q&amp;A via phone or email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5C18FE9-FA0B-42F8-8622-6A733E0A5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63" t="18932" r="22237" b="16516"/>
          <a:stretch/>
        </p:blipFill>
        <p:spPr>
          <a:xfrm>
            <a:off x="7244930" y="362307"/>
            <a:ext cx="4572583" cy="276590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412F99-E86E-415C-B58B-0407AD203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4" t="10507" r="4868" b="17645"/>
          <a:stretch/>
        </p:blipFill>
        <p:spPr>
          <a:xfrm>
            <a:off x="4989722" y="3299718"/>
            <a:ext cx="6940713" cy="319597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904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801D535-7404-42CE-B21A-DD6910C87D87}"/>
              </a:ext>
            </a:extLst>
          </p:cNvPr>
          <p:cNvSpPr txBox="1">
            <a:spLocks/>
          </p:cNvSpPr>
          <p:nvPr/>
        </p:nvSpPr>
        <p:spPr>
          <a:xfrm>
            <a:off x="345531" y="81931"/>
            <a:ext cx="10874758" cy="815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Condensed" panose="020B0606040200020203" pitchFamily="34" charset="0"/>
                <a:ea typeface="+mj-ea"/>
                <a:cs typeface="+mj-cs"/>
              </a:rPr>
              <a:t>2 options for </a:t>
            </a:r>
            <a:r>
              <a:rPr kumimoji="0" lang="fr-CH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Condensed" panose="020B0606040200020203" pitchFamily="34" charset="0"/>
                <a:ea typeface="+mj-ea"/>
                <a:cs typeface="+mj-cs"/>
              </a:rPr>
              <a:t>contributing</a:t>
            </a:r>
            <a:r>
              <a:rPr kumimoji="0" lang="fr-CH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Condensed" panose="020B0606040200020203" pitchFamily="34" charset="0"/>
                <a:ea typeface="+mj-ea"/>
                <a:cs typeface="+mj-cs"/>
              </a:rPr>
              <a:t> data to WHO Platform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Condensed" panose="020B0606040200020203" pitchFamily="34" charset="0"/>
              <a:ea typeface="+mj-ea"/>
              <a:cs typeface="+mj-cs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19C50CA1-4A35-4E3D-B7DF-23DA40743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065" y="1776479"/>
            <a:ext cx="1446806" cy="199365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0C81FF1-A59B-4478-8296-D876D606EB2E}"/>
              </a:ext>
            </a:extLst>
          </p:cNvPr>
          <p:cNvSpPr txBox="1">
            <a:spLocks/>
          </p:cNvSpPr>
          <p:nvPr/>
        </p:nvSpPr>
        <p:spPr>
          <a:xfrm>
            <a:off x="4847118" y="3460065"/>
            <a:ext cx="2494940" cy="3623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C0C0C0"/>
                </a:highlight>
                <a:uLnTx/>
                <a:uFillTx/>
                <a:latin typeface="Segoe Condensed" panose="020B0606040200020203" pitchFamily="34" charset="0"/>
                <a:ea typeface="+mj-ea"/>
                <a:cs typeface="+mj-cs"/>
              </a:rPr>
              <a:t>Web-</a:t>
            </a:r>
            <a:r>
              <a:rPr kumimoji="0" lang="fr-CH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C0C0C0"/>
                </a:highlight>
                <a:uLnTx/>
                <a:uFillTx/>
                <a:latin typeface="Segoe Condensed" panose="020B0606040200020203" pitchFamily="34" charset="0"/>
                <a:ea typeface="+mj-ea"/>
                <a:cs typeface="+mj-cs"/>
              </a:rPr>
              <a:t>based</a:t>
            </a:r>
            <a:r>
              <a:rPr kumimoji="0" lang="fr-CH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C0C0C0"/>
                </a:highlight>
                <a:uLnTx/>
                <a:uFillTx/>
                <a:latin typeface="Segoe Condensed" panose="020B0606040200020203" pitchFamily="34" charset="0"/>
                <a:ea typeface="+mj-ea"/>
                <a:cs typeface="+mj-cs"/>
              </a:rPr>
              <a:t> System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highlight>
                <a:srgbClr val="C0C0C0"/>
              </a:highlight>
              <a:uLnTx/>
              <a:uFillTx/>
              <a:latin typeface="Segoe Condensed" panose="020B0606040200020203" pitchFamily="34" charset="0"/>
              <a:ea typeface="+mj-ea"/>
              <a:cs typeface="+mj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E7270F-0343-413C-9F18-F039E1851542}"/>
              </a:ext>
            </a:extLst>
          </p:cNvPr>
          <p:cNvSpPr txBox="1">
            <a:spLocks/>
          </p:cNvSpPr>
          <p:nvPr/>
        </p:nvSpPr>
        <p:spPr>
          <a:xfrm>
            <a:off x="181360" y="1115761"/>
            <a:ext cx="4235420" cy="7414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Condensed" panose="020B0606040200020203" pitchFamily="34" charset="0"/>
                <a:ea typeface="+mj-ea"/>
                <a:cs typeface="+mj-cs"/>
              </a:rPr>
              <a:t>1) WHO CRF </a:t>
            </a:r>
            <a:r>
              <a:rPr kumimoji="0" lang="fr-CH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Condensed" panose="020B0606040200020203" pitchFamily="34" charset="0"/>
                <a:ea typeface="+mj-ea"/>
                <a:cs typeface="+mj-cs"/>
              </a:rPr>
              <a:t>used</a:t>
            </a:r>
            <a:r>
              <a:rPr kumimoji="0" lang="fr-CH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Condensed" panose="020B0606040200020203" pitchFamily="34" charset="0"/>
                <a:ea typeface="+mj-ea"/>
                <a:cs typeface="+mj-cs"/>
              </a:rPr>
              <a:t> to </a:t>
            </a:r>
            <a:r>
              <a:rPr kumimoji="0" lang="fr-CH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Condensed" panose="020B0606040200020203" pitchFamily="34" charset="0"/>
                <a:ea typeface="+mj-ea"/>
                <a:cs typeface="+mj-cs"/>
              </a:rPr>
              <a:t>collect</a:t>
            </a:r>
            <a:r>
              <a:rPr kumimoji="0" lang="fr-CH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Condensed" panose="020B0606040200020203" pitchFamily="34" charset="0"/>
                <a:ea typeface="+mj-ea"/>
                <a:cs typeface="+mj-cs"/>
              </a:rPr>
              <a:t> data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Condensed" panose="020B0606040200020203" pitchFamily="34" charset="0"/>
                <a:ea typeface="+mj-ea"/>
                <a:cs typeface="+mj-cs"/>
              </a:rPr>
              <a:t>(</a:t>
            </a:r>
            <a:r>
              <a:rPr kumimoji="0" lang="fr-CH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Condensed" panose="020B0606040200020203" pitchFamily="34" charset="0"/>
                <a:ea typeface="+mj-ea"/>
                <a:cs typeface="+mj-cs"/>
              </a:rPr>
              <a:t>paper</a:t>
            </a:r>
            <a:r>
              <a:rPr kumimoji="0" lang="fr-CH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Condensed" panose="020B0606040200020203" pitchFamily="34" charset="0"/>
                <a:ea typeface="+mj-ea"/>
                <a:cs typeface="+mj-cs"/>
              </a:rPr>
              <a:t> </a:t>
            </a:r>
            <a:r>
              <a:rPr kumimoji="0" lang="fr-CH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Condensed" panose="020B0606040200020203" pitchFamily="34" charset="0"/>
                <a:ea typeface="+mj-ea"/>
                <a:cs typeface="+mj-cs"/>
              </a:rPr>
              <a:t>based</a:t>
            </a:r>
            <a:r>
              <a:rPr kumimoji="0" lang="fr-CH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Condensed" panose="020B0606040200020203" pitchFamily="34" charset="0"/>
                <a:ea typeface="+mj-ea"/>
                <a:cs typeface="+mj-cs"/>
              </a:rPr>
              <a:t> or </a:t>
            </a:r>
            <a:r>
              <a:rPr kumimoji="0" lang="fr-CH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Condensed" panose="020B0606040200020203" pitchFamily="34" charset="0"/>
                <a:ea typeface="+mj-ea"/>
                <a:cs typeface="+mj-cs"/>
              </a:rPr>
              <a:t>electronic</a:t>
            </a:r>
            <a:r>
              <a:rPr kumimoji="0" lang="fr-CH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Condensed" panose="020B0606040200020203" pitchFamily="34" charset="0"/>
                <a:ea typeface="+mj-ea"/>
                <a:cs typeface="+mj-cs"/>
              </a:rPr>
              <a:t>)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Condensed" panose="020B0606040200020203" pitchFamily="34" charset="0"/>
              <a:ea typeface="+mj-ea"/>
              <a:cs typeface="+mj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ABA2B84-0586-4819-B0BB-EBAAF3CEC0E8}"/>
              </a:ext>
            </a:extLst>
          </p:cNvPr>
          <p:cNvSpPr txBox="1">
            <a:spLocks/>
          </p:cNvSpPr>
          <p:nvPr/>
        </p:nvSpPr>
        <p:spPr>
          <a:xfrm rot="10800000" flipV="1">
            <a:off x="345532" y="3977336"/>
            <a:ext cx="3874231" cy="632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Condensed" panose="020B0606040200020203" pitchFamily="34" charset="0"/>
                <a:ea typeface="+mj-ea"/>
                <a:cs typeface="+mj-cs"/>
              </a:rPr>
              <a:t>2) Data </a:t>
            </a:r>
            <a:r>
              <a:rPr kumimoji="0" lang="fr-CH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Condensed" panose="020B0606040200020203" pitchFamily="34" charset="0"/>
                <a:ea typeface="+mj-ea"/>
                <a:cs typeface="+mj-cs"/>
              </a:rPr>
              <a:t>entered</a:t>
            </a:r>
            <a:r>
              <a:rPr kumimoji="0" lang="fr-CH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Condensed" panose="020B0606040200020203" pitchFamily="34" charset="0"/>
                <a:ea typeface="+mj-ea"/>
                <a:cs typeface="+mj-cs"/>
              </a:rPr>
              <a:t> in local system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Condensed" panose="020B0606040200020203" pitchFamily="34" charset="0"/>
              <a:ea typeface="+mj-ea"/>
              <a:cs typeface="+mj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3467117-F59D-4AD4-98F9-DE0C9DE27F28}"/>
              </a:ext>
            </a:extLst>
          </p:cNvPr>
          <p:cNvSpPr txBox="1">
            <a:spLocks/>
          </p:cNvSpPr>
          <p:nvPr/>
        </p:nvSpPr>
        <p:spPr>
          <a:xfrm>
            <a:off x="4659909" y="4137995"/>
            <a:ext cx="2776910" cy="105223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Condensed" panose="020B0606040200020203" pitchFamily="34" charset="0"/>
                <a:ea typeface="+mj-ea"/>
                <a:cs typeface="+mj-cs"/>
              </a:rPr>
              <a:t>Variables </a:t>
            </a:r>
            <a:r>
              <a:rPr kumimoji="0" lang="fr-CH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Condensed" panose="020B0606040200020203" pitchFamily="34" charset="0"/>
                <a:ea typeface="+mj-ea"/>
                <a:cs typeface="+mj-cs"/>
              </a:rPr>
              <a:t>aligned</a:t>
            </a:r>
            <a:r>
              <a:rPr kumimoji="0" lang="fr-CH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Condensed" panose="020B0606040200020203" pitchFamily="34" charset="0"/>
                <a:ea typeface="+mj-ea"/>
                <a:cs typeface="+mj-cs"/>
              </a:rPr>
              <a:t> and </a:t>
            </a:r>
            <a:r>
              <a:rPr kumimoji="0" lang="fr-CH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Condensed" panose="020B0606040200020203" pitchFamily="34" charset="0"/>
                <a:ea typeface="+mj-ea"/>
                <a:cs typeface="+mj-cs"/>
              </a:rPr>
              <a:t>transferred</a:t>
            </a:r>
            <a:r>
              <a:rPr kumimoji="0" lang="fr-CH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Condensed" panose="020B0606040200020203" pitchFamily="34" charset="0"/>
                <a:ea typeface="+mj-ea"/>
                <a:cs typeface="+mj-cs"/>
              </a:rPr>
              <a:t> to WHO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421D51-E259-4A93-97AA-B010C69C3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65" y="4609945"/>
            <a:ext cx="1610504" cy="203578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7939B190-764A-4267-B331-68F3BFBC57C5}"/>
              </a:ext>
            </a:extLst>
          </p:cNvPr>
          <p:cNvSpPr/>
          <p:nvPr/>
        </p:nvSpPr>
        <p:spPr>
          <a:xfrm rot="5400000" flipV="1">
            <a:off x="3441084" y="4772074"/>
            <a:ext cx="354068" cy="1414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1A7A6F-09EB-435D-915C-4345B68F9E24}"/>
              </a:ext>
            </a:extLst>
          </p:cNvPr>
          <p:cNvSpPr/>
          <p:nvPr/>
        </p:nvSpPr>
        <p:spPr>
          <a:xfrm>
            <a:off x="4174002" y="5131179"/>
            <a:ext cx="36370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 work with data contributors to transfer relevant variables from local databases to the WHO COVID-19 Clinical Data Platform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100EB9-1C29-44C4-9C56-5E501F2B93BA}"/>
              </a:ext>
            </a:extLst>
          </p:cNvPr>
          <p:cNvPicPr/>
          <p:nvPr/>
        </p:nvPicPr>
        <p:blipFill rotWithShape="1">
          <a:blip r:embed="rId4"/>
          <a:srcRect l="19021" t="18348" r="23270" b="8639"/>
          <a:stretch/>
        </p:blipFill>
        <p:spPr bwMode="auto">
          <a:xfrm>
            <a:off x="4661803" y="1549243"/>
            <a:ext cx="2494940" cy="1832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7C48AB94-17F5-45BF-A827-64B2E37C8631}"/>
              </a:ext>
            </a:extLst>
          </p:cNvPr>
          <p:cNvSpPr/>
          <p:nvPr/>
        </p:nvSpPr>
        <p:spPr>
          <a:xfrm rot="5400000" flipV="1">
            <a:off x="3356740" y="1899602"/>
            <a:ext cx="354068" cy="1457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E81F31E-9CB0-4020-AD29-D2FDF5FAAD14}"/>
              </a:ext>
            </a:extLst>
          </p:cNvPr>
          <p:cNvSpPr/>
          <p:nvPr/>
        </p:nvSpPr>
        <p:spPr>
          <a:xfrm rot="5400000" flipV="1">
            <a:off x="8804757" y="1541242"/>
            <a:ext cx="354068" cy="2110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DF05FF4-F4AB-4C27-A688-6D33555E6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819" y="1712206"/>
            <a:ext cx="1610504" cy="203578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D96073-8391-4C1E-8C78-B5C265B52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819" y="4354243"/>
            <a:ext cx="1610504" cy="203578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772F2D-674A-4C1C-9A65-3E537EA3BE27}"/>
              </a:ext>
            </a:extLst>
          </p:cNvPr>
          <p:cNvSpPr/>
          <p:nvPr/>
        </p:nvSpPr>
        <p:spPr>
          <a:xfrm>
            <a:off x="9664675" y="1285579"/>
            <a:ext cx="2261729" cy="53835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rgbClr val="FF0000"/>
                </a:solidFill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0682BB3-D6E0-43CE-9068-2726FC8E7F8D}"/>
              </a:ext>
            </a:extLst>
          </p:cNvPr>
          <p:cNvSpPr txBox="1">
            <a:spLocks/>
          </p:cNvSpPr>
          <p:nvPr/>
        </p:nvSpPr>
        <p:spPr>
          <a:xfrm rot="10800000" flipV="1">
            <a:off x="10177014" y="681411"/>
            <a:ext cx="1470309" cy="632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Condensed" panose="020B0606040200020203" pitchFamily="34" charset="0"/>
                <a:ea typeface="+mj-ea"/>
                <a:cs typeface="+mj-cs"/>
              </a:rPr>
              <a:t>Pool Data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Condensed" panose="020B0606040200020203" pitchFamily="34" charset="0"/>
              <a:ea typeface="+mj-ea"/>
              <a:cs typeface="+mj-cs"/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2FBD0C83-670C-4679-AC5A-350F64CEBBCA}"/>
              </a:ext>
            </a:extLst>
          </p:cNvPr>
          <p:cNvSpPr/>
          <p:nvPr/>
        </p:nvSpPr>
        <p:spPr>
          <a:xfrm rot="5400000" flipV="1">
            <a:off x="8804757" y="4395778"/>
            <a:ext cx="354068" cy="2110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86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2" grpId="0" animBg="1"/>
      <p:bldP spid="4" grpId="0"/>
      <p:bldP spid="6" grpId="0" animBg="1"/>
      <p:bldP spid="26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1765C4-90B5-43DE-9A96-E89FEDAA81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38" t="29118" r="21308" b="7261"/>
          <a:stretch/>
        </p:blipFill>
        <p:spPr>
          <a:xfrm>
            <a:off x="112541" y="2413391"/>
            <a:ext cx="6044418" cy="40296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ADB1DC-4AD2-4B11-A20F-1649C3FD37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08" t="29734" r="22231" b="6646"/>
          <a:stretch/>
        </p:blipFill>
        <p:spPr>
          <a:xfrm>
            <a:off x="6156959" y="2446351"/>
            <a:ext cx="6035041" cy="39636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7D357C-8A38-4115-BB23-B22BD692DD77}"/>
              </a:ext>
            </a:extLst>
          </p:cNvPr>
          <p:cNvSpPr/>
          <p:nvPr/>
        </p:nvSpPr>
        <p:spPr>
          <a:xfrm>
            <a:off x="585051" y="250012"/>
            <a:ext cx="36211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Calibri" panose="020F0502020204030204" pitchFamily="34" charset="0"/>
              </a:rPr>
              <a:t>Data Curation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87AC43-512D-4750-85B3-1A52ABDC57AB}"/>
              </a:ext>
            </a:extLst>
          </p:cNvPr>
          <p:cNvSpPr/>
          <p:nvPr/>
        </p:nvSpPr>
        <p:spPr>
          <a:xfrm>
            <a:off x="447822" y="834787"/>
            <a:ext cx="10717910" cy="1444179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 missing key variables (Admission date, Age/DOB)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 outliers (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demographics, vitals,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values)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 logic discrepancies (parent/child questions,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xtabulation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562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B10A8E-C25C-4873-8102-9605EEEEA1C0}"/>
              </a:ext>
            </a:extLst>
          </p:cNvPr>
          <p:cNvSpPr/>
          <p:nvPr/>
        </p:nvSpPr>
        <p:spPr>
          <a:xfrm>
            <a:off x="376191" y="2995927"/>
            <a:ext cx="108941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Calibri" panose="020F050202020403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237893181"/>
      </p:ext>
    </p:extLst>
  </p:cSld>
  <p:clrMapOvr>
    <a:masterClrMapping/>
  </p:clrMapOvr>
</p:sld>
</file>

<file path=ppt/theme/theme1.xml><?xml version="1.0" encoding="utf-8"?>
<a:theme xmlns:a="http://schemas.openxmlformats.org/drawingml/2006/main" name="Paolo v6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rnic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rnic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olo v6" id="{42F8451F-0C5F-442C-B056-BE22AE76025D}" vid="{6A32CDA7-61CE-4D10-9F05-4195F15A9395}"/>
    </a:ext>
  </a:extLst>
</a:theme>
</file>

<file path=ppt/theme/theme2.xml><?xml version="1.0" encoding="utf-8"?>
<a:theme xmlns:a="http://schemas.openxmlformats.org/drawingml/2006/main" name="Paolo v5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rnic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rnic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olo v5" id="{3F86F5C0-407F-4CF2-B851-78D113EDF215}" vid="{21156A63-AD8F-451B-9680-E77753E0FBC9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302C3163CA97449F14E704FB0E19EF" ma:contentTypeVersion="13" ma:contentTypeDescription="Create a new document." ma:contentTypeScope="" ma:versionID="2802a16f41e61531370e0657d725b152">
  <xsd:schema xmlns:xsd="http://www.w3.org/2001/XMLSchema" xmlns:xs="http://www.w3.org/2001/XMLSchema" xmlns:p="http://schemas.microsoft.com/office/2006/metadata/properties" xmlns:ns3="4b8c92b6-0422-4622-85fa-54dd02533c44" xmlns:ns4="ad7984fe-6d7c-4e07-8419-1cd059ab5768" targetNamespace="http://schemas.microsoft.com/office/2006/metadata/properties" ma:root="true" ma:fieldsID="e8f4f1839fc74d82ed9bd3f88bc921a1" ns3:_="" ns4:_="">
    <xsd:import namespace="4b8c92b6-0422-4622-85fa-54dd02533c44"/>
    <xsd:import namespace="ad7984fe-6d7c-4e07-8419-1cd059ab57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8c92b6-0422-4622-85fa-54dd02533c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7984fe-6d7c-4e07-8419-1cd059ab576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D512EC-BC39-4FAA-AFF5-9324F7AB4C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810CE0-4FE6-444D-8AA2-9DA5DBD3B7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8c92b6-0422-4622-85fa-54dd02533c44"/>
    <ds:schemaRef ds:uri="ad7984fe-6d7c-4e07-8419-1cd059ab57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92307C-EFDA-4729-AE02-8533C3378D06}">
  <ds:schemaRefs>
    <ds:schemaRef ds:uri="http://purl.org/dc/elements/1.1/"/>
    <ds:schemaRef ds:uri="4b8c92b6-0422-4622-85fa-54dd02533c44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ad7984fe-6d7c-4e07-8419-1cd059ab5768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401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Bookman Old Style</vt:lpstr>
      <vt:lpstr>Calibri</vt:lpstr>
      <vt:lpstr>Calibri Light</vt:lpstr>
      <vt:lpstr>Corbel</vt:lpstr>
      <vt:lpstr>Segoe Condensed</vt:lpstr>
      <vt:lpstr>Segoe UI Light</vt:lpstr>
      <vt:lpstr>Trebuchet MS</vt:lpstr>
      <vt:lpstr>Wingdings</vt:lpstr>
      <vt:lpstr>Wingdings 2</vt:lpstr>
      <vt:lpstr>Paolo v6</vt:lpstr>
      <vt:lpstr>Paolo v5</vt:lpstr>
      <vt:lpstr>1_Office Theme</vt:lpstr>
      <vt:lpstr>Global COVID-19 Clinical Data Platform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WHO COVID-19 Clinical Data Platform for  clinical characterization and management of hospitalized cases with COVID-19   </dc:title>
  <dc:creator>Silvia BERTAGNOLIO</dc:creator>
  <cp:lastModifiedBy>THWIN, Soe Soe</cp:lastModifiedBy>
  <cp:revision>21</cp:revision>
  <dcterms:created xsi:type="dcterms:W3CDTF">2020-10-01T10:07:39Z</dcterms:created>
  <dcterms:modified xsi:type="dcterms:W3CDTF">2020-11-16T16:16:26Z</dcterms:modified>
</cp:coreProperties>
</file>