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0" r:id="rId4"/>
    <p:sldId id="271" r:id="rId5"/>
    <p:sldId id="275" r:id="rId6"/>
    <p:sldId id="286" r:id="rId7"/>
    <p:sldId id="29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B558B-8103-4222-A432-25630DB79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B8350-195F-42FB-A933-0A88482C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4907D-CA9F-4327-BD13-A5E4346F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CBFED-73A3-4979-BDA2-47798507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123D0-8128-4389-B02D-2A2F2A34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1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8FAF4-1F88-4EF6-915A-AE79741F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9CCF8-C503-4E5C-BB85-40E5689E9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2B0BF-AF9B-430D-B2B6-61FC5209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6C449-8E9E-492E-A641-59CA0A9C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FC6B3-DE1A-47C0-AC0D-134A748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8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A1B99-ECFF-4070-90B8-1E9713723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27F03-0331-42AF-A177-67EC7BFA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22F3-6532-46B1-80D0-A2C3E9AE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76B51-4E5D-4338-B9C9-065B1941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CD964-9055-48DC-819F-488DB94D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7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99952-9974-439E-9B20-9542CBDC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F30C4-1E74-495D-B092-78212F0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978A6-D682-4404-881C-B0E38A68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63EE9-6CC3-4CCB-ABDC-5A39917E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40D15-48EC-4411-8FC5-F75D6BF6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27A13-8BFD-4284-9FD5-5C1B9FB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87748-7F12-4C48-921F-5D30541A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273F2-F1F5-45AF-8B5E-D11A3C02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7B5-5DE2-400F-9E29-18486FE5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4F54F-3D8A-43EA-8D1A-47D534C6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6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7226-6659-467F-86F9-FDBE69CE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0C247-7B67-466A-8E53-855C69A3A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815DF-7231-4187-9EEB-6AC8F2D2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83877-49DB-4A7C-A684-224D820B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B60AE-E64E-4EA7-B482-77CD65AD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C919C-EC1B-4EA9-9CD3-3C5AD552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1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68430-F0DA-48B4-A123-B03E4DDC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07383-11BF-48EA-9071-23036609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09D64-4233-45B9-B3E8-AD79802F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83F75-E145-4D27-BB5C-709EA4959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BAEBE-1B6E-4A20-9540-ACA4E1173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8C7D55-56EE-45B4-A816-7A8D1327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DD572A-2FD2-4E07-B87A-0F80990E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ABBF54-0FEF-4E03-9347-71B8D2F0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A8163-0E4E-4664-9646-313FF7C5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4C323C-DA46-4950-B29D-89C1BAE4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3AF11-6714-4522-940D-C3E1926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B525B-0B95-4494-B279-AE7492A3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0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8A4A0B-CBF0-48DA-A62B-CB93EA76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4031E-3BAC-4414-805C-776934AD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250192-B0E2-4964-B851-1EB4B176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F3FCE-1F72-4D28-A1EC-43A0A9B6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AB805-8054-45B7-AA45-D63529A3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B20C7-A7CA-49D6-AAC9-60275304E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0056D-0C0A-4541-9376-7D70954C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7F81D-80FB-4146-A6D6-DF7D0DC1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2B7CD-43A2-4513-915F-7660CEB3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4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CBF80-CE7F-44E1-A31F-864B144E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B8D6D-15A5-416F-816C-DBC99529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4418B0-CAC0-445A-B984-BAF70C47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14F5D-7FAD-4DCD-B7B8-F5693BF5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3C830-6594-4F71-990C-A7629B67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CA6AF-7B9D-4A58-B4D3-45BCE214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67F975-904D-449C-8E32-7BFF03B8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40456-9E2B-4B9E-81F6-B5A4F545C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966BA-C7FD-42ED-8855-7FCC0AE52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3CC-1197-44DC-9F63-CFE4D6FC3BF0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B32E8-AF38-421C-8474-EEF27DCA4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0BE3A-B642-4CAE-B6FC-73901E5C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381D-442F-4E55-9141-F2625D2FE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dldl@connect.ust.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/c014b1d6583d4ff5bef0c369694514e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dldl@connect.ust.hk" TargetMode="External"/><Relationship Id="rId2" Type="http://schemas.openxmlformats.org/officeDocument/2006/relationships/hyperlink" Target="https://docs.google.com/spreadsheets/d/1oRRXSPkY14HLm1Frh37DMUi87h9UkGaOJqj4Y-Zeiw0/edit#gid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89C0-CBF8-4327-B6BE-791DDF7C0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MSBD5013</a:t>
            </a:r>
            <a:r>
              <a:rPr lang="it-IT" b="1" dirty="0"/>
              <a:t>-Statistical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2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4DD47-EA65-4536-A24E-78E76A2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9D9EC-B3E9-42A4-9F33-6A696C9B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Professor</a:t>
            </a:r>
          </a:p>
          <a:p>
            <a:r>
              <a:rPr lang="en-GB" dirty="0"/>
              <a:t>CHEN, </a:t>
            </a:r>
            <a:r>
              <a:rPr lang="en-GB" dirty="0" err="1"/>
              <a:t>Kani</a:t>
            </a:r>
            <a:endParaRPr lang="en-GB" dirty="0"/>
          </a:p>
          <a:p>
            <a:pPr marL="0" indent="0">
              <a:buNone/>
            </a:pPr>
            <a:r>
              <a:rPr lang="en-US" altLang="zh-CN" dirty="0"/>
              <a:t>Teaching Assistant</a:t>
            </a:r>
          </a:p>
          <a:p>
            <a:r>
              <a:rPr lang="fr-FR" altLang="zh-CN" dirty="0"/>
              <a:t>De Lavergne Cyril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Wechat</a:t>
            </a:r>
            <a:r>
              <a:rPr lang="en-US" altLang="zh-CN" dirty="0"/>
              <a:t>: cdldl24</a:t>
            </a:r>
          </a:p>
          <a:p>
            <a:pPr marL="0" indent="0">
              <a:buNone/>
            </a:pPr>
            <a:r>
              <a:rPr lang="fr-FR" altLang="zh-CN" dirty="0">
                <a:hlinkClick r:id="rId2"/>
              </a:rPr>
              <a:t>cdldl@connect.ust.hk</a:t>
            </a: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 algn="ctr">
              <a:buNone/>
            </a:pPr>
            <a:r>
              <a:rPr lang="fr-FR" altLang="zh-CN" dirty="0" err="1"/>
              <a:t>Everything</a:t>
            </a:r>
            <a:r>
              <a:rPr lang="fr-FR" altLang="zh-CN" dirty="0"/>
              <a:t> </a:t>
            </a:r>
            <a:r>
              <a:rPr lang="fr-FR" altLang="zh-CN" dirty="0" err="1"/>
              <a:t>related</a:t>
            </a:r>
            <a:r>
              <a:rPr lang="fr-FR" altLang="zh-CN" dirty="0"/>
              <a:t> to the </a:t>
            </a:r>
            <a:r>
              <a:rPr lang="fr-FR" altLang="zh-CN" dirty="0" err="1"/>
              <a:t>competition</a:t>
            </a:r>
            <a:r>
              <a:rPr lang="fr-FR" altLang="zh-CN" dirty="0"/>
              <a:t>, </a:t>
            </a:r>
            <a:r>
              <a:rPr lang="fr-FR" altLang="zh-CN" dirty="0" err="1"/>
              <a:t>please</a:t>
            </a:r>
            <a:r>
              <a:rPr lang="fr-FR" altLang="zh-CN" dirty="0"/>
              <a:t> </a:t>
            </a:r>
            <a:r>
              <a:rPr lang="fr-FR" altLang="zh-CN" dirty="0" err="1"/>
              <a:t>send</a:t>
            </a:r>
            <a:r>
              <a:rPr lang="fr-FR" altLang="zh-CN" dirty="0"/>
              <a:t> me a mail </a:t>
            </a:r>
            <a:r>
              <a:rPr lang="fr-FR" altLang="zh-CN" dirty="0" err="1"/>
              <a:t>directly</a:t>
            </a:r>
            <a:r>
              <a:rPr lang="fr-FR" altLang="zh-CN" dirty="0"/>
              <a:t> and not </a:t>
            </a:r>
            <a:r>
              <a:rPr lang="fr-FR" altLang="zh-CN" dirty="0" err="1"/>
              <a:t>Kani</a:t>
            </a:r>
            <a:r>
              <a:rPr lang="fr-FR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15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4A325A-122F-4372-A2CE-02CFFE3A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Class Kaggle Competition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DC8813-463D-49B6-B27E-73D3CCBE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are provided with historical minute-level OHLC data of 4 major crypto currencies – BTC (</a:t>
            </a:r>
            <a:r>
              <a:rPr lang="zh-CN" altLang="en-US" dirty="0"/>
              <a:t>比特币</a:t>
            </a:r>
            <a:r>
              <a:rPr lang="en-US" altLang="zh-CN" dirty="0"/>
              <a:t>), </a:t>
            </a:r>
            <a:r>
              <a:rPr lang="fr-FR" altLang="zh-CN" dirty="0"/>
              <a:t>XRP (</a:t>
            </a:r>
            <a:r>
              <a:rPr lang="fr-FR" altLang="zh-CN" dirty="0" err="1"/>
              <a:t>Ripple</a:t>
            </a:r>
            <a:r>
              <a:rPr lang="fr-FR" altLang="zh-CN" dirty="0"/>
              <a:t>), </a:t>
            </a:r>
            <a:r>
              <a:rPr lang="en-US" altLang="zh-CN" dirty="0"/>
              <a:t>LTC (</a:t>
            </a:r>
            <a:r>
              <a:rPr lang="zh-CN" altLang="en-US" dirty="0"/>
              <a:t>莱特币</a:t>
            </a:r>
            <a:r>
              <a:rPr lang="en-US" altLang="zh-CN" dirty="0"/>
              <a:t>) and ETH (</a:t>
            </a:r>
            <a:r>
              <a:rPr lang="zh-CN" altLang="en-US" dirty="0"/>
              <a:t>以太坊</a:t>
            </a:r>
            <a:r>
              <a:rPr lang="en-US" altLang="zh-CN" dirty="0"/>
              <a:t>). </a:t>
            </a:r>
          </a:p>
          <a:p>
            <a:r>
              <a:rPr lang="en-US" altLang="zh-CN" dirty="0"/>
              <a:t>Target: 10minutes ahead return</a:t>
            </a:r>
          </a:p>
          <a:p>
            <a:r>
              <a:rPr lang="en-US" altLang="zh-CN" dirty="0"/>
              <a:t>Maximum Submission per day: 2</a:t>
            </a:r>
          </a:p>
          <a:p>
            <a:r>
              <a:rPr lang="en-US" altLang="zh-CN" dirty="0"/>
              <a:t>Link to Kaggle competition: </a:t>
            </a:r>
            <a:r>
              <a:rPr lang="en-GB" b="0" i="0" u="sng" dirty="0">
                <a:effectLst/>
                <a:latin typeface="Calibri" panose="020F0502020204030204" pitchFamily="34" charset="0"/>
                <a:hlinkClick r:id="rId2"/>
              </a:rPr>
              <a:t>https://www.kaggle.com/t/c014b1d6583d4ff5bef0c369694514e0</a:t>
            </a:r>
            <a:endParaRPr lang="en-GB" b="0" i="0" u="sng" dirty="0">
              <a:effectLst/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Evaluation Metric: RMSE</a:t>
            </a:r>
            <a:endParaRPr lang="en-GB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D7807-BF3F-4A6C-9665-2D624E85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4990FB1-F208-4AC1-B90D-BED23FD76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917962"/>
              </p:ext>
            </p:extLst>
          </p:nvPr>
        </p:nvGraphicFramePr>
        <p:xfrm>
          <a:off x="838200" y="1318892"/>
          <a:ext cx="10835937" cy="498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528">
                  <a:extLst>
                    <a:ext uri="{9D8B030D-6E8A-4147-A177-3AD203B41FA5}">
                      <a16:colId xmlns:a16="http://schemas.microsoft.com/office/drawing/2014/main" val="729210824"/>
                    </a:ext>
                  </a:extLst>
                </a:gridCol>
                <a:gridCol w="3013758">
                  <a:extLst>
                    <a:ext uri="{9D8B030D-6E8A-4147-A177-3AD203B41FA5}">
                      <a16:colId xmlns:a16="http://schemas.microsoft.com/office/drawing/2014/main" val="961310004"/>
                    </a:ext>
                  </a:extLst>
                </a:gridCol>
                <a:gridCol w="4576651">
                  <a:extLst>
                    <a:ext uri="{9D8B030D-6E8A-4147-A177-3AD203B41FA5}">
                      <a16:colId xmlns:a16="http://schemas.microsoft.com/office/drawing/2014/main" val="1665953445"/>
                    </a:ext>
                  </a:extLst>
                </a:gridCol>
              </a:tblGrid>
              <a:tr h="357853">
                <a:tc>
                  <a:txBody>
                    <a:bodyPr/>
                    <a:lstStyle/>
                    <a:p>
                      <a:r>
                        <a:rPr lang="en-US" altLang="zh-CN" dirty="0"/>
                        <a:t>Preparation period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Regular season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 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67738"/>
                  </a:ext>
                </a:extLst>
              </a:tr>
              <a:tr h="357853">
                <a:tc>
                  <a:txBody>
                    <a:bodyPr/>
                    <a:lstStyle/>
                    <a:p>
                      <a:r>
                        <a:rPr lang="en-US" altLang="zh-CN" dirty="0"/>
                        <a:t>Now ~ Feb 17</a:t>
                      </a:r>
                      <a:r>
                        <a:rPr lang="en-US" altLang="zh-CN" baseline="30000" dirty="0"/>
                        <a:t>th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Feb 17</a:t>
                      </a:r>
                      <a:r>
                        <a:rPr lang="en-US" altLang="zh-CN" baseline="30000" dirty="0"/>
                        <a:t>th</a:t>
                      </a:r>
                      <a:r>
                        <a:rPr lang="en-US" altLang="zh-CN" dirty="0"/>
                        <a:t>  ~ May 3</a:t>
                      </a:r>
                      <a:r>
                        <a:rPr lang="en-US" altLang="zh-CN" baseline="30000" dirty="0"/>
                        <a:t>rd</a:t>
                      </a:r>
                      <a:r>
                        <a:rPr lang="en-US" altLang="zh-CN" dirty="0"/>
                        <a:t> (7 weeks)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May 3</a:t>
                      </a:r>
                      <a:r>
                        <a:rPr lang="en-US" altLang="zh-CN" baseline="30000" dirty="0"/>
                        <a:t>rd</a:t>
                      </a:r>
                      <a:r>
                        <a:rPr lang="en-US" altLang="zh-CN" dirty="0"/>
                        <a:t> – End of May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44639"/>
                  </a:ext>
                </a:extLst>
              </a:tr>
              <a:tr h="425008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Team up (up to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 persons per group</a:t>
                      </a:r>
                      <a:r>
                        <a:rPr lang="en-US" altLang="zh-CN" dirty="0"/>
                        <a:t>)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More than half year historical data will be sent to you as the initial training set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Please make a group before Feb 17</a:t>
                      </a:r>
                      <a:r>
                        <a:rPr lang="en-US" altLang="zh-CN" baseline="30000" dirty="0"/>
                        <a:t>th</a:t>
                      </a:r>
                      <a:r>
                        <a:rPr lang="en-US" altLang="zh-CN" dirty="0"/>
                        <a:t> midnight here: </a:t>
                      </a:r>
                      <a:r>
                        <a:rPr lang="en-US" altLang="zh-CN" dirty="0">
                          <a:hlinkClick r:id="rId2"/>
                        </a:rPr>
                        <a:t>https://docs.google.com/spreadsheets/d/1oRRXSPkY14HLm1Frh37DMUi87h9UkGaOJqj4Y-Zeiw0/edit#gid=0</a:t>
                      </a:r>
                      <a:r>
                        <a:rPr lang="en-US" altLang="zh-CN" dirty="0"/>
                        <a:t> or else you will be assigned randomly to a group.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 each week: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2 submission per day at most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We will test strategies performance using data after the training period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Check the leaderboard on Kaggle to see how you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With the experience gained from regular season, you should write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your “ultimate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strategy” to </a:t>
                      </a:r>
                      <a:r>
                        <a:rPr lang="en-US" altLang="zh-CN" dirty="0">
                          <a:hlinkClick r:id="rId3"/>
                        </a:rPr>
                        <a:t>cdldl@connect.ust.hk</a:t>
                      </a:r>
                      <a:r>
                        <a:rPr lang="en-US" altLang="zh-CN" dirty="0"/>
                        <a:t>  and upload it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before May 3</a:t>
                      </a:r>
                      <a:r>
                        <a:rPr lang="en-US" altLang="zh-CN" b="1" baseline="30000" dirty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 midnight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Along with the code files, you should also upload a pdf report about the details of your strategies, including the methods, rationality, detailed process of data analysis, main result, etc.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Novelty</a:t>
                      </a:r>
                      <a:r>
                        <a:rPr lang="en-US" altLang="zh-CN" dirty="0"/>
                        <a:t> is highly encouraged.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We will grade your final report and test your strategies’ performance using the data from May.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6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79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6FA48-1C32-4266-AE8C-33FA4E7A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C9E5D-8B87-4979-A19B-8963349E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Suggested working environment: </a:t>
            </a:r>
          </a:p>
          <a:p>
            <a:r>
              <a:rPr lang="en-US" altLang="zh-CN" dirty="0"/>
              <a:t>R: R (https://www.r-project.org/) + RStudio (</a:t>
            </a:r>
            <a:r>
              <a:rPr lang="en-US" altLang="zh-CN" dirty="0">
                <a:hlinkClick r:id="rId2"/>
              </a:rPr>
              <a:t>https://www.rstudio.com/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Python: Anaconda (</a:t>
            </a:r>
            <a:r>
              <a:rPr lang="en-US" altLang="zh-CN" dirty="0">
                <a:hlinkClick r:id="rId3"/>
              </a:rPr>
              <a:t>https://www.anaconda.com/download/</a:t>
            </a:r>
            <a:r>
              <a:rPr lang="en-US" altLang="zh-CN" dirty="0"/>
              <a:t>, already including an IDE called Spyder and most necessary Python packages for data science, such as </a:t>
            </a:r>
            <a:r>
              <a:rPr lang="en-US" altLang="zh-CN" dirty="0" err="1"/>
              <a:t>numpy</a:t>
            </a:r>
            <a:r>
              <a:rPr lang="en-US" altLang="zh-CN" dirty="0"/>
              <a:t>, pandas, </a:t>
            </a:r>
            <a:r>
              <a:rPr lang="en-US" altLang="zh-CN" dirty="0" err="1"/>
              <a:t>scipy</a:t>
            </a:r>
            <a:r>
              <a:rPr lang="en-US" altLang="zh-CN" dirty="0"/>
              <a:t>, etc.)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There are lots of online tutorials for Python and R. Try to search (google, </a:t>
            </a:r>
            <a:r>
              <a:rPr lang="en-US" altLang="zh-CN" dirty="0" err="1"/>
              <a:t>youtube</a:t>
            </a:r>
            <a:r>
              <a:rPr lang="en-US" altLang="zh-CN" dirty="0"/>
              <a:t>, etc.) and learn some knowledge if you are not familiar with them!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3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95E3F-F492-48B6-859B-0BE6D09C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suggestions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8655C-3AA6-4E85-896E-B90A714B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7"/>
            <a:ext cx="10933590" cy="452761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Stationarity of features: Augmented Dicker Fuller test</a:t>
            </a:r>
          </a:p>
          <a:p>
            <a:r>
              <a:rPr lang="en-US" altLang="zh-CN" dirty="0"/>
              <a:t>Feature Creation + Augmentation</a:t>
            </a:r>
          </a:p>
          <a:p>
            <a:r>
              <a:rPr lang="en-US" altLang="zh-CN" dirty="0"/>
              <a:t>Deep Learning Models: Temporal Fusion Transformer, Google Research</a:t>
            </a:r>
          </a:p>
          <a:p>
            <a:r>
              <a:rPr lang="en-US" altLang="zh-CN" dirty="0"/>
              <a:t>Purged K-fold validation: Advances in Financial Machine Learning by Marco Lopez de Prado</a:t>
            </a:r>
          </a:p>
          <a:p>
            <a:r>
              <a:rPr lang="en-US" altLang="zh-CN" dirty="0"/>
              <a:t>No hardcoded values</a:t>
            </a:r>
          </a:p>
          <a:p>
            <a:r>
              <a:rPr lang="en-US" altLang="zh-CN" dirty="0" err="1"/>
              <a:t>Modularisation</a:t>
            </a:r>
            <a:endParaRPr lang="en-US" altLang="zh-CN" dirty="0"/>
          </a:p>
          <a:p>
            <a:r>
              <a:rPr lang="en-US" altLang="zh-CN" dirty="0"/>
              <a:t>Reproducibility</a:t>
            </a:r>
          </a:p>
          <a:p>
            <a:r>
              <a:rPr lang="en-US" altLang="zh-CN" dirty="0"/>
              <a:t>Speed-up your code (parallelization) – use libraries with multicores</a:t>
            </a:r>
          </a:p>
        </p:txBody>
      </p:sp>
    </p:spTree>
    <p:extLst>
      <p:ext uri="{BB962C8B-B14F-4D97-AF65-F5344CB8AC3E}">
        <p14:creationId xmlns:p14="http://schemas.microsoft.com/office/powerpoint/2010/main" val="231872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C7A5-1F6E-4E58-913F-5C3A99CD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Assessment</a:t>
            </a:r>
            <a:r>
              <a:rPr lang="fr-FR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60BD-A2AE-4B73-84AD-7DC04CC5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Report:  33 %</a:t>
            </a:r>
          </a:p>
          <a:p>
            <a:r>
              <a:rPr lang="fr-FR" dirty="0"/>
              <a:t>Public /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Leaderboard</a:t>
            </a:r>
            <a:r>
              <a:rPr lang="fr-FR" dirty="0"/>
              <a:t>: 33 %</a:t>
            </a:r>
          </a:p>
          <a:p>
            <a:r>
              <a:rPr lang="fr-FR" dirty="0"/>
              <a:t>Code </a:t>
            </a:r>
            <a:r>
              <a:rPr lang="fr-FR" dirty="0" err="1"/>
              <a:t>Reproducibility</a:t>
            </a:r>
            <a:r>
              <a:rPr lang="fr-FR" dirty="0"/>
              <a:t> and </a:t>
            </a:r>
            <a:r>
              <a:rPr lang="fr-FR" dirty="0" err="1"/>
              <a:t>Cleanliness</a:t>
            </a:r>
            <a:r>
              <a:rPr lang="fr-FR" dirty="0"/>
              <a:t>: 33 %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88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500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MSBD5013-Statistical Prediction</vt:lpstr>
      <vt:lpstr>About us</vt:lpstr>
      <vt:lpstr>In Class Kaggle Competition</vt:lpstr>
      <vt:lpstr>Schedule</vt:lpstr>
      <vt:lpstr>About coding</vt:lpstr>
      <vt:lpstr>Some suggestions</vt:lpstr>
      <vt:lpstr>Assessment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MAFS 5140 Final Project Instruction</dc:title>
  <dc:creator>Yushi YE</dc:creator>
  <cp:lastModifiedBy>Cyril DE LAVERGNE</cp:lastModifiedBy>
  <cp:revision>102</cp:revision>
  <dcterms:created xsi:type="dcterms:W3CDTF">2017-10-08T06:08:09Z</dcterms:created>
  <dcterms:modified xsi:type="dcterms:W3CDTF">2021-02-22T09:37:23Z</dcterms:modified>
</cp:coreProperties>
</file>