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4"/>
  </p:sldMasterIdLst>
  <p:sldIdLst>
    <p:sldId id="256" r:id="rId5"/>
    <p:sldId id="258" r:id="rId6"/>
    <p:sldId id="257" r:id="rId7"/>
    <p:sldId id="259" r:id="rId8"/>
    <p:sldId id="260" r:id="rId9"/>
    <p:sldId id="263" r:id="rId10"/>
    <p:sldId id="261" r:id="rId11"/>
    <p:sldId id="26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522FB-D7C2-4071-B805-40A9318F2724}" v="328" dt="2024-02-27T19:05:08.496"/>
    <p1510:client id="{2598D685-F4BE-4B3B-9AB0-EC538E5F2BBC}" v="151" dt="2024-02-27T18:37:40.269"/>
    <p1510:client id="{2DD195F5-D468-4A83-B508-79CA7BD2E6C0}" v="38" dt="2024-02-27T15:39:20.135"/>
    <p1510:client id="{41BC4B61-39DA-4299-90F0-AF5FF254A211}" v="1444" dt="2024-02-27T17:34:22.309"/>
    <p1510:client id="{845E946F-FC96-4176-97AF-042F277CF819}" v="237" dt="2024-02-27T19:19:01.857"/>
    <p1510:client id="{B9F0C45D-0649-4266-894E-C6CDAF6D2678}" v="80" dt="2024-02-27T02:10:10.724"/>
    <p1510:client id="{F271CEEF-3584-4C84-9703-92DC842EE035}" v="53" dt="2024-02-27T02:30:35.7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6829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7084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277509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82418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3642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28836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2722531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0440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01047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96882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254860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5344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01795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4683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982133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7192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64243255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Robotics Lab Inventory</a:t>
            </a:r>
          </a:p>
        </p:txBody>
      </p:sp>
      <p:sp>
        <p:nvSpPr>
          <p:cNvPr id="3" name="Subtitle 2"/>
          <p:cNvSpPr>
            <a:spLocks noGrp="1"/>
          </p:cNvSpPr>
          <p:nvPr>
            <p:ph type="subTitle" idx="1"/>
          </p:nvPr>
        </p:nvSpPr>
        <p:spPr/>
        <p:txBody>
          <a:bodyPr vert="horz" lIns="91440" tIns="45720" rIns="91440" bIns="45720" rtlCol="0" anchor="t">
            <a:normAutofit/>
          </a:bodyPr>
          <a:lstStyle/>
          <a:p>
            <a:r>
              <a:rPr lang="en-US"/>
              <a:t>Owen Campbell, Preston Mazzei, Adam Wrote, Blake Cantrell</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E92F-3C62-C5BF-257E-CB45D98BE8F7}"/>
              </a:ext>
            </a:extLst>
          </p:cNvPr>
          <p:cNvSpPr>
            <a:spLocks noGrp="1"/>
          </p:cNvSpPr>
          <p:nvPr>
            <p:ph type="title"/>
          </p:nvPr>
        </p:nvSpPr>
        <p:spPr/>
        <p:txBody>
          <a:bodyPr/>
          <a:lstStyle/>
          <a:p>
            <a:r>
              <a:rPr lang="en-US"/>
              <a:t>Project Focus</a:t>
            </a:r>
          </a:p>
        </p:txBody>
      </p:sp>
      <p:sp>
        <p:nvSpPr>
          <p:cNvPr id="3" name="Content Placeholder 2">
            <a:extLst>
              <a:ext uri="{FF2B5EF4-FFF2-40B4-BE49-F238E27FC236}">
                <a16:creationId xmlns:a16="http://schemas.microsoft.com/office/drawing/2014/main" id="{F67AFD96-12E8-B4CA-F4BA-C45198E4DE3D}"/>
              </a:ext>
            </a:extLst>
          </p:cNvPr>
          <p:cNvSpPr>
            <a:spLocks noGrp="1"/>
          </p:cNvSpPr>
          <p:nvPr>
            <p:ph idx="1"/>
          </p:nvPr>
        </p:nvSpPr>
        <p:spPr/>
        <p:txBody>
          <a:bodyPr vert="horz" lIns="91440" tIns="45720" rIns="91440" bIns="45720" rtlCol="0" anchor="t">
            <a:normAutofit/>
          </a:bodyPr>
          <a:lstStyle/>
          <a:p>
            <a:pPr>
              <a:spcBef>
                <a:spcPts val="1200"/>
              </a:spcBef>
            </a:pPr>
            <a:r>
              <a:rPr lang="en-US" dirty="0">
                <a:latin typeface="Trebuchet MS"/>
              </a:rPr>
              <a:t>Currently, the Robotics Lab has sub-optimal inventory management, where the lab equipment and materials are not tracked properly.</a:t>
            </a:r>
          </a:p>
          <a:p>
            <a:r>
              <a:rPr lang="en-US" dirty="0"/>
              <a:t>Our job is to build a web application to help the Robotics Lab manage inventory</a:t>
            </a:r>
            <a:endParaRPr lang="en-US"/>
          </a:p>
          <a:p>
            <a:r>
              <a:rPr lang="en-US" dirty="0"/>
              <a:t>The web app will allow users to add, update, remove, and read lab equipment. It will also allow users to check out this equipment and notify users when it is due back.</a:t>
            </a:r>
          </a:p>
        </p:txBody>
      </p:sp>
    </p:spTree>
    <p:extLst>
      <p:ext uri="{BB962C8B-B14F-4D97-AF65-F5344CB8AC3E}">
        <p14:creationId xmlns:p14="http://schemas.microsoft.com/office/powerpoint/2010/main" val="302408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D599-4DA3-4466-335B-783C1284A22C}"/>
              </a:ext>
            </a:extLst>
          </p:cNvPr>
          <p:cNvSpPr>
            <a:spLocks noGrp="1"/>
          </p:cNvSpPr>
          <p:nvPr>
            <p:ph type="title"/>
          </p:nvPr>
        </p:nvSpPr>
        <p:spPr/>
        <p:txBody>
          <a:bodyPr/>
          <a:lstStyle/>
          <a:p>
            <a:r>
              <a:rPr lang="en-US"/>
              <a:t>Sprint 1 Goal</a:t>
            </a:r>
          </a:p>
        </p:txBody>
      </p:sp>
      <p:sp>
        <p:nvSpPr>
          <p:cNvPr id="3" name="Content Placeholder 2">
            <a:extLst>
              <a:ext uri="{FF2B5EF4-FFF2-40B4-BE49-F238E27FC236}">
                <a16:creationId xmlns:a16="http://schemas.microsoft.com/office/drawing/2014/main" id="{C68D60E3-BD5B-EBEE-4425-1BC0058BE0E8}"/>
              </a:ext>
            </a:extLst>
          </p:cNvPr>
          <p:cNvSpPr>
            <a:spLocks noGrp="1"/>
          </p:cNvSpPr>
          <p:nvPr>
            <p:ph idx="1"/>
          </p:nvPr>
        </p:nvSpPr>
        <p:spPr/>
        <p:txBody>
          <a:bodyPr vert="horz" lIns="91440" tIns="45720" rIns="91440" bIns="45720" rtlCol="0" anchor="t">
            <a:normAutofit/>
          </a:bodyPr>
          <a:lstStyle/>
          <a:p>
            <a:r>
              <a:rPr lang="en-US"/>
              <a:t>The goal for this sprint was to get all the basic functions working</a:t>
            </a:r>
          </a:p>
          <a:p>
            <a:pPr lvl="1">
              <a:buFont typeface="Courier New" panose="020B0604020202020204" pitchFamily="34" charset="0"/>
              <a:buChar char="o"/>
            </a:pPr>
            <a:r>
              <a:rPr lang="en-US"/>
              <a:t>MongoDB</a:t>
            </a:r>
          </a:p>
          <a:p>
            <a:pPr lvl="1">
              <a:buFont typeface="Courier New" panose="020B0604020202020204" pitchFamily="34" charset="0"/>
              <a:buChar char="o"/>
            </a:pPr>
            <a:r>
              <a:rPr lang="en-US"/>
              <a:t>Basic website</a:t>
            </a:r>
          </a:p>
          <a:p>
            <a:pPr lvl="1">
              <a:buFont typeface="Courier New" panose="020B0604020202020204" pitchFamily="34" charset="0"/>
              <a:buChar char="o"/>
            </a:pPr>
            <a:r>
              <a:rPr lang="en-US"/>
              <a:t>Add, update, remove, and read options</a:t>
            </a:r>
          </a:p>
          <a:p>
            <a:pPr lvl="1">
              <a:buFont typeface="Courier New" panose="020B0604020202020204" pitchFamily="34" charset="0"/>
              <a:buChar char="o"/>
            </a:pPr>
            <a:r>
              <a:rPr lang="en-US"/>
              <a:t>Full pipeline functionality (web-&gt;server-&gt;DB)</a:t>
            </a:r>
          </a:p>
        </p:txBody>
      </p:sp>
    </p:spTree>
    <p:extLst>
      <p:ext uri="{BB962C8B-B14F-4D97-AF65-F5344CB8AC3E}">
        <p14:creationId xmlns:p14="http://schemas.microsoft.com/office/powerpoint/2010/main" val="371029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206F-0E0A-7772-01B1-98F0A3A5353C}"/>
              </a:ext>
            </a:extLst>
          </p:cNvPr>
          <p:cNvSpPr>
            <a:spLocks noGrp="1"/>
          </p:cNvSpPr>
          <p:nvPr>
            <p:ph type="title"/>
          </p:nvPr>
        </p:nvSpPr>
        <p:spPr/>
        <p:txBody>
          <a:bodyPr/>
          <a:lstStyle/>
          <a:p>
            <a:r>
              <a:rPr lang="en-US"/>
              <a:t>Major Sprint Achievements</a:t>
            </a:r>
          </a:p>
        </p:txBody>
      </p:sp>
      <p:sp>
        <p:nvSpPr>
          <p:cNvPr id="3" name="Content Placeholder 2">
            <a:extLst>
              <a:ext uri="{FF2B5EF4-FFF2-40B4-BE49-F238E27FC236}">
                <a16:creationId xmlns:a16="http://schemas.microsoft.com/office/drawing/2014/main" id="{6D41087F-6126-9906-46F3-844797EB9070}"/>
              </a:ext>
            </a:extLst>
          </p:cNvPr>
          <p:cNvSpPr>
            <a:spLocks noGrp="1"/>
          </p:cNvSpPr>
          <p:nvPr>
            <p:ph idx="1"/>
          </p:nvPr>
        </p:nvSpPr>
        <p:spPr/>
        <p:txBody>
          <a:bodyPr vert="horz" lIns="91440" tIns="45720" rIns="91440" bIns="45720" rtlCol="0" anchor="t">
            <a:normAutofit/>
          </a:bodyPr>
          <a:lstStyle/>
          <a:p>
            <a:r>
              <a:rPr lang="en-US"/>
              <a:t>Our database is set up</a:t>
            </a:r>
          </a:p>
          <a:p>
            <a:r>
              <a:rPr lang="en-US"/>
              <a:t>We have a basic website set up</a:t>
            </a:r>
          </a:p>
          <a:p>
            <a:pPr lvl="1">
              <a:buFont typeface="Courier New" charset="2"/>
              <a:buChar char="o"/>
            </a:pPr>
            <a:r>
              <a:rPr lang="en-US"/>
              <a:t>The pages that are set up are mostly for testing; we have plans to improve them greatly</a:t>
            </a:r>
          </a:p>
          <a:p>
            <a:r>
              <a:rPr lang="en-US"/>
              <a:t>All server-side processes have been established</a:t>
            </a:r>
          </a:p>
          <a:p>
            <a:pPr lvl="1">
              <a:buFont typeface="Courier New" panose="020B0604020202020204" pitchFamily="34" charset="0"/>
              <a:buChar char="o"/>
            </a:pPr>
            <a:r>
              <a:rPr lang="en-US"/>
              <a:t>We'll need to do further testing to transform generic processes (CRUD, request handling, etc.)to actual use cases</a:t>
            </a:r>
          </a:p>
          <a:p>
            <a:endParaRPr lang="en-US"/>
          </a:p>
        </p:txBody>
      </p:sp>
    </p:spTree>
    <p:extLst>
      <p:ext uri="{BB962C8B-B14F-4D97-AF65-F5344CB8AC3E}">
        <p14:creationId xmlns:p14="http://schemas.microsoft.com/office/powerpoint/2010/main" val="163864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5B01-9BDA-DBAA-2F9C-82686D24F3A7}"/>
              </a:ext>
            </a:extLst>
          </p:cNvPr>
          <p:cNvSpPr>
            <a:spLocks noGrp="1"/>
          </p:cNvSpPr>
          <p:nvPr>
            <p:ph type="title"/>
          </p:nvPr>
        </p:nvSpPr>
        <p:spPr/>
        <p:txBody>
          <a:bodyPr/>
          <a:lstStyle/>
          <a:p>
            <a:r>
              <a:rPr lang="en-US"/>
              <a:t>Project / Sprint Backlog</a:t>
            </a:r>
          </a:p>
        </p:txBody>
      </p:sp>
      <p:graphicFrame>
        <p:nvGraphicFramePr>
          <p:cNvPr id="4" name="Content Placeholder 3">
            <a:extLst>
              <a:ext uri="{FF2B5EF4-FFF2-40B4-BE49-F238E27FC236}">
                <a16:creationId xmlns:a16="http://schemas.microsoft.com/office/drawing/2014/main" id="{C3578826-7F43-3FB6-B2C4-60F1DE2C8C54}"/>
              </a:ext>
            </a:extLst>
          </p:cNvPr>
          <p:cNvGraphicFramePr>
            <a:graphicFrameLocks noGrp="1"/>
          </p:cNvGraphicFramePr>
          <p:nvPr>
            <p:ph idx="1"/>
            <p:extLst>
              <p:ext uri="{D42A27DB-BD31-4B8C-83A1-F6EECF244321}">
                <p14:modId xmlns:p14="http://schemas.microsoft.com/office/powerpoint/2010/main" val="3611136105"/>
              </p:ext>
            </p:extLst>
          </p:nvPr>
        </p:nvGraphicFramePr>
        <p:xfrm>
          <a:off x="677863" y="2160588"/>
          <a:ext cx="8596312" cy="411988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1424830108"/>
                    </a:ext>
                  </a:extLst>
                </a:gridCol>
                <a:gridCol w="2149078">
                  <a:extLst>
                    <a:ext uri="{9D8B030D-6E8A-4147-A177-3AD203B41FA5}">
                      <a16:colId xmlns:a16="http://schemas.microsoft.com/office/drawing/2014/main" val="3933877152"/>
                    </a:ext>
                  </a:extLst>
                </a:gridCol>
                <a:gridCol w="2149078">
                  <a:extLst>
                    <a:ext uri="{9D8B030D-6E8A-4147-A177-3AD203B41FA5}">
                      <a16:colId xmlns:a16="http://schemas.microsoft.com/office/drawing/2014/main" val="2456952022"/>
                    </a:ext>
                  </a:extLst>
                </a:gridCol>
                <a:gridCol w="2149078">
                  <a:extLst>
                    <a:ext uri="{9D8B030D-6E8A-4147-A177-3AD203B41FA5}">
                      <a16:colId xmlns:a16="http://schemas.microsoft.com/office/drawing/2014/main" val="136785259"/>
                    </a:ext>
                  </a:extLst>
                </a:gridCol>
              </a:tblGrid>
              <a:tr h="370840">
                <a:tc>
                  <a:txBody>
                    <a:bodyPr/>
                    <a:lstStyle/>
                    <a:p>
                      <a:r>
                        <a:rPr lang="en-US"/>
                        <a:t>Task</a:t>
                      </a:r>
                    </a:p>
                  </a:txBody>
                  <a:tcPr/>
                </a:tc>
                <a:tc>
                  <a:txBody>
                    <a:bodyPr/>
                    <a:lstStyle/>
                    <a:p>
                      <a:r>
                        <a:rPr lang="en-US"/>
                        <a:t>Date Started</a:t>
                      </a:r>
                    </a:p>
                  </a:txBody>
                  <a:tcPr/>
                </a:tc>
                <a:tc>
                  <a:txBody>
                    <a:bodyPr/>
                    <a:lstStyle/>
                    <a:p>
                      <a:r>
                        <a:rPr lang="en-US"/>
                        <a:t>Date Completed</a:t>
                      </a:r>
                    </a:p>
                  </a:txBody>
                  <a:tcPr/>
                </a:tc>
                <a:tc>
                  <a:txBody>
                    <a:bodyPr/>
                    <a:lstStyle/>
                    <a:p>
                      <a:r>
                        <a:rPr lang="en-US"/>
                        <a:t>Priority</a:t>
                      </a:r>
                    </a:p>
                  </a:txBody>
                  <a:tcPr/>
                </a:tc>
                <a:extLst>
                  <a:ext uri="{0D108BD9-81ED-4DB2-BD59-A6C34878D82A}">
                    <a16:rowId xmlns:a16="http://schemas.microsoft.com/office/drawing/2014/main" val="2323526101"/>
                  </a:ext>
                </a:extLst>
              </a:tr>
              <a:tr h="370840">
                <a:tc>
                  <a:txBody>
                    <a:bodyPr/>
                    <a:lstStyle/>
                    <a:p>
                      <a:r>
                        <a:rPr lang="en-US"/>
                        <a:t>Set up MongoDB and Install all workflow tools</a:t>
                      </a:r>
                    </a:p>
                  </a:txBody>
                  <a:tcPr/>
                </a:tc>
                <a:tc>
                  <a:txBody>
                    <a:bodyPr/>
                    <a:lstStyle/>
                    <a:p>
                      <a:r>
                        <a:rPr lang="en-US"/>
                        <a:t>2/7/2024</a:t>
                      </a:r>
                    </a:p>
                  </a:txBody>
                  <a:tcPr/>
                </a:tc>
                <a:tc>
                  <a:txBody>
                    <a:bodyPr/>
                    <a:lstStyle/>
                    <a:p>
                      <a:r>
                        <a:rPr lang="en-US"/>
                        <a:t>2/8/2024</a:t>
                      </a:r>
                    </a:p>
                  </a:txBody>
                  <a:tcPr/>
                </a:tc>
                <a:tc>
                  <a:txBody>
                    <a:bodyPr/>
                    <a:lstStyle/>
                    <a:p>
                      <a:r>
                        <a:rPr lang="en-US"/>
                        <a:t>Sprint 1</a:t>
                      </a:r>
                    </a:p>
                  </a:txBody>
                  <a:tcPr/>
                </a:tc>
                <a:extLst>
                  <a:ext uri="{0D108BD9-81ED-4DB2-BD59-A6C34878D82A}">
                    <a16:rowId xmlns:a16="http://schemas.microsoft.com/office/drawing/2014/main" val="2036451115"/>
                  </a:ext>
                </a:extLst>
              </a:tr>
              <a:tr h="370840">
                <a:tc>
                  <a:txBody>
                    <a:bodyPr/>
                    <a:lstStyle/>
                    <a:p>
                      <a:r>
                        <a:rPr lang="en-US"/>
                        <a:t>Program Node.js DB operations</a:t>
                      </a:r>
                    </a:p>
                  </a:txBody>
                  <a:tcPr/>
                </a:tc>
                <a:tc>
                  <a:txBody>
                    <a:bodyPr/>
                    <a:lstStyle/>
                    <a:p>
                      <a:r>
                        <a:rPr lang="en-US"/>
                        <a:t>2/9/2024</a:t>
                      </a:r>
                    </a:p>
                  </a:txBody>
                  <a:tcPr/>
                </a:tc>
                <a:tc>
                  <a:txBody>
                    <a:bodyPr/>
                    <a:lstStyle/>
                    <a:p>
                      <a:r>
                        <a:rPr lang="en-US"/>
                        <a:t>2/12/2024</a:t>
                      </a:r>
                    </a:p>
                  </a:txBody>
                  <a:tcPr/>
                </a:tc>
                <a:tc>
                  <a:txBody>
                    <a:bodyPr/>
                    <a:lstStyle/>
                    <a:p>
                      <a:r>
                        <a:rPr lang="en-US"/>
                        <a:t>Sprint 1</a:t>
                      </a:r>
                    </a:p>
                  </a:txBody>
                  <a:tcPr/>
                </a:tc>
                <a:extLst>
                  <a:ext uri="{0D108BD9-81ED-4DB2-BD59-A6C34878D82A}">
                    <a16:rowId xmlns:a16="http://schemas.microsoft.com/office/drawing/2014/main" val="3165503476"/>
                  </a:ext>
                </a:extLst>
              </a:tr>
              <a:tr h="370840">
                <a:tc>
                  <a:txBody>
                    <a:bodyPr/>
                    <a:lstStyle/>
                    <a:p>
                      <a:r>
                        <a:rPr lang="en-US"/>
                        <a:t>Create html skeleton</a:t>
                      </a:r>
                    </a:p>
                  </a:txBody>
                  <a:tcPr/>
                </a:tc>
                <a:tc>
                  <a:txBody>
                    <a:bodyPr/>
                    <a:lstStyle/>
                    <a:p>
                      <a:r>
                        <a:rPr lang="en-US"/>
                        <a:t>2/12/2024</a:t>
                      </a:r>
                    </a:p>
                  </a:txBody>
                  <a:tcPr/>
                </a:tc>
                <a:tc>
                  <a:txBody>
                    <a:bodyPr/>
                    <a:lstStyle/>
                    <a:p>
                      <a:r>
                        <a:rPr lang="en-US"/>
                        <a:t>2/22/2024</a:t>
                      </a:r>
                    </a:p>
                  </a:txBody>
                  <a:tcPr/>
                </a:tc>
                <a:tc>
                  <a:txBody>
                    <a:bodyPr/>
                    <a:lstStyle/>
                    <a:p>
                      <a:r>
                        <a:rPr lang="en-US"/>
                        <a:t>Sprint 1</a:t>
                      </a:r>
                    </a:p>
                  </a:txBody>
                  <a:tcPr/>
                </a:tc>
                <a:extLst>
                  <a:ext uri="{0D108BD9-81ED-4DB2-BD59-A6C34878D82A}">
                    <a16:rowId xmlns:a16="http://schemas.microsoft.com/office/drawing/2014/main" val="1091242644"/>
                  </a:ext>
                </a:extLst>
              </a:tr>
              <a:tr h="370840">
                <a:tc>
                  <a:txBody>
                    <a:bodyPr/>
                    <a:lstStyle/>
                    <a:p>
                      <a:r>
                        <a:rPr lang="en-US"/>
                        <a:t>Program http request pipeline</a:t>
                      </a:r>
                    </a:p>
                  </a:txBody>
                  <a:tcPr/>
                </a:tc>
                <a:tc>
                  <a:txBody>
                    <a:bodyPr/>
                    <a:lstStyle/>
                    <a:p>
                      <a:r>
                        <a:rPr lang="en-US"/>
                        <a:t>2/20/2024</a:t>
                      </a:r>
                    </a:p>
                  </a:txBody>
                  <a:tcPr/>
                </a:tc>
                <a:tc>
                  <a:txBody>
                    <a:bodyPr/>
                    <a:lstStyle/>
                    <a:p>
                      <a:r>
                        <a:rPr lang="en-US"/>
                        <a:t>2/26/2024</a:t>
                      </a:r>
                    </a:p>
                  </a:txBody>
                  <a:tcPr/>
                </a:tc>
                <a:tc>
                  <a:txBody>
                    <a:bodyPr/>
                    <a:lstStyle/>
                    <a:p>
                      <a:r>
                        <a:rPr lang="en-US"/>
                        <a:t>Sprint 1</a:t>
                      </a:r>
                    </a:p>
                  </a:txBody>
                  <a:tcPr/>
                </a:tc>
                <a:extLst>
                  <a:ext uri="{0D108BD9-81ED-4DB2-BD59-A6C34878D82A}">
                    <a16:rowId xmlns:a16="http://schemas.microsoft.com/office/drawing/2014/main" val="4136754491"/>
                  </a:ext>
                </a:extLst>
              </a:tr>
              <a:tr h="370839">
                <a:tc>
                  <a:txBody>
                    <a:bodyPr/>
                    <a:lstStyle/>
                    <a:p>
                      <a:pPr lvl="0">
                        <a:buNone/>
                      </a:pPr>
                      <a:r>
                        <a:rPr lang="en-US"/>
                        <a:t>Refactor DB operations to be modular</a:t>
                      </a:r>
                    </a:p>
                  </a:txBody>
                  <a:tcPr/>
                </a:tc>
                <a:tc>
                  <a:txBody>
                    <a:bodyPr/>
                    <a:lstStyle/>
                    <a:p>
                      <a:pPr lvl="0">
                        <a:buNone/>
                      </a:pPr>
                      <a:r>
                        <a:rPr lang="en-US"/>
                        <a:t>2/13/2024</a:t>
                      </a:r>
                    </a:p>
                  </a:txBody>
                  <a:tcPr/>
                </a:tc>
                <a:tc>
                  <a:txBody>
                    <a:bodyPr/>
                    <a:lstStyle/>
                    <a:p>
                      <a:pPr lvl="0">
                        <a:buNone/>
                      </a:pPr>
                      <a:r>
                        <a:rPr lang="en-US"/>
                        <a:t>2/20/2024</a:t>
                      </a:r>
                    </a:p>
                  </a:txBody>
                  <a:tcPr/>
                </a:tc>
                <a:tc>
                  <a:txBody>
                    <a:bodyPr/>
                    <a:lstStyle/>
                    <a:p>
                      <a:pPr lvl="0">
                        <a:buNone/>
                      </a:pPr>
                      <a:r>
                        <a:rPr lang="en-US"/>
                        <a:t>Sprint 1</a:t>
                      </a:r>
                    </a:p>
                  </a:txBody>
                  <a:tcPr/>
                </a:tc>
                <a:extLst>
                  <a:ext uri="{0D108BD9-81ED-4DB2-BD59-A6C34878D82A}">
                    <a16:rowId xmlns:a16="http://schemas.microsoft.com/office/drawing/2014/main" val="3836959910"/>
                  </a:ext>
                </a:extLst>
              </a:tr>
            </a:tbl>
          </a:graphicData>
        </a:graphic>
      </p:graphicFrame>
    </p:spTree>
    <p:extLst>
      <p:ext uri="{BB962C8B-B14F-4D97-AF65-F5344CB8AC3E}">
        <p14:creationId xmlns:p14="http://schemas.microsoft.com/office/powerpoint/2010/main" val="380887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5B01-9BDA-DBAA-2F9C-82686D24F3A7}"/>
              </a:ext>
            </a:extLst>
          </p:cNvPr>
          <p:cNvSpPr>
            <a:spLocks noGrp="1"/>
          </p:cNvSpPr>
          <p:nvPr>
            <p:ph type="title"/>
          </p:nvPr>
        </p:nvSpPr>
        <p:spPr/>
        <p:txBody>
          <a:bodyPr/>
          <a:lstStyle/>
          <a:p>
            <a:r>
              <a:rPr lang="en-US"/>
              <a:t>Project / Sprint Backlog (cont.)</a:t>
            </a:r>
          </a:p>
        </p:txBody>
      </p:sp>
      <p:graphicFrame>
        <p:nvGraphicFramePr>
          <p:cNvPr id="4" name="Content Placeholder 3">
            <a:extLst>
              <a:ext uri="{FF2B5EF4-FFF2-40B4-BE49-F238E27FC236}">
                <a16:creationId xmlns:a16="http://schemas.microsoft.com/office/drawing/2014/main" id="{C3578826-7F43-3FB6-B2C4-60F1DE2C8C54}"/>
              </a:ext>
            </a:extLst>
          </p:cNvPr>
          <p:cNvGraphicFramePr>
            <a:graphicFrameLocks noGrp="1"/>
          </p:cNvGraphicFramePr>
          <p:nvPr>
            <p:ph idx="1"/>
            <p:extLst>
              <p:ext uri="{D42A27DB-BD31-4B8C-83A1-F6EECF244321}">
                <p14:modId xmlns:p14="http://schemas.microsoft.com/office/powerpoint/2010/main" val="42829200"/>
              </p:ext>
            </p:extLst>
          </p:nvPr>
        </p:nvGraphicFramePr>
        <p:xfrm>
          <a:off x="677863" y="2160588"/>
          <a:ext cx="8596312" cy="44907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1424830108"/>
                    </a:ext>
                  </a:extLst>
                </a:gridCol>
                <a:gridCol w="2149078">
                  <a:extLst>
                    <a:ext uri="{9D8B030D-6E8A-4147-A177-3AD203B41FA5}">
                      <a16:colId xmlns:a16="http://schemas.microsoft.com/office/drawing/2014/main" val="3933877152"/>
                    </a:ext>
                  </a:extLst>
                </a:gridCol>
                <a:gridCol w="2149078">
                  <a:extLst>
                    <a:ext uri="{9D8B030D-6E8A-4147-A177-3AD203B41FA5}">
                      <a16:colId xmlns:a16="http://schemas.microsoft.com/office/drawing/2014/main" val="2456952022"/>
                    </a:ext>
                  </a:extLst>
                </a:gridCol>
                <a:gridCol w="2149078">
                  <a:extLst>
                    <a:ext uri="{9D8B030D-6E8A-4147-A177-3AD203B41FA5}">
                      <a16:colId xmlns:a16="http://schemas.microsoft.com/office/drawing/2014/main" val="136785259"/>
                    </a:ext>
                  </a:extLst>
                </a:gridCol>
              </a:tblGrid>
              <a:tr h="370840">
                <a:tc>
                  <a:txBody>
                    <a:bodyPr/>
                    <a:lstStyle/>
                    <a:p>
                      <a:r>
                        <a:rPr lang="en-US"/>
                        <a:t>Task</a:t>
                      </a:r>
                    </a:p>
                  </a:txBody>
                  <a:tcPr/>
                </a:tc>
                <a:tc>
                  <a:txBody>
                    <a:bodyPr/>
                    <a:lstStyle/>
                    <a:p>
                      <a:r>
                        <a:rPr lang="en-US"/>
                        <a:t>Date Started</a:t>
                      </a:r>
                    </a:p>
                  </a:txBody>
                  <a:tcPr/>
                </a:tc>
                <a:tc>
                  <a:txBody>
                    <a:bodyPr/>
                    <a:lstStyle/>
                    <a:p>
                      <a:r>
                        <a:rPr lang="en-US"/>
                        <a:t>Date Completed</a:t>
                      </a:r>
                    </a:p>
                  </a:txBody>
                  <a:tcPr/>
                </a:tc>
                <a:tc>
                  <a:txBody>
                    <a:bodyPr/>
                    <a:lstStyle/>
                    <a:p>
                      <a:r>
                        <a:rPr lang="en-US"/>
                        <a:t>Priority</a:t>
                      </a:r>
                    </a:p>
                  </a:txBody>
                  <a:tcPr/>
                </a:tc>
                <a:extLst>
                  <a:ext uri="{0D108BD9-81ED-4DB2-BD59-A6C34878D82A}">
                    <a16:rowId xmlns:a16="http://schemas.microsoft.com/office/drawing/2014/main" val="2323526101"/>
                  </a:ext>
                </a:extLst>
              </a:tr>
              <a:tr h="370839">
                <a:tc>
                  <a:txBody>
                    <a:bodyPr/>
                    <a:lstStyle/>
                    <a:p>
                      <a:pPr lvl="0">
                        <a:buNone/>
                      </a:pPr>
                      <a:r>
                        <a:rPr lang="en-US"/>
                        <a:t>Refactor after http request implementation</a:t>
                      </a:r>
                    </a:p>
                  </a:txBody>
                  <a:tcPr/>
                </a:tc>
                <a:tc>
                  <a:txBody>
                    <a:bodyPr/>
                    <a:lstStyle/>
                    <a:p>
                      <a:pPr lvl="0">
                        <a:buNone/>
                      </a:pPr>
                      <a:r>
                        <a:rPr lang="en-US"/>
                        <a:t>2/27/2024</a:t>
                      </a:r>
                    </a:p>
                  </a:txBody>
                  <a:tcPr/>
                </a:tc>
                <a:tc>
                  <a:txBody>
                    <a:bodyPr/>
                    <a:lstStyle/>
                    <a:p>
                      <a:pPr lvl="0">
                        <a:buNone/>
                      </a:pPr>
                      <a:r>
                        <a:rPr lang="en-US"/>
                        <a:t>-</a:t>
                      </a:r>
                    </a:p>
                  </a:txBody>
                  <a:tcPr/>
                </a:tc>
                <a:tc>
                  <a:txBody>
                    <a:bodyPr/>
                    <a:lstStyle/>
                    <a:p>
                      <a:pPr lvl="0">
                        <a:buNone/>
                      </a:pPr>
                      <a:r>
                        <a:rPr lang="en-US"/>
                        <a:t>Sprint 2</a:t>
                      </a:r>
                    </a:p>
                  </a:txBody>
                  <a:tcPr/>
                </a:tc>
                <a:extLst>
                  <a:ext uri="{0D108BD9-81ED-4DB2-BD59-A6C34878D82A}">
                    <a16:rowId xmlns:a16="http://schemas.microsoft.com/office/drawing/2014/main" val="560702192"/>
                  </a:ext>
                </a:extLst>
              </a:tr>
              <a:tr h="370840">
                <a:tc>
                  <a:txBody>
                    <a:bodyPr/>
                    <a:lstStyle/>
                    <a:p>
                      <a:pPr lvl="0">
                        <a:buNone/>
                      </a:pPr>
                      <a:r>
                        <a:rPr lang="en-US"/>
                        <a:t>Set up login data</a:t>
                      </a:r>
                    </a:p>
                  </a:txBody>
                  <a:tcPr/>
                </a:tc>
                <a:tc>
                  <a:txBody>
                    <a:bodyPr/>
                    <a:lstStyle/>
                    <a:p>
                      <a:pPr lvl="0">
                        <a:buNone/>
                      </a:pPr>
                      <a:r>
                        <a:rPr lang="en-US"/>
                        <a:t>-</a:t>
                      </a:r>
                    </a:p>
                  </a:txBody>
                  <a:tcPr/>
                </a:tc>
                <a:tc>
                  <a:txBody>
                    <a:bodyPr/>
                    <a:lstStyle/>
                    <a:p>
                      <a:pPr lvl="0">
                        <a:buNone/>
                      </a:pPr>
                      <a:r>
                        <a:rPr lang="en-US"/>
                        <a:t>-</a:t>
                      </a:r>
                    </a:p>
                  </a:txBody>
                  <a:tcPr/>
                </a:tc>
                <a:tc>
                  <a:txBody>
                    <a:bodyPr/>
                    <a:lstStyle/>
                    <a:p>
                      <a:pPr lvl="0">
                        <a:buNone/>
                      </a:pPr>
                      <a:r>
                        <a:rPr lang="en-US"/>
                        <a:t>Sprint 3</a:t>
                      </a:r>
                    </a:p>
                  </a:txBody>
                  <a:tcPr/>
                </a:tc>
                <a:extLst>
                  <a:ext uri="{0D108BD9-81ED-4DB2-BD59-A6C34878D82A}">
                    <a16:rowId xmlns:a16="http://schemas.microsoft.com/office/drawing/2014/main" val="2036451115"/>
                  </a:ext>
                </a:extLst>
              </a:tr>
              <a:tr h="370840">
                <a:tc>
                  <a:txBody>
                    <a:bodyPr/>
                    <a:lstStyle/>
                    <a:p>
                      <a:pPr lvl="0">
                        <a:buNone/>
                      </a:pPr>
                      <a:r>
                        <a:rPr lang="en-US"/>
                        <a:t>Populate DB with lab parts</a:t>
                      </a:r>
                    </a:p>
                  </a:txBody>
                  <a:tcPr/>
                </a:tc>
                <a:tc>
                  <a:txBody>
                    <a:bodyPr/>
                    <a:lstStyle/>
                    <a:p>
                      <a:pPr lvl="0">
                        <a:buNone/>
                      </a:pPr>
                      <a:r>
                        <a:rPr lang="en-US"/>
                        <a:t>2/16/2024</a:t>
                      </a:r>
                    </a:p>
                  </a:txBody>
                  <a:tcPr/>
                </a:tc>
                <a:tc>
                  <a:txBody>
                    <a:bodyPr/>
                    <a:lstStyle/>
                    <a:p>
                      <a:pPr lvl="0">
                        <a:buNone/>
                      </a:pPr>
                      <a:r>
                        <a:rPr lang="en-US"/>
                        <a:t>-</a:t>
                      </a:r>
                    </a:p>
                  </a:txBody>
                  <a:tcPr/>
                </a:tc>
                <a:tc>
                  <a:txBody>
                    <a:bodyPr/>
                    <a:lstStyle/>
                    <a:p>
                      <a:pPr lvl="0">
                        <a:buNone/>
                      </a:pPr>
                      <a:r>
                        <a:rPr lang="en-US"/>
                        <a:t>Ongoing</a:t>
                      </a:r>
                    </a:p>
                  </a:txBody>
                  <a:tcPr/>
                </a:tc>
                <a:extLst>
                  <a:ext uri="{0D108BD9-81ED-4DB2-BD59-A6C34878D82A}">
                    <a16:rowId xmlns:a16="http://schemas.microsoft.com/office/drawing/2014/main" val="3165503476"/>
                  </a:ext>
                </a:extLst>
              </a:tr>
              <a:tr h="370840">
                <a:tc>
                  <a:txBody>
                    <a:bodyPr/>
                    <a:lstStyle/>
                    <a:p>
                      <a:pPr lvl="0">
                        <a:buNone/>
                      </a:pPr>
                      <a:r>
                        <a:rPr lang="en-US"/>
                        <a:t>Store connection data in .env files</a:t>
                      </a:r>
                    </a:p>
                  </a:txBody>
                  <a:tcPr/>
                </a:tc>
                <a:tc>
                  <a:txBody>
                    <a:bodyPr/>
                    <a:lstStyle/>
                    <a:p>
                      <a:pPr lvl="0">
                        <a:buNone/>
                      </a:pPr>
                      <a:r>
                        <a:rPr lang="en-US"/>
                        <a:t>-</a:t>
                      </a:r>
                    </a:p>
                  </a:txBody>
                  <a:tcPr/>
                </a:tc>
                <a:tc>
                  <a:txBody>
                    <a:bodyPr/>
                    <a:lstStyle/>
                    <a:p>
                      <a:pPr lvl="0">
                        <a:buNone/>
                      </a:pPr>
                      <a:r>
                        <a:rPr lang="en-US"/>
                        <a:t>-</a:t>
                      </a:r>
                    </a:p>
                  </a:txBody>
                  <a:tcPr/>
                </a:tc>
                <a:tc>
                  <a:txBody>
                    <a:bodyPr/>
                    <a:lstStyle/>
                    <a:p>
                      <a:pPr lvl="0">
                        <a:buNone/>
                      </a:pPr>
                      <a:r>
                        <a:rPr lang="en-US"/>
                        <a:t>Sprint 3</a:t>
                      </a:r>
                    </a:p>
                  </a:txBody>
                  <a:tcPr/>
                </a:tc>
                <a:extLst>
                  <a:ext uri="{0D108BD9-81ED-4DB2-BD59-A6C34878D82A}">
                    <a16:rowId xmlns:a16="http://schemas.microsoft.com/office/drawing/2014/main" val="1091242644"/>
                  </a:ext>
                </a:extLst>
              </a:tr>
              <a:tr h="370840">
                <a:tc>
                  <a:txBody>
                    <a:bodyPr/>
                    <a:lstStyle/>
                    <a:p>
                      <a:r>
                        <a:rPr lang="en-US"/>
                        <a:t>Update webpage structure</a:t>
                      </a:r>
                    </a:p>
                  </a:txBody>
                  <a:tcPr/>
                </a:tc>
                <a:tc>
                  <a:txBody>
                    <a:bodyPr/>
                    <a:lstStyle/>
                    <a:p>
                      <a:r>
                        <a:rPr lang="en-US"/>
                        <a:t>-</a:t>
                      </a:r>
                    </a:p>
                  </a:txBody>
                  <a:tcPr/>
                </a:tc>
                <a:tc>
                  <a:txBody>
                    <a:bodyPr/>
                    <a:lstStyle/>
                    <a:p>
                      <a:r>
                        <a:rPr lang="en-US"/>
                        <a:t>-</a:t>
                      </a:r>
                    </a:p>
                  </a:txBody>
                  <a:tcPr/>
                </a:tc>
                <a:tc>
                  <a:txBody>
                    <a:bodyPr/>
                    <a:lstStyle/>
                    <a:p>
                      <a:r>
                        <a:rPr lang="en-US"/>
                        <a:t>Sprint 2</a:t>
                      </a:r>
                    </a:p>
                  </a:txBody>
                  <a:tcPr/>
                </a:tc>
                <a:extLst>
                  <a:ext uri="{0D108BD9-81ED-4DB2-BD59-A6C34878D82A}">
                    <a16:rowId xmlns:a16="http://schemas.microsoft.com/office/drawing/2014/main" val="4136754491"/>
                  </a:ext>
                </a:extLst>
              </a:tr>
              <a:tr h="370840">
                <a:tc>
                  <a:txBody>
                    <a:bodyPr/>
                    <a:lstStyle/>
                    <a:p>
                      <a:r>
                        <a:rPr lang="en-US"/>
                        <a:t>Refactor server-side request handler</a:t>
                      </a:r>
                    </a:p>
                  </a:txBody>
                  <a:tcPr/>
                </a:tc>
                <a:tc>
                  <a:txBody>
                    <a:bodyPr/>
                    <a:lstStyle/>
                    <a:p>
                      <a:r>
                        <a:rPr lang="en-US"/>
                        <a:t>-</a:t>
                      </a:r>
                    </a:p>
                  </a:txBody>
                  <a:tcPr/>
                </a:tc>
                <a:tc>
                  <a:txBody>
                    <a:bodyPr/>
                    <a:lstStyle/>
                    <a:p>
                      <a:r>
                        <a:rPr lang="en-US"/>
                        <a:t>-</a:t>
                      </a:r>
                    </a:p>
                  </a:txBody>
                  <a:tcPr/>
                </a:tc>
                <a:tc>
                  <a:txBody>
                    <a:bodyPr/>
                    <a:lstStyle/>
                    <a:p>
                      <a:r>
                        <a:rPr lang="en-US"/>
                        <a:t>Sprint 2</a:t>
                      </a:r>
                    </a:p>
                  </a:txBody>
                  <a:tcPr/>
                </a:tc>
                <a:extLst>
                  <a:ext uri="{0D108BD9-81ED-4DB2-BD59-A6C34878D82A}">
                    <a16:rowId xmlns:a16="http://schemas.microsoft.com/office/drawing/2014/main" val="3073258023"/>
                  </a:ext>
                </a:extLst>
              </a:tr>
            </a:tbl>
          </a:graphicData>
        </a:graphic>
      </p:graphicFrame>
    </p:spTree>
    <p:extLst>
      <p:ext uri="{BB962C8B-B14F-4D97-AF65-F5344CB8AC3E}">
        <p14:creationId xmlns:p14="http://schemas.microsoft.com/office/powerpoint/2010/main" val="298857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FB88-5C7D-E471-E171-76E55FD706DF}"/>
              </a:ext>
            </a:extLst>
          </p:cNvPr>
          <p:cNvSpPr>
            <a:spLocks noGrp="1"/>
          </p:cNvSpPr>
          <p:nvPr>
            <p:ph type="title"/>
          </p:nvPr>
        </p:nvSpPr>
        <p:spPr/>
        <p:txBody>
          <a:bodyPr/>
          <a:lstStyle/>
          <a:p>
            <a:r>
              <a:rPr lang="en-US"/>
              <a:t>What was not completed / Lessons</a:t>
            </a:r>
          </a:p>
        </p:txBody>
      </p:sp>
      <p:sp>
        <p:nvSpPr>
          <p:cNvPr id="3" name="Content Placeholder 2">
            <a:extLst>
              <a:ext uri="{FF2B5EF4-FFF2-40B4-BE49-F238E27FC236}">
                <a16:creationId xmlns:a16="http://schemas.microsoft.com/office/drawing/2014/main" id="{B6BF8EFE-A08A-B079-E4C6-1685E143FFC5}"/>
              </a:ext>
            </a:extLst>
          </p:cNvPr>
          <p:cNvSpPr>
            <a:spLocks noGrp="1"/>
          </p:cNvSpPr>
          <p:nvPr>
            <p:ph idx="1"/>
          </p:nvPr>
        </p:nvSpPr>
        <p:spPr/>
        <p:txBody>
          <a:bodyPr vert="horz" lIns="91440" tIns="45720" rIns="91440" bIns="45720" rtlCol="0" anchor="t">
            <a:normAutofit/>
          </a:bodyPr>
          <a:lstStyle/>
          <a:p>
            <a:r>
              <a:rPr lang="en-US"/>
              <a:t>Incomplete documentation and maintenance of run instructions</a:t>
            </a:r>
          </a:p>
          <a:p>
            <a:pPr lvl="1">
              <a:buFont typeface="Courier New" charset="2"/>
              <a:buChar char="o"/>
            </a:pPr>
            <a:r>
              <a:rPr lang="en-US"/>
              <a:t>Proper upkeep of this allows for better communication between team members and the cybersecurity specialists</a:t>
            </a:r>
          </a:p>
          <a:p>
            <a:r>
              <a:rPr lang="en-US"/>
              <a:t>Room for improvement with versioning practices</a:t>
            </a:r>
          </a:p>
          <a:p>
            <a:pPr lvl="1">
              <a:buFont typeface="Courier New" charset="2"/>
              <a:buChar char="o"/>
            </a:pPr>
            <a:r>
              <a:rPr lang="en-US"/>
              <a:t>Some feature implementations could have used more than one branch to enable better organization and efficiency</a:t>
            </a:r>
          </a:p>
        </p:txBody>
      </p:sp>
    </p:spTree>
    <p:extLst>
      <p:ext uri="{BB962C8B-B14F-4D97-AF65-F5344CB8AC3E}">
        <p14:creationId xmlns:p14="http://schemas.microsoft.com/office/powerpoint/2010/main" val="393751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8A3AB-F60E-A710-FCDC-6CC5AD72A9D3}"/>
              </a:ext>
            </a:extLst>
          </p:cNvPr>
          <p:cNvSpPr>
            <a:spLocks noGrp="1"/>
          </p:cNvSpPr>
          <p:nvPr>
            <p:ph type="title"/>
          </p:nvPr>
        </p:nvSpPr>
        <p:spPr/>
        <p:txBody>
          <a:bodyPr/>
          <a:lstStyle/>
          <a:p>
            <a:r>
              <a:rPr lang="en-US"/>
              <a:t>Demo (2-3min)</a:t>
            </a:r>
          </a:p>
        </p:txBody>
      </p:sp>
      <p:sp>
        <p:nvSpPr>
          <p:cNvPr id="3" name="Content Placeholder 2">
            <a:extLst>
              <a:ext uri="{FF2B5EF4-FFF2-40B4-BE49-F238E27FC236}">
                <a16:creationId xmlns:a16="http://schemas.microsoft.com/office/drawing/2014/main" id="{3869FBCB-4F11-0D88-0BBB-5D92C42CCCBC}"/>
              </a:ext>
            </a:extLst>
          </p:cNvPr>
          <p:cNvSpPr>
            <a:spLocks noGrp="1"/>
          </p:cNvSpPr>
          <p:nvPr>
            <p:ph idx="1"/>
          </p:nvPr>
        </p:nvSpPr>
        <p:spPr/>
        <p:txBody>
          <a:bodyPr vert="horz" lIns="91440" tIns="45720" rIns="91440" bIns="45720" rtlCol="0" anchor="t">
            <a:normAutofit/>
          </a:bodyPr>
          <a:lstStyle/>
          <a:p>
            <a:r>
              <a:rPr lang="en-US"/>
              <a:t>Time permitting</a:t>
            </a:r>
          </a:p>
        </p:txBody>
      </p:sp>
    </p:spTree>
    <p:extLst>
      <p:ext uri="{BB962C8B-B14F-4D97-AF65-F5344CB8AC3E}">
        <p14:creationId xmlns:p14="http://schemas.microsoft.com/office/powerpoint/2010/main" val="518467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FD6C-A399-A8AD-17A0-333CD7314A88}"/>
              </a:ext>
            </a:extLst>
          </p:cNvPr>
          <p:cNvSpPr>
            <a:spLocks noGrp="1"/>
          </p:cNvSpPr>
          <p:nvPr>
            <p:ph type="ctrTitle"/>
          </p:nvPr>
        </p:nvSpPr>
        <p:spPr/>
        <p:txBody>
          <a:bodyPr/>
          <a:lstStyle/>
          <a:p>
            <a:r>
              <a:rPr lang="en-US"/>
              <a:t>Questions?</a:t>
            </a:r>
          </a:p>
        </p:txBody>
      </p:sp>
    </p:spTree>
    <p:extLst>
      <p:ext uri="{BB962C8B-B14F-4D97-AF65-F5344CB8AC3E}">
        <p14:creationId xmlns:p14="http://schemas.microsoft.com/office/powerpoint/2010/main" val="18236596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60D52B7FB37FA488EF367BC77764542" ma:contentTypeVersion="4" ma:contentTypeDescription="Create a new document." ma:contentTypeScope="" ma:versionID="210ee81608e1c6ffbb863bd508d17430">
  <xsd:schema xmlns:xsd="http://www.w3.org/2001/XMLSchema" xmlns:xs="http://www.w3.org/2001/XMLSchema" xmlns:p="http://schemas.microsoft.com/office/2006/metadata/properties" xmlns:ns2="7b593c80-17e0-4f4b-8c53-68e65ac7eb5d" targetNamespace="http://schemas.microsoft.com/office/2006/metadata/properties" ma:root="true" ma:fieldsID="cd531d863a144e43028d81a4e8fce9de" ns2:_="">
    <xsd:import namespace="7b593c80-17e0-4f4b-8c53-68e65ac7eb5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593c80-17e0-4f4b-8c53-68e65ac7eb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F7F52C-1A2E-4FD1-99CD-146C8E24EA9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48B80B2-E1EC-496C-9FDA-62A2620DA094}">
  <ds:schemaRefs>
    <ds:schemaRef ds:uri="7b593c80-17e0-4f4b-8c53-68e65ac7eb5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C28B133-7A0F-45BD-AC86-91D8E48297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Robotics Lab Inventory</vt:lpstr>
      <vt:lpstr>Project Focus</vt:lpstr>
      <vt:lpstr>Sprint 1 Goal</vt:lpstr>
      <vt:lpstr>Major Sprint Achievements</vt:lpstr>
      <vt:lpstr>Project / Sprint Backlog</vt:lpstr>
      <vt:lpstr>Project / Sprint Backlog (cont.)</vt:lpstr>
      <vt:lpstr>What was not completed / Lessons</vt:lpstr>
      <vt:lpstr>Demo (2-3min)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cp:revision>
  <dcterms:created xsi:type="dcterms:W3CDTF">2024-02-27T01:53:17Z</dcterms:created>
  <dcterms:modified xsi:type="dcterms:W3CDTF">2024-02-27T19:21:10Z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0x010100660D52B7FB37FA488EF367BC77764542</vt:lpwstr>
  </property>
</Properties>
</file>