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285" autoAdjust="0"/>
    <p:restoredTop sz="94660"/>
  </p:normalViewPr>
  <p:slideViewPr>
    <p:cSldViewPr snapToGrid="0">
      <p:cViewPr>
        <p:scale>
          <a:sx n="33" d="100"/>
          <a:sy n="33" d="100"/>
        </p:scale>
        <p:origin x="3240" y="4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7175" y="697225"/>
            <a:ext cx="4588075"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8175" y="4415775"/>
            <a:ext cx="5505425" cy="41833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8175" y="4415775"/>
            <a:ext cx="5505425"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 name="Google Shape;23;p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017520" y="1752603"/>
            <a:ext cx="37856160" cy="636270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8000"/>
              <a:buFont typeface="Calibri"/>
              <a:buNone/>
              <a:defRPr sz="8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Autofit/>
          </a:bodyPr>
          <a:lstStyle>
            <a:lvl1pPr marL="457200" marR="0" lvl="0" indent="-736600" algn="l" rtl="0">
              <a:lnSpc>
                <a:spcPct val="90000"/>
              </a:lnSpc>
              <a:spcBef>
                <a:spcPts val="3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1pPr>
            <a:lvl2pPr marL="914400" marR="0" lvl="1" indent="-647700" algn="l" rtl="0">
              <a:lnSpc>
                <a:spcPct val="90000"/>
              </a:lnSpc>
              <a:spcBef>
                <a:spcPts val="1800"/>
              </a:spcBef>
              <a:spcAft>
                <a:spcPts val="0"/>
              </a:spcAft>
              <a:buClr>
                <a:schemeClr val="dk1"/>
              </a:buClr>
              <a:buSzPts val="6600"/>
              <a:buFont typeface="Arial"/>
              <a:buChar char="•"/>
              <a:defRPr sz="6600" b="0" i="0" u="none" strike="noStrike" cap="none">
                <a:solidFill>
                  <a:schemeClr val="dk1"/>
                </a:solidFill>
                <a:latin typeface="Calibri"/>
                <a:ea typeface="Calibri"/>
                <a:cs typeface="Calibri"/>
                <a:sym typeface="Calibri"/>
              </a:defRPr>
            </a:lvl2pPr>
            <a:lvl3pPr marL="1371600" marR="0" lvl="2" indent="-571500" algn="l" rtl="0">
              <a:lnSpc>
                <a:spcPct val="90000"/>
              </a:lnSpc>
              <a:spcBef>
                <a:spcPts val="18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3pPr>
            <a:lvl4pPr marL="1828800" marR="0" lvl="3" indent="-533400" algn="l" rtl="0">
              <a:lnSpc>
                <a:spcPct val="90000"/>
              </a:lnSpc>
              <a:spcBef>
                <a:spcPts val="18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4pPr>
            <a:lvl5pPr marL="2286000" marR="0" lvl="4" indent="-533400" algn="l" rtl="0">
              <a:lnSpc>
                <a:spcPct val="90000"/>
              </a:lnSpc>
              <a:spcBef>
                <a:spcPts val="18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3017520" y="30510481"/>
            <a:ext cx="9875520" cy="1752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538959" y="30510481"/>
            <a:ext cx="14813280" cy="1752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0998159" y="30510481"/>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4320" b="0" i="0" u="none" strike="noStrike" cap="none">
                <a:solidFill>
                  <a:srgbClr val="888888"/>
                </a:solidFill>
                <a:latin typeface="Calibri"/>
                <a:ea typeface="Calibri"/>
                <a:cs typeface="Calibri"/>
                <a:sym typeface="Calibri"/>
              </a:defRPr>
            </a:lvl1pPr>
            <a:lvl2pPr marL="0" marR="0" lvl="1" indent="0" algn="r" rtl="0">
              <a:spcBef>
                <a:spcPts val="0"/>
              </a:spcBef>
              <a:buNone/>
              <a:defRPr sz="4320" b="0" i="0" u="none" strike="noStrike" cap="none">
                <a:solidFill>
                  <a:srgbClr val="888888"/>
                </a:solidFill>
                <a:latin typeface="Calibri"/>
                <a:ea typeface="Calibri"/>
                <a:cs typeface="Calibri"/>
                <a:sym typeface="Calibri"/>
              </a:defRPr>
            </a:lvl2pPr>
            <a:lvl3pPr marL="0" marR="0" lvl="2" indent="0" algn="r" rtl="0">
              <a:spcBef>
                <a:spcPts val="0"/>
              </a:spcBef>
              <a:buNone/>
              <a:defRPr sz="4320" b="0" i="0" u="none" strike="noStrike" cap="none">
                <a:solidFill>
                  <a:srgbClr val="888888"/>
                </a:solidFill>
                <a:latin typeface="Calibri"/>
                <a:ea typeface="Calibri"/>
                <a:cs typeface="Calibri"/>
                <a:sym typeface="Calibri"/>
              </a:defRPr>
            </a:lvl3pPr>
            <a:lvl4pPr marL="0" marR="0" lvl="3" indent="0" algn="r" rtl="0">
              <a:spcBef>
                <a:spcPts val="0"/>
              </a:spcBef>
              <a:buNone/>
              <a:defRPr sz="4320" b="0" i="0" u="none" strike="noStrike" cap="none">
                <a:solidFill>
                  <a:srgbClr val="888888"/>
                </a:solidFill>
                <a:latin typeface="Calibri"/>
                <a:ea typeface="Calibri"/>
                <a:cs typeface="Calibri"/>
                <a:sym typeface="Calibri"/>
              </a:defRPr>
            </a:lvl4pPr>
            <a:lvl5pPr marL="0" marR="0" lvl="4" indent="0" algn="r" rtl="0">
              <a:spcBef>
                <a:spcPts val="0"/>
              </a:spcBef>
              <a:buNone/>
              <a:defRPr sz="4320" b="0" i="0" u="none" strike="noStrike" cap="none">
                <a:solidFill>
                  <a:srgbClr val="888888"/>
                </a:solidFill>
                <a:latin typeface="Calibri"/>
                <a:ea typeface="Calibri"/>
                <a:cs typeface="Calibri"/>
                <a:sym typeface="Calibri"/>
              </a:defRPr>
            </a:lvl5pPr>
            <a:lvl6pPr marL="0" marR="0" lvl="5" indent="0" algn="r" rtl="0">
              <a:spcBef>
                <a:spcPts val="0"/>
              </a:spcBef>
              <a:buNone/>
              <a:defRPr sz="4320" b="0" i="0" u="none" strike="noStrike" cap="none">
                <a:solidFill>
                  <a:srgbClr val="888888"/>
                </a:solidFill>
                <a:latin typeface="Calibri"/>
                <a:ea typeface="Calibri"/>
                <a:cs typeface="Calibri"/>
                <a:sym typeface="Calibri"/>
              </a:defRPr>
            </a:lvl6pPr>
            <a:lvl7pPr marL="0" marR="0" lvl="6" indent="0" algn="r" rtl="0">
              <a:spcBef>
                <a:spcPts val="0"/>
              </a:spcBef>
              <a:buNone/>
              <a:defRPr sz="4320" b="0" i="0" u="none" strike="noStrike" cap="none">
                <a:solidFill>
                  <a:srgbClr val="888888"/>
                </a:solidFill>
                <a:latin typeface="Calibri"/>
                <a:ea typeface="Calibri"/>
                <a:cs typeface="Calibri"/>
                <a:sym typeface="Calibri"/>
              </a:defRPr>
            </a:lvl7pPr>
            <a:lvl8pPr marL="0" marR="0" lvl="7" indent="0" algn="r" rtl="0">
              <a:spcBef>
                <a:spcPts val="0"/>
              </a:spcBef>
              <a:buNone/>
              <a:defRPr sz="4320" b="0" i="0" u="none" strike="noStrike" cap="none">
                <a:solidFill>
                  <a:srgbClr val="888888"/>
                </a:solidFill>
                <a:latin typeface="Calibri"/>
                <a:ea typeface="Calibri"/>
                <a:cs typeface="Calibri"/>
                <a:sym typeface="Calibri"/>
              </a:defRPr>
            </a:lvl8pPr>
            <a:lvl9pPr marL="0" marR="0" lvl="8" indent="0" algn="r" rtl="0">
              <a:spcBef>
                <a:spcPts val="0"/>
              </a:spcBef>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43159681" y="0"/>
            <a:ext cx="731520" cy="32918401"/>
          </a:xfrm>
          <a:prstGeom prst="rect">
            <a:avLst/>
          </a:prstGeom>
          <a:solidFill>
            <a:srgbClr val="999999"/>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1"/>
          <p:cNvSpPr/>
          <p:nvPr/>
        </p:nvSpPr>
        <p:spPr>
          <a:xfrm>
            <a:off x="-3" y="0"/>
            <a:ext cx="731520" cy="32918401"/>
          </a:xfrm>
          <a:prstGeom prst="rect">
            <a:avLst/>
          </a:prstGeom>
          <a:solidFill>
            <a:srgbClr val="999999"/>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1"/>
          <p:cNvSpPr/>
          <p:nvPr/>
        </p:nvSpPr>
        <p:spPr>
          <a:xfrm>
            <a:off x="0" y="0"/>
            <a:ext cx="43891199" cy="4114800"/>
          </a:xfrm>
          <a:prstGeom prst="rect">
            <a:avLst/>
          </a:prstGeom>
          <a:solidFill>
            <a:srgbClr val="31479F"/>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1"/>
          <p:cNvSpPr/>
          <p:nvPr/>
        </p:nvSpPr>
        <p:spPr>
          <a:xfrm>
            <a:off x="0" y="28803600"/>
            <a:ext cx="43891199" cy="4114800"/>
          </a:xfrm>
          <a:prstGeom prst="rect">
            <a:avLst/>
          </a:prstGeom>
          <a:solidFill>
            <a:srgbClr val="B7C1E8"/>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1"/>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any poster with a 3:4 aspect ratio.</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6" name="Google Shape;16;p1"/>
          <p:cNvGrpSpPr/>
          <p:nvPr/>
        </p:nvGrpSpPr>
        <p:grpSpPr>
          <a:xfrm>
            <a:off x="44805600" y="0"/>
            <a:ext cx="9601200" cy="32918399"/>
            <a:chOff x="33832800" y="0"/>
            <a:chExt cx="12801600" cy="43891199"/>
          </a:xfrm>
        </p:grpSpPr>
        <p:sp>
          <p:nvSpPr>
            <p:cNvPr id="17" name="Google Shape;17;p1"/>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8" name="Google Shape;18;p1"/>
            <p:cNvPicPr preferRelativeResize="0"/>
            <p:nvPr/>
          </p:nvPicPr>
          <p:blipFill rotWithShape="1">
            <a:blip r:embed="rId3">
              <a:alphaModFix/>
            </a:blip>
            <a:srcRect/>
            <a:stretch/>
          </p:blipFill>
          <p:spPr>
            <a:xfrm>
              <a:off x="34281341" y="9260274"/>
              <a:ext cx="11904515" cy="10246926"/>
            </a:xfrm>
            <a:prstGeom prst="rect">
              <a:avLst/>
            </a:prstGeom>
            <a:noFill/>
            <a:ln>
              <a:noFill/>
            </a:ln>
          </p:spPr>
        </p:pic>
      </p:grpSp>
      <p:pic>
        <p:nvPicPr>
          <p:cNvPr id="19" name="Google Shape;19;p1"/>
          <p:cNvPicPr preferRelativeResize="0"/>
          <p:nvPr/>
        </p:nvPicPr>
        <p:blipFill rotWithShape="1">
          <a:blip r:embed="rId4">
            <a:alphaModFix/>
          </a:blip>
          <a:srcRect/>
          <a:stretch/>
        </p:blipFill>
        <p:spPr>
          <a:xfrm>
            <a:off x="38404800" y="32613600"/>
            <a:ext cx="5297435" cy="1859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eg"/><Relationship Id="rId18" Type="http://schemas.openxmlformats.org/officeDocument/2006/relationships/image" Target="../media/image18.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3"/>
          <p:cNvSpPr txBox="1"/>
          <p:nvPr/>
        </p:nvSpPr>
        <p:spPr>
          <a:xfrm>
            <a:off x="0" y="-38506"/>
            <a:ext cx="43891199" cy="2908371"/>
          </a:xfrm>
          <a:prstGeom prst="rect">
            <a:avLst/>
          </a:prstGeom>
          <a:noFill/>
          <a:ln>
            <a:noFill/>
          </a:ln>
        </p:spPr>
        <p:txBody>
          <a:bodyPr spcFirstLastPara="1" wrap="square" lIns="137125" tIns="342825" rIns="137125" bIns="342825" anchor="ctr" anchorCtr="0">
            <a:noAutofit/>
          </a:bodyPr>
          <a:lstStyle/>
          <a:p>
            <a:pPr marL="0" marR="0" lvl="0" indent="0" algn="ctr" rtl="0">
              <a:spcBef>
                <a:spcPts val="0"/>
              </a:spcBef>
              <a:spcAft>
                <a:spcPts val="0"/>
              </a:spcAft>
              <a:buNone/>
            </a:pPr>
            <a:r>
              <a:rPr lang="en-US" sz="7200" b="1" i="0" u="none" strike="noStrike" cap="none" dirty="0">
                <a:solidFill>
                  <a:schemeClr val="lt1"/>
                </a:solidFill>
                <a:latin typeface="Calibri"/>
                <a:ea typeface="Calibri"/>
                <a:cs typeface="Calibri"/>
                <a:sym typeface="Calibri"/>
              </a:rPr>
              <a:t>Leveraging Deep Convolutional Generative Adversarial Networks </a:t>
            </a:r>
          </a:p>
          <a:p>
            <a:pPr marL="0" marR="0" lvl="0" indent="0" algn="ctr" rtl="0">
              <a:spcBef>
                <a:spcPts val="0"/>
              </a:spcBef>
              <a:spcAft>
                <a:spcPts val="0"/>
              </a:spcAft>
              <a:buNone/>
            </a:pPr>
            <a:r>
              <a:rPr lang="en-US" sz="7200" b="1" i="0" u="none" strike="noStrike" cap="none" dirty="0">
                <a:solidFill>
                  <a:schemeClr val="lt1"/>
                </a:solidFill>
                <a:latin typeface="Calibri"/>
                <a:ea typeface="Calibri"/>
                <a:cs typeface="Calibri"/>
                <a:sym typeface="Calibri"/>
              </a:rPr>
              <a:t>for Minecraft Structure Generation</a:t>
            </a:r>
            <a:endParaRPr dirty="0"/>
          </a:p>
        </p:txBody>
      </p:sp>
      <p:sp>
        <p:nvSpPr>
          <p:cNvPr id="26" name="Google Shape;26;p3"/>
          <p:cNvSpPr txBox="1"/>
          <p:nvPr/>
        </p:nvSpPr>
        <p:spPr>
          <a:xfrm>
            <a:off x="8229600" y="2400300"/>
            <a:ext cx="27432000" cy="1714500"/>
          </a:xfrm>
          <a:prstGeom prst="rect">
            <a:avLst/>
          </a:prstGeom>
          <a:noFill/>
          <a:ln>
            <a:noFill/>
          </a:ln>
        </p:spPr>
        <p:txBody>
          <a:bodyPr spcFirstLastPara="1" wrap="square" lIns="137125" tIns="137125" rIns="137125" bIns="137125" anchor="ctr" anchorCtr="0">
            <a:noAutofit/>
          </a:bodyPr>
          <a:lstStyle/>
          <a:p>
            <a:pPr marL="0" marR="0" lvl="0"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Adam Bullard, Wesley </a:t>
            </a:r>
            <a:r>
              <a:rPr lang="en-US" sz="4000" b="0" i="0" u="none" strike="noStrike" cap="none" dirty="0" err="1">
                <a:solidFill>
                  <a:schemeClr val="lt1"/>
                </a:solidFill>
                <a:latin typeface="Calibri"/>
                <a:ea typeface="Calibri"/>
                <a:cs typeface="Calibri"/>
                <a:sym typeface="Calibri"/>
              </a:rPr>
              <a:t>Deneke</a:t>
            </a:r>
            <a:endParaRPr lang="en-US" sz="40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4000" b="0" i="0" u="none" strike="noStrike" cap="none" dirty="0">
                <a:solidFill>
                  <a:schemeClr val="lt1"/>
                </a:solidFill>
                <a:latin typeface="Calibri"/>
                <a:ea typeface="Calibri"/>
                <a:cs typeface="Calibri"/>
                <a:sym typeface="Calibri"/>
              </a:rPr>
              <a:t>Western Washington University</a:t>
            </a:r>
            <a:endParaRPr dirty="0"/>
          </a:p>
        </p:txBody>
      </p:sp>
      <p:sp>
        <p:nvSpPr>
          <p:cNvPr id="27" name="Google Shape;27;p3"/>
          <p:cNvSpPr txBox="1"/>
          <p:nvPr/>
        </p:nvSpPr>
        <p:spPr>
          <a:xfrm>
            <a:off x="4648200" y="29417412"/>
            <a:ext cx="36804600" cy="3297107"/>
          </a:xfrm>
          <a:prstGeom prst="rect">
            <a:avLst/>
          </a:prstGeom>
          <a:noFill/>
          <a:ln>
            <a:noFill/>
          </a:ln>
        </p:spPr>
        <p:txBody>
          <a:bodyPr spcFirstLastPara="1" wrap="square" lIns="68550" tIns="68550" rIns="68550" bIns="68550" anchor="t" anchorCtr="0">
            <a:noAutofit/>
          </a:bodyPr>
          <a:lstStyle/>
          <a:p>
            <a:pPr marR="0" lvl="0" algn="l" rtl="0">
              <a:spcBef>
                <a:spcPts val="0"/>
              </a:spcBef>
              <a:spcAft>
                <a:spcPts val="0"/>
              </a:spcAft>
              <a:buClr>
                <a:schemeClr val="dk1"/>
              </a:buClr>
              <a:buSzPts val="3200"/>
            </a:pPr>
            <a:endParaRPr lang="en-US" sz="3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342842" marR="0" lvl="0" indent="-342842" algn="l" rtl="0">
              <a:spcBef>
                <a:spcPts val="0"/>
              </a:spcBef>
              <a:spcAft>
                <a:spcPts val="0"/>
              </a:spcAft>
              <a:buClr>
                <a:schemeClr val="dk1"/>
              </a:buClr>
              <a:buSzPts val="3200"/>
              <a:buFont typeface="Calibri"/>
              <a:buAutoNum type="arabicPeriod"/>
            </a:pPr>
            <a:r>
              <a:rPr lang="en-US" sz="3200" dirty="0">
                <a:latin typeface="Calibri" panose="020F0502020204030204" pitchFamily="34" charset="0"/>
                <a:ea typeface="Calibri" panose="020F0502020204030204" pitchFamily="34" charset="0"/>
                <a:cs typeface="Calibri" panose="020F0502020204030204" pitchFamily="34" charset="0"/>
              </a:rPr>
              <a:t>I. </a:t>
            </a:r>
            <a:r>
              <a:rPr lang="en-US" sz="3200" dirty="0" err="1">
                <a:latin typeface="Calibri" panose="020F0502020204030204" pitchFamily="34" charset="0"/>
                <a:ea typeface="Calibri" panose="020F0502020204030204" pitchFamily="34" charset="0"/>
                <a:cs typeface="Calibri" panose="020F0502020204030204" pitchFamily="34" charset="0"/>
              </a:rPr>
              <a:t>Gulrajani</a:t>
            </a:r>
            <a:r>
              <a:rPr lang="en-US" sz="3200" dirty="0">
                <a:latin typeface="Calibri" panose="020F0502020204030204" pitchFamily="34" charset="0"/>
                <a:ea typeface="Calibri" panose="020F0502020204030204" pitchFamily="34" charset="0"/>
                <a:cs typeface="Calibri" panose="020F0502020204030204" pitchFamily="34" charset="0"/>
              </a:rPr>
              <a:t>, F. Ahmed, M. </a:t>
            </a:r>
            <a:r>
              <a:rPr lang="en-US" sz="3200" dirty="0" err="1">
                <a:latin typeface="Calibri" panose="020F0502020204030204" pitchFamily="34" charset="0"/>
                <a:ea typeface="Calibri" panose="020F0502020204030204" pitchFamily="34" charset="0"/>
                <a:cs typeface="Calibri" panose="020F0502020204030204" pitchFamily="34" charset="0"/>
              </a:rPr>
              <a:t>Arjovsky</a:t>
            </a:r>
            <a:r>
              <a:rPr lang="en-US" sz="3200" dirty="0">
                <a:latin typeface="Calibri" panose="020F0502020204030204" pitchFamily="34" charset="0"/>
                <a:ea typeface="Calibri" panose="020F0502020204030204" pitchFamily="34" charset="0"/>
                <a:cs typeface="Calibri" panose="020F0502020204030204" pitchFamily="34" charset="0"/>
              </a:rPr>
              <a:t>, V. Dumoulin, and A. Courville, “Improved Training of Wasserstein GANs,” </a:t>
            </a:r>
            <a:r>
              <a:rPr lang="en-US" sz="3200" dirty="0" err="1">
                <a:latin typeface="Calibri" panose="020F0502020204030204" pitchFamily="34" charset="0"/>
                <a:ea typeface="Calibri" panose="020F0502020204030204" pitchFamily="34" charset="0"/>
                <a:cs typeface="Calibri" panose="020F0502020204030204" pitchFamily="34" charset="0"/>
              </a:rPr>
              <a:t>arXiv</a:t>
            </a:r>
            <a:r>
              <a:rPr lang="en-US" sz="3200" dirty="0">
                <a:latin typeface="Calibri" panose="020F0502020204030204" pitchFamily="34" charset="0"/>
                <a:ea typeface="Calibri" panose="020F0502020204030204" pitchFamily="34" charset="0"/>
                <a:cs typeface="Calibri" panose="020F0502020204030204" pitchFamily="34" charset="0"/>
              </a:rPr>
              <a:t>, 2017. [Online]. </a:t>
            </a:r>
            <a:r>
              <a:rPr lang="en-US" sz="3200" dirty="0" err="1">
                <a:latin typeface="Calibri" panose="020F0502020204030204" pitchFamily="34" charset="0"/>
                <a:ea typeface="Calibri" panose="020F0502020204030204" pitchFamily="34" charset="0"/>
                <a:cs typeface="Calibri" panose="020F0502020204030204" pitchFamily="34" charset="0"/>
              </a:rPr>
              <a:t>Available:https</a:t>
            </a:r>
            <a:r>
              <a:rPr lang="en-US" sz="3200" dirty="0">
                <a:latin typeface="Calibri" panose="020F0502020204030204" pitchFamily="34" charset="0"/>
                <a:ea typeface="Calibri" panose="020F0502020204030204" pitchFamily="34" charset="0"/>
                <a:cs typeface="Calibri" panose="020F0502020204030204" pitchFamily="34" charset="0"/>
              </a:rPr>
              <a:t>://arxiv.org/pdf/1704.00028</a:t>
            </a:r>
            <a:endParaRPr lang="en-US" sz="3200" dirty="0">
              <a:latin typeface="Calibri" panose="020F0502020204030204" pitchFamily="34" charset="0"/>
              <a:ea typeface="Calibri" panose="020F0502020204030204" pitchFamily="34" charset="0"/>
              <a:cs typeface="Calibri" panose="020F0502020204030204" pitchFamily="34" charset="0"/>
              <a:sym typeface="Calibri"/>
            </a:endParaRPr>
          </a:p>
          <a:p>
            <a:pPr marL="342842" marR="0" lvl="0" indent="-342842" algn="l" rtl="0">
              <a:spcBef>
                <a:spcPts val="0"/>
              </a:spcBef>
              <a:spcAft>
                <a:spcPts val="0"/>
              </a:spcAft>
              <a:buClr>
                <a:schemeClr val="dk1"/>
              </a:buClr>
              <a:buSzPts val="3200"/>
              <a:buFont typeface="Calibri"/>
              <a:buAutoNum type="arabicPeriod"/>
            </a:pPr>
            <a:r>
              <a:rPr lang="en-US" sz="3200" dirty="0">
                <a:latin typeface="Calibri" panose="020F0502020204030204" pitchFamily="34" charset="0"/>
                <a:ea typeface="Calibri" panose="020F0502020204030204" pitchFamily="34" charset="0"/>
                <a:cs typeface="Calibri" panose="020F0502020204030204" pitchFamily="34" charset="0"/>
              </a:rPr>
              <a:t>T. Gao, X. Yao, and D. Chen, ``</a:t>
            </a:r>
            <a:r>
              <a:rPr lang="en-US" sz="3200" dirty="0" err="1">
                <a:latin typeface="Calibri" panose="020F0502020204030204" pitchFamily="34" charset="0"/>
                <a:ea typeface="Calibri" panose="020F0502020204030204" pitchFamily="34" charset="0"/>
                <a:cs typeface="Calibri" panose="020F0502020204030204" pitchFamily="34" charset="0"/>
              </a:rPr>
              <a:t>SimCSE</a:t>
            </a:r>
            <a:r>
              <a:rPr lang="en-US" sz="3200" dirty="0">
                <a:latin typeface="Calibri" panose="020F0502020204030204" pitchFamily="34" charset="0"/>
                <a:ea typeface="Calibri" panose="020F0502020204030204" pitchFamily="34" charset="0"/>
                <a:cs typeface="Calibri" panose="020F0502020204030204" pitchFamily="34" charset="0"/>
              </a:rPr>
              <a:t>: Simple Contrastive Learning of Sentence Embeddings,'' </a:t>
            </a:r>
            <a:r>
              <a:rPr lang="en-US" sz="3200" dirty="0" err="1">
                <a:latin typeface="Calibri" panose="020F0502020204030204" pitchFamily="34" charset="0"/>
                <a:ea typeface="Calibri" panose="020F0502020204030204" pitchFamily="34" charset="0"/>
                <a:cs typeface="Calibri" panose="020F0502020204030204" pitchFamily="34" charset="0"/>
              </a:rPr>
              <a:t>arXiv</a:t>
            </a:r>
            <a:r>
              <a:rPr lang="en-US" sz="3200" dirty="0">
                <a:latin typeface="Calibri" panose="020F0502020204030204" pitchFamily="34" charset="0"/>
                <a:ea typeface="Calibri" panose="020F0502020204030204" pitchFamily="34" charset="0"/>
                <a:cs typeface="Calibri" panose="020F0502020204030204" pitchFamily="34" charset="0"/>
              </a:rPr>
              <a:t>, 2021. [Online]. Available: https://arxiv.org/abs/2104.08821</a:t>
            </a:r>
          </a:p>
          <a:p>
            <a:pPr marL="342842" marR="0" lvl="0" indent="-342842" algn="l" rtl="0">
              <a:spcBef>
                <a:spcPts val="0"/>
              </a:spcBef>
              <a:spcAft>
                <a:spcPts val="0"/>
              </a:spcAft>
              <a:buClr>
                <a:schemeClr val="dk1"/>
              </a:buClr>
              <a:buSzPts val="3200"/>
              <a:buFont typeface="Calibri"/>
              <a:buAutoNum type="arabicPeriod"/>
            </a:pPr>
            <a:r>
              <a:rPr lang="en-US" sz="3200" dirty="0">
                <a:latin typeface="Calibri" panose="020F0502020204030204" pitchFamily="34" charset="0"/>
                <a:ea typeface="Calibri" panose="020F0502020204030204" pitchFamily="34" charset="0"/>
                <a:cs typeface="Calibri" panose="020F0502020204030204" pitchFamily="34" charset="0"/>
              </a:rPr>
              <a:t> S.M. Lucas and V. Volz, ``Tile Pattern KL-Divergence for </a:t>
            </a:r>
            <a:r>
              <a:rPr lang="en-US" sz="3200" dirty="0" err="1">
                <a:latin typeface="Calibri" panose="020F0502020204030204" pitchFamily="34" charset="0"/>
                <a:ea typeface="Calibri" panose="020F0502020204030204" pitchFamily="34" charset="0"/>
                <a:cs typeface="Calibri" panose="020F0502020204030204" pitchFamily="34" charset="0"/>
              </a:rPr>
              <a:t>Analysing</a:t>
            </a:r>
            <a:r>
              <a:rPr lang="en-US" sz="3200" dirty="0">
                <a:latin typeface="Calibri" panose="020F0502020204030204" pitchFamily="34" charset="0"/>
                <a:ea typeface="Calibri" panose="020F0502020204030204" pitchFamily="34" charset="0"/>
                <a:cs typeface="Calibri" panose="020F0502020204030204" pitchFamily="34" charset="0"/>
              </a:rPr>
              <a:t> and Evolving Game Levels,'' in Proceedings of the Genetic and Evolutionary Computation Conference (GECCO '19)}, July 13--17, 2019, Prague, Czech Republic. ACM, New York, NY, USA, 9 pages. [Online]. Available: https://doi.org/10.1145/3321707.3321781</a:t>
            </a:r>
          </a:p>
          <a:p>
            <a:pPr marL="342842" marR="0" lvl="0" indent="-342842" algn="l" rtl="0">
              <a:spcBef>
                <a:spcPts val="0"/>
              </a:spcBef>
              <a:spcAft>
                <a:spcPts val="0"/>
              </a:spcAft>
              <a:buClr>
                <a:schemeClr val="dk1"/>
              </a:buClr>
              <a:buSzPts val="3200"/>
              <a:buFont typeface="Calibri"/>
              <a:buAutoNum type="arabicPeriod"/>
            </a:pPr>
            <a:endParaRPr lang="en-US" dirty="0"/>
          </a:p>
        </p:txBody>
      </p:sp>
      <p:sp>
        <p:nvSpPr>
          <p:cNvPr id="28" name="Google Shape;28;p3"/>
          <p:cNvSpPr txBox="1"/>
          <p:nvPr/>
        </p:nvSpPr>
        <p:spPr>
          <a:xfrm>
            <a:off x="4648200" y="29146502"/>
            <a:ext cx="3581400" cy="806643"/>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4400" b="1" i="0" u="none" strike="noStrike" cap="none" dirty="0">
                <a:solidFill>
                  <a:schemeClr val="dk1"/>
                </a:solidFill>
                <a:latin typeface="Calibri"/>
                <a:ea typeface="Calibri"/>
                <a:cs typeface="Calibri"/>
                <a:sym typeface="Calibri"/>
              </a:rPr>
              <a:t>References</a:t>
            </a:r>
            <a:endParaRPr dirty="0"/>
          </a:p>
        </p:txBody>
      </p:sp>
      <p:sp>
        <p:nvSpPr>
          <p:cNvPr id="29" name="Google Shape;29;p3"/>
          <p:cNvSpPr txBox="1"/>
          <p:nvPr/>
        </p:nvSpPr>
        <p:spPr>
          <a:xfrm>
            <a:off x="1463040" y="15895320"/>
            <a:ext cx="13167360" cy="4686241"/>
          </a:xfrm>
          <a:prstGeom prst="rect">
            <a:avLst/>
          </a:prstGeom>
          <a:solidFill>
            <a:schemeClr val="lt1"/>
          </a:solidFill>
          <a:ln w="12700" cap="flat" cmpd="sng">
            <a:solidFill>
              <a:srgbClr val="31479F"/>
            </a:solidFill>
            <a:prstDash val="solid"/>
            <a:round/>
            <a:headEnd type="none" w="sm" len="sm"/>
            <a:tailEnd type="none" w="sm" len="sm"/>
          </a:ln>
        </p:spPr>
        <p:txBody>
          <a:bodyPr spcFirstLastPara="1" wrap="square" lIns="137125" tIns="137125" rIns="137125" bIns="137125" anchor="t" anchorCtr="0">
            <a:noAutofit/>
          </a:bodyPr>
          <a:lstStyle/>
          <a:p>
            <a:pPr marL="0" marR="0" lvl="0" indent="0" algn="l" rtl="0">
              <a:spcBef>
                <a:spcPts val="0"/>
              </a:spcBef>
              <a:spcAft>
                <a:spcPts val="0"/>
              </a:spcAft>
              <a:buNone/>
            </a:pPr>
            <a:r>
              <a:rPr lang="en-US" sz="3200" dirty="0">
                <a:latin typeface="Calibri" panose="020F0502020204030204" pitchFamily="34" charset="0"/>
                <a:ea typeface="Calibri" panose="020F0502020204030204" pitchFamily="34" charset="0"/>
                <a:cs typeface="Calibri" panose="020F0502020204030204" pitchFamily="34" charset="0"/>
              </a:rPr>
              <a:t>- Minecraft not only allows players to build structures but also has many official and player-created tools for building easily, such as </a:t>
            </a:r>
            <a:r>
              <a:rPr lang="en-US" sz="3200" dirty="0" err="1">
                <a:latin typeface="Calibri" panose="020F0502020204030204" pitchFamily="34" charset="0"/>
                <a:ea typeface="Calibri" panose="020F0502020204030204" pitchFamily="34" charset="0"/>
                <a:cs typeface="Calibri" panose="020F0502020204030204" pitchFamily="34" charset="0"/>
              </a:rPr>
              <a:t>WorldEdit</a:t>
            </a:r>
            <a:r>
              <a:rPr lang="en-US" sz="3200" dirty="0">
                <a:latin typeface="Calibri" panose="020F0502020204030204" pitchFamily="34" charset="0"/>
                <a:ea typeface="Calibri" panose="020F0502020204030204" pitchFamily="34" charset="0"/>
                <a:cs typeface="Calibri" panose="020F0502020204030204" pitchFamily="34" charset="0"/>
              </a:rPr>
              <a:t>.</a:t>
            </a:r>
          </a:p>
          <a:p>
            <a:pPr marL="0" marR="0" lvl="0" indent="0" algn="l" rtl="0">
              <a:spcBef>
                <a:spcPts val="0"/>
              </a:spcBef>
              <a:spcAft>
                <a:spcPts val="0"/>
              </a:spcAft>
              <a:buNone/>
            </a:pPr>
            <a:r>
              <a:rPr lang="en-US" sz="3200" dirty="0">
                <a:latin typeface="Calibri" panose="020F0502020204030204" pitchFamily="34" charset="0"/>
                <a:ea typeface="Calibri" panose="020F0502020204030204" pitchFamily="34" charset="0"/>
                <a:cs typeface="Calibri" panose="020F0502020204030204" pitchFamily="34" charset="0"/>
              </a:rPr>
              <a:t>- Automated tools for building can enhance player experience and creativity by providing pre-built structures as starting points or inspiration. </a:t>
            </a:r>
          </a:p>
          <a:p>
            <a:pPr marL="0" marR="0" lvl="0" indent="0" algn="l" rtl="0">
              <a:spcBef>
                <a:spcPts val="0"/>
              </a:spcBef>
              <a:spcAft>
                <a:spcPts val="0"/>
              </a:spcAft>
              <a:buNone/>
            </a:pPr>
            <a:r>
              <a:rPr lang="en-US" sz="3200" dirty="0">
                <a:latin typeface="Calibri" panose="020F0502020204030204" pitchFamily="34" charset="0"/>
                <a:ea typeface="Calibri" panose="020F0502020204030204" pitchFamily="34" charset="0"/>
                <a:cs typeface="Calibri" panose="020F0502020204030204" pitchFamily="34" charset="0"/>
              </a:rPr>
              <a:t>- Minecraft has a long history of importing structures from outside sources, giving the opportunity to integrate more advanced automated generation.</a:t>
            </a:r>
          </a:p>
          <a:p>
            <a:pPr marL="0" marR="0" lvl="0" indent="0" algn="l" rtl="0">
              <a:spcBef>
                <a:spcPts val="0"/>
              </a:spcBef>
              <a:spcAft>
                <a:spcPts val="0"/>
              </a:spcAft>
              <a:buNone/>
            </a:pPr>
            <a:r>
              <a:rPr lang="en-US" sz="3200" dirty="0">
                <a:latin typeface="Calibri" panose="020F0502020204030204" pitchFamily="34" charset="0"/>
                <a:ea typeface="Calibri" panose="020F0502020204030204" pitchFamily="34" charset="0"/>
                <a:cs typeface="Calibri" panose="020F0502020204030204" pitchFamily="34" charset="0"/>
              </a:rPr>
              <a:t>- Leveraging DCGANs introduces the potential for producing varied and complex structures automatically, which can significantly enrich the game environment and reduce the effort required from players.</a:t>
            </a:r>
            <a:endParaRPr sz="3200" dirty="0">
              <a:latin typeface="Calibri" panose="020F0502020204030204" pitchFamily="34" charset="0"/>
              <a:ea typeface="Calibri" panose="020F0502020204030204" pitchFamily="34" charset="0"/>
              <a:cs typeface="Calibri" panose="020F0502020204030204" pitchFamily="34" charset="0"/>
            </a:endParaRPr>
          </a:p>
        </p:txBody>
      </p:sp>
      <p:sp>
        <p:nvSpPr>
          <p:cNvPr id="30" name="Google Shape;30;p3"/>
          <p:cNvSpPr/>
          <p:nvPr/>
        </p:nvSpPr>
        <p:spPr>
          <a:xfrm>
            <a:off x="1463040" y="15163800"/>
            <a:ext cx="13167360" cy="731520"/>
          </a:xfrm>
          <a:prstGeom prst="rect">
            <a:avLst/>
          </a:prstGeom>
          <a:solidFill>
            <a:srgbClr val="31479F"/>
          </a:solidFill>
          <a:ln w="12700" cap="flat" cmpd="sng">
            <a:solidFill>
              <a:srgbClr val="31479F"/>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a:solidFill>
                  <a:schemeClr val="lt1"/>
                </a:solidFill>
                <a:latin typeface="Calibri"/>
                <a:ea typeface="Calibri"/>
                <a:cs typeface="Calibri"/>
                <a:sym typeface="Calibri"/>
              </a:rPr>
              <a:t>Motivation</a:t>
            </a:r>
            <a:endParaRPr dirty="0"/>
          </a:p>
        </p:txBody>
      </p:sp>
      <p:sp>
        <p:nvSpPr>
          <p:cNvPr id="31" name="Google Shape;31;p3"/>
          <p:cNvSpPr txBox="1"/>
          <p:nvPr/>
        </p:nvSpPr>
        <p:spPr>
          <a:xfrm>
            <a:off x="15361920" y="19520230"/>
            <a:ext cx="13167360" cy="8769196"/>
          </a:xfrm>
          <a:prstGeom prst="rect">
            <a:avLst/>
          </a:prstGeom>
          <a:solidFill>
            <a:schemeClr val="lt1"/>
          </a:solidFill>
          <a:ln w="12700" cap="flat" cmpd="sng">
            <a:solidFill>
              <a:srgbClr val="31479F"/>
            </a:solidFill>
            <a:prstDash val="solid"/>
            <a:round/>
            <a:headEnd type="none" w="sm" len="sm"/>
            <a:tailEnd type="none" w="sm" len="sm"/>
          </a:ln>
        </p:spPr>
        <p:txBody>
          <a:bodyPr spcFirstLastPara="1" wrap="square" lIns="137125" tIns="137125" rIns="137125" bIns="137125" anchor="t" anchorCtr="0">
            <a:noAutofit/>
          </a:bodyPr>
          <a:lstStyle/>
          <a:p>
            <a:pPr marL="0" marR="0" lvl="0" indent="0" algn="l" rtl="0">
              <a:spcBef>
                <a:spcPts val="0"/>
              </a:spcBef>
              <a:spcAft>
                <a:spcPts val="0"/>
              </a:spcAft>
              <a:buNone/>
            </a:pPr>
            <a:r>
              <a:rPr lang="en-US" sz="3200" b="1" u="none" dirty="0">
                <a:solidFill>
                  <a:schemeClr val="dk1"/>
                </a:solidFill>
                <a:latin typeface="Calibri"/>
                <a:ea typeface="Calibri"/>
                <a:cs typeface="Calibri"/>
                <a:sym typeface="Calibri"/>
              </a:rPr>
              <a:t>DCGAN Network: </a:t>
            </a:r>
            <a:r>
              <a:rPr lang="en-US" sz="3200" dirty="0">
                <a:solidFill>
                  <a:schemeClr val="dk1"/>
                </a:solidFill>
                <a:latin typeface="Calibri"/>
                <a:ea typeface="Calibri"/>
                <a:cs typeface="Calibri"/>
                <a:sym typeface="Calibri"/>
              </a:rPr>
              <a:t>Tailored to 3D voxel data, our system utilizes two generator and discriminator neural networks with deep convolutions They train in a loop: generate new structures, then discriminate between real and generated structures, using Wasserstein loss [1] with gradient penalty (See Figure 3).</a:t>
            </a:r>
          </a:p>
          <a:p>
            <a:pPr marL="0" marR="0" lvl="0" indent="0" algn="l" rtl="0">
              <a:spcBef>
                <a:spcPts val="0"/>
              </a:spcBef>
              <a:spcAft>
                <a:spcPts val="0"/>
              </a:spcAft>
              <a:buNone/>
            </a:pPr>
            <a:endParaRPr lang="en-US" sz="3200" b="0" u="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3200" b="1" u="none" dirty="0">
                <a:solidFill>
                  <a:schemeClr val="dk1"/>
                </a:solidFill>
                <a:latin typeface="Calibri"/>
                <a:ea typeface="Calibri"/>
                <a:cs typeface="Calibri"/>
                <a:sym typeface="Calibri"/>
              </a:rPr>
              <a:t>Regional Attention:</a:t>
            </a:r>
            <a:r>
              <a:rPr lang="en-US" sz="3200" b="0" u="none" dirty="0">
                <a:solidFill>
                  <a:schemeClr val="dk1"/>
                </a:solidFill>
                <a:latin typeface="Calibri"/>
                <a:ea typeface="Calibri"/>
                <a:cs typeface="Calibri"/>
                <a:sym typeface="Calibri"/>
              </a:rPr>
              <a:t> This feature present on some of our models allows the network to focus on and weigh the importance of specific areas of the generated structure or during the discriminator’s training process.</a:t>
            </a:r>
          </a:p>
          <a:p>
            <a:pPr marL="0" marR="0" lvl="0" indent="0" algn="l" rtl="0">
              <a:spcBef>
                <a:spcPts val="0"/>
              </a:spcBef>
              <a:spcAft>
                <a:spcPts val="0"/>
              </a:spcAft>
              <a:buNone/>
            </a:pPr>
            <a:endParaRPr sz="3200" b="1" u="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3200" b="1" u="none" dirty="0">
                <a:solidFill>
                  <a:schemeClr val="dk1"/>
                </a:solidFill>
                <a:latin typeface="Calibri"/>
                <a:ea typeface="Calibri"/>
                <a:cs typeface="Calibri"/>
                <a:sym typeface="Calibri"/>
              </a:rPr>
              <a:t>Block Embeddings: </a:t>
            </a:r>
            <a:r>
              <a:rPr lang="en-US" sz="3200" dirty="0">
                <a:solidFill>
                  <a:schemeClr val="dk1"/>
                </a:solidFill>
                <a:latin typeface="Calibri"/>
                <a:ea typeface="Calibri"/>
                <a:cs typeface="Calibri"/>
                <a:sym typeface="Calibri"/>
              </a:rPr>
              <a:t>High-dimension representations of Minecraft blocks that can be given to the DCGAN as an alternative to one-hot vectors, bringing discrete blocks into a continuous space. Embeddings are outputs of a model trained with contrastive loss [2] on our structure dataset (See Figure 4).</a:t>
            </a:r>
            <a:endParaRPr lang="en-US" sz="3200" b="0" u="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b="0" u="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3200" b="1" u="none" dirty="0">
                <a:solidFill>
                  <a:schemeClr val="dk1"/>
                </a:solidFill>
                <a:latin typeface="Calibri"/>
                <a:ea typeface="Calibri"/>
                <a:cs typeface="Calibri"/>
                <a:sym typeface="Calibri"/>
              </a:rPr>
              <a:t>Public Access: </a:t>
            </a:r>
            <a:r>
              <a:rPr lang="en-US" sz="3200" b="0" u="none" dirty="0">
                <a:solidFill>
                  <a:schemeClr val="dk1"/>
                </a:solidFill>
                <a:latin typeface="Calibri"/>
                <a:ea typeface="Calibri"/>
                <a:cs typeface="Calibri"/>
                <a:sym typeface="Calibri"/>
              </a:rPr>
              <a:t>Visitors to our website can view and generate new samples from our different models in an interactive 3D window, download a </a:t>
            </a:r>
            <a:r>
              <a:rPr lang="en-US" sz="3200" dirty="0">
                <a:solidFill>
                  <a:schemeClr val="dk1"/>
                </a:solidFill>
                <a:latin typeface="Calibri"/>
                <a:ea typeface="Calibri"/>
                <a:cs typeface="Calibri"/>
                <a:sym typeface="Calibri"/>
              </a:rPr>
              <a:t>.</a:t>
            </a:r>
            <a:r>
              <a:rPr lang="en-US" sz="3200" dirty="0" err="1">
                <a:solidFill>
                  <a:schemeClr val="dk1"/>
                </a:solidFill>
                <a:latin typeface="Calibri"/>
                <a:ea typeface="Calibri"/>
                <a:cs typeface="Calibri"/>
                <a:sym typeface="Calibri"/>
              </a:rPr>
              <a:t>schem</a:t>
            </a:r>
            <a:r>
              <a:rPr lang="en-US" sz="3200" dirty="0">
                <a:solidFill>
                  <a:schemeClr val="dk1"/>
                </a:solidFill>
                <a:latin typeface="Calibri"/>
                <a:ea typeface="Calibri"/>
                <a:cs typeface="Calibri"/>
                <a:sym typeface="Calibri"/>
              </a:rPr>
              <a:t> of outputs, </a:t>
            </a:r>
            <a:r>
              <a:rPr lang="en-US" sz="3200" b="0" u="none" dirty="0">
                <a:solidFill>
                  <a:schemeClr val="dk1"/>
                </a:solidFill>
                <a:latin typeface="Calibri"/>
                <a:ea typeface="Calibri"/>
                <a:cs typeface="Calibri"/>
                <a:sym typeface="Calibri"/>
              </a:rPr>
              <a:t>as well as view other information like KL Divergence rankings.</a:t>
            </a:r>
            <a:endParaRPr dirty="0"/>
          </a:p>
        </p:txBody>
      </p:sp>
      <p:sp>
        <p:nvSpPr>
          <p:cNvPr id="32" name="Google Shape;32;p3"/>
          <p:cNvSpPr txBox="1"/>
          <p:nvPr/>
        </p:nvSpPr>
        <p:spPr>
          <a:xfrm>
            <a:off x="15361920" y="5486400"/>
            <a:ext cx="13167360" cy="4576491"/>
          </a:xfrm>
          <a:prstGeom prst="rect">
            <a:avLst/>
          </a:prstGeom>
          <a:solidFill>
            <a:schemeClr val="lt1"/>
          </a:solidFill>
          <a:ln w="12700" cap="flat" cmpd="sng">
            <a:solidFill>
              <a:srgbClr val="31479F"/>
            </a:solidFill>
            <a:prstDash val="solid"/>
            <a:round/>
            <a:headEnd type="none" w="sm" len="sm"/>
            <a:tailEnd type="none" w="sm" len="sm"/>
          </a:ln>
        </p:spPr>
        <p:txBody>
          <a:bodyPr spcFirstLastPara="1" wrap="square" lIns="137125" tIns="137125" rIns="137125" bIns="137125" anchor="t" anchorCtr="0">
            <a:noAutofit/>
          </a:bodyPr>
          <a:lstStyle/>
          <a:p>
            <a:pPr marR="0" lvl="0" algn="l" rtl="0">
              <a:spcBef>
                <a:spcPts val="0"/>
              </a:spcBef>
              <a:spcAft>
                <a:spcPts val="0"/>
              </a:spcAft>
              <a:buClr>
                <a:schemeClr val="dk1"/>
              </a:buClr>
              <a:buSzPts val="3200"/>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marR="0" lvl="0" indent="-457200" algn="l" rtl="0">
              <a:spcBef>
                <a:spcPts val="0"/>
              </a:spcBef>
              <a:spcAft>
                <a:spcPts val="0"/>
              </a:spcAft>
              <a:buClr>
                <a:schemeClr val="dk1"/>
              </a:buClr>
              <a:buSzPts val="3200"/>
              <a:buFontTx/>
              <a:buChar char="-"/>
            </a:pPr>
            <a:r>
              <a:rPr lang="en-US" sz="3200" dirty="0">
                <a:latin typeface="Calibri" panose="020F0502020204030204" pitchFamily="34" charset="0"/>
                <a:ea typeface="Calibri" panose="020F0502020204030204" pitchFamily="34" charset="0"/>
                <a:cs typeface="Calibri" panose="020F0502020204030204" pitchFamily="34" charset="0"/>
              </a:rPr>
              <a:t>Generate a variety of structures that are not only diverse and visually appealing, but also adhere to architectural styles prevalent in Minecraft.</a:t>
            </a:r>
          </a:p>
          <a:p>
            <a:pPr marL="457200" marR="0" lvl="0" indent="-457200" algn="l" rtl="0">
              <a:spcBef>
                <a:spcPts val="0"/>
              </a:spcBef>
              <a:spcAft>
                <a:spcPts val="0"/>
              </a:spcAft>
              <a:buClr>
                <a:schemeClr val="dk1"/>
              </a:buClr>
              <a:buSzPts val="3200"/>
              <a:buFontTx/>
              <a:buChar char="-"/>
            </a:pPr>
            <a:r>
              <a:rPr lang="en-US" sz="3200" dirty="0">
                <a:latin typeface="Calibri" panose="020F0502020204030204" pitchFamily="34" charset="0"/>
                <a:ea typeface="Calibri" panose="020F0502020204030204" pitchFamily="34" charset="0"/>
                <a:cs typeface="Calibri" panose="020F0502020204030204" pitchFamily="34" charset="0"/>
              </a:rPr>
              <a:t>The structures generated should be realistic within the game’s context, utilizing correct spatial relationships and Minecraft’s block aesthetics. </a:t>
            </a:r>
          </a:p>
          <a:p>
            <a:pPr marL="457200" marR="0" lvl="0" indent="-457200" algn="l" rtl="0">
              <a:spcBef>
                <a:spcPts val="0"/>
              </a:spcBef>
              <a:spcAft>
                <a:spcPts val="0"/>
              </a:spcAft>
              <a:buClr>
                <a:schemeClr val="dk1"/>
              </a:buClr>
              <a:buSzPts val="3200"/>
              <a:buFontTx/>
              <a:buChar char="-"/>
            </a:pPr>
            <a:r>
              <a:rPr lang="en-US" sz="3200" dirty="0">
                <a:latin typeface="Calibri" panose="020F0502020204030204" pitchFamily="34" charset="0"/>
                <a:ea typeface="Calibri" panose="020F0502020204030204" pitchFamily="34" charset="0"/>
                <a:cs typeface="Calibri" panose="020F0502020204030204" pitchFamily="34" charset="0"/>
              </a:rPr>
              <a:t>Utilize existing .</a:t>
            </a:r>
            <a:r>
              <a:rPr lang="en-US" sz="3200" dirty="0" err="1">
                <a:latin typeface="Calibri" panose="020F0502020204030204" pitchFamily="34" charset="0"/>
                <a:ea typeface="Calibri" panose="020F0502020204030204" pitchFamily="34" charset="0"/>
                <a:cs typeface="Calibri" panose="020F0502020204030204" pitchFamily="34" charset="0"/>
              </a:rPr>
              <a:t>schem</a:t>
            </a:r>
            <a:r>
              <a:rPr lang="en-US" sz="3200" dirty="0">
                <a:latin typeface="Calibri" panose="020F0502020204030204" pitchFamily="34" charset="0"/>
                <a:ea typeface="Calibri" panose="020F0502020204030204" pitchFamily="34" charset="0"/>
                <a:cs typeface="Calibri" panose="020F0502020204030204" pitchFamily="34" charset="0"/>
              </a:rPr>
              <a:t> file architecture for easily previewing and exporting generated structures to Minecraft from a publicly accessible website.</a:t>
            </a:r>
          </a:p>
          <a:p>
            <a:pPr marL="457200" marR="0" lvl="0" indent="-457200" algn="l" rtl="0">
              <a:spcBef>
                <a:spcPts val="0"/>
              </a:spcBef>
              <a:spcAft>
                <a:spcPts val="0"/>
              </a:spcAft>
              <a:buClr>
                <a:schemeClr val="dk1"/>
              </a:buClr>
              <a:buSzPts val="3200"/>
              <a:buFontTx/>
              <a:buChar char="-"/>
            </a:pPr>
            <a:r>
              <a:rPr lang="en-US" sz="3200" dirty="0">
                <a:latin typeface="Calibri" panose="020F0502020204030204" pitchFamily="34" charset="0"/>
                <a:ea typeface="Calibri" panose="020F0502020204030204" pitchFamily="34" charset="0"/>
                <a:cs typeface="Calibri" panose="020F0502020204030204" pitchFamily="34" charset="0"/>
              </a:rPr>
              <a:t>Use embeddings to capture complex relationships between blocks.</a:t>
            </a:r>
          </a:p>
          <a:p>
            <a:pPr marL="457200" marR="0" lvl="0" indent="-457200" algn="l" rtl="0">
              <a:spcBef>
                <a:spcPts val="0"/>
              </a:spcBef>
              <a:spcAft>
                <a:spcPts val="0"/>
              </a:spcAft>
              <a:buClr>
                <a:schemeClr val="dk1"/>
              </a:buClr>
              <a:buSzPts val="3200"/>
              <a:buFontTx/>
              <a:buChar char="-"/>
            </a:pPr>
            <a:endParaRPr lang="en-US" sz="3200" dirty="0">
              <a:latin typeface="Calibri" panose="020F0502020204030204" pitchFamily="34" charset="0"/>
              <a:ea typeface="Calibri" panose="020F0502020204030204" pitchFamily="34" charset="0"/>
              <a:cs typeface="Calibri" panose="020F0502020204030204" pitchFamily="34" charset="0"/>
            </a:endParaRPr>
          </a:p>
          <a:p>
            <a:pPr marL="457200" marR="0" lvl="0" indent="-457200" algn="l" rtl="0">
              <a:spcBef>
                <a:spcPts val="0"/>
              </a:spcBef>
              <a:spcAft>
                <a:spcPts val="0"/>
              </a:spcAft>
              <a:buClr>
                <a:schemeClr val="dk1"/>
              </a:buClr>
              <a:buSzPts val="3200"/>
              <a:buFontTx/>
              <a:buChar char="-"/>
            </a:pPr>
            <a:endParaRPr sz="3200" dirty="0">
              <a:latin typeface="Calibri" panose="020F0502020204030204" pitchFamily="34" charset="0"/>
              <a:ea typeface="Calibri" panose="020F0502020204030204" pitchFamily="34" charset="0"/>
              <a:cs typeface="Calibri" panose="020F0502020204030204" pitchFamily="34" charset="0"/>
            </a:endParaRPr>
          </a:p>
        </p:txBody>
      </p:sp>
      <p:sp>
        <p:nvSpPr>
          <p:cNvPr id="33" name="Google Shape;33;p3"/>
          <p:cNvSpPr/>
          <p:nvPr/>
        </p:nvSpPr>
        <p:spPr>
          <a:xfrm>
            <a:off x="15361920" y="4754880"/>
            <a:ext cx="13167360" cy="731520"/>
          </a:xfrm>
          <a:prstGeom prst="rect">
            <a:avLst/>
          </a:prstGeom>
          <a:solidFill>
            <a:srgbClr val="31479F"/>
          </a:solidFill>
          <a:ln w="12700" cap="flat" cmpd="sng">
            <a:solidFill>
              <a:srgbClr val="31479F"/>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chemeClr val="lt1"/>
                </a:solidFill>
                <a:latin typeface="Calibri"/>
                <a:ea typeface="Calibri"/>
                <a:cs typeface="Calibri"/>
                <a:sym typeface="Calibri"/>
              </a:rPr>
              <a:t>Design Criteria</a:t>
            </a:r>
            <a:endParaRPr/>
          </a:p>
        </p:txBody>
      </p:sp>
      <p:sp>
        <p:nvSpPr>
          <p:cNvPr id="34" name="Google Shape;34;p3"/>
          <p:cNvSpPr txBox="1"/>
          <p:nvPr/>
        </p:nvSpPr>
        <p:spPr>
          <a:xfrm>
            <a:off x="29260800" y="5506333"/>
            <a:ext cx="13167360" cy="4556558"/>
          </a:xfrm>
          <a:prstGeom prst="rect">
            <a:avLst/>
          </a:prstGeom>
          <a:solidFill>
            <a:schemeClr val="lt1"/>
          </a:solidFill>
          <a:ln w="12700" cap="flat" cmpd="sng">
            <a:solidFill>
              <a:srgbClr val="31479F"/>
            </a:solidFill>
            <a:prstDash val="solid"/>
            <a:round/>
            <a:headEnd type="none" w="sm" len="sm"/>
            <a:tailEnd type="none" w="sm" len="sm"/>
          </a:ln>
        </p:spPr>
        <p:txBody>
          <a:bodyPr spcFirstLastPara="1" wrap="square" lIns="137125" tIns="137125" rIns="137125" bIns="137125" anchor="t" anchorCtr="0">
            <a:noAutofit/>
          </a:bodyPr>
          <a:lstStyle/>
          <a:p>
            <a:pPr marL="0" marR="0" lvl="0" indent="0" algn="l" rtl="0">
              <a:spcBef>
                <a:spcPts val="0"/>
              </a:spcBef>
              <a:spcAft>
                <a:spcPts val="0"/>
              </a:spcAft>
              <a:buNone/>
            </a:pPr>
            <a:r>
              <a:rPr lang="en-US" sz="3200" dirty="0">
                <a:solidFill>
                  <a:schemeClr val="dk1"/>
                </a:solidFill>
                <a:latin typeface="Calibri"/>
                <a:ea typeface="Calibri"/>
                <a:cs typeface="Calibri"/>
                <a:sym typeface="Calibri"/>
              </a:rPr>
              <a:t>To validate our model’s performance, we employed both qualitative feedback as well as KL Divergence quantitative analysis adapted to 3D evaluation.</a:t>
            </a:r>
            <a:endParaRPr lang="en-US" sz="3200" b="0" u="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3200" b="0" u="none" dirty="0">
              <a:solidFill>
                <a:schemeClr val="dk1"/>
              </a:solidFill>
              <a:latin typeface="Calibri"/>
              <a:ea typeface="Calibri"/>
              <a:cs typeface="Calibri"/>
              <a:sym typeface="Calibri"/>
            </a:endParaRPr>
          </a:p>
          <a:p>
            <a:r>
              <a:rPr lang="en-US" sz="3200" b="1" u="none" dirty="0">
                <a:solidFill>
                  <a:schemeClr val="dk1"/>
                </a:solidFill>
                <a:latin typeface="Calibri"/>
                <a:ea typeface="Calibri"/>
                <a:cs typeface="Calibri"/>
                <a:sym typeface="Calibri"/>
              </a:rPr>
              <a:t>User Study: </a:t>
            </a:r>
            <a:r>
              <a:rPr lang="en-US" sz="3200" u="none" dirty="0">
                <a:solidFill>
                  <a:schemeClr val="dk1"/>
                </a:solidFill>
                <a:latin typeface="Calibri"/>
                <a:ea typeface="Calibri"/>
                <a:cs typeface="Calibri"/>
                <a:sym typeface="Calibri"/>
              </a:rPr>
              <a:t>Ongoing. </a:t>
            </a:r>
            <a:r>
              <a:rPr lang="en-US" sz="3200" dirty="0">
                <a:solidFill>
                  <a:schemeClr val="dk1"/>
                </a:solidFill>
                <a:latin typeface="Calibri"/>
                <a:ea typeface="Calibri"/>
                <a:cs typeface="Calibri"/>
                <a:sym typeface="Calibri"/>
              </a:rPr>
              <a:t>A</a:t>
            </a:r>
            <a:r>
              <a:rPr lang="en-US" sz="3200" u="none" dirty="0">
                <a:solidFill>
                  <a:schemeClr val="dk1"/>
                </a:solidFill>
                <a:latin typeface="Calibri"/>
                <a:ea typeface="Calibri"/>
                <a:cs typeface="Calibri"/>
                <a:sym typeface="Calibri"/>
              </a:rPr>
              <a:t> survey is available to take on our website!</a:t>
            </a:r>
          </a:p>
          <a:p>
            <a:endParaRPr sz="3200" b="0" u="none" dirty="0">
              <a:solidFill>
                <a:schemeClr val="dk1"/>
              </a:solidFill>
              <a:latin typeface="Calibri"/>
              <a:ea typeface="Calibri"/>
              <a:cs typeface="Calibri"/>
              <a:sym typeface="Calibri"/>
            </a:endParaRPr>
          </a:p>
          <a:p>
            <a:pPr lvl="0"/>
            <a:r>
              <a:rPr lang="en-US" sz="3200" b="1" dirty="0">
                <a:solidFill>
                  <a:schemeClr val="dk1"/>
                </a:solidFill>
                <a:latin typeface="Calibri"/>
                <a:ea typeface="Calibri"/>
                <a:cs typeface="Calibri"/>
                <a:sym typeface="Calibri"/>
              </a:rPr>
              <a:t>Cubic Pattern KL Divergence</a:t>
            </a:r>
            <a:r>
              <a:rPr lang="en-US" sz="3200" b="1" u="none" dirty="0">
                <a:solidFill>
                  <a:schemeClr val="dk1"/>
                </a:solidFill>
                <a:latin typeface="Calibri"/>
                <a:ea typeface="Calibri"/>
                <a:cs typeface="Calibri"/>
                <a:sym typeface="Calibri"/>
              </a:rPr>
              <a:t>:</a:t>
            </a:r>
            <a:r>
              <a:rPr lang="en-US" sz="3200" b="0" u="none" dirty="0">
                <a:solidFill>
                  <a:schemeClr val="dk1"/>
                </a:solidFill>
                <a:latin typeface="Calibri"/>
                <a:ea typeface="Calibri"/>
                <a:cs typeface="Calibri"/>
                <a:sym typeface="Calibri"/>
              </a:rPr>
              <a:t> </a:t>
            </a:r>
            <a:r>
              <a:rPr lang="en-US" sz="3200" dirty="0">
                <a:solidFill>
                  <a:schemeClr val="dk1"/>
                </a:solidFill>
                <a:latin typeface="Calibri"/>
                <a:ea typeface="Calibri"/>
                <a:cs typeface="Calibri"/>
                <a:sym typeface="Calibri"/>
              </a:rPr>
              <a:t>A method extended from Tile Pattern KL Divergence used in past work [3] in 2D game levels. We extended this work into a 3D voxel space by comparing the occurrences of 3D patterns between dataset and generated structures to measure structural differences.</a:t>
            </a:r>
            <a:endParaRPr lang="en-US" sz="3200" b="0" u="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3200" b="0" u="none" dirty="0">
              <a:solidFill>
                <a:schemeClr val="dk1"/>
              </a:solidFill>
              <a:latin typeface="Calibri"/>
              <a:ea typeface="Calibri"/>
              <a:cs typeface="Calibri"/>
              <a:sym typeface="Calibri"/>
            </a:endParaRPr>
          </a:p>
        </p:txBody>
      </p:sp>
      <p:sp>
        <p:nvSpPr>
          <p:cNvPr id="35" name="Google Shape;35;p3"/>
          <p:cNvSpPr/>
          <p:nvPr/>
        </p:nvSpPr>
        <p:spPr>
          <a:xfrm>
            <a:off x="29260800" y="4760750"/>
            <a:ext cx="13167360" cy="731520"/>
          </a:xfrm>
          <a:prstGeom prst="rect">
            <a:avLst/>
          </a:prstGeom>
          <a:solidFill>
            <a:srgbClr val="31479F"/>
          </a:solidFill>
          <a:ln w="12700" cap="flat" cmpd="sng">
            <a:solidFill>
              <a:srgbClr val="31479F"/>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chemeClr val="lt1"/>
                </a:solidFill>
                <a:latin typeface="Calibri"/>
                <a:ea typeface="Calibri"/>
                <a:cs typeface="Calibri"/>
                <a:sym typeface="Calibri"/>
              </a:rPr>
              <a:t>Evaluation</a:t>
            </a:r>
            <a:endParaRPr/>
          </a:p>
        </p:txBody>
      </p:sp>
      <p:sp>
        <p:nvSpPr>
          <p:cNvPr id="36" name="Google Shape;36;p3"/>
          <p:cNvSpPr txBox="1"/>
          <p:nvPr/>
        </p:nvSpPr>
        <p:spPr>
          <a:xfrm>
            <a:off x="29260800" y="23485066"/>
            <a:ext cx="7462684" cy="4708935"/>
          </a:xfrm>
          <a:prstGeom prst="rect">
            <a:avLst/>
          </a:prstGeom>
          <a:solidFill>
            <a:schemeClr val="lt1"/>
          </a:solidFill>
          <a:ln w="12700" cap="flat" cmpd="sng">
            <a:solidFill>
              <a:srgbClr val="31479F"/>
            </a:solidFill>
            <a:prstDash val="solid"/>
            <a:round/>
            <a:headEnd type="none" w="sm" len="sm"/>
            <a:tailEnd type="none" w="sm" len="sm"/>
          </a:ln>
        </p:spPr>
        <p:txBody>
          <a:bodyPr spcFirstLastPara="1" wrap="square" lIns="137125" tIns="137125" rIns="137125" bIns="137125" anchor="t" anchorCtr="0">
            <a:noAutofit/>
          </a:bodyPr>
          <a:lstStyle/>
          <a:p>
            <a:pPr marL="0" marR="0" lvl="0" indent="0" algn="l" rtl="0">
              <a:spcBef>
                <a:spcPts val="0"/>
              </a:spcBef>
              <a:spcAft>
                <a:spcPts val="0"/>
              </a:spcAft>
              <a:buNone/>
            </a:pPr>
            <a:r>
              <a:rPr lang="en-US" sz="3200" b="1" u="none" dirty="0">
                <a:solidFill>
                  <a:schemeClr val="dk1"/>
                </a:solidFill>
                <a:latin typeface="Calibri"/>
                <a:ea typeface="Calibri"/>
                <a:cs typeface="Calibri"/>
                <a:sym typeface="Calibri"/>
              </a:rPr>
              <a:t>Expansion of the training dataset </a:t>
            </a:r>
            <a:r>
              <a:rPr lang="en-US" sz="3200" u="none" dirty="0">
                <a:solidFill>
                  <a:schemeClr val="dk1"/>
                </a:solidFill>
                <a:latin typeface="Calibri"/>
                <a:ea typeface="Calibri"/>
                <a:cs typeface="Calibri"/>
                <a:sym typeface="Calibri"/>
              </a:rPr>
              <a:t>is crucial to improve outputs, such as experimenting with further data augmentation, or a solution </a:t>
            </a:r>
            <a:r>
              <a:rPr lang="en-US" sz="3200" dirty="0">
                <a:solidFill>
                  <a:schemeClr val="dk1"/>
                </a:solidFill>
                <a:latin typeface="Calibri"/>
                <a:ea typeface="Calibri"/>
                <a:cs typeface="Calibri"/>
                <a:sym typeface="Calibri"/>
              </a:rPr>
              <a:t>for </a:t>
            </a:r>
            <a:r>
              <a:rPr lang="en-US" sz="3200" u="none" dirty="0">
                <a:solidFill>
                  <a:schemeClr val="dk1"/>
                </a:solidFill>
                <a:latin typeface="Calibri"/>
                <a:ea typeface="Calibri"/>
                <a:cs typeface="Calibri"/>
                <a:sym typeface="Calibri"/>
              </a:rPr>
              <a:t>dynamically sized inputs and outputs. Also, labeling </a:t>
            </a:r>
            <a:r>
              <a:rPr lang="en-US" sz="3200" dirty="0">
                <a:solidFill>
                  <a:schemeClr val="dk1"/>
                </a:solidFill>
                <a:latin typeface="Calibri"/>
                <a:ea typeface="Calibri"/>
                <a:cs typeface="Calibri"/>
                <a:sym typeface="Calibri"/>
              </a:rPr>
              <a:t>a </a:t>
            </a:r>
            <a:r>
              <a:rPr lang="en-US" sz="3200" u="none" dirty="0">
                <a:solidFill>
                  <a:schemeClr val="dk1"/>
                </a:solidFill>
                <a:latin typeface="Calibri"/>
                <a:ea typeface="Calibri"/>
                <a:cs typeface="Calibri"/>
                <a:sym typeface="Calibri"/>
              </a:rPr>
              <a:t>dataset would allow for conditional generator outputs.</a:t>
            </a:r>
          </a:p>
          <a:p>
            <a:pPr marL="0" marR="0" lvl="0" indent="0" algn="l" rtl="0">
              <a:spcBef>
                <a:spcPts val="0"/>
              </a:spcBef>
              <a:spcAft>
                <a:spcPts val="0"/>
              </a:spcAft>
              <a:buNone/>
            </a:pPr>
            <a:r>
              <a:rPr lang="en-US" sz="3200" b="1" u="none" dirty="0">
                <a:solidFill>
                  <a:schemeClr val="dk1"/>
                </a:solidFill>
                <a:latin typeface="Calibri"/>
                <a:ea typeface="Calibri"/>
                <a:cs typeface="Calibri"/>
                <a:sym typeface="Calibri"/>
              </a:rPr>
              <a:t>Increased model complexity</a:t>
            </a:r>
            <a:r>
              <a:rPr lang="en-US" sz="3200" b="0" u="none" dirty="0">
                <a:solidFill>
                  <a:schemeClr val="dk1"/>
                </a:solidFill>
                <a:latin typeface="Calibri"/>
                <a:ea typeface="Calibri"/>
                <a:cs typeface="Calibri"/>
                <a:sym typeface="Calibri"/>
              </a:rPr>
              <a:t>, adjustments to the training regimen, or architecture changes to increase global output quality</a:t>
            </a:r>
            <a:r>
              <a:rPr lang="en-US" sz="3200" b="0" dirty="0">
                <a:solidFill>
                  <a:schemeClr val="dk1"/>
                </a:solidFill>
                <a:latin typeface="Calibri"/>
                <a:ea typeface="Calibri"/>
                <a:cs typeface="Calibri"/>
                <a:sym typeface="Calibri"/>
              </a:rPr>
              <a:t>.</a:t>
            </a:r>
            <a:endParaRPr lang="en-US" sz="3200" u="none" dirty="0">
              <a:solidFill>
                <a:schemeClr val="dk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37" name="Google Shape;37;p3"/>
          <p:cNvSpPr/>
          <p:nvPr/>
        </p:nvSpPr>
        <p:spPr>
          <a:xfrm>
            <a:off x="29260800" y="22753545"/>
            <a:ext cx="7462684" cy="731520"/>
          </a:xfrm>
          <a:prstGeom prst="rect">
            <a:avLst/>
          </a:prstGeom>
          <a:solidFill>
            <a:srgbClr val="31479F"/>
          </a:solidFill>
          <a:ln w="12700" cap="flat" cmpd="sng">
            <a:solidFill>
              <a:srgbClr val="31479F"/>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a:solidFill>
                  <a:schemeClr val="lt1"/>
                </a:solidFill>
                <a:latin typeface="Calibri"/>
                <a:ea typeface="Calibri"/>
                <a:cs typeface="Calibri"/>
                <a:sym typeface="Calibri"/>
              </a:rPr>
              <a:t>Future Work</a:t>
            </a:r>
            <a:endParaRPr dirty="0"/>
          </a:p>
        </p:txBody>
      </p:sp>
      <p:sp>
        <p:nvSpPr>
          <p:cNvPr id="38" name="Google Shape;38;p3"/>
          <p:cNvSpPr/>
          <p:nvPr/>
        </p:nvSpPr>
        <p:spPr>
          <a:xfrm>
            <a:off x="15361920" y="18819189"/>
            <a:ext cx="13167360" cy="731520"/>
          </a:xfrm>
          <a:prstGeom prst="rect">
            <a:avLst/>
          </a:prstGeom>
          <a:solidFill>
            <a:srgbClr val="31479F"/>
          </a:solidFill>
          <a:ln w="12700" cap="flat" cmpd="sng">
            <a:solidFill>
              <a:srgbClr val="31479F"/>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a:solidFill>
                  <a:schemeClr val="lt1"/>
                </a:solidFill>
                <a:latin typeface="Calibri"/>
                <a:ea typeface="Calibri"/>
                <a:cs typeface="Calibri"/>
                <a:sym typeface="Calibri"/>
              </a:rPr>
              <a:t>Implementation</a:t>
            </a:r>
            <a:endParaRPr dirty="0"/>
          </a:p>
        </p:txBody>
      </p:sp>
      <p:sp>
        <p:nvSpPr>
          <p:cNvPr id="39" name="Google Shape;39;p3"/>
          <p:cNvSpPr txBox="1"/>
          <p:nvPr/>
        </p:nvSpPr>
        <p:spPr>
          <a:xfrm>
            <a:off x="11132854" y="24018181"/>
            <a:ext cx="3497546" cy="3516335"/>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800" b="1" u="none" dirty="0">
                <a:solidFill>
                  <a:schemeClr val="dk1"/>
                </a:solidFill>
                <a:latin typeface="Calibri"/>
                <a:ea typeface="Calibri"/>
                <a:cs typeface="Calibri"/>
                <a:sym typeface="Calibri"/>
              </a:rPr>
              <a:t>Figure 2.</a:t>
            </a:r>
            <a:r>
              <a:rPr lang="en-US" sz="2800" b="0" u="none" dirty="0">
                <a:solidFill>
                  <a:schemeClr val="dk1"/>
                </a:solidFill>
                <a:latin typeface="Calibri"/>
                <a:ea typeface="Calibri"/>
                <a:cs typeface="Calibri"/>
                <a:sym typeface="Calibri"/>
              </a:rPr>
              <a:t> An overview of our DCGAN training architecture.</a:t>
            </a:r>
            <a:endParaRPr dirty="0"/>
          </a:p>
        </p:txBody>
      </p:sp>
      <p:sp>
        <p:nvSpPr>
          <p:cNvPr id="40" name="Google Shape;40;p3"/>
          <p:cNvSpPr txBox="1"/>
          <p:nvPr/>
        </p:nvSpPr>
        <p:spPr>
          <a:xfrm>
            <a:off x="15632248" y="17415943"/>
            <a:ext cx="12626701" cy="931012"/>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800" b="1" u="none" dirty="0">
                <a:solidFill>
                  <a:schemeClr val="dk1"/>
                </a:solidFill>
                <a:latin typeface="Calibri"/>
                <a:ea typeface="Calibri"/>
                <a:cs typeface="Calibri"/>
                <a:sym typeface="Calibri"/>
              </a:rPr>
              <a:t>Figure </a:t>
            </a:r>
            <a:r>
              <a:rPr lang="en-US" sz="2800" b="1" dirty="0">
                <a:solidFill>
                  <a:schemeClr val="dk1"/>
                </a:solidFill>
                <a:latin typeface="Calibri"/>
                <a:ea typeface="Calibri"/>
                <a:cs typeface="Calibri"/>
                <a:sym typeface="Calibri"/>
              </a:rPr>
              <a:t>4. </a:t>
            </a:r>
            <a:r>
              <a:rPr lang="en-US" sz="2800" dirty="0">
                <a:solidFill>
                  <a:schemeClr val="dk1"/>
                </a:solidFill>
                <a:latin typeface="Calibri"/>
                <a:ea typeface="Calibri"/>
                <a:cs typeface="Calibri"/>
                <a:sym typeface="Calibri"/>
              </a:rPr>
              <a:t>Embedding</a:t>
            </a:r>
            <a:r>
              <a:rPr lang="en-US" sz="2800" b="0" u="none" dirty="0">
                <a:solidFill>
                  <a:schemeClr val="dk1"/>
                </a:solidFill>
                <a:latin typeface="Calibri"/>
                <a:ea typeface="Calibri"/>
                <a:cs typeface="Calibri"/>
                <a:sym typeface="Calibri"/>
              </a:rPr>
              <a:t> contrastive loss function.</a:t>
            </a:r>
            <a:endParaRPr dirty="0"/>
          </a:p>
        </p:txBody>
      </p:sp>
      <p:sp>
        <p:nvSpPr>
          <p:cNvPr id="42" name="Google Shape;42;p3"/>
          <p:cNvSpPr txBox="1"/>
          <p:nvPr/>
        </p:nvSpPr>
        <p:spPr>
          <a:xfrm>
            <a:off x="1463040" y="5463646"/>
            <a:ext cx="13167360" cy="2246722"/>
          </a:xfrm>
          <a:prstGeom prst="rect">
            <a:avLst/>
          </a:prstGeom>
          <a:solidFill>
            <a:schemeClr val="lt1"/>
          </a:solidFill>
          <a:ln w="12700" cap="flat" cmpd="sng">
            <a:solidFill>
              <a:srgbClr val="31479F"/>
            </a:solidFill>
            <a:prstDash val="solid"/>
            <a:round/>
            <a:headEnd type="none" w="sm" len="sm"/>
            <a:tailEnd type="none" w="sm" len="sm"/>
          </a:ln>
        </p:spPr>
        <p:txBody>
          <a:bodyPr spcFirstLastPara="1" wrap="square" lIns="137125" tIns="137125" rIns="137125" bIns="137125" anchor="t" anchorCtr="0">
            <a:noAutofit/>
          </a:bodyPr>
          <a:lstStyle/>
          <a:p>
            <a:pPr marL="0" marR="0" lvl="0" indent="0" algn="l" rtl="0">
              <a:spcBef>
                <a:spcPts val="0"/>
              </a:spcBef>
              <a:spcAft>
                <a:spcPts val="0"/>
              </a:spcAft>
              <a:buNone/>
            </a:pPr>
            <a:r>
              <a:rPr lang="en-US" sz="3200" dirty="0">
                <a:latin typeface="Calibri" panose="020F0502020204030204" pitchFamily="34" charset="0"/>
                <a:ea typeface="Calibri" panose="020F0502020204030204" pitchFamily="34" charset="0"/>
                <a:cs typeface="Calibri" panose="020F0502020204030204" pitchFamily="34" charset="0"/>
              </a:rPr>
              <a:t>Develop a DCGAN to generate Minecraft structures. These structures are intended to mimic complex and aesthetically pleasing designs that are usually built by human players. Make this tool publicly available for players to create structures that can be imported into any Minecraft virtual world.</a:t>
            </a:r>
          </a:p>
        </p:txBody>
      </p:sp>
      <p:sp>
        <p:nvSpPr>
          <p:cNvPr id="43" name="Google Shape;43;p3"/>
          <p:cNvSpPr/>
          <p:nvPr/>
        </p:nvSpPr>
        <p:spPr>
          <a:xfrm>
            <a:off x="1463040" y="4732126"/>
            <a:ext cx="13167360" cy="731520"/>
          </a:xfrm>
          <a:prstGeom prst="rect">
            <a:avLst/>
          </a:prstGeom>
          <a:solidFill>
            <a:srgbClr val="31479F"/>
          </a:solidFill>
          <a:ln w="12700" cap="flat" cmpd="sng">
            <a:solidFill>
              <a:srgbClr val="31479F"/>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a:solidFill>
                  <a:schemeClr val="lt1"/>
                </a:solidFill>
                <a:latin typeface="Calibri"/>
                <a:ea typeface="Calibri"/>
                <a:cs typeface="Calibri"/>
                <a:sym typeface="Calibri"/>
              </a:rPr>
              <a:t>Objective</a:t>
            </a:r>
            <a:endParaRPr dirty="0"/>
          </a:p>
        </p:txBody>
      </p:sp>
      <p:sp>
        <p:nvSpPr>
          <p:cNvPr id="47" name="Google Shape;47;p3"/>
          <p:cNvSpPr txBox="1"/>
          <p:nvPr/>
        </p:nvSpPr>
        <p:spPr>
          <a:xfrm>
            <a:off x="9900735" y="9373252"/>
            <a:ext cx="4214970" cy="3085448"/>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800" b="1" u="none" dirty="0">
                <a:solidFill>
                  <a:schemeClr val="dk1"/>
                </a:solidFill>
                <a:latin typeface="Calibri"/>
                <a:ea typeface="Calibri"/>
                <a:cs typeface="Calibri"/>
                <a:sym typeface="Calibri"/>
              </a:rPr>
              <a:t>Figure 1.</a:t>
            </a:r>
            <a:r>
              <a:rPr lang="en-US" sz="2800" b="0" u="none" dirty="0">
                <a:solidFill>
                  <a:schemeClr val="dk1"/>
                </a:solidFill>
                <a:latin typeface="Calibri"/>
                <a:ea typeface="Calibri"/>
                <a:cs typeface="Calibri"/>
                <a:sym typeface="Calibri"/>
              </a:rPr>
              <a:t> Example of a player-built house in a Minecraft world. Minecraft features a variety of terrain generators and simple village generation but does not attempt to generate houses </a:t>
            </a:r>
            <a:r>
              <a:rPr lang="en-US" sz="2800" dirty="0">
                <a:solidFill>
                  <a:schemeClr val="dk1"/>
                </a:solidFill>
                <a:latin typeface="Calibri"/>
                <a:ea typeface="Calibri"/>
                <a:cs typeface="Calibri"/>
                <a:sym typeface="Calibri"/>
              </a:rPr>
              <a:t>with the level of detail featured here</a:t>
            </a:r>
            <a:r>
              <a:rPr lang="en-US" sz="2800" b="0" u="none" dirty="0">
                <a:solidFill>
                  <a:schemeClr val="dk1"/>
                </a:solidFill>
                <a:latin typeface="Calibri"/>
                <a:ea typeface="Calibri"/>
                <a:cs typeface="Calibri"/>
                <a:sym typeface="Calibri"/>
              </a:rPr>
              <a:t>.</a:t>
            </a:r>
            <a:endParaRPr dirty="0"/>
          </a:p>
        </p:txBody>
      </p:sp>
      <p:sp>
        <p:nvSpPr>
          <p:cNvPr id="51" name="Google Shape;51;p3"/>
          <p:cNvSpPr txBox="1"/>
          <p:nvPr/>
        </p:nvSpPr>
        <p:spPr>
          <a:xfrm>
            <a:off x="30005103" y="17008817"/>
            <a:ext cx="11506200" cy="9541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Figure 5.</a:t>
            </a:r>
            <a:r>
              <a:rPr lang="en-US" sz="2800" dirty="0">
                <a:solidFill>
                  <a:schemeClr val="dk1"/>
                </a:solidFill>
                <a:latin typeface="Calibri"/>
                <a:ea typeface="Calibri"/>
                <a:cs typeface="Calibri"/>
                <a:sym typeface="Calibri"/>
              </a:rPr>
              <a:t> Heatmap of KL Divergence results between our models, and an overview of the math used to evaluate a given model against the dataset.</a:t>
            </a:r>
          </a:p>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Each cell in the heatmap is an </a:t>
            </a:r>
            <a:r>
              <a:rPr lang="en-US" sz="2800" i="1" dirty="0">
                <a:solidFill>
                  <a:schemeClr val="dk1"/>
                </a:solidFill>
                <a:latin typeface="Calibri"/>
                <a:ea typeface="Calibri"/>
                <a:cs typeface="Calibri"/>
                <a:sym typeface="Calibri"/>
              </a:rPr>
              <a:t>F(P,Q)</a:t>
            </a:r>
            <a:r>
              <a:rPr lang="en-US" sz="2800" dirty="0">
                <a:solidFill>
                  <a:schemeClr val="dk1"/>
                </a:solidFill>
                <a:latin typeface="Calibri"/>
                <a:ea typeface="Calibri"/>
                <a:cs typeface="Calibri"/>
                <a:sym typeface="Calibri"/>
              </a:rPr>
              <a:t> for a model, </a:t>
            </a:r>
            <a:r>
              <a:rPr lang="en-US" sz="2800" i="1" dirty="0">
                <a:solidFill>
                  <a:schemeClr val="dk1"/>
                </a:solidFill>
                <a:latin typeface="Calibri"/>
                <a:ea typeface="Calibri"/>
                <a:cs typeface="Calibri"/>
                <a:sym typeface="Calibri"/>
              </a:rPr>
              <a:t>w</a:t>
            </a:r>
            <a:r>
              <a:rPr lang="en-US" sz="2800" dirty="0">
                <a:solidFill>
                  <a:schemeClr val="dk1"/>
                </a:solidFill>
                <a:latin typeface="Calibri"/>
                <a:ea typeface="Calibri"/>
                <a:cs typeface="Calibri"/>
                <a:sym typeface="Calibri"/>
              </a:rPr>
              <a:t> value, and pattern dim.</a:t>
            </a:r>
            <a:endParaRPr dirty="0"/>
          </a:p>
        </p:txBody>
      </p:sp>
      <p:pic>
        <p:nvPicPr>
          <p:cNvPr id="100" name="Google Shape;100;p3" descr="https://cse.wwu.edu/files/AMSEC/Western%20logo_white.jpg"/>
          <p:cNvPicPr preferRelativeResize="0"/>
          <p:nvPr/>
        </p:nvPicPr>
        <p:blipFill rotWithShape="1">
          <a:blip r:embed="rId3">
            <a:alphaModFix/>
          </a:blip>
          <a:srcRect/>
          <a:stretch/>
        </p:blipFill>
        <p:spPr>
          <a:xfrm>
            <a:off x="731520" y="615598"/>
            <a:ext cx="5440680" cy="2737202"/>
          </a:xfrm>
          <a:prstGeom prst="rect">
            <a:avLst/>
          </a:prstGeom>
          <a:noFill/>
          <a:ln>
            <a:noFill/>
          </a:ln>
        </p:spPr>
      </p:pic>
      <p:pic>
        <p:nvPicPr>
          <p:cNvPr id="101" name="Google Shape;101;p3" descr="https://cse.wwu.edu/files/AMSEC/Western%20logo_white.jpg"/>
          <p:cNvPicPr preferRelativeResize="0"/>
          <p:nvPr/>
        </p:nvPicPr>
        <p:blipFill rotWithShape="1">
          <a:blip r:embed="rId3">
            <a:alphaModFix/>
          </a:blip>
          <a:srcRect/>
          <a:stretch/>
        </p:blipFill>
        <p:spPr>
          <a:xfrm>
            <a:off x="37719000" y="609600"/>
            <a:ext cx="5440680" cy="2737202"/>
          </a:xfrm>
          <a:prstGeom prst="rect">
            <a:avLst/>
          </a:prstGeom>
          <a:noFill/>
          <a:ln>
            <a:noFill/>
          </a:ln>
        </p:spPr>
      </p:pic>
      <p:pic>
        <p:nvPicPr>
          <p:cNvPr id="4" name="Picture 3" descr="A qr code on a white background&#10;&#10;Description automatically generated">
            <a:extLst>
              <a:ext uri="{FF2B5EF4-FFF2-40B4-BE49-F238E27FC236}">
                <a16:creationId xmlns:a16="http://schemas.microsoft.com/office/drawing/2014/main" id="{2B6313D7-38A5-1431-C9C8-D7B1785B0095}"/>
              </a:ext>
            </a:extLst>
          </p:cNvPr>
          <p:cNvPicPr>
            <a:picLocks noChangeAspect="1"/>
          </p:cNvPicPr>
          <p:nvPr/>
        </p:nvPicPr>
        <p:blipFill>
          <a:blip r:embed="rId4"/>
          <a:stretch>
            <a:fillRect/>
          </a:stretch>
        </p:blipFill>
        <p:spPr>
          <a:xfrm>
            <a:off x="37406580" y="23023446"/>
            <a:ext cx="4664319" cy="4664319"/>
          </a:xfrm>
          <a:prstGeom prst="rect">
            <a:avLst/>
          </a:prstGeom>
        </p:spPr>
      </p:pic>
      <p:sp>
        <p:nvSpPr>
          <p:cNvPr id="5" name="Google Shape;51;p3">
            <a:extLst>
              <a:ext uri="{FF2B5EF4-FFF2-40B4-BE49-F238E27FC236}">
                <a16:creationId xmlns:a16="http://schemas.microsoft.com/office/drawing/2014/main" id="{D473A887-014C-7C7F-45B5-D6E0B5ACE1BA}"/>
              </a:ext>
            </a:extLst>
          </p:cNvPr>
          <p:cNvSpPr txBox="1"/>
          <p:nvPr/>
        </p:nvSpPr>
        <p:spPr>
          <a:xfrm>
            <a:off x="36055628" y="27478036"/>
            <a:ext cx="7104052" cy="9541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Visit the website to learn more</a:t>
            </a:r>
            <a:endParaRPr dirty="0"/>
          </a:p>
        </p:txBody>
      </p:sp>
      <p:pic>
        <p:nvPicPr>
          <p:cNvPr id="7" name="Picture 6">
            <a:extLst>
              <a:ext uri="{FF2B5EF4-FFF2-40B4-BE49-F238E27FC236}">
                <a16:creationId xmlns:a16="http://schemas.microsoft.com/office/drawing/2014/main" id="{6B226AE2-34EB-167D-76ED-9E5B3899EF5C}"/>
              </a:ext>
            </a:extLst>
          </p:cNvPr>
          <p:cNvPicPr>
            <a:picLocks noChangeAspect="1"/>
          </p:cNvPicPr>
          <p:nvPr/>
        </p:nvPicPr>
        <p:blipFill>
          <a:blip r:embed="rId5"/>
          <a:stretch>
            <a:fillRect/>
          </a:stretch>
        </p:blipFill>
        <p:spPr>
          <a:xfrm>
            <a:off x="36517123" y="12884360"/>
            <a:ext cx="5937237" cy="960148"/>
          </a:xfrm>
          <a:prstGeom prst="rect">
            <a:avLst/>
          </a:prstGeom>
        </p:spPr>
      </p:pic>
      <p:pic>
        <p:nvPicPr>
          <p:cNvPr id="9" name="Picture 8">
            <a:extLst>
              <a:ext uri="{FF2B5EF4-FFF2-40B4-BE49-F238E27FC236}">
                <a16:creationId xmlns:a16="http://schemas.microsoft.com/office/drawing/2014/main" id="{78CE37B0-334C-BDC4-9B9A-CA17A7412362}"/>
              </a:ext>
            </a:extLst>
          </p:cNvPr>
          <p:cNvPicPr>
            <a:picLocks noChangeAspect="1"/>
          </p:cNvPicPr>
          <p:nvPr/>
        </p:nvPicPr>
        <p:blipFill>
          <a:blip r:embed="rId6"/>
          <a:stretch>
            <a:fillRect/>
          </a:stretch>
        </p:blipFill>
        <p:spPr>
          <a:xfrm>
            <a:off x="30408097" y="10818371"/>
            <a:ext cx="10267821" cy="451593"/>
          </a:xfrm>
          <a:prstGeom prst="rect">
            <a:avLst/>
          </a:prstGeom>
        </p:spPr>
      </p:pic>
      <p:pic>
        <p:nvPicPr>
          <p:cNvPr id="11" name="Picture 10">
            <a:extLst>
              <a:ext uri="{FF2B5EF4-FFF2-40B4-BE49-F238E27FC236}">
                <a16:creationId xmlns:a16="http://schemas.microsoft.com/office/drawing/2014/main" id="{7AC35A17-333D-5A8F-5E81-0F33C4EA9672}"/>
              </a:ext>
            </a:extLst>
          </p:cNvPr>
          <p:cNvPicPr>
            <a:picLocks noChangeAspect="1"/>
          </p:cNvPicPr>
          <p:nvPr/>
        </p:nvPicPr>
        <p:blipFill>
          <a:blip r:embed="rId7"/>
          <a:stretch>
            <a:fillRect/>
          </a:stretch>
        </p:blipFill>
        <p:spPr>
          <a:xfrm>
            <a:off x="37594865" y="15684518"/>
            <a:ext cx="3556214" cy="954107"/>
          </a:xfrm>
          <a:prstGeom prst="rect">
            <a:avLst/>
          </a:prstGeom>
        </p:spPr>
      </p:pic>
      <p:sp>
        <p:nvSpPr>
          <p:cNvPr id="12" name="Google Shape;51;p3">
            <a:extLst>
              <a:ext uri="{FF2B5EF4-FFF2-40B4-BE49-F238E27FC236}">
                <a16:creationId xmlns:a16="http://schemas.microsoft.com/office/drawing/2014/main" id="{8A3F9812-5BF2-EFB6-9A07-6EF417639821}"/>
              </a:ext>
            </a:extLst>
          </p:cNvPr>
          <p:cNvSpPr txBox="1"/>
          <p:nvPr/>
        </p:nvSpPr>
        <p:spPr>
          <a:xfrm>
            <a:off x="29788908" y="21967662"/>
            <a:ext cx="11506200" cy="3856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Figure 6.</a:t>
            </a:r>
            <a:r>
              <a:rPr lang="en-US" sz="2800" dirty="0">
                <a:solidFill>
                  <a:schemeClr val="dk1"/>
                </a:solidFill>
                <a:latin typeface="Calibri"/>
                <a:ea typeface="Calibri"/>
                <a:cs typeface="Calibri"/>
                <a:sym typeface="Calibri"/>
              </a:rPr>
              <a:t> Examples from our models. E=embeddings, RA=regional attention</a:t>
            </a:r>
            <a:endParaRPr dirty="0"/>
          </a:p>
        </p:txBody>
      </p:sp>
      <p:pic>
        <p:nvPicPr>
          <p:cNvPr id="14" name="Picture 13" descr="A black background with a black square&#10;&#10;Description automatically generated with medium confidence">
            <a:extLst>
              <a:ext uri="{FF2B5EF4-FFF2-40B4-BE49-F238E27FC236}">
                <a16:creationId xmlns:a16="http://schemas.microsoft.com/office/drawing/2014/main" id="{EB2B93A3-408F-5877-307C-12F3619728CF}"/>
              </a:ext>
            </a:extLst>
          </p:cNvPr>
          <p:cNvPicPr>
            <a:picLocks noChangeAspect="1"/>
          </p:cNvPicPr>
          <p:nvPr/>
        </p:nvPicPr>
        <p:blipFill>
          <a:blip r:embed="rId8"/>
          <a:stretch>
            <a:fillRect/>
          </a:stretch>
        </p:blipFill>
        <p:spPr>
          <a:xfrm>
            <a:off x="17246988" y="14543014"/>
            <a:ext cx="9397220" cy="1166975"/>
          </a:xfrm>
          <a:prstGeom prst="rect">
            <a:avLst/>
          </a:prstGeom>
        </p:spPr>
      </p:pic>
      <p:pic>
        <p:nvPicPr>
          <p:cNvPr id="16" name="Picture 15">
            <a:extLst>
              <a:ext uri="{FF2B5EF4-FFF2-40B4-BE49-F238E27FC236}">
                <a16:creationId xmlns:a16="http://schemas.microsoft.com/office/drawing/2014/main" id="{A4E6C10D-1A09-FD7B-00CF-42186F1EB38C}"/>
              </a:ext>
            </a:extLst>
          </p:cNvPr>
          <p:cNvPicPr>
            <a:picLocks noChangeAspect="1"/>
          </p:cNvPicPr>
          <p:nvPr/>
        </p:nvPicPr>
        <p:blipFill>
          <a:blip r:embed="rId9"/>
          <a:stretch>
            <a:fillRect/>
          </a:stretch>
        </p:blipFill>
        <p:spPr>
          <a:xfrm>
            <a:off x="15103793" y="10832894"/>
            <a:ext cx="9701685" cy="455386"/>
          </a:xfrm>
          <a:prstGeom prst="rect">
            <a:avLst/>
          </a:prstGeom>
        </p:spPr>
      </p:pic>
      <p:pic>
        <p:nvPicPr>
          <p:cNvPr id="18" name="Picture 17">
            <a:extLst>
              <a:ext uri="{FF2B5EF4-FFF2-40B4-BE49-F238E27FC236}">
                <a16:creationId xmlns:a16="http://schemas.microsoft.com/office/drawing/2014/main" id="{5A6662A7-9C0B-B5C5-72A6-5D945983CD15}"/>
              </a:ext>
            </a:extLst>
          </p:cNvPr>
          <p:cNvPicPr>
            <a:picLocks noChangeAspect="1"/>
          </p:cNvPicPr>
          <p:nvPr/>
        </p:nvPicPr>
        <p:blipFill>
          <a:blip r:embed="rId10"/>
          <a:stretch>
            <a:fillRect/>
          </a:stretch>
        </p:blipFill>
        <p:spPr>
          <a:xfrm>
            <a:off x="25478893" y="10808144"/>
            <a:ext cx="3425650" cy="470187"/>
          </a:xfrm>
          <a:prstGeom prst="rect">
            <a:avLst/>
          </a:prstGeom>
        </p:spPr>
      </p:pic>
      <p:sp>
        <p:nvSpPr>
          <p:cNvPr id="19" name="Google Shape;40;p3">
            <a:extLst>
              <a:ext uri="{FF2B5EF4-FFF2-40B4-BE49-F238E27FC236}">
                <a16:creationId xmlns:a16="http://schemas.microsoft.com/office/drawing/2014/main" id="{B8F7290D-0AB7-4FD8-6356-728153644A98}"/>
              </a:ext>
            </a:extLst>
          </p:cNvPr>
          <p:cNvSpPr txBox="1"/>
          <p:nvPr/>
        </p:nvSpPr>
        <p:spPr>
          <a:xfrm>
            <a:off x="15632248" y="13238645"/>
            <a:ext cx="12626701" cy="931012"/>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800" b="1" u="none" dirty="0">
                <a:solidFill>
                  <a:schemeClr val="dk1"/>
                </a:solidFill>
                <a:latin typeface="Calibri"/>
                <a:ea typeface="Calibri"/>
                <a:cs typeface="Calibri"/>
                <a:sym typeface="Calibri"/>
              </a:rPr>
              <a:t>Figure 3.</a:t>
            </a:r>
            <a:r>
              <a:rPr lang="en-US" sz="2800" b="0" u="none" dirty="0">
                <a:solidFill>
                  <a:schemeClr val="dk1"/>
                </a:solidFill>
                <a:latin typeface="Calibri"/>
                <a:ea typeface="Calibri"/>
                <a:cs typeface="Calibri"/>
                <a:sym typeface="Calibri"/>
              </a:rPr>
              <a:t> Wasserstein GAN </a:t>
            </a:r>
            <a:r>
              <a:rPr lang="en-US" sz="2800" dirty="0">
                <a:solidFill>
                  <a:schemeClr val="dk1"/>
                </a:solidFill>
                <a:latin typeface="Calibri"/>
                <a:ea typeface="Calibri"/>
                <a:cs typeface="Calibri"/>
                <a:sym typeface="Calibri"/>
              </a:rPr>
              <a:t>loss </a:t>
            </a:r>
            <a:r>
              <a:rPr lang="en-US" sz="2800" b="0" u="none" dirty="0">
                <a:solidFill>
                  <a:schemeClr val="dk1"/>
                </a:solidFill>
                <a:latin typeface="Calibri"/>
                <a:ea typeface="Calibri"/>
                <a:cs typeface="Calibri"/>
                <a:sym typeface="Calibri"/>
              </a:rPr>
              <a:t>functions.</a:t>
            </a:r>
            <a:endParaRPr dirty="0"/>
          </a:p>
        </p:txBody>
      </p:sp>
      <p:pic>
        <p:nvPicPr>
          <p:cNvPr id="1028" name="Picture 4">
            <a:extLst>
              <a:ext uri="{FF2B5EF4-FFF2-40B4-BE49-F238E27FC236}">
                <a16:creationId xmlns:a16="http://schemas.microsoft.com/office/drawing/2014/main" id="{77390435-9B75-92E9-4494-6D65BD551F0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79848" y="16262157"/>
            <a:ext cx="6856755" cy="7946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565008E-6437-2715-BC5D-BD0EB4ED7FFE}"/>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47944"/>
          <a:stretch/>
        </p:blipFill>
        <p:spPr bwMode="auto">
          <a:xfrm>
            <a:off x="21050954" y="11632884"/>
            <a:ext cx="7478326" cy="12324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AE73079E-1B94-65DA-8D93-7E838F4047A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6424" r="9799" b="51377"/>
          <a:stretch/>
        </p:blipFill>
        <p:spPr bwMode="auto">
          <a:xfrm>
            <a:off x="15103793" y="11629121"/>
            <a:ext cx="5745353" cy="11987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inecraft Medieval Style House Tutorial - YouTube">
            <a:extLst>
              <a:ext uri="{FF2B5EF4-FFF2-40B4-BE49-F238E27FC236}">
                <a16:creationId xmlns:a16="http://schemas.microsoft.com/office/drawing/2014/main" id="{F28FB028-B78C-9EFB-821F-92CCA8D41CBD}"/>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0126" r="17692"/>
          <a:stretch/>
        </p:blipFill>
        <p:spPr bwMode="auto">
          <a:xfrm>
            <a:off x="2724709" y="8572442"/>
            <a:ext cx="6187938" cy="55975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98DD7E9-FC8F-B420-E27D-2DA1CB3BA5E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07619" y="16318835"/>
            <a:ext cx="5621661" cy="68998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5C3E228-9F9D-EC2B-3EE7-A8CCC7F26370}"/>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45830"/>
          <a:stretch/>
        </p:blipFill>
        <p:spPr bwMode="auto">
          <a:xfrm>
            <a:off x="36204718" y="14107539"/>
            <a:ext cx="6666923" cy="141508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964038D1-8C46-87F7-66ED-8C60D7740CC9}"/>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6805" r="4758" b="53770"/>
          <a:stretch/>
        </p:blipFill>
        <p:spPr bwMode="auto">
          <a:xfrm>
            <a:off x="35966348" y="11485133"/>
            <a:ext cx="7170766" cy="116306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9282172-5A89-39A4-BBD6-4F42CDE96E0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84244" y="20998997"/>
            <a:ext cx="8861843" cy="67518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558F1077-B8D8-CF5D-B8B3-24FE3FF174F7}"/>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6434" t="24007"/>
          <a:stretch/>
        </p:blipFill>
        <p:spPr bwMode="auto">
          <a:xfrm>
            <a:off x="38147075" y="18740122"/>
            <a:ext cx="3613666" cy="25964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E3384A5-BC68-A928-13D9-718A64286449}"/>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8780" t="25934"/>
          <a:stretch/>
        </p:blipFill>
        <p:spPr bwMode="auto">
          <a:xfrm>
            <a:off x="32856834" y="18790971"/>
            <a:ext cx="5091573" cy="2525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a:extLst>
              <a:ext uri="{FF2B5EF4-FFF2-40B4-BE49-F238E27FC236}">
                <a16:creationId xmlns:a16="http://schemas.microsoft.com/office/drawing/2014/main" id="{6615AC54-01B4-D438-69A7-4C788EFB2479}"/>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23756" r="27927"/>
          <a:stretch/>
        </p:blipFill>
        <p:spPr bwMode="auto">
          <a:xfrm>
            <a:off x="29942876" y="18771704"/>
            <a:ext cx="2715290" cy="262890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1;p3">
            <a:extLst>
              <a:ext uri="{FF2B5EF4-FFF2-40B4-BE49-F238E27FC236}">
                <a16:creationId xmlns:a16="http://schemas.microsoft.com/office/drawing/2014/main" id="{E098EEB6-D6F3-1EE5-822A-DAA9CB8C6E7E}"/>
              </a:ext>
            </a:extLst>
          </p:cNvPr>
          <p:cNvSpPr txBox="1"/>
          <p:nvPr/>
        </p:nvSpPr>
        <p:spPr>
          <a:xfrm>
            <a:off x="25565566" y="21478699"/>
            <a:ext cx="11506200" cy="3856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RA-DCGAN</a:t>
            </a:r>
            <a:endParaRPr sz="2400" dirty="0"/>
          </a:p>
        </p:txBody>
      </p:sp>
      <p:sp>
        <p:nvSpPr>
          <p:cNvPr id="10" name="Google Shape;51;p3">
            <a:extLst>
              <a:ext uri="{FF2B5EF4-FFF2-40B4-BE49-F238E27FC236}">
                <a16:creationId xmlns:a16="http://schemas.microsoft.com/office/drawing/2014/main" id="{BAA26753-6E6D-2787-53F3-DB83F4C6FE34}"/>
              </a:ext>
            </a:extLst>
          </p:cNvPr>
          <p:cNvSpPr txBox="1"/>
          <p:nvPr/>
        </p:nvSpPr>
        <p:spPr>
          <a:xfrm>
            <a:off x="34197971" y="21394691"/>
            <a:ext cx="2409298" cy="54035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E-DCGAN</a:t>
            </a:r>
            <a:endParaRPr sz="2400" dirty="0"/>
          </a:p>
        </p:txBody>
      </p:sp>
      <p:sp>
        <p:nvSpPr>
          <p:cNvPr id="13" name="Google Shape;51;p3">
            <a:extLst>
              <a:ext uri="{FF2B5EF4-FFF2-40B4-BE49-F238E27FC236}">
                <a16:creationId xmlns:a16="http://schemas.microsoft.com/office/drawing/2014/main" id="{DB54CB03-0D26-6A82-39A0-D2A19A037ADA}"/>
              </a:ext>
            </a:extLst>
          </p:cNvPr>
          <p:cNvSpPr txBox="1"/>
          <p:nvPr/>
        </p:nvSpPr>
        <p:spPr>
          <a:xfrm>
            <a:off x="39021282" y="21434052"/>
            <a:ext cx="1865252" cy="98346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ERA-DCGAN</a:t>
            </a:r>
            <a:endParaRPr sz="2400" dirty="0"/>
          </a:p>
        </p:txBody>
      </p:sp>
    </p:spTree>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212745"/>
      </a:dk2>
      <a:lt2>
        <a:srgbClr val="B4DCFA"/>
      </a:lt2>
      <a:accent1>
        <a:srgbClr val="4E67C8"/>
      </a:accent1>
      <a:accent2>
        <a:srgbClr val="5ECCF3"/>
      </a:accent2>
      <a:accent3>
        <a:srgbClr val="000000"/>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TotalTime>
  <Words>877</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Adam Bullard</cp:lastModifiedBy>
  <cp:revision>10</cp:revision>
  <dcterms:modified xsi:type="dcterms:W3CDTF">2024-05-07T19:19:06Z</dcterms:modified>
</cp:coreProperties>
</file>