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3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97EFC-E71E-C744-AA1F-AB39D68E19B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1CFC0-5111-AD45-B020-77D5365C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2301-B7E2-6546-AC3F-E044549F477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Bike Demand</a:t>
            </a:r>
            <a:br>
              <a:rPr lang="en-US" dirty="0" smtClean="0"/>
            </a:br>
            <a:r>
              <a:rPr lang="en-US" dirty="0" err="1" smtClean="0"/>
              <a:t>eFishery</a:t>
            </a:r>
            <a:r>
              <a:rPr lang="en-US" dirty="0" smtClean="0"/>
              <a:t> Data Scientist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8552" y="6011605"/>
            <a:ext cx="4691449" cy="3521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Widi</a:t>
            </a:r>
            <a:r>
              <a:rPr lang="en-US" dirty="0" smtClean="0"/>
              <a:t> </a:t>
            </a:r>
            <a:r>
              <a:rPr lang="en-US" dirty="0" err="1" smtClean="0"/>
              <a:t>Bagaskarta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7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Distribusi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pada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fitur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lainnya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88" y="961812"/>
            <a:ext cx="54038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 smtClean="0">
                <a:solidFill>
                  <a:srgbClr val="FFFFFF"/>
                </a:solidFill>
              </a:rPr>
              <a:t>Jumlah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permintaan</a:t>
            </a:r>
            <a:r>
              <a:rPr lang="en-US" sz="2600" dirty="0" smtClean="0">
                <a:solidFill>
                  <a:srgbClr val="FFFFFF"/>
                </a:solidFill>
              </a:rPr>
              <a:t> di </a:t>
            </a:r>
            <a:r>
              <a:rPr lang="en-US" sz="2600" dirty="0" err="1" smtClean="0">
                <a:solidFill>
                  <a:srgbClr val="FFFFFF"/>
                </a:solidFill>
              </a:rPr>
              <a:t>setiap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jamnya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80993"/>
            <a:ext cx="7188199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permintaan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bulannya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80993"/>
            <a:ext cx="7188199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 smtClean="0">
                <a:solidFill>
                  <a:srgbClr val="FFFFFF"/>
                </a:solidFill>
              </a:rPr>
              <a:t>Jumlah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permintaan</a:t>
            </a:r>
            <a:r>
              <a:rPr lang="en-US" sz="2600" dirty="0" smtClean="0">
                <a:solidFill>
                  <a:srgbClr val="FFFFFF"/>
                </a:solidFill>
              </a:rPr>
              <a:t> di </a:t>
            </a:r>
            <a:r>
              <a:rPr lang="en-US" sz="2600" dirty="0" err="1" smtClean="0">
                <a:solidFill>
                  <a:srgbClr val="FFFFFF"/>
                </a:solidFill>
              </a:rPr>
              <a:t>setiap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tahunnya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06" y="1917191"/>
            <a:ext cx="4930987" cy="30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permintaan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harinya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43" y="961812"/>
            <a:ext cx="51905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permintaan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keadaan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temperatur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54037"/>
            <a:ext cx="7188199" cy="45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Preprocessing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445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Extract Season Dummy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319338"/>
            <a:ext cx="1009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Extract Weather Dummy Variable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73748"/>
            <a:ext cx="10210800" cy="2184400"/>
          </a:xfrm>
        </p:spPr>
      </p:pic>
    </p:spTree>
    <p:extLst>
      <p:ext uri="{BB962C8B-B14F-4D97-AF65-F5344CB8AC3E}">
        <p14:creationId xmlns:p14="http://schemas.microsoft.com/office/powerpoint/2010/main" val="4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Extract </a:t>
            </a:r>
            <a:r>
              <a:rPr lang="en-US" sz="3200" dirty="0" err="1" smtClean="0"/>
              <a:t>Datetime</a:t>
            </a:r>
            <a:r>
              <a:rPr lang="en-US" sz="3200" dirty="0" smtClean="0"/>
              <a:t> Variable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995209"/>
            <a:ext cx="7645400" cy="1689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4192545"/>
            <a:ext cx="8420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4092" cy="47481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datetime</a:t>
            </a:r>
            <a:r>
              <a:rPr lang="en-US" dirty="0"/>
              <a:t> - hourly date + timestamp</a:t>
            </a:r>
          </a:p>
          <a:p>
            <a:pPr marL="0" indent="0">
              <a:buNone/>
            </a:pPr>
            <a:r>
              <a:rPr lang="en-US" dirty="0"/>
              <a:t>season - 1 = spring, 2 = summer, 3 = fall, 4 = winter</a:t>
            </a:r>
          </a:p>
          <a:p>
            <a:pPr marL="0" indent="0">
              <a:buNone/>
            </a:pPr>
            <a:r>
              <a:rPr lang="en-US" dirty="0"/>
              <a:t>holiday - whether the day is considered a holiday</a:t>
            </a:r>
          </a:p>
          <a:p>
            <a:pPr marL="0" indent="0">
              <a:buNone/>
            </a:pPr>
            <a:r>
              <a:rPr lang="en-US" dirty="0" err="1"/>
              <a:t>workingday</a:t>
            </a:r>
            <a:r>
              <a:rPr lang="en-US" dirty="0"/>
              <a:t> - whether the day is neither a weekend nor holiday</a:t>
            </a:r>
          </a:p>
          <a:p>
            <a:pPr marL="0" indent="0">
              <a:buNone/>
            </a:pPr>
            <a:r>
              <a:rPr lang="en-US" dirty="0"/>
              <a:t>weather </a:t>
            </a:r>
            <a:r>
              <a:rPr lang="mr-IN" dirty="0" smtClean="0"/>
              <a:t>–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: Clear, Few clouds, Partly cloudy, Partly cloudy</a:t>
            </a:r>
          </a:p>
          <a:p>
            <a:r>
              <a:rPr lang="en-US" dirty="0"/>
              <a:t>2: Mist + Cloudy, Mist + Broken clouds, Mist + Few clouds, Mist</a:t>
            </a:r>
          </a:p>
          <a:p>
            <a:r>
              <a:rPr lang="en-US" dirty="0"/>
              <a:t>3: Light Snow, Light Rain + Thunderstorm + Scattered clouds, Light Rain + Scattered clouds</a:t>
            </a:r>
          </a:p>
          <a:p>
            <a:r>
              <a:rPr lang="en-US" dirty="0"/>
              <a:t>4: Heavy Rain + Ice Pallets + Thunderstorm + Mist, Snow + </a:t>
            </a:r>
            <a:r>
              <a:rPr lang="en-US" dirty="0" smtClean="0"/>
              <a:t>Fog</a:t>
            </a:r>
          </a:p>
          <a:p>
            <a:pPr marL="0" indent="0">
              <a:buNone/>
            </a:pPr>
            <a:r>
              <a:rPr lang="en-US" dirty="0" smtClean="0"/>
              <a:t>temp </a:t>
            </a:r>
            <a:r>
              <a:rPr lang="en-US" dirty="0"/>
              <a:t>- temperature in Celsius</a:t>
            </a:r>
          </a:p>
          <a:p>
            <a:pPr marL="0" indent="0">
              <a:buNone/>
            </a:pPr>
            <a:r>
              <a:rPr lang="en-US" dirty="0" err="1"/>
              <a:t>atemp</a:t>
            </a:r>
            <a:r>
              <a:rPr lang="en-US" dirty="0"/>
              <a:t> - "feels like" temperature in Celsius</a:t>
            </a:r>
          </a:p>
          <a:p>
            <a:pPr marL="0" indent="0">
              <a:buNone/>
            </a:pPr>
            <a:r>
              <a:rPr lang="en-US" dirty="0"/>
              <a:t>humidity - relative humidity</a:t>
            </a:r>
          </a:p>
          <a:p>
            <a:pPr marL="0" indent="0">
              <a:buNone/>
            </a:pPr>
            <a:r>
              <a:rPr lang="en-US" dirty="0" err="1"/>
              <a:t>windspeed</a:t>
            </a:r>
            <a:r>
              <a:rPr lang="en-US" dirty="0"/>
              <a:t> - wind speed</a:t>
            </a:r>
          </a:p>
          <a:p>
            <a:pPr marL="0" indent="0">
              <a:buNone/>
            </a:pPr>
            <a:r>
              <a:rPr lang="en-US" dirty="0"/>
              <a:t>casual - number of non-registered user rentals initiated</a:t>
            </a:r>
          </a:p>
          <a:p>
            <a:pPr marL="0" indent="0">
              <a:buNone/>
            </a:pPr>
            <a:r>
              <a:rPr lang="en-US" dirty="0"/>
              <a:t>registered - number of registered user rentals initiated</a:t>
            </a:r>
          </a:p>
          <a:p>
            <a:pPr marL="0" indent="0">
              <a:buNone/>
            </a:pPr>
            <a:r>
              <a:rPr lang="en-US" dirty="0"/>
              <a:t>count - number of total rentals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9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Regression Process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9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Best Method For Regression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99044"/>
            <a:ext cx="6477000" cy="495300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0" y="1915716"/>
            <a:ext cx="10452100" cy="161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5294344"/>
            <a:ext cx="61087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5675344"/>
            <a:ext cx="604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Choosing </a:t>
            </a:r>
            <a:r>
              <a:rPr lang="en-US" sz="3200" dirty="0" err="1" smtClean="0"/>
              <a:t>XGBoost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443"/>
            <a:ext cx="8648700" cy="1066800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9837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Extreme Gradient Boosting (</a:t>
            </a:r>
            <a:r>
              <a:rPr lang="en-US" dirty="0" err="1" smtClean="0"/>
              <a:t>XGBoost</a:t>
            </a:r>
            <a:r>
              <a:rPr lang="en-US" dirty="0" smtClean="0"/>
              <a:t>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machine learning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i="1" dirty="0" smtClean="0"/>
              <a:t>decision tree </a:t>
            </a:r>
            <a:r>
              <a:rPr lang="en-US" dirty="0" smtClean="0"/>
              <a:t>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i="1" dirty="0" smtClean="0"/>
              <a:t>ensemble.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bertahap</a:t>
            </a:r>
            <a:r>
              <a:rPr lang="en-US" dirty="0" smtClean="0"/>
              <a:t> (sequential)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Boosting yang lain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menyamaratakan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optimalisasi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i="1" dirty="0" smtClean="0"/>
              <a:t>(Loss Function).</a:t>
            </a:r>
          </a:p>
          <a:p>
            <a:endParaRPr lang="en-US" i="1" dirty="0"/>
          </a:p>
          <a:p>
            <a:r>
              <a:rPr lang="en-US" dirty="0" smtClean="0"/>
              <a:t>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Boosting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formulasi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model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(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i="1" dirty="0" smtClean="0"/>
              <a:t>parameter tuning 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i="1" dirty="0" smtClean="0"/>
              <a:t>overfitting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XGBoost</a:t>
            </a:r>
            <a:r>
              <a:rPr lang="en-US" sz="3200" dirty="0" smtClean="0"/>
              <a:t> </a:t>
            </a:r>
            <a:r>
              <a:rPr lang="en-US" sz="3200" dirty="0" smtClean="0"/>
              <a:t>Advantage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7577" cy="17488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Regularization</a:t>
            </a:r>
          </a:p>
          <a:p>
            <a:r>
              <a:rPr lang="en-US" sz="2000" dirty="0" smtClean="0"/>
              <a:t>High Flexibility</a:t>
            </a:r>
          </a:p>
          <a:p>
            <a:r>
              <a:rPr lang="en-US" sz="2000" dirty="0" smtClean="0"/>
              <a:t>Handling Missing Value</a:t>
            </a:r>
          </a:p>
          <a:p>
            <a:r>
              <a:rPr lang="en-US" sz="2000" dirty="0" smtClean="0"/>
              <a:t>Built-in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437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Evaluation Metric - </a:t>
            </a:r>
            <a:r>
              <a:rPr lang="en-US" sz="3200" dirty="0" smtClean="0"/>
              <a:t>Mean Square Error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 smtClean="0"/>
              <a:t>RMSE</a:t>
            </a:r>
            <a:r>
              <a:rPr lang="en-US" sz="1800" dirty="0"/>
              <a:t>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alternatif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mengevaluasi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peramalan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mengukur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prakiraan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model. </a:t>
            </a:r>
            <a:r>
              <a:rPr lang="en-US" sz="1800" i="1" dirty="0" smtClean="0"/>
              <a:t>RMSE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/>
              <a:t>nilai</a:t>
            </a:r>
            <a:r>
              <a:rPr lang="en-US" sz="1800" dirty="0"/>
              <a:t> rata-rata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kuadrat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, juga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menyatakan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besarnya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model </a:t>
            </a:r>
            <a:r>
              <a:rPr lang="en-US" sz="1800" dirty="0" err="1"/>
              <a:t>prakiraan</a:t>
            </a:r>
            <a:r>
              <a:rPr lang="en-US" sz="1800" dirty="0"/>
              <a:t>. </a:t>
            </a:r>
            <a:r>
              <a:rPr lang="en-US" sz="1800" dirty="0" err="1"/>
              <a:t>Nilai</a:t>
            </a:r>
            <a:r>
              <a:rPr lang="en-US" sz="1800" dirty="0"/>
              <a:t> </a:t>
            </a:r>
            <a:r>
              <a:rPr lang="en-US" sz="1800" i="1" dirty="0"/>
              <a:t>RMSE</a:t>
            </a:r>
            <a:r>
              <a:rPr lang="en-US" sz="1800" dirty="0"/>
              <a:t> 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variasi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model </a:t>
            </a:r>
            <a:r>
              <a:rPr lang="en-US" sz="1800" dirty="0" err="1"/>
              <a:t>prakiraan</a:t>
            </a:r>
            <a:r>
              <a:rPr lang="en-US" sz="1800" dirty="0"/>
              <a:t> </a:t>
            </a:r>
            <a:r>
              <a:rPr lang="en-US" sz="1800" dirty="0" err="1"/>
              <a:t>mendekati</a:t>
            </a:r>
            <a:r>
              <a:rPr lang="en-US" sz="1800" dirty="0"/>
              <a:t> </a:t>
            </a:r>
            <a:r>
              <a:rPr lang="en-US" sz="1800" dirty="0" err="1"/>
              <a:t>variasi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obeservasinya</a:t>
            </a:r>
            <a:r>
              <a:rPr lang="en-US" sz="1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96" y="3280888"/>
            <a:ext cx="7061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Menghitung Missing Value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53" y="961812"/>
            <a:ext cx="470909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5" y="723006"/>
            <a:ext cx="10515600" cy="3829380"/>
          </a:xfrm>
        </p:spPr>
      </p:pic>
    </p:spTree>
    <p:extLst>
      <p:ext uri="{BB962C8B-B14F-4D97-AF65-F5344CB8AC3E}">
        <p14:creationId xmlns:p14="http://schemas.microsoft.com/office/powerpoint/2010/main" val="951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71" y="2661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Korelasi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Fitur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44" y="596630"/>
            <a:ext cx="6396506" cy="6261370"/>
          </a:xfrm>
        </p:spPr>
      </p:pic>
    </p:spTree>
    <p:extLst>
      <p:ext uri="{BB962C8B-B14F-4D97-AF65-F5344CB8AC3E}">
        <p14:creationId xmlns:p14="http://schemas.microsoft.com/office/powerpoint/2010/main" val="58817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 di setiap season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44422"/>
            <a:ext cx="7188199" cy="41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hari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libur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atau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tidak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78" y="961812"/>
            <a:ext cx="555604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 smtClean="0">
                <a:solidFill>
                  <a:srgbClr val="FFFFFF"/>
                </a:solidFill>
              </a:rPr>
              <a:t>Jumlah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p</a:t>
            </a:r>
            <a:r>
              <a:rPr lang="en-US" sz="2600" dirty="0" err="1" smtClean="0">
                <a:solidFill>
                  <a:srgbClr val="FFFFFF"/>
                </a:solidFill>
              </a:rPr>
              <a:t>ermintaan</a:t>
            </a:r>
            <a:r>
              <a:rPr lang="en-US" sz="2600" dirty="0" smtClean="0">
                <a:solidFill>
                  <a:srgbClr val="FFFFFF"/>
                </a:solidFill>
              </a:rPr>
              <a:t> di </a:t>
            </a:r>
            <a:r>
              <a:rPr lang="en-US" sz="2600" dirty="0" err="1" smtClean="0">
                <a:solidFill>
                  <a:srgbClr val="FFFFFF"/>
                </a:solidFill>
              </a:rPr>
              <a:t>hari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kerja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18" y="961812"/>
            <a:ext cx="570056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permintaan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cuaca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92" y="961812"/>
            <a:ext cx="563541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342</Words>
  <Application>Microsoft Macintosh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Mangal</vt:lpstr>
      <vt:lpstr>Arial</vt:lpstr>
      <vt:lpstr>Office Theme</vt:lpstr>
      <vt:lpstr>Bike Demand eFishery Data Scientist Task</vt:lpstr>
      <vt:lpstr>Data Exploratory</vt:lpstr>
      <vt:lpstr>Menghitung Missing Value</vt:lpstr>
      <vt:lpstr>PowerPoint Presentation</vt:lpstr>
      <vt:lpstr>Korelasi Antar Fitur</vt:lpstr>
      <vt:lpstr>Jumlah di setiap season</vt:lpstr>
      <vt:lpstr>Jumlah di hari libur atau tidak</vt:lpstr>
      <vt:lpstr>Jumlah permintaan di hari kerja</vt:lpstr>
      <vt:lpstr>Jumlah permintaan di setiap cuaca</vt:lpstr>
      <vt:lpstr>Distribusi pada fitur lainnya</vt:lpstr>
      <vt:lpstr>Jumlah permintaan di setiap jamnya</vt:lpstr>
      <vt:lpstr>Jumlah permintaan di setiap bulannya</vt:lpstr>
      <vt:lpstr>Jumlah permintaan di setiap tahunnya</vt:lpstr>
      <vt:lpstr>Jumlah permintaan di setiap harinya</vt:lpstr>
      <vt:lpstr>Jumlah permintaan di setiap keadaan temperatur</vt:lpstr>
      <vt:lpstr>Preprocessing Data</vt:lpstr>
      <vt:lpstr>Extract Season Dummy Variable</vt:lpstr>
      <vt:lpstr>Extract Weather Dummy Variable</vt:lpstr>
      <vt:lpstr>Extract Datetime Variable</vt:lpstr>
      <vt:lpstr>Regression Process</vt:lpstr>
      <vt:lpstr>Find Best Method For Regression</vt:lpstr>
      <vt:lpstr>Choosing XGBoost</vt:lpstr>
      <vt:lpstr>XGBoost Advantage</vt:lpstr>
      <vt:lpstr>Evaluation Metric - Mean Square Error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Demand eFishery Data Scientist Task</dc:title>
  <dc:creator>ADAM WIDI BAGASKARTA</dc:creator>
  <cp:lastModifiedBy>ADAM WIDI BAGASKARTA</cp:lastModifiedBy>
  <cp:revision>88</cp:revision>
  <dcterms:created xsi:type="dcterms:W3CDTF">2018-12-12T09:16:33Z</dcterms:created>
  <dcterms:modified xsi:type="dcterms:W3CDTF">2018-12-12T10:10:35Z</dcterms:modified>
</cp:coreProperties>
</file>