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9"/>
  </p:notesMasterIdLst>
  <p:sldIdLst>
    <p:sldId id="256" r:id="rId2"/>
    <p:sldId id="449" r:id="rId3"/>
    <p:sldId id="258" r:id="rId4"/>
    <p:sldId id="309" r:id="rId5"/>
    <p:sldId id="437" r:id="rId6"/>
    <p:sldId id="438" r:id="rId7"/>
    <p:sldId id="439" r:id="rId8"/>
    <p:sldId id="440" r:id="rId9"/>
    <p:sldId id="441" r:id="rId10"/>
    <p:sldId id="444" r:id="rId11"/>
    <p:sldId id="447" r:id="rId12"/>
    <p:sldId id="446" r:id="rId13"/>
    <p:sldId id="442" r:id="rId14"/>
    <p:sldId id="443" r:id="rId15"/>
    <p:sldId id="445" r:id="rId16"/>
    <p:sldId id="448" r:id="rId17"/>
    <p:sldId id="436" r:id="rId1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aNkrjiyG8cnfOVzQ8QnJG2NbZ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04"/>
  </p:normalViewPr>
  <p:slideViewPr>
    <p:cSldViewPr snapToGrid="0">
      <p:cViewPr varScale="1">
        <p:scale>
          <a:sx n="70" d="100"/>
          <a:sy n="70" d="100"/>
        </p:scale>
        <p:origin x="50" y="209"/>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presProps" Target="presProps.xml"/><Relationship Id="rId3" Type="http://schemas.openxmlformats.org/officeDocument/2006/relationships/slide" Target="slides/slide2.xml"/><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Bài</a:t>
            </a:r>
            <a:r>
              <a:rPr lang="en-US" dirty="0"/>
              <a:t> </a:t>
            </a:r>
            <a:r>
              <a:rPr lang="en-US" dirty="0" err="1"/>
              <a:t>tập</a:t>
            </a:r>
            <a:r>
              <a:rPr lang="en-US" dirty="0"/>
              <a:t> </a:t>
            </a:r>
            <a:r>
              <a:rPr lang="en-US" dirty="0" err="1"/>
              <a:t>số</a:t>
            </a:r>
            <a:r>
              <a:rPr lang="en-US" dirty="0"/>
              <a:t> 13 </a:t>
            </a:r>
            <a:r>
              <a:rPr lang="en-US" altLang="ja-JP" dirty="0" err="1"/>
              <a:t>trong</a:t>
            </a:r>
            <a:r>
              <a:rPr lang="en-US" altLang="ja-JP" dirty="0"/>
              <a:t> file </a:t>
            </a:r>
            <a:r>
              <a:rPr lang="en-US" altLang="ja-JP" dirty="0" err="1"/>
              <a:t>bài</a:t>
            </a:r>
            <a:r>
              <a:rPr lang="en-US" altLang="ja-JP" dirty="0"/>
              <a:t> </a:t>
            </a:r>
            <a:r>
              <a:rPr lang="en-US" altLang="ja-JP" dirty="0" err="1"/>
              <a:t>tập</a:t>
            </a:r>
            <a:r>
              <a:rPr lang="en-US" altLang="ja-JP" dirty="0"/>
              <a:t> </a:t>
            </a:r>
            <a:r>
              <a:rPr lang="en-US" altLang="ja-JP" dirty="0" err="1"/>
              <a:t>chương</a:t>
            </a:r>
            <a:r>
              <a:rPr lang="en-US" altLang="ja-JP" dirty="0"/>
              <a:t> 3.</a:t>
            </a: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152803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128038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bộ</a:t>
            </a:r>
            <a:r>
              <a:rPr lang="en-US" altLang="en-US" dirty="0">
                <a:latin typeface="Times New Roman" panose="02020603050405020304" pitchFamily="18" charset="0"/>
              </a:rPr>
              <a:t> </a:t>
            </a:r>
            <a:r>
              <a:rPr lang="en-US" altLang="en-US" dirty="0" err="1">
                <a:latin typeface="Times New Roman" panose="02020603050405020304" pitchFamily="18" charset="0"/>
              </a:rPr>
              <a:t>phận</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Làm</a:t>
            </a:r>
            <a:r>
              <a:rPr lang="en-US" altLang="en-US" dirty="0">
                <a:latin typeface="Times New Roman" panose="02020603050405020304" pitchFamily="18" charset="0"/>
              </a:rPr>
              <a:t> </a:t>
            </a:r>
            <a:r>
              <a:rPr lang="en-US" altLang="en-US" dirty="0" err="1">
                <a:latin typeface="Times New Roman" panose="02020603050405020304" pitchFamily="18" charset="0"/>
              </a:rPr>
              <a:t>sao</a:t>
            </a:r>
            <a:r>
              <a:rPr lang="en-US" altLang="en-US" dirty="0">
                <a:latin typeface="Times New Roman" panose="02020603050405020304" pitchFamily="18" charset="0"/>
              </a:rPr>
              <a:t> </a:t>
            </a:r>
            <a:r>
              <a:rPr lang="en-US" altLang="en-US" dirty="0" err="1">
                <a:latin typeface="Times New Roman" panose="02020603050405020304" pitchFamily="18" charset="0"/>
              </a:rPr>
              <a:t>để</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thể</a:t>
            </a:r>
            <a:r>
              <a:rPr lang="en-US" altLang="en-US" dirty="0">
                <a:latin typeface="Times New Roman" panose="02020603050405020304" pitchFamily="18" charset="0"/>
              </a:rPr>
              <a:t> </a:t>
            </a:r>
            <a:r>
              <a:rPr lang="en-US" altLang="en-US" dirty="0" err="1">
                <a:latin typeface="Times New Roman" panose="02020603050405020304" pitchFamily="18" charset="0"/>
              </a:rPr>
              <a:t>chạy</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r>
              <a:rPr lang="en-US" sz="1800" b="0" i="0" dirty="0">
                <a:solidFill>
                  <a:srgbClr val="242021"/>
                </a:solidFill>
                <a:effectLst/>
                <a:latin typeface="PalatinoLTStd-Roman"/>
              </a:rPr>
              <a:t>In order to explore the role of an operating system in a modern computing environment, it is important first to understand the organization and architecture of computer hardware. We begin our discussion by looking at the operating system’s role in the overall computer system.</a:t>
            </a:r>
            <a:r>
              <a:rPr lang="en-US" dirty="0"/>
              <a:t> </a:t>
            </a:r>
            <a:br>
              <a:rPr lang="en-US" dirty="0"/>
            </a:br>
            <a:br>
              <a:rPr lang="en-US" dirty="0"/>
            </a:br>
            <a:endParaRPr lang="en-US" alt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714683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987665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Bài</a:t>
            </a:r>
            <a:r>
              <a:rPr lang="en-US" dirty="0"/>
              <a:t> </a:t>
            </a:r>
            <a:r>
              <a:rPr lang="en-US" dirty="0" err="1"/>
              <a:t>tập</a:t>
            </a:r>
            <a:r>
              <a:rPr lang="en-US" dirty="0"/>
              <a:t> </a:t>
            </a:r>
            <a:r>
              <a:rPr lang="en-US" dirty="0" err="1"/>
              <a:t>số</a:t>
            </a:r>
            <a:r>
              <a:rPr lang="en-US" dirty="0"/>
              <a:t> 17 </a:t>
            </a:r>
            <a:r>
              <a:rPr lang="en-US" altLang="ja-JP" dirty="0" err="1"/>
              <a:t>trong</a:t>
            </a:r>
            <a:r>
              <a:rPr lang="en-US" altLang="ja-JP" dirty="0"/>
              <a:t> file </a:t>
            </a:r>
            <a:r>
              <a:rPr lang="en-US" altLang="ja-JP" dirty="0" err="1"/>
              <a:t>bài</a:t>
            </a:r>
            <a:r>
              <a:rPr lang="en-US" altLang="ja-JP" dirty="0"/>
              <a:t> </a:t>
            </a:r>
            <a:r>
              <a:rPr lang="en-US" altLang="ja-JP" dirty="0" err="1"/>
              <a:t>tập</a:t>
            </a:r>
            <a:r>
              <a:rPr lang="en-US" altLang="ja-JP" dirty="0"/>
              <a:t> </a:t>
            </a:r>
            <a:r>
              <a:rPr lang="en-US" altLang="ja-JP" dirty="0" err="1"/>
              <a:t>chương</a:t>
            </a:r>
            <a:r>
              <a:rPr lang="en-US" altLang="ja-JP" dirty="0"/>
              <a:t> 4.</a:t>
            </a: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407478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353833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bộ</a:t>
            </a:r>
            <a:r>
              <a:rPr lang="en-US" altLang="en-US" dirty="0">
                <a:latin typeface="Times New Roman" panose="02020603050405020304" pitchFamily="18" charset="0"/>
              </a:rPr>
              <a:t> </a:t>
            </a:r>
            <a:r>
              <a:rPr lang="en-US" altLang="en-US" dirty="0" err="1">
                <a:latin typeface="Times New Roman" panose="02020603050405020304" pitchFamily="18" charset="0"/>
              </a:rPr>
              <a:t>phận</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Làm</a:t>
            </a:r>
            <a:r>
              <a:rPr lang="en-US" altLang="en-US" dirty="0">
                <a:latin typeface="Times New Roman" panose="02020603050405020304" pitchFamily="18" charset="0"/>
              </a:rPr>
              <a:t> </a:t>
            </a:r>
            <a:r>
              <a:rPr lang="en-US" altLang="en-US" dirty="0" err="1">
                <a:latin typeface="Times New Roman" panose="02020603050405020304" pitchFamily="18" charset="0"/>
              </a:rPr>
              <a:t>sao</a:t>
            </a:r>
            <a:r>
              <a:rPr lang="en-US" altLang="en-US" dirty="0">
                <a:latin typeface="Times New Roman" panose="02020603050405020304" pitchFamily="18" charset="0"/>
              </a:rPr>
              <a:t> </a:t>
            </a:r>
            <a:r>
              <a:rPr lang="en-US" altLang="en-US" dirty="0" err="1">
                <a:latin typeface="Times New Roman" panose="02020603050405020304" pitchFamily="18" charset="0"/>
              </a:rPr>
              <a:t>để</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thể</a:t>
            </a:r>
            <a:r>
              <a:rPr lang="en-US" altLang="en-US" dirty="0">
                <a:latin typeface="Times New Roman" panose="02020603050405020304" pitchFamily="18" charset="0"/>
              </a:rPr>
              <a:t> </a:t>
            </a:r>
            <a:r>
              <a:rPr lang="en-US" altLang="en-US" dirty="0" err="1">
                <a:latin typeface="Times New Roman" panose="02020603050405020304" pitchFamily="18" charset="0"/>
              </a:rPr>
              <a:t>chạy</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r>
              <a:rPr lang="en-US" sz="1800" b="0" i="0" dirty="0">
                <a:solidFill>
                  <a:srgbClr val="242021"/>
                </a:solidFill>
                <a:effectLst/>
                <a:latin typeface="PalatinoLTStd-Roman"/>
              </a:rPr>
              <a:t>In order to explore the role of an operating system in a modern computing environment, it is important first to understand the organization and architecture of computer hardware. We begin our discussion by looking at the operating system’s role in the overall computer system.</a:t>
            </a:r>
            <a:r>
              <a:rPr lang="en-US" dirty="0"/>
              <a:t> </a:t>
            </a:r>
            <a:br>
              <a:rPr lang="en-US" dirty="0"/>
            </a:br>
            <a:br>
              <a:rPr lang="en-US" dirty="0"/>
            </a:br>
            <a:endParaRPr lang="en-US" alt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31676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17876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bộ</a:t>
            </a:r>
            <a:r>
              <a:rPr lang="en-US" altLang="en-US" dirty="0">
                <a:latin typeface="Times New Roman" panose="02020603050405020304" pitchFamily="18" charset="0"/>
              </a:rPr>
              <a:t> </a:t>
            </a:r>
            <a:r>
              <a:rPr lang="en-US" altLang="en-US" dirty="0" err="1">
                <a:latin typeface="Times New Roman" panose="02020603050405020304" pitchFamily="18" charset="0"/>
              </a:rPr>
              <a:t>phận</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Làm</a:t>
            </a:r>
            <a:r>
              <a:rPr lang="en-US" altLang="en-US" dirty="0">
                <a:latin typeface="Times New Roman" panose="02020603050405020304" pitchFamily="18" charset="0"/>
              </a:rPr>
              <a:t> </a:t>
            </a:r>
            <a:r>
              <a:rPr lang="en-US" altLang="en-US" dirty="0" err="1">
                <a:latin typeface="Times New Roman" panose="02020603050405020304" pitchFamily="18" charset="0"/>
              </a:rPr>
              <a:t>sao</a:t>
            </a:r>
            <a:r>
              <a:rPr lang="en-US" altLang="en-US" dirty="0">
                <a:latin typeface="Times New Roman" panose="02020603050405020304" pitchFamily="18" charset="0"/>
              </a:rPr>
              <a:t> </a:t>
            </a:r>
            <a:r>
              <a:rPr lang="en-US" altLang="en-US" dirty="0" err="1">
                <a:latin typeface="Times New Roman" panose="02020603050405020304" pitchFamily="18" charset="0"/>
              </a:rPr>
              <a:t>để</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thể</a:t>
            </a:r>
            <a:r>
              <a:rPr lang="en-US" altLang="en-US" dirty="0">
                <a:latin typeface="Times New Roman" panose="02020603050405020304" pitchFamily="18" charset="0"/>
              </a:rPr>
              <a:t> </a:t>
            </a:r>
            <a:r>
              <a:rPr lang="en-US" altLang="en-US" dirty="0" err="1">
                <a:latin typeface="Times New Roman" panose="02020603050405020304" pitchFamily="18" charset="0"/>
              </a:rPr>
              <a:t>chạy</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r>
              <a:rPr lang="en-US" sz="1800" b="0" i="0" dirty="0">
                <a:solidFill>
                  <a:srgbClr val="242021"/>
                </a:solidFill>
                <a:effectLst/>
                <a:latin typeface="PalatinoLTStd-Roman"/>
              </a:rPr>
              <a:t>In order to explore the role of an operating system in a modern computing environment, it is important first to understand the organization and architecture of computer hardware. We begin our discussion by looking at the operating system’s role in the overall computer system.</a:t>
            </a:r>
            <a:r>
              <a:rPr lang="en-US" dirty="0"/>
              <a:t> </a:t>
            </a:r>
            <a:br>
              <a:rPr lang="en-US" dirty="0"/>
            </a:br>
            <a:br>
              <a:rPr lang="en-US" dirty="0"/>
            </a:br>
            <a:endParaRPr lang="en-US" alt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2743511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353950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bộ</a:t>
            </a:r>
            <a:r>
              <a:rPr lang="en-US" altLang="en-US" dirty="0">
                <a:latin typeface="Times New Roman" panose="02020603050405020304" pitchFamily="18" charset="0"/>
              </a:rPr>
              <a:t> </a:t>
            </a:r>
            <a:r>
              <a:rPr lang="en-US" altLang="en-US" dirty="0" err="1">
                <a:latin typeface="Times New Roman" panose="02020603050405020304" pitchFamily="18" charset="0"/>
              </a:rPr>
              <a:t>phận</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Hỏi</a:t>
            </a:r>
            <a:r>
              <a:rPr lang="en-US" altLang="en-US" dirty="0">
                <a:latin typeface="Times New Roman" panose="02020603050405020304" pitchFamily="18" charset="0"/>
              </a:rPr>
              <a:t> </a:t>
            </a:r>
            <a:r>
              <a:rPr lang="en-US" altLang="en-US" dirty="0" err="1">
                <a:latin typeface="Times New Roman" panose="02020603050405020304" pitchFamily="18" charset="0"/>
              </a:rPr>
              <a:t>về</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trong</a:t>
            </a:r>
            <a:r>
              <a:rPr lang="en-US" altLang="en-US" dirty="0">
                <a:latin typeface="Times New Roman" panose="02020603050405020304" pitchFamily="18" charset="0"/>
              </a:rPr>
              <a:t> </a:t>
            </a:r>
            <a:r>
              <a:rPr lang="en-US" altLang="en-US" dirty="0" err="1">
                <a:latin typeface="Times New Roman" panose="02020603050405020304" pitchFamily="18" charset="0"/>
              </a:rPr>
              <a:t>máy</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a:t>
            </a:r>
          </a:p>
          <a:p>
            <a:r>
              <a:rPr lang="en-US" altLang="en-US" dirty="0" err="1">
                <a:latin typeface="Times New Roman" panose="02020603050405020304" pitchFamily="18" charset="0"/>
              </a:rPr>
              <a:t>Làm</a:t>
            </a:r>
            <a:r>
              <a:rPr lang="en-US" altLang="en-US" dirty="0">
                <a:latin typeface="Times New Roman" panose="02020603050405020304" pitchFamily="18" charset="0"/>
              </a:rPr>
              <a:t> </a:t>
            </a:r>
            <a:r>
              <a:rPr lang="en-US" altLang="en-US" dirty="0" err="1">
                <a:latin typeface="Times New Roman" panose="02020603050405020304" pitchFamily="18" charset="0"/>
              </a:rPr>
              <a:t>sao</a:t>
            </a:r>
            <a:r>
              <a:rPr lang="en-US" altLang="en-US" dirty="0">
                <a:latin typeface="Times New Roman" panose="02020603050405020304" pitchFamily="18" charset="0"/>
              </a:rPr>
              <a:t> </a:t>
            </a:r>
            <a:r>
              <a:rPr lang="en-US" altLang="en-US" dirty="0" err="1">
                <a:latin typeface="Times New Roman" panose="02020603050405020304" pitchFamily="18" charset="0"/>
              </a:rPr>
              <a:t>để</a:t>
            </a:r>
            <a:r>
              <a:rPr lang="en-US" altLang="en-US" dirty="0">
                <a:latin typeface="Times New Roman" panose="02020603050405020304" pitchFamily="18" charset="0"/>
              </a:rPr>
              <a:t> </a:t>
            </a:r>
            <a:r>
              <a:rPr lang="en-US" altLang="en-US" dirty="0" err="1">
                <a:latin typeface="Times New Roman" panose="02020603050405020304" pitchFamily="18" charset="0"/>
              </a:rPr>
              <a:t>các</a:t>
            </a:r>
            <a:r>
              <a:rPr lang="en-US" altLang="en-US" dirty="0">
                <a:latin typeface="Times New Roman" panose="02020603050405020304" pitchFamily="18" charset="0"/>
              </a:rPr>
              <a:t> </a:t>
            </a:r>
            <a:r>
              <a:rPr lang="en-US" altLang="en-US" dirty="0" err="1">
                <a:latin typeface="Times New Roman" panose="02020603050405020304" pitchFamily="18" charset="0"/>
              </a:rPr>
              <a:t>chương</a:t>
            </a:r>
            <a:r>
              <a:rPr lang="en-US" altLang="en-US" dirty="0">
                <a:latin typeface="Times New Roman" panose="02020603050405020304" pitchFamily="18" charset="0"/>
              </a:rPr>
              <a:t> </a:t>
            </a:r>
            <a:r>
              <a:rPr lang="en-US" altLang="en-US" dirty="0" err="1">
                <a:latin typeface="Times New Roman" panose="02020603050405020304" pitchFamily="18" charset="0"/>
              </a:rPr>
              <a:t>trình</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thể</a:t>
            </a:r>
            <a:r>
              <a:rPr lang="en-US" altLang="en-US" dirty="0">
                <a:latin typeface="Times New Roman" panose="02020603050405020304" pitchFamily="18" charset="0"/>
              </a:rPr>
              <a:t> </a:t>
            </a:r>
            <a:r>
              <a:rPr lang="en-US" altLang="en-US" dirty="0" err="1">
                <a:latin typeface="Times New Roman" panose="02020603050405020304" pitchFamily="18" charset="0"/>
              </a:rPr>
              <a:t>chạy</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a:t>
            </a:r>
          </a:p>
          <a:p>
            <a:endParaRPr lang="en-US" altLang="en-US" dirty="0">
              <a:latin typeface="Times New Roman" panose="02020603050405020304" pitchFamily="18" charset="0"/>
            </a:endParaRPr>
          </a:p>
          <a:p>
            <a:r>
              <a:rPr lang="en-US" sz="1800" b="0" i="0" dirty="0">
                <a:solidFill>
                  <a:srgbClr val="242021"/>
                </a:solidFill>
                <a:effectLst/>
                <a:latin typeface="PalatinoLTStd-Roman"/>
              </a:rPr>
              <a:t>In order to explore the role of an operating system in a modern computing environment, it is important first to understand the organization and architecture of computer hardware. We begin our discussion by looking at the operating system’s role in the overall computer system.</a:t>
            </a:r>
            <a:r>
              <a:rPr lang="en-US" dirty="0"/>
              <a:t> </a:t>
            </a:r>
            <a:br>
              <a:rPr lang="en-US" dirty="0"/>
            </a:br>
            <a:br>
              <a:rPr lang="en-US" dirty="0"/>
            </a:br>
            <a:endParaRPr lang="en-US" alt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2588220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3891696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Bài</a:t>
            </a:r>
            <a:r>
              <a:rPr lang="en-US" dirty="0"/>
              <a:t> </a:t>
            </a:r>
            <a:r>
              <a:rPr lang="en-US" dirty="0" err="1"/>
              <a:t>tập</a:t>
            </a:r>
            <a:r>
              <a:rPr lang="en-US" dirty="0"/>
              <a:t> </a:t>
            </a:r>
            <a:r>
              <a:rPr lang="en-US" dirty="0" err="1"/>
              <a:t>số</a:t>
            </a:r>
            <a:r>
              <a:rPr lang="en-US" dirty="0"/>
              <a:t> 8 </a:t>
            </a:r>
            <a:r>
              <a:rPr lang="en-US" altLang="ja-JP" dirty="0" err="1"/>
              <a:t>trong</a:t>
            </a:r>
            <a:r>
              <a:rPr lang="en-US" altLang="ja-JP" dirty="0"/>
              <a:t> file </a:t>
            </a:r>
            <a:r>
              <a:rPr lang="en-US" altLang="ja-JP" dirty="0" err="1"/>
              <a:t>bài</a:t>
            </a:r>
            <a:r>
              <a:rPr lang="en-US" altLang="ja-JP" dirty="0"/>
              <a:t> </a:t>
            </a:r>
            <a:r>
              <a:rPr lang="en-US" altLang="ja-JP" dirty="0" err="1"/>
              <a:t>tập</a:t>
            </a:r>
            <a:r>
              <a:rPr lang="en-US" altLang="ja-JP" dirty="0"/>
              <a:t> </a:t>
            </a:r>
            <a:r>
              <a:rPr lang="en-US" altLang="ja-JP" dirty="0" err="1"/>
              <a:t>chương</a:t>
            </a:r>
            <a:r>
              <a:rPr lang="en-US" altLang="ja-JP" dirty="0"/>
              <a:t> 3.</a:t>
            </a:r>
          </a:p>
          <a:p>
            <a:endParaRPr lang="en-US" dirty="0"/>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681611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fld id="{00000000-1234-1234-1234-123412341234}" type="slidenum">
              <a:rPr lang="en-US" smtClean="0"/>
              <a:pPr/>
              <a:t>‹#›</a:t>
            </a:fld>
            <a:endParaRPr lang="en-US"/>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Tree>
    <p:extLst>
      <p:ext uri="{BB962C8B-B14F-4D97-AF65-F5344CB8AC3E}">
        <p14:creationId xmlns:p14="http://schemas.microsoft.com/office/powerpoint/2010/main" val="133050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Tree>
    <p:extLst>
      <p:ext uri="{BB962C8B-B14F-4D97-AF65-F5344CB8AC3E}">
        <p14:creationId xmlns:p14="http://schemas.microsoft.com/office/powerpoint/2010/main" val="84619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427937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9264AEC-C6E2-4CF5-8A51-FBC9F44E2EC5}" type="datetime1">
              <a:rPr lang="en-US" smtClean="0"/>
              <a:t>10/10/2024</a:t>
            </a:fld>
            <a:endParaRPr lang="en-US" dirty="0"/>
          </a:p>
        </p:txBody>
      </p:sp>
    </p:spTree>
    <p:extLst>
      <p:ext uri="{BB962C8B-B14F-4D97-AF65-F5344CB8AC3E}">
        <p14:creationId xmlns:p14="http://schemas.microsoft.com/office/powerpoint/2010/main" val="54039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09357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169068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22944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17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93640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06433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60682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428266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5/14/2023</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350383338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0" name="Google Shape;60;p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58" name="Google Shape;58;p1"/>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HỆ ĐIỀU HÀNH</a:t>
            </a:r>
            <a:endParaRPr dirty="0"/>
          </a:p>
        </p:txBody>
      </p:sp>
      <p:sp>
        <p:nvSpPr>
          <p:cNvPr id="2" name="Text Placeholder 1">
            <a:extLst>
              <a:ext uri="{FF2B5EF4-FFF2-40B4-BE49-F238E27FC236}">
                <a16:creationId xmlns:a16="http://schemas.microsoft.com/office/drawing/2014/main" id="{E6DB28C7-C956-722B-D5EA-27AD055F9A19}"/>
              </a:ext>
            </a:extLst>
          </p:cNvPr>
          <p:cNvSpPr>
            <a:spLocks noGrp="1"/>
          </p:cNvSpPr>
          <p:nvPr>
            <p:ph type="body" sz="quarter" idx="14"/>
          </p:nvPr>
        </p:nvSpPr>
        <p:spPr/>
        <p:txBody>
          <a:bodyPr/>
          <a:lstStyle/>
          <a:p>
            <a:r>
              <a:rPr lang="en-US" dirty="0">
                <a:gradFill flip="none" rotWithShape="1">
                  <a:gsLst>
                    <a:gs pos="0">
                      <a:schemeClr val="accent5"/>
                    </a:gs>
                    <a:gs pos="100000">
                      <a:schemeClr val="accent3"/>
                    </a:gs>
                  </a:gsLst>
                  <a:lin ang="5400000" scaled="1"/>
                  <a:tileRect/>
                </a:gradFill>
              </a:rPr>
              <a:t>ÔN TẬP GIỮA KỲ</a:t>
            </a:r>
            <a:endParaRPr lang="en-VN" dirty="0">
              <a:gradFill flip="none" rotWithShape="1">
                <a:gsLst>
                  <a:gs pos="0">
                    <a:schemeClr val="accent5"/>
                  </a:gs>
                  <a:gs pos="100000">
                    <a:schemeClr val="accent3"/>
                  </a:gs>
                </a:gsLst>
                <a:lin ang="5400000" scaled="1"/>
                <a:tileRect/>
              </a:gradFill>
            </a:endParaRPr>
          </a:p>
        </p:txBody>
      </p:sp>
      <p:sp>
        <p:nvSpPr>
          <p:cNvPr id="3" name="Text Placeholder 2">
            <a:extLst>
              <a:ext uri="{FF2B5EF4-FFF2-40B4-BE49-F238E27FC236}">
                <a16:creationId xmlns:a16="http://schemas.microsoft.com/office/drawing/2014/main" id="{50725C91-10BF-2C0F-11B5-497242E17130}"/>
              </a:ext>
            </a:extLst>
          </p:cNvPr>
          <p:cNvSpPr>
            <a:spLocks noGrp="1"/>
          </p:cNvSpPr>
          <p:nvPr>
            <p:ph type="body" sz="quarter" idx="15"/>
          </p:nvPr>
        </p:nvSpPr>
        <p:spPr/>
        <p:txBody>
          <a:bodyPr/>
          <a:lstStyle/>
          <a:p>
            <a:r>
              <a:rPr lang="en-VN" dirty="0"/>
              <a:t>Trình bày: ...</a:t>
            </a:r>
          </a:p>
        </p:txBody>
      </p:sp>
      <p:sp>
        <p:nvSpPr>
          <p:cNvPr id="4" name="Text Placeholder 3">
            <a:extLst>
              <a:ext uri="{FF2B5EF4-FFF2-40B4-BE49-F238E27FC236}">
                <a16:creationId xmlns:a16="http://schemas.microsoft.com/office/drawing/2014/main" id="{7ACA1845-4D30-1F02-7F9D-FE3A59F706EE}"/>
              </a:ext>
            </a:extLst>
          </p:cNvPr>
          <p:cNvSpPr>
            <a:spLocks noGrp="1"/>
          </p:cNvSpPr>
          <p:nvPr>
            <p:ph type="body" sz="quarter" idx="16"/>
          </p:nvPr>
        </p:nvSpPr>
        <p:spPr/>
        <p:txBody>
          <a:bodyPr/>
          <a:lstStyle/>
          <a:p>
            <a:endParaRPr lang="en-VN" dirty="0"/>
          </a:p>
        </p:txBody>
      </p:sp>
      <p:sp>
        <p:nvSpPr>
          <p:cNvPr id="5" name="Slide Number Placeholder 4">
            <a:extLst>
              <a:ext uri="{FF2B5EF4-FFF2-40B4-BE49-F238E27FC236}">
                <a16:creationId xmlns:a16="http://schemas.microsoft.com/office/drawing/2014/main" id="{616DF777-67A6-FD0A-D8D3-5BE2CC95D3D4}"/>
              </a:ext>
            </a:extLst>
          </p:cNvPr>
          <p:cNvSpPr>
            <a:spLocks noGrp="1"/>
          </p:cNvSpPr>
          <p:nvPr>
            <p:ph type="sldNum" sz="quarter" idx="12"/>
          </p:nvPr>
        </p:nvSpPr>
        <p:spPr/>
        <p:txBody>
          <a:bodyPr/>
          <a:lstStyle/>
          <a:p>
            <a:fld id="{00000000-1234-1234-1234-123412341234}" type="slidenum">
              <a:rPr lang="en-US" smtClean="0"/>
              <a:pPr/>
              <a:t>1</a:t>
            </a:fld>
            <a:endParaRPr lang="en-US"/>
          </a:p>
        </p:txBody>
      </p:sp>
      <p:sp>
        <p:nvSpPr>
          <p:cNvPr id="6" name="Text Placeholder 2">
            <a:extLst>
              <a:ext uri="{FF2B5EF4-FFF2-40B4-BE49-F238E27FC236}">
                <a16:creationId xmlns:a16="http://schemas.microsoft.com/office/drawing/2014/main" id="{9702497F-2745-672C-7320-C61C17DB5BFC}"/>
              </a:ext>
            </a:extLst>
          </p:cNvPr>
          <p:cNvSpPr txBox="1">
            <a:spLocks/>
          </p:cNvSpPr>
          <p:nvPr/>
        </p:nvSpPr>
        <p:spPr>
          <a:xfrm>
            <a:off x="4572975" y="4901154"/>
            <a:ext cx="3046050" cy="417554"/>
          </a:xfrm>
          <a:prstGeom prst="rect">
            <a:avLst/>
          </a:prstGeom>
          <a:solidFill>
            <a:schemeClr val="bg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1" i="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VN"/>
              <a:t>Trình bày: ...</a:t>
            </a:r>
            <a:endParaRPr lang="en-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a:t>
            </a:r>
            <a:r>
              <a:rPr lang="en-US" altLang="ja-JP" dirty="0" err="1"/>
              <a:t>chương</a:t>
            </a:r>
            <a:r>
              <a:rPr lang="en-US" altLang="ja-JP" dirty="0"/>
              <a:t> 3</a:t>
            </a:r>
            <a:endParaRPr kumimoji="1" lang="ja-JP" altLang="en-US" dirty="0"/>
          </a:p>
        </p:txBody>
      </p:sp>
      <p:sp>
        <p:nvSpPr>
          <p:cNvPr id="3" name="コンテンツ プレースホルダ 2"/>
          <p:cNvSpPr>
            <a:spLocks noGrp="1"/>
          </p:cNvSpPr>
          <p:nvPr>
            <p:ph idx="1"/>
          </p:nvPr>
        </p:nvSpPr>
        <p:spPr>
          <a:xfrm>
            <a:off x="774145" y="1212351"/>
            <a:ext cx="10579655" cy="5312275"/>
          </a:xfrm>
        </p:spPr>
        <p:txBody>
          <a:bodyPr>
            <a:normAutofit fontScale="62500" lnSpcReduction="20000"/>
          </a:bodyPr>
          <a:lstStyle/>
          <a:p>
            <a:pPr marL="0" indent="0">
              <a:buNone/>
            </a:pPr>
            <a:r>
              <a:rPr lang="en-US" sz="3200" dirty="0"/>
              <a:t>Cho </a:t>
            </a:r>
            <a:r>
              <a:rPr lang="en-US" sz="3200" dirty="0" err="1"/>
              <a:t>đoạn</a:t>
            </a:r>
            <a:r>
              <a:rPr lang="en-US" sz="3200" dirty="0"/>
              <a:t> </a:t>
            </a:r>
            <a:r>
              <a:rPr lang="en-US" sz="3200" dirty="0" err="1"/>
              <a:t>chương</a:t>
            </a:r>
            <a:r>
              <a:rPr lang="en-US" sz="3200" dirty="0"/>
              <a:t> </a:t>
            </a:r>
            <a:r>
              <a:rPr lang="en-US" sz="3200" dirty="0" err="1"/>
              <a:t>trình</a:t>
            </a:r>
            <a:r>
              <a:rPr lang="en-US" sz="3200" dirty="0"/>
              <a:t> </a:t>
            </a:r>
            <a:r>
              <a:rPr lang="en-US" sz="3200" dirty="0" err="1"/>
              <a:t>sau</a:t>
            </a:r>
            <a:r>
              <a:rPr lang="en-US" sz="3200"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3200" dirty="0" err="1"/>
              <a:t>Hỏi</a:t>
            </a:r>
            <a:r>
              <a:rPr lang="en-US" sz="3200" dirty="0"/>
              <a:t> </a:t>
            </a:r>
            <a:r>
              <a:rPr lang="en-US" sz="3200" dirty="0" err="1"/>
              <a:t>trong</a:t>
            </a:r>
            <a:r>
              <a:rPr lang="en-US" sz="3200" dirty="0"/>
              <a:t> </a:t>
            </a:r>
            <a:r>
              <a:rPr lang="en-US" sz="3200" dirty="0" err="1"/>
              <a:t>quá</a:t>
            </a:r>
            <a:r>
              <a:rPr lang="en-US" sz="3200" dirty="0"/>
              <a:t> </a:t>
            </a:r>
            <a:r>
              <a:rPr lang="en-US" sz="3200" dirty="0" err="1"/>
              <a:t>trình</a:t>
            </a:r>
            <a:r>
              <a:rPr lang="en-US" sz="3200" dirty="0"/>
              <a:t> </a:t>
            </a:r>
            <a:r>
              <a:rPr lang="en-US" sz="3200" dirty="0" err="1"/>
              <a:t>thực</a:t>
            </a:r>
            <a:r>
              <a:rPr lang="en-US" sz="3200" dirty="0"/>
              <a:t> </a:t>
            </a:r>
            <a:r>
              <a:rPr lang="en-US" sz="3200" dirty="0" err="1"/>
              <a:t>thi</a:t>
            </a:r>
            <a:r>
              <a:rPr lang="en-US" sz="3200" dirty="0"/>
              <a:t> </a:t>
            </a:r>
            <a:r>
              <a:rPr lang="en-US" sz="3200" dirty="0" err="1"/>
              <a:t>thì</a:t>
            </a:r>
            <a:r>
              <a:rPr lang="en-US" sz="3200" dirty="0"/>
              <a:t> </a:t>
            </a:r>
            <a:r>
              <a:rPr lang="en-US" sz="3200" dirty="0" err="1"/>
              <a:t>tiến</a:t>
            </a:r>
            <a:r>
              <a:rPr lang="en-US" sz="3200" dirty="0"/>
              <a:t> </a:t>
            </a:r>
            <a:r>
              <a:rPr lang="en-US" sz="3200" dirty="0" err="1"/>
              <a:t>trình</a:t>
            </a:r>
            <a:r>
              <a:rPr lang="en-US" sz="3200" dirty="0"/>
              <a:t> </a:t>
            </a:r>
            <a:r>
              <a:rPr lang="en-US" sz="3200" dirty="0" err="1"/>
              <a:t>khi</a:t>
            </a:r>
            <a:r>
              <a:rPr lang="en-US" sz="3200" dirty="0"/>
              <a:t> </a:t>
            </a:r>
            <a:r>
              <a:rPr lang="en-US" sz="3200" dirty="0" err="1"/>
              <a:t>chạy</a:t>
            </a:r>
            <a:r>
              <a:rPr lang="en-US" sz="3200" dirty="0"/>
              <a:t> </a:t>
            </a:r>
            <a:r>
              <a:rPr lang="en-US" sz="3200" dirty="0" err="1"/>
              <a:t>từ</a:t>
            </a:r>
            <a:r>
              <a:rPr lang="en-US" sz="3200" dirty="0"/>
              <a:t> </a:t>
            </a:r>
            <a:r>
              <a:rPr lang="en-US" sz="3200" dirty="0" err="1"/>
              <a:t>chương</a:t>
            </a:r>
            <a:r>
              <a:rPr lang="en-US" sz="3200" dirty="0"/>
              <a:t> </a:t>
            </a:r>
            <a:r>
              <a:rPr lang="en-US" sz="3200" dirty="0" err="1"/>
              <a:t>trình</a:t>
            </a:r>
            <a:r>
              <a:rPr lang="en-US" sz="3200" dirty="0"/>
              <a:t> </a:t>
            </a:r>
            <a:r>
              <a:rPr lang="en-US" sz="3200" dirty="0" err="1"/>
              <a:t>trên</a:t>
            </a:r>
            <a:r>
              <a:rPr lang="en-US" sz="3200" dirty="0"/>
              <a:t> </a:t>
            </a:r>
            <a:r>
              <a:rPr lang="en-US" sz="3200" dirty="0" err="1"/>
              <a:t>đã</a:t>
            </a:r>
            <a:r>
              <a:rPr lang="en-US" sz="3200" dirty="0"/>
              <a:t> </a:t>
            </a:r>
            <a:r>
              <a:rPr lang="en-US" sz="3200" dirty="0" err="1"/>
              <a:t>trải</a:t>
            </a:r>
            <a:r>
              <a:rPr lang="en-US" sz="3200" dirty="0"/>
              <a:t> qua </a:t>
            </a:r>
            <a:r>
              <a:rPr lang="en-US" sz="3200" dirty="0" err="1"/>
              <a:t>những</a:t>
            </a:r>
            <a:r>
              <a:rPr lang="en-US" sz="3200" dirty="0"/>
              <a:t> </a:t>
            </a:r>
            <a:r>
              <a:rPr lang="en-US" sz="3200" dirty="0" err="1"/>
              <a:t>trạng</a:t>
            </a:r>
            <a:r>
              <a:rPr lang="en-US" sz="3200" dirty="0"/>
              <a:t> </a:t>
            </a:r>
            <a:r>
              <a:rPr lang="en-US" sz="3200" dirty="0" err="1"/>
              <a:t>thái</a:t>
            </a:r>
            <a:r>
              <a:rPr lang="en-US" sz="3200" dirty="0"/>
              <a:t> </a:t>
            </a:r>
            <a:r>
              <a:rPr lang="en-US" sz="3200" dirty="0" err="1"/>
              <a:t>nào</a:t>
            </a:r>
            <a:r>
              <a:rPr lang="en-US" sz="3200" dirty="0"/>
              <a:t>? </a:t>
            </a:r>
            <a:r>
              <a:rPr lang="en-US" sz="3200" dirty="0" err="1"/>
              <a:t>Vẽ</a:t>
            </a:r>
            <a:r>
              <a:rPr lang="en-US" sz="3200" dirty="0"/>
              <a:t> </a:t>
            </a:r>
            <a:r>
              <a:rPr lang="en-US" sz="3200" dirty="0" err="1"/>
              <a:t>sơ</a:t>
            </a:r>
            <a:r>
              <a:rPr lang="en-US" sz="3200" dirty="0"/>
              <a:t> </a:t>
            </a:r>
            <a:r>
              <a:rPr lang="en-US" sz="3200" dirty="0" err="1"/>
              <a:t>đồ</a:t>
            </a:r>
            <a:r>
              <a:rPr lang="en-US" sz="3200" dirty="0"/>
              <a:t> </a:t>
            </a:r>
            <a:r>
              <a:rPr lang="en-US" sz="3200" dirty="0" err="1"/>
              <a:t>chuyển</a:t>
            </a:r>
            <a:r>
              <a:rPr lang="en-US" sz="3200" dirty="0"/>
              <a:t> </a:t>
            </a:r>
            <a:r>
              <a:rPr lang="en-US" sz="3200" dirty="0" err="1"/>
              <a:t>trạng</a:t>
            </a:r>
            <a:r>
              <a:rPr lang="en-US" sz="3200" dirty="0"/>
              <a:t> </a:t>
            </a:r>
            <a:r>
              <a:rPr lang="en-US" sz="3200" dirty="0" err="1"/>
              <a:t>thái</a:t>
            </a:r>
            <a:r>
              <a:rPr lang="en-US" sz="3200" dirty="0"/>
              <a:t> </a:t>
            </a:r>
            <a:r>
              <a:rPr lang="en-US" sz="3200" dirty="0" err="1"/>
              <a:t>trong</a:t>
            </a:r>
            <a:r>
              <a:rPr lang="en-US" sz="3200" dirty="0"/>
              <a:t> </a:t>
            </a:r>
            <a:r>
              <a:rPr lang="en-US" sz="3200" dirty="0" err="1"/>
              <a:t>quá</a:t>
            </a:r>
            <a:r>
              <a:rPr lang="en-US" sz="3200" dirty="0"/>
              <a:t> </a:t>
            </a:r>
            <a:r>
              <a:rPr lang="en-US" sz="3200" dirty="0" err="1"/>
              <a:t>trình</a:t>
            </a:r>
            <a:r>
              <a:rPr lang="en-US" sz="3200" dirty="0"/>
              <a:t> </a:t>
            </a:r>
            <a:r>
              <a:rPr lang="en-US" sz="3200" dirty="0" err="1"/>
              <a:t>thực</a:t>
            </a:r>
            <a:r>
              <a:rPr lang="en-US" sz="3200" dirty="0"/>
              <a:t> </a:t>
            </a:r>
            <a:r>
              <a:rPr lang="en-US" sz="3200" dirty="0" err="1"/>
              <a:t>thi</a:t>
            </a:r>
            <a:r>
              <a:rPr lang="en-US" sz="3200" dirty="0"/>
              <a:t>?</a:t>
            </a:r>
          </a:p>
          <a:p>
            <a:endParaRPr lang="en-US" dirty="0"/>
          </a:p>
          <a:p>
            <a:endParaRPr lang="en-US" altLang="ja-JP"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8" name="TextBox 7">
            <a:extLst>
              <a:ext uri="{FF2B5EF4-FFF2-40B4-BE49-F238E27FC236}">
                <a16:creationId xmlns:a16="http://schemas.microsoft.com/office/drawing/2014/main" id="{70445079-BB24-A88E-5CD9-1749F3A13FE4}"/>
              </a:ext>
            </a:extLst>
          </p:cNvPr>
          <p:cNvSpPr txBox="1"/>
          <p:nvPr/>
        </p:nvSpPr>
        <p:spPr>
          <a:xfrm>
            <a:off x="971009" y="1823421"/>
            <a:ext cx="6263253" cy="3416320"/>
          </a:xfrm>
          <a:prstGeom prst="rect">
            <a:avLst/>
          </a:prstGeom>
          <a:noFill/>
        </p:spPr>
        <p:txBody>
          <a:bodyPr wrap="none" rtlCol="0">
            <a:spAutoFit/>
          </a:bodyPr>
          <a:lstStyle/>
          <a:p>
            <a:r>
              <a:rPr lang="en-US" sz="1800" dirty="0">
                <a:effectLst/>
                <a:latin typeface="Courier New" panose="02070309020205020404" pitchFamily="49" charset="0"/>
                <a:ea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rPr>
              <a:t>test.c</a:t>
            </a:r>
            <a:r>
              <a:rPr lang="en-US" sz="1800" dirty="0">
                <a:effectLst/>
                <a:latin typeface="Courier New" panose="02070309020205020404" pitchFamily="49" charset="0"/>
                <a:ea typeface="Times New Roman" panose="02020603050405020304" pitchFamily="18" charset="0"/>
              </a:rPr>
              <a:t> */</a:t>
            </a:r>
          </a:p>
          <a:p>
            <a:r>
              <a:rPr lang="en-US" sz="1800" dirty="0">
                <a:effectLst/>
                <a:latin typeface="Courier New" panose="02070309020205020404" pitchFamily="49" charset="0"/>
                <a:ea typeface="Times New Roman" panose="02020603050405020304" pitchFamily="18" charset="0"/>
              </a:rPr>
              <a:t>int main(int </a:t>
            </a:r>
            <a:r>
              <a:rPr lang="en-US" sz="1800" dirty="0" err="1">
                <a:effectLst/>
                <a:latin typeface="Courier New" panose="02070309020205020404" pitchFamily="49" charset="0"/>
                <a:ea typeface="Times New Roman" panose="02020603050405020304" pitchFamily="18" charset="0"/>
              </a:rPr>
              <a:t>argc</a:t>
            </a:r>
            <a:r>
              <a:rPr lang="en-US" sz="1800" dirty="0">
                <a:effectLst/>
                <a:latin typeface="Courier New" panose="02070309020205020404" pitchFamily="49" charset="0"/>
                <a:ea typeface="Times New Roman" panose="02020603050405020304" pitchFamily="18" charset="0"/>
              </a:rPr>
              <a:t>, char** </a:t>
            </a:r>
            <a:r>
              <a:rPr lang="en-US" sz="1800" dirty="0" err="1">
                <a:effectLst/>
                <a:latin typeface="Courier New" panose="02070309020205020404" pitchFamily="49" charset="0"/>
                <a:ea typeface="Times New Roman" panose="02020603050405020304" pitchFamily="18" charset="0"/>
              </a:rPr>
              <a:t>argv</a:t>
            </a:r>
            <a:r>
              <a:rPr lang="en-US" sz="1800" dirty="0">
                <a:effectLst/>
                <a:latin typeface="Courier New" panose="02070309020205020404" pitchFamily="49" charset="0"/>
                <a:ea typeface="Times New Roman" panose="02020603050405020304" pitchFamily="18" charset="0"/>
              </a:rPr>
              <a:t>)</a:t>
            </a:r>
          </a:p>
          <a:p>
            <a:r>
              <a:rPr lang="en-US" sz="1800" dirty="0">
                <a:effectLst/>
                <a:latin typeface="Courier New" panose="02070309020205020404" pitchFamily="49" charset="0"/>
                <a:ea typeface="Times New Roman" panose="02020603050405020304" pitchFamily="18" charset="0"/>
              </a:rPr>
              <a:t>{       </a:t>
            </a:r>
          </a:p>
          <a:p>
            <a:r>
              <a:rPr lang="en-US" sz="1800" dirty="0">
                <a:effectLst/>
                <a:latin typeface="Courier New" panose="02070309020205020404" pitchFamily="49" charset="0"/>
                <a:ea typeface="Times New Roman" panose="02020603050405020304" pitchFamily="18" charset="0"/>
              </a:rPr>
              <a:t>   	int a;</a:t>
            </a:r>
          </a:p>
          <a:p>
            <a:r>
              <a:rPr lang="en-US" sz="1800" dirty="0">
                <a:effectLst/>
                <a:latin typeface="Courier New" panose="02070309020205020404" pitchFamily="49" charset="0"/>
                <a:ea typeface="Times New Roman" panose="02020603050405020304" pitchFamily="18" charset="0"/>
              </a:rPr>
              <a:t>	for (int </a:t>
            </a:r>
            <a:r>
              <a:rPr lang="en-US" sz="1800" dirty="0" err="1">
                <a:effectLst/>
                <a:latin typeface="Courier New" panose="02070309020205020404" pitchFamily="49" charset="0"/>
                <a:ea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rPr>
              <a:t> = 1; </a:t>
            </a:r>
            <a:r>
              <a:rPr lang="en-US" sz="1800" dirty="0" err="1">
                <a:effectLst/>
                <a:latin typeface="Courier New" panose="02070309020205020404" pitchFamily="49" charset="0"/>
                <a:ea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rPr>
              <a:t> &lt; 5; </a:t>
            </a:r>
            <a:r>
              <a:rPr lang="en-US" sz="1800" dirty="0" err="1">
                <a:effectLst/>
                <a:latin typeface="Courier New" panose="02070309020205020404" pitchFamily="49" charset="0"/>
                <a:ea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rPr>
              <a:t>++)</a:t>
            </a:r>
          </a:p>
          <a:p>
            <a:r>
              <a:rPr lang="en-US" sz="1800" dirty="0">
                <a:effectLst/>
                <a:latin typeface="Courier New" panose="02070309020205020404" pitchFamily="49" charset="0"/>
                <a:ea typeface="Times New Roman" panose="02020603050405020304" pitchFamily="18" charset="0"/>
              </a:rPr>
              <a:t>	{</a:t>
            </a:r>
          </a:p>
          <a:p>
            <a:r>
              <a:rPr lang="en-US" sz="1800" dirty="0">
                <a:effectLst/>
                <a:latin typeface="Courier New" panose="02070309020205020404" pitchFamily="49" charset="0"/>
                <a:ea typeface="Times New Roman" panose="02020603050405020304" pitchFamily="18" charset="0"/>
              </a:rPr>
              <a:t>		if (</a:t>
            </a:r>
            <a:r>
              <a:rPr lang="en-US" sz="1800" dirty="0" err="1">
                <a:effectLst/>
                <a:latin typeface="Courier New" panose="02070309020205020404" pitchFamily="49" charset="0"/>
                <a:ea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rPr>
              <a:t> % 2 == 0)</a:t>
            </a:r>
          </a:p>
          <a:p>
            <a:r>
              <a:rPr lang="en-US" sz="1800" dirty="0">
                <a:effectLst/>
                <a:latin typeface="Courier New" panose="02070309020205020404" pitchFamily="49" charset="0"/>
                <a:ea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rPr>
              <a:t>printf</a:t>
            </a:r>
            <a:r>
              <a:rPr lang="en-US" sz="1800" dirty="0">
                <a:effectLst/>
                <a:latin typeface="Courier New" panose="02070309020205020404" pitchFamily="49" charset="0"/>
                <a:ea typeface="Times New Roman" panose="02020603050405020304" pitchFamily="18" charset="0"/>
              </a:rPr>
              <a:t>(“Hello world\n");</a:t>
            </a:r>
          </a:p>
          <a:p>
            <a:r>
              <a:rPr lang="en-US" sz="1800" dirty="0">
                <a:effectLst/>
                <a:latin typeface="Courier New" panose="02070309020205020404" pitchFamily="49" charset="0"/>
                <a:ea typeface="Times New Roman" panose="02020603050405020304" pitchFamily="18" charset="0"/>
              </a:rPr>
              <a:t>		else a = 5*9;</a:t>
            </a:r>
          </a:p>
          <a:p>
            <a:r>
              <a:rPr lang="en-US" sz="1800" dirty="0">
                <a:effectLst/>
                <a:latin typeface="Courier New" panose="02070309020205020404" pitchFamily="49" charset="0"/>
                <a:ea typeface="Times New Roman" panose="02020603050405020304" pitchFamily="18" charset="0"/>
              </a:rPr>
              <a:t>	}</a:t>
            </a:r>
          </a:p>
          <a:p>
            <a:r>
              <a:rPr lang="en-US" sz="1800" dirty="0">
                <a:effectLst/>
                <a:latin typeface="Courier New" panose="02070309020205020404" pitchFamily="49" charset="0"/>
                <a:ea typeface="Times New Roman" panose="02020603050405020304" pitchFamily="18" charset="0"/>
              </a:rPr>
              <a:t>  	exit(0);</a:t>
            </a:r>
          </a:p>
          <a:p>
            <a:r>
              <a:rPr lang="vi-VN" sz="1800" dirty="0">
                <a:effectLst/>
                <a:latin typeface="Times New Roman" panose="02020603050405020304" pitchFamily="18" charset="0"/>
                <a:ea typeface="Calibri" panose="020F050202020403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40670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a:t>
            </a:r>
            <a:r>
              <a:rPr lang="en-US" altLang="ja-JP" dirty="0" err="1"/>
              <a:t>chương</a:t>
            </a:r>
            <a:r>
              <a:rPr lang="en-US" altLang="ja-JP" dirty="0"/>
              <a:t> 3</a:t>
            </a:r>
            <a:endParaRPr kumimoji="1" lang="ja-JP" altLang="en-US" dirty="0"/>
          </a:p>
        </p:txBody>
      </p:sp>
      <p:sp>
        <p:nvSpPr>
          <p:cNvPr id="3" name="コンテンツ プレースホルダ 2"/>
          <p:cNvSpPr>
            <a:spLocks noGrp="1"/>
          </p:cNvSpPr>
          <p:nvPr>
            <p:ph idx="1"/>
          </p:nvPr>
        </p:nvSpPr>
        <p:spPr>
          <a:xfrm>
            <a:off x="774145" y="1212351"/>
            <a:ext cx="10579655" cy="5312275"/>
          </a:xfrm>
        </p:spPr>
        <p:txBody>
          <a:bodyPr>
            <a:normAutofit fontScale="62500" lnSpcReduction="20000"/>
          </a:bodyPr>
          <a:lstStyle/>
          <a:p>
            <a:pPr marL="0" indent="0">
              <a:buNone/>
            </a:pPr>
            <a:r>
              <a:rPr lang="en-US" sz="3200" dirty="0"/>
              <a:t>Cho </a:t>
            </a:r>
            <a:r>
              <a:rPr lang="en-US" sz="3200" dirty="0" err="1"/>
              <a:t>đoạn</a:t>
            </a:r>
            <a:r>
              <a:rPr lang="en-US" sz="3200" dirty="0"/>
              <a:t> </a:t>
            </a:r>
            <a:r>
              <a:rPr lang="en-US" sz="3200" dirty="0" err="1"/>
              <a:t>chương</a:t>
            </a:r>
            <a:r>
              <a:rPr lang="en-US" sz="3200" dirty="0"/>
              <a:t> </a:t>
            </a:r>
            <a:r>
              <a:rPr lang="en-US" sz="3200" dirty="0" err="1"/>
              <a:t>trình</a:t>
            </a:r>
            <a:r>
              <a:rPr lang="en-US" sz="3200" dirty="0"/>
              <a:t> </a:t>
            </a:r>
            <a:r>
              <a:rPr lang="en-US" sz="3200" dirty="0" err="1"/>
              <a:t>sau</a:t>
            </a:r>
            <a:r>
              <a:rPr lang="en-US" sz="3200"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3200" dirty="0"/>
              <a:t>H</a:t>
            </a:r>
            <a:r>
              <a:rPr lang="vi-VN" sz="3200" dirty="0"/>
              <a:t>ỏi khi chạy thì tiến trình được tạo ra từ chương trình trên sẽ in ra màn hình những gì? Vẽ cây tiến trình và những từ được in ra khi thực thi đoạn chương trình</a:t>
            </a:r>
            <a:r>
              <a:rPr lang="en-US" sz="3200" dirty="0"/>
              <a:t> </a:t>
            </a:r>
            <a:r>
              <a:rPr lang="en-US" sz="3200" dirty="0" err="1"/>
              <a:t>trên</a:t>
            </a:r>
            <a:r>
              <a:rPr lang="vi-VN" sz="3200" dirty="0"/>
              <a:t>?</a:t>
            </a:r>
            <a:endParaRPr lang="en-US" dirty="0"/>
          </a:p>
          <a:p>
            <a:endParaRPr lang="en-US" altLang="ja-JP"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8" name="TextBox 7">
            <a:extLst>
              <a:ext uri="{FF2B5EF4-FFF2-40B4-BE49-F238E27FC236}">
                <a16:creationId xmlns:a16="http://schemas.microsoft.com/office/drawing/2014/main" id="{70445079-BB24-A88E-5CD9-1749F3A13FE4}"/>
              </a:ext>
            </a:extLst>
          </p:cNvPr>
          <p:cNvSpPr txBox="1"/>
          <p:nvPr/>
        </p:nvSpPr>
        <p:spPr>
          <a:xfrm>
            <a:off x="971009" y="1823421"/>
            <a:ext cx="4512774" cy="3416320"/>
          </a:xfrm>
          <a:prstGeom prst="rect">
            <a:avLst/>
          </a:prstGeom>
          <a:noFill/>
        </p:spPr>
        <p:txBody>
          <a:bodyPr wrap="none" rtlCol="0">
            <a:spAutoFit/>
          </a:bodyPr>
          <a:lstStyle/>
          <a:p>
            <a:r>
              <a:rPr lang="en-US" sz="1800" dirty="0">
                <a:effectLst/>
                <a:latin typeface="Courier New" panose="02070309020205020404" pitchFamily="49" charset="0"/>
                <a:ea typeface="Times New Roman" panose="02020603050405020304" pitchFamily="18" charset="0"/>
              </a:rPr>
              <a:t>#include &lt;</a:t>
            </a:r>
            <a:r>
              <a:rPr lang="en-US" sz="1800" dirty="0" err="1">
                <a:effectLst/>
                <a:latin typeface="Courier New" panose="02070309020205020404" pitchFamily="49" charset="0"/>
                <a:ea typeface="Times New Roman" panose="02020603050405020304" pitchFamily="18" charset="0"/>
              </a:rPr>
              <a:t>stdio.h</a:t>
            </a:r>
            <a:r>
              <a:rPr lang="en-US" sz="1800" dirty="0">
                <a:effectLst/>
                <a:latin typeface="Courier New" panose="02070309020205020404" pitchFamily="49" charset="0"/>
                <a:ea typeface="Times New Roman" panose="02020603050405020304" pitchFamily="18" charset="0"/>
              </a:rPr>
              <a:t>&gt;</a:t>
            </a:r>
          </a:p>
          <a:p>
            <a:r>
              <a:rPr lang="en-US" sz="1800" dirty="0">
                <a:effectLst/>
                <a:latin typeface="Courier New" panose="02070309020205020404" pitchFamily="49" charset="0"/>
                <a:ea typeface="Times New Roman" panose="02020603050405020304" pitchFamily="18" charset="0"/>
              </a:rPr>
              <a:t>#include &lt;</a:t>
            </a:r>
            <a:r>
              <a:rPr lang="en-US" sz="1800" dirty="0" err="1">
                <a:effectLst/>
                <a:latin typeface="Courier New" panose="02070309020205020404" pitchFamily="49" charset="0"/>
                <a:ea typeface="Times New Roman" panose="02020603050405020304" pitchFamily="18" charset="0"/>
              </a:rPr>
              <a:t>unistd.h</a:t>
            </a:r>
            <a:r>
              <a:rPr lang="en-US" sz="1800" dirty="0">
                <a:effectLst/>
                <a:latin typeface="Courier New" panose="02070309020205020404" pitchFamily="49" charset="0"/>
                <a:ea typeface="Times New Roman" panose="02020603050405020304" pitchFamily="18" charset="0"/>
              </a:rPr>
              <a:t>&gt;</a:t>
            </a:r>
          </a:p>
          <a:p>
            <a:r>
              <a:rPr lang="en-US" sz="1800" dirty="0">
                <a:effectLst/>
                <a:latin typeface="Courier New" panose="02070309020205020404" pitchFamily="49" charset="0"/>
                <a:ea typeface="Times New Roman" panose="02020603050405020304" pitchFamily="18" charset="0"/>
              </a:rPr>
              <a:t>int main()</a:t>
            </a:r>
          </a:p>
          <a:p>
            <a:r>
              <a:rPr lang="en-US" sz="1800" dirty="0">
                <a:effectLst/>
                <a:latin typeface="Courier New" panose="02070309020205020404" pitchFamily="49" charset="0"/>
                <a:ea typeface="Times New Roman" panose="02020603050405020304" pitchFamily="18" charset="0"/>
              </a:rPr>
              <a:t>{</a:t>
            </a:r>
          </a:p>
          <a:p>
            <a:r>
              <a:rPr lang="en-US" sz="1800" dirty="0">
                <a:effectLst/>
                <a:latin typeface="Courier New" panose="02070309020205020404" pitchFamily="49" charset="0"/>
                <a:ea typeface="Times New Roman" panose="02020603050405020304" pitchFamily="18" charset="0"/>
              </a:rPr>
              <a:t>	int </a:t>
            </a:r>
            <a:r>
              <a:rPr lang="en-US" sz="1800" dirty="0" err="1">
                <a:effectLst/>
                <a:latin typeface="Courier New" panose="02070309020205020404" pitchFamily="49" charset="0"/>
                <a:ea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rPr>
              <a:t>;</a:t>
            </a:r>
          </a:p>
          <a:p>
            <a:r>
              <a:rPr lang="en-US" sz="1800" dirty="0">
                <a:effectLst/>
                <a:latin typeface="Courier New" panose="02070309020205020404" pitchFamily="49" charset="0"/>
                <a:ea typeface="Times New Roman" panose="02020603050405020304" pitchFamily="18" charset="0"/>
              </a:rPr>
              <a:t>	for (</a:t>
            </a:r>
            <a:r>
              <a:rPr lang="en-US" sz="1800" dirty="0" err="1">
                <a:effectLst/>
                <a:latin typeface="Courier New" panose="02070309020205020404" pitchFamily="49" charset="0"/>
                <a:ea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rPr>
              <a:t> = 0; </a:t>
            </a:r>
            <a:r>
              <a:rPr lang="en-US" sz="1800" dirty="0" err="1">
                <a:effectLst/>
                <a:latin typeface="Courier New" panose="02070309020205020404" pitchFamily="49" charset="0"/>
                <a:ea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rPr>
              <a:t> &lt; 4; </a:t>
            </a:r>
            <a:r>
              <a:rPr lang="en-US" sz="1800" dirty="0" err="1">
                <a:effectLst/>
                <a:latin typeface="Courier New" panose="02070309020205020404" pitchFamily="49" charset="0"/>
                <a:ea typeface="Times New Roman" panose="02020603050405020304" pitchFamily="18" charset="0"/>
              </a:rPr>
              <a:t>i</a:t>
            </a:r>
            <a:r>
              <a:rPr lang="en-US" sz="1800" dirty="0">
                <a:effectLst/>
                <a:latin typeface="Courier New" panose="02070309020205020404" pitchFamily="49" charset="0"/>
                <a:ea typeface="Times New Roman" panose="02020603050405020304" pitchFamily="18" charset="0"/>
              </a:rPr>
              <a:t>++)</a:t>
            </a:r>
          </a:p>
          <a:p>
            <a:r>
              <a:rPr lang="en-US" sz="1800" dirty="0">
                <a:effectLst/>
                <a:latin typeface="Courier New" panose="02070309020205020404" pitchFamily="49" charset="0"/>
                <a:ea typeface="Times New Roman" panose="02020603050405020304" pitchFamily="18" charset="0"/>
              </a:rPr>
              <a:t>	{</a:t>
            </a:r>
          </a:p>
          <a:p>
            <a:r>
              <a:rPr lang="en-US" sz="1800" dirty="0">
                <a:effectLst/>
                <a:latin typeface="Courier New" panose="02070309020205020404" pitchFamily="49" charset="0"/>
                <a:ea typeface="Times New Roman" panose="02020603050405020304" pitchFamily="18" charset="0"/>
              </a:rPr>
              <a:t>		fork();</a:t>
            </a:r>
          </a:p>
          <a:p>
            <a:r>
              <a:rPr lang="en-US" sz="1800" dirty="0">
                <a:effectLst/>
                <a:latin typeface="Courier New" panose="02070309020205020404" pitchFamily="49" charset="0"/>
                <a:ea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rPr>
              <a:t>printf</a:t>
            </a:r>
            <a:r>
              <a:rPr lang="en-US" sz="1800" dirty="0">
                <a:effectLst/>
                <a:latin typeface="Courier New" panose="02070309020205020404" pitchFamily="49" charset="0"/>
                <a:ea typeface="Times New Roman" panose="02020603050405020304" pitchFamily="18" charset="0"/>
              </a:rPr>
              <a:t>("hello\n");</a:t>
            </a:r>
          </a:p>
          <a:p>
            <a:r>
              <a:rPr lang="en-US" sz="1800" dirty="0">
                <a:effectLst/>
                <a:latin typeface="Courier New" panose="02070309020205020404" pitchFamily="49" charset="0"/>
                <a:ea typeface="Times New Roman" panose="02020603050405020304" pitchFamily="18" charset="0"/>
              </a:rPr>
              <a:t>	}</a:t>
            </a:r>
          </a:p>
          <a:p>
            <a:r>
              <a:rPr lang="en-US" sz="1800" dirty="0">
                <a:effectLst/>
                <a:latin typeface="Courier New" panose="02070309020205020404" pitchFamily="49" charset="0"/>
                <a:ea typeface="Times New Roman" panose="02020603050405020304" pitchFamily="18" charset="0"/>
              </a:rPr>
              <a:t>	return 0;</a:t>
            </a:r>
          </a:p>
          <a:p>
            <a:r>
              <a:rPr lang="vi-VN" sz="1800" dirty="0">
                <a:effectLst/>
                <a:latin typeface="Times New Roman" panose="02020603050405020304" pitchFamily="18" charset="0"/>
                <a:ea typeface="Calibri" panose="020F050202020403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4443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a:t>
            </a:r>
            <a:r>
              <a:rPr lang="en-US" altLang="ja-JP" dirty="0" err="1"/>
              <a:t>chương</a:t>
            </a:r>
            <a:r>
              <a:rPr lang="en-US" altLang="ja-JP" dirty="0"/>
              <a:t> 3</a:t>
            </a:r>
            <a:endParaRPr kumimoji="1" lang="ja-JP" altLang="en-US" dirty="0"/>
          </a:p>
        </p:txBody>
      </p:sp>
      <p:sp>
        <p:nvSpPr>
          <p:cNvPr id="3" name="コンテンツ プレースホルダ 2"/>
          <p:cNvSpPr>
            <a:spLocks noGrp="1"/>
          </p:cNvSpPr>
          <p:nvPr>
            <p:ph idx="1"/>
          </p:nvPr>
        </p:nvSpPr>
        <p:spPr>
          <a:xfrm>
            <a:off x="774145" y="1412776"/>
            <a:ext cx="10579655" cy="4824536"/>
          </a:xfrm>
        </p:spPr>
        <p:txBody>
          <a:bodyPr>
            <a:normAutofit/>
          </a:bodyPr>
          <a:lstStyle/>
          <a:p>
            <a:r>
              <a:rPr lang="en-US" altLang="ja-JP" dirty="0" err="1"/>
              <a:t>Các</a:t>
            </a:r>
            <a:r>
              <a:rPr lang="en-US" altLang="ja-JP" dirty="0"/>
              <a:t> </a:t>
            </a:r>
            <a:r>
              <a:rPr lang="en-US" altLang="ja-JP" dirty="0" err="1"/>
              <a:t>bài</a:t>
            </a:r>
            <a:r>
              <a:rPr lang="en-US" altLang="ja-JP" dirty="0"/>
              <a:t> </a:t>
            </a:r>
            <a:r>
              <a:rPr lang="en-US" altLang="ja-JP" dirty="0" err="1"/>
              <a:t>tập</a:t>
            </a:r>
            <a:r>
              <a:rPr lang="en-US" altLang="ja-JP" dirty="0"/>
              <a:t> </a:t>
            </a:r>
            <a:r>
              <a:rPr lang="en-US" altLang="ja-JP" dirty="0" err="1"/>
              <a:t>còn</a:t>
            </a:r>
            <a:r>
              <a:rPr lang="en-US" altLang="ja-JP" dirty="0"/>
              <a:t> </a:t>
            </a:r>
            <a:r>
              <a:rPr lang="en-US" altLang="ja-JP" dirty="0" err="1"/>
              <a:t>lại</a:t>
            </a:r>
            <a:r>
              <a:rPr lang="en-US" altLang="ja-JP" dirty="0"/>
              <a:t> </a:t>
            </a:r>
            <a:r>
              <a:rPr lang="en-US" altLang="ja-JP" dirty="0" err="1"/>
              <a:t>trong</a:t>
            </a:r>
            <a:r>
              <a:rPr lang="en-US" altLang="ja-JP" dirty="0"/>
              <a:t> file </a:t>
            </a:r>
            <a:r>
              <a:rPr lang="en-US" altLang="ja-JP" dirty="0" err="1"/>
              <a:t>bài</a:t>
            </a:r>
            <a:r>
              <a:rPr lang="en-US" altLang="ja-JP" dirty="0"/>
              <a:t> </a:t>
            </a:r>
            <a:r>
              <a:rPr lang="en-US" altLang="ja-JP" dirty="0" err="1"/>
              <a:t>tập</a:t>
            </a:r>
            <a:r>
              <a:rPr lang="en-US" altLang="ja-JP" dirty="0"/>
              <a:t> </a:t>
            </a:r>
            <a:r>
              <a:rPr lang="en-US" altLang="ja-JP" dirty="0" err="1"/>
              <a:t>chương</a:t>
            </a:r>
            <a:r>
              <a:rPr lang="en-US" altLang="ja-JP" dirty="0"/>
              <a:t> 3.</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8881585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Chương</a:t>
            </a:r>
            <a:r>
              <a:rPr lang="en-US" altLang="ja-JP" dirty="0"/>
              <a:t> 4: </a:t>
            </a:r>
            <a:r>
              <a:rPr lang="en-US" altLang="ja-JP" dirty="0" err="1"/>
              <a:t>Tiến</a:t>
            </a:r>
            <a:r>
              <a:rPr lang="en-US" altLang="ja-JP" dirty="0"/>
              <a:t> </a:t>
            </a:r>
            <a:r>
              <a:rPr lang="en-US" altLang="ja-JP" dirty="0" err="1"/>
              <a:t>trình</a:t>
            </a:r>
            <a:endParaRPr kumimoji="1" lang="ja-JP" altLang="en-US" dirty="0"/>
          </a:p>
        </p:txBody>
      </p:sp>
      <p:sp>
        <p:nvSpPr>
          <p:cNvPr id="3" name="コンテンツ プレースホルダ 2"/>
          <p:cNvSpPr>
            <a:spLocks noGrp="1"/>
          </p:cNvSpPr>
          <p:nvPr>
            <p:ph idx="1"/>
          </p:nvPr>
        </p:nvSpPr>
        <p:spPr>
          <a:xfrm>
            <a:off x="774145" y="1412776"/>
            <a:ext cx="10178107" cy="4824536"/>
          </a:xfrm>
        </p:spPr>
        <p:txBody>
          <a:bodyPr>
            <a:normAutofit lnSpcReduction="10000"/>
          </a:bodyPr>
          <a:lstStyle/>
          <a:p>
            <a:pPr marL="342900" indent="-342900">
              <a:spcBef>
                <a:spcPts val="0"/>
              </a:spcBef>
            </a:pPr>
            <a:r>
              <a:rPr lang="vi-VN" dirty="0"/>
              <a:t>Các khái niệm cơ bản về định thời</a:t>
            </a:r>
          </a:p>
          <a:p>
            <a:pPr marL="342900" indent="-342900"/>
            <a:r>
              <a:rPr lang="vi-VN" b="1" dirty="0"/>
              <a:t>Các loại định thời</a:t>
            </a:r>
          </a:p>
          <a:p>
            <a:pPr marL="342900" indent="-342900"/>
            <a:r>
              <a:rPr lang="vi-VN" dirty="0"/>
              <a:t>Các tiêu chuẩn định thời CPU</a:t>
            </a:r>
          </a:p>
          <a:p>
            <a:pPr marL="342900" indent="-342900"/>
            <a:r>
              <a:rPr lang="vi-VN" dirty="0"/>
              <a:t>Các giải thuật định thời</a:t>
            </a:r>
            <a:r>
              <a:rPr lang="en-US" dirty="0"/>
              <a:t>: FCFS, SJF, SRTF, Priority, RR, </a:t>
            </a:r>
            <a:r>
              <a:rPr lang="es-ES" dirty="0"/>
              <a:t>HRRN, </a:t>
            </a:r>
            <a:r>
              <a:rPr lang="es-ES" dirty="0" err="1"/>
              <a:t>Multilevel</a:t>
            </a:r>
            <a:r>
              <a:rPr lang="es-ES" dirty="0"/>
              <a:t> </a:t>
            </a:r>
            <a:r>
              <a:rPr lang="es-ES" dirty="0" err="1"/>
              <a:t>Queue</a:t>
            </a:r>
            <a:r>
              <a:rPr lang="es-ES" dirty="0"/>
              <a:t>, </a:t>
            </a:r>
            <a:r>
              <a:rPr lang="es-ES" dirty="0" err="1"/>
              <a:t>Multilevel</a:t>
            </a:r>
            <a:r>
              <a:rPr lang="es-ES" dirty="0"/>
              <a:t> </a:t>
            </a:r>
            <a:r>
              <a:rPr lang="es-ES" dirty="0" err="1"/>
              <a:t>Feedback</a:t>
            </a:r>
            <a:r>
              <a:rPr lang="es-ES" dirty="0"/>
              <a:t> </a:t>
            </a:r>
            <a:r>
              <a:rPr lang="es-ES" dirty="0" err="1"/>
              <a:t>Queue</a:t>
            </a:r>
            <a:r>
              <a:rPr lang="es-ES" dirty="0"/>
              <a:t>.</a:t>
            </a:r>
          </a:p>
          <a:p>
            <a:pPr marL="342900" indent="-342900"/>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(Thread scheduling)</a:t>
            </a:r>
          </a:p>
          <a:p>
            <a:pPr marL="342900" indent="-342900"/>
            <a:r>
              <a:rPr lang="en-US" b="1" dirty="0" err="1"/>
              <a:t>Định</a:t>
            </a:r>
            <a:r>
              <a:rPr lang="en-US" b="1" dirty="0"/>
              <a:t> </a:t>
            </a:r>
            <a:r>
              <a:rPr lang="en-US" b="1" dirty="0" err="1"/>
              <a:t>thời</a:t>
            </a:r>
            <a:r>
              <a:rPr lang="en-US" b="1" dirty="0"/>
              <a:t> </a:t>
            </a:r>
            <a:r>
              <a:rPr lang="en-US" b="1" dirty="0" err="1"/>
              <a:t>đa</a:t>
            </a:r>
            <a:r>
              <a:rPr lang="en-US" b="1" dirty="0"/>
              <a:t> </a:t>
            </a:r>
            <a:r>
              <a:rPr lang="en-US" b="1" dirty="0" err="1"/>
              <a:t>bộ</a:t>
            </a:r>
            <a:r>
              <a:rPr lang="en-US" b="1" dirty="0"/>
              <a:t> </a:t>
            </a:r>
            <a:r>
              <a:rPr lang="en-US" b="1" dirty="0" err="1"/>
              <a:t>xử</a:t>
            </a:r>
            <a:r>
              <a:rPr lang="en-US" b="1" dirty="0"/>
              <a:t> </a:t>
            </a:r>
            <a:r>
              <a:rPr lang="en-US" b="1" dirty="0" err="1"/>
              <a:t>lý</a:t>
            </a:r>
            <a:r>
              <a:rPr lang="en-US" b="1" dirty="0"/>
              <a:t> (Multiple-processor scheduling)</a:t>
            </a:r>
          </a:p>
          <a:p>
            <a:pPr marL="342900" indent="-342900"/>
            <a:r>
              <a:rPr lang="en-US" dirty="0" err="1"/>
              <a:t>Định</a:t>
            </a:r>
            <a:r>
              <a:rPr lang="en-US" dirty="0"/>
              <a:t> </a:t>
            </a:r>
            <a:r>
              <a:rPr lang="en-US" dirty="0" err="1"/>
              <a:t>thời</a:t>
            </a:r>
            <a:r>
              <a:rPr lang="en-US" dirty="0"/>
              <a:t> </a:t>
            </a:r>
            <a:r>
              <a:rPr lang="en-US" dirty="0" err="1"/>
              <a:t>trên</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điều</a:t>
            </a:r>
            <a:r>
              <a:rPr lang="en-US" dirty="0"/>
              <a:t> </a:t>
            </a:r>
            <a:r>
              <a:rPr lang="en-US" dirty="0" err="1"/>
              <a:t>hành</a:t>
            </a:r>
            <a:r>
              <a:rPr lang="en-US" dirty="0"/>
              <a:t>: Linux, Windows</a:t>
            </a:r>
          </a:p>
          <a:p>
            <a:pPr marL="342900" indent="-342900"/>
            <a:endParaRPr lang="vi-VN"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2856247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Câu</a:t>
            </a:r>
            <a:r>
              <a:rPr lang="en-US" altLang="ja-JP" dirty="0"/>
              <a:t> </a:t>
            </a:r>
            <a:r>
              <a:rPr lang="en-US" altLang="ja-JP" dirty="0" err="1"/>
              <a:t>hỏi</a:t>
            </a:r>
            <a:r>
              <a:rPr lang="en-US" altLang="ja-JP" dirty="0"/>
              <a:t> </a:t>
            </a:r>
            <a:r>
              <a:rPr lang="en-US" altLang="ja-JP" dirty="0" err="1"/>
              <a:t>ôn</a:t>
            </a:r>
            <a:r>
              <a:rPr lang="en-US" altLang="ja-JP" dirty="0"/>
              <a:t> </a:t>
            </a:r>
            <a:r>
              <a:rPr lang="en-US" altLang="ja-JP" dirty="0" err="1"/>
              <a:t>tập</a:t>
            </a:r>
            <a:r>
              <a:rPr lang="en-US" altLang="ja-JP" dirty="0"/>
              <a:t> </a:t>
            </a:r>
            <a:r>
              <a:rPr lang="en-US" altLang="ja-JP" dirty="0" err="1"/>
              <a:t>chương</a:t>
            </a:r>
            <a:r>
              <a:rPr lang="en-US" altLang="ja-JP" dirty="0"/>
              <a:t> 4</a:t>
            </a:r>
            <a:endParaRPr kumimoji="1" lang="ja-JP" altLang="en-US" dirty="0"/>
          </a:p>
        </p:txBody>
      </p:sp>
      <p:sp>
        <p:nvSpPr>
          <p:cNvPr id="3" name="コンテンツ プレースホルダ 2"/>
          <p:cNvSpPr>
            <a:spLocks noGrp="1"/>
          </p:cNvSpPr>
          <p:nvPr>
            <p:ph idx="1"/>
          </p:nvPr>
        </p:nvSpPr>
        <p:spPr>
          <a:xfrm>
            <a:off x="774145" y="1412776"/>
            <a:ext cx="10579655" cy="4824536"/>
          </a:xfrm>
        </p:spPr>
        <p:txBody>
          <a:bodyPr>
            <a:normAutofit fontScale="70000" lnSpcReduction="20000"/>
          </a:bodyPr>
          <a:lstStyle/>
          <a:p>
            <a:pPr lvl="0"/>
            <a:r>
              <a:rPr lang="en-US" dirty="0" err="1"/>
              <a:t>Tại</a:t>
            </a:r>
            <a:r>
              <a:rPr lang="en-US" dirty="0"/>
              <a:t> </a:t>
            </a:r>
            <a:r>
              <a:rPr lang="en-US" dirty="0" err="1"/>
              <a:t>sao</a:t>
            </a:r>
            <a:r>
              <a:rPr lang="en-US" dirty="0"/>
              <a:t> </a:t>
            </a:r>
            <a:r>
              <a:rPr lang="en-US" dirty="0" err="1"/>
              <a:t>phải</a:t>
            </a:r>
            <a:r>
              <a:rPr lang="en-US" dirty="0"/>
              <a:t> </a:t>
            </a:r>
            <a:r>
              <a:rPr lang="en-US" dirty="0" err="1"/>
              <a:t>định</a:t>
            </a:r>
            <a:r>
              <a:rPr lang="en-US" dirty="0"/>
              <a:t> </a:t>
            </a:r>
            <a:r>
              <a:rPr lang="en-US" dirty="0" err="1"/>
              <a:t>thời</a:t>
            </a:r>
            <a:r>
              <a:rPr lang="en-US" dirty="0"/>
              <a:t>? </a:t>
            </a:r>
            <a:r>
              <a:rPr lang="en-US" dirty="0" err="1"/>
              <a:t>Có</a:t>
            </a:r>
            <a:r>
              <a:rPr lang="en-US" dirty="0"/>
              <a:t> </a:t>
            </a:r>
            <a:r>
              <a:rPr lang="en-US" dirty="0" err="1"/>
              <a:t>những</a:t>
            </a:r>
            <a:r>
              <a:rPr lang="en-US" dirty="0"/>
              <a:t> </a:t>
            </a:r>
            <a:r>
              <a:rPr lang="en-US" dirty="0" err="1"/>
              <a:t>loại</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nào</a:t>
            </a:r>
            <a:r>
              <a:rPr lang="en-US" dirty="0"/>
              <a:t>?</a:t>
            </a:r>
          </a:p>
          <a:p>
            <a:pPr lvl="0"/>
            <a:r>
              <a:rPr lang="en-US" dirty="0" err="1"/>
              <a:t>Định</a:t>
            </a:r>
            <a:r>
              <a:rPr lang="en-US" dirty="0"/>
              <a:t> </a:t>
            </a:r>
            <a:r>
              <a:rPr lang="en-US" dirty="0" err="1"/>
              <a:t>thời</a:t>
            </a:r>
            <a:r>
              <a:rPr lang="en-US" dirty="0"/>
              <a:t> CPU </a:t>
            </a:r>
            <a:r>
              <a:rPr lang="en-US" dirty="0" err="1"/>
              <a:t>là</a:t>
            </a:r>
            <a:r>
              <a:rPr lang="en-US" dirty="0"/>
              <a:t> </a:t>
            </a:r>
            <a:r>
              <a:rPr lang="en-US" dirty="0" err="1"/>
              <a:t>gì</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nào</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thực</a:t>
            </a:r>
            <a:r>
              <a:rPr lang="en-US" dirty="0"/>
              <a:t> </a:t>
            </a:r>
            <a:r>
              <a:rPr lang="en-US" dirty="0" err="1"/>
              <a:t>hiện</a:t>
            </a:r>
            <a:r>
              <a:rPr lang="en-US" dirty="0"/>
              <a:t> </a:t>
            </a:r>
            <a:r>
              <a:rPr lang="en-US" dirty="0" err="1"/>
              <a:t>việc</a:t>
            </a:r>
            <a:r>
              <a:rPr lang="en-US" dirty="0"/>
              <a:t> </a:t>
            </a:r>
            <a:r>
              <a:rPr lang="en-US" dirty="0" err="1"/>
              <a:t>này</a:t>
            </a:r>
            <a:r>
              <a:rPr lang="en-US" dirty="0"/>
              <a:t>?</a:t>
            </a:r>
          </a:p>
          <a:p>
            <a:pPr lvl="0"/>
            <a:r>
              <a:rPr lang="en-US" dirty="0" err="1"/>
              <a:t>Phí</a:t>
            </a:r>
            <a:r>
              <a:rPr lang="en-US" dirty="0"/>
              <a:t> </a:t>
            </a:r>
            <a:r>
              <a:rPr lang="en-US" dirty="0" err="1"/>
              <a:t>tổn</a:t>
            </a:r>
            <a:r>
              <a:rPr lang="en-US" dirty="0"/>
              <a:t> </a:t>
            </a:r>
            <a:r>
              <a:rPr lang="en-US" dirty="0" err="1"/>
              <a:t>gây</a:t>
            </a:r>
            <a:r>
              <a:rPr lang="en-US" dirty="0"/>
              <a:t> </a:t>
            </a:r>
            <a:r>
              <a:rPr lang="en-US" dirty="0" err="1"/>
              <a:t>ra</a:t>
            </a:r>
            <a:r>
              <a:rPr lang="en-US" dirty="0"/>
              <a:t> </a:t>
            </a:r>
            <a:r>
              <a:rPr lang="en-US" dirty="0" err="1"/>
              <a:t>khi</a:t>
            </a:r>
            <a:r>
              <a:rPr lang="en-US" dirty="0"/>
              <a:t> </a:t>
            </a:r>
            <a:r>
              <a:rPr lang="en-US" dirty="0" err="1"/>
              <a:t>định</a:t>
            </a:r>
            <a:r>
              <a:rPr lang="en-US" dirty="0"/>
              <a:t> </a:t>
            </a:r>
            <a:r>
              <a:rPr lang="en-US" dirty="0" err="1"/>
              <a:t>thời</a:t>
            </a:r>
            <a:r>
              <a:rPr lang="en-US" dirty="0"/>
              <a:t> </a:t>
            </a:r>
            <a:r>
              <a:rPr lang="en-US" dirty="0" err="1"/>
              <a:t>là</a:t>
            </a:r>
            <a:r>
              <a:rPr lang="en-US" dirty="0"/>
              <a:t> </a:t>
            </a:r>
            <a:r>
              <a:rPr lang="en-US" dirty="0" err="1"/>
              <a:t>gì</a:t>
            </a:r>
            <a:r>
              <a:rPr lang="en-US" dirty="0"/>
              <a:t>? </a:t>
            </a:r>
          </a:p>
          <a:p>
            <a:pPr lvl="0"/>
            <a:r>
              <a:rPr lang="en-US" dirty="0" err="1"/>
              <a:t>Trình</a:t>
            </a:r>
            <a:r>
              <a:rPr lang="en-US" dirty="0"/>
              <a:t> </a:t>
            </a:r>
            <a:r>
              <a:rPr lang="en-US" dirty="0" err="1"/>
              <a:t>bày</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p>
          <a:p>
            <a:pPr lvl="0"/>
            <a:r>
              <a:rPr lang="en-US" dirty="0" err="1"/>
              <a:t>Kể</a:t>
            </a:r>
            <a:r>
              <a:rPr lang="en-US" dirty="0"/>
              <a:t> </a:t>
            </a:r>
            <a:r>
              <a:rPr lang="en-US" dirty="0" err="1"/>
              <a:t>tên</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CPU?</a:t>
            </a:r>
          </a:p>
          <a:p>
            <a:pPr lvl="0"/>
            <a:r>
              <a:rPr lang="en-US" dirty="0" err="1"/>
              <a:t>Mô</a:t>
            </a:r>
            <a:r>
              <a:rPr lang="en-US" dirty="0"/>
              <a:t> </a:t>
            </a:r>
            <a:r>
              <a:rPr lang="en-US" dirty="0" err="1"/>
              <a:t>tả</a:t>
            </a:r>
            <a:r>
              <a:rPr lang="en-US" dirty="0"/>
              <a:t> </a:t>
            </a:r>
            <a:r>
              <a:rPr lang="en-US" dirty="0" err="1"/>
              <a:t>và</a:t>
            </a:r>
            <a:r>
              <a:rPr lang="en-US" dirty="0"/>
              <a:t> </a:t>
            </a:r>
            <a:r>
              <a:rPr lang="en-US" dirty="0" err="1"/>
              <a:t>nêu</a:t>
            </a:r>
            <a:r>
              <a:rPr lang="en-US" dirty="0"/>
              <a:t> </a:t>
            </a:r>
            <a:r>
              <a:rPr lang="en-US" dirty="0" err="1"/>
              <a:t>ưu</a:t>
            </a:r>
            <a:r>
              <a:rPr lang="en-US" dirty="0"/>
              <a:t> </a:t>
            </a:r>
            <a:r>
              <a:rPr lang="en-US" dirty="0" err="1"/>
              <a:t>điểm</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sau</a:t>
            </a:r>
            <a:r>
              <a:rPr lang="en-US" dirty="0"/>
              <a:t>: FCFS, SJF, SRTF, RR, Priority Scheduling, HRRN, MQ, MFQ.</a:t>
            </a:r>
          </a:p>
          <a:p>
            <a:pPr lvl="0"/>
            <a:r>
              <a:rPr lang="en-US" dirty="0" err="1"/>
              <a:t>Đặc</a:t>
            </a:r>
            <a:r>
              <a:rPr lang="en-US" dirty="0"/>
              <a:t> </a:t>
            </a:r>
            <a:r>
              <a:rPr lang="en-US" dirty="0" err="1"/>
              <a:t>điểm</a:t>
            </a:r>
            <a:r>
              <a:rPr lang="en-US" dirty="0"/>
              <a:t> </a:t>
            </a:r>
            <a:r>
              <a:rPr lang="en-US" dirty="0" err="1"/>
              <a:t>của</a:t>
            </a:r>
            <a:r>
              <a:rPr lang="en-US" dirty="0"/>
              <a:t> </a:t>
            </a:r>
            <a:r>
              <a:rPr lang="en-US" dirty="0" err="1"/>
              <a:t>định</a:t>
            </a:r>
            <a:r>
              <a:rPr lang="en-US" dirty="0"/>
              <a:t> </a:t>
            </a:r>
            <a:r>
              <a:rPr lang="en-US" dirty="0" err="1"/>
              <a:t>thời</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nhiều</a:t>
            </a:r>
            <a:r>
              <a:rPr lang="en-US" dirty="0"/>
              <a:t> </a:t>
            </a:r>
            <a:r>
              <a:rPr lang="en-US" dirty="0" err="1"/>
              <a:t>bộ</a:t>
            </a:r>
            <a:r>
              <a:rPr lang="en-US" dirty="0"/>
              <a:t> </a:t>
            </a:r>
            <a:r>
              <a:rPr lang="en-US" dirty="0" err="1"/>
              <a:t>xử</a:t>
            </a:r>
            <a:r>
              <a:rPr lang="en-US" dirty="0"/>
              <a:t> </a:t>
            </a:r>
            <a:r>
              <a:rPr lang="en-US" dirty="0" err="1"/>
              <a:t>lý</a:t>
            </a:r>
            <a:r>
              <a:rPr lang="en-US" dirty="0"/>
              <a:t>? Khi </a:t>
            </a:r>
            <a:r>
              <a:rPr lang="en-US" dirty="0" err="1"/>
              <a:t>nào</a:t>
            </a:r>
            <a:r>
              <a:rPr lang="en-US" dirty="0"/>
              <a:t> </a:t>
            </a:r>
            <a:r>
              <a:rPr lang="en-US" dirty="0" err="1"/>
              <a:t>cần</a:t>
            </a:r>
            <a:r>
              <a:rPr lang="en-US" dirty="0"/>
              <a:t> </a:t>
            </a:r>
            <a:r>
              <a:rPr lang="en-US" dirty="0" err="1"/>
              <a:t>phải</a:t>
            </a:r>
            <a:r>
              <a:rPr lang="en-US" dirty="0"/>
              <a:t> </a:t>
            </a:r>
            <a:r>
              <a:rPr lang="en-US" dirty="0" err="1"/>
              <a:t>thực</a:t>
            </a:r>
            <a:r>
              <a:rPr lang="en-US" dirty="0"/>
              <a:t> </a:t>
            </a:r>
            <a:r>
              <a:rPr lang="en-US" dirty="0" err="1"/>
              <a:t>hiện</a:t>
            </a:r>
            <a:r>
              <a:rPr lang="en-US" dirty="0"/>
              <a:t> </a:t>
            </a:r>
            <a:r>
              <a:rPr lang="en-US" dirty="0" err="1"/>
              <a:t>cân</a:t>
            </a:r>
            <a:r>
              <a:rPr lang="en-US" dirty="0"/>
              <a:t> </a:t>
            </a:r>
            <a:r>
              <a:rPr lang="en-US" dirty="0" err="1"/>
              <a:t>bằng</a:t>
            </a:r>
            <a:r>
              <a:rPr lang="en-US" dirty="0"/>
              <a:t> </a:t>
            </a:r>
            <a:r>
              <a:rPr lang="en-US" dirty="0" err="1"/>
              <a:t>tải</a:t>
            </a:r>
            <a:r>
              <a:rPr lang="en-US" dirty="0"/>
              <a:t>?</a:t>
            </a:r>
          </a:p>
          <a:p>
            <a:pPr lvl="0"/>
            <a:r>
              <a:rPr lang="en-US" dirty="0" err="1"/>
              <a:t>Đặc</a:t>
            </a:r>
            <a:r>
              <a:rPr lang="en-US" dirty="0"/>
              <a:t> </a:t>
            </a:r>
            <a:r>
              <a:rPr lang="en-US" dirty="0" err="1"/>
              <a:t>điểm</a:t>
            </a:r>
            <a:r>
              <a:rPr lang="en-US" dirty="0"/>
              <a:t> </a:t>
            </a:r>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r>
              <a:rPr lang="en-US" dirty="0"/>
              <a:t>?</a:t>
            </a:r>
          </a:p>
          <a:p>
            <a:pPr lvl="0"/>
            <a:r>
              <a:rPr lang="en-US" dirty="0" err="1"/>
              <a:t>Mô</a:t>
            </a:r>
            <a:r>
              <a:rPr lang="en-US" dirty="0"/>
              <a:t> </a:t>
            </a:r>
            <a:r>
              <a:rPr lang="en-US" dirty="0" err="1"/>
              <a:t>tả</a:t>
            </a:r>
            <a:r>
              <a:rPr lang="en-US" dirty="0"/>
              <a:t> </a:t>
            </a:r>
            <a:r>
              <a:rPr lang="en-US" dirty="0" err="1"/>
              <a:t>các</a:t>
            </a:r>
            <a:r>
              <a:rPr lang="en-US" dirty="0"/>
              <a:t> </a:t>
            </a:r>
            <a:r>
              <a:rPr lang="en-US" dirty="0" err="1"/>
              <a:t>đặc</a:t>
            </a:r>
            <a:r>
              <a:rPr lang="en-US" dirty="0"/>
              <a:t> </a:t>
            </a:r>
            <a:r>
              <a:rPr lang="en-US" dirty="0" err="1"/>
              <a:t>điểm</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bộ</a:t>
            </a:r>
            <a:r>
              <a:rPr lang="en-US" dirty="0"/>
              <a:t> </a:t>
            </a:r>
            <a:r>
              <a:rPr lang="en-US" dirty="0" err="1"/>
              <a:t>định</a:t>
            </a:r>
            <a:r>
              <a:rPr lang="en-US" dirty="0"/>
              <a:t> </a:t>
            </a:r>
            <a:r>
              <a:rPr lang="en-US" dirty="0" err="1"/>
              <a:t>thời</a:t>
            </a:r>
            <a:r>
              <a:rPr lang="en-US" dirty="0"/>
              <a:t> CFS </a:t>
            </a:r>
            <a:r>
              <a:rPr lang="en-US" dirty="0" err="1"/>
              <a:t>trên</a:t>
            </a:r>
            <a:r>
              <a:rPr lang="en-US" dirty="0"/>
              <a:t> Linux?</a:t>
            </a:r>
          </a:p>
          <a:p>
            <a:pPr lvl="0"/>
            <a:r>
              <a:rPr lang="en-US" dirty="0" err="1"/>
              <a:t>Mô</a:t>
            </a:r>
            <a:r>
              <a:rPr lang="en-US" dirty="0"/>
              <a:t> </a:t>
            </a:r>
            <a:r>
              <a:rPr lang="en-US" dirty="0" err="1"/>
              <a:t>tả</a:t>
            </a:r>
            <a:r>
              <a:rPr lang="en-US" dirty="0"/>
              <a:t> </a:t>
            </a:r>
            <a:r>
              <a:rPr lang="en-US" dirty="0" err="1"/>
              <a:t>các</a:t>
            </a:r>
            <a:r>
              <a:rPr lang="en-US" dirty="0"/>
              <a:t> </a:t>
            </a:r>
            <a:r>
              <a:rPr lang="en-US" dirty="0" err="1"/>
              <a:t>đặc</a:t>
            </a:r>
            <a:r>
              <a:rPr lang="en-US" dirty="0"/>
              <a:t> </a:t>
            </a:r>
            <a:r>
              <a:rPr lang="en-US" dirty="0" err="1"/>
              <a:t>điểm</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định</a:t>
            </a:r>
            <a:r>
              <a:rPr lang="en-US" dirty="0"/>
              <a:t> </a:t>
            </a:r>
            <a:r>
              <a:rPr lang="en-US" dirty="0" err="1"/>
              <a:t>thời</a:t>
            </a:r>
            <a:r>
              <a:rPr lang="en-US" dirty="0"/>
              <a:t> </a:t>
            </a:r>
            <a:r>
              <a:rPr lang="en-US" dirty="0" err="1"/>
              <a:t>trên</a:t>
            </a:r>
            <a:r>
              <a:rPr lang="en-US" dirty="0"/>
              <a:t> Windows?</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4035485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a:t>
            </a:r>
            <a:r>
              <a:rPr lang="en-US" altLang="ja-JP" dirty="0" err="1"/>
              <a:t>chương</a:t>
            </a:r>
            <a:r>
              <a:rPr lang="en-US" altLang="ja-JP" dirty="0"/>
              <a:t> 4</a:t>
            </a:r>
            <a:endParaRPr kumimoji="1" lang="ja-JP" altLang="en-US" dirty="0"/>
          </a:p>
        </p:txBody>
      </p:sp>
      <p:sp>
        <p:nvSpPr>
          <p:cNvPr id="3" name="コンテンツ プレースホルダ 2"/>
          <p:cNvSpPr>
            <a:spLocks noGrp="1"/>
          </p:cNvSpPr>
          <p:nvPr>
            <p:ph idx="1"/>
          </p:nvPr>
        </p:nvSpPr>
        <p:spPr>
          <a:xfrm>
            <a:off x="774145" y="1009860"/>
            <a:ext cx="10579655" cy="5498498"/>
          </a:xfrm>
        </p:spPr>
        <p:txBody>
          <a:bodyPr>
            <a:normAutofit/>
          </a:bodyPr>
          <a:lstStyle/>
          <a:p>
            <a:pPr marL="0" indent="0">
              <a:buNone/>
            </a:pPr>
            <a:r>
              <a:rPr lang="vi-VN" sz="2000" dirty="0"/>
              <a:t>Cho 5 tiến trình với thời gian vào</a:t>
            </a:r>
            <a:r>
              <a:rPr lang="en-US" sz="2000" dirty="0"/>
              <a:t> </a:t>
            </a:r>
            <a:r>
              <a:rPr lang="en-US" sz="2000" dirty="0" err="1"/>
              <a:t>hàng</a:t>
            </a:r>
            <a:r>
              <a:rPr lang="en-US" sz="2000" dirty="0"/>
              <a:t> </a:t>
            </a:r>
            <a:r>
              <a:rPr lang="en-US" sz="2000" dirty="0" err="1"/>
              <a:t>đợi</a:t>
            </a:r>
            <a:r>
              <a:rPr lang="en-US" sz="2000" dirty="0"/>
              <a:t> ready</a:t>
            </a:r>
            <a:r>
              <a:rPr lang="vi-VN" sz="2000" dirty="0"/>
              <a:t> và thời gian cần CPU tương ứng như bảng sau:</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vi-VN" sz="2000" dirty="0"/>
              <a:t>Vẽ giản đồ Gantt và tính thời gian đợi trung bình, thời gian đáp ứng trung bình và thời gian lưu lại trong hệ thống (turnaround time) trung bình cho các giải thuật</a:t>
            </a:r>
            <a:r>
              <a:rPr lang="en-US" sz="2000" dirty="0"/>
              <a:t> </a:t>
            </a:r>
            <a:r>
              <a:rPr lang="en-US" sz="2000" dirty="0" err="1"/>
              <a:t>sau</a:t>
            </a:r>
            <a:r>
              <a:rPr lang="en-US" sz="2000" dirty="0"/>
              <a:t>: </a:t>
            </a:r>
          </a:p>
          <a:p>
            <a:pPr lvl="0"/>
            <a:r>
              <a:rPr lang="vi-VN" sz="2000" dirty="0"/>
              <a:t>FCFS				 </a:t>
            </a:r>
            <a:endParaRPr lang="en-US" sz="2000" dirty="0"/>
          </a:p>
          <a:p>
            <a:pPr lvl="0"/>
            <a:r>
              <a:rPr lang="vi-VN" sz="2000" dirty="0"/>
              <a:t>SJF preemptive	 		</a:t>
            </a:r>
            <a:endParaRPr lang="en-US" sz="2000" dirty="0"/>
          </a:p>
          <a:p>
            <a:r>
              <a:rPr lang="vi-VN" sz="2000" dirty="0"/>
              <a:t>RR với quantum time = 10 </a:t>
            </a:r>
            <a:endParaRPr lang="en-US" altLang="ja-JP" sz="2000"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graphicFrame>
        <p:nvGraphicFramePr>
          <p:cNvPr id="8" name="Table 7">
            <a:extLst>
              <a:ext uri="{FF2B5EF4-FFF2-40B4-BE49-F238E27FC236}">
                <a16:creationId xmlns:a16="http://schemas.microsoft.com/office/drawing/2014/main" id="{4B55F38B-E255-30A3-6CC3-DBE83D0CFE0C}"/>
              </a:ext>
            </a:extLst>
          </p:cNvPr>
          <p:cNvGraphicFramePr>
            <a:graphicFrameLocks noGrp="1"/>
          </p:cNvGraphicFramePr>
          <p:nvPr>
            <p:extLst>
              <p:ext uri="{D42A27DB-BD31-4B8C-83A1-F6EECF244321}">
                <p14:modId xmlns:p14="http://schemas.microsoft.com/office/powerpoint/2010/main" val="1316403697"/>
              </p:ext>
            </p:extLst>
          </p:nvPr>
        </p:nvGraphicFramePr>
        <p:xfrm>
          <a:off x="3443247" y="1874710"/>
          <a:ext cx="5241450" cy="2160000"/>
        </p:xfrm>
        <a:graphic>
          <a:graphicData uri="http://schemas.openxmlformats.org/drawingml/2006/table">
            <a:tbl>
              <a:tblPr firstRow="1" bandRow="1">
                <a:tableStyleId>{5C22544A-7EE6-4342-B048-85BDC9FD1C3A}</a:tableStyleId>
              </a:tblPr>
              <a:tblGrid>
                <a:gridCol w="1747150">
                  <a:extLst>
                    <a:ext uri="{9D8B030D-6E8A-4147-A177-3AD203B41FA5}">
                      <a16:colId xmlns:a16="http://schemas.microsoft.com/office/drawing/2014/main" val="1538408837"/>
                    </a:ext>
                  </a:extLst>
                </a:gridCol>
                <a:gridCol w="1747150">
                  <a:extLst>
                    <a:ext uri="{9D8B030D-6E8A-4147-A177-3AD203B41FA5}">
                      <a16:colId xmlns:a16="http://schemas.microsoft.com/office/drawing/2014/main" val="1163629633"/>
                    </a:ext>
                  </a:extLst>
                </a:gridCol>
                <a:gridCol w="1747150">
                  <a:extLst>
                    <a:ext uri="{9D8B030D-6E8A-4147-A177-3AD203B41FA5}">
                      <a16:colId xmlns:a16="http://schemas.microsoft.com/office/drawing/2014/main" val="1974358421"/>
                    </a:ext>
                  </a:extLst>
                </a:gridCol>
              </a:tblGrid>
              <a:tr h="360000">
                <a:tc>
                  <a:txBody>
                    <a:bodyPr/>
                    <a:lstStyle/>
                    <a:p>
                      <a:pPr algn="ctr"/>
                      <a:r>
                        <a:rPr lang="en-US" sz="2000" dirty="0">
                          <a:effectLst/>
                          <a:latin typeface="Arial" panose="020B0604020202020204" pitchFamily="34" charset="0"/>
                          <a:cs typeface="Arial" panose="020B0604020202020204" pitchFamily="34" charset="0"/>
                        </a:rPr>
                        <a:t> Process</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Arrival Time</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a:effectLst/>
                          <a:latin typeface="Arial" panose="020B0604020202020204" pitchFamily="34" charset="0"/>
                          <a:cs typeface="Arial" panose="020B0604020202020204" pitchFamily="34" charset="0"/>
                        </a:rPr>
                        <a:t>Burst Time</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1082290"/>
                  </a:ext>
                </a:extLst>
              </a:tr>
              <a:tr h="360000">
                <a:tc>
                  <a:txBody>
                    <a:bodyPr/>
                    <a:lstStyle/>
                    <a:p>
                      <a:pPr algn="ctr"/>
                      <a:r>
                        <a:rPr lang="en-US" sz="2000" dirty="0">
                          <a:effectLst/>
                          <a:latin typeface="Arial" panose="020B0604020202020204" pitchFamily="34" charset="0"/>
                          <a:cs typeface="Arial" panose="020B0604020202020204" pitchFamily="34" charset="0"/>
                        </a:rPr>
                        <a:t>P1</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0</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a:effectLst/>
                          <a:latin typeface="Arial" panose="020B0604020202020204" pitchFamily="34" charset="0"/>
                          <a:cs typeface="Arial" panose="020B0604020202020204" pitchFamily="34" charset="0"/>
                        </a:rPr>
                        <a:t>10</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5711478"/>
                  </a:ext>
                </a:extLst>
              </a:tr>
              <a:tr h="360000">
                <a:tc>
                  <a:txBody>
                    <a:bodyPr/>
                    <a:lstStyle/>
                    <a:p>
                      <a:pPr algn="ctr"/>
                      <a:r>
                        <a:rPr lang="en-US" sz="2000">
                          <a:effectLst/>
                          <a:latin typeface="Arial" panose="020B0604020202020204" pitchFamily="34" charset="0"/>
                          <a:cs typeface="Arial" panose="020B0604020202020204" pitchFamily="34" charset="0"/>
                        </a:rPr>
                        <a:t>P2</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2</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29</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5976182"/>
                  </a:ext>
                </a:extLst>
              </a:tr>
              <a:tr h="360000">
                <a:tc>
                  <a:txBody>
                    <a:bodyPr/>
                    <a:lstStyle/>
                    <a:p>
                      <a:pPr algn="ctr"/>
                      <a:r>
                        <a:rPr lang="en-US" sz="2000">
                          <a:effectLst/>
                          <a:latin typeface="Arial" panose="020B0604020202020204" pitchFamily="34" charset="0"/>
                          <a:cs typeface="Arial" panose="020B0604020202020204" pitchFamily="34" charset="0"/>
                        </a:rPr>
                        <a:t>P3</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a:effectLst/>
                          <a:latin typeface="Arial" panose="020B0604020202020204" pitchFamily="34" charset="0"/>
                          <a:cs typeface="Arial" panose="020B0604020202020204" pitchFamily="34" charset="0"/>
                        </a:rPr>
                        <a:t>4</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3</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79389752"/>
                  </a:ext>
                </a:extLst>
              </a:tr>
              <a:tr h="360000">
                <a:tc>
                  <a:txBody>
                    <a:bodyPr/>
                    <a:lstStyle/>
                    <a:p>
                      <a:pPr algn="ctr"/>
                      <a:r>
                        <a:rPr lang="en-US" sz="2000">
                          <a:effectLst/>
                          <a:latin typeface="Arial" panose="020B0604020202020204" pitchFamily="34" charset="0"/>
                          <a:cs typeface="Arial" panose="020B0604020202020204" pitchFamily="34" charset="0"/>
                        </a:rPr>
                        <a:t>P4</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5</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7</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25328640"/>
                  </a:ext>
                </a:extLst>
              </a:tr>
              <a:tr h="360000">
                <a:tc>
                  <a:txBody>
                    <a:bodyPr/>
                    <a:lstStyle/>
                    <a:p>
                      <a:pPr algn="ctr"/>
                      <a:r>
                        <a:rPr lang="en-US" sz="2000">
                          <a:effectLst/>
                          <a:latin typeface="Arial" panose="020B0604020202020204" pitchFamily="34" charset="0"/>
                          <a:cs typeface="Arial" panose="020B0604020202020204" pitchFamily="34" charset="0"/>
                        </a:rPr>
                        <a:t>P5</a:t>
                      </a:r>
                      <a:endParaRPr lang="en-US" sz="20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7</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dirty="0">
                          <a:effectLst/>
                          <a:latin typeface="Arial" panose="020B0604020202020204" pitchFamily="34" charset="0"/>
                          <a:cs typeface="Arial" panose="020B0604020202020204" pitchFamily="34" charset="0"/>
                        </a:rPr>
                        <a:t>12</a:t>
                      </a:r>
                      <a:endPar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17405806"/>
                  </a:ext>
                </a:extLst>
              </a:tr>
            </a:tbl>
          </a:graphicData>
        </a:graphic>
      </p:graphicFrame>
    </p:spTree>
    <p:extLst>
      <p:ext uri="{BB962C8B-B14F-4D97-AF65-F5344CB8AC3E}">
        <p14:creationId xmlns:p14="http://schemas.microsoft.com/office/powerpoint/2010/main" val="25491569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a:t>
            </a:r>
            <a:r>
              <a:rPr lang="en-US" altLang="ja-JP" dirty="0" err="1"/>
              <a:t>chương</a:t>
            </a:r>
            <a:r>
              <a:rPr lang="en-US" altLang="ja-JP" dirty="0"/>
              <a:t> 4</a:t>
            </a:r>
            <a:endParaRPr kumimoji="1" lang="ja-JP" altLang="en-US" dirty="0"/>
          </a:p>
        </p:txBody>
      </p:sp>
      <p:sp>
        <p:nvSpPr>
          <p:cNvPr id="3" name="コンテンツ プレースホルダ 2"/>
          <p:cNvSpPr>
            <a:spLocks noGrp="1"/>
          </p:cNvSpPr>
          <p:nvPr>
            <p:ph idx="1"/>
          </p:nvPr>
        </p:nvSpPr>
        <p:spPr>
          <a:xfrm>
            <a:off x="774145" y="1412776"/>
            <a:ext cx="10579655" cy="4824536"/>
          </a:xfrm>
        </p:spPr>
        <p:txBody>
          <a:bodyPr>
            <a:normAutofit/>
          </a:bodyPr>
          <a:lstStyle/>
          <a:p>
            <a:pPr lvl="0"/>
            <a:r>
              <a:rPr lang="en-US" dirty="0" err="1"/>
              <a:t>Các</a:t>
            </a:r>
            <a:r>
              <a:rPr lang="en-US" dirty="0"/>
              <a:t> </a:t>
            </a:r>
            <a:r>
              <a:rPr lang="en-US" dirty="0" err="1"/>
              <a:t>bài</a:t>
            </a:r>
            <a:r>
              <a:rPr lang="en-US" dirty="0"/>
              <a:t> </a:t>
            </a:r>
            <a:r>
              <a:rPr lang="en-US" dirty="0" err="1"/>
              <a:t>tập</a:t>
            </a:r>
            <a:r>
              <a:rPr lang="en-US" dirty="0"/>
              <a:t> </a:t>
            </a:r>
            <a:r>
              <a:rPr lang="en-US" dirty="0" err="1"/>
              <a:t>còn</a:t>
            </a:r>
            <a:r>
              <a:rPr lang="en-US" dirty="0"/>
              <a:t> </a:t>
            </a:r>
            <a:r>
              <a:rPr lang="en-US" dirty="0" err="1"/>
              <a:t>lại</a:t>
            </a:r>
            <a:r>
              <a:rPr lang="en-US" dirty="0"/>
              <a:t> </a:t>
            </a:r>
            <a:r>
              <a:rPr lang="en-US" dirty="0" err="1"/>
              <a:t>trong</a:t>
            </a:r>
            <a:r>
              <a:rPr lang="en-US" dirty="0"/>
              <a:t> file </a:t>
            </a:r>
            <a:r>
              <a:rPr lang="en-US" dirty="0" err="1"/>
              <a:t>bài</a:t>
            </a:r>
            <a:r>
              <a:rPr lang="en-US" dirty="0"/>
              <a:t> </a:t>
            </a:r>
            <a:r>
              <a:rPr lang="en-US" dirty="0" err="1"/>
              <a:t>tập</a:t>
            </a:r>
            <a:r>
              <a:rPr lang="en-US" dirty="0"/>
              <a:t> </a:t>
            </a:r>
            <a:r>
              <a:rPr lang="en-US" dirty="0" err="1"/>
              <a:t>chương</a:t>
            </a:r>
            <a:r>
              <a:rPr lang="en-US" dirty="0"/>
              <a:t> 4</a:t>
            </a:r>
          </a:p>
          <a:p>
            <a:endParaRPr lang="en-US" altLang="ja-JP"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27039613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398582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B430-9099-028F-9F7C-6F70E4582A4C}"/>
              </a:ext>
            </a:extLst>
          </p:cNvPr>
          <p:cNvSpPr>
            <a:spLocks noGrp="1"/>
          </p:cNvSpPr>
          <p:nvPr>
            <p:ph type="title"/>
          </p:nvPr>
        </p:nvSpPr>
        <p:spPr/>
        <p:txBody>
          <a:bodyPr>
            <a:normAutofit fontScale="90000"/>
          </a:bodyPr>
          <a:lstStyle/>
          <a:p>
            <a:r>
              <a:rPr lang="en-US"/>
              <a:t>Cấu trúc đề thi giữa kỳ</a:t>
            </a:r>
          </a:p>
        </p:txBody>
      </p:sp>
      <p:sp>
        <p:nvSpPr>
          <p:cNvPr id="3" name="Content Placeholder 2">
            <a:extLst>
              <a:ext uri="{FF2B5EF4-FFF2-40B4-BE49-F238E27FC236}">
                <a16:creationId xmlns:a16="http://schemas.microsoft.com/office/drawing/2014/main" id="{07D700CE-6972-F168-EEA8-1CC2584338A0}"/>
              </a:ext>
            </a:extLst>
          </p:cNvPr>
          <p:cNvSpPr>
            <a:spLocks noGrp="1"/>
          </p:cNvSpPr>
          <p:nvPr>
            <p:ph idx="1"/>
          </p:nvPr>
        </p:nvSpPr>
        <p:spPr/>
        <p:txBody>
          <a:bodyPr/>
          <a:lstStyle/>
          <a:p>
            <a:r>
              <a:rPr lang="en-US"/>
              <a:t>Tự luận: (4 điểm)</a:t>
            </a:r>
          </a:p>
          <a:p>
            <a:pPr lvl="1"/>
            <a:r>
              <a:rPr lang="en-US"/>
              <a:t>Câu trả lời ngắn, tạo tiến trình (1.5 điểm/ 3 câu)</a:t>
            </a:r>
          </a:p>
          <a:p>
            <a:pPr lvl="1"/>
            <a:r>
              <a:rPr lang="en-US"/>
              <a:t>Giải thuật định thời CPU (2.5 điểm/2 câu)</a:t>
            </a:r>
          </a:p>
          <a:p>
            <a:r>
              <a:rPr lang="en-US"/>
              <a:t>Trắc nghiệm: (6 điểm)</a:t>
            </a:r>
          </a:p>
          <a:p>
            <a:pPr lvl="1"/>
            <a:r>
              <a:rPr lang="en-US"/>
              <a:t>12 câu hỏi (0.5 điểm/1 câu)</a:t>
            </a:r>
          </a:p>
          <a:p>
            <a:endParaRPr lang="en-US"/>
          </a:p>
        </p:txBody>
      </p:sp>
      <p:sp>
        <p:nvSpPr>
          <p:cNvPr id="4" name="Footer Placeholder 3">
            <a:extLst>
              <a:ext uri="{FF2B5EF4-FFF2-40B4-BE49-F238E27FC236}">
                <a16:creationId xmlns:a16="http://schemas.microsoft.com/office/drawing/2014/main" id="{70AE2388-B5B2-64A6-E2A9-40FC40C83A3D}"/>
              </a:ext>
            </a:extLst>
          </p:cNvPr>
          <p:cNvSpPr>
            <a:spLocks noGrp="1"/>
          </p:cNvSpPr>
          <p:nvPr>
            <p:ph type="ftr" sz="quarter" idx="11"/>
          </p:nvPr>
        </p:nvSpPr>
        <p:spPr/>
        <p:txBody>
          <a:bodyPr/>
          <a:lstStyle/>
          <a:p>
            <a:r>
              <a:rPr lang="vi-VN"/>
              <a:t>Thực hiện bởi Trường Đại học Công nghệ Thông tin, ĐHQG-HCM</a:t>
            </a:r>
            <a:endParaRPr lang="en-VN"/>
          </a:p>
        </p:txBody>
      </p:sp>
      <p:sp>
        <p:nvSpPr>
          <p:cNvPr id="5" name="Slide Number Placeholder 4">
            <a:extLst>
              <a:ext uri="{FF2B5EF4-FFF2-40B4-BE49-F238E27FC236}">
                <a16:creationId xmlns:a16="http://schemas.microsoft.com/office/drawing/2014/main" id="{DBAABB93-07E8-8693-1D44-C65195C52BC0}"/>
              </a:ext>
            </a:extLst>
          </p:cNvPr>
          <p:cNvSpPr>
            <a:spLocks noGrp="1"/>
          </p:cNvSpPr>
          <p:nvPr>
            <p:ph type="sldNum" sz="quarter"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172681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8" name="Google Shape;78;p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80" name="Google Shape;80;p3"/>
          <p:cNvSpPr txBox="1">
            <a:spLocks noGrp="1"/>
          </p:cNvSpPr>
          <p:nvPr>
            <p:ph type="body" sz="quarter" idx="13"/>
          </p:nvPr>
        </p:nvSpPr>
        <p:spPr>
          <a:xfrm>
            <a:off x="1667435" y="1859536"/>
            <a:ext cx="8857132" cy="3853142"/>
          </a:xfrm>
          <a:prstGeom prst="rect">
            <a:avLst/>
          </a:prstGeom>
          <a:noFill/>
          <a:ln>
            <a:noFill/>
          </a:ln>
        </p:spPr>
        <p:txBody>
          <a:bodyPr spcFirstLastPara="1" wrap="square" lIns="91425" tIns="45700" rIns="91425" bIns="45700" anchor="t" anchorCtr="0">
            <a:noAutofit/>
          </a:bodyPr>
          <a:lstStyle/>
          <a:p>
            <a:pPr>
              <a:spcBef>
                <a:spcPts val="0"/>
              </a:spcBef>
            </a:pPr>
            <a:r>
              <a:rPr lang="en-US" sz="3200" dirty="0" err="1"/>
              <a:t>Tổng</a:t>
            </a:r>
            <a:r>
              <a:rPr lang="en-US" sz="3200" dirty="0"/>
              <a:t> </a:t>
            </a:r>
            <a:r>
              <a:rPr lang="en-US" sz="3200" dirty="0" err="1"/>
              <a:t>quan</a:t>
            </a:r>
            <a:r>
              <a:rPr lang="en-US" sz="3200" dirty="0"/>
              <a:t> </a:t>
            </a:r>
            <a:r>
              <a:rPr lang="en-US" sz="3200" dirty="0" err="1"/>
              <a:t>về</a:t>
            </a:r>
            <a:r>
              <a:rPr lang="en-US" sz="3200" dirty="0"/>
              <a:t> </a:t>
            </a:r>
            <a:r>
              <a:rPr lang="en-US" sz="3200" dirty="0" err="1"/>
              <a:t>Hệ</a:t>
            </a:r>
            <a:r>
              <a:rPr lang="en-US" sz="3200" dirty="0"/>
              <a:t> </a:t>
            </a:r>
            <a:r>
              <a:rPr lang="en-US" sz="3200" dirty="0" err="1"/>
              <a:t>điều</a:t>
            </a:r>
            <a:r>
              <a:rPr lang="en-US" sz="3200" dirty="0"/>
              <a:t> </a:t>
            </a:r>
            <a:r>
              <a:rPr lang="en-US" sz="3200" dirty="0" err="1"/>
              <a:t>hành</a:t>
            </a:r>
            <a:endParaRPr sz="3200" dirty="0"/>
          </a:p>
          <a:p>
            <a:r>
              <a:rPr lang="en-US" sz="3200" dirty="0" err="1"/>
              <a:t>Cấu</a:t>
            </a:r>
            <a:r>
              <a:rPr lang="en-US" sz="3200" dirty="0"/>
              <a:t> </a:t>
            </a:r>
            <a:r>
              <a:rPr lang="en-US" sz="3200" dirty="0" err="1"/>
              <a:t>trúc</a:t>
            </a:r>
            <a:r>
              <a:rPr lang="en-US" sz="3200" dirty="0"/>
              <a:t> </a:t>
            </a:r>
            <a:r>
              <a:rPr lang="en-US" sz="3200" dirty="0" err="1"/>
              <a:t>Hệ</a:t>
            </a:r>
            <a:r>
              <a:rPr lang="en-US" sz="3200" dirty="0"/>
              <a:t> </a:t>
            </a:r>
            <a:r>
              <a:rPr lang="en-US" sz="3200" dirty="0" err="1"/>
              <a:t>điều</a:t>
            </a:r>
            <a:r>
              <a:rPr lang="en-US" sz="3200" dirty="0"/>
              <a:t> </a:t>
            </a:r>
            <a:r>
              <a:rPr lang="en-US" sz="3200" dirty="0" err="1"/>
              <a:t>hành</a:t>
            </a:r>
            <a:endParaRPr sz="3200" dirty="0"/>
          </a:p>
          <a:p>
            <a:r>
              <a:rPr lang="en-US" sz="3200" dirty="0" err="1"/>
              <a:t>Tiến</a:t>
            </a:r>
            <a:r>
              <a:rPr lang="en-US" sz="3200" dirty="0"/>
              <a:t> </a:t>
            </a:r>
            <a:r>
              <a:rPr lang="en-US" sz="3200" dirty="0" err="1"/>
              <a:t>trình</a:t>
            </a:r>
            <a:endParaRPr sz="3200" dirty="0"/>
          </a:p>
          <a:p>
            <a:r>
              <a:rPr lang="en-US" sz="3200" dirty="0" err="1"/>
              <a:t>Định</a:t>
            </a:r>
            <a:r>
              <a:rPr lang="en-US" sz="3200" dirty="0"/>
              <a:t> </a:t>
            </a:r>
            <a:r>
              <a:rPr lang="en-US" sz="3200" dirty="0" err="1"/>
              <a:t>thời</a:t>
            </a:r>
            <a:r>
              <a:rPr lang="en-US" sz="3200" dirty="0"/>
              <a:t> CPU</a:t>
            </a:r>
            <a:endParaRPr sz="3200" dirty="0"/>
          </a:p>
        </p:txBody>
      </p:sp>
      <p:sp>
        <p:nvSpPr>
          <p:cNvPr id="2" name="Text Placeholder 1">
            <a:extLst>
              <a:ext uri="{FF2B5EF4-FFF2-40B4-BE49-F238E27FC236}">
                <a16:creationId xmlns:a16="http://schemas.microsoft.com/office/drawing/2014/main" id="{85B91218-8D06-DCA6-9751-3A576D5E79F2}"/>
              </a:ext>
            </a:extLst>
          </p:cNvPr>
          <p:cNvSpPr>
            <a:spLocks noGrp="1"/>
          </p:cNvSpPr>
          <p:nvPr>
            <p:ph type="body" sz="quarter" idx="15"/>
          </p:nvPr>
        </p:nvSpPr>
        <p:spPr/>
        <p:txBody>
          <a:bodyPr/>
          <a:lstStyle/>
          <a:p>
            <a:r>
              <a:rPr lang="en-VN" dirty="0"/>
              <a:t>NỘI DUNG</a:t>
            </a:r>
          </a:p>
        </p:txBody>
      </p:sp>
      <p:sp>
        <p:nvSpPr>
          <p:cNvPr id="3" name="Slide Number Placeholder 2">
            <a:extLst>
              <a:ext uri="{FF2B5EF4-FFF2-40B4-BE49-F238E27FC236}">
                <a16:creationId xmlns:a16="http://schemas.microsoft.com/office/drawing/2014/main" id="{8E24BC54-E145-EF00-9F9A-CCDB701E6245}"/>
              </a:ext>
            </a:extLst>
          </p:cNvPr>
          <p:cNvSpPr>
            <a:spLocks noGrp="1"/>
          </p:cNvSpPr>
          <p:nvPr>
            <p:ph type="sldNum" sz="quarter" idx="12"/>
          </p:nvPr>
        </p:nvSpPr>
        <p:spPr/>
        <p:txBody>
          <a:bodyPr/>
          <a:lstStyle/>
          <a:p>
            <a:fld id="{00000000-1234-1234-1234-123412341234}"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Chương</a:t>
            </a:r>
            <a:r>
              <a:rPr lang="en-US" altLang="ja-JP" dirty="0"/>
              <a:t> 1: </a:t>
            </a:r>
            <a:r>
              <a:rPr lang="en-US" altLang="ja-JP" dirty="0" err="1"/>
              <a:t>Tổng</a:t>
            </a:r>
            <a:r>
              <a:rPr lang="en-US" altLang="ja-JP" dirty="0"/>
              <a:t> </a:t>
            </a:r>
            <a:r>
              <a:rPr lang="en-US" altLang="ja-JP" dirty="0" err="1"/>
              <a:t>quan</a:t>
            </a:r>
            <a:r>
              <a:rPr lang="en-US" altLang="ja-JP" dirty="0"/>
              <a:t> </a:t>
            </a:r>
            <a:r>
              <a:rPr lang="en-US" altLang="ja-JP" dirty="0" err="1"/>
              <a:t>về</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kumimoji="1" lang="ja-JP" altLang="en-US" dirty="0"/>
          </a:p>
        </p:txBody>
      </p:sp>
      <p:sp>
        <p:nvSpPr>
          <p:cNvPr id="3" name="コンテンツ プレースホルダ 2"/>
          <p:cNvSpPr>
            <a:spLocks noGrp="1"/>
          </p:cNvSpPr>
          <p:nvPr>
            <p:ph idx="1"/>
          </p:nvPr>
        </p:nvSpPr>
        <p:spPr>
          <a:xfrm>
            <a:off x="774145" y="1412776"/>
            <a:ext cx="7357031" cy="4824536"/>
          </a:xfrm>
        </p:spPr>
        <p:txBody>
          <a:bodyPr>
            <a:normAutofit/>
          </a:bodyPr>
          <a:lstStyle/>
          <a:p>
            <a:r>
              <a:rPr lang="vi-VN" altLang="ja-JP" dirty="0"/>
              <a:t>Tổng quan</a:t>
            </a:r>
            <a:r>
              <a:rPr lang="en-US" altLang="ja-JP" dirty="0"/>
              <a:t> </a:t>
            </a:r>
            <a:r>
              <a:rPr lang="en-US" altLang="ja-JP" dirty="0" err="1"/>
              <a:t>về</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lang="vi-VN" altLang="ja-JP" dirty="0"/>
          </a:p>
          <a:p>
            <a:r>
              <a:rPr lang="en-US" altLang="ja-JP" dirty="0" err="1"/>
              <a:t>Hoạt</a:t>
            </a:r>
            <a:r>
              <a:rPr lang="en-US" altLang="ja-JP" dirty="0"/>
              <a:t> </a:t>
            </a:r>
            <a:r>
              <a:rPr lang="en-US" altLang="ja-JP" dirty="0" err="1"/>
              <a:t>động</a:t>
            </a:r>
            <a:r>
              <a:rPr lang="en-US" altLang="ja-JP" dirty="0"/>
              <a:t> </a:t>
            </a:r>
            <a:r>
              <a:rPr lang="en-US" altLang="ja-JP" dirty="0" err="1"/>
              <a:t>bên</a:t>
            </a:r>
            <a:r>
              <a:rPr lang="en-US" altLang="ja-JP" dirty="0"/>
              <a:t> </a:t>
            </a:r>
            <a:r>
              <a:rPr lang="en-US" altLang="ja-JP" dirty="0" err="1"/>
              <a:t>trong</a:t>
            </a:r>
            <a:r>
              <a:rPr lang="en-US" altLang="ja-JP" dirty="0"/>
              <a:t> </a:t>
            </a:r>
            <a:r>
              <a:rPr lang="en-US" altLang="ja-JP" dirty="0" err="1"/>
              <a:t>máy</a:t>
            </a:r>
            <a:r>
              <a:rPr lang="en-US" altLang="ja-JP" dirty="0"/>
              <a:t> </a:t>
            </a:r>
            <a:r>
              <a:rPr lang="en-US" altLang="ja-JP" dirty="0" err="1"/>
              <a:t>tính</a:t>
            </a:r>
            <a:endParaRPr lang="en-US" altLang="ja-JP" dirty="0"/>
          </a:p>
          <a:p>
            <a:r>
              <a:rPr lang="en-US" altLang="ja-JP" dirty="0" err="1"/>
              <a:t>Kiến</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thống</a:t>
            </a:r>
            <a:r>
              <a:rPr lang="en-US" altLang="ja-JP" dirty="0"/>
              <a:t> </a:t>
            </a:r>
            <a:r>
              <a:rPr lang="en-US" altLang="ja-JP" dirty="0" err="1"/>
              <a:t>máy</a:t>
            </a:r>
            <a:r>
              <a:rPr lang="en-US" altLang="ja-JP" dirty="0"/>
              <a:t> </a:t>
            </a:r>
            <a:r>
              <a:rPr lang="en-US" altLang="ja-JP" dirty="0" err="1"/>
              <a:t>tính</a:t>
            </a:r>
            <a:endParaRPr lang="vi-VN" altLang="ja-JP" dirty="0"/>
          </a:p>
          <a:p>
            <a:r>
              <a:rPr lang="en-US" altLang="ja-JP" dirty="0" err="1"/>
              <a:t>Các</a:t>
            </a:r>
            <a:r>
              <a:rPr lang="en-US" altLang="ja-JP" dirty="0"/>
              <a:t> </a:t>
            </a:r>
            <a:r>
              <a:rPr lang="en-US" altLang="ja-JP" dirty="0" err="1"/>
              <a:t>thao</a:t>
            </a:r>
            <a:r>
              <a:rPr lang="en-US" altLang="ja-JP" dirty="0"/>
              <a:t> </a:t>
            </a:r>
            <a:r>
              <a:rPr lang="en-US" altLang="ja-JP" dirty="0" err="1"/>
              <a:t>tác</a:t>
            </a:r>
            <a:r>
              <a:rPr lang="en-US" altLang="ja-JP" dirty="0"/>
              <a:t> </a:t>
            </a:r>
            <a:r>
              <a:rPr lang="en-US" altLang="ja-JP" dirty="0" err="1"/>
              <a:t>trong</a:t>
            </a:r>
            <a:r>
              <a:rPr lang="en-US" altLang="ja-JP" dirty="0"/>
              <a:t> </a:t>
            </a:r>
            <a:r>
              <a:rPr lang="vi-VN" altLang="ja-JP" dirty="0"/>
              <a:t>hệ điều hành</a:t>
            </a:r>
            <a:endParaRPr lang="en-US" altLang="ja-JP"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22793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Câu</a:t>
            </a:r>
            <a:r>
              <a:rPr lang="en-US" altLang="ja-JP" dirty="0"/>
              <a:t> </a:t>
            </a:r>
            <a:r>
              <a:rPr lang="en-US" altLang="ja-JP" dirty="0" err="1"/>
              <a:t>hỏi</a:t>
            </a:r>
            <a:r>
              <a:rPr lang="en-US" altLang="ja-JP" dirty="0"/>
              <a:t> </a:t>
            </a:r>
            <a:r>
              <a:rPr lang="en-US" altLang="ja-JP" dirty="0" err="1"/>
              <a:t>ôn</a:t>
            </a:r>
            <a:r>
              <a:rPr lang="en-US" altLang="ja-JP" dirty="0"/>
              <a:t> </a:t>
            </a:r>
            <a:r>
              <a:rPr lang="en-US" altLang="ja-JP" dirty="0" err="1"/>
              <a:t>tập</a:t>
            </a:r>
            <a:r>
              <a:rPr lang="en-US" altLang="ja-JP" dirty="0"/>
              <a:t> </a:t>
            </a:r>
            <a:r>
              <a:rPr lang="en-US" altLang="ja-JP" dirty="0" err="1"/>
              <a:t>chương</a:t>
            </a:r>
            <a:r>
              <a:rPr lang="en-US" altLang="ja-JP" dirty="0"/>
              <a:t> 1</a:t>
            </a:r>
            <a:endParaRPr kumimoji="1" lang="ja-JP" altLang="en-US" dirty="0"/>
          </a:p>
        </p:txBody>
      </p:sp>
      <p:sp>
        <p:nvSpPr>
          <p:cNvPr id="3" name="コンテンツ プレースホルダ 2"/>
          <p:cNvSpPr>
            <a:spLocks noGrp="1"/>
          </p:cNvSpPr>
          <p:nvPr>
            <p:ph idx="1"/>
          </p:nvPr>
        </p:nvSpPr>
        <p:spPr>
          <a:xfrm>
            <a:off x="774145" y="1412776"/>
            <a:ext cx="10579655" cy="4824536"/>
          </a:xfrm>
        </p:spPr>
        <p:txBody>
          <a:bodyPr>
            <a:normAutofit fontScale="85000" lnSpcReduction="20000"/>
          </a:bodyPr>
          <a:lstStyle/>
          <a:p>
            <a:pPr lvl="0"/>
            <a:r>
              <a:rPr lang="vi-VN" dirty="0"/>
              <a:t>Định nghĩa hệ điều hành?</a:t>
            </a:r>
            <a:endParaRPr lang="en-US" dirty="0"/>
          </a:p>
          <a:p>
            <a:pPr lvl="0"/>
            <a:r>
              <a:rPr lang="vi-VN" dirty="0"/>
              <a:t>Cấu trúc hệ thống máy tính gồm những phần nào?</a:t>
            </a:r>
            <a:endParaRPr lang="en-US" dirty="0"/>
          </a:p>
          <a:p>
            <a:pPr lvl="0"/>
            <a:r>
              <a:rPr lang="en-US" dirty="0" err="1"/>
              <a:t>Chương</a:t>
            </a:r>
            <a:r>
              <a:rPr lang="en-US" dirty="0"/>
              <a:t> </a:t>
            </a:r>
            <a:r>
              <a:rPr lang="en-US" dirty="0" err="1"/>
              <a:t>trình</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chương</a:t>
            </a:r>
            <a:r>
              <a:rPr lang="en-US" dirty="0"/>
              <a:t> </a:t>
            </a:r>
            <a:r>
              <a:rPr lang="en-US" dirty="0" err="1"/>
              <a:t>trình</a:t>
            </a:r>
            <a:r>
              <a:rPr lang="en-US" dirty="0"/>
              <a:t> </a:t>
            </a:r>
            <a:r>
              <a:rPr lang="en-US" dirty="0" err="1"/>
              <a:t>ứng</a:t>
            </a:r>
            <a:r>
              <a:rPr lang="en-US" dirty="0"/>
              <a:t> </a:t>
            </a:r>
            <a:r>
              <a:rPr lang="en-US" dirty="0" err="1"/>
              <a:t>dụng</a:t>
            </a:r>
            <a:r>
              <a:rPr lang="en-US" dirty="0"/>
              <a:t> </a:t>
            </a:r>
            <a:r>
              <a:rPr lang="en-US" dirty="0" err="1"/>
              <a:t>khác</a:t>
            </a:r>
            <a:r>
              <a:rPr lang="en-US" dirty="0"/>
              <a:t> </a:t>
            </a:r>
            <a:r>
              <a:rPr lang="en-US" dirty="0" err="1"/>
              <a:t>nhau</a:t>
            </a:r>
            <a:r>
              <a:rPr lang="en-US" dirty="0"/>
              <a:t> </a:t>
            </a:r>
            <a:r>
              <a:rPr lang="en-US" dirty="0" err="1"/>
              <a:t>như</a:t>
            </a:r>
            <a:r>
              <a:rPr lang="en-US" dirty="0"/>
              <a:t> </a:t>
            </a:r>
            <a:r>
              <a:rPr lang="en-US" dirty="0" err="1"/>
              <a:t>thế</a:t>
            </a:r>
            <a:r>
              <a:rPr lang="en-US" dirty="0"/>
              <a:t> </a:t>
            </a:r>
            <a:r>
              <a:rPr lang="en-US" dirty="0" err="1"/>
              <a:t>nào</a:t>
            </a:r>
            <a:r>
              <a:rPr lang="en-US" dirty="0"/>
              <a:t>?</a:t>
            </a:r>
          </a:p>
          <a:p>
            <a:pPr lvl="0"/>
            <a:r>
              <a:rPr lang="en-US" dirty="0" err="1"/>
              <a:t>Những</a:t>
            </a:r>
            <a:r>
              <a:rPr lang="en-US" dirty="0"/>
              <a:t> </a:t>
            </a:r>
            <a:r>
              <a:rPr lang="en-US" dirty="0" err="1"/>
              <a:t>đặc</a:t>
            </a:r>
            <a:r>
              <a:rPr lang="en-US" dirty="0"/>
              <a:t> </a:t>
            </a:r>
            <a:r>
              <a:rPr lang="en-US" dirty="0" err="1"/>
              <a:t>điểm</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ngắt</a:t>
            </a:r>
            <a:r>
              <a:rPr lang="vi-VN" dirty="0"/>
              <a:t>?</a:t>
            </a:r>
            <a:endParaRPr lang="en-US" dirty="0"/>
          </a:p>
          <a:p>
            <a:pPr lvl="0"/>
            <a:r>
              <a:rPr lang="en-US" b="1" dirty="0" err="1"/>
              <a:t>Hệ</a:t>
            </a:r>
            <a:r>
              <a:rPr lang="en-US" b="1" dirty="0"/>
              <a:t> </a:t>
            </a:r>
            <a:r>
              <a:rPr lang="en-US" b="1" dirty="0" err="1"/>
              <a:t>thống</a:t>
            </a:r>
            <a:r>
              <a:rPr lang="en-US" b="1" dirty="0"/>
              <a:t> </a:t>
            </a:r>
            <a:r>
              <a:rPr lang="en-US" b="1" dirty="0" err="1"/>
              <a:t>lưu</a:t>
            </a:r>
            <a:r>
              <a:rPr lang="en-US" b="1" dirty="0"/>
              <a:t> </a:t>
            </a:r>
            <a:r>
              <a:rPr lang="en-US" b="1" dirty="0" err="1"/>
              <a:t>trữ</a:t>
            </a:r>
            <a:r>
              <a:rPr lang="en-US" b="1" dirty="0"/>
              <a:t> </a:t>
            </a:r>
            <a:r>
              <a:rPr lang="en-US" b="1" dirty="0" err="1"/>
              <a:t>được</a:t>
            </a:r>
            <a:r>
              <a:rPr lang="en-US" b="1" dirty="0"/>
              <a:t> </a:t>
            </a:r>
            <a:r>
              <a:rPr lang="en-US" b="1" dirty="0" err="1"/>
              <a:t>phân</a:t>
            </a:r>
            <a:r>
              <a:rPr lang="en-US" b="1" dirty="0"/>
              <a:t> </a:t>
            </a:r>
            <a:r>
              <a:rPr lang="en-US" b="1" dirty="0" err="1"/>
              <a:t>cấp</a:t>
            </a:r>
            <a:r>
              <a:rPr lang="en-US" b="1" dirty="0"/>
              <a:t> </a:t>
            </a:r>
            <a:r>
              <a:rPr lang="en-US" b="1" dirty="0" err="1"/>
              <a:t>dựa</a:t>
            </a:r>
            <a:r>
              <a:rPr lang="en-US" b="1" dirty="0"/>
              <a:t> </a:t>
            </a:r>
            <a:r>
              <a:rPr lang="en-US" b="1" dirty="0" err="1"/>
              <a:t>trên</a:t>
            </a:r>
            <a:r>
              <a:rPr lang="en-US" b="1" dirty="0"/>
              <a:t> </a:t>
            </a:r>
            <a:r>
              <a:rPr lang="en-US" b="1" dirty="0" err="1"/>
              <a:t>những</a:t>
            </a:r>
            <a:r>
              <a:rPr lang="en-US" b="1" dirty="0"/>
              <a:t> </a:t>
            </a:r>
            <a:r>
              <a:rPr lang="en-US" b="1" dirty="0" err="1"/>
              <a:t>yếu</a:t>
            </a:r>
            <a:r>
              <a:rPr lang="en-US" b="1" dirty="0"/>
              <a:t> </a:t>
            </a:r>
            <a:r>
              <a:rPr lang="en-US" b="1" dirty="0" err="1"/>
              <a:t>tố</a:t>
            </a:r>
            <a:r>
              <a:rPr lang="en-US" b="1" dirty="0"/>
              <a:t> </a:t>
            </a:r>
            <a:r>
              <a:rPr lang="en-US" b="1" dirty="0" err="1"/>
              <a:t>nào</a:t>
            </a:r>
            <a:r>
              <a:rPr lang="vi-VN" b="1" dirty="0"/>
              <a:t>?</a:t>
            </a:r>
            <a:endParaRPr lang="en-US" b="1" dirty="0"/>
          </a:p>
          <a:p>
            <a:pPr lvl="0"/>
            <a:r>
              <a:rPr lang="en-US" dirty="0" err="1"/>
              <a:t>Phân</a:t>
            </a:r>
            <a:r>
              <a:rPr lang="en-US" dirty="0"/>
              <a:t> </a:t>
            </a:r>
            <a:r>
              <a:rPr lang="en-US" dirty="0" err="1"/>
              <a:t>biệt</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bộ</a:t>
            </a:r>
            <a:r>
              <a:rPr lang="en-US" dirty="0"/>
              <a:t> </a:t>
            </a:r>
            <a:r>
              <a:rPr lang="en-US" dirty="0" err="1"/>
              <a:t>xử</a:t>
            </a:r>
            <a:r>
              <a:rPr lang="en-US" dirty="0"/>
              <a:t> </a:t>
            </a:r>
            <a:r>
              <a:rPr lang="en-US" dirty="0" err="1"/>
              <a:t>lý</a:t>
            </a:r>
            <a:r>
              <a:rPr lang="vi-VN" dirty="0"/>
              <a:t>?</a:t>
            </a:r>
            <a:endParaRPr lang="en-US" dirty="0"/>
          </a:p>
          <a:p>
            <a:pPr lvl="0"/>
            <a:r>
              <a:rPr lang="en-US" dirty="0" err="1"/>
              <a:t>Đặc</a:t>
            </a:r>
            <a:r>
              <a:rPr lang="en-US" dirty="0"/>
              <a:t> </a:t>
            </a:r>
            <a:r>
              <a:rPr lang="en-US" dirty="0" err="1"/>
              <a:t>điểm</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đơn</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gom</a:t>
            </a:r>
            <a:r>
              <a:rPr lang="en-US" dirty="0"/>
              <a:t> </a:t>
            </a:r>
            <a:r>
              <a:rPr lang="en-US" dirty="0" err="1"/>
              <a:t>cụm</a:t>
            </a:r>
            <a:r>
              <a:rPr lang="vi-VN" dirty="0"/>
              <a:t>?</a:t>
            </a:r>
            <a:endParaRPr lang="en-US" dirty="0"/>
          </a:p>
          <a:p>
            <a:pPr lvl="0"/>
            <a:r>
              <a:rPr lang="en-US" dirty="0" err="1"/>
              <a:t>Có</a:t>
            </a:r>
            <a:r>
              <a:rPr lang="en-US" dirty="0"/>
              <a:t> </a:t>
            </a:r>
            <a:r>
              <a:rPr lang="en-US" dirty="0" err="1"/>
              <a:t>những</a:t>
            </a:r>
            <a:r>
              <a:rPr lang="en-US" dirty="0"/>
              <a:t> </a:t>
            </a:r>
            <a:r>
              <a:rPr lang="en-US" dirty="0" err="1"/>
              <a:t>chế</a:t>
            </a:r>
            <a:r>
              <a:rPr lang="en-US" dirty="0"/>
              <a:t> </a:t>
            </a:r>
            <a:r>
              <a:rPr lang="en-US" dirty="0" err="1"/>
              <a:t>độ</a:t>
            </a:r>
            <a:r>
              <a:rPr lang="en-US" dirty="0"/>
              <a:t> </a:t>
            </a:r>
            <a:r>
              <a:rPr lang="en-US" dirty="0" err="1"/>
              <a:t>hoạt</a:t>
            </a:r>
            <a:r>
              <a:rPr lang="en-US" dirty="0"/>
              <a:t> </a:t>
            </a:r>
            <a:r>
              <a:rPr lang="en-US" dirty="0" err="1"/>
              <a:t>động</a:t>
            </a:r>
            <a:r>
              <a:rPr lang="en-US" dirty="0"/>
              <a:t> </a:t>
            </a:r>
            <a:r>
              <a:rPr lang="en-US" dirty="0" err="1"/>
              <a:t>nào</a:t>
            </a:r>
            <a:r>
              <a:rPr lang="en-US" dirty="0"/>
              <a:t> </a:t>
            </a:r>
            <a:r>
              <a:rPr lang="en-US" dirty="0" err="1"/>
              <a:t>bên</a:t>
            </a:r>
            <a:r>
              <a:rPr lang="en-US" dirty="0"/>
              <a:t> </a:t>
            </a:r>
            <a:r>
              <a:rPr lang="en-US" dirty="0" err="1"/>
              <a:t>trong</a:t>
            </a:r>
            <a:r>
              <a:rPr lang="en-US" dirty="0"/>
              <a:t> </a:t>
            </a:r>
            <a:r>
              <a:rPr lang="en-US" dirty="0" err="1"/>
              <a:t>hệ</a:t>
            </a:r>
            <a:r>
              <a:rPr lang="en-US" dirty="0"/>
              <a:t> </a:t>
            </a:r>
            <a:r>
              <a:rPr lang="en-US" dirty="0" err="1"/>
              <a:t>điều</a:t>
            </a:r>
            <a:r>
              <a:rPr lang="en-US" dirty="0"/>
              <a:t> </a:t>
            </a:r>
            <a:r>
              <a:rPr lang="en-US" dirty="0" err="1"/>
              <a:t>hành</a:t>
            </a:r>
            <a:r>
              <a:rPr lang="en-US" dirty="0"/>
              <a:t>?</a:t>
            </a:r>
          </a:p>
          <a:p>
            <a:pPr lvl="0"/>
            <a:r>
              <a:rPr lang="vi-VN" b="1" dirty="0"/>
              <a:t>Đặ</a:t>
            </a:r>
            <a:r>
              <a:rPr lang="en-US" b="1" dirty="0"/>
              <a:t>c</a:t>
            </a:r>
            <a:r>
              <a:rPr lang="vi-VN" b="1" dirty="0"/>
              <a:t> điểm của hệ thống</a:t>
            </a:r>
            <a:r>
              <a:rPr lang="en-US" b="1" dirty="0"/>
              <a:t> </a:t>
            </a:r>
            <a:r>
              <a:rPr lang="en-US" b="1" dirty="0" err="1"/>
              <a:t>đơn</a:t>
            </a:r>
            <a:r>
              <a:rPr lang="en-US" b="1" dirty="0"/>
              <a:t> </a:t>
            </a:r>
            <a:r>
              <a:rPr lang="en-US" b="1" dirty="0" err="1"/>
              <a:t>chương</a:t>
            </a:r>
            <a:r>
              <a:rPr lang="en-US" b="1" dirty="0"/>
              <a:t>,</a:t>
            </a:r>
            <a:r>
              <a:rPr lang="vi-VN" b="1" dirty="0"/>
              <a:t> đa chương</a:t>
            </a:r>
            <a:r>
              <a:rPr lang="en-US" b="1" dirty="0"/>
              <a:t> </a:t>
            </a:r>
            <a:r>
              <a:rPr lang="en-US" b="1" dirty="0" err="1"/>
              <a:t>và</a:t>
            </a:r>
            <a:r>
              <a:rPr lang="en-US" b="1" dirty="0"/>
              <a:t> </a:t>
            </a:r>
            <a:r>
              <a:rPr lang="en-US" b="1" dirty="0" err="1"/>
              <a:t>đa</a:t>
            </a:r>
            <a:r>
              <a:rPr lang="en-US" b="1" dirty="0"/>
              <a:t> </a:t>
            </a:r>
            <a:r>
              <a:rPr lang="en-US" b="1" dirty="0" err="1"/>
              <a:t>nhiệm</a:t>
            </a:r>
            <a:r>
              <a:rPr lang="vi-VN" b="1" dirty="0"/>
              <a:t>?</a:t>
            </a:r>
            <a:endParaRPr lang="en-US" b="1" dirty="0"/>
          </a:p>
          <a:p>
            <a:endParaRPr lang="en-US" altLang="ja-JP"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976212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Chương</a:t>
            </a:r>
            <a:r>
              <a:rPr lang="en-US" altLang="ja-JP" dirty="0"/>
              <a:t> 2: </a:t>
            </a:r>
            <a:r>
              <a:rPr lang="en-US" altLang="ja-JP" dirty="0" err="1"/>
              <a:t>Cấu</a:t>
            </a:r>
            <a:r>
              <a:rPr lang="en-US" altLang="ja-JP" dirty="0"/>
              <a:t> </a:t>
            </a:r>
            <a:r>
              <a:rPr lang="en-US" altLang="ja-JP" dirty="0" err="1"/>
              <a:t>trúc</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endParaRPr kumimoji="1" lang="ja-JP" altLang="en-US" dirty="0"/>
          </a:p>
        </p:txBody>
      </p:sp>
      <p:sp>
        <p:nvSpPr>
          <p:cNvPr id="3" name="コンテンツ プレースホルダ 2"/>
          <p:cNvSpPr>
            <a:spLocks noGrp="1"/>
          </p:cNvSpPr>
          <p:nvPr>
            <p:ph idx="1"/>
          </p:nvPr>
        </p:nvSpPr>
        <p:spPr>
          <a:xfrm>
            <a:off x="774145" y="1412776"/>
            <a:ext cx="10178107" cy="4824536"/>
          </a:xfrm>
        </p:spPr>
        <p:txBody>
          <a:bodyPr>
            <a:normAutofit/>
          </a:bodyPr>
          <a:lstStyle/>
          <a:p>
            <a:r>
              <a:rPr lang="vi-VN" b="1" dirty="0"/>
              <a:t>Các thành phần của hệ điều hành</a:t>
            </a:r>
          </a:p>
          <a:p>
            <a:r>
              <a:rPr lang="vi-VN" b="1" dirty="0"/>
              <a:t>Các dịch vụ hệ điều hành cung cấp</a:t>
            </a:r>
          </a:p>
          <a:p>
            <a:r>
              <a:rPr lang="vi-VN" b="1" dirty="0"/>
              <a:t>Lời gọi hệ thống (System call)</a:t>
            </a:r>
          </a:p>
          <a:p>
            <a:r>
              <a:rPr lang="vi-VN" dirty="0"/>
              <a:t>Các chương trình hệ thống (System programs)</a:t>
            </a:r>
          </a:p>
          <a:p>
            <a:r>
              <a:rPr lang="vi-VN" b="1" dirty="0"/>
              <a:t>Cấu trúc hệ thống</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2440877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Câu</a:t>
            </a:r>
            <a:r>
              <a:rPr lang="en-US" altLang="ja-JP" dirty="0"/>
              <a:t> </a:t>
            </a:r>
            <a:r>
              <a:rPr lang="en-US" altLang="ja-JP" dirty="0" err="1"/>
              <a:t>hỏi</a:t>
            </a:r>
            <a:r>
              <a:rPr lang="en-US" altLang="ja-JP" dirty="0"/>
              <a:t> </a:t>
            </a:r>
            <a:r>
              <a:rPr lang="en-US" altLang="ja-JP" dirty="0" err="1"/>
              <a:t>ôn</a:t>
            </a:r>
            <a:r>
              <a:rPr lang="en-US" altLang="ja-JP" dirty="0"/>
              <a:t> </a:t>
            </a:r>
            <a:r>
              <a:rPr lang="en-US" altLang="ja-JP" dirty="0" err="1"/>
              <a:t>tập</a:t>
            </a:r>
            <a:r>
              <a:rPr lang="en-US" altLang="ja-JP" dirty="0"/>
              <a:t> </a:t>
            </a:r>
            <a:r>
              <a:rPr lang="en-US" altLang="ja-JP" dirty="0" err="1"/>
              <a:t>chương</a:t>
            </a:r>
            <a:r>
              <a:rPr lang="en-US" altLang="ja-JP" dirty="0"/>
              <a:t> 2</a:t>
            </a:r>
            <a:endParaRPr kumimoji="1" lang="ja-JP" altLang="en-US" dirty="0"/>
          </a:p>
        </p:txBody>
      </p:sp>
      <p:sp>
        <p:nvSpPr>
          <p:cNvPr id="3" name="コンテンツ プレースホルダ 2"/>
          <p:cNvSpPr>
            <a:spLocks noGrp="1"/>
          </p:cNvSpPr>
          <p:nvPr>
            <p:ph idx="1"/>
          </p:nvPr>
        </p:nvSpPr>
        <p:spPr>
          <a:xfrm>
            <a:off x="774145" y="1412776"/>
            <a:ext cx="10579655" cy="4824536"/>
          </a:xfrm>
        </p:spPr>
        <p:txBody>
          <a:bodyPr>
            <a:normAutofit/>
          </a:bodyPr>
          <a:lstStyle/>
          <a:p>
            <a:pPr lvl="0"/>
            <a:r>
              <a:rPr lang="vi-VN" dirty="0"/>
              <a:t>Hệ điều hành bao gồm những thành phần nào? Cụ thể từng thành phần?</a:t>
            </a:r>
            <a:endParaRPr lang="en-US" dirty="0"/>
          </a:p>
          <a:p>
            <a:pPr lvl="0"/>
            <a:r>
              <a:rPr lang="vi-VN" dirty="0"/>
              <a:t>Cấu trúc hệ thống gồm những loại nào? Cho ví dụ từng loại (theo sách tham khảo)</a:t>
            </a:r>
            <a:endParaRPr lang="en-US" dirty="0"/>
          </a:p>
          <a:p>
            <a:pPr lvl="0"/>
            <a:r>
              <a:rPr lang="vi-VN" dirty="0"/>
              <a:t>Chương trình hệ thống gồm những </a:t>
            </a:r>
            <a:r>
              <a:rPr lang="en-US" dirty="0" err="1"/>
              <a:t>chương</a:t>
            </a:r>
            <a:r>
              <a:rPr lang="en-US" dirty="0"/>
              <a:t> </a:t>
            </a:r>
            <a:r>
              <a:rPr lang="en-US" dirty="0" err="1"/>
              <a:t>trình</a:t>
            </a:r>
            <a:r>
              <a:rPr lang="vi-VN" dirty="0"/>
              <a:t> nào?</a:t>
            </a:r>
            <a:endParaRPr lang="en-US" dirty="0"/>
          </a:p>
          <a:p>
            <a:pPr lvl="0"/>
            <a:r>
              <a:rPr lang="vi-VN" dirty="0"/>
              <a:t>Lời gọi hệ thống là gì và dùng để làm gì?</a:t>
            </a:r>
            <a:endParaRPr lang="en-US" dirty="0"/>
          </a:p>
          <a:p>
            <a:pPr lvl="0"/>
            <a:r>
              <a:rPr lang="vi-VN" dirty="0"/>
              <a:t>Hệ điều hành cung cấp những dịch vụ nào?</a:t>
            </a:r>
            <a:endParaRPr lang="en-US" dirty="0"/>
          </a:p>
          <a:p>
            <a:endParaRPr lang="en-US" altLang="ja-JP"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305762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Chương</a:t>
            </a:r>
            <a:r>
              <a:rPr lang="en-US" altLang="ja-JP" dirty="0"/>
              <a:t> 3: </a:t>
            </a:r>
            <a:r>
              <a:rPr lang="en-US" altLang="ja-JP" dirty="0" err="1"/>
              <a:t>Tiến</a:t>
            </a:r>
            <a:r>
              <a:rPr lang="en-US" altLang="ja-JP" dirty="0"/>
              <a:t> </a:t>
            </a:r>
            <a:r>
              <a:rPr lang="en-US" altLang="ja-JP" dirty="0" err="1"/>
              <a:t>trình</a:t>
            </a:r>
            <a:endParaRPr kumimoji="1" lang="ja-JP" altLang="en-US" dirty="0"/>
          </a:p>
        </p:txBody>
      </p:sp>
      <p:sp>
        <p:nvSpPr>
          <p:cNvPr id="3" name="コンテンツ プレースホルダ 2"/>
          <p:cNvSpPr>
            <a:spLocks noGrp="1"/>
          </p:cNvSpPr>
          <p:nvPr>
            <p:ph idx="1"/>
          </p:nvPr>
        </p:nvSpPr>
        <p:spPr>
          <a:xfrm>
            <a:off x="774145" y="1412776"/>
            <a:ext cx="10178107" cy="4824536"/>
          </a:xfrm>
        </p:spPr>
        <p:txBody>
          <a:bodyPr>
            <a:normAutofit lnSpcReduction="10000"/>
          </a:bodyPr>
          <a:lstStyle/>
          <a:p>
            <a:r>
              <a:rPr lang="vi-VN" dirty="0"/>
              <a:t>Khái niệm cơ bản</a:t>
            </a:r>
          </a:p>
          <a:p>
            <a:r>
              <a:rPr lang="vi-VN" b="1" dirty="0"/>
              <a:t>Trạng thái tiến trình</a:t>
            </a:r>
          </a:p>
          <a:p>
            <a:r>
              <a:rPr lang="vi-VN" dirty="0"/>
              <a:t>Khối điều khiển tiến trình</a:t>
            </a:r>
          </a:p>
          <a:p>
            <a:r>
              <a:rPr lang="vi-VN" dirty="0"/>
              <a:t>Định thời tiến trình</a:t>
            </a:r>
          </a:p>
          <a:p>
            <a:r>
              <a:rPr lang="vi-VN" dirty="0"/>
              <a:t>Các tác vụ đối với tiến trình</a:t>
            </a:r>
          </a:p>
          <a:p>
            <a:r>
              <a:rPr lang="vi-VN" dirty="0"/>
              <a:t>Sự cộng tác giữa các tiến trình</a:t>
            </a:r>
          </a:p>
          <a:p>
            <a:r>
              <a:rPr lang="vi-VN" b="1" dirty="0"/>
              <a:t>Giao tiếp giữa các tiến trình</a:t>
            </a:r>
          </a:p>
          <a:p>
            <a:r>
              <a:rPr lang="vi-VN" b="1" dirty="0"/>
              <a:t>Tiểu trình</a:t>
            </a:r>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21362864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Câu</a:t>
            </a:r>
            <a:r>
              <a:rPr lang="en-US" altLang="ja-JP" dirty="0"/>
              <a:t> </a:t>
            </a:r>
            <a:r>
              <a:rPr lang="en-US" altLang="ja-JP" dirty="0" err="1"/>
              <a:t>hỏi</a:t>
            </a:r>
            <a:r>
              <a:rPr lang="en-US" altLang="ja-JP" dirty="0"/>
              <a:t> </a:t>
            </a:r>
            <a:r>
              <a:rPr lang="en-US" altLang="ja-JP" dirty="0" err="1"/>
              <a:t>ôn</a:t>
            </a:r>
            <a:r>
              <a:rPr lang="en-US" altLang="ja-JP" dirty="0"/>
              <a:t> </a:t>
            </a:r>
            <a:r>
              <a:rPr lang="en-US" altLang="ja-JP" dirty="0" err="1"/>
              <a:t>tập</a:t>
            </a:r>
            <a:r>
              <a:rPr lang="en-US" altLang="ja-JP" dirty="0"/>
              <a:t> </a:t>
            </a:r>
            <a:r>
              <a:rPr lang="en-US" altLang="ja-JP" dirty="0" err="1"/>
              <a:t>chương</a:t>
            </a:r>
            <a:r>
              <a:rPr lang="en-US" altLang="ja-JP" dirty="0"/>
              <a:t> 3</a:t>
            </a:r>
            <a:endParaRPr kumimoji="1" lang="ja-JP" altLang="en-US" dirty="0"/>
          </a:p>
        </p:txBody>
      </p:sp>
      <p:sp>
        <p:nvSpPr>
          <p:cNvPr id="3" name="コンテンツ プレースホルダ 2"/>
          <p:cNvSpPr>
            <a:spLocks noGrp="1"/>
          </p:cNvSpPr>
          <p:nvPr>
            <p:ph idx="1"/>
          </p:nvPr>
        </p:nvSpPr>
        <p:spPr>
          <a:xfrm>
            <a:off x="774145" y="1412776"/>
            <a:ext cx="10579655" cy="4824536"/>
          </a:xfrm>
        </p:spPr>
        <p:txBody>
          <a:bodyPr>
            <a:normAutofit/>
          </a:bodyPr>
          <a:lstStyle/>
          <a:p>
            <a:pPr lvl="0"/>
            <a:r>
              <a:rPr lang="vi-VN" dirty="0"/>
              <a:t>Một tiến trình chứa những thành phần gì?</a:t>
            </a:r>
            <a:endParaRPr lang="en-US" dirty="0"/>
          </a:p>
          <a:p>
            <a:pPr lvl="0"/>
            <a:r>
              <a:rPr lang="vi-VN" dirty="0"/>
              <a:t>Tiến trình có những trạng thái nào? Cách tiến trình chuyển trạng thái?</a:t>
            </a:r>
            <a:endParaRPr lang="en-US" dirty="0"/>
          </a:p>
          <a:p>
            <a:pPr lvl="0"/>
            <a:r>
              <a:rPr lang="vi-VN" dirty="0"/>
              <a:t>Tại sao phải cộng tác giữa các tiến trình?</a:t>
            </a:r>
            <a:endParaRPr lang="en-US" dirty="0"/>
          </a:p>
          <a:p>
            <a:pPr lvl="0"/>
            <a:r>
              <a:rPr lang="vi-VN" dirty="0"/>
              <a:t>PCB là gì? Dùng để làm gì?</a:t>
            </a:r>
            <a:endParaRPr lang="en-US" dirty="0"/>
          </a:p>
          <a:p>
            <a:pPr lvl="0"/>
            <a:r>
              <a:rPr lang="vi-VN" dirty="0"/>
              <a:t>Tiểu trình là gì?</a:t>
            </a:r>
            <a:endParaRPr lang="en-US" dirty="0"/>
          </a:p>
          <a:p>
            <a:pPr lvl="0"/>
            <a:r>
              <a:rPr lang="vi-VN" dirty="0"/>
              <a:t>Trình tự thực thi của tiến trình cha và tiến trình con?</a:t>
            </a:r>
            <a:endParaRPr lang="en-US" dirty="0"/>
          </a:p>
          <a:p>
            <a:endParaRPr lang="en-US" altLang="ja-JP"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1930015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Bai giang so UIT v2 2</Template>
  <TotalTime>253</TotalTime>
  <Words>1655</Words>
  <Application>Microsoft Office PowerPoint</Application>
  <PresentationFormat>Widescreen</PresentationFormat>
  <Paragraphs>232</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PalatinoLTStd-Roman</vt:lpstr>
      <vt:lpstr>Times New Roman</vt:lpstr>
      <vt:lpstr>Office Theme</vt:lpstr>
      <vt:lpstr>PowerPoint Presentation</vt:lpstr>
      <vt:lpstr>Cấu trúc đề thi giữa kỳ</vt:lpstr>
      <vt:lpstr>PowerPoint Presentation</vt:lpstr>
      <vt:lpstr>Chương 1: Tổng quan về hệ điều hành</vt:lpstr>
      <vt:lpstr>Câu hỏi ôn tập chương 1</vt:lpstr>
      <vt:lpstr>Chương 2: Cấu trúc hệ điều hành</vt:lpstr>
      <vt:lpstr>Câu hỏi ôn tập chương 2</vt:lpstr>
      <vt:lpstr>Chương 3: Tiến trình</vt:lpstr>
      <vt:lpstr>Câu hỏi ôn tập chương 3</vt:lpstr>
      <vt:lpstr>Bài tập chương 3</vt:lpstr>
      <vt:lpstr>Bài tập chương 3</vt:lpstr>
      <vt:lpstr>Bài tập chương 3</vt:lpstr>
      <vt:lpstr>Chương 4: Tiến trình</vt:lpstr>
      <vt:lpstr>Câu hỏi ôn tập chương 4</vt:lpstr>
      <vt:lpstr>Bài tập chương 4</vt:lpstr>
      <vt:lpstr>Bài tập chương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 Tuần 6</dc:title>
  <dc:creator>ntthien</dc:creator>
  <cp:lastModifiedBy>Phan Đình Duy</cp:lastModifiedBy>
  <cp:revision>48</cp:revision>
  <dcterms:created xsi:type="dcterms:W3CDTF">2020-03-04T02:21:34Z</dcterms:created>
  <dcterms:modified xsi:type="dcterms:W3CDTF">2024-10-10T03:11:30Z</dcterms:modified>
</cp:coreProperties>
</file>