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8" r:id="rId5"/>
    <p:sldId id="312" r:id="rId6"/>
    <p:sldId id="313" r:id="rId7"/>
    <p:sldId id="318" r:id="rId8"/>
    <p:sldId id="314" r:id="rId9"/>
    <p:sldId id="315" r:id="rId10"/>
    <p:sldId id="316" r:id="rId11"/>
    <p:sldId id="319" r:id="rId12"/>
    <p:sldId id="31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78C2D6-1220-462B-A7C0-6E6C6B7707A0}">
          <p14:sldIdLst>
            <p14:sldId id="268"/>
            <p14:sldId id="312"/>
            <p14:sldId id="313"/>
            <p14:sldId id="318"/>
            <p14:sldId id="314"/>
            <p14:sldId id="315"/>
            <p14:sldId id="316"/>
            <p14:sldId id="319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mx97/Data-Science-Advanced-Capstone/blob/master/Final%20Documents/News%20Truthiness%20Architectural%20Decisions%20Document.doc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mx97/Data-Science-Advanced-Capston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True vs. False News for Stakeholders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Advanced Data Science Capstone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Adam Davis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28 September 2020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21"/>
    </mc:Choice>
    <mc:Fallback xmlns="">
      <p:transition spd="slow" advTm="952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CE31AFC-A31F-4320-93A4-F7754285B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Question for investigation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F338E5-C581-4635-B801-B092CD9A1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False news stories have been making headlines and with the advent of the internet have become a growing problem.</a:t>
            </a:r>
          </a:p>
          <a:p>
            <a:r>
              <a:rPr lang="en-US" sz="2400" dirty="0"/>
              <a:t>Do true news stories or false news stories have subtle linguistic clues that can be identified by a machine model and used in a classification task?</a:t>
            </a:r>
          </a:p>
          <a:p>
            <a:endParaRPr lang="en-US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389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CD506-8281-4D1D-B0AF-AA3D7870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Text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3C1AD-A9EF-43D2-9E23-80F4CABF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dirty="0"/>
              <a:t>Buzzfeed dataset: 33 false news stories covering a variety of topics.  During our work, we discovered 3 Spanish language stories that we removed.</a:t>
            </a:r>
            <a:endParaRPr lang="en-US" sz="2000" dirty="0"/>
          </a:p>
          <a:p>
            <a:pPr lvl="0">
              <a:lnSpc>
                <a:spcPct val="100000"/>
              </a:lnSpc>
            </a:pPr>
            <a:r>
              <a:rPr lang="en-GB" sz="2000" dirty="0"/>
              <a:t>Rada </a:t>
            </a:r>
            <a:r>
              <a:rPr lang="en-GB" sz="2000" dirty="0" err="1"/>
              <a:t>Mihalcea</a:t>
            </a:r>
            <a:r>
              <a:rPr lang="en-GB" sz="2000" dirty="0"/>
              <a:t> dataset:  980 news and celebrity gossip stories, 50/50 true/false. News stories are </a:t>
            </a:r>
            <a:r>
              <a:rPr lang="en-GB" sz="2000" dirty="0" err="1"/>
              <a:t>are</a:t>
            </a:r>
            <a:r>
              <a:rPr lang="en-GB" sz="2000" dirty="0"/>
              <a:t> sourced from mainstream news sites in the US such as </a:t>
            </a:r>
            <a:r>
              <a:rPr lang="en-GB" sz="2000" dirty="0" err="1"/>
              <a:t>ABCNews</a:t>
            </a:r>
            <a:r>
              <a:rPr lang="en-GB" sz="2000" dirty="0"/>
              <a:t>, CNN, </a:t>
            </a:r>
            <a:r>
              <a:rPr lang="en-GB" sz="2000" dirty="0" err="1"/>
              <a:t>USAToday</a:t>
            </a:r>
            <a:r>
              <a:rPr lang="en-GB" sz="2000" dirty="0"/>
              <a:t>, </a:t>
            </a:r>
            <a:r>
              <a:rPr lang="en-GB" sz="2000" dirty="0" err="1"/>
              <a:t>NewYorkTimes</a:t>
            </a:r>
            <a:r>
              <a:rPr lang="en-GB" sz="2000" dirty="0"/>
              <a:t>, </a:t>
            </a:r>
            <a:r>
              <a:rPr lang="en-GB" sz="2000" dirty="0" err="1"/>
              <a:t>FoxNews</a:t>
            </a:r>
            <a:r>
              <a:rPr lang="en-GB" sz="2000" dirty="0"/>
              <a:t>, Bloomberg, and CNET among others. Each true story has a corresponding intentionally false story created by a human being. </a:t>
            </a:r>
          </a:p>
          <a:p>
            <a:pPr lvl="0">
              <a:lnSpc>
                <a:spcPct val="100000"/>
              </a:lnSpc>
            </a:pPr>
            <a:r>
              <a:rPr lang="en-GB" sz="2000" dirty="0"/>
              <a:t>Snopes dataset: 116 stories marked true or false in a set of 312 news articles classified as one of  5 values on a true/false spectrum (false, mostly false, mixed, mostly true, true) </a:t>
            </a:r>
          </a:p>
          <a:p>
            <a:pPr lvl="0">
              <a:lnSpc>
                <a:spcPct val="100000"/>
              </a:lnSpc>
            </a:pPr>
            <a:r>
              <a:rPr lang="en-GB" sz="2000" b="1" dirty="0"/>
              <a:t>Total</a:t>
            </a:r>
            <a:r>
              <a:rPr lang="en-GB" sz="2000" dirty="0"/>
              <a:t>: 1126 stories with full text, 555 true, 574 false.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005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AA7153-EE21-4658-8506-5154ED8E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story breakdown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5CA2A3-0071-48E5-A740-AAB3C5E3E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234" y="2025908"/>
            <a:ext cx="4461532" cy="40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1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79C19-1C67-4C15-A4E5-9A825077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 stakeholder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493-7FB0-4384-8E8A-B2A0096D1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US" dirty="0"/>
              <a:t>We collected and trained the full text of the news stories in each dataset.</a:t>
            </a:r>
          </a:p>
          <a:p>
            <a:r>
              <a:rPr lang="en-US" dirty="0"/>
              <a:t>While there are several online factchecking organizations, none provide an API available that would allow an easier collection of true vs. false news stories. </a:t>
            </a:r>
          </a:p>
          <a:p>
            <a:r>
              <a:rPr lang="en-US" dirty="0"/>
              <a:t>After an extensive search, we found a total of 1126 news stories that we could use; this is not nearly enough.  The small amount of data impacted the accuracy of our models.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157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A4D6FF-96A9-4706-A76F-D6DAF935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041C4B-2C2A-4C9E-BB36-168C8A4D3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As a consumer of news content, I would like to be able to identify news as true or false in a consistent, accurate way.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988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DD789-4E58-498E-BBF8-6A8FE660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33414-E077-4FC7-9E4F-B230119D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1657032"/>
          </a:xfrm>
        </p:spPr>
        <p:txBody>
          <a:bodyPr anchor="ctr">
            <a:normAutofit fontScale="55000" lnSpcReduction="20000"/>
          </a:bodyPr>
          <a:lstStyle/>
          <a:p>
            <a:r>
              <a:rPr lang="en-US" sz="2400" dirty="0"/>
              <a:t>This is a binary classification task, so we used Accuracy as our metric.</a:t>
            </a:r>
          </a:p>
          <a:p>
            <a:r>
              <a:rPr lang="en-US" sz="2400" dirty="0"/>
              <a:t>We used binary </a:t>
            </a:r>
            <a:r>
              <a:rPr lang="en-US" sz="2400" dirty="0" err="1"/>
              <a:t>crossentropy</a:t>
            </a:r>
            <a:r>
              <a:rPr lang="en-US" sz="2400" dirty="0"/>
              <a:t> as our loss function.</a:t>
            </a:r>
          </a:p>
          <a:p>
            <a:r>
              <a:rPr lang="en-US" sz="2400" dirty="0"/>
              <a:t>Published papers on similar tasks obtain accuracies between 42% and 63%.</a:t>
            </a:r>
          </a:p>
          <a:p>
            <a:r>
              <a:rPr lang="en-US" sz="2400" dirty="0"/>
              <a:t>We obtained 59% accuracy using both Support Vector Machine and Convolutional 1D deep learning models.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349460-C283-423A-BDB5-265B6CE91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01015"/>
              </p:ext>
            </p:extLst>
          </p:nvPr>
        </p:nvGraphicFramePr>
        <p:xfrm>
          <a:off x="5333143" y="2350664"/>
          <a:ext cx="5721350" cy="396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6455">
                  <a:extLst>
                    <a:ext uri="{9D8B030D-6E8A-4147-A177-3AD203B41FA5}">
                      <a16:colId xmlns:a16="http://schemas.microsoft.com/office/drawing/2014/main" val="240177721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72763360"/>
                    </a:ext>
                  </a:extLst>
                </a:gridCol>
                <a:gridCol w="1922145">
                  <a:extLst>
                    <a:ext uri="{9D8B030D-6E8A-4147-A177-3AD203B41FA5}">
                      <a16:colId xmlns:a16="http://schemas.microsoft.com/office/drawing/2014/main" val="804723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Embedding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8049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Published Results: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788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Salvetti</a:t>
                      </a:r>
                      <a:r>
                        <a:rPr lang="en-US" sz="1200" dirty="0">
                          <a:effectLst/>
                        </a:rPr>
                        <a:t>, Lowe, Martin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0089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True vs False (Naïve Bayes)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Bag of Words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51.14%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2849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True vs False (Naïve Bayes Multinomial)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Bag of Words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42.71%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125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Shu, Mahudeswaran, Liu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9237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Politifact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Word2vec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63.3%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269870"/>
                  </a:ext>
                </a:extLst>
              </a:tr>
              <a:tr h="455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BuzzFeed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Word2vec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62.3%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559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Our Results: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8635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Model: Naïve Bayes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Bag of Words 2 ngram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743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Model: Naïve Bayes – 2 </a:t>
                      </a:r>
                      <a:r>
                        <a:rPr lang="en-US" sz="1200" dirty="0" err="1">
                          <a:effectLst/>
                        </a:rPr>
                        <a:t>ngrams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Bag of Words Tf-idf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6587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Support Vector Machine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Bag of Words Tf-idf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59%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5977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Deep Learning: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402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Convolutional 1d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Bag of Words 1 ngram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59%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461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Convolutional 1d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Bag of Words 2 ngram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041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Densely connected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Bag of Words tf-idf 2ngrams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2871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Convolutional 1d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Bag of Words </a:t>
                      </a:r>
                      <a:r>
                        <a:rPr lang="en-US" sz="1200" dirty="0" err="1">
                          <a:effectLst/>
                        </a:rPr>
                        <a:t>tf-idf</a:t>
                      </a:r>
                      <a:r>
                        <a:rPr lang="en-US" sz="1200" dirty="0">
                          <a:effectLst/>
                        </a:rPr>
                        <a:t> 2ngrams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58%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505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83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7C70B7-49F4-4A42-BEB3-CF09F498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Final Report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DACE12-D90A-4A36-9858-D31181EBD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Full word document for stakeholders available at: 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https://github.com/adamx97/Data-Science-Advanced-Capstone/blob/master/Final%20Documents/News%20Truthiness%20Architectural%20Decisions%20Document.docx</a:t>
            </a:r>
            <a:r>
              <a:rPr lang="en-US" sz="2400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638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3FDB-0B46-45FF-9578-B645FEE4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862A5-933C-4499-8136-E9124FCA0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repo has the final word document, this </a:t>
            </a:r>
            <a:r>
              <a:rPr lang="en-US" dirty="0" err="1"/>
              <a:t>powerpoint</a:t>
            </a:r>
            <a:r>
              <a:rPr lang="en-US" dirty="0"/>
              <a:t>, all notebooks and Python scripts.</a:t>
            </a:r>
          </a:p>
          <a:p>
            <a:r>
              <a:rPr lang="en-US" dirty="0">
                <a:hlinkClick r:id="rId2"/>
              </a:rPr>
              <a:t>https://github.com/adamx97/Data-Science-Advanced-Capstone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8596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1_RetrospectVTI</vt:lpstr>
      <vt:lpstr>True vs. False News for Stakeholders</vt:lpstr>
      <vt:lpstr>Question for investigation</vt:lpstr>
      <vt:lpstr>Text  Datasets Used</vt:lpstr>
      <vt:lpstr>Dataset story breakdown</vt:lpstr>
      <vt:lpstr>Dataset stakeholder note</vt:lpstr>
      <vt:lpstr>Use Case</vt:lpstr>
      <vt:lpstr>Results</vt:lpstr>
      <vt:lpstr>Final Report</vt:lpstr>
      <vt:lpstr>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2020-09-28T19:58:35Z</dcterms:created>
  <dcterms:modified xsi:type="dcterms:W3CDTF">2020-09-28T20:13:44Z</dcterms:modified>
</cp:coreProperties>
</file>