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Roboto Slab"/>
      <p:regular r:id="rId30"/>
      <p:bold r:id="rId31"/>
    </p:embeddedFont>
    <p:embeddedFont>
      <p:font typeface="Oswald Medium"/>
      <p:regular r:id="rId32"/>
      <p:bold r:id="rId33"/>
    </p:embeddedFont>
    <p:embeddedFont>
      <p:font typeface="Roboto"/>
      <p:regular r:id="rId34"/>
      <p:bold r:id="rId35"/>
      <p:italic r:id="rId36"/>
      <p:boldItalic r:id="rId37"/>
    </p:embeddedFont>
    <p:embeddedFont>
      <p:font typeface="Roboto Medium"/>
      <p:regular r:id="rId38"/>
      <p:bold r:id="rId39"/>
      <p:italic r:id="rId40"/>
      <p:boldItalic r:id="rId41"/>
    </p:embeddedFont>
    <p:embeddedFont>
      <p:font typeface="Oswald SemiBold"/>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538325-22C7-4F9C-9E63-7008617ADE15}">
  <a:tblStyle styleId="{93538325-22C7-4F9C-9E63-7008617ADE1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27EE0F6-2B57-4883-BE60-E705E6D09FF1}"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Medium-italic.fntdata"/><Relationship Id="rId20" Type="http://schemas.openxmlformats.org/officeDocument/2006/relationships/slide" Target="slides/slide15.xml"/><Relationship Id="rId42" Type="http://schemas.openxmlformats.org/officeDocument/2006/relationships/font" Target="fonts/OswaldSemiBold-regular.fntdata"/><Relationship Id="rId41" Type="http://schemas.openxmlformats.org/officeDocument/2006/relationships/font" Target="fonts/RobotoMedium-bold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swaldSemiBold-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bold.fntdata"/><Relationship Id="rId30" Type="http://schemas.openxmlformats.org/officeDocument/2006/relationships/font" Target="fonts/RobotoSlab-regular.fntdata"/><Relationship Id="rId11" Type="http://schemas.openxmlformats.org/officeDocument/2006/relationships/slide" Target="slides/slide6.xml"/><Relationship Id="rId33" Type="http://schemas.openxmlformats.org/officeDocument/2006/relationships/font" Target="fonts/OswaldMedium-bold.fntdata"/><Relationship Id="rId10" Type="http://schemas.openxmlformats.org/officeDocument/2006/relationships/slide" Target="slides/slide5.xml"/><Relationship Id="rId32" Type="http://schemas.openxmlformats.org/officeDocument/2006/relationships/font" Target="fonts/OswaldMedium-regular.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RobotoMedium-bold.fntdata"/><Relationship Id="rId16" Type="http://schemas.openxmlformats.org/officeDocument/2006/relationships/slide" Target="slides/slide11.xml"/><Relationship Id="rId38" Type="http://schemas.openxmlformats.org/officeDocument/2006/relationships/font" Target="fonts/RobotoMedium-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4ab9ef038_6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4ab9ef038_6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4ab9ef038_6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4ab9ef038_6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4ab9ef038_6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4ab9ef038_6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4ab9ef038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54ab9ef038_5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4ab9ef038_5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4ab9ef038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54ab9ef038_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54ab9ef038_5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5382157f30_1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5382157f30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5382157f30_1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5382157f30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54ab9ef038_5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254ab9ef038_5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382157f3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382157f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4ab9ef038_0_2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4ab9ef03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4ab9ef038_6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4ab9ef038_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033067" y="896808"/>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8716786" y="4457271"/>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2240402" y="1585234"/>
            <a:ext cx="7711200" cy="1943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14" name="Google Shape;14;p2"/>
          <p:cNvSpPr txBox="1"/>
          <p:nvPr>
            <p:ph idx="1" type="subTitle"/>
          </p:nvPr>
        </p:nvSpPr>
        <p:spPr>
          <a:xfrm>
            <a:off x="2240402" y="4065933"/>
            <a:ext cx="7711200" cy="1212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200" y="6769100"/>
            <a:ext cx="12191700" cy="888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517200" y="1536600"/>
            <a:ext cx="111576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5"/>
              </a:buClr>
              <a:buSzPts val="17300"/>
              <a:buNone/>
              <a:defRPr sz="17300">
                <a:solidFill>
                  <a:schemeClr val="accent5"/>
                </a:solidFill>
              </a:defRPr>
            </a:lvl1pPr>
            <a:lvl2pPr lvl="1" algn="ctr">
              <a:spcBef>
                <a:spcPts val="0"/>
              </a:spcBef>
              <a:spcAft>
                <a:spcPts val="0"/>
              </a:spcAft>
              <a:buClr>
                <a:schemeClr val="accent5"/>
              </a:buClr>
              <a:buSzPts val="17300"/>
              <a:buNone/>
              <a:defRPr sz="17300">
                <a:solidFill>
                  <a:schemeClr val="accent5"/>
                </a:solidFill>
              </a:defRPr>
            </a:lvl2pPr>
            <a:lvl3pPr lvl="2" algn="ctr">
              <a:spcBef>
                <a:spcPts val="0"/>
              </a:spcBef>
              <a:spcAft>
                <a:spcPts val="0"/>
              </a:spcAft>
              <a:buClr>
                <a:schemeClr val="accent5"/>
              </a:buClr>
              <a:buSzPts val="17300"/>
              <a:buNone/>
              <a:defRPr sz="17300">
                <a:solidFill>
                  <a:schemeClr val="accent5"/>
                </a:solidFill>
              </a:defRPr>
            </a:lvl3pPr>
            <a:lvl4pPr lvl="3" algn="ctr">
              <a:spcBef>
                <a:spcPts val="0"/>
              </a:spcBef>
              <a:spcAft>
                <a:spcPts val="0"/>
              </a:spcAft>
              <a:buClr>
                <a:schemeClr val="accent5"/>
              </a:buClr>
              <a:buSzPts val="17300"/>
              <a:buNone/>
              <a:defRPr sz="17300">
                <a:solidFill>
                  <a:schemeClr val="accent5"/>
                </a:solidFill>
              </a:defRPr>
            </a:lvl4pPr>
            <a:lvl5pPr lvl="4" algn="ctr">
              <a:spcBef>
                <a:spcPts val="0"/>
              </a:spcBef>
              <a:spcAft>
                <a:spcPts val="0"/>
              </a:spcAft>
              <a:buClr>
                <a:schemeClr val="accent5"/>
              </a:buClr>
              <a:buSzPts val="17300"/>
              <a:buNone/>
              <a:defRPr sz="17300">
                <a:solidFill>
                  <a:schemeClr val="accent5"/>
                </a:solidFill>
              </a:defRPr>
            </a:lvl5pPr>
            <a:lvl6pPr lvl="5" algn="ctr">
              <a:spcBef>
                <a:spcPts val="0"/>
              </a:spcBef>
              <a:spcAft>
                <a:spcPts val="0"/>
              </a:spcAft>
              <a:buClr>
                <a:schemeClr val="accent5"/>
              </a:buClr>
              <a:buSzPts val="17300"/>
              <a:buNone/>
              <a:defRPr sz="17300">
                <a:solidFill>
                  <a:schemeClr val="accent5"/>
                </a:solidFill>
              </a:defRPr>
            </a:lvl6pPr>
            <a:lvl7pPr lvl="6" algn="ctr">
              <a:spcBef>
                <a:spcPts val="0"/>
              </a:spcBef>
              <a:spcAft>
                <a:spcPts val="0"/>
              </a:spcAft>
              <a:buClr>
                <a:schemeClr val="accent5"/>
              </a:buClr>
              <a:buSzPts val="17300"/>
              <a:buNone/>
              <a:defRPr sz="17300">
                <a:solidFill>
                  <a:schemeClr val="accent5"/>
                </a:solidFill>
              </a:defRPr>
            </a:lvl7pPr>
            <a:lvl8pPr lvl="7" algn="ctr">
              <a:spcBef>
                <a:spcPts val="0"/>
              </a:spcBef>
              <a:spcAft>
                <a:spcPts val="0"/>
              </a:spcAft>
              <a:buClr>
                <a:schemeClr val="accent5"/>
              </a:buClr>
              <a:buSzPts val="17300"/>
              <a:buNone/>
              <a:defRPr sz="17300">
                <a:solidFill>
                  <a:schemeClr val="accent5"/>
                </a:solidFill>
              </a:defRPr>
            </a:lvl8pPr>
            <a:lvl9pPr lvl="8" algn="ctr">
              <a:spcBef>
                <a:spcPts val="0"/>
              </a:spcBef>
              <a:spcAft>
                <a:spcPts val="0"/>
              </a:spcAft>
              <a:buClr>
                <a:schemeClr val="accent5"/>
              </a:buClr>
              <a:buSzPts val="17300"/>
              <a:buNone/>
              <a:defRPr sz="17300">
                <a:solidFill>
                  <a:schemeClr val="accent5"/>
                </a:solidFill>
              </a:defRPr>
            </a:lvl9pPr>
          </a:lstStyle>
          <a:p>
            <a:r>
              <a:t>xx%</a:t>
            </a:r>
          </a:p>
        </p:txBody>
      </p:sp>
      <p:sp>
        <p:nvSpPr>
          <p:cNvPr id="55" name="Google Shape;55;p11"/>
          <p:cNvSpPr txBox="1"/>
          <p:nvPr>
            <p:ph idx="1" type="body"/>
          </p:nvPr>
        </p:nvSpPr>
        <p:spPr>
          <a:xfrm>
            <a:off x="517200" y="3892600"/>
            <a:ext cx="111576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6" name="Google Shape;56;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59" name="Shape 59"/>
        <p:cNvGrpSpPr/>
        <p:nvPr/>
      </p:nvGrpSpPr>
      <p:grpSpPr>
        <a:xfrm>
          <a:off x="0" y="0"/>
          <a:ext cx="0" cy="0"/>
          <a:chOff x="0" y="0"/>
          <a:chExt cx="0" cy="0"/>
        </a:xfrm>
      </p:grpSpPr>
      <p:sp>
        <p:nvSpPr>
          <p:cNvPr id="60" name="Google Shape;60;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1" name="Google Shape;61;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2" name="Google Shape;62;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641000" y="2353267"/>
            <a:ext cx="10962900" cy="1209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3" name="Google Shape;23;p4"/>
          <p:cNvSpPr txBox="1"/>
          <p:nvPr>
            <p:ph idx="1" type="body"/>
          </p:nvPr>
        </p:nvSpPr>
        <p:spPr>
          <a:xfrm>
            <a:off x="517200" y="1986432"/>
            <a:ext cx="11157600" cy="410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4" name="Google Shape;24;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8" name="Google Shape;28;p5"/>
          <p:cNvSpPr txBox="1"/>
          <p:nvPr>
            <p:ph idx="1" type="body"/>
          </p:nvPr>
        </p:nvSpPr>
        <p:spPr>
          <a:xfrm>
            <a:off x="5172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p5"/>
          <p:cNvSpPr txBox="1"/>
          <p:nvPr>
            <p:ph idx="2" type="body"/>
          </p:nvPr>
        </p:nvSpPr>
        <p:spPr>
          <a:xfrm>
            <a:off x="63416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0" name="Google Shape;30;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3" name="Google Shape;33;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652291" y="1883036"/>
            <a:ext cx="4419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5172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7" name="Google Shape;37;p7"/>
          <p:cNvSpPr txBox="1"/>
          <p:nvPr>
            <p:ph idx="1" type="body"/>
          </p:nvPr>
        </p:nvSpPr>
        <p:spPr>
          <a:xfrm>
            <a:off x="517200" y="2125367"/>
            <a:ext cx="3744000" cy="35748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8" name="Google Shape;38;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1" name="Google Shape;41;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6096000" y="-100"/>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4" name="Google Shape;44;p9"/>
          <p:cNvCxnSpPr/>
          <p:nvPr/>
        </p:nvCxnSpPr>
        <p:spPr>
          <a:xfrm>
            <a:off x="6706233" y="5994004"/>
            <a:ext cx="7212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354000" y="1612100"/>
            <a:ext cx="5393700" cy="20085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46" name="Google Shape;46;p9"/>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47" name="Google Shape;47;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8" name="Google Shape;48;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426000" y="5644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517200" y="1986432"/>
            <a:ext cx="11157600" cy="410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indent="-349250" lvl="1" marL="914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2pPr>
            <a:lvl3pPr indent="-349250" lvl="2" marL="1371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3pPr>
            <a:lvl4pPr indent="-349250" lvl="3" marL="1828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4pPr>
            <a:lvl5pPr indent="-349250" lvl="4" marL="22860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5pPr>
            <a:lvl6pPr indent="-349250" lvl="5" marL="27432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6pPr>
            <a:lvl7pPr indent="-349250" lvl="6" marL="3200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7pPr>
            <a:lvl8pPr indent="-349250" lvl="7" marL="3657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8pPr>
            <a:lvl9pPr indent="-349250" lvl="8" marL="4114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14"/>
          <p:cNvSpPr txBox="1"/>
          <p:nvPr>
            <p:ph type="ctrTitle"/>
          </p:nvPr>
        </p:nvSpPr>
        <p:spPr>
          <a:xfrm>
            <a:off x="415600" y="2346371"/>
            <a:ext cx="11360700" cy="1383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ru-RU"/>
              <a:t>ОПТ Транзакции 1	                   </a:t>
            </a:r>
            <a:endParaRPr/>
          </a:p>
        </p:txBody>
      </p:sp>
      <p:sp>
        <p:nvSpPr>
          <p:cNvPr id="70" name="Google Shape;70;p14"/>
          <p:cNvSpPr txBox="1"/>
          <p:nvPr>
            <p:ph idx="1" type="subTitle"/>
          </p:nvPr>
        </p:nvSpPr>
        <p:spPr>
          <a:xfrm>
            <a:off x="2855400" y="5042550"/>
            <a:ext cx="5663400" cy="14838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Clr>
                <a:schemeClr val="dk1"/>
              </a:buClr>
              <a:buSzPts val="2400"/>
              <a:buNone/>
            </a:pPr>
            <a:r>
              <a:rPr lang="ru-RU">
                <a:solidFill>
                  <a:schemeClr val="dk1"/>
                </a:solidFill>
              </a:rPr>
              <a:t>Arkhipov N.A., Alkhanashivli A.Z., Rukavishnikov N.A., Chechulin N.D.</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graphicFrame>
        <p:nvGraphicFramePr>
          <p:cNvPr id="187" name="Google Shape;187;p23"/>
          <p:cNvGraphicFramePr/>
          <p:nvPr/>
        </p:nvGraphicFramePr>
        <p:xfrm>
          <a:off x="802813" y="685811"/>
          <a:ext cx="3000000" cy="3000000"/>
        </p:xfrm>
        <a:graphic>
          <a:graphicData uri="http://schemas.openxmlformats.org/drawingml/2006/table">
            <a:tbl>
              <a:tblPr>
                <a:noFill/>
                <a:tableStyleId>{93538325-22C7-4F9C-9E63-7008617ADE15}</a:tableStyleId>
              </a:tblPr>
              <a:tblGrid>
                <a:gridCol w="2117275"/>
                <a:gridCol w="2117275"/>
                <a:gridCol w="2117275"/>
                <a:gridCol w="2117275"/>
                <a:gridCol w="2117275"/>
              </a:tblGrid>
              <a:tr h="1147650">
                <a:tc>
                  <a:txBody>
                    <a:bodyPr/>
                    <a:lstStyle/>
                    <a:p>
                      <a:pPr indent="0" lvl="0" marL="0" marR="0" rtl="0" algn="ctr">
                        <a:lnSpc>
                          <a:spcPct val="140022"/>
                        </a:lnSpc>
                        <a:spcBef>
                          <a:spcPts val="0"/>
                        </a:spcBef>
                        <a:spcAft>
                          <a:spcPts val="0"/>
                        </a:spcAft>
                        <a:buNone/>
                      </a:pPr>
                      <a:r>
                        <a:rPr lang="ru-RU" sz="2200">
                          <a:solidFill>
                            <a:srgbClr val="FFFFFF"/>
                          </a:solidFill>
                          <a:latin typeface="Roboto Medium"/>
                          <a:ea typeface="Roboto Medium"/>
                          <a:cs typeface="Roboto Medium"/>
                          <a:sym typeface="Roboto Medium"/>
                        </a:rPr>
                        <a:t>Apriori</a:t>
                      </a:r>
                      <a:endParaRPr sz="2200" u="none" cap="none" strike="noStrike">
                        <a:latin typeface="Roboto Medium"/>
                        <a:ea typeface="Roboto Medium"/>
                        <a:cs typeface="Roboto Medium"/>
                        <a:sym typeface="Roboto Medium"/>
                      </a:endParaRPr>
                    </a:p>
                  </a:txBody>
                  <a:tcPr marT="171450" marB="171450" marR="171450" marL="171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2"/>
                    </a:solidFill>
                  </a:tcPr>
                </a:tc>
                <a:tc>
                  <a:txBody>
                    <a:bodyPr/>
                    <a:lstStyle/>
                    <a:p>
                      <a:pPr indent="0" lvl="0" marL="0" marR="0" rtl="0" algn="ctr">
                        <a:lnSpc>
                          <a:spcPct val="140022"/>
                        </a:lnSpc>
                        <a:spcBef>
                          <a:spcPts val="0"/>
                        </a:spcBef>
                        <a:spcAft>
                          <a:spcPts val="0"/>
                        </a:spcAft>
                        <a:buNone/>
                      </a:pPr>
                      <a:r>
                        <a:rPr lang="ru-RU" sz="2200">
                          <a:solidFill>
                            <a:srgbClr val="FFFFFF"/>
                          </a:solidFill>
                          <a:latin typeface="Roboto Medium"/>
                          <a:ea typeface="Roboto Medium"/>
                          <a:cs typeface="Roboto Medium"/>
                          <a:sym typeface="Roboto Medium"/>
                        </a:rPr>
                        <a:t>FP-Growth</a:t>
                      </a:r>
                      <a:endParaRPr sz="2200">
                        <a:solidFill>
                          <a:srgbClr val="FFFFFF"/>
                        </a:solidFill>
                        <a:latin typeface="Roboto Medium"/>
                        <a:ea typeface="Roboto Medium"/>
                        <a:cs typeface="Roboto Medium"/>
                        <a:sym typeface="Roboto Medium"/>
                      </a:endParaRPr>
                    </a:p>
                  </a:txBody>
                  <a:tcPr marT="171450" marB="171450" marR="171450" marL="171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2"/>
                    </a:solidFill>
                  </a:tcPr>
                </a:tc>
                <a:tc>
                  <a:txBody>
                    <a:bodyPr/>
                    <a:lstStyle/>
                    <a:p>
                      <a:pPr indent="0" lvl="0" marL="0" marR="0" rtl="0" algn="ctr">
                        <a:lnSpc>
                          <a:spcPct val="140022"/>
                        </a:lnSpc>
                        <a:spcBef>
                          <a:spcPts val="0"/>
                        </a:spcBef>
                        <a:spcAft>
                          <a:spcPts val="0"/>
                        </a:spcAft>
                        <a:buNone/>
                      </a:pPr>
                      <a:r>
                        <a:rPr lang="ru-RU" sz="2200">
                          <a:solidFill>
                            <a:srgbClr val="FFFFFF"/>
                          </a:solidFill>
                          <a:latin typeface="Roboto Medium"/>
                          <a:ea typeface="Roboto Medium"/>
                          <a:cs typeface="Roboto Medium"/>
                          <a:sym typeface="Roboto Medium"/>
                        </a:rPr>
                        <a:t>Association rules</a:t>
                      </a:r>
                      <a:endParaRPr sz="2200">
                        <a:solidFill>
                          <a:srgbClr val="FFFFFF"/>
                        </a:solidFill>
                        <a:latin typeface="Roboto Medium"/>
                        <a:ea typeface="Roboto Medium"/>
                        <a:cs typeface="Roboto Medium"/>
                        <a:sym typeface="Roboto Medium"/>
                      </a:endParaRPr>
                    </a:p>
                  </a:txBody>
                  <a:tcPr marT="171450" marB="171450" marR="171450" marL="171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2"/>
                    </a:solidFill>
                  </a:tcPr>
                </a:tc>
                <a:tc>
                  <a:txBody>
                    <a:bodyPr/>
                    <a:lstStyle/>
                    <a:p>
                      <a:pPr indent="0" lvl="0" marL="0" marR="0" rtl="0" algn="ctr">
                        <a:lnSpc>
                          <a:spcPct val="140022"/>
                        </a:lnSpc>
                        <a:spcBef>
                          <a:spcPts val="0"/>
                        </a:spcBef>
                        <a:spcAft>
                          <a:spcPts val="0"/>
                        </a:spcAft>
                        <a:buNone/>
                      </a:pPr>
                      <a:r>
                        <a:rPr lang="ru-RU" sz="2200">
                          <a:solidFill>
                            <a:srgbClr val="FFFFFF"/>
                          </a:solidFill>
                          <a:latin typeface="Roboto Medium"/>
                          <a:ea typeface="Roboto Medium"/>
                          <a:cs typeface="Roboto Medium"/>
                          <a:sym typeface="Roboto Medium"/>
                        </a:rPr>
                        <a:t>FPMax</a:t>
                      </a:r>
                      <a:endParaRPr sz="2200">
                        <a:solidFill>
                          <a:srgbClr val="FFFFFF"/>
                        </a:solidFill>
                        <a:latin typeface="Roboto Medium"/>
                        <a:ea typeface="Roboto Medium"/>
                        <a:cs typeface="Roboto Medium"/>
                        <a:sym typeface="Roboto Medium"/>
                      </a:endParaRPr>
                    </a:p>
                  </a:txBody>
                  <a:tcPr marT="171450" marB="171450" marR="171450" marL="171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2"/>
                    </a:solidFill>
                  </a:tcPr>
                </a:tc>
                <a:tc>
                  <a:txBody>
                    <a:bodyPr/>
                    <a:lstStyle/>
                    <a:p>
                      <a:pPr indent="0" lvl="0" marL="0" marR="0" rtl="0" algn="ctr">
                        <a:lnSpc>
                          <a:spcPct val="140022"/>
                        </a:lnSpc>
                        <a:spcBef>
                          <a:spcPts val="0"/>
                        </a:spcBef>
                        <a:spcAft>
                          <a:spcPts val="0"/>
                        </a:spcAft>
                        <a:buNone/>
                      </a:pPr>
                      <a:r>
                        <a:rPr lang="ru-RU" sz="2200">
                          <a:solidFill>
                            <a:srgbClr val="FFFFFF"/>
                          </a:solidFill>
                          <a:latin typeface="Roboto Medium"/>
                          <a:ea typeface="Roboto Medium"/>
                          <a:cs typeface="Roboto Medium"/>
                          <a:sym typeface="Roboto Medium"/>
                        </a:rPr>
                        <a:t>HMine</a:t>
                      </a:r>
                      <a:endParaRPr sz="2200">
                        <a:solidFill>
                          <a:srgbClr val="FFFFFF"/>
                        </a:solidFill>
                        <a:latin typeface="Roboto Medium"/>
                        <a:ea typeface="Roboto Medium"/>
                        <a:cs typeface="Roboto Medium"/>
                        <a:sym typeface="Roboto Medium"/>
                      </a:endParaRPr>
                    </a:p>
                  </a:txBody>
                  <a:tcPr marT="171450" marB="171450" marR="171450" marL="171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2"/>
                    </a:solidFill>
                  </a:tcPr>
                </a:tc>
              </a:tr>
              <a:tr h="1193950">
                <a:tc>
                  <a:txBody>
                    <a:bodyPr/>
                    <a:lstStyle/>
                    <a:p>
                      <a:pPr indent="0" lvl="0" marL="0" marR="0" rtl="0" algn="l">
                        <a:lnSpc>
                          <a:spcPct val="100000"/>
                        </a:lnSpc>
                        <a:spcBef>
                          <a:spcPts val="0"/>
                        </a:spcBef>
                        <a:spcAft>
                          <a:spcPts val="0"/>
                        </a:spcAft>
                        <a:buNone/>
                      </a:pPr>
                      <a:r>
                        <a:rPr lang="ru-RU" sz="900">
                          <a:latin typeface="Roboto"/>
                          <a:ea typeface="Roboto"/>
                          <a:cs typeface="Roboto"/>
                          <a:sym typeface="Roboto"/>
                        </a:rPr>
                        <a:t>Generates association rules by scanning the database multiple times and incrementally discovering itemsets with increasing length.</a:t>
                      </a:r>
                      <a:endParaRPr sz="900">
                        <a:latin typeface="Roboto"/>
                        <a:ea typeface="Roboto"/>
                        <a:cs typeface="Roboto"/>
                        <a:sym typeface="Roboto"/>
                      </a:endParaRPr>
                    </a:p>
                  </a:txBody>
                  <a:tcPr marT="171450" marB="171450" marR="171450" marL="171450">
                    <a:lnL cap="flat" cmpd="sng" w="9525">
                      <a:solidFill>
                        <a:srgbClr val="CCCCCC"/>
                      </a:solidFill>
                      <a:prstDash val="solid"/>
                      <a:round/>
                      <a:headEnd len="sm" w="sm" type="none"/>
                      <a:tailEnd len="sm" w="sm" type="none"/>
                    </a:lnL>
                    <a:lnR cap="flat" cmpd="sng" w="28575">
                      <a:solidFill>
                        <a:srgbClr val="FFFFFF"/>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FFFFFF"/>
                      </a:solidFill>
                      <a:prstDash val="solid"/>
                      <a:round/>
                      <a:headEnd len="sm" w="sm" type="none"/>
                      <a:tailEnd len="sm" w="sm" type="none"/>
                    </a:lnB>
                    <a:solidFill>
                      <a:srgbClr val="F4F4F4"/>
                    </a:solidFill>
                  </a:tcPr>
                </a:tc>
                <a:tc>
                  <a:txBody>
                    <a:bodyPr/>
                    <a:lstStyle/>
                    <a:p>
                      <a:pPr indent="0" lvl="0" marL="0" marR="0" rtl="0" algn="l">
                        <a:lnSpc>
                          <a:spcPct val="100000"/>
                        </a:lnSpc>
                        <a:spcBef>
                          <a:spcPts val="0"/>
                        </a:spcBef>
                        <a:spcAft>
                          <a:spcPts val="0"/>
                        </a:spcAft>
                        <a:buNone/>
                      </a:pPr>
                      <a:r>
                        <a:rPr lang="ru-RU" sz="900">
                          <a:latin typeface="Roboto"/>
                          <a:ea typeface="Roboto"/>
                          <a:cs typeface="Roboto"/>
                          <a:sym typeface="Roboto"/>
                        </a:rPr>
                        <a:t>Constructs a compact data structure called an FP-tree to represent the transactions and then performs recursive mining to find frequent itemsets.</a:t>
                      </a:r>
                      <a:endParaRPr sz="900">
                        <a:latin typeface="Roboto"/>
                        <a:ea typeface="Roboto"/>
                        <a:cs typeface="Roboto"/>
                        <a:sym typeface="Roboto"/>
                      </a:endParaRPr>
                    </a:p>
                  </a:txBody>
                  <a:tcPr marT="171450" marB="171450" marR="171450" marL="17145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FFFFFF"/>
                      </a:solidFill>
                      <a:prstDash val="solid"/>
                      <a:round/>
                      <a:headEnd len="sm" w="sm" type="none"/>
                      <a:tailEnd len="sm" w="sm" type="none"/>
                    </a:lnB>
                    <a:solidFill>
                      <a:srgbClr val="F4F4F4"/>
                    </a:solidFill>
                  </a:tcPr>
                </a:tc>
                <a:tc>
                  <a:txBody>
                    <a:bodyPr/>
                    <a:lstStyle/>
                    <a:p>
                      <a:pPr indent="0" lvl="0" marL="0" marR="0" rtl="0" algn="l">
                        <a:lnSpc>
                          <a:spcPct val="100000"/>
                        </a:lnSpc>
                        <a:spcBef>
                          <a:spcPts val="0"/>
                        </a:spcBef>
                        <a:spcAft>
                          <a:spcPts val="0"/>
                        </a:spcAft>
                        <a:buNone/>
                      </a:pPr>
                      <a:r>
                        <a:rPr lang="ru-RU" sz="900">
                          <a:latin typeface="Roboto"/>
                          <a:ea typeface="Roboto"/>
                          <a:cs typeface="Roboto"/>
                          <a:sym typeface="Roboto"/>
                        </a:rPr>
                        <a:t>Technique used that utilizes frequent itemsets obtained from algorithms like Apriori or FP-Growth to generate rules of the form "if-then."</a:t>
                      </a:r>
                      <a:endParaRPr sz="900">
                        <a:latin typeface="Roboto"/>
                        <a:ea typeface="Roboto"/>
                        <a:cs typeface="Roboto"/>
                        <a:sym typeface="Roboto"/>
                      </a:endParaRPr>
                    </a:p>
                  </a:txBody>
                  <a:tcPr marT="171450" marB="171450" marR="171450" marL="17145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FFFFFF"/>
                      </a:solidFill>
                      <a:prstDash val="solid"/>
                      <a:round/>
                      <a:headEnd len="sm" w="sm" type="none"/>
                      <a:tailEnd len="sm" w="sm" type="none"/>
                    </a:lnB>
                    <a:solidFill>
                      <a:srgbClr val="F4F4F4"/>
                    </a:solidFill>
                  </a:tcPr>
                </a:tc>
                <a:tc>
                  <a:txBody>
                    <a:bodyPr/>
                    <a:lstStyle/>
                    <a:p>
                      <a:pPr indent="0" lvl="0" marL="0" marR="0" rtl="0" algn="l">
                        <a:lnSpc>
                          <a:spcPct val="100000"/>
                        </a:lnSpc>
                        <a:spcBef>
                          <a:spcPts val="0"/>
                        </a:spcBef>
                        <a:spcAft>
                          <a:spcPts val="0"/>
                        </a:spcAft>
                        <a:buNone/>
                      </a:pPr>
                      <a:r>
                        <a:rPr lang="ru-RU" sz="900">
                          <a:latin typeface="Roboto"/>
                          <a:ea typeface="Roboto"/>
                          <a:cs typeface="Roboto"/>
                          <a:sym typeface="Roboto"/>
                        </a:rPr>
                        <a:t>An extension of the FP-Growth algorithm that focuses on finding maximal frequent itemsets, which are itemsets that do not have any proper supersets that are also frequent.</a:t>
                      </a:r>
                      <a:endParaRPr sz="900">
                        <a:latin typeface="Roboto"/>
                        <a:ea typeface="Roboto"/>
                        <a:cs typeface="Roboto"/>
                        <a:sym typeface="Roboto"/>
                      </a:endParaRPr>
                    </a:p>
                  </a:txBody>
                  <a:tcPr marT="171450" marB="171450" marR="171450" marL="17145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FFFFFF"/>
                      </a:solidFill>
                      <a:prstDash val="solid"/>
                      <a:round/>
                      <a:headEnd len="sm" w="sm" type="none"/>
                      <a:tailEnd len="sm" w="sm" type="none"/>
                    </a:lnB>
                    <a:solidFill>
                      <a:srgbClr val="F4F4F4"/>
                    </a:solidFill>
                  </a:tcPr>
                </a:tc>
                <a:tc>
                  <a:txBody>
                    <a:bodyPr/>
                    <a:lstStyle/>
                    <a:p>
                      <a:pPr indent="0" lvl="0" marL="0" marR="0" rtl="0" algn="l">
                        <a:lnSpc>
                          <a:spcPct val="100000"/>
                        </a:lnSpc>
                        <a:spcBef>
                          <a:spcPts val="0"/>
                        </a:spcBef>
                        <a:spcAft>
                          <a:spcPts val="0"/>
                        </a:spcAft>
                        <a:buNone/>
                      </a:pPr>
                      <a:r>
                        <a:rPr lang="ru-RU" sz="900">
                          <a:latin typeface="Roboto"/>
                          <a:ea typeface="Roboto"/>
                          <a:cs typeface="Roboto"/>
                          <a:sym typeface="Roboto"/>
                        </a:rPr>
                        <a:t>Optimized algorithm that improves upon Apriori and FP-Growth, by utilizing the H-struct data structure and a more efficient search space traversal method.</a:t>
                      </a:r>
                      <a:endParaRPr sz="900">
                        <a:latin typeface="Roboto"/>
                        <a:ea typeface="Roboto"/>
                        <a:cs typeface="Roboto"/>
                        <a:sym typeface="Roboto"/>
                      </a:endParaRPr>
                    </a:p>
                  </a:txBody>
                  <a:tcPr marT="171450" marB="171450" marR="171450" marL="171450">
                    <a:lnL cap="flat" cmpd="sng" w="2857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FFFFFF"/>
                      </a:solidFill>
                      <a:prstDash val="solid"/>
                      <a:round/>
                      <a:headEnd len="sm" w="sm" type="none"/>
                      <a:tailEnd len="sm" w="sm" type="none"/>
                    </a:lnB>
                    <a:solidFill>
                      <a:srgbClr val="F4F4F4"/>
                    </a:solidFill>
                  </a:tcPr>
                </a:tc>
              </a:tr>
              <a:tr h="1080250">
                <a:tc>
                  <a:txBody>
                    <a:bodyPr/>
                    <a:lstStyle/>
                    <a:p>
                      <a:pPr indent="0" lvl="0" marL="0" marR="0" rtl="0" algn="l">
                        <a:lnSpc>
                          <a:spcPct val="100000"/>
                        </a:lnSpc>
                        <a:spcBef>
                          <a:spcPts val="0"/>
                        </a:spcBef>
                        <a:spcAft>
                          <a:spcPts val="0"/>
                        </a:spcAft>
                        <a:buNone/>
                      </a:pPr>
                      <a:r>
                        <a:rPr lang="ru-RU" sz="900">
                          <a:latin typeface="Roboto"/>
                          <a:ea typeface="Roboto"/>
                          <a:cs typeface="Roboto"/>
                          <a:sym typeface="Roboto"/>
                        </a:rPr>
                        <a:t>Easy to understand, widely used, and works well for small to medium-sized datasets.</a:t>
                      </a:r>
                      <a:endParaRPr sz="900">
                        <a:latin typeface="Roboto"/>
                        <a:ea typeface="Roboto"/>
                        <a:cs typeface="Roboto"/>
                        <a:sym typeface="Roboto"/>
                      </a:endParaRPr>
                    </a:p>
                  </a:txBody>
                  <a:tcPr marT="171450" marB="171450" marR="171450" marL="171450">
                    <a:lnL cap="flat" cmpd="sng" w="9525">
                      <a:solidFill>
                        <a:srgbClr val="CCCCCC"/>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4F4F4"/>
                    </a:solidFill>
                  </a:tcPr>
                </a:tc>
                <a:tc>
                  <a:txBody>
                    <a:bodyPr/>
                    <a:lstStyle/>
                    <a:p>
                      <a:pPr indent="0" lvl="0" marL="0" marR="0" rtl="0" algn="l">
                        <a:lnSpc>
                          <a:spcPct val="100000"/>
                        </a:lnSpc>
                        <a:spcBef>
                          <a:spcPts val="0"/>
                        </a:spcBef>
                        <a:spcAft>
                          <a:spcPts val="0"/>
                        </a:spcAft>
                        <a:buNone/>
                      </a:pPr>
                      <a:r>
                        <a:rPr lang="ru-RU" sz="900">
                          <a:latin typeface="Roboto"/>
                          <a:ea typeface="Roboto"/>
                          <a:cs typeface="Roboto"/>
                          <a:sym typeface="Roboto"/>
                        </a:rPr>
                        <a:t>Faster than Apriori as it avoids costly database scans. It can handle large datasets efficiently and has a reduced memory footprint.</a:t>
                      </a:r>
                      <a:endParaRPr sz="900">
                        <a:latin typeface="Roboto"/>
                        <a:ea typeface="Roboto"/>
                        <a:cs typeface="Roboto"/>
                        <a:sym typeface="Roboto"/>
                      </a:endParaRPr>
                    </a:p>
                  </a:txBody>
                  <a:tcPr marT="171450" marB="171450" marR="171450" marL="17145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4F4F4"/>
                    </a:solidFill>
                  </a:tcPr>
                </a:tc>
                <a:tc>
                  <a:txBody>
                    <a:bodyPr/>
                    <a:lstStyle/>
                    <a:p>
                      <a:pPr indent="0" lvl="0" marL="0" marR="0" rtl="0" algn="l">
                        <a:lnSpc>
                          <a:spcPct val="100000"/>
                        </a:lnSpc>
                        <a:spcBef>
                          <a:spcPts val="0"/>
                        </a:spcBef>
                        <a:spcAft>
                          <a:spcPts val="0"/>
                        </a:spcAft>
                        <a:buNone/>
                      </a:pPr>
                      <a:r>
                        <a:rPr lang="ru-RU" sz="900">
                          <a:latin typeface="Roboto"/>
                          <a:ea typeface="Roboto"/>
                          <a:cs typeface="Roboto"/>
                          <a:sym typeface="Roboto"/>
                        </a:rPr>
                        <a:t>Association Rules provide valuable insights into item associations and can guide business decision-making.</a:t>
                      </a:r>
                      <a:endParaRPr sz="900">
                        <a:latin typeface="Roboto"/>
                        <a:ea typeface="Roboto"/>
                        <a:cs typeface="Roboto"/>
                        <a:sym typeface="Roboto"/>
                      </a:endParaRPr>
                    </a:p>
                  </a:txBody>
                  <a:tcPr marT="171450" marB="171450" marR="171450" marL="17145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4F4F4"/>
                    </a:solidFill>
                  </a:tcPr>
                </a:tc>
                <a:tc>
                  <a:txBody>
                    <a:bodyPr/>
                    <a:lstStyle/>
                    <a:p>
                      <a:pPr indent="0" lvl="0" marL="0" marR="0" rtl="0" algn="l">
                        <a:lnSpc>
                          <a:spcPct val="100000"/>
                        </a:lnSpc>
                        <a:spcBef>
                          <a:spcPts val="0"/>
                        </a:spcBef>
                        <a:spcAft>
                          <a:spcPts val="0"/>
                        </a:spcAft>
                        <a:buNone/>
                      </a:pPr>
                      <a:r>
                        <a:rPr lang="ru-RU" sz="900">
                          <a:latin typeface="Roboto"/>
                          <a:ea typeface="Roboto"/>
                          <a:cs typeface="Roboto"/>
                          <a:sym typeface="Roboto"/>
                        </a:rPr>
                        <a:t>Efficiently identifies maximal frequent itemsets, reducing redundancy in the generated rules and improving the interpretability of the results.</a:t>
                      </a:r>
                      <a:endParaRPr sz="900">
                        <a:latin typeface="Roboto"/>
                        <a:ea typeface="Roboto"/>
                        <a:cs typeface="Roboto"/>
                        <a:sym typeface="Roboto"/>
                      </a:endParaRPr>
                    </a:p>
                  </a:txBody>
                  <a:tcPr marT="171450" marB="171450" marR="171450" marL="17145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4F4F4"/>
                    </a:solidFill>
                  </a:tcPr>
                </a:tc>
                <a:tc>
                  <a:txBody>
                    <a:bodyPr/>
                    <a:lstStyle/>
                    <a:p>
                      <a:pPr indent="0" lvl="0" marL="0" marR="0" rtl="0" algn="l">
                        <a:lnSpc>
                          <a:spcPct val="100000"/>
                        </a:lnSpc>
                        <a:spcBef>
                          <a:spcPts val="0"/>
                        </a:spcBef>
                        <a:spcAft>
                          <a:spcPts val="0"/>
                        </a:spcAft>
                        <a:buNone/>
                      </a:pPr>
                      <a:r>
                        <a:rPr lang="ru-RU" sz="900">
                          <a:latin typeface="Roboto"/>
                          <a:ea typeface="Roboto"/>
                          <a:cs typeface="Roboto"/>
                          <a:sym typeface="Roboto"/>
                        </a:rPr>
                        <a:t>The H-struct is a hybrid data structure that combines the benefits of both horizontal and vertical data layouts, making it more efficient for frequent itemset mining.</a:t>
                      </a:r>
                      <a:endParaRPr sz="900">
                        <a:latin typeface="Roboto"/>
                        <a:ea typeface="Roboto"/>
                        <a:cs typeface="Roboto"/>
                        <a:sym typeface="Roboto"/>
                      </a:endParaRPr>
                    </a:p>
                  </a:txBody>
                  <a:tcPr marT="171450" marB="171450" marR="171450" marL="171450">
                    <a:lnL cap="flat" cmpd="sng" w="2857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4F4F4"/>
                    </a:solidFill>
                  </a:tcPr>
                </a:tc>
              </a:tr>
              <a:tr h="1307675">
                <a:tc>
                  <a:txBody>
                    <a:bodyPr/>
                    <a:lstStyle/>
                    <a:p>
                      <a:pPr indent="0" lvl="0" marL="0" marR="0" rtl="0" algn="l">
                        <a:lnSpc>
                          <a:spcPct val="100000"/>
                        </a:lnSpc>
                        <a:spcBef>
                          <a:spcPts val="0"/>
                        </a:spcBef>
                        <a:spcAft>
                          <a:spcPts val="0"/>
                        </a:spcAft>
                        <a:buNone/>
                      </a:pPr>
                      <a:r>
                        <a:rPr lang="ru-RU" sz="900">
                          <a:latin typeface="Roboto"/>
                          <a:ea typeface="Roboto"/>
                          <a:cs typeface="Roboto"/>
                          <a:sym typeface="Roboto"/>
                        </a:rPr>
                        <a:t>It can be computationally expensive for large datasets due to its multiple database scans, and it may generate a large number of candidate itemsets, leading to slower execution.</a:t>
                      </a:r>
                      <a:endParaRPr sz="900">
                        <a:latin typeface="Roboto"/>
                        <a:ea typeface="Roboto"/>
                        <a:cs typeface="Roboto"/>
                        <a:sym typeface="Roboto"/>
                      </a:endParaRPr>
                    </a:p>
                  </a:txBody>
                  <a:tcPr marT="171450" marB="171450" marR="171450" marL="171450">
                    <a:lnL cap="flat" cmpd="sng" w="9525">
                      <a:solidFill>
                        <a:srgbClr val="CCCCCC"/>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4F4F4"/>
                    </a:solidFill>
                  </a:tcPr>
                </a:tc>
                <a:tc>
                  <a:txBody>
                    <a:bodyPr/>
                    <a:lstStyle/>
                    <a:p>
                      <a:pPr indent="0" lvl="0" marL="0" marR="0" rtl="0" algn="l">
                        <a:lnSpc>
                          <a:spcPct val="100000"/>
                        </a:lnSpc>
                        <a:spcBef>
                          <a:spcPts val="0"/>
                        </a:spcBef>
                        <a:spcAft>
                          <a:spcPts val="0"/>
                        </a:spcAft>
                        <a:buNone/>
                      </a:pPr>
                      <a:r>
                        <a:rPr lang="ru-RU" sz="900">
                          <a:latin typeface="Roboto"/>
                          <a:ea typeface="Roboto"/>
                          <a:cs typeface="Roboto"/>
                          <a:sym typeface="Roboto"/>
                        </a:rPr>
                        <a:t>The initial construction of the FP-tree can be memory-intensive for very large datasets. Additionally, it may generate a large number of candidate itemsets for association rule generation.</a:t>
                      </a:r>
                      <a:endParaRPr sz="900">
                        <a:latin typeface="Roboto"/>
                        <a:ea typeface="Roboto"/>
                        <a:cs typeface="Roboto"/>
                        <a:sym typeface="Roboto"/>
                      </a:endParaRPr>
                    </a:p>
                  </a:txBody>
                  <a:tcPr marT="171450" marB="171450" marR="171450" marL="17145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4F4F4"/>
                    </a:solidFill>
                  </a:tcPr>
                </a:tc>
                <a:tc>
                  <a:txBody>
                    <a:bodyPr/>
                    <a:lstStyle/>
                    <a:p>
                      <a:pPr indent="0" lvl="0" marL="0" marR="0" rtl="0" algn="l">
                        <a:lnSpc>
                          <a:spcPct val="100000"/>
                        </a:lnSpc>
                        <a:spcBef>
                          <a:spcPts val="0"/>
                        </a:spcBef>
                        <a:spcAft>
                          <a:spcPts val="0"/>
                        </a:spcAft>
                        <a:buNone/>
                      </a:pPr>
                      <a:r>
                        <a:rPr lang="ru-RU" sz="900">
                          <a:latin typeface="Roboto"/>
                          <a:ea typeface="Roboto"/>
                          <a:cs typeface="Roboto"/>
                          <a:sym typeface="Roboto"/>
                        </a:rPr>
                        <a:t>Association Rules may generate a large number of rules, including many that are irrelevant or less actionable. Selecting meaningful rules and interpreting their significance can be challenging.</a:t>
                      </a:r>
                      <a:endParaRPr sz="900">
                        <a:latin typeface="Roboto"/>
                        <a:ea typeface="Roboto"/>
                        <a:cs typeface="Roboto"/>
                        <a:sym typeface="Roboto"/>
                      </a:endParaRPr>
                    </a:p>
                  </a:txBody>
                  <a:tcPr marT="171450" marB="171450" marR="171450" marL="17145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4F4F4"/>
                    </a:solidFill>
                  </a:tcPr>
                </a:tc>
                <a:tc>
                  <a:txBody>
                    <a:bodyPr/>
                    <a:lstStyle/>
                    <a:p>
                      <a:pPr indent="0" lvl="0" marL="0" marR="0" rtl="0" algn="l">
                        <a:lnSpc>
                          <a:spcPct val="100000"/>
                        </a:lnSpc>
                        <a:spcBef>
                          <a:spcPts val="0"/>
                        </a:spcBef>
                        <a:spcAft>
                          <a:spcPts val="0"/>
                        </a:spcAft>
                        <a:buNone/>
                      </a:pPr>
                      <a:r>
                        <a:rPr lang="ru-RU" sz="900">
                          <a:latin typeface="Roboto"/>
                          <a:ea typeface="Roboto"/>
                          <a:cs typeface="Roboto"/>
                          <a:sym typeface="Roboto"/>
                        </a:rPr>
                        <a:t>FPMax may still generate a large number of candidate itemsets for large datasets, which can impact the execution time and require additional filtering or post-processing steps.</a:t>
                      </a:r>
                      <a:endParaRPr sz="900">
                        <a:latin typeface="Roboto"/>
                        <a:ea typeface="Roboto"/>
                        <a:cs typeface="Roboto"/>
                        <a:sym typeface="Roboto"/>
                      </a:endParaRPr>
                    </a:p>
                  </a:txBody>
                  <a:tcPr marT="171450" marB="171450" marR="171450" marL="17145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4F4F4"/>
                    </a:solidFill>
                  </a:tcPr>
                </a:tc>
                <a:tc rowSpan="2">
                  <a:txBody>
                    <a:bodyPr/>
                    <a:lstStyle/>
                    <a:p>
                      <a:pPr indent="0" lvl="0" marL="0" rtl="0" algn="l">
                        <a:spcBef>
                          <a:spcPts val="0"/>
                        </a:spcBef>
                        <a:spcAft>
                          <a:spcPts val="0"/>
                        </a:spcAft>
                        <a:buNone/>
                      </a:pPr>
                      <a:r>
                        <a:rPr lang="ru-RU" sz="900">
                          <a:latin typeface="Roboto"/>
                          <a:ea typeface="Roboto"/>
                          <a:cs typeface="Roboto"/>
                          <a:sym typeface="Roboto"/>
                        </a:rPr>
                        <a:t>Has minimal and predictable space overhead, operates quickly in memory-based settings, and can scale to large databases through partitioning. Additionally, it dynamically constructs (conditional) FP-trees during the mining process for dense datasets.</a:t>
                      </a:r>
                      <a:endParaRPr sz="900">
                        <a:latin typeface="Roboto"/>
                        <a:ea typeface="Roboto"/>
                        <a:cs typeface="Roboto"/>
                        <a:sym typeface="Roboto"/>
                      </a:endParaRPr>
                    </a:p>
                  </a:txBody>
                  <a:tcPr marT="171450" marB="171450" marR="171450" marL="171450">
                    <a:lnL cap="flat" cmpd="sng" w="2857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4F4F4"/>
                    </a:solidFill>
                  </a:tcPr>
                </a:tc>
              </a:tr>
              <a:tr h="966550">
                <a:tc>
                  <a:txBody>
                    <a:bodyPr/>
                    <a:lstStyle/>
                    <a:p>
                      <a:pPr indent="0" lvl="0" marL="0" marR="0" rtl="0" algn="l">
                        <a:lnSpc>
                          <a:spcPct val="100000"/>
                        </a:lnSpc>
                        <a:spcBef>
                          <a:spcPts val="0"/>
                        </a:spcBef>
                        <a:spcAft>
                          <a:spcPts val="0"/>
                        </a:spcAft>
                        <a:buNone/>
                      </a:pPr>
                      <a:r>
                        <a:rPr lang="ru-RU" sz="900">
                          <a:latin typeface="Roboto"/>
                          <a:ea typeface="Roboto"/>
                          <a:cs typeface="Roboto"/>
                          <a:sym typeface="Roboto"/>
                        </a:rPr>
                        <a:t>The Apriori algorithm uses the "Apriori principle" which states that if an itemset is infrequent, then all its supersets must also be infrequent.</a:t>
                      </a:r>
                      <a:endParaRPr sz="900">
                        <a:latin typeface="Roboto"/>
                        <a:ea typeface="Roboto"/>
                        <a:cs typeface="Roboto"/>
                        <a:sym typeface="Roboto"/>
                      </a:endParaRPr>
                    </a:p>
                  </a:txBody>
                  <a:tcPr marT="171450" marB="171450" marR="171450" marL="171450">
                    <a:lnL cap="flat" cmpd="sng" w="9525">
                      <a:solidFill>
                        <a:srgbClr val="CCCCCC"/>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4F4F4"/>
                    </a:solidFill>
                  </a:tcPr>
                </a:tc>
                <a:tc>
                  <a:txBody>
                    <a:bodyPr/>
                    <a:lstStyle/>
                    <a:p>
                      <a:pPr indent="0" lvl="0" marL="0" marR="0" rtl="0" algn="l">
                        <a:lnSpc>
                          <a:spcPct val="100000"/>
                        </a:lnSpc>
                        <a:spcBef>
                          <a:spcPts val="0"/>
                        </a:spcBef>
                        <a:spcAft>
                          <a:spcPts val="0"/>
                        </a:spcAft>
                        <a:buNone/>
                      </a:pPr>
                      <a:r>
                        <a:t/>
                      </a:r>
                      <a:endParaRPr sz="900">
                        <a:latin typeface="Roboto"/>
                        <a:ea typeface="Roboto"/>
                        <a:cs typeface="Roboto"/>
                        <a:sym typeface="Roboto"/>
                      </a:endParaRPr>
                    </a:p>
                  </a:txBody>
                  <a:tcPr marT="171450" marB="171450" marR="171450" marL="17145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4F4F4"/>
                    </a:solidFill>
                  </a:tcPr>
                </a:tc>
                <a:tc>
                  <a:txBody>
                    <a:bodyPr/>
                    <a:lstStyle/>
                    <a:p>
                      <a:pPr indent="0" lvl="0" marL="0" marR="0" rtl="0" algn="l">
                        <a:lnSpc>
                          <a:spcPct val="100000"/>
                        </a:lnSpc>
                        <a:spcBef>
                          <a:spcPts val="0"/>
                        </a:spcBef>
                        <a:spcAft>
                          <a:spcPts val="0"/>
                        </a:spcAft>
                        <a:buNone/>
                      </a:pPr>
                      <a:r>
                        <a:t/>
                      </a:r>
                      <a:endParaRPr sz="900">
                        <a:latin typeface="Roboto"/>
                        <a:ea typeface="Roboto"/>
                        <a:cs typeface="Roboto"/>
                        <a:sym typeface="Roboto"/>
                      </a:endParaRPr>
                    </a:p>
                  </a:txBody>
                  <a:tcPr marT="171450" marB="171450" marR="171450" marL="17145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4F4F4"/>
                    </a:solidFill>
                  </a:tcPr>
                </a:tc>
                <a:tc>
                  <a:txBody>
                    <a:bodyPr/>
                    <a:lstStyle/>
                    <a:p>
                      <a:pPr indent="0" lvl="0" marL="0" marR="0" rtl="0" algn="l">
                        <a:lnSpc>
                          <a:spcPct val="100000"/>
                        </a:lnSpc>
                        <a:spcBef>
                          <a:spcPts val="0"/>
                        </a:spcBef>
                        <a:spcAft>
                          <a:spcPts val="0"/>
                        </a:spcAft>
                        <a:buNone/>
                      </a:pPr>
                      <a:r>
                        <a:rPr lang="ru-RU" sz="900">
                          <a:latin typeface="Roboto"/>
                          <a:ea typeface="Roboto"/>
                          <a:cs typeface="Roboto"/>
                          <a:sym typeface="Roboto"/>
                        </a:rPr>
                        <a:t>Maximal frequent itemsets can be useful when a concise set of rules is desired, or when the focus is on the most important or unique associations.</a:t>
                      </a:r>
                      <a:endParaRPr sz="900">
                        <a:latin typeface="Roboto"/>
                        <a:ea typeface="Roboto"/>
                        <a:cs typeface="Roboto"/>
                        <a:sym typeface="Roboto"/>
                      </a:endParaRPr>
                    </a:p>
                  </a:txBody>
                  <a:tcPr marT="171450" marB="171450" marR="171450" marL="17145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4F4F4"/>
                    </a:solidFill>
                  </a:tcPr>
                </a:tc>
                <a:tc vMerge="1"/>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24"/>
          <p:cNvSpPr txBox="1"/>
          <p:nvPr/>
        </p:nvSpPr>
        <p:spPr>
          <a:xfrm>
            <a:off x="1825438" y="309800"/>
            <a:ext cx="9371100" cy="831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ru-RU" sz="2700">
                <a:solidFill>
                  <a:schemeClr val="dk1"/>
                </a:solidFill>
                <a:latin typeface="Calibri"/>
                <a:ea typeface="Calibri"/>
                <a:cs typeface="Calibri"/>
                <a:sym typeface="Calibri"/>
              </a:rPr>
              <a:t>Provide personalized recommendations to users, improving user experience and driving additional profits</a:t>
            </a:r>
            <a:endParaRPr sz="2700">
              <a:solidFill>
                <a:schemeClr val="dk1"/>
              </a:solidFill>
              <a:latin typeface="Calibri"/>
              <a:ea typeface="Calibri"/>
              <a:cs typeface="Calibri"/>
              <a:sym typeface="Calibri"/>
            </a:endParaRPr>
          </a:p>
        </p:txBody>
      </p:sp>
      <p:grpSp>
        <p:nvGrpSpPr>
          <p:cNvPr id="193" name="Google Shape;193;p24"/>
          <p:cNvGrpSpPr/>
          <p:nvPr/>
        </p:nvGrpSpPr>
        <p:grpSpPr>
          <a:xfrm>
            <a:off x="287111" y="1937550"/>
            <a:ext cx="3426374" cy="3499700"/>
            <a:chOff x="668137" y="4886175"/>
            <a:chExt cx="5127000" cy="3499700"/>
          </a:xfrm>
        </p:grpSpPr>
        <p:sp>
          <p:nvSpPr>
            <p:cNvPr id="194" name="Google Shape;194;p24"/>
            <p:cNvSpPr txBox="1"/>
            <p:nvPr/>
          </p:nvSpPr>
          <p:spPr>
            <a:xfrm>
              <a:off x="668137" y="6169475"/>
              <a:ext cx="5127000" cy="22164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ru-RU" sz="1800">
                  <a:solidFill>
                    <a:schemeClr val="dk1"/>
                  </a:solidFill>
                </a:rPr>
                <a:t>Decomposes the matrix into latent factors representing user preferences and item characteristics. It predicts user ratings for unknown items based on the similarity between user and item latent factors, enabling personalized recommendations.</a:t>
              </a:r>
              <a:endParaRPr sz="1800">
                <a:solidFill>
                  <a:schemeClr val="dk1"/>
                </a:solidFill>
              </a:endParaRPr>
            </a:p>
          </p:txBody>
        </p:sp>
        <p:sp>
          <p:nvSpPr>
            <p:cNvPr id="195" name="Google Shape;195;p24"/>
            <p:cNvSpPr txBox="1"/>
            <p:nvPr/>
          </p:nvSpPr>
          <p:spPr>
            <a:xfrm>
              <a:off x="3010837" y="4886175"/>
              <a:ext cx="2784300" cy="861900"/>
            </a:xfrm>
            <a:prstGeom prst="rect">
              <a:avLst/>
            </a:prstGeom>
            <a:noFill/>
            <a:ln>
              <a:noFill/>
            </a:ln>
          </p:spPr>
          <p:txBody>
            <a:bodyPr anchorCtr="0" anchor="t" bIns="0" lIns="0" spcFirstLastPara="1" rIns="0" wrap="square" tIns="0">
              <a:spAutoFit/>
            </a:bodyPr>
            <a:lstStyle/>
            <a:p>
              <a:pPr indent="0" lvl="0" marL="0" marR="0" rtl="0" algn="r">
                <a:lnSpc>
                  <a:spcPct val="129000"/>
                </a:lnSpc>
                <a:spcBef>
                  <a:spcPts val="0"/>
                </a:spcBef>
                <a:spcAft>
                  <a:spcPts val="0"/>
                </a:spcAft>
                <a:buNone/>
              </a:pPr>
              <a:r>
                <a:rPr lang="ru-RU" sz="5600">
                  <a:solidFill>
                    <a:schemeClr val="dk1"/>
                  </a:solidFill>
                  <a:latin typeface="Oswald SemiBold"/>
                  <a:ea typeface="Oswald SemiBold"/>
                  <a:cs typeface="Oswald SemiBold"/>
                  <a:sym typeface="Oswald SemiBold"/>
                </a:rPr>
                <a:t>SVD</a:t>
              </a:r>
              <a:endParaRPr sz="5600">
                <a:solidFill>
                  <a:schemeClr val="dk1"/>
                </a:solidFill>
                <a:latin typeface="Oswald SemiBold"/>
                <a:ea typeface="Oswald SemiBold"/>
                <a:cs typeface="Oswald SemiBold"/>
                <a:sym typeface="Oswald SemiBold"/>
              </a:endParaRPr>
            </a:p>
          </p:txBody>
        </p:sp>
      </p:grpSp>
      <p:grpSp>
        <p:nvGrpSpPr>
          <p:cNvPr id="196" name="Google Shape;196;p24"/>
          <p:cNvGrpSpPr/>
          <p:nvPr/>
        </p:nvGrpSpPr>
        <p:grpSpPr>
          <a:xfrm>
            <a:off x="4299268" y="1937550"/>
            <a:ext cx="3880083" cy="4608200"/>
            <a:chOff x="6512781" y="4886175"/>
            <a:chExt cx="5805900" cy="4608200"/>
          </a:xfrm>
        </p:grpSpPr>
        <p:sp>
          <p:nvSpPr>
            <p:cNvPr id="197" name="Google Shape;197;p24"/>
            <p:cNvSpPr txBox="1"/>
            <p:nvPr/>
          </p:nvSpPr>
          <p:spPr>
            <a:xfrm>
              <a:off x="6512781" y="6169475"/>
              <a:ext cx="5805900" cy="33249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ru-RU" sz="1800">
                  <a:solidFill>
                    <a:schemeClr val="dk1"/>
                  </a:solidFill>
                </a:rPr>
                <a:t>SVD++ incorporates implicit feedback signals from user interactions. It improves recommendation accuracy and relevance by capturing latent factors representing user preferences and item characteristics more accurately than traditional SVD. This approach is especially useful when explicit ratings are unavailable but user interactions, such as purchases, can be leveraged to infer user preferences.</a:t>
              </a:r>
              <a:endParaRPr sz="1800">
                <a:solidFill>
                  <a:schemeClr val="dk1"/>
                </a:solidFill>
              </a:endParaRPr>
            </a:p>
          </p:txBody>
        </p:sp>
        <p:sp>
          <p:nvSpPr>
            <p:cNvPr id="198" name="Google Shape;198;p24"/>
            <p:cNvSpPr txBox="1"/>
            <p:nvPr/>
          </p:nvSpPr>
          <p:spPr>
            <a:xfrm>
              <a:off x="9216681" y="4886175"/>
              <a:ext cx="3102000" cy="892800"/>
            </a:xfrm>
            <a:prstGeom prst="rect">
              <a:avLst/>
            </a:prstGeom>
            <a:noFill/>
            <a:ln>
              <a:noFill/>
            </a:ln>
          </p:spPr>
          <p:txBody>
            <a:bodyPr anchorCtr="0" anchor="t" bIns="0" lIns="0" spcFirstLastPara="1" rIns="0" wrap="square" tIns="0">
              <a:spAutoFit/>
            </a:bodyPr>
            <a:lstStyle/>
            <a:p>
              <a:pPr indent="0" lvl="0" marL="0" marR="0" rtl="0" algn="r">
                <a:lnSpc>
                  <a:spcPct val="129000"/>
                </a:lnSpc>
                <a:spcBef>
                  <a:spcPts val="0"/>
                </a:spcBef>
                <a:spcAft>
                  <a:spcPts val="0"/>
                </a:spcAft>
                <a:buNone/>
              </a:pPr>
              <a:r>
                <a:rPr lang="ru-RU" sz="5800">
                  <a:solidFill>
                    <a:schemeClr val="dk1"/>
                  </a:solidFill>
                  <a:latin typeface="Oswald SemiBold"/>
                  <a:ea typeface="Oswald SemiBold"/>
                  <a:cs typeface="Oswald SemiBold"/>
                  <a:sym typeface="Oswald SemiBold"/>
                </a:rPr>
                <a:t>SVD++</a:t>
              </a:r>
              <a:endParaRPr sz="5800">
                <a:solidFill>
                  <a:schemeClr val="dk1"/>
                </a:solidFill>
                <a:latin typeface="Oswald SemiBold"/>
                <a:ea typeface="Oswald SemiBold"/>
                <a:cs typeface="Oswald SemiBold"/>
                <a:sym typeface="Oswald SemiBold"/>
              </a:endParaRPr>
            </a:p>
          </p:txBody>
        </p:sp>
      </p:grpSp>
      <p:grpSp>
        <p:nvGrpSpPr>
          <p:cNvPr id="199" name="Google Shape;199;p24"/>
          <p:cNvGrpSpPr/>
          <p:nvPr/>
        </p:nvGrpSpPr>
        <p:grpSpPr>
          <a:xfrm>
            <a:off x="8672727" y="1937550"/>
            <a:ext cx="3426374" cy="3227650"/>
            <a:chOff x="12682398" y="4886175"/>
            <a:chExt cx="5127000" cy="3227650"/>
          </a:xfrm>
        </p:grpSpPr>
        <p:sp>
          <p:nvSpPr>
            <p:cNvPr id="200" name="Google Shape;200;p24"/>
            <p:cNvSpPr txBox="1"/>
            <p:nvPr/>
          </p:nvSpPr>
          <p:spPr>
            <a:xfrm>
              <a:off x="12682398" y="6266725"/>
              <a:ext cx="5127000" cy="18471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ru-RU" sz="1500">
                  <a:solidFill>
                    <a:schemeClr val="dk1"/>
                  </a:solidFill>
                </a:rPr>
                <a:t>Decomposes a non-negative matrix into two non-negative matrices representing user preferences and item characteristics. It uncovers latent patterns for accurate and relevant recommendations, especially with non-negative data such as counts or frequencies.</a:t>
              </a:r>
              <a:endParaRPr sz="1500">
                <a:solidFill>
                  <a:schemeClr val="dk1"/>
                </a:solidFill>
              </a:endParaRPr>
            </a:p>
          </p:txBody>
        </p:sp>
        <p:sp>
          <p:nvSpPr>
            <p:cNvPr id="201" name="Google Shape;201;p24"/>
            <p:cNvSpPr txBox="1"/>
            <p:nvPr/>
          </p:nvSpPr>
          <p:spPr>
            <a:xfrm>
              <a:off x="13853768" y="4886175"/>
              <a:ext cx="2784300" cy="846600"/>
            </a:xfrm>
            <a:prstGeom prst="rect">
              <a:avLst/>
            </a:prstGeom>
            <a:noFill/>
            <a:ln>
              <a:noFill/>
            </a:ln>
          </p:spPr>
          <p:txBody>
            <a:bodyPr anchorCtr="0" anchor="t" bIns="0" lIns="0" spcFirstLastPara="1" rIns="0" wrap="square" tIns="0">
              <a:spAutoFit/>
            </a:bodyPr>
            <a:lstStyle/>
            <a:p>
              <a:pPr indent="0" lvl="0" marL="0" marR="0" rtl="0" algn="r">
                <a:lnSpc>
                  <a:spcPct val="129000"/>
                </a:lnSpc>
                <a:spcBef>
                  <a:spcPts val="0"/>
                </a:spcBef>
                <a:spcAft>
                  <a:spcPts val="0"/>
                </a:spcAft>
                <a:buNone/>
              </a:pPr>
              <a:r>
                <a:rPr lang="ru-RU" sz="5500">
                  <a:solidFill>
                    <a:schemeClr val="dk1"/>
                  </a:solidFill>
                  <a:latin typeface="Oswald SemiBold"/>
                  <a:ea typeface="Oswald SemiBold"/>
                  <a:cs typeface="Oswald SemiBold"/>
                  <a:sym typeface="Oswald SemiBold"/>
                </a:rPr>
                <a:t>NMF</a:t>
              </a:r>
              <a:endParaRPr sz="5500">
                <a:solidFill>
                  <a:schemeClr val="dk1"/>
                </a:solidFill>
                <a:latin typeface="Oswald SemiBold"/>
                <a:ea typeface="Oswald SemiBold"/>
                <a:cs typeface="Oswald SemiBold"/>
                <a:sym typeface="Oswald SemiBold"/>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5"/>
          <p:cNvPicPr preferRelativeResize="0"/>
          <p:nvPr/>
        </p:nvPicPr>
        <p:blipFill>
          <a:blip r:embed="rId3">
            <a:alphaModFix/>
          </a:blip>
          <a:stretch>
            <a:fillRect/>
          </a:stretch>
        </p:blipFill>
        <p:spPr>
          <a:xfrm>
            <a:off x="2061663" y="927150"/>
            <a:ext cx="8941325" cy="2054597"/>
          </a:xfrm>
          <a:prstGeom prst="rect">
            <a:avLst/>
          </a:prstGeom>
          <a:noFill/>
          <a:ln>
            <a:noFill/>
          </a:ln>
        </p:spPr>
      </p:pic>
      <p:sp>
        <p:nvSpPr>
          <p:cNvPr id="207" name="Google Shape;207;p25"/>
          <p:cNvSpPr txBox="1"/>
          <p:nvPr/>
        </p:nvSpPr>
        <p:spPr>
          <a:xfrm>
            <a:off x="3574150" y="4181250"/>
            <a:ext cx="4944900" cy="84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ru-RU" sz="2000">
                <a:solidFill>
                  <a:schemeClr val="dk1"/>
                </a:solidFill>
                <a:latin typeface="Roboto"/>
                <a:ea typeface="Roboto"/>
                <a:cs typeface="Roboto"/>
                <a:sym typeface="Roboto"/>
              </a:rPr>
              <a:t>Сomparison of recommender systems algorithms on the whole dataset</a:t>
            </a:r>
            <a:endParaRPr sz="20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ctrTitle"/>
          </p:nvPr>
        </p:nvSpPr>
        <p:spPr>
          <a:xfrm>
            <a:off x="1524000" y="321373"/>
            <a:ext cx="9473100" cy="1278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ru-RU"/>
              <a:t>   Realization stages</a:t>
            </a:r>
            <a:endParaRPr/>
          </a:p>
        </p:txBody>
      </p:sp>
      <p:sp>
        <p:nvSpPr>
          <p:cNvPr id="213" name="Google Shape;213;p26"/>
          <p:cNvSpPr/>
          <p:nvPr/>
        </p:nvSpPr>
        <p:spPr>
          <a:xfrm>
            <a:off x="480775" y="1843875"/>
            <a:ext cx="2341800" cy="859800"/>
          </a:xfrm>
          <a:prstGeom prst="rightArrow">
            <a:avLst>
              <a:gd fmla="val 50000" name="adj1"/>
              <a:gd fmla="val 50000" name="adj2"/>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Data cleaning</a:t>
            </a:r>
            <a:endParaRPr>
              <a:solidFill>
                <a:schemeClr val="lt1"/>
              </a:solidFill>
            </a:endParaRPr>
          </a:p>
        </p:txBody>
      </p:sp>
      <p:sp>
        <p:nvSpPr>
          <p:cNvPr id="214" name="Google Shape;214;p26"/>
          <p:cNvSpPr txBox="1"/>
          <p:nvPr/>
        </p:nvSpPr>
        <p:spPr>
          <a:xfrm>
            <a:off x="694944" y="1636776"/>
            <a:ext cx="384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1</a:t>
            </a:r>
            <a:endParaRPr b="1" sz="2400">
              <a:solidFill>
                <a:schemeClr val="dk1"/>
              </a:solidFill>
              <a:latin typeface="Calibri"/>
              <a:ea typeface="Calibri"/>
              <a:cs typeface="Calibri"/>
              <a:sym typeface="Calibri"/>
            </a:endParaRPr>
          </a:p>
        </p:txBody>
      </p:sp>
      <p:sp>
        <p:nvSpPr>
          <p:cNvPr id="215" name="Google Shape;215;p26"/>
          <p:cNvSpPr/>
          <p:nvPr/>
        </p:nvSpPr>
        <p:spPr>
          <a:xfrm>
            <a:off x="2511551" y="2015165"/>
            <a:ext cx="2341800" cy="856500"/>
          </a:xfrm>
          <a:prstGeom prst="rightArrow">
            <a:avLst>
              <a:gd fmla="val 50000" name="adj1"/>
              <a:gd fmla="val 50000" name="adj2"/>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Showcase</a:t>
            </a:r>
            <a:endParaRPr>
              <a:solidFill>
                <a:schemeClr val="lt1"/>
              </a:solidFill>
            </a:endParaRPr>
          </a:p>
        </p:txBody>
      </p:sp>
      <p:sp>
        <p:nvSpPr>
          <p:cNvPr id="216" name="Google Shape;216;p26"/>
          <p:cNvSpPr txBox="1"/>
          <p:nvPr/>
        </p:nvSpPr>
        <p:spPr>
          <a:xfrm>
            <a:off x="4718304" y="2015165"/>
            <a:ext cx="305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3</a:t>
            </a:r>
            <a:endParaRPr/>
          </a:p>
        </p:txBody>
      </p:sp>
      <p:sp>
        <p:nvSpPr>
          <p:cNvPr id="217" name="Google Shape;217;p26"/>
          <p:cNvSpPr/>
          <p:nvPr/>
        </p:nvSpPr>
        <p:spPr>
          <a:xfrm>
            <a:off x="4517916" y="2220594"/>
            <a:ext cx="1947000" cy="859800"/>
          </a:xfrm>
          <a:prstGeom prst="rightArrow">
            <a:avLst>
              <a:gd fmla="val 50000" name="adj1"/>
              <a:gd fmla="val 50000" name="adj2"/>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MBA</a:t>
            </a:r>
            <a:endParaRPr>
              <a:solidFill>
                <a:schemeClr val="lt1"/>
              </a:solidFill>
            </a:endParaRPr>
          </a:p>
        </p:txBody>
      </p:sp>
      <p:sp>
        <p:nvSpPr>
          <p:cNvPr id="218" name="Google Shape;218;p26"/>
          <p:cNvSpPr txBox="1"/>
          <p:nvPr/>
        </p:nvSpPr>
        <p:spPr>
          <a:xfrm>
            <a:off x="2822448" y="1843215"/>
            <a:ext cx="152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2</a:t>
            </a:r>
            <a:endParaRPr b="1" sz="2400">
              <a:solidFill>
                <a:schemeClr val="dk1"/>
              </a:solidFill>
              <a:latin typeface="Calibri"/>
              <a:ea typeface="Calibri"/>
              <a:cs typeface="Calibri"/>
              <a:sym typeface="Calibri"/>
            </a:endParaRPr>
          </a:p>
        </p:txBody>
      </p:sp>
      <p:sp>
        <p:nvSpPr>
          <p:cNvPr id="219" name="Google Shape;219;p26"/>
          <p:cNvSpPr txBox="1"/>
          <p:nvPr/>
        </p:nvSpPr>
        <p:spPr>
          <a:xfrm>
            <a:off x="575651" y="2426025"/>
            <a:ext cx="17337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ru-RU" sz="1600">
                <a:solidFill>
                  <a:schemeClr val="dk1"/>
                </a:solidFill>
                <a:latin typeface="Calibri"/>
                <a:ea typeface="Calibri"/>
                <a:cs typeface="Calibri"/>
                <a:sym typeface="Calibri"/>
              </a:rPr>
              <a:t>Data correction, correct merging into a pivot table, filling in gaps, removing outliers.</a:t>
            </a:r>
            <a:endParaRPr/>
          </a:p>
        </p:txBody>
      </p:sp>
      <p:sp>
        <p:nvSpPr>
          <p:cNvPr id="220" name="Google Shape;220;p26"/>
          <p:cNvSpPr txBox="1"/>
          <p:nvPr/>
        </p:nvSpPr>
        <p:spPr>
          <a:xfrm>
            <a:off x="2648570" y="2800764"/>
            <a:ext cx="14889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Calibri"/>
                <a:ea typeface="Calibri"/>
                <a:cs typeface="Calibri"/>
                <a:sym typeface="Calibri"/>
              </a:rPr>
              <a:t>Aggregation of data into showcases for subsequent application of models, analysis of the received showcases</a:t>
            </a:r>
            <a:endParaRPr/>
          </a:p>
        </p:txBody>
      </p:sp>
      <p:sp>
        <p:nvSpPr>
          <p:cNvPr id="221" name="Google Shape;221;p26"/>
          <p:cNvSpPr txBox="1"/>
          <p:nvPr/>
        </p:nvSpPr>
        <p:spPr>
          <a:xfrm>
            <a:off x="4476697" y="3047195"/>
            <a:ext cx="1578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Defining co-purchase rules</a:t>
            </a:r>
            <a:endParaRPr sz="1800">
              <a:solidFill>
                <a:schemeClr val="dk1"/>
              </a:solidFill>
              <a:latin typeface="Calibri"/>
              <a:ea typeface="Calibri"/>
              <a:cs typeface="Calibri"/>
              <a:sym typeface="Calibri"/>
            </a:endParaRPr>
          </a:p>
        </p:txBody>
      </p:sp>
      <p:sp>
        <p:nvSpPr>
          <p:cNvPr id="222" name="Google Shape;222;p26"/>
          <p:cNvSpPr/>
          <p:nvPr/>
        </p:nvSpPr>
        <p:spPr>
          <a:xfrm>
            <a:off x="7932350" y="2703675"/>
            <a:ext cx="2227200" cy="1049100"/>
          </a:xfrm>
          <a:prstGeom prst="rightArrow">
            <a:avLst>
              <a:gd fmla="val 50000" name="adj1"/>
              <a:gd fmla="val 50000" name="adj2"/>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Formation of an offer</a:t>
            </a:r>
            <a:endParaRPr sz="1800">
              <a:solidFill>
                <a:schemeClr val="lt1"/>
              </a:solidFill>
              <a:latin typeface="Calibri"/>
              <a:ea typeface="Calibri"/>
              <a:cs typeface="Calibri"/>
              <a:sym typeface="Calibri"/>
            </a:endParaRPr>
          </a:p>
        </p:txBody>
      </p:sp>
      <p:sp>
        <p:nvSpPr>
          <p:cNvPr id="223" name="Google Shape;223;p26"/>
          <p:cNvSpPr/>
          <p:nvPr/>
        </p:nvSpPr>
        <p:spPr>
          <a:xfrm>
            <a:off x="10030703" y="2984350"/>
            <a:ext cx="2021700" cy="1049100"/>
          </a:xfrm>
          <a:prstGeom prst="rightArrow">
            <a:avLst>
              <a:gd fmla="val 50000" name="adj1"/>
              <a:gd fmla="val 50000" name="adj2"/>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Financial justification</a:t>
            </a:r>
            <a:endParaRPr sz="1800">
              <a:solidFill>
                <a:schemeClr val="lt1"/>
              </a:solidFill>
              <a:latin typeface="Calibri"/>
              <a:ea typeface="Calibri"/>
              <a:cs typeface="Calibri"/>
              <a:sym typeface="Calibri"/>
            </a:endParaRPr>
          </a:p>
        </p:txBody>
      </p:sp>
      <p:sp>
        <p:nvSpPr>
          <p:cNvPr id="224" name="Google Shape;224;p26"/>
          <p:cNvSpPr txBox="1"/>
          <p:nvPr/>
        </p:nvSpPr>
        <p:spPr>
          <a:xfrm>
            <a:off x="6443913" y="2220594"/>
            <a:ext cx="305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4</a:t>
            </a:r>
            <a:endParaRPr/>
          </a:p>
        </p:txBody>
      </p:sp>
      <p:sp>
        <p:nvSpPr>
          <p:cNvPr id="225" name="Google Shape;225;p26"/>
          <p:cNvSpPr txBox="1"/>
          <p:nvPr/>
        </p:nvSpPr>
        <p:spPr>
          <a:xfrm>
            <a:off x="8189479" y="2473190"/>
            <a:ext cx="305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5</a:t>
            </a:r>
            <a:endParaRPr/>
          </a:p>
        </p:txBody>
      </p:sp>
      <p:sp>
        <p:nvSpPr>
          <p:cNvPr id="226" name="Google Shape;226;p26"/>
          <p:cNvSpPr txBox="1"/>
          <p:nvPr/>
        </p:nvSpPr>
        <p:spPr>
          <a:xfrm>
            <a:off x="10082679" y="2766488"/>
            <a:ext cx="305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6</a:t>
            </a:r>
            <a:endParaRPr/>
          </a:p>
        </p:txBody>
      </p:sp>
      <p:sp>
        <p:nvSpPr>
          <p:cNvPr id="227" name="Google Shape;227;p26"/>
          <p:cNvSpPr txBox="1"/>
          <p:nvPr/>
        </p:nvSpPr>
        <p:spPr>
          <a:xfrm>
            <a:off x="5957982" y="3546472"/>
            <a:ext cx="2021700" cy="1354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600">
                <a:solidFill>
                  <a:schemeClr val="dk1"/>
                </a:solidFill>
                <a:latin typeface="Calibri"/>
                <a:ea typeface="Calibri"/>
                <a:cs typeface="Calibri"/>
                <a:sym typeface="Calibri"/>
              </a:rPr>
              <a:t>Building models that predict the likelihood of a customer returning</a:t>
            </a:r>
            <a:endParaRPr/>
          </a:p>
        </p:txBody>
      </p:sp>
      <p:sp>
        <p:nvSpPr>
          <p:cNvPr id="228" name="Google Shape;228;p26"/>
          <p:cNvSpPr txBox="1"/>
          <p:nvPr/>
        </p:nvSpPr>
        <p:spPr>
          <a:xfrm>
            <a:off x="7932348" y="3629110"/>
            <a:ext cx="18678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Formation of the best personal offers for each of the profiles</a:t>
            </a:r>
            <a:endParaRPr/>
          </a:p>
        </p:txBody>
      </p:sp>
      <p:sp>
        <p:nvSpPr>
          <p:cNvPr id="229" name="Google Shape;229;p26"/>
          <p:cNvSpPr txBox="1"/>
          <p:nvPr/>
        </p:nvSpPr>
        <p:spPr>
          <a:xfrm>
            <a:off x="10234279" y="4074626"/>
            <a:ext cx="17337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Calculation of the financial and economic justification of the project</a:t>
            </a:r>
            <a:endParaRPr/>
          </a:p>
        </p:txBody>
      </p:sp>
      <p:sp>
        <p:nvSpPr>
          <p:cNvPr id="230" name="Google Shape;230;p26"/>
          <p:cNvSpPr/>
          <p:nvPr/>
        </p:nvSpPr>
        <p:spPr>
          <a:xfrm>
            <a:off x="6111238" y="2464700"/>
            <a:ext cx="2021700" cy="1065300"/>
          </a:xfrm>
          <a:prstGeom prst="rightArrow">
            <a:avLst>
              <a:gd fmla="val 50000" name="adj1"/>
              <a:gd fmla="val 50000" name="adj2"/>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Response model</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p:nvPr/>
        </p:nvSpPr>
        <p:spPr>
          <a:xfrm>
            <a:off x="318976" y="1158176"/>
            <a:ext cx="11121656" cy="4618427"/>
          </a:xfrm>
          <a:prstGeom prst="flowChartProcess">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27"/>
          <p:cNvSpPr txBox="1"/>
          <p:nvPr/>
        </p:nvSpPr>
        <p:spPr>
          <a:xfrm>
            <a:off x="1141624" y="266675"/>
            <a:ext cx="92004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4400">
                <a:solidFill>
                  <a:schemeClr val="dk1"/>
                </a:solidFill>
                <a:latin typeface="Calibri"/>
                <a:ea typeface="Calibri"/>
                <a:cs typeface="Calibri"/>
                <a:sym typeface="Calibri"/>
              </a:rPr>
              <a:t>Building a Response Model</a:t>
            </a:r>
            <a:endParaRPr/>
          </a:p>
        </p:txBody>
      </p:sp>
      <p:pic>
        <p:nvPicPr>
          <p:cNvPr id="237" name="Google Shape;237;p27"/>
          <p:cNvPicPr preferRelativeResize="0"/>
          <p:nvPr/>
        </p:nvPicPr>
        <p:blipFill rotWithShape="1">
          <a:blip r:embed="rId3">
            <a:alphaModFix/>
          </a:blip>
          <a:srcRect b="0" l="0" r="0" t="0"/>
          <a:stretch/>
        </p:blipFill>
        <p:spPr>
          <a:xfrm>
            <a:off x="751368" y="2413591"/>
            <a:ext cx="2352295" cy="2030818"/>
          </a:xfrm>
          <a:prstGeom prst="rect">
            <a:avLst/>
          </a:prstGeom>
          <a:noFill/>
          <a:ln>
            <a:noFill/>
          </a:ln>
        </p:spPr>
      </p:pic>
      <p:sp>
        <p:nvSpPr>
          <p:cNvPr id="238" name="Google Shape;238;p27"/>
          <p:cNvSpPr txBox="1"/>
          <p:nvPr/>
        </p:nvSpPr>
        <p:spPr>
          <a:xfrm>
            <a:off x="5030971" y="6040367"/>
            <a:ext cx="5380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239" name="Google Shape;239;p27"/>
          <p:cNvSpPr txBox="1"/>
          <p:nvPr/>
        </p:nvSpPr>
        <p:spPr>
          <a:xfrm>
            <a:off x="821729" y="4639518"/>
            <a:ext cx="22115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Data preparation</a:t>
            </a:r>
            <a:endParaRPr/>
          </a:p>
        </p:txBody>
      </p:sp>
      <p:pic>
        <p:nvPicPr>
          <p:cNvPr id="240" name="Google Shape;240;p27"/>
          <p:cNvPicPr preferRelativeResize="0"/>
          <p:nvPr/>
        </p:nvPicPr>
        <p:blipFill rotWithShape="1">
          <a:blip r:embed="rId4">
            <a:alphaModFix/>
          </a:blip>
          <a:srcRect b="0" l="0" r="0" t="0"/>
          <a:stretch/>
        </p:blipFill>
        <p:spPr>
          <a:xfrm>
            <a:off x="3455580" y="2376377"/>
            <a:ext cx="2424224" cy="2062208"/>
          </a:xfrm>
          <a:prstGeom prst="rect">
            <a:avLst/>
          </a:prstGeom>
          <a:noFill/>
          <a:ln>
            <a:noFill/>
          </a:ln>
        </p:spPr>
      </p:pic>
      <p:sp>
        <p:nvSpPr>
          <p:cNvPr id="241" name="Google Shape;241;p27"/>
          <p:cNvSpPr txBox="1"/>
          <p:nvPr/>
        </p:nvSpPr>
        <p:spPr>
          <a:xfrm>
            <a:off x="3339669" y="4621011"/>
            <a:ext cx="2424300" cy="1006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ru-RU" sz="1800">
                <a:solidFill>
                  <a:schemeClr val="dk1"/>
                </a:solidFill>
                <a:latin typeface="Calibri"/>
                <a:ea typeface="Calibri"/>
                <a:cs typeface="Calibri"/>
                <a:sym typeface="Calibri"/>
              </a:rPr>
              <a:t>Building Models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ru-RU" sz="1800">
                <a:solidFill>
                  <a:schemeClr val="dk1"/>
                </a:solidFill>
                <a:latin typeface="Calibri"/>
                <a:ea typeface="Calibri"/>
                <a:cs typeface="Calibri"/>
                <a:sym typeface="Calibri"/>
              </a:rPr>
              <a:t>Classifications</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242" name="Google Shape;242;p27"/>
          <p:cNvPicPr preferRelativeResize="0"/>
          <p:nvPr/>
        </p:nvPicPr>
        <p:blipFill rotWithShape="1">
          <a:blip r:embed="rId5">
            <a:alphaModFix/>
          </a:blip>
          <a:srcRect b="0" l="0" r="0" t="0"/>
          <a:stretch/>
        </p:blipFill>
        <p:spPr>
          <a:xfrm>
            <a:off x="6312196" y="2392072"/>
            <a:ext cx="2031546" cy="2046513"/>
          </a:xfrm>
          <a:prstGeom prst="rect">
            <a:avLst/>
          </a:prstGeom>
          <a:noFill/>
          <a:ln>
            <a:noFill/>
          </a:ln>
        </p:spPr>
      </p:pic>
      <p:sp>
        <p:nvSpPr>
          <p:cNvPr id="243" name="Google Shape;243;p27"/>
          <p:cNvSpPr txBox="1"/>
          <p:nvPr/>
        </p:nvSpPr>
        <p:spPr>
          <a:xfrm>
            <a:off x="6271437" y="4639518"/>
            <a:ext cx="20316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Selection of hyperparameters</a:t>
            </a:r>
            <a:endParaRPr sz="1800">
              <a:solidFill>
                <a:schemeClr val="dk1"/>
              </a:solidFill>
              <a:latin typeface="Calibri"/>
              <a:ea typeface="Calibri"/>
              <a:cs typeface="Calibri"/>
              <a:sym typeface="Calibri"/>
            </a:endParaRPr>
          </a:p>
        </p:txBody>
      </p:sp>
      <p:sp>
        <p:nvSpPr>
          <p:cNvPr id="244" name="Google Shape;244;p27"/>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5" name="Google Shape;245;p27"/>
          <p:cNvPicPr preferRelativeResize="0"/>
          <p:nvPr/>
        </p:nvPicPr>
        <p:blipFill rotWithShape="1">
          <a:blip r:embed="rId6">
            <a:alphaModFix/>
          </a:blip>
          <a:srcRect b="0" l="0" r="0" t="0"/>
          <a:stretch/>
        </p:blipFill>
        <p:spPr>
          <a:xfrm>
            <a:off x="8852332" y="2371304"/>
            <a:ext cx="2012054" cy="2271269"/>
          </a:xfrm>
          <a:prstGeom prst="rect">
            <a:avLst/>
          </a:prstGeom>
          <a:noFill/>
          <a:ln>
            <a:noFill/>
          </a:ln>
        </p:spPr>
      </p:pic>
      <p:sp>
        <p:nvSpPr>
          <p:cNvPr id="246" name="Google Shape;246;p27"/>
          <p:cNvSpPr txBox="1"/>
          <p:nvPr/>
        </p:nvSpPr>
        <p:spPr>
          <a:xfrm>
            <a:off x="8810527" y="4700316"/>
            <a:ext cx="20121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Choosing the best model</a:t>
            </a:r>
            <a:endParaRPr/>
          </a:p>
        </p:txBody>
      </p:sp>
      <p:sp>
        <p:nvSpPr>
          <p:cNvPr id="247" name="Google Shape;247;p2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RU"/>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txBox="1"/>
          <p:nvPr/>
        </p:nvSpPr>
        <p:spPr>
          <a:xfrm>
            <a:off x="3266712" y="480153"/>
            <a:ext cx="61761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4400">
                <a:solidFill>
                  <a:schemeClr val="dk1"/>
                </a:solidFill>
                <a:latin typeface="Calibri"/>
                <a:ea typeface="Calibri"/>
                <a:cs typeface="Calibri"/>
                <a:sym typeface="Calibri"/>
              </a:rPr>
              <a:t>Classification models</a:t>
            </a:r>
            <a:endParaRPr/>
          </a:p>
        </p:txBody>
      </p:sp>
      <p:cxnSp>
        <p:nvCxnSpPr>
          <p:cNvPr id="253" name="Google Shape;253;p28"/>
          <p:cNvCxnSpPr/>
          <p:nvPr/>
        </p:nvCxnSpPr>
        <p:spPr>
          <a:xfrm flipH="1">
            <a:off x="1780550" y="1416050"/>
            <a:ext cx="2069700" cy="1086600"/>
          </a:xfrm>
          <a:prstGeom prst="straightConnector1">
            <a:avLst/>
          </a:prstGeom>
          <a:noFill/>
          <a:ln cap="flat" cmpd="sng" w="9525">
            <a:solidFill>
              <a:schemeClr val="dk1"/>
            </a:solidFill>
            <a:prstDash val="solid"/>
            <a:miter lim="800000"/>
            <a:headEnd len="sm" w="sm" type="none"/>
            <a:tailEnd len="med" w="med" type="triangle"/>
          </a:ln>
        </p:spPr>
      </p:cxnSp>
      <p:cxnSp>
        <p:nvCxnSpPr>
          <p:cNvPr id="254" name="Google Shape;254;p28"/>
          <p:cNvCxnSpPr>
            <a:endCxn id="255" idx="0"/>
          </p:cNvCxnSpPr>
          <p:nvPr/>
        </p:nvCxnSpPr>
        <p:spPr>
          <a:xfrm flipH="1">
            <a:off x="4113375" y="1448975"/>
            <a:ext cx="1350300" cy="1886400"/>
          </a:xfrm>
          <a:prstGeom prst="straightConnector1">
            <a:avLst/>
          </a:prstGeom>
          <a:noFill/>
          <a:ln cap="flat" cmpd="sng" w="9525">
            <a:solidFill>
              <a:schemeClr val="dk1"/>
            </a:solidFill>
            <a:prstDash val="solid"/>
            <a:miter lim="800000"/>
            <a:headEnd len="sm" w="sm" type="none"/>
            <a:tailEnd len="med" w="med" type="triangle"/>
          </a:ln>
        </p:spPr>
      </p:cxnSp>
      <p:cxnSp>
        <p:nvCxnSpPr>
          <p:cNvPr id="256" name="Google Shape;256;p28"/>
          <p:cNvCxnSpPr>
            <a:endCxn id="257" idx="0"/>
          </p:cNvCxnSpPr>
          <p:nvPr/>
        </p:nvCxnSpPr>
        <p:spPr>
          <a:xfrm>
            <a:off x="7415200" y="1514850"/>
            <a:ext cx="922500" cy="1515900"/>
          </a:xfrm>
          <a:prstGeom prst="straightConnector1">
            <a:avLst/>
          </a:prstGeom>
          <a:noFill/>
          <a:ln cap="flat" cmpd="sng" w="9525">
            <a:solidFill>
              <a:schemeClr val="dk1"/>
            </a:solidFill>
            <a:prstDash val="solid"/>
            <a:miter lim="800000"/>
            <a:headEnd len="sm" w="sm" type="none"/>
            <a:tailEnd len="med" w="med" type="triangle"/>
          </a:ln>
        </p:spPr>
      </p:cxnSp>
      <p:sp>
        <p:nvSpPr>
          <p:cNvPr id="258" name="Google Shape;258;p28"/>
          <p:cNvSpPr/>
          <p:nvPr/>
        </p:nvSpPr>
        <p:spPr>
          <a:xfrm>
            <a:off x="894800" y="2502575"/>
            <a:ext cx="1933200" cy="976800"/>
          </a:xfrm>
          <a:prstGeom prst="roundRect">
            <a:avLst>
              <a:gd fmla="val 16667" name="adj"/>
            </a:avLst>
          </a:prstGeom>
          <a:solidFill>
            <a:srgbClr val="9FC5E8"/>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28"/>
          <p:cNvSpPr/>
          <p:nvPr/>
        </p:nvSpPr>
        <p:spPr>
          <a:xfrm>
            <a:off x="3335325" y="3335375"/>
            <a:ext cx="1556100" cy="976800"/>
          </a:xfrm>
          <a:prstGeom prst="roundRect">
            <a:avLst>
              <a:gd fmla="val 16667" name="adj"/>
            </a:avLst>
          </a:prstGeom>
          <a:solidFill>
            <a:srgbClr val="9FC5E8"/>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28"/>
          <p:cNvSpPr/>
          <p:nvPr/>
        </p:nvSpPr>
        <p:spPr>
          <a:xfrm>
            <a:off x="7595050" y="3030750"/>
            <a:ext cx="1485300" cy="1089600"/>
          </a:xfrm>
          <a:prstGeom prst="roundRect">
            <a:avLst>
              <a:gd fmla="val 16667" name="adj"/>
            </a:avLst>
          </a:prstGeom>
          <a:solidFill>
            <a:srgbClr val="9FC5E8"/>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28"/>
          <p:cNvSpPr/>
          <p:nvPr/>
        </p:nvSpPr>
        <p:spPr>
          <a:xfrm>
            <a:off x="967275" y="4969750"/>
            <a:ext cx="9953400" cy="1693200"/>
          </a:xfrm>
          <a:prstGeom prst="bevel">
            <a:avLst>
              <a:gd fmla="val 12500" name="adj"/>
            </a:avLst>
          </a:prstGeom>
          <a:solidFill>
            <a:srgbClr val="C4E0B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28"/>
          <p:cNvSpPr txBox="1"/>
          <p:nvPr/>
        </p:nvSpPr>
        <p:spPr>
          <a:xfrm>
            <a:off x="1002800" y="2767775"/>
            <a:ext cx="1825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RU" sz="1700">
                <a:latin typeface="Calibri"/>
                <a:ea typeface="Calibri"/>
                <a:cs typeface="Calibri"/>
                <a:sym typeface="Calibri"/>
              </a:rPr>
              <a:t>RandomForest</a:t>
            </a:r>
            <a:endParaRPr b="1" sz="1700">
              <a:latin typeface="Calibri"/>
              <a:ea typeface="Calibri"/>
              <a:cs typeface="Calibri"/>
              <a:sym typeface="Calibri"/>
            </a:endParaRPr>
          </a:p>
        </p:txBody>
      </p:sp>
      <p:sp>
        <p:nvSpPr>
          <p:cNvPr id="261" name="Google Shape;261;p28"/>
          <p:cNvSpPr txBox="1"/>
          <p:nvPr/>
        </p:nvSpPr>
        <p:spPr>
          <a:xfrm>
            <a:off x="3577875" y="3600575"/>
            <a:ext cx="1071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RU" sz="1700">
                <a:latin typeface="Calibri"/>
                <a:ea typeface="Calibri"/>
                <a:cs typeface="Calibri"/>
                <a:sym typeface="Calibri"/>
              </a:rPr>
              <a:t>Cat boost</a:t>
            </a:r>
            <a:endParaRPr b="1" sz="1700">
              <a:latin typeface="Calibri"/>
              <a:ea typeface="Calibri"/>
              <a:cs typeface="Calibri"/>
              <a:sym typeface="Calibri"/>
            </a:endParaRPr>
          </a:p>
        </p:txBody>
      </p:sp>
      <p:sp>
        <p:nvSpPr>
          <p:cNvPr id="262" name="Google Shape;262;p28"/>
          <p:cNvSpPr txBox="1"/>
          <p:nvPr/>
        </p:nvSpPr>
        <p:spPr>
          <a:xfrm>
            <a:off x="7889950" y="3295950"/>
            <a:ext cx="1133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RU" sz="1700">
                <a:latin typeface="Calibri"/>
                <a:ea typeface="Calibri"/>
                <a:cs typeface="Calibri"/>
                <a:sym typeface="Calibri"/>
              </a:rPr>
              <a:t>XGboost</a:t>
            </a:r>
            <a:endParaRPr b="1" sz="1700">
              <a:latin typeface="Calibri"/>
              <a:ea typeface="Calibri"/>
              <a:cs typeface="Calibri"/>
              <a:sym typeface="Calibri"/>
            </a:endParaRPr>
          </a:p>
        </p:txBody>
      </p:sp>
      <p:sp>
        <p:nvSpPr>
          <p:cNvPr id="263" name="Google Shape;263;p28"/>
          <p:cNvSpPr txBox="1"/>
          <p:nvPr/>
        </p:nvSpPr>
        <p:spPr>
          <a:xfrm>
            <a:off x="5166750" y="5387050"/>
            <a:ext cx="3391200" cy="1139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libri"/>
              <a:buChar char="●"/>
            </a:pPr>
            <a:r>
              <a:rPr lang="ru-RU" sz="1600">
                <a:latin typeface="Calibri"/>
                <a:ea typeface="Calibri"/>
                <a:cs typeface="Calibri"/>
                <a:sym typeface="Calibri"/>
              </a:rPr>
              <a:t>ROC-AUC</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ru-RU" sz="1600">
                <a:latin typeface="Calibri"/>
                <a:ea typeface="Calibri"/>
                <a:cs typeface="Calibri"/>
                <a:sym typeface="Calibri"/>
              </a:rPr>
              <a:t>F1</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ru-RU" sz="1600">
                <a:latin typeface="Calibri"/>
                <a:ea typeface="Calibri"/>
                <a:cs typeface="Calibri"/>
                <a:sym typeface="Calibri"/>
              </a:rPr>
              <a:t>Gini</a:t>
            </a:r>
            <a:endParaRPr sz="16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64" name="Google Shape;264;p28"/>
          <p:cNvSpPr txBox="1"/>
          <p:nvPr/>
        </p:nvSpPr>
        <p:spPr>
          <a:xfrm>
            <a:off x="1430800" y="5348275"/>
            <a:ext cx="265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RU" sz="2100">
                <a:latin typeface="Calibri"/>
                <a:ea typeface="Calibri"/>
                <a:cs typeface="Calibri"/>
                <a:sym typeface="Calibri"/>
              </a:rPr>
              <a:t>Выбранные метрики качества:</a:t>
            </a:r>
            <a:endParaRPr b="1" sz="2400">
              <a:latin typeface="Calibri"/>
              <a:ea typeface="Calibri"/>
              <a:cs typeface="Calibri"/>
              <a:sym typeface="Calibri"/>
            </a:endParaRPr>
          </a:p>
        </p:txBody>
      </p:sp>
      <p:sp>
        <p:nvSpPr>
          <p:cNvPr id="265" name="Google Shape;265;p28"/>
          <p:cNvSpPr/>
          <p:nvPr/>
        </p:nvSpPr>
        <p:spPr>
          <a:xfrm>
            <a:off x="9710250" y="2229475"/>
            <a:ext cx="1933200" cy="976800"/>
          </a:xfrm>
          <a:prstGeom prst="roundRect">
            <a:avLst>
              <a:gd fmla="val 16667" name="adj"/>
            </a:avLst>
          </a:prstGeom>
          <a:solidFill>
            <a:srgbClr val="9FC5E8"/>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28"/>
          <p:cNvSpPr txBox="1"/>
          <p:nvPr/>
        </p:nvSpPr>
        <p:spPr>
          <a:xfrm>
            <a:off x="9741000" y="2462900"/>
            <a:ext cx="1871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RU" sz="1700">
                <a:latin typeface="Calibri"/>
                <a:ea typeface="Calibri"/>
                <a:cs typeface="Calibri"/>
                <a:sym typeface="Calibri"/>
              </a:rPr>
              <a:t>Gradient Boosting</a:t>
            </a:r>
            <a:endParaRPr b="1" sz="1700">
              <a:latin typeface="Calibri"/>
              <a:ea typeface="Calibri"/>
              <a:cs typeface="Calibri"/>
              <a:sym typeface="Calibri"/>
            </a:endParaRPr>
          </a:p>
        </p:txBody>
      </p:sp>
      <p:cxnSp>
        <p:nvCxnSpPr>
          <p:cNvPr id="267" name="Google Shape;267;p28"/>
          <p:cNvCxnSpPr>
            <a:endCxn id="265" idx="0"/>
          </p:cNvCxnSpPr>
          <p:nvPr/>
        </p:nvCxnSpPr>
        <p:spPr>
          <a:xfrm>
            <a:off x="8847750" y="1284175"/>
            <a:ext cx="1829100" cy="94530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nvSpPr>
        <p:spPr>
          <a:xfrm>
            <a:off x="3015916" y="465221"/>
            <a:ext cx="5277852"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4400">
                <a:solidFill>
                  <a:schemeClr val="dk1"/>
                </a:solidFill>
                <a:latin typeface="Calibri"/>
                <a:ea typeface="Calibri"/>
                <a:cs typeface="Calibri"/>
                <a:sym typeface="Calibri"/>
              </a:rPr>
              <a:t>Model comparison</a:t>
            </a:r>
            <a:endParaRPr/>
          </a:p>
        </p:txBody>
      </p:sp>
      <p:graphicFrame>
        <p:nvGraphicFramePr>
          <p:cNvPr id="273" name="Google Shape;273;p29"/>
          <p:cNvGraphicFramePr/>
          <p:nvPr/>
        </p:nvGraphicFramePr>
        <p:xfrm>
          <a:off x="861975" y="2095500"/>
          <a:ext cx="3000000" cy="3000000"/>
        </p:xfrm>
        <a:graphic>
          <a:graphicData uri="http://schemas.openxmlformats.org/drawingml/2006/table">
            <a:tbl>
              <a:tblPr>
                <a:noFill/>
                <a:tableStyleId>{B27EE0F6-2B57-4883-BE60-E705E6D09FF1}</a:tableStyleId>
              </a:tblPr>
              <a:tblGrid>
                <a:gridCol w="1531225"/>
                <a:gridCol w="2048525"/>
                <a:gridCol w="1551150"/>
                <a:gridCol w="2271100"/>
                <a:gridCol w="2884975"/>
              </a:tblGrid>
              <a:tr h="426625">
                <a:tc>
                  <a:txBody>
                    <a:bodyPr/>
                    <a:lstStyle/>
                    <a:p>
                      <a:pPr indent="0" lvl="0" marL="0" rtl="0" algn="l">
                        <a:spcBef>
                          <a:spcPts val="0"/>
                        </a:spcBef>
                        <a:spcAft>
                          <a:spcPts val="0"/>
                        </a:spcAft>
                        <a:buNone/>
                      </a:pPr>
                      <a:r>
                        <a:rPr b="1" lang="ru-RU" sz="1800">
                          <a:solidFill>
                            <a:schemeClr val="dk1"/>
                          </a:solidFill>
                          <a:latin typeface="Calibri"/>
                          <a:ea typeface="Calibri"/>
                          <a:cs typeface="Calibri"/>
                          <a:sym typeface="Calibri"/>
                        </a:rPr>
                        <a:t>Метрики качества</a:t>
                      </a:r>
                      <a:endParaRPr b="1" sz="18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ru-RU" sz="1700">
                          <a:solidFill>
                            <a:schemeClr val="dk1"/>
                          </a:solidFill>
                        </a:rPr>
                        <a:t>RandomForest</a:t>
                      </a:r>
                      <a:endParaRPr b="1" sz="1700">
                        <a:solidFill>
                          <a:schemeClr val="dk1"/>
                        </a:solidFill>
                      </a:endParaRPr>
                    </a:p>
                  </a:txBody>
                  <a:tcPr marT="91425" marB="91425" marR="91425" marL="91425"/>
                </a:tc>
                <a:tc>
                  <a:txBody>
                    <a:bodyPr/>
                    <a:lstStyle/>
                    <a:p>
                      <a:pPr indent="0" lvl="0" marL="0" rtl="0" algn="l">
                        <a:spcBef>
                          <a:spcPts val="0"/>
                        </a:spcBef>
                        <a:spcAft>
                          <a:spcPts val="0"/>
                        </a:spcAft>
                        <a:buNone/>
                      </a:pPr>
                      <a:r>
                        <a:rPr b="1" lang="ru-RU" sz="1700">
                          <a:solidFill>
                            <a:schemeClr val="dk1"/>
                          </a:solidFill>
                        </a:rPr>
                        <a:t>CatBoost</a:t>
                      </a:r>
                      <a:endParaRPr b="1" sz="1700">
                        <a:solidFill>
                          <a:schemeClr val="dk1"/>
                        </a:solidFill>
                      </a:endParaRPr>
                    </a:p>
                  </a:txBody>
                  <a:tcPr marT="91425" marB="91425" marR="91425" marL="91425"/>
                </a:tc>
                <a:tc>
                  <a:txBody>
                    <a:bodyPr/>
                    <a:lstStyle/>
                    <a:p>
                      <a:pPr indent="0" lvl="0" marL="0" rtl="0" algn="l">
                        <a:spcBef>
                          <a:spcPts val="0"/>
                        </a:spcBef>
                        <a:spcAft>
                          <a:spcPts val="0"/>
                        </a:spcAft>
                        <a:buNone/>
                      </a:pPr>
                      <a:r>
                        <a:rPr b="1" lang="ru-RU" sz="1700">
                          <a:solidFill>
                            <a:schemeClr val="dk1"/>
                          </a:solidFill>
                        </a:rPr>
                        <a:t>XGboost</a:t>
                      </a:r>
                      <a:endParaRPr b="1" sz="1700">
                        <a:solidFill>
                          <a:schemeClr val="dk1"/>
                        </a:solidFill>
                      </a:endParaRPr>
                    </a:p>
                  </a:txBody>
                  <a:tcPr marT="91425" marB="91425" marR="91425" marL="91425"/>
                </a:tc>
                <a:tc>
                  <a:txBody>
                    <a:bodyPr/>
                    <a:lstStyle/>
                    <a:p>
                      <a:pPr indent="0" lvl="0" marL="0" rtl="0" algn="l">
                        <a:spcBef>
                          <a:spcPts val="0"/>
                        </a:spcBef>
                        <a:spcAft>
                          <a:spcPts val="0"/>
                        </a:spcAft>
                        <a:buNone/>
                      </a:pPr>
                      <a:r>
                        <a:rPr b="1" lang="ru-RU" sz="1700">
                          <a:solidFill>
                            <a:schemeClr val="dk1"/>
                          </a:solidFill>
                        </a:rPr>
                        <a:t>Gradient boosting</a:t>
                      </a:r>
                      <a:endParaRPr b="1" sz="1700">
                        <a:solidFill>
                          <a:schemeClr val="dk1"/>
                        </a:solidFill>
                      </a:endParaRPr>
                    </a:p>
                  </a:txBody>
                  <a:tcPr marT="91425" marB="91425" marR="91425" marL="91425"/>
                </a:tc>
              </a:tr>
              <a:tr h="369750">
                <a:tc>
                  <a:txBody>
                    <a:bodyPr/>
                    <a:lstStyle/>
                    <a:p>
                      <a:pPr indent="0" lvl="0" marL="0" rtl="0" algn="l">
                        <a:spcBef>
                          <a:spcPts val="0"/>
                        </a:spcBef>
                        <a:spcAft>
                          <a:spcPts val="0"/>
                        </a:spcAft>
                        <a:buNone/>
                      </a:pPr>
                      <a:r>
                        <a:rPr lang="ru-RU">
                          <a:solidFill>
                            <a:schemeClr val="dk1"/>
                          </a:solidFill>
                        </a:rPr>
                        <a:t>ROC AUC Train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0.96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 0.67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0.96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0.96</a:t>
                      </a:r>
                      <a:endParaRPr>
                        <a:solidFill>
                          <a:schemeClr val="dk1"/>
                        </a:solidFill>
                      </a:endParaRPr>
                    </a:p>
                  </a:txBody>
                  <a:tcPr marT="91425" marB="91425" marR="91425" marL="91425"/>
                </a:tc>
              </a:tr>
              <a:tr h="369750">
                <a:tc>
                  <a:txBody>
                    <a:bodyPr/>
                    <a:lstStyle/>
                    <a:p>
                      <a:pPr indent="0" lvl="0" marL="0" rtl="0" algn="l">
                        <a:spcBef>
                          <a:spcPts val="0"/>
                        </a:spcBef>
                        <a:spcAft>
                          <a:spcPts val="0"/>
                        </a:spcAft>
                        <a:buNone/>
                      </a:pPr>
                      <a:r>
                        <a:rPr lang="ru-RU">
                          <a:solidFill>
                            <a:schemeClr val="dk1"/>
                          </a:solidFill>
                        </a:rPr>
                        <a:t>ROC AUC Test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0.71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0.63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0.71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0.71</a:t>
                      </a:r>
                      <a:endParaRPr>
                        <a:solidFill>
                          <a:schemeClr val="dk1"/>
                        </a:solidFill>
                      </a:endParaRPr>
                    </a:p>
                  </a:txBody>
                  <a:tcPr marT="91425" marB="91425" marR="91425" marL="91425"/>
                </a:tc>
              </a:tr>
              <a:tr h="369750">
                <a:tc>
                  <a:txBody>
                    <a:bodyPr/>
                    <a:lstStyle/>
                    <a:p>
                      <a:pPr indent="0" lvl="0" marL="0" rtl="0" algn="l">
                        <a:spcBef>
                          <a:spcPts val="0"/>
                        </a:spcBef>
                        <a:spcAft>
                          <a:spcPts val="0"/>
                        </a:spcAft>
                        <a:buNone/>
                      </a:pPr>
                      <a:r>
                        <a:rPr lang="ru-RU">
                          <a:solidFill>
                            <a:schemeClr val="dk1"/>
                          </a:solidFill>
                        </a:rPr>
                        <a:t>F1 Train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0.96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0.71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0.96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0.96</a:t>
                      </a:r>
                      <a:endParaRPr>
                        <a:solidFill>
                          <a:schemeClr val="dk1"/>
                        </a:solidFill>
                      </a:endParaRPr>
                    </a:p>
                  </a:txBody>
                  <a:tcPr marT="91425" marB="91425" marR="91425" marL="91425"/>
                </a:tc>
              </a:tr>
              <a:tr h="369750">
                <a:tc>
                  <a:txBody>
                    <a:bodyPr/>
                    <a:lstStyle/>
                    <a:p>
                      <a:pPr indent="0" lvl="0" marL="0" rtl="0" algn="l">
                        <a:spcBef>
                          <a:spcPts val="0"/>
                        </a:spcBef>
                        <a:spcAft>
                          <a:spcPts val="0"/>
                        </a:spcAft>
                        <a:buNone/>
                      </a:pPr>
                      <a:r>
                        <a:rPr lang="ru-RU">
                          <a:solidFill>
                            <a:schemeClr val="dk1"/>
                          </a:solidFill>
                        </a:rPr>
                        <a:t>F1 Test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0.74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0.67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0.74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0.74</a:t>
                      </a:r>
                      <a:endParaRPr>
                        <a:solidFill>
                          <a:schemeClr val="dk1"/>
                        </a:solidFill>
                      </a:endParaRPr>
                    </a:p>
                  </a:txBody>
                  <a:tcPr marT="91425" marB="91425" marR="91425" marL="91425"/>
                </a:tc>
              </a:tr>
              <a:tr h="369750">
                <a:tc>
                  <a:txBody>
                    <a:bodyPr/>
                    <a:lstStyle/>
                    <a:p>
                      <a:pPr indent="0" lvl="0" marL="0" rtl="0" algn="l">
                        <a:spcBef>
                          <a:spcPts val="0"/>
                        </a:spcBef>
                        <a:spcAft>
                          <a:spcPts val="0"/>
                        </a:spcAft>
                        <a:buNone/>
                      </a:pPr>
                      <a:r>
                        <a:rPr lang="ru-RU">
                          <a:solidFill>
                            <a:schemeClr val="dk1"/>
                          </a:solidFill>
                        </a:rPr>
                        <a:t>Gini Train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0.92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0.35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0.91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0.91</a:t>
                      </a:r>
                      <a:endParaRPr>
                        <a:solidFill>
                          <a:schemeClr val="dk1"/>
                        </a:solidFill>
                      </a:endParaRPr>
                    </a:p>
                  </a:txBody>
                  <a:tcPr marT="91425" marB="91425" marR="91425" marL="91425"/>
                </a:tc>
              </a:tr>
              <a:tr h="568850">
                <a:tc>
                  <a:txBody>
                    <a:bodyPr/>
                    <a:lstStyle/>
                    <a:p>
                      <a:pPr indent="0" lvl="0" marL="0" rtl="0" algn="l">
                        <a:spcBef>
                          <a:spcPts val="0"/>
                        </a:spcBef>
                        <a:spcAft>
                          <a:spcPts val="0"/>
                        </a:spcAft>
                        <a:buNone/>
                      </a:pPr>
                      <a:r>
                        <a:rPr lang="ru-RU">
                          <a:solidFill>
                            <a:schemeClr val="dk1"/>
                          </a:solidFill>
                        </a:rPr>
                        <a:t>Gini Test</a:t>
                      </a:r>
                      <a:endParaRPr>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0.42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0.26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0.41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ru-RU">
                          <a:solidFill>
                            <a:schemeClr val="dk1"/>
                          </a:solidFill>
                        </a:rPr>
                        <a:t>0.41</a:t>
                      </a:r>
                      <a:endParaRPr>
                        <a:solidFill>
                          <a:schemeClr val="dk1"/>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nvSpPr>
        <p:spPr>
          <a:xfrm>
            <a:off x="2406316" y="385011"/>
            <a:ext cx="7379368"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4400">
                <a:solidFill>
                  <a:schemeClr val="dk1"/>
                </a:solidFill>
                <a:latin typeface="Calibri"/>
                <a:ea typeface="Calibri"/>
                <a:cs typeface="Calibri"/>
                <a:sym typeface="Calibri"/>
              </a:rPr>
              <a:t>Sample of significant features</a:t>
            </a:r>
            <a:endParaRPr/>
          </a:p>
        </p:txBody>
      </p:sp>
      <p:pic>
        <p:nvPicPr>
          <p:cNvPr id="279" name="Google Shape;279;p30"/>
          <p:cNvPicPr preferRelativeResize="0"/>
          <p:nvPr/>
        </p:nvPicPr>
        <p:blipFill>
          <a:blip r:embed="rId3">
            <a:alphaModFix/>
          </a:blip>
          <a:stretch>
            <a:fillRect/>
          </a:stretch>
        </p:blipFill>
        <p:spPr>
          <a:xfrm>
            <a:off x="152400" y="2006677"/>
            <a:ext cx="11887200" cy="39004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nvSpPr>
        <p:spPr>
          <a:xfrm>
            <a:off x="2539000" y="182625"/>
            <a:ext cx="68778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RU" sz="3700">
                <a:solidFill>
                  <a:srgbClr val="FFFFFF"/>
                </a:solidFill>
                <a:latin typeface="Calibri"/>
                <a:ea typeface="Calibri"/>
                <a:cs typeface="Calibri"/>
                <a:sym typeface="Calibri"/>
              </a:rPr>
              <a:t>Information values for all models</a:t>
            </a:r>
            <a:endParaRPr b="1" sz="4000">
              <a:solidFill>
                <a:srgbClr val="FFFFFF"/>
              </a:solidFill>
              <a:latin typeface="Calibri"/>
              <a:ea typeface="Calibri"/>
              <a:cs typeface="Calibri"/>
              <a:sym typeface="Calibri"/>
            </a:endParaRPr>
          </a:p>
        </p:txBody>
      </p:sp>
      <p:pic>
        <p:nvPicPr>
          <p:cNvPr id="285" name="Google Shape;285;p31"/>
          <p:cNvPicPr preferRelativeResize="0"/>
          <p:nvPr/>
        </p:nvPicPr>
        <p:blipFill>
          <a:blip r:embed="rId3">
            <a:alphaModFix/>
          </a:blip>
          <a:stretch>
            <a:fillRect/>
          </a:stretch>
        </p:blipFill>
        <p:spPr>
          <a:xfrm>
            <a:off x="334425" y="1652088"/>
            <a:ext cx="5428324" cy="1647250"/>
          </a:xfrm>
          <a:prstGeom prst="rect">
            <a:avLst/>
          </a:prstGeom>
          <a:noFill/>
          <a:ln>
            <a:noFill/>
          </a:ln>
        </p:spPr>
      </p:pic>
      <p:pic>
        <p:nvPicPr>
          <p:cNvPr id="286" name="Google Shape;286;p31"/>
          <p:cNvPicPr preferRelativeResize="0"/>
          <p:nvPr/>
        </p:nvPicPr>
        <p:blipFill>
          <a:blip r:embed="rId4">
            <a:alphaModFix/>
          </a:blip>
          <a:stretch>
            <a:fillRect/>
          </a:stretch>
        </p:blipFill>
        <p:spPr>
          <a:xfrm>
            <a:off x="6251325" y="1652100"/>
            <a:ext cx="5693501" cy="1740250"/>
          </a:xfrm>
          <a:prstGeom prst="rect">
            <a:avLst/>
          </a:prstGeom>
          <a:noFill/>
          <a:ln>
            <a:noFill/>
          </a:ln>
        </p:spPr>
      </p:pic>
      <p:pic>
        <p:nvPicPr>
          <p:cNvPr id="287" name="Google Shape;287;p31"/>
          <p:cNvPicPr preferRelativeResize="0"/>
          <p:nvPr/>
        </p:nvPicPr>
        <p:blipFill>
          <a:blip r:embed="rId5">
            <a:alphaModFix/>
          </a:blip>
          <a:stretch>
            <a:fillRect/>
          </a:stretch>
        </p:blipFill>
        <p:spPr>
          <a:xfrm>
            <a:off x="400525" y="4169388"/>
            <a:ext cx="5531074" cy="1816775"/>
          </a:xfrm>
          <a:prstGeom prst="rect">
            <a:avLst/>
          </a:prstGeom>
          <a:noFill/>
          <a:ln>
            <a:noFill/>
          </a:ln>
        </p:spPr>
      </p:pic>
      <p:pic>
        <p:nvPicPr>
          <p:cNvPr id="288" name="Google Shape;288;p31"/>
          <p:cNvPicPr preferRelativeResize="0"/>
          <p:nvPr/>
        </p:nvPicPr>
        <p:blipFill>
          <a:blip r:embed="rId6">
            <a:alphaModFix/>
          </a:blip>
          <a:stretch>
            <a:fillRect/>
          </a:stretch>
        </p:blipFill>
        <p:spPr>
          <a:xfrm>
            <a:off x="6523150" y="4169400"/>
            <a:ext cx="5531074" cy="1769163"/>
          </a:xfrm>
          <a:prstGeom prst="rect">
            <a:avLst/>
          </a:prstGeom>
          <a:noFill/>
          <a:ln>
            <a:noFill/>
          </a:ln>
        </p:spPr>
      </p:pic>
      <p:sp>
        <p:nvSpPr>
          <p:cNvPr id="289" name="Google Shape;289;p31"/>
          <p:cNvSpPr txBox="1"/>
          <p:nvPr/>
        </p:nvSpPr>
        <p:spPr>
          <a:xfrm>
            <a:off x="1974613" y="1202500"/>
            <a:ext cx="238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RU">
                <a:solidFill>
                  <a:srgbClr val="FFFFFF"/>
                </a:solidFill>
              </a:rPr>
              <a:t>Random Forest</a:t>
            </a:r>
            <a:endParaRPr>
              <a:solidFill>
                <a:srgbClr val="FFFFFF"/>
              </a:solidFill>
            </a:endParaRPr>
          </a:p>
        </p:txBody>
      </p:sp>
      <p:sp>
        <p:nvSpPr>
          <p:cNvPr id="290" name="Google Shape;290;p31"/>
          <p:cNvSpPr txBox="1"/>
          <p:nvPr/>
        </p:nvSpPr>
        <p:spPr>
          <a:xfrm>
            <a:off x="8407250" y="1074075"/>
            <a:ext cx="238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RU">
                <a:solidFill>
                  <a:schemeClr val="dk1"/>
                </a:solidFill>
              </a:rPr>
              <a:t>XGBoost</a:t>
            </a:r>
            <a:endParaRPr>
              <a:solidFill>
                <a:schemeClr val="dk1"/>
              </a:solidFill>
            </a:endParaRPr>
          </a:p>
        </p:txBody>
      </p:sp>
      <p:sp>
        <p:nvSpPr>
          <p:cNvPr id="291" name="Google Shape;291;p31"/>
          <p:cNvSpPr txBox="1"/>
          <p:nvPr/>
        </p:nvSpPr>
        <p:spPr>
          <a:xfrm>
            <a:off x="1906550" y="3640100"/>
            <a:ext cx="238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RU">
                <a:solidFill>
                  <a:srgbClr val="FFFFFF"/>
                </a:solidFill>
              </a:rPr>
              <a:t>CatBoost</a:t>
            </a:r>
            <a:endParaRPr>
              <a:solidFill>
                <a:srgbClr val="FFFFFF"/>
              </a:solidFill>
            </a:endParaRPr>
          </a:p>
        </p:txBody>
      </p:sp>
      <p:sp>
        <p:nvSpPr>
          <p:cNvPr id="292" name="Google Shape;292;p31"/>
          <p:cNvSpPr txBox="1"/>
          <p:nvPr/>
        </p:nvSpPr>
        <p:spPr>
          <a:xfrm>
            <a:off x="8138075" y="3769200"/>
            <a:ext cx="238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RU">
                <a:solidFill>
                  <a:srgbClr val="FFFFFF"/>
                </a:solidFill>
              </a:rPr>
              <a:t>Gradient Boosting</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2"/>
          <p:cNvSpPr txBox="1"/>
          <p:nvPr>
            <p:ph type="ctrTitle"/>
          </p:nvPr>
        </p:nvSpPr>
        <p:spPr>
          <a:xfrm>
            <a:off x="1532225" y="313148"/>
            <a:ext cx="9473100" cy="1278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ru-RU"/>
              <a:t>   Realization stages</a:t>
            </a:r>
            <a:endParaRPr/>
          </a:p>
        </p:txBody>
      </p:sp>
      <p:sp>
        <p:nvSpPr>
          <p:cNvPr id="298" name="Google Shape;298;p32"/>
          <p:cNvSpPr/>
          <p:nvPr/>
        </p:nvSpPr>
        <p:spPr>
          <a:xfrm>
            <a:off x="480775" y="1843875"/>
            <a:ext cx="2341800" cy="859800"/>
          </a:xfrm>
          <a:prstGeom prst="rightArrow">
            <a:avLst>
              <a:gd fmla="val 50000" name="adj1"/>
              <a:gd fmla="val 50000" name="adj2"/>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Data cleaning</a:t>
            </a:r>
            <a:endParaRPr>
              <a:solidFill>
                <a:schemeClr val="lt1"/>
              </a:solidFill>
            </a:endParaRPr>
          </a:p>
        </p:txBody>
      </p:sp>
      <p:sp>
        <p:nvSpPr>
          <p:cNvPr id="299" name="Google Shape;299;p32"/>
          <p:cNvSpPr txBox="1"/>
          <p:nvPr/>
        </p:nvSpPr>
        <p:spPr>
          <a:xfrm>
            <a:off x="694944" y="1636776"/>
            <a:ext cx="384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1</a:t>
            </a:r>
            <a:endParaRPr b="1" sz="2400">
              <a:solidFill>
                <a:schemeClr val="dk1"/>
              </a:solidFill>
              <a:latin typeface="Calibri"/>
              <a:ea typeface="Calibri"/>
              <a:cs typeface="Calibri"/>
              <a:sym typeface="Calibri"/>
            </a:endParaRPr>
          </a:p>
        </p:txBody>
      </p:sp>
      <p:sp>
        <p:nvSpPr>
          <p:cNvPr id="300" name="Google Shape;300;p32"/>
          <p:cNvSpPr/>
          <p:nvPr/>
        </p:nvSpPr>
        <p:spPr>
          <a:xfrm>
            <a:off x="2511551" y="2015165"/>
            <a:ext cx="2341800" cy="856500"/>
          </a:xfrm>
          <a:prstGeom prst="rightArrow">
            <a:avLst>
              <a:gd fmla="val 50000" name="adj1"/>
              <a:gd fmla="val 50000" name="adj2"/>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Showcase</a:t>
            </a:r>
            <a:endParaRPr>
              <a:solidFill>
                <a:schemeClr val="lt1"/>
              </a:solidFill>
            </a:endParaRPr>
          </a:p>
        </p:txBody>
      </p:sp>
      <p:sp>
        <p:nvSpPr>
          <p:cNvPr id="301" name="Google Shape;301;p32"/>
          <p:cNvSpPr txBox="1"/>
          <p:nvPr/>
        </p:nvSpPr>
        <p:spPr>
          <a:xfrm>
            <a:off x="4718304" y="2015165"/>
            <a:ext cx="305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3</a:t>
            </a:r>
            <a:endParaRPr/>
          </a:p>
        </p:txBody>
      </p:sp>
      <p:sp>
        <p:nvSpPr>
          <p:cNvPr id="302" name="Google Shape;302;p32"/>
          <p:cNvSpPr/>
          <p:nvPr/>
        </p:nvSpPr>
        <p:spPr>
          <a:xfrm>
            <a:off x="4517916" y="2220594"/>
            <a:ext cx="1947000" cy="859800"/>
          </a:xfrm>
          <a:prstGeom prst="rightArrow">
            <a:avLst>
              <a:gd fmla="val 50000" name="adj1"/>
              <a:gd fmla="val 50000" name="adj2"/>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MBA</a:t>
            </a:r>
            <a:endParaRPr>
              <a:solidFill>
                <a:schemeClr val="lt1"/>
              </a:solidFill>
            </a:endParaRPr>
          </a:p>
        </p:txBody>
      </p:sp>
      <p:sp>
        <p:nvSpPr>
          <p:cNvPr id="303" name="Google Shape;303;p32"/>
          <p:cNvSpPr txBox="1"/>
          <p:nvPr/>
        </p:nvSpPr>
        <p:spPr>
          <a:xfrm>
            <a:off x="2822448" y="1843215"/>
            <a:ext cx="152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2</a:t>
            </a:r>
            <a:endParaRPr b="1" sz="2400">
              <a:solidFill>
                <a:schemeClr val="dk1"/>
              </a:solidFill>
              <a:latin typeface="Calibri"/>
              <a:ea typeface="Calibri"/>
              <a:cs typeface="Calibri"/>
              <a:sym typeface="Calibri"/>
            </a:endParaRPr>
          </a:p>
        </p:txBody>
      </p:sp>
      <p:sp>
        <p:nvSpPr>
          <p:cNvPr id="304" name="Google Shape;304;p32"/>
          <p:cNvSpPr txBox="1"/>
          <p:nvPr/>
        </p:nvSpPr>
        <p:spPr>
          <a:xfrm>
            <a:off x="575651" y="2426025"/>
            <a:ext cx="17337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ru-RU" sz="1600">
                <a:solidFill>
                  <a:schemeClr val="dk1"/>
                </a:solidFill>
                <a:latin typeface="Calibri"/>
                <a:ea typeface="Calibri"/>
                <a:cs typeface="Calibri"/>
                <a:sym typeface="Calibri"/>
              </a:rPr>
              <a:t>Data correction, correct merging into a pivot table, filling in gaps, removing outliers.</a:t>
            </a:r>
            <a:endParaRPr/>
          </a:p>
        </p:txBody>
      </p:sp>
      <p:sp>
        <p:nvSpPr>
          <p:cNvPr id="305" name="Google Shape;305;p32"/>
          <p:cNvSpPr txBox="1"/>
          <p:nvPr/>
        </p:nvSpPr>
        <p:spPr>
          <a:xfrm>
            <a:off x="2648570" y="2800764"/>
            <a:ext cx="14889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Calibri"/>
                <a:ea typeface="Calibri"/>
                <a:cs typeface="Calibri"/>
                <a:sym typeface="Calibri"/>
              </a:rPr>
              <a:t>Aggregation of data into showcases for subsequent application of models, analysis of the received showcases</a:t>
            </a:r>
            <a:endParaRPr/>
          </a:p>
        </p:txBody>
      </p:sp>
      <p:sp>
        <p:nvSpPr>
          <p:cNvPr id="306" name="Google Shape;306;p32"/>
          <p:cNvSpPr txBox="1"/>
          <p:nvPr/>
        </p:nvSpPr>
        <p:spPr>
          <a:xfrm>
            <a:off x="4476697" y="3047195"/>
            <a:ext cx="1578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Defining co-purchase rules</a:t>
            </a:r>
            <a:endParaRPr sz="1800">
              <a:solidFill>
                <a:schemeClr val="dk1"/>
              </a:solidFill>
              <a:latin typeface="Calibri"/>
              <a:ea typeface="Calibri"/>
              <a:cs typeface="Calibri"/>
              <a:sym typeface="Calibri"/>
            </a:endParaRPr>
          </a:p>
        </p:txBody>
      </p:sp>
      <p:sp>
        <p:nvSpPr>
          <p:cNvPr id="307" name="Google Shape;307;p32"/>
          <p:cNvSpPr/>
          <p:nvPr/>
        </p:nvSpPr>
        <p:spPr>
          <a:xfrm>
            <a:off x="10030703" y="2984350"/>
            <a:ext cx="2021700" cy="1049100"/>
          </a:xfrm>
          <a:prstGeom prst="rightArrow">
            <a:avLst>
              <a:gd fmla="val 50000" name="adj1"/>
              <a:gd fmla="val 50000" name="adj2"/>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Financial justification</a:t>
            </a:r>
            <a:endParaRPr sz="1800">
              <a:solidFill>
                <a:schemeClr val="lt1"/>
              </a:solidFill>
              <a:latin typeface="Calibri"/>
              <a:ea typeface="Calibri"/>
              <a:cs typeface="Calibri"/>
              <a:sym typeface="Calibri"/>
            </a:endParaRPr>
          </a:p>
        </p:txBody>
      </p:sp>
      <p:sp>
        <p:nvSpPr>
          <p:cNvPr id="308" name="Google Shape;308;p32"/>
          <p:cNvSpPr txBox="1"/>
          <p:nvPr/>
        </p:nvSpPr>
        <p:spPr>
          <a:xfrm>
            <a:off x="6443913" y="2220594"/>
            <a:ext cx="305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4</a:t>
            </a:r>
            <a:endParaRPr/>
          </a:p>
        </p:txBody>
      </p:sp>
      <p:sp>
        <p:nvSpPr>
          <p:cNvPr id="309" name="Google Shape;309;p32"/>
          <p:cNvSpPr txBox="1"/>
          <p:nvPr/>
        </p:nvSpPr>
        <p:spPr>
          <a:xfrm>
            <a:off x="8189479" y="2473190"/>
            <a:ext cx="305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5</a:t>
            </a:r>
            <a:endParaRPr/>
          </a:p>
        </p:txBody>
      </p:sp>
      <p:sp>
        <p:nvSpPr>
          <p:cNvPr id="310" name="Google Shape;310;p32"/>
          <p:cNvSpPr txBox="1"/>
          <p:nvPr/>
        </p:nvSpPr>
        <p:spPr>
          <a:xfrm>
            <a:off x="10082679" y="2766488"/>
            <a:ext cx="305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6</a:t>
            </a:r>
            <a:endParaRPr/>
          </a:p>
        </p:txBody>
      </p:sp>
      <p:sp>
        <p:nvSpPr>
          <p:cNvPr id="311" name="Google Shape;311;p32"/>
          <p:cNvSpPr txBox="1"/>
          <p:nvPr/>
        </p:nvSpPr>
        <p:spPr>
          <a:xfrm>
            <a:off x="5957982" y="3546472"/>
            <a:ext cx="2021700" cy="1354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600">
                <a:solidFill>
                  <a:schemeClr val="dk1"/>
                </a:solidFill>
                <a:latin typeface="Calibri"/>
                <a:ea typeface="Calibri"/>
                <a:cs typeface="Calibri"/>
                <a:sym typeface="Calibri"/>
              </a:rPr>
              <a:t>Building models that predict the likelihood of a customer returning</a:t>
            </a:r>
            <a:endParaRPr/>
          </a:p>
        </p:txBody>
      </p:sp>
      <p:sp>
        <p:nvSpPr>
          <p:cNvPr id="312" name="Google Shape;312;p32"/>
          <p:cNvSpPr txBox="1"/>
          <p:nvPr/>
        </p:nvSpPr>
        <p:spPr>
          <a:xfrm>
            <a:off x="7932348" y="3629110"/>
            <a:ext cx="18678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Formation of the best personal offers for each of the profiles</a:t>
            </a:r>
            <a:endParaRPr/>
          </a:p>
        </p:txBody>
      </p:sp>
      <p:sp>
        <p:nvSpPr>
          <p:cNvPr id="313" name="Google Shape;313;p32"/>
          <p:cNvSpPr txBox="1"/>
          <p:nvPr/>
        </p:nvSpPr>
        <p:spPr>
          <a:xfrm>
            <a:off x="10234279" y="4074626"/>
            <a:ext cx="17337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Calculation of the financial and economic justification of the project</a:t>
            </a:r>
            <a:endParaRPr/>
          </a:p>
        </p:txBody>
      </p:sp>
      <p:sp>
        <p:nvSpPr>
          <p:cNvPr id="314" name="Google Shape;314;p32"/>
          <p:cNvSpPr/>
          <p:nvPr/>
        </p:nvSpPr>
        <p:spPr>
          <a:xfrm>
            <a:off x="6111238" y="2464700"/>
            <a:ext cx="2021700" cy="1065300"/>
          </a:xfrm>
          <a:prstGeom prst="rightArrow">
            <a:avLst>
              <a:gd fmla="val 50000" name="adj1"/>
              <a:gd fmla="val 50000" name="adj2"/>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Response model</a:t>
            </a:r>
            <a:endParaRPr sz="1800">
              <a:solidFill>
                <a:schemeClr val="lt1"/>
              </a:solidFill>
              <a:latin typeface="Calibri"/>
              <a:ea typeface="Calibri"/>
              <a:cs typeface="Calibri"/>
              <a:sym typeface="Calibri"/>
            </a:endParaRPr>
          </a:p>
        </p:txBody>
      </p:sp>
      <p:sp>
        <p:nvSpPr>
          <p:cNvPr id="315" name="Google Shape;315;p32"/>
          <p:cNvSpPr/>
          <p:nvPr/>
        </p:nvSpPr>
        <p:spPr>
          <a:xfrm>
            <a:off x="7880175" y="2703675"/>
            <a:ext cx="2408100" cy="1278900"/>
          </a:xfrm>
          <a:prstGeom prst="rightArrow">
            <a:avLst>
              <a:gd fmla="val 50000" name="adj1"/>
              <a:gd fmla="val 50000" name="adj2"/>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ru-RU" sz="1800">
                <a:solidFill>
                  <a:schemeClr val="lt1"/>
                </a:solidFill>
                <a:latin typeface="Calibri"/>
                <a:ea typeface="Calibri"/>
                <a:cs typeface="Calibri"/>
                <a:sym typeface="Calibri"/>
              </a:rPr>
              <a:t>Formation of an offer</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15"/>
          <p:cNvSpPr txBox="1"/>
          <p:nvPr>
            <p:ph type="ctrTitle"/>
          </p:nvPr>
        </p:nvSpPr>
        <p:spPr>
          <a:xfrm>
            <a:off x="2255201" y="690850"/>
            <a:ext cx="8742000" cy="909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b="1" lang="ru-RU" sz="5310"/>
              <a:t>Stages of project implementation</a:t>
            </a:r>
            <a:endParaRPr sz="5310"/>
          </a:p>
        </p:txBody>
      </p:sp>
      <p:sp>
        <p:nvSpPr>
          <p:cNvPr id="76" name="Google Shape;76;p15"/>
          <p:cNvSpPr/>
          <p:nvPr/>
        </p:nvSpPr>
        <p:spPr>
          <a:xfrm>
            <a:off x="847350" y="1745375"/>
            <a:ext cx="2021700" cy="811800"/>
          </a:xfrm>
          <a:prstGeom prst="rightArrow">
            <a:avLst>
              <a:gd fmla="val 50000" name="adj1"/>
              <a:gd fmla="val 50000" name="adj2"/>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Data cleaning</a:t>
            </a:r>
            <a:endParaRPr>
              <a:solidFill>
                <a:schemeClr val="lt1"/>
              </a:solidFill>
            </a:endParaRPr>
          </a:p>
        </p:txBody>
      </p:sp>
      <p:sp>
        <p:nvSpPr>
          <p:cNvPr id="77" name="Google Shape;77;p15"/>
          <p:cNvSpPr txBox="1"/>
          <p:nvPr/>
        </p:nvSpPr>
        <p:spPr>
          <a:xfrm>
            <a:off x="694944" y="1636776"/>
            <a:ext cx="38404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2400" u="none" cap="none" strike="noStrike">
                <a:solidFill>
                  <a:schemeClr val="dk1"/>
                </a:solidFill>
                <a:latin typeface="Calibri"/>
                <a:ea typeface="Calibri"/>
                <a:cs typeface="Calibri"/>
                <a:sym typeface="Calibri"/>
              </a:rPr>
              <a:t>1</a:t>
            </a:r>
            <a:endParaRPr b="1" sz="2400">
              <a:solidFill>
                <a:schemeClr val="dk1"/>
              </a:solidFill>
              <a:latin typeface="Calibri"/>
              <a:ea typeface="Calibri"/>
              <a:cs typeface="Calibri"/>
              <a:sym typeface="Calibri"/>
            </a:endParaRPr>
          </a:p>
        </p:txBody>
      </p:sp>
      <p:sp>
        <p:nvSpPr>
          <p:cNvPr id="78" name="Google Shape;78;p15"/>
          <p:cNvSpPr/>
          <p:nvPr/>
        </p:nvSpPr>
        <p:spPr>
          <a:xfrm>
            <a:off x="2511551" y="2015165"/>
            <a:ext cx="2341800" cy="856500"/>
          </a:xfrm>
          <a:prstGeom prst="rightArrow">
            <a:avLst>
              <a:gd fmla="val 50000" name="adj1"/>
              <a:gd fmla="val 50000" name="adj2"/>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Showcase creation</a:t>
            </a:r>
            <a:endParaRPr>
              <a:solidFill>
                <a:schemeClr val="lt1"/>
              </a:solidFill>
            </a:endParaRPr>
          </a:p>
        </p:txBody>
      </p:sp>
      <p:sp>
        <p:nvSpPr>
          <p:cNvPr id="79" name="Google Shape;79;p15"/>
          <p:cNvSpPr txBox="1"/>
          <p:nvPr/>
        </p:nvSpPr>
        <p:spPr>
          <a:xfrm>
            <a:off x="4718304" y="2015165"/>
            <a:ext cx="3057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3</a:t>
            </a:r>
            <a:endParaRPr/>
          </a:p>
        </p:txBody>
      </p:sp>
      <p:sp>
        <p:nvSpPr>
          <p:cNvPr id="80" name="Google Shape;80;p15"/>
          <p:cNvSpPr/>
          <p:nvPr/>
        </p:nvSpPr>
        <p:spPr>
          <a:xfrm>
            <a:off x="4648262" y="2220600"/>
            <a:ext cx="1867800" cy="859800"/>
          </a:xfrm>
          <a:prstGeom prst="rightArrow">
            <a:avLst>
              <a:gd fmla="val 50000" name="adj1"/>
              <a:gd fmla="val 50000" name="adj2"/>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MBA</a:t>
            </a:r>
            <a:endParaRPr>
              <a:solidFill>
                <a:schemeClr val="lt1"/>
              </a:solidFill>
            </a:endParaRPr>
          </a:p>
        </p:txBody>
      </p:sp>
      <p:sp>
        <p:nvSpPr>
          <p:cNvPr id="81" name="Google Shape;81;p15"/>
          <p:cNvSpPr txBox="1"/>
          <p:nvPr/>
        </p:nvSpPr>
        <p:spPr>
          <a:xfrm>
            <a:off x="2822448" y="1843215"/>
            <a:ext cx="152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2</a:t>
            </a:r>
            <a:endParaRPr b="1" sz="2400">
              <a:solidFill>
                <a:schemeClr val="dk1"/>
              </a:solidFill>
              <a:latin typeface="Calibri"/>
              <a:ea typeface="Calibri"/>
              <a:cs typeface="Calibri"/>
              <a:sym typeface="Calibri"/>
            </a:endParaRPr>
          </a:p>
        </p:txBody>
      </p:sp>
      <p:sp>
        <p:nvSpPr>
          <p:cNvPr id="82" name="Google Shape;82;p15"/>
          <p:cNvSpPr txBox="1"/>
          <p:nvPr/>
        </p:nvSpPr>
        <p:spPr>
          <a:xfrm>
            <a:off x="847344" y="2473190"/>
            <a:ext cx="1488900" cy="2031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ru-RU">
                <a:solidFill>
                  <a:schemeClr val="dk1"/>
                </a:solidFill>
              </a:rPr>
              <a:t>Translation result</a:t>
            </a:r>
            <a:endParaRPr>
              <a:solidFill>
                <a:schemeClr val="dk1"/>
              </a:solidFill>
            </a:endParaRPr>
          </a:p>
          <a:p>
            <a:pPr indent="0" lvl="0" marL="0" rtl="0" algn="l">
              <a:spcBef>
                <a:spcPts val="0"/>
              </a:spcBef>
              <a:spcAft>
                <a:spcPts val="0"/>
              </a:spcAft>
              <a:buNone/>
            </a:pPr>
            <a:r>
              <a:rPr lang="ru-RU">
                <a:solidFill>
                  <a:schemeClr val="dk1"/>
                </a:solidFill>
              </a:rPr>
              <a:t>Data correction, correct merging into a pivot table, filling in gaps, removing outliers.</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83" name="Google Shape;83;p15"/>
          <p:cNvSpPr txBox="1"/>
          <p:nvPr/>
        </p:nvSpPr>
        <p:spPr>
          <a:xfrm>
            <a:off x="2648570" y="2800764"/>
            <a:ext cx="14889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Calibri"/>
                <a:ea typeface="Calibri"/>
                <a:cs typeface="Calibri"/>
                <a:sym typeface="Calibri"/>
              </a:rPr>
              <a:t>Aggregation of data into showcases for subsequent application of models, analysis of the received showcases</a:t>
            </a:r>
            <a:endParaRPr/>
          </a:p>
        </p:txBody>
      </p:sp>
      <p:sp>
        <p:nvSpPr>
          <p:cNvPr id="84" name="Google Shape;84;p15"/>
          <p:cNvSpPr/>
          <p:nvPr/>
        </p:nvSpPr>
        <p:spPr>
          <a:xfrm>
            <a:off x="6186700" y="2426025"/>
            <a:ext cx="2021700" cy="998700"/>
          </a:xfrm>
          <a:prstGeom prst="rightArrow">
            <a:avLst>
              <a:gd fmla="val 50000" name="adj1"/>
              <a:gd fmla="val 50000" name="adj2"/>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Response Model</a:t>
            </a:r>
            <a:endParaRPr sz="1800">
              <a:solidFill>
                <a:schemeClr val="lt1"/>
              </a:solidFill>
              <a:latin typeface="Calibri"/>
              <a:ea typeface="Calibri"/>
              <a:cs typeface="Calibri"/>
              <a:sym typeface="Calibri"/>
            </a:endParaRPr>
          </a:p>
        </p:txBody>
      </p:sp>
      <p:sp>
        <p:nvSpPr>
          <p:cNvPr id="85" name="Google Shape;85;p15"/>
          <p:cNvSpPr txBox="1"/>
          <p:nvPr/>
        </p:nvSpPr>
        <p:spPr>
          <a:xfrm>
            <a:off x="4306849" y="2934850"/>
            <a:ext cx="1791000" cy="1325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ru-RU" sz="1800">
                <a:solidFill>
                  <a:schemeClr val="dk1"/>
                </a:solidFill>
                <a:latin typeface="Calibri"/>
                <a:ea typeface="Calibri"/>
                <a:cs typeface="Calibri"/>
                <a:sym typeface="Calibri"/>
              </a:rPr>
              <a:t>Definition</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ru-RU" sz="1800">
                <a:solidFill>
                  <a:schemeClr val="dk1"/>
                </a:solidFill>
                <a:latin typeface="Calibri"/>
                <a:ea typeface="Calibri"/>
                <a:cs typeface="Calibri"/>
                <a:sym typeface="Calibri"/>
              </a:rPr>
              <a:t>joint purchase rules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15"/>
          <p:cNvSpPr/>
          <p:nvPr/>
        </p:nvSpPr>
        <p:spPr>
          <a:xfrm>
            <a:off x="7932350" y="2597425"/>
            <a:ext cx="2204400" cy="1354500"/>
          </a:xfrm>
          <a:prstGeom prst="rightArrow">
            <a:avLst>
              <a:gd fmla="val 50000" name="adj1"/>
              <a:gd fmla="val 50000" name="adj2"/>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Forming an offer</a:t>
            </a:r>
            <a:endParaRPr sz="1800">
              <a:solidFill>
                <a:schemeClr val="lt1"/>
              </a:solidFill>
              <a:latin typeface="Calibri"/>
              <a:ea typeface="Calibri"/>
              <a:cs typeface="Calibri"/>
              <a:sym typeface="Calibri"/>
            </a:endParaRPr>
          </a:p>
        </p:txBody>
      </p:sp>
      <p:sp>
        <p:nvSpPr>
          <p:cNvPr id="87" name="Google Shape;87;p15"/>
          <p:cNvSpPr/>
          <p:nvPr/>
        </p:nvSpPr>
        <p:spPr>
          <a:xfrm>
            <a:off x="9830878" y="2984350"/>
            <a:ext cx="2021700" cy="1049100"/>
          </a:xfrm>
          <a:prstGeom prst="rightArrow">
            <a:avLst>
              <a:gd fmla="val 50000" name="adj1"/>
              <a:gd fmla="val 50000" name="adj2"/>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ru-RU" sz="1800">
                <a:solidFill>
                  <a:schemeClr val="lt1"/>
                </a:solidFill>
                <a:latin typeface="Calibri"/>
                <a:ea typeface="Calibri"/>
                <a:cs typeface="Calibri"/>
                <a:sym typeface="Calibri"/>
              </a:rPr>
              <a:t>Financial</a:t>
            </a:r>
            <a:r>
              <a:rPr lang="ru-RU" sz="1800">
                <a:latin typeface="Calibri"/>
                <a:ea typeface="Calibri"/>
                <a:cs typeface="Calibri"/>
                <a:sym typeface="Calibri"/>
              </a:rPr>
              <a:t> </a:t>
            </a:r>
            <a:r>
              <a:rPr lang="ru-RU" sz="1800">
                <a:solidFill>
                  <a:schemeClr val="lt1"/>
                </a:solidFill>
                <a:latin typeface="Calibri"/>
                <a:ea typeface="Calibri"/>
                <a:cs typeface="Calibri"/>
                <a:sym typeface="Calibri"/>
              </a:rPr>
              <a:t>justification</a:t>
            </a:r>
            <a:endParaRPr sz="1800">
              <a:solidFill>
                <a:schemeClr val="lt1"/>
              </a:solidFill>
              <a:latin typeface="Calibri"/>
              <a:ea typeface="Calibri"/>
              <a:cs typeface="Calibri"/>
              <a:sym typeface="Calibri"/>
            </a:endParaRPr>
          </a:p>
        </p:txBody>
      </p:sp>
      <p:sp>
        <p:nvSpPr>
          <p:cNvPr id="88" name="Google Shape;88;p15"/>
          <p:cNvSpPr txBox="1"/>
          <p:nvPr/>
        </p:nvSpPr>
        <p:spPr>
          <a:xfrm>
            <a:off x="6443913" y="2220594"/>
            <a:ext cx="3057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4</a:t>
            </a:r>
            <a:endParaRPr/>
          </a:p>
        </p:txBody>
      </p:sp>
      <p:sp>
        <p:nvSpPr>
          <p:cNvPr id="89" name="Google Shape;89;p15"/>
          <p:cNvSpPr txBox="1"/>
          <p:nvPr/>
        </p:nvSpPr>
        <p:spPr>
          <a:xfrm>
            <a:off x="8208404" y="2522690"/>
            <a:ext cx="305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5</a:t>
            </a:r>
            <a:endParaRPr/>
          </a:p>
        </p:txBody>
      </p:sp>
      <p:sp>
        <p:nvSpPr>
          <p:cNvPr id="90" name="Google Shape;90;p15"/>
          <p:cNvSpPr txBox="1"/>
          <p:nvPr/>
        </p:nvSpPr>
        <p:spPr>
          <a:xfrm>
            <a:off x="10094329" y="2800763"/>
            <a:ext cx="305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6</a:t>
            </a:r>
            <a:endParaRPr/>
          </a:p>
        </p:txBody>
      </p:sp>
      <p:sp>
        <p:nvSpPr>
          <p:cNvPr id="91" name="Google Shape;91;p15"/>
          <p:cNvSpPr txBox="1"/>
          <p:nvPr/>
        </p:nvSpPr>
        <p:spPr>
          <a:xfrm>
            <a:off x="6097857" y="3424722"/>
            <a:ext cx="2021700" cy="1354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600">
                <a:solidFill>
                  <a:schemeClr val="dk1"/>
                </a:solidFill>
                <a:latin typeface="Calibri"/>
                <a:ea typeface="Calibri"/>
                <a:cs typeface="Calibri"/>
                <a:sym typeface="Calibri"/>
              </a:rPr>
              <a:t>Building models that predict the likelihood of a customer returning</a:t>
            </a:r>
            <a:endParaRPr/>
          </a:p>
        </p:txBody>
      </p:sp>
      <p:sp>
        <p:nvSpPr>
          <p:cNvPr id="92" name="Google Shape;92;p15"/>
          <p:cNvSpPr txBox="1"/>
          <p:nvPr/>
        </p:nvSpPr>
        <p:spPr>
          <a:xfrm>
            <a:off x="7899398" y="3906960"/>
            <a:ext cx="1867800" cy="1139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700">
                <a:solidFill>
                  <a:schemeClr val="dk1"/>
                </a:solidFill>
                <a:latin typeface="Calibri"/>
                <a:ea typeface="Calibri"/>
                <a:cs typeface="Calibri"/>
                <a:sym typeface="Calibri"/>
              </a:rPr>
              <a:t>Formation of the best personal offers for each of the profiles</a:t>
            </a:r>
            <a:endParaRPr sz="1700"/>
          </a:p>
        </p:txBody>
      </p:sp>
      <p:sp>
        <p:nvSpPr>
          <p:cNvPr id="93" name="Google Shape;93;p15"/>
          <p:cNvSpPr txBox="1"/>
          <p:nvPr/>
        </p:nvSpPr>
        <p:spPr>
          <a:xfrm>
            <a:off x="9830879" y="4033451"/>
            <a:ext cx="1714800" cy="118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ru-RU" sz="1600">
                <a:solidFill>
                  <a:schemeClr val="dk1"/>
                </a:solidFill>
                <a:latin typeface="Calibri"/>
                <a:ea typeface="Calibri"/>
                <a:cs typeface="Calibri"/>
                <a:sym typeface="Calibri"/>
              </a:rPr>
              <a:t>Financial</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ru-RU" sz="1600">
                <a:solidFill>
                  <a:schemeClr val="dk1"/>
                </a:solidFill>
                <a:latin typeface="Calibri"/>
                <a:ea typeface="Calibri"/>
                <a:cs typeface="Calibri"/>
                <a:sym typeface="Calibri"/>
              </a:rPr>
              <a:t>justification</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3"/>
          <p:cNvSpPr/>
          <p:nvPr/>
        </p:nvSpPr>
        <p:spPr>
          <a:xfrm>
            <a:off x="878175" y="3832000"/>
            <a:ext cx="2967600" cy="2523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3"/>
          <p:cNvSpPr txBox="1"/>
          <p:nvPr>
            <p:ph type="title"/>
          </p:nvPr>
        </p:nvSpPr>
        <p:spPr>
          <a:xfrm>
            <a:off x="241350" y="365125"/>
            <a:ext cx="11112600" cy="1325700"/>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27500"/>
              <a:buFont typeface="Arial"/>
              <a:buNone/>
            </a:pPr>
            <a:r>
              <a:rPr lang="ru-RU"/>
              <a:t>Definition of rules for targeted campaigns and selection of customers</a:t>
            </a:r>
            <a:endParaRPr/>
          </a:p>
          <a:p>
            <a:pPr indent="0" lvl="0" marL="0" rtl="0" algn="l">
              <a:lnSpc>
                <a:spcPct val="90000"/>
              </a:lnSpc>
              <a:spcBef>
                <a:spcPts val="0"/>
              </a:spcBef>
              <a:spcAft>
                <a:spcPts val="0"/>
              </a:spcAft>
              <a:buClr>
                <a:schemeClr val="dk1"/>
              </a:buClr>
              <a:buSzPct val="110000"/>
              <a:buFont typeface="Calibri"/>
              <a:buNone/>
            </a:pPr>
            <a:r>
              <a:t/>
            </a:r>
            <a:endParaRPr/>
          </a:p>
        </p:txBody>
      </p:sp>
      <p:sp>
        <p:nvSpPr>
          <p:cNvPr id="322" name="Google Shape;322;p33"/>
          <p:cNvSpPr txBox="1"/>
          <p:nvPr>
            <p:ph idx="1" type="body"/>
          </p:nvPr>
        </p:nvSpPr>
        <p:spPr>
          <a:xfrm>
            <a:off x="1230000" y="1815200"/>
            <a:ext cx="11112600" cy="48729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1600"/>
              </a:spcAft>
              <a:buClr>
                <a:schemeClr val="dk1"/>
              </a:buClr>
              <a:buSzPts val="2800"/>
              <a:buNone/>
            </a:pPr>
            <a:r>
              <a:rPr lang="ru-RU"/>
              <a:t>Make a purchase of goods of a certain line from a certain amount and get a 10% cashback</a:t>
            </a:r>
            <a:endParaRPr/>
          </a:p>
        </p:txBody>
      </p:sp>
      <p:sp>
        <p:nvSpPr>
          <p:cNvPr id="323" name="Google Shape;323;p33"/>
          <p:cNvSpPr txBox="1"/>
          <p:nvPr/>
        </p:nvSpPr>
        <p:spPr>
          <a:xfrm>
            <a:off x="874675" y="3832000"/>
            <a:ext cx="27039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RU" sz="1600">
                <a:solidFill>
                  <a:schemeClr val="dk1"/>
                </a:solidFill>
                <a:latin typeface="Calibri"/>
                <a:ea typeface="Calibri"/>
                <a:cs typeface="Calibri"/>
                <a:sym typeface="Calibri"/>
              </a:rPr>
              <a:t>Increase in the average check</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ru-RU" sz="1600">
                <a:solidFill>
                  <a:schemeClr val="dk1"/>
                </a:solidFill>
                <a:latin typeface="Calibri"/>
                <a:ea typeface="Calibri"/>
                <a:cs typeface="Calibri"/>
                <a:sym typeface="Calibri"/>
              </a:rPr>
              <a:t>Increased shopping frequency</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ru-RU" sz="1600">
                <a:solidFill>
                  <a:schemeClr val="dk1"/>
                </a:solidFill>
                <a:latin typeface="Calibri"/>
                <a:ea typeface="Calibri"/>
                <a:cs typeface="Calibri"/>
                <a:sym typeface="Calibri"/>
              </a:rPr>
              <a:t>Cart expansion</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ru-RU" sz="1600">
                <a:solidFill>
                  <a:schemeClr val="dk1"/>
                </a:solidFill>
                <a:latin typeface="Calibri"/>
                <a:ea typeface="Calibri"/>
                <a:cs typeface="Calibri"/>
                <a:sym typeface="Calibri"/>
              </a:rPr>
              <a:t>Cart Margin Increase</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324" name="Google Shape;324;p33"/>
          <p:cNvSpPr txBox="1"/>
          <p:nvPr/>
        </p:nvSpPr>
        <p:spPr>
          <a:xfrm>
            <a:off x="2314775" y="3357250"/>
            <a:ext cx="89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RU" sz="1700">
                <a:solidFill>
                  <a:schemeClr val="dk1"/>
                </a:solidFill>
                <a:latin typeface="Calibri"/>
                <a:ea typeface="Calibri"/>
                <a:cs typeface="Calibri"/>
                <a:sym typeface="Calibri"/>
              </a:rPr>
              <a:t>I goal</a:t>
            </a:r>
            <a:endParaRPr b="1" sz="1700">
              <a:solidFill>
                <a:schemeClr val="dk1"/>
              </a:solidFill>
              <a:latin typeface="Calibri"/>
              <a:ea typeface="Calibri"/>
              <a:cs typeface="Calibri"/>
              <a:sym typeface="Calibri"/>
            </a:endParaRPr>
          </a:p>
        </p:txBody>
      </p:sp>
      <p:sp>
        <p:nvSpPr>
          <p:cNvPr id="325" name="Google Shape;325;p33"/>
          <p:cNvSpPr/>
          <p:nvPr/>
        </p:nvSpPr>
        <p:spPr>
          <a:xfrm>
            <a:off x="4961150" y="3803650"/>
            <a:ext cx="2842200" cy="2151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ru-RU" sz="1600">
                <a:solidFill>
                  <a:schemeClr val="dk1"/>
                </a:solidFill>
                <a:latin typeface="Calibri"/>
                <a:ea typeface="Calibri"/>
                <a:cs typeface="Calibri"/>
                <a:sym typeface="Calibri"/>
              </a:rPr>
              <a:t>Unstable category</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ru-RU" sz="1600">
                <a:solidFill>
                  <a:schemeClr val="dk1"/>
                </a:solidFill>
                <a:latin typeface="Calibri"/>
                <a:ea typeface="Calibri"/>
                <a:cs typeface="Calibri"/>
                <a:sym typeface="Calibri"/>
              </a:rPr>
              <a:t>more expensive brand</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ru-RU" sz="1600">
                <a:solidFill>
                  <a:schemeClr val="dk1"/>
                </a:solidFill>
                <a:latin typeface="Calibri"/>
                <a:ea typeface="Calibri"/>
                <a:cs typeface="Calibri"/>
                <a:sym typeface="Calibri"/>
              </a:rPr>
              <a:t>More marginal brand</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ru-RU" sz="1600">
                <a:solidFill>
                  <a:schemeClr val="dk1"/>
                </a:solidFill>
                <a:latin typeface="Calibri"/>
                <a:ea typeface="Calibri"/>
                <a:cs typeface="Calibri"/>
                <a:sym typeface="Calibri"/>
              </a:rPr>
              <a:t>Minimum basket</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326" name="Google Shape;326;p33"/>
          <p:cNvSpPr txBox="1"/>
          <p:nvPr/>
        </p:nvSpPr>
        <p:spPr>
          <a:xfrm>
            <a:off x="6302225" y="3205800"/>
            <a:ext cx="89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RU" sz="1700">
                <a:solidFill>
                  <a:schemeClr val="dk1"/>
                </a:solidFill>
                <a:latin typeface="Calibri"/>
                <a:ea typeface="Calibri"/>
                <a:cs typeface="Calibri"/>
                <a:sym typeface="Calibri"/>
              </a:rPr>
              <a:t>II goal</a:t>
            </a:r>
            <a:endParaRPr b="1" sz="1700">
              <a:solidFill>
                <a:schemeClr val="dk1"/>
              </a:solidFill>
              <a:latin typeface="Calibri"/>
              <a:ea typeface="Calibri"/>
              <a:cs typeface="Calibri"/>
              <a:sym typeface="Calibri"/>
            </a:endParaRPr>
          </a:p>
        </p:txBody>
      </p:sp>
      <p:sp>
        <p:nvSpPr>
          <p:cNvPr id="327" name="Google Shape;327;p33"/>
          <p:cNvSpPr/>
          <p:nvPr/>
        </p:nvSpPr>
        <p:spPr>
          <a:xfrm>
            <a:off x="8814825" y="3832000"/>
            <a:ext cx="2842200" cy="2094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ru-RU" sz="1500">
                <a:solidFill>
                  <a:srgbClr val="FFFFFF"/>
                </a:solidFill>
              </a:rPr>
              <a:t>Loyalty points increase</a:t>
            </a:r>
            <a:endParaRPr sz="1500">
              <a:solidFill>
                <a:srgbClr val="FFFFFF"/>
              </a:solidFill>
            </a:endParaRPr>
          </a:p>
          <a:p>
            <a:pPr indent="0" lvl="0" marL="0" rtl="0" algn="l">
              <a:lnSpc>
                <a:spcPct val="115000"/>
              </a:lnSpc>
              <a:spcBef>
                <a:spcPts val="0"/>
              </a:spcBef>
              <a:spcAft>
                <a:spcPts val="0"/>
              </a:spcAft>
              <a:buNone/>
            </a:pPr>
            <a:r>
              <a:rPr lang="ru-RU" sz="1500">
                <a:solidFill>
                  <a:srgbClr val="FFFFFF"/>
                </a:solidFill>
              </a:rPr>
              <a:t>Fixed discount</a:t>
            </a:r>
            <a:endParaRPr sz="1500">
              <a:solidFill>
                <a:srgbClr val="FFFFFF"/>
              </a:solidFill>
            </a:endParaRPr>
          </a:p>
          <a:p>
            <a:pPr indent="0" lvl="0" marL="0" rtl="0" algn="l">
              <a:lnSpc>
                <a:spcPct val="115000"/>
              </a:lnSpc>
              <a:spcBef>
                <a:spcPts val="0"/>
              </a:spcBef>
              <a:spcAft>
                <a:spcPts val="0"/>
              </a:spcAft>
              <a:buNone/>
            </a:pPr>
            <a:r>
              <a:rPr lang="ru-RU" sz="1500">
                <a:solidFill>
                  <a:srgbClr val="FFFFFF"/>
                </a:solidFill>
              </a:rPr>
              <a:t>Percentage discount</a:t>
            </a:r>
            <a:endParaRPr sz="1500">
              <a:solidFill>
                <a:srgbClr val="FFFFFF"/>
              </a:solidFill>
            </a:endParaRPr>
          </a:p>
          <a:p>
            <a:pPr indent="0" lvl="0" marL="0" rtl="0" algn="l">
              <a:lnSpc>
                <a:spcPct val="115000"/>
              </a:lnSpc>
              <a:spcBef>
                <a:spcPts val="0"/>
              </a:spcBef>
              <a:spcAft>
                <a:spcPts val="0"/>
              </a:spcAft>
              <a:buNone/>
            </a:pPr>
            <a:r>
              <a:rPr lang="ru-RU" sz="1500">
                <a:solidFill>
                  <a:srgbClr val="FFFFFF"/>
                </a:solidFill>
              </a:rPr>
              <a:t>Second item as a gift</a:t>
            </a:r>
            <a:endParaRPr sz="1500">
              <a:solidFill>
                <a:srgbClr val="FFFFFF"/>
              </a:solidFill>
            </a:endParaRPr>
          </a:p>
          <a:p>
            <a:pPr indent="0" lvl="0" marL="0" rtl="0" algn="l">
              <a:spcBef>
                <a:spcPts val="0"/>
              </a:spcBef>
              <a:spcAft>
                <a:spcPts val="0"/>
              </a:spcAft>
              <a:buNone/>
            </a:pPr>
            <a:r>
              <a:t/>
            </a:r>
            <a:endParaRPr sz="1500">
              <a:solidFill>
                <a:srgbClr val="FFFFFF"/>
              </a:solidFill>
            </a:endParaRPr>
          </a:p>
        </p:txBody>
      </p:sp>
      <p:sp>
        <p:nvSpPr>
          <p:cNvPr id="328" name="Google Shape;328;p33"/>
          <p:cNvSpPr txBox="1"/>
          <p:nvPr/>
        </p:nvSpPr>
        <p:spPr>
          <a:xfrm>
            <a:off x="9919575" y="3205800"/>
            <a:ext cx="89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RU" sz="1700">
                <a:solidFill>
                  <a:schemeClr val="dk1"/>
                </a:solidFill>
                <a:latin typeface="Calibri"/>
                <a:ea typeface="Calibri"/>
                <a:cs typeface="Calibri"/>
                <a:sym typeface="Calibri"/>
              </a:rPr>
              <a:t>III goal</a:t>
            </a:r>
            <a:endParaRPr b="1" sz="17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ru-RU" sz="4100">
                <a:latin typeface="Calibri"/>
                <a:ea typeface="Calibri"/>
                <a:cs typeface="Calibri"/>
                <a:sym typeface="Calibri"/>
              </a:rPr>
              <a:t>Next best offer</a:t>
            </a:r>
            <a:endParaRPr b="1" sz="4100">
              <a:latin typeface="Calibri"/>
              <a:ea typeface="Calibri"/>
              <a:cs typeface="Calibri"/>
              <a:sym typeface="Calibri"/>
            </a:endParaRPr>
          </a:p>
        </p:txBody>
      </p:sp>
      <p:sp>
        <p:nvSpPr>
          <p:cNvPr id="334" name="Google Shape;334;p3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graphicFrame>
        <p:nvGraphicFramePr>
          <p:cNvPr id="335" name="Google Shape;335;p34"/>
          <p:cNvGraphicFramePr/>
          <p:nvPr/>
        </p:nvGraphicFramePr>
        <p:xfrm>
          <a:off x="952500" y="2756250"/>
          <a:ext cx="3000000" cy="3000000"/>
        </p:xfrm>
        <a:graphic>
          <a:graphicData uri="http://schemas.openxmlformats.org/drawingml/2006/table">
            <a:tbl>
              <a:tblPr>
                <a:noFill/>
                <a:tableStyleId>{B27EE0F6-2B57-4883-BE60-E705E6D09FF1}</a:tableStyleId>
              </a:tblPr>
              <a:tblGrid>
                <a:gridCol w="2571750"/>
                <a:gridCol w="2257525"/>
                <a:gridCol w="3058250"/>
                <a:gridCol w="2399475"/>
              </a:tblGrid>
              <a:tr h="1140200">
                <a:tc>
                  <a:txBody>
                    <a:bodyPr/>
                    <a:lstStyle/>
                    <a:p>
                      <a:pPr indent="0" lvl="0" marL="0" rtl="0" algn="ctr">
                        <a:spcBef>
                          <a:spcPts val="0"/>
                        </a:spcBef>
                        <a:spcAft>
                          <a:spcPts val="0"/>
                        </a:spcAft>
                        <a:buNone/>
                      </a:pPr>
                      <a:r>
                        <a:rPr b="1" lang="ru-RU" sz="1700">
                          <a:solidFill>
                            <a:schemeClr val="dk1"/>
                          </a:solidFill>
                          <a:latin typeface="Calibri"/>
                          <a:ea typeface="Calibri"/>
                          <a:cs typeface="Calibri"/>
                          <a:sym typeface="Calibri"/>
                        </a:rPr>
                        <a:t>Segment</a:t>
                      </a:r>
                      <a:endParaRPr b="1" sz="1700">
                        <a:solidFill>
                          <a:schemeClr val="dk1"/>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b="1" lang="ru-RU" sz="1700">
                          <a:solidFill>
                            <a:schemeClr val="dk1"/>
                          </a:solidFill>
                          <a:latin typeface="Calibri"/>
                          <a:ea typeface="Calibri"/>
                          <a:cs typeface="Calibri"/>
                          <a:sym typeface="Calibri"/>
                        </a:rPr>
                        <a:t>Aim</a:t>
                      </a:r>
                      <a:endParaRPr b="1" sz="1700">
                        <a:solidFill>
                          <a:schemeClr val="dk1"/>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b="1" lang="ru-RU" sz="1700">
                          <a:solidFill>
                            <a:schemeClr val="dk1"/>
                          </a:solidFill>
                          <a:latin typeface="Calibri"/>
                          <a:ea typeface="Calibri"/>
                          <a:cs typeface="Calibri"/>
                          <a:sym typeface="Calibri"/>
                        </a:rPr>
                        <a:t>Customer processing method</a:t>
                      </a:r>
                      <a:endParaRPr b="1" sz="1700">
                        <a:solidFill>
                          <a:schemeClr val="dk1"/>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b="1" lang="ru-RU" sz="1700">
                          <a:solidFill>
                            <a:schemeClr val="dk1"/>
                          </a:solidFill>
                          <a:latin typeface="Calibri"/>
                          <a:ea typeface="Calibri"/>
                          <a:cs typeface="Calibri"/>
                          <a:sym typeface="Calibri"/>
                        </a:rPr>
                        <a:t>Expected profit</a:t>
                      </a:r>
                      <a:endParaRPr b="1" sz="1700">
                        <a:solidFill>
                          <a:schemeClr val="dk1"/>
                        </a:solidFill>
                        <a:latin typeface="Calibri"/>
                        <a:ea typeface="Calibri"/>
                        <a:cs typeface="Calibri"/>
                        <a:sym typeface="Calibri"/>
                      </a:endParaRPr>
                    </a:p>
                    <a:p>
                      <a:pPr indent="0" lvl="0" marL="0" rtl="0" algn="ctr">
                        <a:spcBef>
                          <a:spcPts val="0"/>
                        </a:spcBef>
                        <a:spcAft>
                          <a:spcPts val="0"/>
                        </a:spcAft>
                        <a:buNone/>
                      </a:pPr>
                      <a:r>
                        <a:rPr b="1" lang="ru-RU" sz="1700">
                          <a:solidFill>
                            <a:schemeClr val="dk1"/>
                          </a:solidFill>
                          <a:latin typeface="Calibri"/>
                          <a:ea typeface="Calibri"/>
                          <a:cs typeface="Calibri"/>
                          <a:sym typeface="Calibri"/>
                        </a:rPr>
                        <a:t>(thousand rubles)</a:t>
                      </a:r>
                      <a:endParaRPr b="1" sz="1700">
                        <a:solidFill>
                          <a:schemeClr val="dk1"/>
                        </a:solidFill>
                        <a:latin typeface="Calibri"/>
                        <a:ea typeface="Calibri"/>
                        <a:cs typeface="Calibri"/>
                        <a:sym typeface="Calibri"/>
                      </a:endParaRPr>
                    </a:p>
                    <a:p>
                      <a:pPr indent="0" lvl="0" marL="0" rtl="0" algn="ctr">
                        <a:spcBef>
                          <a:spcPts val="0"/>
                        </a:spcBef>
                        <a:spcAft>
                          <a:spcPts val="0"/>
                        </a:spcAft>
                        <a:buNone/>
                      </a:pPr>
                      <a:r>
                        <a:t/>
                      </a:r>
                      <a:endParaRPr b="1" sz="1700">
                        <a:solidFill>
                          <a:schemeClr val="dk1"/>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r>
              <a:tr h="1140200">
                <a:tc>
                  <a:txBody>
                    <a:bodyPr/>
                    <a:lstStyle/>
                    <a:p>
                      <a:pPr indent="0" lvl="0" marL="0" rtl="0" algn="ctr">
                        <a:spcBef>
                          <a:spcPts val="0"/>
                        </a:spcBef>
                        <a:spcAft>
                          <a:spcPts val="0"/>
                        </a:spcAft>
                        <a:buNone/>
                      </a:pPr>
                      <a:r>
                        <a:rPr b="1" lang="ru-RU" sz="1800">
                          <a:solidFill>
                            <a:schemeClr val="dk1"/>
                          </a:solidFill>
                          <a:latin typeface="Calibri"/>
                          <a:ea typeface="Calibri"/>
                          <a:cs typeface="Calibri"/>
                          <a:sym typeface="Calibri"/>
                        </a:rPr>
                        <a:t>I segment</a:t>
                      </a:r>
                      <a:endParaRPr b="1" sz="1800">
                        <a:solidFill>
                          <a:schemeClr val="dk1"/>
                        </a:solidFill>
                        <a:latin typeface="Calibri"/>
                        <a:ea typeface="Calibri"/>
                        <a:cs typeface="Calibri"/>
                        <a:sym typeface="Calibri"/>
                      </a:endParaRPr>
                    </a:p>
                    <a:p>
                      <a:pPr indent="0" lvl="0" marL="0" rtl="0" algn="ctr">
                        <a:spcBef>
                          <a:spcPts val="0"/>
                        </a:spcBef>
                        <a:spcAft>
                          <a:spcPts val="0"/>
                        </a:spcAft>
                        <a:buNone/>
                      </a:pPr>
                      <a:r>
                        <a:rPr b="1" lang="ru-RU" sz="1800">
                          <a:solidFill>
                            <a:schemeClr val="dk1"/>
                          </a:solidFill>
                          <a:latin typeface="Calibri"/>
                          <a:ea typeface="Calibri"/>
                          <a:cs typeface="Calibri"/>
                          <a:sym typeface="Calibri"/>
                        </a:rPr>
                        <a:t>baby food</a:t>
                      </a:r>
                      <a:endParaRPr b="1" sz="1800">
                        <a:solidFill>
                          <a:schemeClr val="dk1"/>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RU">
                          <a:solidFill>
                            <a:schemeClr val="dk1"/>
                          </a:solidFill>
                        </a:rPr>
                        <a:t>Increasing the average check</a:t>
                      </a:r>
                      <a:endParaRPr>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RU" sz="1700">
                          <a:solidFill>
                            <a:schemeClr val="dk1"/>
                          </a:solidFill>
                          <a:latin typeface="Calibri"/>
                          <a:ea typeface="Calibri"/>
                          <a:cs typeface="Calibri"/>
                          <a:sym typeface="Calibri"/>
                        </a:rPr>
                        <a:t>Distribution of special offers among clients</a:t>
                      </a:r>
                      <a:endParaRPr sz="1700">
                        <a:solidFill>
                          <a:schemeClr val="dk1"/>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RU">
                          <a:solidFill>
                            <a:schemeClr val="dk1"/>
                          </a:solidFill>
                        </a:rPr>
                        <a:t>4000</a:t>
                      </a:r>
                      <a:endParaRPr>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40200">
                <a:tc>
                  <a:txBody>
                    <a:bodyPr/>
                    <a:lstStyle/>
                    <a:p>
                      <a:pPr indent="0" lvl="0" marL="0" rtl="0" algn="ctr">
                        <a:spcBef>
                          <a:spcPts val="0"/>
                        </a:spcBef>
                        <a:spcAft>
                          <a:spcPts val="0"/>
                        </a:spcAft>
                        <a:buClr>
                          <a:schemeClr val="dk1"/>
                        </a:buClr>
                        <a:buSzPts val="1100"/>
                        <a:buFont typeface="Arial"/>
                        <a:buNone/>
                      </a:pPr>
                      <a:r>
                        <a:rPr b="1" lang="ru-RU" sz="1800">
                          <a:solidFill>
                            <a:schemeClr val="dk1"/>
                          </a:solidFill>
                          <a:latin typeface="Calibri"/>
                          <a:ea typeface="Calibri"/>
                          <a:cs typeface="Calibri"/>
                          <a:sym typeface="Calibri"/>
                        </a:rPr>
                        <a:t>II segment</a:t>
                      </a:r>
                      <a:endParaRPr b="1" sz="18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ru-RU" sz="1800">
                          <a:solidFill>
                            <a:schemeClr val="dk1"/>
                          </a:solidFill>
                          <a:latin typeface="Calibri"/>
                          <a:ea typeface="Calibri"/>
                          <a:cs typeface="Calibri"/>
                          <a:sym typeface="Calibri"/>
                        </a:rPr>
                        <a:t>baby clothes</a:t>
                      </a:r>
                      <a:endParaRPr b="1" sz="1800">
                        <a:solidFill>
                          <a:schemeClr val="dk1"/>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RU">
                          <a:solidFill>
                            <a:schemeClr val="dk1"/>
                          </a:solidFill>
                        </a:rPr>
                        <a:t>Increasing the average check, expanding the audience</a:t>
                      </a:r>
                      <a:endParaRPr>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RU">
                          <a:solidFill>
                            <a:schemeClr val="dk1"/>
                          </a:solidFill>
                        </a:rPr>
                        <a:t>Adding coupons for next  purchases when paying online with delivery</a:t>
                      </a:r>
                      <a:endParaRPr>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RU">
                          <a:solidFill>
                            <a:schemeClr val="dk1"/>
                          </a:solidFill>
                        </a:rPr>
                        <a:t>3085</a:t>
                      </a:r>
                      <a:endParaRPr>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9" name="Shape 339"/>
        <p:cNvGrpSpPr/>
        <p:nvPr/>
      </p:nvGrpSpPr>
      <p:grpSpPr>
        <a:xfrm>
          <a:off x="0" y="0"/>
          <a:ext cx="0" cy="0"/>
          <a:chOff x="0" y="0"/>
          <a:chExt cx="0" cy="0"/>
        </a:xfrm>
      </p:grpSpPr>
      <p:sp>
        <p:nvSpPr>
          <p:cNvPr id="340" name="Google Shape;340;p3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ru-RU" sz="4100">
                <a:solidFill>
                  <a:srgbClr val="FFFFFF"/>
                </a:solidFill>
                <a:latin typeface="Calibri"/>
                <a:ea typeface="Calibri"/>
                <a:cs typeface="Calibri"/>
                <a:sym typeface="Calibri"/>
              </a:rPr>
              <a:t>Next best offer</a:t>
            </a:r>
            <a:endParaRPr b="1" sz="4100">
              <a:solidFill>
                <a:srgbClr val="FFFFFF"/>
              </a:solidFill>
              <a:latin typeface="Calibri"/>
              <a:ea typeface="Calibri"/>
              <a:cs typeface="Calibri"/>
              <a:sym typeface="Calibri"/>
            </a:endParaRPr>
          </a:p>
          <a:p>
            <a:pPr indent="0" lvl="0" marL="0" rtl="0" algn="l">
              <a:spcBef>
                <a:spcPts val="0"/>
              </a:spcBef>
              <a:spcAft>
                <a:spcPts val="0"/>
              </a:spcAft>
              <a:buNone/>
            </a:pPr>
            <a:r>
              <a:t/>
            </a:r>
            <a:endParaRPr>
              <a:solidFill>
                <a:srgbClr val="FFFFFF"/>
              </a:solidFill>
              <a:latin typeface="Calibri"/>
              <a:ea typeface="Calibri"/>
              <a:cs typeface="Calibri"/>
              <a:sym typeface="Calibri"/>
            </a:endParaRPr>
          </a:p>
        </p:txBody>
      </p:sp>
      <p:graphicFrame>
        <p:nvGraphicFramePr>
          <p:cNvPr id="341" name="Google Shape;341;p35"/>
          <p:cNvGraphicFramePr/>
          <p:nvPr/>
        </p:nvGraphicFramePr>
        <p:xfrm>
          <a:off x="992075" y="1913450"/>
          <a:ext cx="3000000" cy="3000000"/>
        </p:xfrm>
        <a:graphic>
          <a:graphicData uri="http://schemas.openxmlformats.org/drawingml/2006/table">
            <a:tbl>
              <a:tblPr>
                <a:noFill/>
                <a:tableStyleId>{B27EE0F6-2B57-4883-BE60-E705E6D09FF1}</a:tableStyleId>
              </a:tblPr>
              <a:tblGrid>
                <a:gridCol w="2571750"/>
                <a:gridCol w="2571750"/>
                <a:gridCol w="3108450"/>
                <a:gridCol w="2035050"/>
              </a:tblGrid>
              <a:tr h="1096350">
                <a:tc>
                  <a:txBody>
                    <a:bodyPr/>
                    <a:lstStyle/>
                    <a:p>
                      <a:pPr indent="0" lvl="0" marL="0" rtl="0" algn="ctr">
                        <a:spcBef>
                          <a:spcPts val="0"/>
                        </a:spcBef>
                        <a:spcAft>
                          <a:spcPts val="0"/>
                        </a:spcAft>
                        <a:buNone/>
                      </a:pPr>
                      <a:r>
                        <a:rPr b="1" lang="ru-RU" sz="1600">
                          <a:solidFill>
                            <a:srgbClr val="FFFFFF"/>
                          </a:solidFill>
                        </a:rPr>
                        <a:t>Segment</a:t>
                      </a:r>
                      <a:endParaRPr b="1" sz="1600">
                        <a:solidFill>
                          <a:srgbClr val="FFFFFF"/>
                        </a:solidFill>
                      </a:endParaRPr>
                    </a:p>
                  </a:txBody>
                  <a:tcPr marT="91425" marB="91425" marR="91425" marL="91425" anchor="ctr">
                    <a:solidFill>
                      <a:srgbClr val="93C47D"/>
                    </a:solidFill>
                  </a:tcPr>
                </a:tc>
                <a:tc>
                  <a:txBody>
                    <a:bodyPr/>
                    <a:lstStyle/>
                    <a:p>
                      <a:pPr indent="0" lvl="0" marL="0" rtl="0" algn="ctr">
                        <a:spcBef>
                          <a:spcPts val="0"/>
                        </a:spcBef>
                        <a:spcAft>
                          <a:spcPts val="0"/>
                        </a:spcAft>
                        <a:buNone/>
                      </a:pPr>
                      <a:r>
                        <a:rPr b="1" lang="ru-RU" sz="1600">
                          <a:solidFill>
                            <a:srgbClr val="FFFFFF"/>
                          </a:solidFill>
                        </a:rPr>
                        <a:t>Aim</a:t>
                      </a:r>
                      <a:endParaRPr b="1" sz="1600">
                        <a:solidFill>
                          <a:srgbClr val="FFFFFF"/>
                        </a:solidFill>
                      </a:endParaRPr>
                    </a:p>
                  </a:txBody>
                  <a:tcPr marT="91425" marB="91425" marR="91425" marL="91425" anchor="ctr">
                    <a:solidFill>
                      <a:srgbClr val="93C47D"/>
                    </a:solidFill>
                  </a:tcPr>
                </a:tc>
                <a:tc>
                  <a:txBody>
                    <a:bodyPr/>
                    <a:lstStyle/>
                    <a:p>
                      <a:pPr indent="0" lvl="0" marL="0" rtl="0" algn="ctr">
                        <a:spcBef>
                          <a:spcPts val="0"/>
                        </a:spcBef>
                        <a:spcAft>
                          <a:spcPts val="0"/>
                        </a:spcAft>
                        <a:buNone/>
                      </a:pPr>
                      <a:r>
                        <a:rPr b="1" lang="ru-RU" sz="1600">
                          <a:solidFill>
                            <a:srgbClr val="FFFFFF"/>
                          </a:solidFill>
                        </a:rPr>
                        <a:t>Customer processing method</a:t>
                      </a:r>
                      <a:endParaRPr b="1" sz="1600">
                        <a:solidFill>
                          <a:srgbClr val="FFFFFF"/>
                        </a:solidFill>
                      </a:endParaRPr>
                    </a:p>
                  </a:txBody>
                  <a:tcPr marT="91425" marB="91425" marR="91425" marL="91425" anchor="ctr">
                    <a:solidFill>
                      <a:srgbClr val="93C47D"/>
                    </a:solidFill>
                  </a:tcPr>
                </a:tc>
                <a:tc>
                  <a:txBody>
                    <a:bodyPr/>
                    <a:lstStyle/>
                    <a:p>
                      <a:pPr indent="0" lvl="0" marL="0" rtl="0" algn="ctr">
                        <a:spcBef>
                          <a:spcPts val="0"/>
                        </a:spcBef>
                        <a:spcAft>
                          <a:spcPts val="0"/>
                        </a:spcAft>
                        <a:buNone/>
                      </a:pPr>
                      <a:r>
                        <a:rPr b="1" lang="ru-RU" sz="1600">
                          <a:solidFill>
                            <a:srgbClr val="FFFFFF"/>
                          </a:solidFill>
                        </a:rPr>
                        <a:t>Expected profit</a:t>
                      </a:r>
                      <a:endParaRPr b="1" sz="1600">
                        <a:solidFill>
                          <a:srgbClr val="FFFFFF"/>
                        </a:solidFill>
                      </a:endParaRPr>
                    </a:p>
                    <a:p>
                      <a:pPr indent="0" lvl="0" marL="0" rtl="0" algn="ctr">
                        <a:spcBef>
                          <a:spcPts val="0"/>
                        </a:spcBef>
                        <a:spcAft>
                          <a:spcPts val="0"/>
                        </a:spcAft>
                        <a:buNone/>
                      </a:pPr>
                      <a:r>
                        <a:rPr b="1" lang="ru-RU" sz="1700">
                          <a:solidFill>
                            <a:schemeClr val="dk1"/>
                          </a:solidFill>
                          <a:latin typeface="Calibri"/>
                          <a:ea typeface="Calibri"/>
                          <a:cs typeface="Calibri"/>
                          <a:sym typeface="Calibri"/>
                        </a:rPr>
                        <a:t>(thousand rubles)</a:t>
                      </a:r>
                      <a:endParaRPr sz="1600">
                        <a:solidFill>
                          <a:srgbClr val="FFFFFF"/>
                        </a:solidFill>
                      </a:endParaRPr>
                    </a:p>
                  </a:txBody>
                  <a:tcPr marT="91425" marB="91425" marR="91425" marL="91425" anchor="ctr">
                    <a:solidFill>
                      <a:srgbClr val="93C47D"/>
                    </a:solidFill>
                  </a:tcPr>
                </a:tc>
              </a:tr>
              <a:tr h="802675">
                <a:tc>
                  <a:txBody>
                    <a:bodyPr/>
                    <a:lstStyle/>
                    <a:p>
                      <a:pPr indent="0" lvl="0" marL="0" rtl="0" algn="ctr">
                        <a:spcBef>
                          <a:spcPts val="0"/>
                        </a:spcBef>
                        <a:spcAft>
                          <a:spcPts val="0"/>
                        </a:spcAft>
                        <a:buNone/>
                      </a:pPr>
                      <a:r>
                        <a:rPr b="1" lang="ru-RU" sz="1800">
                          <a:solidFill>
                            <a:srgbClr val="FFFFFF"/>
                          </a:solidFill>
                          <a:latin typeface="Calibri"/>
                          <a:ea typeface="Calibri"/>
                          <a:cs typeface="Calibri"/>
                          <a:sym typeface="Calibri"/>
                        </a:rPr>
                        <a:t>III segment</a:t>
                      </a:r>
                      <a:endParaRPr b="1" sz="1800">
                        <a:solidFill>
                          <a:srgbClr val="FFFFFF"/>
                        </a:solidFill>
                        <a:latin typeface="Calibri"/>
                        <a:ea typeface="Calibri"/>
                        <a:cs typeface="Calibri"/>
                        <a:sym typeface="Calibri"/>
                      </a:endParaRPr>
                    </a:p>
                    <a:p>
                      <a:pPr indent="0" lvl="0" marL="0" rtl="0" algn="ctr">
                        <a:spcBef>
                          <a:spcPts val="0"/>
                        </a:spcBef>
                        <a:spcAft>
                          <a:spcPts val="0"/>
                        </a:spcAft>
                        <a:buNone/>
                      </a:pPr>
                      <a:r>
                        <a:rPr b="1" lang="ru-RU" sz="1800">
                          <a:solidFill>
                            <a:srgbClr val="FFFFFF"/>
                          </a:solidFill>
                          <a:latin typeface="Calibri"/>
                          <a:ea typeface="Calibri"/>
                          <a:cs typeface="Calibri"/>
                          <a:sym typeface="Calibri"/>
                        </a:rPr>
                        <a:t>Diapers</a:t>
                      </a:r>
                      <a:endParaRPr b="1" sz="1800">
                        <a:solidFill>
                          <a:srgbClr val="FFFFFF"/>
                        </a:solidFill>
                        <a:latin typeface="Calibri"/>
                        <a:ea typeface="Calibri"/>
                        <a:cs typeface="Calibri"/>
                        <a:sym typeface="Calibri"/>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ru-RU">
                          <a:solidFill>
                            <a:srgbClr val="FFFFFF"/>
                          </a:solidFill>
                          <a:latin typeface="Calibri"/>
                          <a:ea typeface="Calibri"/>
                          <a:cs typeface="Calibri"/>
                          <a:sym typeface="Calibri"/>
                        </a:rPr>
                        <a:t>Increasing the number</a:t>
                      </a:r>
                      <a:endParaRPr>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ru-RU">
                          <a:solidFill>
                            <a:srgbClr val="FFFFFF"/>
                          </a:solidFill>
                          <a:latin typeface="Calibri"/>
                          <a:ea typeface="Calibri"/>
                          <a:cs typeface="Calibri"/>
                          <a:sym typeface="Calibri"/>
                        </a:rPr>
                        <a:t>of goods in the receipt, unloading warehouses</a:t>
                      </a:r>
                      <a:endParaRPr>
                        <a:solidFill>
                          <a:srgbClr val="FFFFFF"/>
                        </a:solidFill>
                        <a:latin typeface="Calibri"/>
                        <a:ea typeface="Calibri"/>
                        <a:cs typeface="Calibri"/>
                        <a:sym typeface="Calibri"/>
                      </a:endParaRPr>
                    </a:p>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ru-RU">
                          <a:solidFill>
                            <a:srgbClr val="FFFFFF"/>
                          </a:solidFill>
                          <a:latin typeface="Calibri"/>
                          <a:ea typeface="Calibri"/>
                          <a:cs typeface="Calibri"/>
                          <a:sym typeface="Calibri"/>
                        </a:rPr>
                        <a:t>When buying three packs of diapers, the fourth one is a gift</a:t>
                      </a:r>
                      <a:endParaRPr>
                        <a:solidFill>
                          <a:srgbClr val="FFFFFF"/>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ru-RU">
                          <a:solidFill>
                            <a:srgbClr val="FFFFFF"/>
                          </a:solidFill>
                        </a:rPr>
                        <a:t>4175</a:t>
                      </a:r>
                      <a:endParaRPr>
                        <a:solidFill>
                          <a:srgbClr val="FFFFFF"/>
                        </a:solidFill>
                      </a:endParaRPr>
                    </a:p>
                  </a:txBody>
                  <a:tcPr marT="91425" marB="91425" marR="91425" marL="91425" anchor="ctr"/>
                </a:tc>
              </a:tr>
              <a:tr h="1284100">
                <a:tc>
                  <a:txBody>
                    <a:bodyPr/>
                    <a:lstStyle/>
                    <a:p>
                      <a:pPr indent="0" lvl="0" marL="0" rtl="0" algn="ctr">
                        <a:spcBef>
                          <a:spcPts val="0"/>
                        </a:spcBef>
                        <a:spcAft>
                          <a:spcPts val="0"/>
                        </a:spcAft>
                        <a:buNone/>
                      </a:pPr>
                      <a:r>
                        <a:rPr b="1" lang="ru-RU" sz="1800">
                          <a:solidFill>
                            <a:srgbClr val="FFFFFF"/>
                          </a:solidFill>
                          <a:latin typeface="Calibri"/>
                          <a:ea typeface="Calibri"/>
                          <a:cs typeface="Calibri"/>
                          <a:sym typeface="Calibri"/>
                        </a:rPr>
                        <a:t>IV segment</a:t>
                      </a:r>
                      <a:endParaRPr b="1" sz="1800">
                        <a:solidFill>
                          <a:srgbClr val="FFFFFF"/>
                        </a:solidFill>
                        <a:latin typeface="Calibri"/>
                        <a:ea typeface="Calibri"/>
                        <a:cs typeface="Calibri"/>
                        <a:sym typeface="Calibri"/>
                      </a:endParaRPr>
                    </a:p>
                    <a:p>
                      <a:pPr indent="0" lvl="0" marL="0" rtl="0" algn="ctr">
                        <a:spcBef>
                          <a:spcPts val="0"/>
                        </a:spcBef>
                        <a:spcAft>
                          <a:spcPts val="0"/>
                        </a:spcAft>
                        <a:buNone/>
                      </a:pPr>
                      <a:r>
                        <a:rPr b="1" lang="ru-RU" sz="1800">
                          <a:solidFill>
                            <a:srgbClr val="FFFFFF"/>
                          </a:solidFill>
                          <a:latin typeface="Calibri"/>
                          <a:ea typeface="Calibri"/>
                          <a:cs typeface="Calibri"/>
                          <a:sym typeface="Calibri"/>
                        </a:rPr>
                        <a:t>Clothes</a:t>
                      </a:r>
                      <a:endParaRPr b="1" sz="1800">
                        <a:solidFill>
                          <a:srgbClr val="FFFFFF"/>
                        </a:solidFill>
                        <a:latin typeface="Calibri"/>
                        <a:ea typeface="Calibri"/>
                        <a:cs typeface="Calibri"/>
                        <a:sym typeface="Calibri"/>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ru-RU">
                          <a:solidFill>
                            <a:srgbClr val="FFFFFF"/>
                          </a:solidFill>
                          <a:latin typeface="Calibri"/>
                          <a:ea typeface="Calibri"/>
                          <a:cs typeface="Calibri"/>
                          <a:sym typeface="Calibri"/>
                        </a:rPr>
                        <a:t>Increasing</a:t>
                      </a:r>
                      <a:endParaRPr>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ru-RU">
                          <a:solidFill>
                            <a:srgbClr val="FFFFFF"/>
                          </a:solidFill>
                          <a:latin typeface="Calibri"/>
                          <a:ea typeface="Calibri"/>
                          <a:cs typeface="Calibri"/>
                          <a:sym typeface="Calibri"/>
                        </a:rPr>
                        <a:t>the average check</a:t>
                      </a:r>
                      <a:endParaRPr>
                        <a:solidFill>
                          <a:srgbClr val="FFFFFF"/>
                        </a:solidFill>
                        <a:latin typeface="Calibri"/>
                        <a:ea typeface="Calibri"/>
                        <a:cs typeface="Calibri"/>
                        <a:sym typeface="Calibri"/>
                      </a:endParaRPr>
                    </a:p>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ru-RU">
                          <a:solidFill>
                            <a:srgbClr val="FFFFFF"/>
                          </a:solidFill>
                          <a:latin typeface="Calibri"/>
                          <a:ea typeface="Calibri"/>
                          <a:cs typeface="Calibri"/>
                          <a:sym typeface="Calibri"/>
                        </a:rPr>
                        <a:t>When buying goods from</a:t>
                      </a:r>
                      <a:endParaRPr>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ru-RU">
                          <a:solidFill>
                            <a:srgbClr val="FFFFFF"/>
                          </a:solidFill>
                          <a:latin typeface="Calibri"/>
                          <a:ea typeface="Calibri"/>
                          <a:cs typeface="Calibri"/>
                          <a:sym typeface="Calibri"/>
                        </a:rPr>
                        <a:t>the category "Clothing"</a:t>
                      </a:r>
                      <a:endParaRPr>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ru-RU">
                          <a:solidFill>
                            <a:srgbClr val="FFFFFF"/>
                          </a:solidFill>
                          <a:latin typeface="Calibri"/>
                          <a:ea typeface="Calibri"/>
                          <a:cs typeface="Calibri"/>
                          <a:sym typeface="Calibri"/>
                        </a:rPr>
                        <a:t>in the amount of 3,500 rubles</a:t>
                      </a:r>
                      <a:endParaRPr>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ru-RU">
                          <a:solidFill>
                            <a:srgbClr val="FFFFFF"/>
                          </a:solidFill>
                          <a:latin typeface="Calibri"/>
                          <a:ea typeface="Calibri"/>
                          <a:cs typeface="Calibri"/>
                          <a:sym typeface="Calibri"/>
                        </a:rPr>
                        <a:t>or more, charge 10% of the amount in the form of bonuses</a:t>
                      </a:r>
                      <a:endParaRPr>
                        <a:solidFill>
                          <a:srgbClr val="FFFFFF"/>
                        </a:solidFill>
                        <a:latin typeface="Calibri"/>
                        <a:ea typeface="Calibri"/>
                        <a:cs typeface="Calibri"/>
                        <a:sym typeface="Calibri"/>
                      </a:endParaRPr>
                    </a:p>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ru-RU">
                          <a:solidFill>
                            <a:srgbClr val="FFFFFF"/>
                          </a:solidFill>
                        </a:rPr>
                        <a:t>6090</a:t>
                      </a:r>
                      <a:endParaRPr>
                        <a:solidFill>
                          <a:srgbClr val="FFFFFF"/>
                        </a:solidFill>
                      </a:endParaRPr>
                    </a:p>
                  </a:txBody>
                  <a:tcPr marT="91425" marB="91425" marR="91425" marL="91425" anchor="ctr"/>
                </a:tc>
              </a:tr>
              <a:tr h="820675">
                <a:tc>
                  <a:txBody>
                    <a:bodyPr/>
                    <a:lstStyle/>
                    <a:p>
                      <a:pPr indent="0" lvl="0" marL="0" rtl="0" algn="ctr">
                        <a:spcBef>
                          <a:spcPts val="0"/>
                        </a:spcBef>
                        <a:spcAft>
                          <a:spcPts val="0"/>
                        </a:spcAft>
                        <a:buNone/>
                      </a:pPr>
                      <a:r>
                        <a:rPr b="1" lang="ru-RU" sz="1800">
                          <a:solidFill>
                            <a:srgbClr val="FFFFFF"/>
                          </a:solidFill>
                          <a:latin typeface="Calibri"/>
                          <a:ea typeface="Calibri"/>
                          <a:cs typeface="Calibri"/>
                          <a:sym typeface="Calibri"/>
                        </a:rPr>
                        <a:t>V segment </a:t>
                      </a:r>
                      <a:endParaRPr b="1" sz="1800">
                        <a:solidFill>
                          <a:srgbClr val="FFFFFF"/>
                        </a:solidFill>
                        <a:latin typeface="Calibri"/>
                        <a:ea typeface="Calibri"/>
                        <a:cs typeface="Calibri"/>
                        <a:sym typeface="Calibri"/>
                      </a:endParaRPr>
                    </a:p>
                    <a:p>
                      <a:pPr indent="0" lvl="0" marL="0" rtl="0" algn="ctr">
                        <a:spcBef>
                          <a:spcPts val="0"/>
                        </a:spcBef>
                        <a:spcAft>
                          <a:spcPts val="0"/>
                        </a:spcAft>
                        <a:buNone/>
                      </a:pPr>
                      <a:r>
                        <a:rPr b="1" lang="ru-RU" sz="1800">
                          <a:solidFill>
                            <a:srgbClr val="FFFFFF"/>
                          </a:solidFill>
                          <a:latin typeface="Calibri"/>
                          <a:ea typeface="Calibri"/>
                          <a:cs typeface="Calibri"/>
                          <a:sym typeface="Calibri"/>
                        </a:rPr>
                        <a:t>Toys </a:t>
                      </a:r>
                      <a:endParaRPr b="1" sz="1800">
                        <a:solidFill>
                          <a:srgbClr val="FFFFFF"/>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ru-RU">
                          <a:solidFill>
                            <a:srgbClr val="FFFFFF"/>
                          </a:solidFill>
                          <a:latin typeface="Calibri"/>
                          <a:ea typeface="Calibri"/>
                          <a:cs typeface="Calibri"/>
                          <a:sym typeface="Calibri"/>
                        </a:rPr>
                        <a:t>Expanding</a:t>
                      </a:r>
                      <a:endParaRPr>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ru-RU">
                          <a:solidFill>
                            <a:srgbClr val="FFFFFF"/>
                          </a:solidFill>
                          <a:latin typeface="Calibri"/>
                          <a:ea typeface="Calibri"/>
                          <a:cs typeface="Calibri"/>
                          <a:sym typeface="Calibri"/>
                        </a:rPr>
                        <a:t>the variability</a:t>
                      </a:r>
                      <a:endParaRPr>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ru-RU">
                          <a:solidFill>
                            <a:srgbClr val="FFFFFF"/>
                          </a:solidFill>
                          <a:latin typeface="Calibri"/>
                          <a:ea typeface="Calibri"/>
                          <a:cs typeface="Calibri"/>
                          <a:sym typeface="Calibri"/>
                        </a:rPr>
                        <a:t>of goods in the receipt</a:t>
                      </a:r>
                      <a:endParaRPr>
                        <a:solidFill>
                          <a:srgbClr val="FFFFFF"/>
                        </a:solidFill>
                        <a:latin typeface="Calibri"/>
                        <a:ea typeface="Calibri"/>
                        <a:cs typeface="Calibri"/>
                        <a:sym typeface="Calibri"/>
                      </a:endParaRPr>
                    </a:p>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ru-RU">
                          <a:solidFill>
                            <a:srgbClr val="FFFFFF"/>
                          </a:solidFill>
                          <a:latin typeface="Calibri"/>
                          <a:ea typeface="Calibri"/>
                          <a:cs typeface="Calibri"/>
                          <a:sym typeface="Calibri"/>
                        </a:rPr>
                        <a:t>When buying several</a:t>
                      </a:r>
                      <a:endParaRPr>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ru-RU">
                          <a:solidFill>
                            <a:srgbClr val="FFFFFF"/>
                          </a:solidFill>
                          <a:latin typeface="Calibri"/>
                          <a:ea typeface="Calibri"/>
                          <a:cs typeface="Calibri"/>
                          <a:sym typeface="Calibri"/>
                        </a:rPr>
                        <a:t>different products from the group "Toys" in the amount of 1500 rubles or more, a 7% discount</a:t>
                      </a:r>
                      <a:endParaRPr>
                        <a:solidFill>
                          <a:srgbClr val="FFFFFF"/>
                        </a:solidFill>
                        <a:latin typeface="Calibri"/>
                        <a:ea typeface="Calibri"/>
                        <a:cs typeface="Calibri"/>
                        <a:sym typeface="Calibri"/>
                      </a:endParaRPr>
                    </a:p>
                    <a:p>
                      <a:pPr indent="0" lvl="0" marL="0" rtl="0" algn="l">
                        <a:spcBef>
                          <a:spcPts val="0"/>
                        </a:spcBef>
                        <a:spcAft>
                          <a:spcPts val="0"/>
                        </a:spcAft>
                        <a:buNone/>
                      </a:pPr>
                      <a:r>
                        <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ru-RU">
                          <a:solidFill>
                            <a:srgbClr val="FFFFFF"/>
                          </a:solidFill>
                        </a:rPr>
                        <a:t>2580</a:t>
                      </a:r>
                      <a:endParaRPr>
                        <a:solidFill>
                          <a:srgbClr val="FFFFFF"/>
                        </a:solidFill>
                      </a:endParaRPr>
                    </a:p>
                  </a:txBody>
                  <a:tcPr marT="91425" marB="91425" marR="91425" marL="91425"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6"/>
          <p:cNvSpPr txBox="1"/>
          <p:nvPr>
            <p:ph type="ctrTitle"/>
          </p:nvPr>
        </p:nvSpPr>
        <p:spPr>
          <a:xfrm>
            <a:off x="1532225" y="313148"/>
            <a:ext cx="9473100" cy="1278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ru-RU"/>
              <a:t>   Realization stages</a:t>
            </a:r>
            <a:endParaRPr/>
          </a:p>
        </p:txBody>
      </p:sp>
      <p:sp>
        <p:nvSpPr>
          <p:cNvPr id="347" name="Google Shape;347;p36"/>
          <p:cNvSpPr/>
          <p:nvPr/>
        </p:nvSpPr>
        <p:spPr>
          <a:xfrm>
            <a:off x="480775" y="1843875"/>
            <a:ext cx="2341800" cy="859800"/>
          </a:xfrm>
          <a:prstGeom prst="rightArrow">
            <a:avLst>
              <a:gd fmla="val 50000" name="adj1"/>
              <a:gd fmla="val 50000" name="adj2"/>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Data cleaning</a:t>
            </a:r>
            <a:endParaRPr>
              <a:solidFill>
                <a:schemeClr val="lt1"/>
              </a:solidFill>
            </a:endParaRPr>
          </a:p>
        </p:txBody>
      </p:sp>
      <p:sp>
        <p:nvSpPr>
          <p:cNvPr id="348" name="Google Shape;348;p36"/>
          <p:cNvSpPr txBox="1"/>
          <p:nvPr/>
        </p:nvSpPr>
        <p:spPr>
          <a:xfrm>
            <a:off x="694944" y="1636776"/>
            <a:ext cx="384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1</a:t>
            </a:r>
            <a:endParaRPr b="1" sz="2400">
              <a:solidFill>
                <a:schemeClr val="dk1"/>
              </a:solidFill>
              <a:latin typeface="Calibri"/>
              <a:ea typeface="Calibri"/>
              <a:cs typeface="Calibri"/>
              <a:sym typeface="Calibri"/>
            </a:endParaRPr>
          </a:p>
        </p:txBody>
      </p:sp>
      <p:sp>
        <p:nvSpPr>
          <p:cNvPr id="349" name="Google Shape;349;p36"/>
          <p:cNvSpPr/>
          <p:nvPr/>
        </p:nvSpPr>
        <p:spPr>
          <a:xfrm>
            <a:off x="2511551" y="2015165"/>
            <a:ext cx="2341800" cy="856500"/>
          </a:xfrm>
          <a:prstGeom prst="rightArrow">
            <a:avLst>
              <a:gd fmla="val 50000" name="adj1"/>
              <a:gd fmla="val 50000" name="adj2"/>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Showcase</a:t>
            </a:r>
            <a:endParaRPr>
              <a:solidFill>
                <a:schemeClr val="lt1"/>
              </a:solidFill>
            </a:endParaRPr>
          </a:p>
        </p:txBody>
      </p:sp>
      <p:sp>
        <p:nvSpPr>
          <p:cNvPr id="350" name="Google Shape;350;p36"/>
          <p:cNvSpPr txBox="1"/>
          <p:nvPr/>
        </p:nvSpPr>
        <p:spPr>
          <a:xfrm>
            <a:off x="4718304" y="2015165"/>
            <a:ext cx="305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3</a:t>
            </a:r>
            <a:endParaRPr/>
          </a:p>
        </p:txBody>
      </p:sp>
      <p:sp>
        <p:nvSpPr>
          <p:cNvPr id="351" name="Google Shape;351;p36"/>
          <p:cNvSpPr/>
          <p:nvPr/>
        </p:nvSpPr>
        <p:spPr>
          <a:xfrm>
            <a:off x="4517916" y="2220594"/>
            <a:ext cx="1947000" cy="859800"/>
          </a:xfrm>
          <a:prstGeom prst="rightArrow">
            <a:avLst>
              <a:gd fmla="val 50000" name="adj1"/>
              <a:gd fmla="val 50000" name="adj2"/>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MBA</a:t>
            </a:r>
            <a:endParaRPr>
              <a:solidFill>
                <a:schemeClr val="lt1"/>
              </a:solidFill>
            </a:endParaRPr>
          </a:p>
        </p:txBody>
      </p:sp>
      <p:sp>
        <p:nvSpPr>
          <p:cNvPr id="352" name="Google Shape;352;p36"/>
          <p:cNvSpPr txBox="1"/>
          <p:nvPr/>
        </p:nvSpPr>
        <p:spPr>
          <a:xfrm>
            <a:off x="2822448" y="1843215"/>
            <a:ext cx="152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2</a:t>
            </a:r>
            <a:endParaRPr b="1" sz="2400">
              <a:solidFill>
                <a:schemeClr val="dk1"/>
              </a:solidFill>
              <a:latin typeface="Calibri"/>
              <a:ea typeface="Calibri"/>
              <a:cs typeface="Calibri"/>
              <a:sym typeface="Calibri"/>
            </a:endParaRPr>
          </a:p>
        </p:txBody>
      </p:sp>
      <p:sp>
        <p:nvSpPr>
          <p:cNvPr id="353" name="Google Shape;353;p36"/>
          <p:cNvSpPr txBox="1"/>
          <p:nvPr/>
        </p:nvSpPr>
        <p:spPr>
          <a:xfrm>
            <a:off x="575651" y="2426025"/>
            <a:ext cx="17337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ru-RU" sz="1600">
                <a:solidFill>
                  <a:schemeClr val="dk1"/>
                </a:solidFill>
                <a:latin typeface="Calibri"/>
                <a:ea typeface="Calibri"/>
                <a:cs typeface="Calibri"/>
                <a:sym typeface="Calibri"/>
              </a:rPr>
              <a:t>Data correction, correct merging into a pivot table, filling in gaps, removing outliers.</a:t>
            </a:r>
            <a:endParaRPr/>
          </a:p>
        </p:txBody>
      </p:sp>
      <p:sp>
        <p:nvSpPr>
          <p:cNvPr id="354" name="Google Shape;354;p36"/>
          <p:cNvSpPr txBox="1"/>
          <p:nvPr/>
        </p:nvSpPr>
        <p:spPr>
          <a:xfrm>
            <a:off x="2648570" y="2800764"/>
            <a:ext cx="14889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Calibri"/>
                <a:ea typeface="Calibri"/>
                <a:cs typeface="Calibri"/>
                <a:sym typeface="Calibri"/>
              </a:rPr>
              <a:t>Aggregation of data into showcases for subsequent application of models, analysis of the received showcases</a:t>
            </a:r>
            <a:endParaRPr/>
          </a:p>
        </p:txBody>
      </p:sp>
      <p:sp>
        <p:nvSpPr>
          <p:cNvPr id="355" name="Google Shape;355;p36"/>
          <p:cNvSpPr txBox="1"/>
          <p:nvPr/>
        </p:nvSpPr>
        <p:spPr>
          <a:xfrm>
            <a:off x="4476697" y="3047195"/>
            <a:ext cx="1578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Defining co-purchase rules</a:t>
            </a:r>
            <a:endParaRPr sz="1800">
              <a:solidFill>
                <a:schemeClr val="dk1"/>
              </a:solidFill>
              <a:latin typeface="Calibri"/>
              <a:ea typeface="Calibri"/>
              <a:cs typeface="Calibri"/>
              <a:sym typeface="Calibri"/>
            </a:endParaRPr>
          </a:p>
        </p:txBody>
      </p:sp>
      <p:sp>
        <p:nvSpPr>
          <p:cNvPr id="356" name="Google Shape;356;p36"/>
          <p:cNvSpPr txBox="1"/>
          <p:nvPr/>
        </p:nvSpPr>
        <p:spPr>
          <a:xfrm>
            <a:off x="6443913" y="2220594"/>
            <a:ext cx="305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4</a:t>
            </a:r>
            <a:endParaRPr/>
          </a:p>
        </p:txBody>
      </p:sp>
      <p:sp>
        <p:nvSpPr>
          <p:cNvPr id="357" name="Google Shape;357;p36"/>
          <p:cNvSpPr txBox="1"/>
          <p:nvPr/>
        </p:nvSpPr>
        <p:spPr>
          <a:xfrm>
            <a:off x="8189479" y="2473190"/>
            <a:ext cx="305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5</a:t>
            </a:r>
            <a:endParaRPr/>
          </a:p>
        </p:txBody>
      </p:sp>
      <p:sp>
        <p:nvSpPr>
          <p:cNvPr id="358" name="Google Shape;358;p36"/>
          <p:cNvSpPr txBox="1"/>
          <p:nvPr/>
        </p:nvSpPr>
        <p:spPr>
          <a:xfrm>
            <a:off x="10082679" y="2766488"/>
            <a:ext cx="305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6</a:t>
            </a:r>
            <a:endParaRPr/>
          </a:p>
        </p:txBody>
      </p:sp>
      <p:sp>
        <p:nvSpPr>
          <p:cNvPr id="359" name="Google Shape;359;p36"/>
          <p:cNvSpPr txBox="1"/>
          <p:nvPr/>
        </p:nvSpPr>
        <p:spPr>
          <a:xfrm>
            <a:off x="5957982" y="3546472"/>
            <a:ext cx="2021700" cy="1354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600">
                <a:solidFill>
                  <a:schemeClr val="dk1"/>
                </a:solidFill>
                <a:latin typeface="Calibri"/>
                <a:ea typeface="Calibri"/>
                <a:cs typeface="Calibri"/>
                <a:sym typeface="Calibri"/>
              </a:rPr>
              <a:t>Building models that predict the likelihood of a customer returning</a:t>
            </a:r>
            <a:endParaRPr/>
          </a:p>
        </p:txBody>
      </p:sp>
      <p:sp>
        <p:nvSpPr>
          <p:cNvPr id="360" name="Google Shape;360;p36"/>
          <p:cNvSpPr txBox="1"/>
          <p:nvPr/>
        </p:nvSpPr>
        <p:spPr>
          <a:xfrm>
            <a:off x="7932348" y="3629110"/>
            <a:ext cx="18678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Formation of the best personal offers for each of the profiles</a:t>
            </a:r>
            <a:endParaRPr/>
          </a:p>
        </p:txBody>
      </p:sp>
      <p:sp>
        <p:nvSpPr>
          <p:cNvPr id="361" name="Google Shape;361;p36"/>
          <p:cNvSpPr txBox="1"/>
          <p:nvPr/>
        </p:nvSpPr>
        <p:spPr>
          <a:xfrm>
            <a:off x="10234279" y="4074626"/>
            <a:ext cx="17337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Calculation of the financial and economic justification of the project</a:t>
            </a:r>
            <a:endParaRPr/>
          </a:p>
        </p:txBody>
      </p:sp>
      <p:sp>
        <p:nvSpPr>
          <p:cNvPr id="362" name="Google Shape;362;p36"/>
          <p:cNvSpPr/>
          <p:nvPr/>
        </p:nvSpPr>
        <p:spPr>
          <a:xfrm>
            <a:off x="6111238" y="2464700"/>
            <a:ext cx="2021700" cy="1065300"/>
          </a:xfrm>
          <a:prstGeom prst="rightArrow">
            <a:avLst>
              <a:gd fmla="val 50000" name="adj1"/>
              <a:gd fmla="val 50000" name="adj2"/>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Response model</a:t>
            </a:r>
            <a:endParaRPr sz="1800">
              <a:solidFill>
                <a:schemeClr val="lt1"/>
              </a:solidFill>
              <a:latin typeface="Calibri"/>
              <a:ea typeface="Calibri"/>
              <a:cs typeface="Calibri"/>
              <a:sym typeface="Calibri"/>
            </a:endParaRPr>
          </a:p>
        </p:txBody>
      </p:sp>
      <p:sp>
        <p:nvSpPr>
          <p:cNvPr id="363" name="Google Shape;363;p36"/>
          <p:cNvSpPr/>
          <p:nvPr/>
        </p:nvSpPr>
        <p:spPr>
          <a:xfrm>
            <a:off x="7880175" y="2703675"/>
            <a:ext cx="2408100" cy="1278900"/>
          </a:xfrm>
          <a:prstGeom prst="rightArrow">
            <a:avLst>
              <a:gd fmla="val 50000" name="adj1"/>
              <a:gd fmla="val 50000" name="adj2"/>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ru-RU" sz="1800">
                <a:solidFill>
                  <a:schemeClr val="lt1"/>
                </a:solidFill>
                <a:latin typeface="Calibri"/>
                <a:ea typeface="Calibri"/>
                <a:cs typeface="Calibri"/>
                <a:sym typeface="Calibri"/>
              </a:rPr>
              <a:t>Formation of an offer</a:t>
            </a:r>
            <a:endParaRPr sz="1800">
              <a:solidFill>
                <a:schemeClr val="lt1"/>
              </a:solidFill>
              <a:latin typeface="Calibri"/>
              <a:ea typeface="Calibri"/>
              <a:cs typeface="Calibri"/>
              <a:sym typeface="Calibri"/>
            </a:endParaRPr>
          </a:p>
        </p:txBody>
      </p:sp>
      <p:sp>
        <p:nvSpPr>
          <p:cNvPr id="364" name="Google Shape;364;p36"/>
          <p:cNvSpPr/>
          <p:nvPr/>
        </p:nvSpPr>
        <p:spPr>
          <a:xfrm>
            <a:off x="10015125" y="2934900"/>
            <a:ext cx="2021700" cy="1194600"/>
          </a:xfrm>
          <a:prstGeom prst="rightArrow">
            <a:avLst>
              <a:gd fmla="val 50000" name="adj1"/>
              <a:gd fmla="val 50000" name="adj2"/>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ru-RU">
                <a:solidFill>
                  <a:schemeClr val="dk1"/>
                </a:solidFill>
              </a:rPr>
              <a:t>     </a:t>
            </a:r>
            <a:r>
              <a:rPr lang="ru-RU" sz="1800">
                <a:solidFill>
                  <a:schemeClr val="dk1"/>
                </a:solidFill>
              </a:rPr>
              <a:t>  </a:t>
            </a:r>
            <a:r>
              <a:rPr lang="ru-RU" sz="1800">
                <a:solidFill>
                  <a:schemeClr val="lt1"/>
                </a:solidFill>
                <a:latin typeface="Calibri"/>
                <a:ea typeface="Calibri"/>
                <a:cs typeface="Calibri"/>
                <a:sym typeface="Calibri"/>
              </a:rPr>
              <a:t>Financial</a:t>
            </a:r>
            <a:endParaRPr sz="18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lang="ru-RU" sz="1800">
                <a:solidFill>
                  <a:schemeClr val="dk1"/>
                </a:solidFill>
                <a:latin typeface="Calibri"/>
                <a:ea typeface="Calibri"/>
                <a:cs typeface="Calibri"/>
                <a:sym typeface="Calibri"/>
              </a:rPr>
              <a:t>      </a:t>
            </a:r>
            <a:r>
              <a:rPr lang="ru-RU" sz="1800">
                <a:solidFill>
                  <a:schemeClr val="lt1"/>
                </a:solidFill>
                <a:latin typeface="Calibri"/>
                <a:ea typeface="Calibri"/>
                <a:cs typeface="Calibri"/>
                <a:sym typeface="Calibri"/>
              </a:rPr>
              <a:t>justification</a:t>
            </a:r>
            <a:endParaRPr sz="1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ru-RU">
                <a:latin typeface="Calibri"/>
                <a:ea typeface="Calibri"/>
                <a:cs typeface="Calibri"/>
                <a:sym typeface="Calibri"/>
              </a:rPr>
              <a:t>Result</a:t>
            </a:r>
            <a:endParaRPr>
              <a:latin typeface="Calibri"/>
              <a:ea typeface="Calibri"/>
              <a:cs typeface="Calibri"/>
              <a:sym typeface="Calibri"/>
            </a:endParaRPr>
          </a:p>
        </p:txBody>
      </p:sp>
      <p:sp>
        <p:nvSpPr>
          <p:cNvPr id="370" name="Google Shape;370;p37"/>
          <p:cNvSpPr txBox="1"/>
          <p:nvPr/>
        </p:nvSpPr>
        <p:spPr>
          <a:xfrm>
            <a:off x="805200" y="1828800"/>
            <a:ext cx="9108000" cy="67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Calibri"/>
                <a:ea typeface="Calibri"/>
                <a:cs typeface="Calibri"/>
                <a:sym typeface="Calibri"/>
              </a:rPr>
              <a:t>Aim</a:t>
            </a:r>
            <a:r>
              <a:rPr lang="ru-RU" sz="2000">
                <a:solidFill>
                  <a:schemeClr val="dk1"/>
                </a:solidFill>
                <a:latin typeface="Calibri"/>
                <a:ea typeface="Calibri"/>
                <a:cs typeface="Calibri"/>
                <a:sym typeface="Calibri"/>
              </a:rPr>
              <a:t>:</a:t>
            </a:r>
            <a:r>
              <a:rPr lang="ru-RU" sz="1800">
                <a:solidFill>
                  <a:schemeClr val="dk1"/>
                </a:solidFill>
                <a:latin typeface="Calibri"/>
                <a:ea typeface="Calibri"/>
                <a:cs typeface="Calibri"/>
                <a:sym typeface="Calibri"/>
              </a:rPr>
              <a:t> </a:t>
            </a:r>
            <a:r>
              <a:rPr b="1" lang="ru-RU" sz="1800">
                <a:solidFill>
                  <a:srgbClr val="FFFFFF"/>
                </a:solidFill>
                <a:latin typeface="Calibri"/>
                <a:ea typeface="Calibri"/>
                <a:cs typeface="Calibri"/>
                <a:sym typeface="Calibri"/>
              </a:rPr>
              <a:t>Automating the process of selecting customer lists for communication using mathematical modelling</a:t>
            </a:r>
            <a:endParaRPr sz="2000">
              <a:solidFill>
                <a:schemeClr val="dk1"/>
              </a:solidFill>
              <a:latin typeface="Calibri"/>
              <a:ea typeface="Calibri"/>
              <a:cs typeface="Calibri"/>
              <a:sym typeface="Calibri"/>
            </a:endParaRPr>
          </a:p>
        </p:txBody>
      </p:sp>
      <p:sp>
        <p:nvSpPr>
          <p:cNvPr id="371" name="Google Shape;371;p37"/>
          <p:cNvSpPr txBox="1"/>
          <p:nvPr/>
        </p:nvSpPr>
        <p:spPr>
          <a:xfrm>
            <a:off x="969850" y="2814000"/>
            <a:ext cx="11086800" cy="364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Done: </a:t>
            </a:r>
            <a:endParaRPr sz="1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ru-RU" sz="1900">
                <a:solidFill>
                  <a:schemeClr val="dk1"/>
                </a:solidFill>
                <a:latin typeface="Calibri"/>
                <a:ea typeface="Calibri"/>
                <a:cs typeface="Calibri"/>
                <a:sym typeface="Calibri"/>
              </a:rPr>
              <a:t>1.EDA. Data preparation for further analysis </a:t>
            </a:r>
            <a:endParaRPr b="1" sz="19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rPr lang="ru-RU" sz="1900">
                <a:solidFill>
                  <a:schemeClr val="dk1"/>
                </a:solidFill>
                <a:latin typeface="Calibri"/>
                <a:ea typeface="Calibri"/>
                <a:cs typeface="Calibri"/>
                <a:sym typeface="Calibri"/>
              </a:rPr>
              <a:t>2.Pivot table analysis is done </a:t>
            </a:r>
            <a:endParaRPr b="1" sz="19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rPr lang="ru-RU" sz="1900">
                <a:solidFill>
                  <a:schemeClr val="dk1"/>
                </a:solidFill>
                <a:latin typeface="Calibri"/>
                <a:ea typeface="Calibri"/>
                <a:cs typeface="Calibri"/>
                <a:sym typeface="Calibri"/>
              </a:rPr>
              <a:t>3.Analytical base table construction </a:t>
            </a:r>
            <a:endParaRPr b="1" sz="19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rPr lang="ru-RU" sz="1900">
                <a:solidFill>
                  <a:schemeClr val="dk1"/>
                </a:solidFill>
                <a:latin typeface="Calibri"/>
                <a:ea typeface="Calibri"/>
                <a:cs typeface="Calibri"/>
                <a:sym typeface="Calibri"/>
              </a:rPr>
              <a:t>4.Conducting customer segmentation and results analysis </a:t>
            </a:r>
            <a:endParaRPr b="1" sz="19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rPr lang="ru-RU" sz="1900">
                <a:solidFill>
                  <a:schemeClr val="dk1"/>
                </a:solidFill>
                <a:latin typeface="Calibri"/>
                <a:ea typeface="Calibri"/>
                <a:cs typeface="Calibri"/>
                <a:sym typeface="Calibri"/>
              </a:rPr>
              <a:t>5.Customer response models construction and analysis </a:t>
            </a:r>
            <a:endParaRPr b="1" sz="19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rPr lang="ru-RU" sz="1900">
                <a:solidFill>
                  <a:schemeClr val="dk1"/>
                </a:solidFill>
                <a:latin typeface="Calibri"/>
                <a:ea typeface="Calibri"/>
                <a:cs typeface="Calibri"/>
                <a:sym typeface="Calibri"/>
              </a:rPr>
              <a:t>6.Conducting Market Basket Analysis </a:t>
            </a:r>
            <a:endParaRPr b="1" sz="19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rPr lang="ru-RU" sz="1900">
                <a:solidFill>
                  <a:schemeClr val="dk1"/>
                </a:solidFill>
                <a:latin typeface="Calibri"/>
                <a:ea typeface="Calibri"/>
                <a:cs typeface="Calibri"/>
                <a:sym typeface="Calibri"/>
              </a:rPr>
              <a:t>7.Choosing the optimal offer for each of the customer segments </a:t>
            </a:r>
            <a:endParaRPr b="1" sz="1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ru-RU"/>
              <a:t>Data visualization </a:t>
            </a:r>
            <a:endParaRPr/>
          </a:p>
        </p:txBody>
      </p:sp>
      <p:pic>
        <p:nvPicPr>
          <p:cNvPr id="99" name="Google Shape;99;p16"/>
          <p:cNvPicPr preferRelativeResize="0"/>
          <p:nvPr/>
        </p:nvPicPr>
        <p:blipFill rotWithShape="1">
          <a:blip r:embed="rId3">
            <a:alphaModFix/>
          </a:blip>
          <a:srcRect b="0" l="23277" r="0" t="4260"/>
          <a:stretch/>
        </p:blipFill>
        <p:spPr>
          <a:xfrm>
            <a:off x="416150" y="2140000"/>
            <a:ext cx="5258150" cy="3154700"/>
          </a:xfrm>
          <a:prstGeom prst="rect">
            <a:avLst/>
          </a:prstGeom>
          <a:noFill/>
          <a:ln>
            <a:noFill/>
          </a:ln>
          <a:effectLst>
            <a:outerShdw blurRad="628650" rotWithShape="0" algn="bl" dir="9660000" dist="400050">
              <a:srgbClr val="000000">
                <a:alpha val="50000"/>
              </a:srgbClr>
            </a:outerShdw>
            <a:reflection blurRad="0" dir="5400000" dist="38100" endA="0" endPos="30000" fadeDir="5400012" kx="0" rotWithShape="0" algn="bl" stPos="0" sy="-100000" ky="0"/>
          </a:effectLst>
        </p:spPr>
      </p:pic>
      <p:pic>
        <p:nvPicPr>
          <p:cNvPr id="100" name="Google Shape;100;p16"/>
          <p:cNvPicPr preferRelativeResize="0"/>
          <p:nvPr/>
        </p:nvPicPr>
        <p:blipFill rotWithShape="1">
          <a:blip r:embed="rId4">
            <a:alphaModFix/>
          </a:blip>
          <a:srcRect b="0" l="17129" r="0" t="10209"/>
          <a:stretch/>
        </p:blipFill>
        <p:spPr>
          <a:xfrm>
            <a:off x="6433400" y="2115450"/>
            <a:ext cx="5478500" cy="315470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
        <p:nvSpPr>
          <p:cNvPr id="101" name="Google Shape;101;p16"/>
          <p:cNvSpPr txBox="1"/>
          <p:nvPr/>
        </p:nvSpPr>
        <p:spPr>
          <a:xfrm>
            <a:off x="1311675" y="1715250"/>
            <a:ext cx="36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RU">
                <a:solidFill>
                  <a:srgbClr val="FFFFFF"/>
                </a:solidFill>
                <a:latin typeface="Calibri"/>
                <a:ea typeface="Calibri"/>
                <a:cs typeface="Calibri"/>
                <a:sym typeface="Calibri"/>
              </a:rPr>
              <a:t>Margin by category</a:t>
            </a:r>
            <a:endParaRPr>
              <a:solidFill>
                <a:srgbClr val="FFFFFF"/>
              </a:solidFill>
              <a:latin typeface="Calibri"/>
              <a:ea typeface="Calibri"/>
              <a:cs typeface="Calibri"/>
              <a:sym typeface="Calibri"/>
            </a:endParaRPr>
          </a:p>
        </p:txBody>
      </p:sp>
      <p:sp>
        <p:nvSpPr>
          <p:cNvPr id="102" name="Google Shape;102;p16"/>
          <p:cNvSpPr txBox="1"/>
          <p:nvPr/>
        </p:nvSpPr>
        <p:spPr>
          <a:xfrm>
            <a:off x="8119500" y="1715250"/>
            <a:ext cx="407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RU">
                <a:solidFill>
                  <a:srgbClr val="FFFFFF"/>
                </a:solidFill>
                <a:latin typeface="Calibri"/>
                <a:ea typeface="Calibri"/>
                <a:cs typeface="Calibri"/>
                <a:sym typeface="Calibri"/>
              </a:rPr>
              <a:t>Margin by regions</a:t>
            </a:r>
            <a:endParaRPr>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786475"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ru-RU"/>
              <a:t>Data visualization </a:t>
            </a:r>
            <a:endParaRPr b="1"/>
          </a:p>
        </p:txBody>
      </p:sp>
      <p:pic>
        <p:nvPicPr>
          <p:cNvPr id="108" name="Google Shape;108;p17"/>
          <p:cNvPicPr preferRelativeResize="0"/>
          <p:nvPr/>
        </p:nvPicPr>
        <p:blipFill>
          <a:blip r:embed="rId3">
            <a:alphaModFix/>
          </a:blip>
          <a:stretch>
            <a:fillRect/>
          </a:stretch>
        </p:blipFill>
        <p:spPr>
          <a:xfrm>
            <a:off x="238550" y="2896450"/>
            <a:ext cx="6298799" cy="2983050"/>
          </a:xfrm>
          <a:prstGeom prst="rect">
            <a:avLst/>
          </a:prstGeom>
          <a:noFill/>
          <a:ln>
            <a:noFill/>
          </a:ln>
        </p:spPr>
      </p:pic>
      <p:pic>
        <p:nvPicPr>
          <p:cNvPr id="109" name="Google Shape;109;p17"/>
          <p:cNvPicPr preferRelativeResize="0"/>
          <p:nvPr/>
        </p:nvPicPr>
        <p:blipFill rotWithShape="1">
          <a:blip r:embed="rId4">
            <a:alphaModFix/>
          </a:blip>
          <a:srcRect b="0" l="27803" r="0" t="8012"/>
          <a:stretch/>
        </p:blipFill>
        <p:spPr>
          <a:xfrm>
            <a:off x="7581175" y="2896450"/>
            <a:ext cx="4520450" cy="2808949"/>
          </a:xfrm>
          <a:prstGeom prst="rect">
            <a:avLst/>
          </a:prstGeom>
          <a:noFill/>
          <a:ln>
            <a:noFill/>
          </a:ln>
        </p:spPr>
      </p:pic>
      <p:sp>
        <p:nvSpPr>
          <p:cNvPr id="110" name="Google Shape;110;p17"/>
          <p:cNvSpPr txBox="1"/>
          <p:nvPr/>
        </p:nvSpPr>
        <p:spPr>
          <a:xfrm>
            <a:off x="2017700" y="1918275"/>
            <a:ext cx="31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RU">
                <a:solidFill>
                  <a:srgbClr val="FFFFFF"/>
                </a:solidFill>
                <a:latin typeface="Calibri"/>
                <a:ea typeface="Calibri"/>
                <a:cs typeface="Calibri"/>
                <a:sym typeface="Calibri"/>
              </a:rPr>
              <a:t>Marginality by regions</a:t>
            </a:r>
            <a:endParaRPr>
              <a:solidFill>
                <a:srgbClr val="FFFFFF"/>
              </a:solidFill>
              <a:latin typeface="Calibri"/>
              <a:ea typeface="Calibri"/>
              <a:cs typeface="Calibri"/>
              <a:sym typeface="Calibri"/>
            </a:endParaRPr>
          </a:p>
        </p:txBody>
      </p:sp>
      <p:sp>
        <p:nvSpPr>
          <p:cNvPr id="111" name="Google Shape;111;p17"/>
          <p:cNvSpPr txBox="1"/>
          <p:nvPr/>
        </p:nvSpPr>
        <p:spPr>
          <a:xfrm>
            <a:off x="8404075" y="1918275"/>
            <a:ext cx="28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RU">
                <a:solidFill>
                  <a:srgbClr val="FFFFFF"/>
                </a:solidFill>
              </a:rPr>
              <a:t>Number of checks by region</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ru-RU"/>
              <a:t>Data cleaning and transformation</a:t>
            </a:r>
            <a:endParaRPr/>
          </a:p>
        </p:txBody>
      </p:sp>
      <p:pic>
        <p:nvPicPr>
          <p:cNvPr id="117" name="Google Shape;117;p18"/>
          <p:cNvPicPr preferRelativeResize="0"/>
          <p:nvPr/>
        </p:nvPicPr>
        <p:blipFill>
          <a:blip r:embed="rId3">
            <a:alphaModFix/>
          </a:blip>
          <a:stretch>
            <a:fillRect/>
          </a:stretch>
        </p:blipFill>
        <p:spPr>
          <a:xfrm>
            <a:off x="2774275" y="2088828"/>
            <a:ext cx="6471074" cy="3645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nvSpPr>
        <p:spPr>
          <a:xfrm>
            <a:off x="2516850" y="305450"/>
            <a:ext cx="8455500" cy="1818000"/>
          </a:xfrm>
          <a:prstGeom prst="rect">
            <a:avLst/>
          </a:prstGeom>
          <a:noFill/>
          <a:ln>
            <a:noFill/>
          </a:ln>
        </p:spPr>
        <p:txBody>
          <a:bodyPr anchorCtr="0" anchor="t" bIns="45700" lIns="91425" spcFirstLastPara="1" rIns="91425" wrap="square" tIns="45700">
            <a:spAutoFit/>
          </a:bodyPr>
          <a:lstStyle/>
          <a:p>
            <a:pPr indent="0" lvl="0" marL="0" rtl="0" algn="l">
              <a:lnSpc>
                <a:spcPct val="131000"/>
              </a:lnSpc>
              <a:spcBef>
                <a:spcPts val="0"/>
              </a:spcBef>
              <a:spcAft>
                <a:spcPts val="0"/>
              </a:spcAft>
              <a:buNone/>
            </a:pPr>
            <a:r>
              <a:rPr lang="ru-RU" sz="5200">
                <a:solidFill>
                  <a:schemeClr val="dk1"/>
                </a:solidFill>
                <a:latin typeface="Calibri"/>
                <a:ea typeface="Calibri"/>
                <a:cs typeface="Calibri"/>
                <a:sym typeface="Calibri"/>
              </a:rPr>
              <a:t>Exploratory Data Analysis</a:t>
            </a:r>
            <a:endParaRPr sz="5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4400">
              <a:solidFill>
                <a:schemeClr val="dk1"/>
              </a:solidFill>
              <a:latin typeface="Calibri"/>
              <a:ea typeface="Calibri"/>
              <a:cs typeface="Calibri"/>
              <a:sym typeface="Calibri"/>
            </a:endParaRPr>
          </a:p>
        </p:txBody>
      </p:sp>
      <p:sp>
        <p:nvSpPr>
          <p:cNvPr id="123" name="Google Shape;123;p19"/>
          <p:cNvSpPr/>
          <p:nvPr/>
        </p:nvSpPr>
        <p:spPr>
          <a:xfrm>
            <a:off x="383550" y="2194550"/>
            <a:ext cx="1486825" cy="1150675"/>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ru-RU" sz="2800">
                <a:latin typeface="Calibri"/>
                <a:ea typeface="Calibri"/>
                <a:cs typeface="Calibri"/>
                <a:sym typeface="Calibri"/>
              </a:rPr>
              <a:t>I</a:t>
            </a:r>
            <a:endParaRPr b="1" sz="2800">
              <a:latin typeface="Calibri"/>
              <a:ea typeface="Calibri"/>
              <a:cs typeface="Calibri"/>
              <a:sym typeface="Calibri"/>
            </a:endParaRPr>
          </a:p>
        </p:txBody>
      </p:sp>
      <p:sp>
        <p:nvSpPr>
          <p:cNvPr id="124" name="Google Shape;124;p19"/>
          <p:cNvSpPr/>
          <p:nvPr/>
        </p:nvSpPr>
        <p:spPr>
          <a:xfrm>
            <a:off x="5117875" y="2213950"/>
            <a:ext cx="1745425" cy="1111875"/>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ru-RU" sz="2800">
                <a:latin typeface="Calibri"/>
                <a:ea typeface="Calibri"/>
                <a:cs typeface="Calibri"/>
                <a:sym typeface="Calibri"/>
              </a:rPr>
              <a:t>III</a:t>
            </a:r>
            <a:endParaRPr/>
          </a:p>
        </p:txBody>
      </p:sp>
      <p:sp>
        <p:nvSpPr>
          <p:cNvPr id="125" name="Google Shape;125;p19"/>
          <p:cNvSpPr/>
          <p:nvPr/>
        </p:nvSpPr>
        <p:spPr>
          <a:xfrm>
            <a:off x="2819838" y="4369125"/>
            <a:ext cx="1745425" cy="1111875"/>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ru-RU" sz="2800">
                <a:latin typeface="Calibri"/>
                <a:ea typeface="Calibri"/>
                <a:cs typeface="Calibri"/>
                <a:sym typeface="Calibri"/>
              </a:rPr>
              <a:t>II</a:t>
            </a:r>
            <a:endParaRPr b="1" sz="2800">
              <a:latin typeface="Calibri"/>
              <a:ea typeface="Calibri"/>
              <a:cs typeface="Calibri"/>
              <a:sym typeface="Calibri"/>
            </a:endParaRPr>
          </a:p>
        </p:txBody>
      </p:sp>
      <p:sp>
        <p:nvSpPr>
          <p:cNvPr id="126" name="Google Shape;126;p19"/>
          <p:cNvSpPr/>
          <p:nvPr/>
        </p:nvSpPr>
        <p:spPr>
          <a:xfrm>
            <a:off x="7755600" y="4284300"/>
            <a:ext cx="1745425" cy="1111875"/>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ru-RU" sz="2800">
                <a:latin typeface="Calibri"/>
                <a:ea typeface="Calibri"/>
                <a:cs typeface="Calibri"/>
                <a:sym typeface="Calibri"/>
              </a:rPr>
              <a:t>IV</a:t>
            </a:r>
            <a:endParaRPr/>
          </a:p>
        </p:txBody>
      </p:sp>
      <p:sp>
        <p:nvSpPr>
          <p:cNvPr id="127" name="Google Shape;127;p19"/>
          <p:cNvSpPr/>
          <p:nvPr/>
        </p:nvSpPr>
        <p:spPr>
          <a:xfrm>
            <a:off x="9955675" y="2123450"/>
            <a:ext cx="1745425" cy="1111875"/>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ru-RU" sz="2800">
                <a:latin typeface="Calibri"/>
                <a:ea typeface="Calibri"/>
                <a:cs typeface="Calibri"/>
                <a:sym typeface="Calibri"/>
              </a:rPr>
              <a:t>V</a:t>
            </a:r>
            <a:endParaRPr/>
          </a:p>
        </p:txBody>
      </p:sp>
      <p:sp>
        <p:nvSpPr>
          <p:cNvPr id="128" name="Google Shape;128;p19"/>
          <p:cNvSpPr txBox="1"/>
          <p:nvPr/>
        </p:nvSpPr>
        <p:spPr>
          <a:xfrm>
            <a:off x="318900" y="3421875"/>
            <a:ext cx="1745400" cy="1621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ru-RU" sz="2300">
                <a:solidFill>
                  <a:schemeClr val="dk1"/>
                </a:solidFill>
                <a:latin typeface="Calibri"/>
                <a:ea typeface="Calibri"/>
                <a:cs typeface="Calibri"/>
                <a:sym typeface="Calibri"/>
              </a:rPr>
              <a:t>Remove irrelevant columns</a:t>
            </a:r>
            <a:endParaRPr sz="23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Roboto"/>
              <a:ea typeface="Roboto"/>
              <a:cs typeface="Roboto"/>
              <a:sym typeface="Roboto"/>
            </a:endParaRPr>
          </a:p>
        </p:txBody>
      </p:sp>
      <p:sp>
        <p:nvSpPr>
          <p:cNvPr id="129" name="Google Shape;129;p19"/>
          <p:cNvSpPr txBox="1"/>
          <p:nvPr/>
        </p:nvSpPr>
        <p:spPr>
          <a:xfrm>
            <a:off x="2815899" y="2527675"/>
            <a:ext cx="1550400" cy="1957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ru-RU" sz="2200">
                <a:solidFill>
                  <a:schemeClr val="dk1"/>
                </a:solidFill>
                <a:latin typeface="Calibri"/>
                <a:ea typeface="Calibri"/>
                <a:cs typeface="Calibri"/>
                <a:sym typeface="Calibri"/>
              </a:rPr>
              <a:t>Convert columns to the correct data types</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Roboto"/>
              <a:ea typeface="Roboto"/>
              <a:cs typeface="Roboto"/>
              <a:sym typeface="Roboto"/>
            </a:endParaRPr>
          </a:p>
        </p:txBody>
      </p:sp>
      <p:sp>
        <p:nvSpPr>
          <p:cNvPr id="130" name="Google Shape;130;p19"/>
          <p:cNvSpPr txBox="1"/>
          <p:nvPr/>
        </p:nvSpPr>
        <p:spPr>
          <a:xfrm>
            <a:off x="5320800" y="3551150"/>
            <a:ext cx="1550400" cy="241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ru-RU" sz="1900">
                <a:solidFill>
                  <a:schemeClr val="dk1"/>
                </a:solidFill>
                <a:latin typeface="Calibri"/>
                <a:ea typeface="Calibri"/>
                <a:cs typeface="Calibri"/>
                <a:sym typeface="Calibri"/>
              </a:rPr>
              <a:t>Remove incorrect values, clean data and validate calculations</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Roboto"/>
              <a:ea typeface="Roboto"/>
              <a:cs typeface="Roboto"/>
              <a:sym typeface="Roboto"/>
            </a:endParaRPr>
          </a:p>
        </p:txBody>
      </p:sp>
      <p:sp>
        <p:nvSpPr>
          <p:cNvPr id="131" name="Google Shape;131;p19"/>
          <p:cNvSpPr txBox="1"/>
          <p:nvPr/>
        </p:nvSpPr>
        <p:spPr>
          <a:xfrm>
            <a:off x="7755600" y="2651700"/>
            <a:ext cx="1579800" cy="1554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ru-RU" sz="2000">
                <a:solidFill>
                  <a:srgbClr val="FFFFFF"/>
                </a:solidFill>
                <a:latin typeface="Calibri"/>
                <a:ea typeface="Calibri"/>
                <a:cs typeface="Calibri"/>
                <a:sym typeface="Calibri"/>
              </a:rPr>
              <a:t>Divide geo-data into federal districts</a:t>
            </a:r>
            <a:endParaRPr sz="2000">
              <a:solidFill>
                <a:srgbClr val="FFFFFF"/>
              </a:solidFill>
              <a:latin typeface="Calibri"/>
              <a:ea typeface="Calibri"/>
              <a:cs typeface="Calibri"/>
              <a:sym typeface="Calibri"/>
            </a:endParaRPr>
          </a:p>
        </p:txBody>
      </p:sp>
      <p:sp>
        <p:nvSpPr>
          <p:cNvPr id="132" name="Google Shape;132;p19"/>
          <p:cNvSpPr txBox="1"/>
          <p:nvPr/>
        </p:nvSpPr>
        <p:spPr>
          <a:xfrm>
            <a:off x="9955675" y="3421875"/>
            <a:ext cx="1965300" cy="244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ru-RU" sz="1900">
                <a:solidFill>
                  <a:schemeClr val="dk1"/>
                </a:solidFill>
                <a:latin typeface="Calibri"/>
                <a:ea typeface="Calibri"/>
                <a:cs typeface="Calibri"/>
                <a:sym typeface="Calibri"/>
              </a:rPr>
              <a:t>Omit rejected positions and prepare data for pivot tables and analytical base tables</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nvSpPr>
        <p:spPr>
          <a:xfrm>
            <a:off x="1383400" y="245650"/>
            <a:ext cx="9757200" cy="985200"/>
          </a:xfrm>
          <a:prstGeom prst="rect">
            <a:avLst/>
          </a:prstGeom>
          <a:noFill/>
          <a:ln>
            <a:noFill/>
          </a:ln>
        </p:spPr>
        <p:txBody>
          <a:bodyPr anchorCtr="0" anchor="t" bIns="91425" lIns="91425" spcFirstLastPara="1" rIns="91425" wrap="square" tIns="91425">
            <a:spAutoFit/>
          </a:bodyPr>
          <a:lstStyle/>
          <a:p>
            <a:pPr indent="0" lvl="0" marL="0" rtl="0" algn="l">
              <a:lnSpc>
                <a:spcPct val="131000"/>
              </a:lnSpc>
              <a:spcBef>
                <a:spcPts val="0"/>
              </a:spcBef>
              <a:spcAft>
                <a:spcPts val="0"/>
              </a:spcAft>
              <a:buNone/>
            </a:pPr>
            <a:r>
              <a:rPr lang="ru-RU" sz="5200">
                <a:solidFill>
                  <a:schemeClr val="dk1"/>
                </a:solidFill>
                <a:latin typeface="Calibri"/>
                <a:ea typeface="Calibri"/>
                <a:cs typeface="Calibri"/>
                <a:sym typeface="Calibri"/>
              </a:rPr>
              <a:t>Exploratory Data Analysis</a:t>
            </a:r>
            <a:endParaRPr/>
          </a:p>
        </p:txBody>
      </p:sp>
      <p:pic>
        <p:nvPicPr>
          <p:cNvPr id="138" name="Google Shape;138;p20"/>
          <p:cNvPicPr preferRelativeResize="0"/>
          <p:nvPr/>
        </p:nvPicPr>
        <p:blipFill>
          <a:blip r:embed="rId3">
            <a:alphaModFix/>
          </a:blip>
          <a:stretch>
            <a:fillRect/>
          </a:stretch>
        </p:blipFill>
        <p:spPr>
          <a:xfrm>
            <a:off x="514425" y="1127425"/>
            <a:ext cx="6643901" cy="5334125"/>
          </a:xfrm>
          <a:prstGeom prst="rect">
            <a:avLst/>
          </a:prstGeom>
          <a:noFill/>
          <a:ln>
            <a:noFill/>
          </a:ln>
        </p:spPr>
      </p:pic>
      <p:sp>
        <p:nvSpPr>
          <p:cNvPr id="139" name="Google Shape;139;p20"/>
          <p:cNvSpPr txBox="1"/>
          <p:nvPr/>
        </p:nvSpPr>
        <p:spPr>
          <a:xfrm>
            <a:off x="8166775" y="1702300"/>
            <a:ext cx="2741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sz="1900">
              <a:solidFill>
                <a:schemeClr val="dk1"/>
              </a:solidFill>
              <a:latin typeface="Calibri"/>
              <a:ea typeface="Calibri"/>
              <a:cs typeface="Calibri"/>
              <a:sym typeface="Calibri"/>
            </a:endParaRPr>
          </a:p>
        </p:txBody>
      </p:sp>
      <p:sp>
        <p:nvSpPr>
          <p:cNvPr id="140" name="Google Shape;140;p20"/>
          <p:cNvSpPr/>
          <p:nvPr/>
        </p:nvSpPr>
        <p:spPr>
          <a:xfrm rot="285">
            <a:off x="7843575" y="2471950"/>
            <a:ext cx="3613800" cy="166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RU" sz="1900">
                <a:solidFill>
                  <a:schemeClr val="lt1"/>
                </a:solidFill>
                <a:latin typeface="Calibri"/>
                <a:ea typeface="Calibri"/>
                <a:cs typeface="Calibri"/>
                <a:sym typeface="Calibri"/>
              </a:rPr>
              <a:t>Correlation between features</a:t>
            </a:r>
            <a:endParaRPr sz="1900">
              <a:solidFill>
                <a:schemeClr val="lt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ctrTitle"/>
          </p:nvPr>
        </p:nvSpPr>
        <p:spPr>
          <a:xfrm>
            <a:off x="1524000" y="321373"/>
            <a:ext cx="9473184" cy="127882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ru-RU"/>
              <a:t>   Realization stages</a:t>
            </a:r>
            <a:endParaRPr/>
          </a:p>
        </p:txBody>
      </p:sp>
      <p:sp>
        <p:nvSpPr>
          <p:cNvPr id="146" name="Google Shape;146;p21"/>
          <p:cNvSpPr/>
          <p:nvPr/>
        </p:nvSpPr>
        <p:spPr>
          <a:xfrm>
            <a:off x="480775" y="1843875"/>
            <a:ext cx="2341800" cy="859800"/>
          </a:xfrm>
          <a:prstGeom prst="rightArrow">
            <a:avLst>
              <a:gd fmla="val 50000" name="adj1"/>
              <a:gd fmla="val 50000" name="adj2"/>
            </a:avLst>
          </a:prstGeom>
          <a:solidFill>
            <a:srgbClr val="A8D08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Data cleaning</a:t>
            </a:r>
            <a:endParaRPr>
              <a:solidFill>
                <a:schemeClr val="lt1"/>
              </a:solidFill>
            </a:endParaRPr>
          </a:p>
        </p:txBody>
      </p:sp>
      <p:sp>
        <p:nvSpPr>
          <p:cNvPr id="147" name="Google Shape;147;p21"/>
          <p:cNvSpPr txBox="1"/>
          <p:nvPr/>
        </p:nvSpPr>
        <p:spPr>
          <a:xfrm>
            <a:off x="694944" y="1636776"/>
            <a:ext cx="38404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1</a:t>
            </a:r>
            <a:endParaRPr b="1" sz="2400">
              <a:solidFill>
                <a:schemeClr val="dk1"/>
              </a:solidFill>
              <a:latin typeface="Calibri"/>
              <a:ea typeface="Calibri"/>
              <a:cs typeface="Calibri"/>
              <a:sym typeface="Calibri"/>
            </a:endParaRPr>
          </a:p>
        </p:txBody>
      </p:sp>
      <p:sp>
        <p:nvSpPr>
          <p:cNvPr id="148" name="Google Shape;148;p21"/>
          <p:cNvSpPr/>
          <p:nvPr/>
        </p:nvSpPr>
        <p:spPr>
          <a:xfrm>
            <a:off x="2511551" y="2015165"/>
            <a:ext cx="2341785" cy="856595"/>
          </a:xfrm>
          <a:prstGeom prst="rightArrow">
            <a:avLst>
              <a:gd fmla="val 50000" name="adj1"/>
              <a:gd fmla="val 50000" name="adj2"/>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Showcase</a:t>
            </a:r>
            <a:endParaRPr>
              <a:solidFill>
                <a:schemeClr val="lt1"/>
              </a:solidFill>
            </a:endParaRPr>
          </a:p>
        </p:txBody>
      </p:sp>
      <p:sp>
        <p:nvSpPr>
          <p:cNvPr id="149" name="Google Shape;149;p21"/>
          <p:cNvSpPr txBox="1"/>
          <p:nvPr/>
        </p:nvSpPr>
        <p:spPr>
          <a:xfrm>
            <a:off x="4718304" y="2015165"/>
            <a:ext cx="3057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3</a:t>
            </a:r>
            <a:endParaRPr/>
          </a:p>
        </p:txBody>
      </p:sp>
      <p:sp>
        <p:nvSpPr>
          <p:cNvPr id="150" name="Google Shape;150;p21"/>
          <p:cNvSpPr/>
          <p:nvPr/>
        </p:nvSpPr>
        <p:spPr>
          <a:xfrm>
            <a:off x="4517916" y="2220594"/>
            <a:ext cx="1946895" cy="859742"/>
          </a:xfrm>
          <a:prstGeom prst="rightArrow">
            <a:avLst>
              <a:gd fmla="val 50000" name="adj1"/>
              <a:gd fmla="val 50000" name="adj2"/>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MBA</a:t>
            </a:r>
            <a:endParaRPr>
              <a:solidFill>
                <a:schemeClr val="lt1"/>
              </a:solidFill>
            </a:endParaRPr>
          </a:p>
        </p:txBody>
      </p:sp>
      <p:sp>
        <p:nvSpPr>
          <p:cNvPr id="151" name="Google Shape;151;p21"/>
          <p:cNvSpPr txBox="1"/>
          <p:nvPr/>
        </p:nvSpPr>
        <p:spPr>
          <a:xfrm>
            <a:off x="2822448" y="1843215"/>
            <a:ext cx="152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2</a:t>
            </a:r>
            <a:endParaRPr b="1" sz="2400">
              <a:solidFill>
                <a:schemeClr val="dk1"/>
              </a:solidFill>
              <a:latin typeface="Calibri"/>
              <a:ea typeface="Calibri"/>
              <a:cs typeface="Calibri"/>
              <a:sym typeface="Calibri"/>
            </a:endParaRPr>
          </a:p>
        </p:txBody>
      </p:sp>
      <p:sp>
        <p:nvSpPr>
          <p:cNvPr id="152" name="Google Shape;152;p21"/>
          <p:cNvSpPr txBox="1"/>
          <p:nvPr/>
        </p:nvSpPr>
        <p:spPr>
          <a:xfrm>
            <a:off x="575651" y="2426025"/>
            <a:ext cx="17337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ru-RU" sz="1600">
                <a:solidFill>
                  <a:schemeClr val="dk1"/>
                </a:solidFill>
                <a:latin typeface="Calibri"/>
                <a:ea typeface="Calibri"/>
                <a:cs typeface="Calibri"/>
                <a:sym typeface="Calibri"/>
              </a:rPr>
              <a:t>Data correction, correct merging into a pivot table, filling in gaps, removing outliers.</a:t>
            </a:r>
            <a:endParaRPr/>
          </a:p>
        </p:txBody>
      </p:sp>
      <p:sp>
        <p:nvSpPr>
          <p:cNvPr id="153" name="Google Shape;153;p21"/>
          <p:cNvSpPr txBox="1"/>
          <p:nvPr/>
        </p:nvSpPr>
        <p:spPr>
          <a:xfrm>
            <a:off x="2648570" y="2800764"/>
            <a:ext cx="14889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Calibri"/>
                <a:ea typeface="Calibri"/>
                <a:cs typeface="Calibri"/>
                <a:sym typeface="Calibri"/>
              </a:rPr>
              <a:t>Aggregation of data into showcases for subsequent application of models, analysis of the received showcases</a:t>
            </a:r>
            <a:endParaRPr/>
          </a:p>
        </p:txBody>
      </p:sp>
      <p:sp>
        <p:nvSpPr>
          <p:cNvPr id="154" name="Google Shape;154;p21"/>
          <p:cNvSpPr/>
          <p:nvPr/>
        </p:nvSpPr>
        <p:spPr>
          <a:xfrm>
            <a:off x="6186700" y="2426025"/>
            <a:ext cx="2101200" cy="974100"/>
          </a:xfrm>
          <a:prstGeom prst="rightArrow">
            <a:avLst>
              <a:gd fmla="val 50000" name="adj1"/>
              <a:gd fmla="val 50000" name="adj2"/>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rgbClr val="191919"/>
                </a:solidFill>
                <a:latin typeface="Calibri"/>
                <a:ea typeface="Calibri"/>
                <a:cs typeface="Calibri"/>
                <a:sym typeface="Calibri"/>
              </a:rPr>
              <a:t>Response model</a:t>
            </a:r>
            <a:endParaRPr sz="1800">
              <a:solidFill>
                <a:srgbClr val="191919"/>
              </a:solidFill>
              <a:latin typeface="Calibri"/>
              <a:ea typeface="Calibri"/>
              <a:cs typeface="Calibri"/>
              <a:sym typeface="Calibri"/>
            </a:endParaRPr>
          </a:p>
        </p:txBody>
      </p:sp>
      <p:sp>
        <p:nvSpPr>
          <p:cNvPr id="155" name="Google Shape;155;p21"/>
          <p:cNvSpPr txBox="1"/>
          <p:nvPr/>
        </p:nvSpPr>
        <p:spPr>
          <a:xfrm>
            <a:off x="4476697" y="3047195"/>
            <a:ext cx="1578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Defining co-purchase rules</a:t>
            </a:r>
            <a:endParaRPr sz="1800">
              <a:solidFill>
                <a:schemeClr val="dk1"/>
              </a:solidFill>
              <a:latin typeface="Calibri"/>
              <a:ea typeface="Calibri"/>
              <a:cs typeface="Calibri"/>
              <a:sym typeface="Calibri"/>
            </a:endParaRPr>
          </a:p>
        </p:txBody>
      </p:sp>
      <p:sp>
        <p:nvSpPr>
          <p:cNvPr id="156" name="Google Shape;156;p21"/>
          <p:cNvSpPr/>
          <p:nvPr/>
        </p:nvSpPr>
        <p:spPr>
          <a:xfrm>
            <a:off x="7932350" y="2703675"/>
            <a:ext cx="2227200" cy="1049100"/>
          </a:xfrm>
          <a:prstGeom prst="rightArrow">
            <a:avLst>
              <a:gd fmla="val 50000" name="adj1"/>
              <a:gd fmla="val 50000" name="adj2"/>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rgbClr val="191919"/>
                </a:solidFill>
                <a:latin typeface="Calibri"/>
                <a:ea typeface="Calibri"/>
                <a:cs typeface="Calibri"/>
                <a:sym typeface="Calibri"/>
              </a:rPr>
              <a:t>Formation of an offer</a:t>
            </a:r>
            <a:endParaRPr sz="1800">
              <a:solidFill>
                <a:srgbClr val="191919"/>
              </a:solidFill>
              <a:latin typeface="Calibri"/>
              <a:ea typeface="Calibri"/>
              <a:cs typeface="Calibri"/>
              <a:sym typeface="Calibri"/>
            </a:endParaRPr>
          </a:p>
        </p:txBody>
      </p:sp>
      <p:sp>
        <p:nvSpPr>
          <p:cNvPr id="157" name="Google Shape;157;p21"/>
          <p:cNvSpPr/>
          <p:nvPr/>
        </p:nvSpPr>
        <p:spPr>
          <a:xfrm>
            <a:off x="10030703" y="2984350"/>
            <a:ext cx="2021700" cy="1049100"/>
          </a:xfrm>
          <a:prstGeom prst="rightArrow">
            <a:avLst>
              <a:gd fmla="val 50000" name="adj1"/>
              <a:gd fmla="val 50000" name="adj2"/>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latin typeface="Calibri"/>
                <a:ea typeface="Calibri"/>
                <a:cs typeface="Calibri"/>
                <a:sym typeface="Calibri"/>
              </a:rPr>
              <a:t>Financial justification</a:t>
            </a:r>
            <a:endParaRPr sz="1800">
              <a:latin typeface="Calibri"/>
              <a:ea typeface="Calibri"/>
              <a:cs typeface="Calibri"/>
              <a:sym typeface="Calibri"/>
            </a:endParaRPr>
          </a:p>
        </p:txBody>
      </p:sp>
      <p:sp>
        <p:nvSpPr>
          <p:cNvPr id="158" name="Google Shape;158;p21"/>
          <p:cNvSpPr txBox="1"/>
          <p:nvPr/>
        </p:nvSpPr>
        <p:spPr>
          <a:xfrm>
            <a:off x="6443913" y="2220594"/>
            <a:ext cx="3057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4</a:t>
            </a:r>
            <a:endParaRPr/>
          </a:p>
        </p:txBody>
      </p:sp>
      <p:sp>
        <p:nvSpPr>
          <p:cNvPr id="159" name="Google Shape;159;p21"/>
          <p:cNvSpPr txBox="1"/>
          <p:nvPr/>
        </p:nvSpPr>
        <p:spPr>
          <a:xfrm>
            <a:off x="8189479" y="2473190"/>
            <a:ext cx="3057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5</a:t>
            </a:r>
            <a:endParaRPr/>
          </a:p>
        </p:txBody>
      </p:sp>
      <p:sp>
        <p:nvSpPr>
          <p:cNvPr id="160" name="Google Shape;160;p21"/>
          <p:cNvSpPr txBox="1"/>
          <p:nvPr/>
        </p:nvSpPr>
        <p:spPr>
          <a:xfrm>
            <a:off x="10082679" y="2766488"/>
            <a:ext cx="305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6</a:t>
            </a:r>
            <a:endParaRPr/>
          </a:p>
        </p:txBody>
      </p:sp>
      <p:sp>
        <p:nvSpPr>
          <p:cNvPr id="161" name="Google Shape;161;p21"/>
          <p:cNvSpPr txBox="1"/>
          <p:nvPr/>
        </p:nvSpPr>
        <p:spPr>
          <a:xfrm>
            <a:off x="5957982" y="3546472"/>
            <a:ext cx="2021700" cy="1354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600">
                <a:solidFill>
                  <a:schemeClr val="dk1"/>
                </a:solidFill>
                <a:latin typeface="Calibri"/>
                <a:ea typeface="Calibri"/>
                <a:cs typeface="Calibri"/>
                <a:sym typeface="Calibri"/>
              </a:rPr>
              <a:t>Building models that predict the likelihood of a customer returning</a:t>
            </a:r>
            <a:endParaRPr/>
          </a:p>
        </p:txBody>
      </p:sp>
      <p:sp>
        <p:nvSpPr>
          <p:cNvPr id="162" name="Google Shape;162;p21"/>
          <p:cNvSpPr txBox="1"/>
          <p:nvPr/>
        </p:nvSpPr>
        <p:spPr>
          <a:xfrm>
            <a:off x="7932348" y="3629110"/>
            <a:ext cx="18678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Formation of the best personal offers for each of the profiles</a:t>
            </a:r>
            <a:endParaRPr/>
          </a:p>
        </p:txBody>
      </p:sp>
      <p:sp>
        <p:nvSpPr>
          <p:cNvPr id="163" name="Google Shape;163;p21"/>
          <p:cNvSpPr txBox="1"/>
          <p:nvPr/>
        </p:nvSpPr>
        <p:spPr>
          <a:xfrm>
            <a:off x="10234279" y="4074626"/>
            <a:ext cx="17337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Calculation of the financial and economic justification of the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nvSpPr>
        <p:spPr>
          <a:xfrm>
            <a:off x="3766248" y="116600"/>
            <a:ext cx="7692600" cy="923400"/>
          </a:xfrm>
          <a:prstGeom prst="rect">
            <a:avLst/>
          </a:prstGeom>
          <a:noFill/>
          <a:ln>
            <a:noFill/>
          </a:ln>
        </p:spPr>
        <p:txBody>
          <a:bodyPr anchorCtr="0" anchor="t" bIns="0" lIns="0" spcFirstLastPara="1" rIns="0" wrap="square" tIns="0">
            <a:spAutoFit/>
          </a:bodyPr>
          <a:lstStyle/>
          <a:p>
            <a:pPr indent="0" lvl="0" marL="0" marR="0" rtl="0" algn="l">
              <a:lnSpc>
                <a:spcPct val="131000"/>
              </a:lnSpc>
              <a:spcBef>
                <a:spcPts val="0"/>
              </a:spcBef>
              <a:spcAft>
                <a:spcPts val="0"/>
              </a:spcAft>
              <a:buNone/>
            </a:pPr>
            <a:r>
              <a:rPr lang="ru-RU" sz="6000">
                <a:solidFill>
                  <a:schemeClr val="dk1"/>
                </a:solidFill>
                <a:latin typeface="Oswald Medium"/>
                <a:ea typeface="Oswald Medium"/>
                <a:cs typeface="Oswald Medium"/>
                <a:sym typeface="Oswald Medium"/>
              </a:rPr>
              <a:t>Market Basket Analysis</a:t>
            </a:r>
            <a:endParaRPr>
              <a:solidFill>
                <a:schemeClr val="dk1"/>
              </a:solidFill>
            </a:endParaRPr>
          </a:p>
        </p:txBody>
      </p:sp>
      <p:sp>
        <p:nvSpPr>
          <p:cNvPr id="169" name="Google Shape;169;p22"/>
          <p:cNvSpPr txBox="1"/>
          <p:nvPr/>
        </p:nvSpPr>
        <p:spPr>
          <a:xfrm>
            <a:off x="1440436" y="2838339"/>
            <a:ext cx="3939900" cy="2462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ru-RU" sz="3200">
                <a:solidFill>
                  <a:schemeClr val="dk1"/>
                </a:solidFill>
                <a:latin typeface="Roboto"/>
                <a:ea typeface="Roboto"/>
                <a:cs typeface="Roboto"/>
                <a:sym typeface="Roboto"/>
              </a:rPr>
              <a:t>Discover which products are frequently purchased together by customers</a:t>
            </a:r>
            <a:endParaRPr sz="3200">
              <a:solidFill>
                <a:schemeClr val="dk1"/>
              </a:solidFill>
              <a:latin typeface="Roboto"/>
              <a:ea typeface="Roboto"/>
              <a:cs typeface="Roboto"/>
              <a:sym typeface="Roboto"/>
            </a:endParaRPr>
          </a:p>
        </p:txBody>
      </p:sp>
      <p:grpSp>
        <p:nvGrpSpPr>
          <p:cNvPr id="170" name="Google Shape;170;p22"/>
          <p:cNvGrpSpPr/>
          <p:nvPr/>
        </p:nvGrpSpPr>
        <p:grpSpPr>
          <a:xfrm>
            <a:off x="6007396" y="4207197"/>
            <a:ext cx="2873577" cy="1669964"/>
            <a:chOff x="-1488015" y="1020383"/>
            <a:chExt cx="6076500" cy="4794615"/>
          </a:xfrm>
        </p:grpSpPr>
        <p:sp>
          <p:nvSpPr>
            <p:cNvPr id="171" name="Google Shape;171;p22"/>
            <p:cNvSpPr txBox="1"/>
            <p:nvPr/>
          </p:nvSpPr>
          <p:spPr>
            <a:xfrm>
              <a:off x="-1488015" y="1020383"/>
              <a:ext cx="6076500" cy="795600"/>
            </a:xfrm>
            <a:prstGeom prst="rect">
              <a:avLst/>
            </a:prstGeom>
            <a:noFill/>
            <a:ln>
              <a:noFill/>
            </a:ln>
          </p:spPr>
          <p:txBody>
            <a:bodyPr anchorCtr="0" anchor="t" bIns="0" lIns="0" spcFirstLastPara="1" rIns="0" wrap="square" tIns="0">
              <a:spAutoFit/>
            </a:bodyPr>
            <a:lstStyle/>
            <a:p>
              <a:pPr indent="0" lvl="0" marL="0" marR="0" rtl="0" algn="r">
                <a:lnSpc>
                  <a:spcPct val="129000"/>
                </a:lnSpc>
                <a:spcBef>
                  <a:spcPts val="0"/>
                </a:spcBef>
                <a:spcAft>
                  <a:spcPts val="0"/>
                </a:spcAft>
                <a:buNone/>
              </a:pPr>
              <a:r>
                <a:rPr lang="ru-RU" sz="1800">
                  <a:solidFill>
                    <a:schemeClr val="dk1"/>
                  </a:solidFill>
                  <a:latin typeface="Roboto Medium"/>
                  <a:ea typeface="Roboto Medium"/>
                  <a:cs typeface="Roboto Medium"/>
                  <a:sym typeface="Roboto Medium"/>
                </a:rPr>
                <a:t>Recommendation Systems</a:t>
              </a:r>
              <a:endParaRPr sz="1800">
                <a:solidFill>
                  <a:schemeClr val="dk1"/>
                </a:solidFill>
                <a:latin typeface="Roboto Medium"/>
                <a:ea typeface="Roboto Medium"/>
                <a:cs typeface="Roboto Medium"/>
                <a:sym typeface="Roboto Medium"/>
              </a:endParaRPr>
            </a:p>
          </p:txBody>
        </p:sp>
        <p:sp>
          <p:nvSpPr>
            <p:cNvPr id="172" name="Google Shape;172;p22"/>
            <p:cNvSpPr txBox="1"/>
            <p:nvPr/>
          </p:nvSpPr>
          <p:spPr>
            <a:xfrm>
              <a:off x="-1488014" y="2792198"/>
              <a:ext cx="6076500" cy="30228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lang="ru-RU" sz="1800">
                  <a:solidFill>
                    <a:schemeClr val="dk1"/>
                  </a:solidFill>
                </a:rPr>
                <a:t>Analyze purchase patterns, recommend related items and boost sales</a:t>
              </a:r>
              <a:endParaRPr sz="600">
                <a:solidFill>
                  <a:schemeClr val="dk1"/>
                </a:solidFill>
              </a:endParaRPr>
            </a:p>
          </p:txBody>
        </p:sp>
      </p:grpSp>
      <p:grpSp>
        <p:nvGrpSpPr>
          <p:cNvPr id="173" name="Google Shape;173;p22"/>
          <p:cNvGrpSpPr/>
          <p:nvPr/>
        </p:nvGrpSpPr>
        <p:grpSpPr>
          <a:xfrm>
            <a:off x="9388605" y="4207200"/>
            <a:ext cx="2708298" cy="1669960"/>
            <a:chOff x="-1138489" y="1097084"/>
            <a:chExt cx="5727000" cy="4794603"/>
          </a:xfrm>
        </p:grpSpPr>
        <p:sp>
          <p:nvSpPr>
            <p:cNvPr id="174" name="Google Shape;174;p22"/>
            <p:cNvSpPr txBox="1"/>
            <p:nvPr/>
          </p:nvSpPr>
          <p:spPr>
            <a:xfrm>
              <a:off x="-885907" y="1097084"/>
              <a:ext cx="5474400" cy="795600"/>
            </a:xfrm>
            <a:prstGeom prst="rect">
              <a:avLst/>
            </a:prstGeom>
            <a:noFill/>
            <a:ln>
              <a:noFill/>
            </a:ln>
          </p:spPr>
          <p:txBody>
            <a:bodyPr anchorCtr="0" anchor="t" bIns="0" lIns="0" spcFirstLastPara="1" rIns="0" wrap="square" tIns="0">
              <a:spAutoFit/>
            </a:bodyPr>
            <a:lstStyle/>
            <a:p>
              <a:pPr indent="0" lvl="0" marL="0" marR="0" rtl="0" algn="r">
                <a:lnSpc>
                  <a:spcPct val="129000"/>
                </a:lnSpc>
                <a:spcBef>
                  <a:spcPts val="0"/>
                </a:spcBef>
                <a:spcAft>
                  <a:spcPts val="0"/>
                </a:spcAft>
                <a:buNone/>
              </a:pPr>
              <a:r>
                <a:rPr lang="ru-RU" sz="1800">
                  <a:solidFill>
                    <a:schemeClr val="dk1"/>
                  </a:solidFill>
                  <a:latin typeface="Roboto Medium"/>
                  <a:ea typeface="Roboto Medium"/>
                  <a:cs typeface="Roboto Medium"/>
                  <a:sym typeface="Roboto Medium"/>
                </a:rPr>
                <a:t>Inventory Management</a:t>
              </a:r>
              <a:endParaRPr sz="1800">
                <a:solidFill>
                  <a:schemeClr val="dk1"/>
                </a:solidFill>
              </a:endParaRPr>
            </a:p>
          </p:txBody>
        </p:sp>
        <p:sp>
          <p:nvSpPr>
            <p:cNvPr id="175" name="Google Shape;175;p22"/>
            <p:cNvSpPr txBox="1"/>
            <p:nvPr/>
          </p:nvSpPr>
          <p:spPr>
            <a:xfrm>
              <a:off x="-1138489" y="2868887"/>
              <a:ext cx="5727000" cy="30228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lang="ru-RU" sz="1800">
                  <a:solidFill>
                    <a:schemeClr val="dk1"/>
                  </a:solidFill>
                </a:rPr>
                <a:t>MBA optimizes inventory by identifying frequently co-purchased items</a:t>
              </a:r>
              <a:endParaRPr sz="600">
                <a:solidFill>
                  <a:schemeClr val="dk1"/>
                </a:solidFill>
              </a:endParaRPr>
            </a:p>
          </p:txBody>
        </p:sp>
      </p:grpSp>
      <p:grpSp>
        <p:nvGrpSpPr>
          <p:cNvPr id="176" name="Google Shape;176;p22"/>
          <p:cNvGrpSpPr/>
          <p:nvPr/>
        </p:nvGrpSpPr>
        <p:grpSpPr>
          <a:xfrm>
            <a:off x="6072769" y="1924152"/>
            <a:ext cx="2808312" cy="1669952"/>
            <a:chOff x="-1349776" y="1240345"/>
            <a:chExt cx="5938491" cy="4794579"/>
          </a:xfrm>
        </p:grpSpPr>
        <p:sp>
          <p:nvSpPr>
            <p:cNvPr id="177" name="Google Shape;177;p22"/>
            <p:cNvSpPr txBox="1"/>
            <p:nvPr/>
          </p:nvSpPr>
          <p:spPr>
            <a:xfrm>
              <a:off x="-1349776" y="1240345"/>
              <a:ext cx="5938200" cy="795600"/>
            </a:xfrm>
            <a:prstGeom prst="rect">
              <a:avLst/>
            </a:prstGeom>
            <a:noFill/>
            <a:ln>
              <a:noFill/>
            </a:ln>
          </p:spPr>
          <p:txBody>
            <a:bodyPr anchorCtr="0" anchor="t" bIns="0" lIns="0" spcFirstLastPara="1" rIns="0" wrap="square" tIns="0">
              <a:spAutoFit/>
            </a:bodyPr>
            <a:lstStyle/>
            <a:p>
              <a:pPr indent="0" lvl="0" marL="0" marR="0" rtl="0" algn="r">
                <a:lnSpc>
                  <a:spcPct val="129000"/>
                </a:lnSpc>
                <a:spcBef>
                  <a:spcPts val="0"/>
                </a:spcBef>
                <a:spcAft>
                  <a:spcPts val="0"/>
                </a:spcAft>
                <a:buNone/>
              </a:pPr>
              <a:r>
                <a:rPr lang="ru-RU" sz="1800">
                  <a:solidFill>
                    <a:schemeClr val="dk1"/>
                  </a:solidFill>
                  <a:latin typeface="Roboto Medium"/>
                  <a:ea typeface="Roboto Medium"/>
                  <a:cs typeface="Roboto Medium"/>
                  <a:sym typeface="Roboto Medium"/>
                </a:rPr>
                <a:t>Association Rule Mining</a:t>
              </a:r>
              <a:endParaRPr sz="1800">
                <a:solidFill>
                  <a:schemeClr val="dk1"/>
                </a:solidFill>
                <a:latin typeface="Roboto Medium"/>
                <a:ea typeface="Roboto Medium"/>
                <a:cs typeface="Roboto Medium"/>
                <a:sym typeface="Roboto Medium"/>
              </a:endParaRPr>
            </a:p>
          </p:txBody>
        </p:sp>
        <p:sp>
          <p:nvSpPr>
            <p:cNvPr id="178" name="Google Shape;178;p22"/>
            <p:cNvSpPr txBox="1"/>
            <p:nvPr/>
          </p:nvSpPr>
          <p:spPr>
            <a:xfrm>
              <a:off x="-1349485" y="3012124"/>
              <a:ext cx="5938200" cy="30228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lang="ru-RU" sz="1800">
                  <a:solidFill>
                    <a:schemeClr val="dk1"/>
                  </a:solidFill>
                </a:rPr>
                <a:t>Find frequent itemsets and generate rules indicating item co-purchases</a:t>
              </a:r>
              <a:endParaRPr sz="600">
                <a:solidFill>
                  <a:schemeClr val="dk1"/>
                </a:solidFill>
              </a:endParaRPr>
            </a:p>
          </p:txBody>
        </p:sp>
      </p:grpSp>
      <p:cxnSp>
        <p:nvCxnSpPr>
          <p:cNvPr id="179" name="Google Shape;179;p22"/>
          <p:cNvCxnSpPr/>
          <p:nvPr/>
        </p:nvCxnSpPr>
        <p:spPr>
          <a:xfrm>
            <a:off x="0" y="3306164"/>
            <a:ext cx="1300800" cy="0"/>
          </a:xfrm>
          <a:prstGeom prst="straightConnector1">
            <a:avLst/>
          </a:prstGeom>
          <a:noFill/>
          <a:ln cap="flat" cmpd="sng" w="38100">
            <a:solidFill>
              <a:srgbClr val="191919"/>
            </a:solidFill>
            <a:prstDash val="solid"/>
            <a:round/>
            <a:headEnd len="sm" w="sm" type="none"/>
            <a:tailEnd len="sm" w="sm" type="none"/>
          </a:ln>
        </p:spPr>
      </p:cxnSp>
      <p:grpSp>
        <p:nvGrpSpPr>
          <p:cNvPr id="180" name="Google Shape;180;p22"/>
          <p:cNvGrpSpPr/>
          <p:nvPr/>
        </p:nvGrpSpPr>
        <p:grpSpPr>
          <a:xfrm>
            <a:off x="9388656" y="1915357"/>
            <a:ext cx="2708298" cy="1669959"/>
            <a:chOff x="-1138380" y="1155691"/>
            <a:chExt cx="5727000" cy="4794600"/>
          </a:xfrm>
        </p:grpSpPr>
        <p:sp>
          <p:nvSpPr>
            <p:cNvPr id="181" name="Google Shape;181;p22"/>
            <p:cNvSpPr txBox="1"/>
            <p:nvPr/>
          </p:nvSpPr>
          <p:spPr>
            <a:xfrm>
              <a:off x="0" y="1155691"/>
              <a:ext cx="4588500" cy="795600"/>
            </a:xfrm>
            <a:prstGeom prst="rect">
              <a:avLst/>
            </a:prstGeom>
            <a:noFill/>
            <a:ln>
              <a:noFill/>
            </a:ln>
          </p:spPr>
          <p:txBody>
            <a:bodyPr anchorCtr="0" anchor="t" bIns="0" lIns="0" spcFirstLastPara="1" rIns="0" wrap="square" tIns="0">
              <a:spAutoFit/>
            </a:bodyPr>
            <a:lstStyle/>
            <a:p>
              <a:pPr indent="0" lvl="0" marL="0" marR="0" rtl="0" algn="r">
                <a:lnSpc>
                  <a:spcPct val="129000"/>
                </a:lnSpc>
                <a:spcBef>
                  <a:spcPts val="0"/>
                </a:spcBef>
                <a:spcAft>
                  <a:spcPts val="0"/>
                </a:spcAft>
                <a:buNone/>
              </a:pPr>
              <a:r>
                <a:rPr lang="ru-RU" sz="1800">
                  <a:solidFill>
                    <a:schemeClr val="dk1"/>
                  </a:solidFill>
                  <a:latin typeface="Roboto Medium"/>
                  <a:ea typeface="Roboto Medium"/>
                  <a:cs typeface="Roboto Medium"/>
                  <a:sym typeface="Roboto Medium"/>
                </a:rPr>
                <a:t>Rule Evaluation</a:t>
              </a:r>
              <a:endParaRPr sz="1800">
                <a:solidFill>
                  <a:schemeClr val="dk1"/>
                </a:solidFill>
              </a:endParaRPr>
            </a:p>
          </p:txBody>
        </p:sp>
        <p:sp>
          <p:nvSpPr>
            <p:cNvPr id="182" name="Google Shape;182;p22"/>
            <p:cNvSpPr txBox="1"/>
            <p:nvPr/>
          </p:nvSpPr>
          <p:spPr>
            <a:xfrm>
              <a:off x="-1138380" y="2927491"/>
              <a:ext cx="5727000" cy="30228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lang="ru-RU" sz="1800">
                  <a:solidFill>
                    <a:schemeClr val="dk1"/>
                  </a:solidFill>
                </a:rPr>
                <a:t>Evaluate and measure the strength and significance of these rules</a:t>
              </a:r>
              <a:endParaRPr sz="600">
                <a:solidFill>
                  <a:schemeClr val="dk1"/>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