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86" r:id="rId37"/>
    <p:sldId id="287" r:id="rId38"/>
    <p:sldId id="296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00" autoAdjust="0"/>
    <p:restoredTop sz="94694" autoAdjust="0"/>
  </p:normalViewPr>
  <p:slideViewPr>
    <p:cSldViewPr snapToGrid="0" snapToObjects="1">
      <p:cViewPr varScale="1">
        <p:scale>
          <a:sx n="91" d="100"/>
          <a:sy n="91" d="100"/>
        </p:scale>
        <p:origin x="184" y="13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Fira Sans Medium" panose="020B05030500000200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Fira Sans Medium" panose="020B0503050000020004" pitchFamily="34" charset="0"/>
              </a:defRPr>
            </a:lvl1pPr>
          </a:lstStyle>
          <a:p>
            <a:fld id="{F08F52B6-A571-5442-B287-D52AA5F18554}" type="datetime1">
              <a:rPr lang="es-ES_tradnl" smtClean="0"/>
              <a:t>15/4/24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Fira Sans Medium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Fira Sans Medium" panose="020B05030500000200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AAC3-0998-8848-AD80-C588C1F0C208}" type="datetime1">
              <a:rPr lang="es-ES_tradnl" smtClean="0"/>
              <a:t>15/4/24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B410-BA99-BE4B-AFC8-05EB14E55896}" type="datetime1">
              <a:rPr lang="es-ES_tradnl" smtClean="0"/>
              <a:t>15/4/24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A0E4-7031-E640-906B-892C52E0DDDD}" type="datetime1">
              <a:rPr lang="es-ES_tradnl" smtClean="0"/>
              <a:t>15/4/24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651A-495D-C742-974F-723E6DC1D540}" type="datetime1">
              <a:rPr lang="es-ES_tradnl" smtClean="0"/>
              <a:t>15/4/24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16640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30537"/>
            <a:ext cx="8229600" cy="16640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A60B-E66E-E244-B106-1F272778AF1B}" type="datetime1">
              <a:rPr lang="es-ES_tradnl" smtClean="0"/>
              <a:t>15/4/24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7D8D-4AEB-4F4A-8D84-9C2B04CEA133}" type="datetime1">
              <a:rPr lang="es-ES_tradnl" smtClean="0"/>
              <a:t>15/4/24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A7BB-5A6D-334B-A5C8-6FB4F07564BB}" type="datetime1">
              <a:rPr lang="es-ES_tradnl" smtClean="0"/>
              <a:t>15/4/24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AA2E-CD12-3C42-9BFF-E8920007B25A}" type="datetime1">
              <a:rPr lang="es-ES_tradnl" smtClean="0"/>
              <a:t>15/4/24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0275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FB1B-919B-AB4D-807D-9913B61B4542}" type="datetime1">
              <a:rPr lang="es-ES_tradnl" smtClean="0"/>
              <a:t>15/4/24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ADAC27-2803-0567-2771-E1FAFC42E8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75050" y="4320381"/>
            <a:ext cx="5111750" cy="2738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CC41-32B8-284F-8491-FCE8B64269E8}" type="datetime1">
              <a:rPr lang="es-ES_tradnl" smtClean="0"/>
              <a:t>15/4/24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"/>
              </a:defRPr>
            </a:lvl1pPr>
          </a:lstStyle>
          <a:p>
            <a:fld id="{66B56A5F-22D9-AA4A-AF23-DFA886E5036D}" type="datetime1">
              <a:rPr lang="es-ES_tradnl" smtClean="0"/>
              <a:t>15/4/24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Unbounded" pitchFamily="2" charset="77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04 -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Adam Terlo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15.04.2024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Основные типы ключей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Primary Key</a:t>
            </a:r>
          </a:p>
          <a:p>
            <a:pPr lvl="0"/>
            <a:r>
              <a:rPr b="1"/>
              <a:t>Описание</a:t>
            </a:r>
            <a:r>
              <a:t>: Уникально идентифицирует каждую строку в таблице. В таблице может быть только один первичный ключ, который не может принимать NULL.</a:t>
            </a:r>
          </a:p>
          <a:p>
            <a:pPr lvl="0"/>
            <a:r>
              <a:rPr b="1"/>
              <a:t>Пример</a:t>
            </a:r>
            <a:r>
              <a:t>: В таблице клиентов, </a:t>
            </a:r>
            <a:r>
              <a:rPr>
                <a:latin typeface="Courier"/>
              </a:rPr>
              <a:t>Client_ID</a:t>
            </a:r>
            <a:r>
              <a:t> может быть первичным ключом.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Основные типы ключей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Foreign Key</a:t>
            </a:r>
          </a:p>
          <a:p>
            <a:pPr lvl="0"/>
            <a:r>
              <a:rPr b="1"/>
              <a:t>Описание</a:t>
            </a:r>
            <a:r>
              <a:t>: Ссылается на первичный ключ другой таблицы, обеспечивая связь между таблицами. Позволяет поддерживать целостность данных между таблицами.</a:t>
            </a:r>
          </a:p>
          <a:p>
            <a:pPr lvl="0"/>
            <a:r>
              <a:rPr b="1"/>
              <a:t>Пример</a:t>
            </a:r>
            <a:r>
              <a:t>: В таблице счетов, </a:t>
            </a:r>
            <a:r>
              <a:rPr>
                <a:latin typeface="Courier"/>
              </a:rPr>
              <a:t>Client_ID</a:t>
            </a:r>
            <a:r>
              <a:t> может быть внешним ключом, который ссылается на первичный ключ в таблице клиентов.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Основные типы ключей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Unique Key</a:t>
            </a:r>
          </a:p>
          <a:p>
            <a:pPr lvl="0"/>
            <a:r>
              <a:rPr b="1"/>
              <a:t>Описание</a:t>
            </a:r>
            <a:r>
              <a:t>: Гарантирует, что все значения в столбце или комбинации столбцов уникальны. Может принимать NULL, если только это явно не запрещено.</a:t>
            </a:r>
          </a:p>
          <a:p>
            <a:pPr lvl="0"/>
            <a:r>
              <a:rPr b="1"/>
              <a:t>Пример</a:t>
            </a:r>
            <a:r>
              <a:t>: Номер паспорта в таблице клиентов может быть уникальным ключом.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Типы</a:t>
            </a:r>
            <a:r>
              <a:rPr dirty="0"/>
              <a:t> </a:t>
            </a:r>
            <a:r>
              <a:rPr dirty="0" err="1"/>
              <a:t>данных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Числовые типы данных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787311"/>
              </p:ext>
            </p:extLst>
          </p:nvPr>
        </p:nvGraphicFramePr>
        <p:xfrm>
          <a:off x="457200" y="1193800"/>
          <a:ext cx="8229600" cy="29032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Тип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данных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Размер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Диапазон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Описание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INT</a:t>
                      </a:r>
                      <a:endParaRPr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-2,147,483,648 до 2,147,483,647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Целое число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SMALLINT</a:t>
                      </a:r>
                      <a:endParaRPr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-32,768 до 32,767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Маленькое целое число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BIGINT</a:t>
                      </a:r>
                      <a:endParaRPr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-9,223,372,036,854,775,808 до 9,223,372,036,854,775,807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Большое целое число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DECIMAL</a:t>
                      </a:r>
                      <a:endParaRPr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Различно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Различно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в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зависимости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от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заданных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параметров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точности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и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масштаба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Число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с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фиксированной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точностью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FLOAT</a:t>
                      </a:r>
                      <a:endParaRPr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-3.4E+38 до 3.4E+38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Одинарная точность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DOUBLE</a:t>
                      </a:r>
                      <a:endParaRPr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-1.7E+308 до 1.7E+308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Двойная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точность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с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плавающей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точкой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Текстовые типы данных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095159"/>
              </p:ext>
            </p:extLst>
          </p:nvPr>
        </p:nvGraphicFramePr>
        <p:xfrm>
          <a:off x="457200" y="1193800"/>
          <a:ext cx="8229600" cy="13944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Тип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Размер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CHAR</a:t>
                      </a:r>
                      <a:endParaRPr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1 </a:t>
                      </a:r>
                      <a:r>
                        <a:rPr dirty="0" err="1"/>
                        <a:t>байт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на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символ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Фиксированная длина, хранит N символов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VARCHAR</a:t>
                      </a:r>
                      <a:endParaRPr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Различно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Переменная длина, хранит до N символов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TEXT</a:t>
                      </a:r>
                      <a:endParaRPr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Не ограничен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Для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больших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текстов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Другие типы данных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402036"/>
              </p:ext>
            </p:extLst>
          </p:nvPr>
        </p:nvGraphicFramePr>
        <p:xfrm>
          <a:off x="457200" y="1193800"/>
          <a:ext cx="82296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Тип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Размер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BOOLEAN</a:t>
                      </a:r>
                      <a:endParaRPr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Хранит значение истина или ложь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DATE</a:t>
                      </a:r>
                      <a:endParaRPr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Хранит дату (год, месяц, день)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TIME</a:t>
                      </a:r>
                      <a:endParaRPr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3-4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Хранит время (час, минута, секунда)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DATETIME</a:t>
                      </a:r>
                      <a:endParaRPr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Хранит и дату, и 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TIMESTAMP</a:t>
                      </a:r>
                      <a:endParaRPr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Хранит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время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в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формате</a:t>
                      </a:r>
                      <a:r>
                        <a:rPr dirty="0"/>
                        <a:t> Unix 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Пример базы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0268"/>
            <a:ext cx="8229600" cy="3394472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Таблица: Clients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9E2D294D-9249-CBED-C880-E6C52CF3FA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26732"/>
              </p:ext>
            </p:extLst>
          </p:nvPr>
        </p:nvGraphicFramePr>
        <p:xfrm>
          <a:off x="457200" y="1357428"/>
          <a:ext cx="8229600" cy="1394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Client_ID (PK)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Surname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Middle_Name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Date_Of_Birth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Иван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Иванов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Иванович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1985-02-15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ул. Ленина,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Мария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Петрова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Сергеевна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1990-07-22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ул. Советская,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Михаил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Алексеев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Сергеевич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1972-09-05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Барвиха</a:t>
                      </a:r>
                      <a:r>
                        <a:rPr dirty="0"/>
                        <a:t> 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EC3562-996A-57C8-F82A-80139EF348AB}"/>
              </a:ext>
            </a:extLst>
          </p:cNvPr>
          <p:cNvSpPr txBox="1">
            <a:spLocks/>
          </p:cNvSpPr>
          <p:nvPr/>
        </p:nvSpPr>
        <p:spPr>
          <a:xfrm>
            <a:off x="457200" y="290918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400" b="0" i="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Arial"/>
              <a:buNone/>
            </a:pPr>
            <a:r>
              <a:rPr lang="ru-RU" b="1" dirty="0"/>
              <a:t>Таблица: </a:t>
            </a:r>
            <a:r>
              <a:rPr lang="en-US" b="1" dirty="0"/>
              <a:t>Accounts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7015D80-9C5B-356D-A597-5B4271280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352822"/>
              </p:ext>
            </p:extLst>
          </p:nvPr>
        </p:nvGraphicFramePr>
        <p:xfrm>
          <a:off x="457200" y="3359489"/>
          <a:ext cx="82296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Account_ID (PK)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Client_ID (FK)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103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192000000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Основные операции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Создание таблиц</a:t>
            </a:r>
          </a:p>
          <a:p>
            <a:pPr marL="0" lvl="0" indent="0">
              <a:buNone/>
            </a:pPr>
            <a:r>
              <a:t>Пример таблицы </a:t>
            </a:r>
            <a:r>
              <a:rPr>
                <a:latin typeface="Courier"/>
              </a:rPr>
              <a:t>Сlients</a:t>
            </a:r>
            <a:r>
              <a:t>, которая будет хранить информацию о клиентах: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 Сlients (</a:t>
            </a:r>
            <a:br/>
            <a:r>
              <a:rPr>
                <a:latin typeface="Courier"/>
              </a:rPr>
              <a:t>    Client_ID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PRIMARY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KEY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Name </a:t>
            </a:r>
            <a:r>
              <a:rPr>
                <a:solidFill>
                  <a:srgbClr val="902000"/>
                </a:solidFill>
                <a:latin typeface="Courier"/>
              </a:rPr>
              <a:t>VARCHAR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Surname </a:t>
            </a:r>
            <a:r>
              <a:rPr>
                <a:solidFill>
                  <a:srgbClr val="902000"/>
                </a:solidFill>
                <a:latin typeface="Courier"/>
              </a:rPr>
              <a:t>VARCHAR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Middle_Name </a:t>
            </a:r>
            <a:r>
              <a:rPr>
                <a:solidFill>
                  <a:srgbClr val="902000"/>
                </a:solidFill>
                <a:latin typeface="Courier"/>
              </a:rPr>
              <a:t>VARCHAR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Date_Of_Birth </a:t>
            </a:r>
            <a:r>
              <a:rPr>
                <a:solidFill>
                  <a:srgbClr val="902000"/>
                </a:solidFill>
                <a:latin typeface="Courier"/>
              </a:rPr>
              <a:t>DATE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Address </a:t>
            </a:r>
            <a:r>
              <a:rPr>
                <a:solidFill>
                  <a:srgbClr val="902000"/>
                </a:solidFill>
                <a:latin typeface="Courier"/>
              </a:rPr>
              <a:t>VARCHAR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255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Основные операции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Создание таблиц</a:t>
            </a:r>
          </a:p>
          <a:p>
            <a:pPr marL="0" lvl="0" indent="0">
              <a:buNone/>
            </a:pPr>
            <a:r>
              <a:t>Пример таблицы </a:t>
            </a:r>
            <a:r>
              <a:rPr>
                <a:latin typeface="Courier"/>
              </a:rPr>
              <a:t>Accounts</a:t>
            </a:r>
            <a:r>
              <a:t>, которая будет содержать информацию о банковских счетах клиентов: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 Accounts (</a:t>
            </a:r>
            <a:br/>
            <a:r>
              <a:rPr>
                <a:latin typeface="Courier"/>
              </a:rPr>
              <a:t>    Account_ID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PRIMARY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KEY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Client_ID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Balance </a:t>
            </a:r>
            <a:r>
              <a:rPr>
                <a:solidFill>
                  <a:srgbClr val="902000"/>
                </a:solidFill>
                <a:latin typeface="Courier"/>
              </a:rPr>
              <a:t>DECIMAL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FOREIGN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KEY</a:t>
            </a:r>
            <a:r>
              <a:rPr>
                <a:latin typeface="Courier"/>
              </a:rPr>
              <a:t> (Client_ID) </a:t>
            </a:r>
            <a:r>
              <a:rPr b="1">
                <a:solidFill>
                  <a:srgbClr val="007020"/>
                </a:solidFill>
                <a:latin typeface="Courier"/>
              </a:rPr>
              <a:t>REFERENCES</a:t>
            </a:r>
            <a:r>
              <a:rPr>
                <a:latin typeface="Courier"/>
              </a:rPr>
              <a:t> Clients(Client_ID)</a:t>
            </a:r>
            <a:br/>
            <a:r>
              <a:rPr>
                <a:latin typeface="Courier"/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Материалы</a:t>
            </a:r>
          </a:p>
        </p:txBody>
      </p:sp>
      <p:pic>
        <p:nvPicPr>
          <p:cNvPr id="3" name="Picture 1" descr="../files/images/q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github.com/adamxrvn/hse-lyceum-android-course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Основные операции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SELECT (Выборка данных)</a:t>
            </a:r>
          </a:p>
          <a:p>
            <a:pPr marL="0" lvl="0" indent="0">
              <a:buNone/>
            </a:pPr>
            <a:r>
              <a:t>Используется для чтения данных из одной или нескольких таблиц.</a:t>
            </a:r>
          </a:p>
          <a:p>
            <a:pPr marL="0" lvl="0" indent="0">
              <a:buNone/>
            </a:pPr>
            <a:r>
              <a:t>Пример: получение списка клиентов с балансом выше 10,000.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name, balance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accounts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balance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Основные операции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INSERT (Вставка данных)</a:t>
            </a:r>
          </a:p>
          <a:p>
            <a:pPr marL="0" lvl="0" indent="0">
              <a:buNone/>
            </a:pPr>
            <a:r>
              <a:t>Позволяет вставлять новые строки в таблицу.</a:t>
            </a:r>
          </a:p>
          <a:p>
            <a:pPr marL="0" lvl="0" indent="0">
              <a:buNone/>
            </a:pPr>
            <a:r>
              <a:t>Пример: регистрация нового клиента в системе.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INSERT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INTO</a:t>
            </a:r>
            <a:r>
              <a:rPr>
                <a:latin typeface="Courier"/>
              </a:rPr>
              <a:t> clients (name, address)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'Иван Иванов'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'ул. Ленина, 10'</a:t>
            </a:r>
            <a:r>
              <a:rPr>
                <a:latin typeface="Courier"/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Основные операции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UPDATE (Обновление данных)</a:t>
            </a:r>
          </a:p>
          <a:p>
            <a:pPr marL="0" lvl="0" indent="0">
              <a:buNone/>
            </a:pPr>
            <a:r>
              <a:t>Модифицирует существующие строки в таблице.</a:t>
            </a:r>
          </a:p>
          <a:p>
            <a:pPr marL="0" lvl="0" indent="0">
              <a:buNone/>
            </a:pPr>
            <a:r>
              <a:t>Пример: добавление суммы к балансу существующего клиента.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UPDATE</a:t>
            </a:r>
            <a:r>
              <a:rPr>
                <a:latin typeface="Courier"/>
              </a:rPr>
              <a:t> accounts </a:t>
            </a:r>
            <a:r>
              <a:rPr b="1">
                <a:solidFill>
                  <a:srgbClr val="00702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 balance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balance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client_id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101</a:t>
            </a:r>
            <a:r>
              <a:rPr>
                <a:latin typeface="Courier"/>
              </a:rPr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Основные операции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8407667" cy="3394472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DELETE (</a:t>
            </a:r>
            <a:r>
              <a:rPr b="1" dirty="0" err="1"/>
              <a:t>Удаление</a:t>
            </a:r>
            <a:r>
              <a:rPr b="1" dirty="0"/>
              <a:t> </a:t>
            </a:r>
            <a:r>
              <a:rPr b="1" dirty="0" err="1"/>
              <a:t>данных</a:t>
            </a:r>
            <a:r>
              <a:rPr b="1" dirty="0"/>
              <a:t>)</a:t>
            </a:r>
          </a:p>
          <a:p>
            <a:pPr marL="0" lvl="0" indent="0">
              <a:buNone/>
            </a:pPr>
            <a:r>
              <a:rPr dirty="0" err="1"/>
              <a:t>Удаляет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таблицы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 err="1"/>
              <a:t>Пример</a:t>
            </a:r>
            <a:r>
              <a:rPr dirty="0"/>
              <a:t>: </a:t>
            </a:r>
            <a:r>
              <a:rPr dirty="0" err="1"/>
              <a:t>удаление</a:t>
            </a:r>
            <a:r>
              <a:rPr dirty="0"/>
              <a:t> </a:t>
            </a:r>
            <a:r>
              <a:rPr dirty="0" err="1"/>
              <a:t>информации</a:t>
            </a:r>
            <a:r>
              <a:rPr dirty="0"/>
              <a:t> </a:t>
            </a:r>
            <a:r>
              <a:rPr dirty="0" err="1"/>
              <a:t>о</a:t>
            </a:r>
            <a:r>
              <a:rPr dirty="0"/>
              <a:t> </a:t>
            </a:r>
            <a:r>
              <a:rPr dirty="0" err="1"/>
              <a:t>клиенте</a:t>
            </a:r>
            <a:r>
              <a:rPr dirty="0"/>
              <a:t> </a:t>
            </a:r>
            <a:r>
              <a:rPr dirty="0" err="1"/>
              <a:t>банка</a:t>
            </a:r>
            <a:r>
              <a:rPr dirty="0"/>
              <a:t>. </a:t>
            </a:r>
            <a:r>
              <a:rPr dirty="0" err="1"/>
              <a:t>Он</a:t>
            </a:r>
            <a:r>
              <a:rPr dirty="0"/>
              <a:t>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покинул</a:t>
            </a:r>
            <a:r>
              <a:rPr dirty="0"/>
              <a:t> 💀</a:t>
            </a:r>
          </a:p>
          <a:p>
            <a:pPr lvl="0" indent="0">
              <a:buNone/>
            </a:pPr>
            <a:r>
              <a:rPr b="1" dirty="0">
                <a:solidFill>
                  <a:srgbClr val="007020"/>
                </a:solidFill>
                <a:latin typeface="Courier"/>
              </a:rPr>
              <a:t>DELETE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FROM</a:t>
            </a:r>
            <a:r>
              <a:rPr dirty="0">
                <a:latin typeface="Courier"/>
              </a:rPr>
              <a:t> clients </a:t>
            </a:r>
            <a:r>
              <a:rPr b="1" dirty="0">
                <a:solidFill>
                  <a:srgbClr val="007020"/>
                </a:solidFill>
                <a:latin typeface="Courier"/>
              </a:rPr>
              <a:t>WHERE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client_id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101</a:t>
            </a:r>
            <a:r>
              <a:rPr dirty="0">
                <a:latin typeface="Courier"/>
              </a:rPr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Оператор ORDER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Оператор </a:t>
            </a:r>
            <a:r>
              <a:rPr>
                <a:latin typeface="Courier"/>
              </a:rPr>
              <a:t>ORDER BY</a:t>
            </a:r>
            <a:r>
              <a:t> используется в SQL для сортировки результатов запроса по одному или нескольким столбцам, в порядке возрастания или убывания.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Пример: сортировка по одному столбцу</a:t>
            </a:r>
          </a:p>
          <a:p>
            <a:pPr marL="0" lvl="0" indent="0">
              <a:buNone/>
            </a:pPr>
            <a:r>
              <a:t>Сортировка списка клиентов по фамилии в алфавитном порядке: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Name, Surname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Клиенты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Surname </a:t>
            </a:r>
            <a:r>
              <a:rPr b="1">
                <a:solidFill>
                  <a:srgbClr val="007020"/>
                </a:solidFill>
                <a:latin typeface="Courier"/>
              </a:rPr>
              <a:t>ASC</a:t>
            </a:r>
            <a:r>
              <a:rPr>
                <a:latin typeface="Courier"/>
              </a:rPr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Оператор ORDER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Пример: сортировка по нескольким столбцам</a:t>
            </a:r>
          </a:p>
          <a:p>
            <a:pPr marL="0" lvl="0" indent="0">
              <a:buNone/>
            </a:pPr>
            <a:r>
              <a:t>Сортировка списка клиентов сначала по фамилии, затем по имени: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Name, Surname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Клиенты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Surname </a:t>
            </a:r>
            <a:r>
              <a:rPr b="1">
                <a:solidFill>
                  <a:srgbClr val="007020"/>
                </a:solidFill>
                <a:latin typeface="Courier"/>
              </a:rPr>
              <a:t>ASC</a:t>
            </a:r>
            <a:r>
              <a:rPr>
                <a:latin typeface="Courier"/>
              </a:rPr>
              <a:t>, Name </a:t>
            </a:r>
            <a:r>
              <a:rPr b="1">
                <a:solidFill>
                  <a:srgbClr val="007020"/>
                </a:solidFill>
                <a:latin typeface="Courier"/>
              </a:rPr>
              <a:t>ASC</a:t>
            </a:r>
            <a:r>
              <a:rPr>
                <a:latin typeface="Courier"/>
              </a:rPr>
              <a:t>;</a:t>
            </a:r>
          </a:p>
          <a:p>
            <a:pPr marL="0" lvl="0" indent="0">
              <a:buNone/>
            </a:pPr>
            <a:r>
              <a:rPr>
                <a:latin typeface="Courier"/>
              </a:rPr>
              <a:t>ASC</a:t>
            </a:r>
            <a:r>
              <a:t> означает сортировку по возрастанию, </a:t>
            </a:r>
            <a:r>
              <a:rPr>
                <a:latin typeface="Courier"/>
              </a:rPr>
              <a:t>DESC</a:t>
            </a:r>
            <a:r>
              <a:t> — по убыванию. Если направление не указано, по умолчанию используется </a:t>
            </a:r>
            <a:r>
              <a:rPr>
                <a:latin typeface="Courier"/>
              </a:rPr>
              <a:t>ASC</a:t>
            </a:r>
            <a: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Оператор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Оператор </a:t>
            </a:r>
            <a:r>
              <a:rPr>
                <a:latin typeface="Courier"/>
              </a:rPr>
              <a:t>LIMIT</a:t>
            </a:r>
            <a:r>
              <a:t> применяется в SQL для ограничения количества строк, возвращаемых запросом. Это особенно полезно при работе с большими объемами данных или когда нужно получить только первые несколько записей результата.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Пример: ограничение количества строк</a:t>
            </a:r>
          </a:p>
          <a:p>
            <a:pPr marL="0" lvl="0" indent="0">
              <a:buNone/>
            </a:pPr>
            <a:r>
              <a:t>Получение первых пяти клиентов из таблицы: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Name, Surname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Клиенты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Surname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LIMIT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Оператор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Пример</a:t>
            </a:r>
            <a:r>
              <a:rPr b="1" dirty="0"/>
              <a:t>: </a:t>
            </a:r>
            <a:r>
              <a:rPr b="1" dirty="0" err="1"/>
              <a:t>ограничение</a:t>
            </a:r>
            <a:r>
              <a:rPr b="1" dirty="0"/>
              <a:t> </a:t>
            </a:r>
            <a:r>
              <a:rPr b="1" dirty="0" err="1"/>
              <a:t>с</a:t>
            </a:r>
            <a:r>
              <a:rPr b="1" dirty="0"/>
              <a:t> </a:t>
            </a:r>
            <a:r>
              <a:rPr b="1" dirty="0" err="1"/>
              <a:t>указанием</a:t>
            </a:r>
            <a:r>
              <a:rPr b="1" dirty="0"/>
              <a:t> </a:t>
            </a:r>
            <a:r>
              <a:rPr b="1" dirty="0" err="1"/>
              <a:t>смещения</a:t>
            </a:r>
            <a:endParaRPr b="1" dirty="0"/>
          </a:p>
          <a:p>
            <a:pPr marL="0" lvl="0" indent="0">
              <a:buNone/>
            </a:pPr>
            <a:r>
              <a:rPr dirty="0" err="1"/>
              <a:t>Пропуск</a:t>
            </a:r>
            <a:r>
              <a:rPr dirty="0"/>
              <a:t> </a:t>
            </a:r>
            <a:r>
              <a:rPr dirty="0" err="1"/>
              <a:t>первых</a:t>
            </a:r>
            <a:r>
              <a:rPr dirty="0"/>
              <a:t> </a:t>
            </a:r>
            <a:r>
              <a:rPr dirty="0" err="1"/>
              <a:t>пяти</a:t>
            </a:r>
            <a:r>
              <a:rPr dirty="0"/>
              <a:t> </a:t>
            </a:r>
            <a:r>
              <a:rPr dirty="0" err="1"/>
              <a:t>записей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выбор</a:t>
            </a:r>
            <a:r>
              <a:rPr dirty="0"/>
              <a:t> </a:t>
            </a:r>
            <a:r>
              <a:rPr dirty="0" err="1"/>
              <a:t>следующих</a:t>
            </a:r>
            <a:r>
              <a:rPr dirty="0"/>
              <a:t> </a:t>
            </a:r>
            <a:r>
              <a:rPr dirty="0" err="1"/>
              <a:t>пяти</a:t>
            </a:r>
            <a:r>
              <a:rPr dirty="0"/>
              <a:t>:</a:t>
            </a:r>
          </a:p>
          <a:p>
            <a:pPr lvl="0" indent="0">
              <a:buNone/>
            </a:pPr>
            <a:r>
              <a:rPr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 Name, Surname </a:t>
            </a:r>
            <a:r>
              <a:rPr b="1" dirty="0">
                <a:solidFill>
                  <a:srgbClr val="007020"/>
                </a:solidFill>
                <a:latin typeface="Courier"/>
              </a:rPr>
              <a:t>FROM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Клиенты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ORDER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BY</a:t>
            </a:r>
            <a:r>
              <a:rPr dirty="0">
                <a:latin typeface="Courier"/>
              </a:rPr>
              <a:t> Surname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LIMIT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 OFFSET 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;</a:t>
            </a:r>
          </a:p>
          <a:p>
            <a:pPr marL="0" lvl="0" indent="0">
              <a:buNone/>
            </a:pPr>
            <a:endParaRPr lang="en-US" dirty="0">
              <a:latin typeface="Courier"/>
            </a:endParaRPr>
          </a:p>
          <a:p>
            <a:pPr marL="0" lvl="0" indent="0">
              <a:buNone/>
            </a:pPr>
            <a:r>
              <a:rPr dirty="0">
                <a:latin typeface="Courier"/>
              </a:rPr>
              <a:t>LIMIT</a:t>
            </a:r>
            <a:r>
              <a:rPr dirty="0"/>
              <a:t> </a:t>
            </a:r>
            <a:r>
              <a:rPr dirty="0" err="1"/>
              <a:t>часто</a:t>
            </a:r>
            <a:r>
              <a:rPr dirty="0"/>
              <a:t> </a:t>
            </a: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пагинации</a:t>
            </a:r>
            <a:r>
              <a:rPr dirty="0"/>
              <a:t> </a:t>
            </a:r>
            <a:r>
              <a:rPr dirty="0" err="1"/>
              <a:t>результатов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веб-страницах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приложениях</a:t>
            </a:r>
            <a:r>
              <a:rPr dirty="0"/>
              <a:t>, </a:t>
            </a:r>
            <a:r>
              <a:rPr dirty="0" err="1"/>
              <a:t>где</a:t>
            </a:r>
            <a:r>
              <a:rPr dirty="0"/>
              <a:t> </a:t>
            </a:r>
            <a:r>
              <a:rPr dirty="0" err="1"/>
              <a:t>необходимо</a:t>
            </a:r>
            <a:r>
              <a:rPr dirty="0"/>
              <a:t> </a:t>
            </a:r>
            <a:r>
              <a:rPr dirty="0" err="1"/>
              <a:t>показывать</a:t>
            </a:r>
            <a:r>
              <a:rPr dirty="0"/>
              <a:t> </a:t>
            </a:r>
            <a:r>
              <a:rPr dirty="0" err="1"/>
              <a:t>данные</a:t>
            </a:r>
            <a:r>
              <a:rPr dirty="0"/>
              <a:t> </a:t>
            </a:r>
            <a:r>
              <a:rPr dirty="0" err="1"/>
              <a:t>порциями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 err="1"/>
              <a:t>Эти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</a:t>
            </a:r>
            <a:r>
              <a:rPr dirty="0" err="1"/>
              <a:t>помогут</a:t>
            </a:r>
            <a:r>
              <a:rPr dirty="0"/>
              <a:t> </a:t>
            </a:r>
            <a:r>
              <a:rPr dirty="0" err="1"/>
              <a:t>контролировать</a:t>
            </a:r>
            <a:r>
              <a:rPr dirty="0"/>
              <a:t> </a:t>
            </a:r>
            <a:r>
              <a:rPr dirty="0" err="1"/>
              <a:t>объем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, </a:t>
            </a:r>
            <a:r>
              <a:rPr dirty="0" err="1"/>
              <a:t>загружаемых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базы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существенно</a:t>
            </a:r>
            <a:r>
              <a:rPr dirty="0"/>
              <a:t> </a:t>
            </a:r>
            <a:r>
              <a:rPr dirty="0" err="1"/>
              <a:t>ускорить</a:t>
            </a:r>
            <a:r>
              <a:rPr dirty="0"/>
              <a:t> </a:t>
            </a:r>
            <a:r>
              <a:rPr dirty="0" err="1"/>
              <a:t>время</a:t>
            </a:r>
            <a:r>
              <a:rPr dirty="0"/>
              <a:t> </a:t>
            </a:r>
            <a:r>
              <a:rPr dirty="0" err="1"/>
              <a:t>загрузки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уменьшить</a:t>
            </a:r>
            <a:r>
              <a:rPr dirty="0"/>
              <a:t> </a:t>
            </a:r>
            <a:r>
              <a:rPr dirty="0" err="1"/>
              <a:t>нагрузку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сервер</a:t>
            </a:r>
            <a:r>
              <a:rPr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Агрегатные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Агрегатные функции используются для выполнения вычислений над набором значений и возвращают одиночное значение. Они часто применяются в аналитических запросах и отчетах.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Примеры основных агрегатных функций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AVG (Среднее значение)</a:t>
            </a:r>
          </a:p>
          <a:p>
            <a:pPr marL="0" lvl="0" indent="0">
              <a:buNone/>
            </a:pPr>
            <a:r>
              <a:t>Возвращает среднее значение числового столбца.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AVG</a:t>
            </a:r>
            <a:r>
              <a:rPr>
                <a:latin typeface="Courier"/>
              </a:rPr>
              <a:t>(Balance)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accounts;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SUM (Сумма)</a:t>
            </a:r>
          </a:p>
          <a:p>
            <a:pPr marL="0" lvl="0" indent="0">
              <a:buNone/>
            </a:pPr>
            <a:r>
              <a:t>Возвращает сумму значений столбца.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(Balance)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accounts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Account_Type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'сберегательный'</a:t>
            </a:r>
            <a:r>
              <a:rPr>
                <a:latin typeface="Courier"/>
              </a:rPr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Введение в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SQL (Structured Query Language) — это стандартизированный язык программирования, используемый для управления реляционными базами данных и выполнения различных операций с данными в них.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Примеры основных агрегатных функций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COUNT (Количество)</a:t>
            </a:r>
          </a:p>
          <a:p>
            <a:pPr marL="0" lvl="0" indent="0">
              <a:buNone/>
            </a:pPr>
            <a:r>
              <a:t>Возвращает количество строк, удовлетворяющих критерию.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COUNT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clients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Status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'VIP'</a:t>
            </a:r>
            <a:r>
              <a:rPr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MAX (Максимальное значение)</a:t>
            </a:r>
          </a:p>
          <a:p>
            <a:pPr marL="0" lvl="0" indent="0">
              <a:buNone/>
            </a:pPr>
            <a:r>
              <a:t>Возвращает наибольшее значение в столбце.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(Balance)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accounts;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Оператор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JOIN</a:t>
            </a:r>
            <a:r>
              <a:t> используется для объединения строк из двух или более таблиц, основываясь на общем столбце между ними.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Типы JOIN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INNER JOIN, LEFT JOIN, RIGHT JOIN, FULL OUTER JOIN,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Типы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INNER JOIN</a:t>
            </a:r>
          </a:p>
          <a:p>
            <a:pPr marL="0" lvl="0" indent="0">
              <a:buNone/>
            </a:pPr>
            <a:r>
              <a:t>Возвращает строки, когда есть совпадение в обеих таблицах.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clients.Name, accounts.Account_Number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clients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INNER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JOIN</a:t>
            </a:r>
            <a:r>
              <a:rPr>
                <a:latin typeface="Courier"/>
              </a:rPr>
              <a:t> accounts </a:t>
            </a:r>
            <a:r>
              <a:rPr b="1">
                <a:solidFill>
                  <a:srgbClr val="007020"/>
                </a:solidFill>
                <a:latin typeface="Courier"/>
              </a:rPr>
              <a:t>ON</a:t>
            </a:r>
            <a:r>
              <a:rPr>
                <a:latin typeface="Courier"/>
              </a:rPr>
              <a:t> clients.Client_ID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accounts.Client_ID;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Типы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LEFT JOIN</a:t>
            </a:r>
          </a:p>
          <a:p>
            <a:pPr marL="0" lvl="0" indent="0">
              <a:buNone/>
            </a:pPr>
            <a:r>
              <a:t>Возвращает все строки из левой таблицы и совпадающие строки из правой таблицы. Если совпадений нет, результат будет содержать </a:t>
            </a:r>
            <a:r>
              <a:rPr>
                <a:latin typeface="Courier"/>
              </a:rPr>
              <a:t>NULL</a:t>
            </a:r>
            <a:r>
              <a:t> на месте столбцов правой таблицы.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clients.Name, accounts.Account_Number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clients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LEFT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JOIN</a:t>
            </a:r>
            <a:r>
              <a:rPr>
                <a:latin typeface="Courier"/>
              </a:rPr>
              <a:t> accounts </a:t>
            </a:r>
            <a:r>
              <a:rPr b="1">
                <a:solidFill>
                  <a:srgbClr val="007020"/>
                </a:solidFill>
                <a:latin typeface="Courier"/>
              </a:rPr>
              <a:t>ON</a:t>
            </a:r>
            <a:r>
              <a:rPr>
                <a:latin typeface="Courier"/>
              </a:rPr>
              <a:t> clients.Client_ID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accounts.Client_ID;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Типы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RIGHT JOIN</a:t>
            </a:r>
          </a:p>
          <a:p>
            <a:pPr marL="0" lvl="0" indent="0">
              <a:buNone/>
            </a:pPr>
            <a:r>
              <a:t>Аналогичен </a:t>
            </a:r>
            <a:r>
              <a:rPr>
                <a:latin typeface="Courier"/>
              </a:rPr>
              <a:t>LEFT JOIN</a:t>
            </a:r>
            <a:r>
              <a:t>, но возвращает все строки из правой таблицы.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clients.Name, accounts.Account_Number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clients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RIGHT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JOIN</a:t>
            </a:r>
            <a:r>
              <a:rPr>
                <a:latin typeface="Courier"/>
              </a:rPr>
              <a:t> accounts </a:t>
            </a:r>
            <a:r>
              <a:rPr b="1">
                <a:solidFill>
                  <a:srgbClr val="007020"/>
                </a:solidFill>
                <a:latin typeface="Courier"/>
              </a:rPr>
              <a:t>ON</a:t>
            </a:r>
            <a:r>
              <a:rPr>
                <a:latin typeface="Courier"/>
              </a:rPr>
              <a:t> clients.Client_ID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accounts.Client_ID;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Типы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FULL OUTER JOIN</a:t>
            </a:r>
          </a:p>
          <a:p>
            <a:pPr marL="0" lvl="0" indent="0">
              <a:buNone/>
            </a:pPr>
            <a:r>
              <a:t>Возвращает строки, когда есть совпадение в одной из таблиц.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clients.Name, accounts.Account_Number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clients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FULL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OUTER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JOIN</a:t>
            </a:r>
            <a:r>
              <a:rPr>
                <a:latin typeface="Courier"/>
              </a:rPr>
              <a:t> accounts </a:t>
            </a:r>
            <a:r>
              <a:rPr b="1">
                <a:solidFill>
                  <a:srgbClr val="007020"/>
                </a:solidFill>
                <a:latin typeface="Courier"/>
              </a:rPr>
              <a:t>ON</a:t>
            </a:r>
            <a:r>
              <a:rPr>
                <a:latin typeface="Courier"/>
              </a:rPr>
              <a:t> clients.Client_ID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accounts.Client_ID;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Расширенные возможности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SQL </a:t>
            </a:r>
            <a:r>
              <a:rPr lang="ru-RU" dirty="0"/>
              <a:t>также поддерживает более сложные операции, такие как:</a:t>
            </a:r>
          </a:p>
          <a:p>
            <a:pPr lvl="0"/>
            <a:r>
              <a:rPr lang="ru-RU" b="1" dirty="0"/>
              <a:t>Транзакции</a:t>
            </a:r>
            <a:r>
              <a:rPr lang="ru-RU" dirty="0"/>
              <a:t>: Гарантируют безопасность операций путем их группировки. Если одна операция в группе транзакции не удается, то все остальные откатываются к исходному состоянию.</a:t>
            </a:r>
          </a:p>
          <a:p>
            <a:pPr lvl="0"/>
            <a:r>
              <a:rPr lang="ru-RU" b="1" dirty="0"/>
              <a:t>Триггеры</a:t>
            </a:r>
            <a:r>
              <a:rPr lang="ru-RU" dirty="0"/>
              <a:t>: Автоматические скрипты, которые выполняются при определенных событиях в базе данных.</a:t>
            </a:r>
          </a:p>
          <a:p>
            <a:pPr lvl="0"/>
            <a:r>
              <a:rPr lang="ru-RU" b="1" dirty="0"/>
              <a:t>Индексы</a:t>
            </a:r>
            <a:r>
              <a:rPr lang="ru-RU" dirty="0"/>
              <a:t>: Улучшают скорость поиска данных в таблицах.</a:t>
            </a:r>
          </a:p>
          <a:p>
            <a:pPr lvl="0"/>
            <a:r>
              <a:rPr lang="ru-RU" b="1" dirty="0"/>
              <a:t>Агрегатные функции</a:t>
            </a:r>
            <a:r>
              <a:rPr lang="ru-RU" dirty="0"/>
              <a:t>: Позволяют выполнять вычисления на наборе значений, например, сумма или среднее.</a:t>
            </a:r>
          </a:p>
          <a:p>
            <a:pPr lvl="0"/>
            <a:r>
              <a:rPr lang="ru-RU" b="1" dirty="0"/>
              <a:t>Оконные функции</a:t>
            </a:r>
            <a:r>
              <a:rPr lang="ru-RU" dirty="0"/>
              <a:t>: инструменты, которые позволяют выполнять сложные вычисления по наборам строк, которые связаны с текущей строкой.</a:t>
            </a:r>
          </a:p>
          <a:p>
            <a:pPr lvl="0"/>
            <a:r>
              <a:rPr lang="en-US" b="1" dirty="0"/>
              <a:t>Group By</a:t>
            </a:r>
            <a:r>
              <a:rPr lang="en-US" dirty="0"/>
              <a:t>: </a:t>
            </a:r>
            <a:r>
              <a:rPr lang="ru-RU" dirty="0"/>
              <a:t>оператор, который используется для группировки строк в более крупные наборы на основе одного или нескольких столбцов.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Зачем нужен SQL в Android и Room?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В контексте Android, SQL используется для работы с локальной базой данных на устройстве. Room — это абстракция над SQLite, которая позволяет удобнее работать с базой данных с помощью объектно-ориентированного подхода, упрощая многие сложные аспекты работы с SQLite.</a:t>
            </a:r>
          </a:p>
        </p:txBody>
      </p:sp>
      <p:pic>
        <p:nvPicPr>
          <p:cNvPr id="3" name="Picture 1" descr="Рис 1. Архитектура MVVM с использованием Room. Автор?  ../files/images/04/room_androi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71900" y="203200"/>
            <a:ext cx="46863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37211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 3. Архитектура MVVM с использованием Room и Retrofit. Автор?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120000"/>
              </a:lnSpc>
              <a:buAutoNum type="arabicPeriod"/>
            </a:pPr>
            <a:r>
              <a:rPr dirty="0" err="1"/>
              <a:t>Напишите</a:t>
            </a:r>
            <a:r>
              <a:rPr dirty="0"/>
              <a:t> </a:t>
            </a:r>
            <a:r>
              <a:rPr dirty="0" err="1"/>
              <a:t>запрос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получения</a:t>
            </a:r>
            <a:r>
              <a:rPr dirty="0"/>
              <a:t> </a:t>
            </a:r>
            <a:r>
              <a:rPr dirty="0" err="1"/>
              <a:t>списка</a:t>
            </a:r>
            <a:r>
              <a:rPr dirty="0"/>
              <a:t> </a:t>
            </a:r>
            <a:r>
              <a:rPr dirty="0" err="1"/>
              <a:t>всех</a:t>
            </a:r>
            <a:r>
              <a:rPr dirty="0"/>
              <a:t> </a:t>
            </a:r>
            <a:r>
              <a:rPr dirty="0" err="1"/>
              <a:t>клиентов</a:t>
            </a:r>
            <a:r>
              <a:rPr dirty="0"/>
              <a:t>, </a:t>
            </a:r>
            <a:r>
              <a:rPr dirty="0" err="1"/>
              <a:t>включая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имя</a:t>
            </a:r>
            <a:r>
              <a:rPr dirty="0"/>
              <a:t>, </a:t>
            </a:r>
            <a:r>
              <a:rPr dirty="0" err="1"/>
              <a:t>фамилию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адрес</a:t>
            </a:r>
            <a:r>
              <a:rPr dirty="0"/>
              <a:t>. </a:t>
            </a:r>
            <a:r>
              <a:rPr dirty="0" err="1"/>
              <a:t>Отсортируйте</a:t>
            </a:r>
            <a:r>
              <a:rPr dirty="0"/>
              <a:t> </a:t>
            </a:r>
            <a:r>
              <a:rPr dirty="0" err="1"/>
              <a:t>результаты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фамилии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алфавитном</a:t>
            </a:r>
            <a:r>
              <a:rPr dirty="0"/>
              <a:t> </a:t>
            </a:r>
            <a:r>
              <a:rPr dirty="0" err="1"/>
              <a:t>порядке</a:t>
            </a:r>
            <a:r>
              <a:rPr dirty="0"/>
              <a:t>.</a:t>
            </a:r>
          </a:p>
          <a:p>
            <a:pPr marL="342900" lvl="0" indent="-342900">
              <a:lnSpc>
                <a:spcPct val="120000"/>
              </a:lnSpc>
              <a:buAutoNum type="arabicPeriod"/>
            </a:pPr>
            <a:r>
              <a:rPr dirty="0" err="1"/>
              <a:t>Получите</a:t>
            </a:r>
            <a:r>
              <a:rPr dirty="0"/>
              <a:t> </a:t>
            </a:r>
            <a:r>
              <a:rPr dirty="0" err="1"/>
              <a:t>список</a:t>
            </a:r>
            <a:r>
              <a:rPr dirty="0"/>
              <a:t> </a:t>
            </a:r>
            <a:r>
              <a:rPr dirty="0" err="1"/>
              <a:t>счетов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балансом</a:t>
            </a:r>
            <a:r>
              <a:rPr dirty="0"/>
              <a:t> </a:t>
            </a:r>
            <a:r>
              <a:rPr dirty="0" err="1"/>
              <a:t>выше</a:t>
            </a:r>
            <a:r>
              <a:rPr dirty="0"/>
              <a:t> 100,000, </a:t>
            </a:r>
            <a:r>
              <a:rPr dirty="0" err="1"/>
              <a:t>указав</a:t>
            </a:r>
            <a:r>
              <a:rPr dirty="0"/>
              <a:t> </a:t>
            </a:r>
            <a:r>
              <a:rPr dirty="0" err="1"/>
              <a:t>тип</a:t>
            </a:r>
            <a:r>
              <a:rPr dirty="0"/>
              <a:t> </a:t>
            </a:r>
            <a:r>
              <a:rPr dirty="0" err="1"/>
              <a:t>счета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баланс</a:t>
            </a:r>
            <a:r>
              <a:rPr dirty="0"/>
              <a:t>. </a:t>
            </a:r>
            <a:r>
              <a:rPr dirty="0" err="1"/>
              <a:t>Результаты</a:t>
            </a:r>
            <a:r>
              <a:rPr dirty="0"/>
              <a:t> </a:t>
            </a:r>
            <a:r>
              <a:rPr dirty="0" err="1"/>
              <a:t>должны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отсортированы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убыванию</a:t>
            </a:r>
            <a:r>
              <a:rPr dirty="0"/>
              <a:t> </a:t>
            </a:r>
            <a:r>
              <a:rPr dirty="0" err="1"/>
              <a:t>баланса</a:t>
            </a:r>
            <a:r>
              <a:rPr dirty="0"/>
              <a:t>.</a:t>
            </a:r>
          </a:p>
          <a:p>
            <a:pPr marL="342900" lvl="0" indent="-342900">
              <a:lnSpc>
                <a:spcPct val="120000"/>
              </a:lnSpc>
              <a:buAutoNum type="arabicPeriod"/>
            </a:pPr>
            <a:r>
              <a:rPr dirty="0" err="1"/>
              <a:t>Напишите</a:t>
            </a:r>
            <a:r>
              <a:rPr dirty="0"/>
              <a:t> </a:t>
            </a:r>
            <a:r>
              <a:rPr dirty="0" err="1"/>
              <a:t>запрос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вывода</a:t>
            </a:r>
            <a:r>
              <a:rPr dirty="0"/>
              <a:t> </a:t>
            </a:r>
            <a:r>
              <a:rPr dirty="0" err="1"/>
              <a:t>имени</a:t>
            </a:r>
            <a:r>
              <a:rPr dirty="0"/>
              <a:t> </a:t>
            </a:r>
            <a:r>
              <a:rPr dirty="0" err="1"/>
              <a:t>клиента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номера</a:t>
            </a:r>
            <a:r>
              <a:rPr dirty="0"/>
              <a:t> </a:t>
            </a:r>
            <a:r>
              <a:rPr dirty="0" err="1"/>
              <a:t>счета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всех</a:t>
            </a:r>
            <a:r>
              <a:rPr dirty="0"/>
              <a:t> </a:t>
            </a:r>
            <a:r>
              <a:rPr dirty="0" err="1"/>
              <a:t>счетов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типом</a:t>
            </a:r>
            <a:r>
              <a:rPr dirty="0"/>
              <a:t> “</a:t>
            </a:r>
            <a:r>
              <a:rPr dirty="0" err="1"/>
              <a:t>сберегательный</a:t>
            </a:r>
            <a:r>
              <a:rPr dirty="0"/>
              <a:t>”.</a:t>
            </a:r>
          </a:p>
          <a:p>
            <a:pPr marL="342900" lvl="0" indent="-342900">
              <a:lnSpc>
                <a:spcPct val="120000"/>
              </a:lnSpc>
              <a:buAutoNum type="arabicPeriod"/>
            </a:pPr>
            <a:r>
              <a:rPr dirty="0" err="1"/>
              <a:t>Выполните</a:t>
            </a:r>
            <a:r>
              <a:rPr dirty="0"/>
              <a:t> </a:t>
            </a:r>
            <a:r>
              <a:rPr dirty="0" err="1"/>
              <a:t>запрос</a:t>
            </a:r>
            <a:r>
              <a:rPr dirty="0"/>
              <a:t>, </a:t>
            </a:r>
            <a:r>
              <a:rPr dirty="0" err="1"/>
              <a:t>который</a:t>
            </a:r>
            <a:r>
              <a:rPr dirty="0"/>
              <a:t> </a:t>
            </a:r>
            <a:r>
              <a:rPr dirty="0" err="1"/>
              <a:t>идентифицирует</a:t>
            </a:r>
            <a:r>
              <a:rPr dirty="0"/>
              <a:t> </a:t>
            </a:r>
            <a:r>
              <a:rPr dirty="0" err="1"/>
              <a:t>всех</a:t>
            </a:r>
            <a:r>
              <a:rPr dirty="0"/>
              <a:t> </a:t>
            </a:r>
            <a:r>
              <a:rPr dirty="0" err="1"/>
              <a:t>клиентов</a:t>
            </a:r>
            <a:r>
              <a:rPr dirty="0"/>
              <a:t>, </a:t>
            </a:r>
            <a:r>
              <a:rPr dirty="0" err="1"/>
              <a:t>имеющих</a:t>
            </a:r>
            <a:r>
              <a:rPr dirty="0"/>
              <a:t> </a:t>
            </a:r>
            <a:r>
              <a:rPr dirty="0" err="1"/>
              <a:t>отрицательный</a:t>
            </a:r>
            <a:r>
              <a:rPr dirty="0"/>
              <a:t> </a:t>
            </a:r>
            <a:r>
              <a:rPr dirty="0" err="1"/>
              <a:t>баланс</a:t>
            </a:r>
            <a:r>
              <a:rPr dirty="0"/>
              <a:t> </a:t>
            </a:r>
            <a:r>
              <a:rPr dirty="0" err="1"/>
              <a:t>хотя</a:t>
            </a:r>
            <a:r>
              <a:rPr dirty="0"/>
              <a:t> </a:t>
            </a:r>
            <a:r>
              <a:rPr dirty="0" err="1"/>
              <a:t>бы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одном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своих</a:t>
            </a:r>
            <a:r>
              <a:rPr dirty="0"/>
              <a:t> </a:t>
            </a:r>
            <a:r>
              <a:rPr dirty="0" err="1"/>
              <a:t>счетов</a:t>
            </a:r>
            <a:r>
              <a:rPr dirty="0"/>
              <a:t>. </a:t>
            </a:r>
            <a:r>
              <a:rPr dirty="0" err="1"/>
              <a:t>Выведите</a:t>
            </a:r>
            <a:r>
              <a:rPr dirty="0"/>
              <a:t> </a:t>
            </a:r>
            <a:r>
              <a:rPr dirty="0" err="1"/>
              <a:t>имена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фамилии</a:t>
            </a:r>
            <a:r>
              <a:rPr dirty="0"/>
              <a:t> </a:t>
            </a:r>
            <a:r>
              <a:rPr dirty="0" err="1"/>
              <a:t>должников</a:t>
            </a:r>
            <a:r>
              <a:rPr dirty="0"/>
              <a:t>, </a:t>
            </a:r>
            <a:r>
              <a:rPr dirty="0" err="1"/>
              <a:t>номер</a:t>
            </a:r>
            <a:r>
              <a:rPr dirty="0"/>
              <a:t> </a:t>
            </a:r>
            <a:r>
              <a:rPr dirty="0" err="1"/>
              <a:t>каждого</a:t>
            </a:r>
            <a:r>
              <a:rPr dirty="0"/>
              <a:t> </a:t>
            </a:r>
            <a:r>
              <a:rPr dirty="0" err="1"/>
              <a:t>счета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отрицательным</a:t>
            </a:r>
            <a:r>
              <a:rPr dirty="0"/>
              <a:t> </a:t>
            </a:r>
            <a:r>
              <a:rPr dirty="0" err="1"/>
              <a:t>балансом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сам</a:t>
            </a:r>
            <a:r>
              <a:rPr dirty="0"/>
              <a:t> </a:t>
            </a:r>
            <a:r>
              <a:rPr dirty="0" err="1"/>
              <a:t>баланс</a:t>
            </a:r>
            <a:r>
              <a:rPr dirty="0"/>
              <a:t>.</a:t>
            </a:r>
          </a:p>
          <a:p>
            <a:pPr marL="342900" lvl="0" indent="-342900">
              <a:lnSpc>
                <a:spcPct val="120000"/>
              </a:lnSpc>
              <a:buAutoNum type="arabicPeriod"/>
            </a:pP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посчитайте</a:t>
            </a:r>
            <a:r>
              <a:rPr dirty="0"/>
              <a:t> </a:t>
            </a:r>
            <a:r>
              <a:rPr dirty="0" err="1"/>
              <a:t>общую</a:t>
            </a:r>
            <a:r>
              <a:rPr dirty="0"/>
              <a:t> </a:t>
            </a:r>
            <a:r>
              <a:rPr dirty="0" err="1"/>
              <a:t>сумму</a:t>
            </a:r>
            <a:r>
              <a:rPr dirty="0"/>
              <a:t> </a:t>
            </a:r>
            <a:r>
              <a:rPr dirty="0" err="1"/>
              <a:t>долга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всем</a:t>
            </a:r>
            <a:r>
              <a:rPr dirty="0"/>
              <a:t> </a:t>
            </a:r>
            <a:r>
              <a:rPr dirty="0" err="1"/>
              <a:t>счетам</a:t>
            </a:r>
            <a:r>
              <a:rPr dirty="0"/>
              <a:t>.</a:t>
            </a:r>
          </a:p>
          <a:p>
            <a:pPr marL="342900" lvl="0" indent="-342900">
              <a:lnSpc>
                <a:spcPct val="120000"/>
              </a:lnSpc>
              <a:buAutoNum type="arabicPeriod"/>
            </a:pPr>
            <a:r>
              <a:rPr dirty="0" err="1"/>
              <a:t>Обновите</a:t>
            </a:r>
            <a:r>
              <a:rPr dirty="0"/>
              <a:t> </a:t>
            </a:r>
            <a:r>
              <a:rPr dirty="0" err="1"/>
              <a:t>информацию</a:t>
            </a:r>
            <a:r>
              <a:rPr dirty="0"/>
              <a:t> </a:t>
            </a:r>
            <a:r>
              <a:rPr dirty="0" err="1"/>
              <a:t>о</a:t>
            </a:r>
            <a:r>
              <a:rPr dirty="0"/>
              <a:t> </a:t>
            </a:r>
            <a:r>
              <a:rPr dirty="0" err="1"/>
              <a:t>балансе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всех</a:t>
            </a:r>
            <a:r>
              <a:rPr dirty="0"/>
              <a:t> </a:t>
            </a:r>
            <a:r>
              <a:rPr dirty="0" err="1"/>
              <a:t>счетов</a:t>
            </a:r>
            <a:r>
              <a:rPr dirty="0"/>
              <a:t> </a:t>
            </a:r>
            <a:r>
              <a:rPr dirty="0" err="1"/>
              <a:t>типа</a:t>
            </a:r>
            <a:r>
              <a:rPr dirty="0"/>
              <a:t> “</a:t>
            </a:r>
            <a:r>
              <a:rPr dirty="0" err="1"/>
              <a:t>сберегательный</a:t>
            </a:r>
            <a:r>
              <a:rPr dirty="0"/>
              <a:t>”. </a:t>
            </a:r>
            <a:r>
              <a:rPr dirty="0" err="1"/>
              <a:t>Увеличьте</a:t>
            </a:r>
            <a:r>
              <a:rPr dirty="0"/>
              <a:t> </a:t>
            </a:r>
            <a:r>
              <a:rPr dirty="0" err="1"/>
              <a:t>баланс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5000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счетов</a:t>
            </a:r>
            <a:r>
              <a:rPr dirty="0"/>
              <a:t>, </a:t>
            </a:r>
            <a:r>
              <a:rPr dirty="0" err="1"/>
              <a:t>у</a:t>
            </a:r>
            <a:r>
              <a:rPr dirty="0"/>
              <a:t> </a:t>
            </a:r>
            <a:r>
              <a:rPr dirty="0" err="1"/>
              <a:t>которых</a:t>
            </a:r>
            <a:r>
              <a:rPr dirty="0"/>
              <a:t> </a:t>
            </a:r>
            <a:r>
              <a:rPr dirty="0" err="1"/>
              <a:t>текущий</a:t>
            </a:r>
            <a:r>
              <a:rPr dirty="0"/>
              <a:t> </a:t>
            </a:r>
            <a:r>
              <a:rPr dirty="0" err="1"/>
              <a:t>баланс</a:t>
            </a:r>
            <a:r>
              <a:rPr dirty="0"/>
              <a:t> </a:t>
            </a:r>
            <a:r>
              <a:rPr dirty="0" err="1"/>
              <a:t>меньше</a:t>
            </a:r>
            <a:r>
              <a:rPr dirty="0"/>
              <a:t> 10000.</a:t>
            </a:r>
          </a:p>
          <a:p>
            <a:pPr marL="342900" lvl="0" indent="-342900">
              <a:lnSpc>
                <a:spcPct val="120000"/>
              </a:lnSpc>
              <a:buAutoNum type="arabicPeriod"/>
            </a:pPr>
            <a:r>
              <a:rPr dirty="0" err="1"/>
              <a:t>Банк</a:t>
            </a:r>
            <a:r>
              <a:rPr dirty="0"/>
              <a:t> </a:t>
            </a:r>
            <a:r>
              <a:rPr dirty="0" err="1"/>
              <a:t>прекратил</a:t>
            </a:r>
            <a:r>
              <a:rPr dirty="0"/>
              <a:t> </a:t>
            </a:r>
            <a:r>
              <a:rPr dirty="0" err="1"/>
              <a:t>сейфовых</a:t>
            </a:r>
            <a:r>
              <a:rPr dirty="0"/>
              <a:t> </a:t>
            </a:r>
            <a:r>
              <a:rPr dirty="0" err="1"/>
              <a:t>пространств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“</a:t>
            </a:r>
            <a:r>
              <a:rPr dirty="0" err="1"/>
              <a:t>г</a:t>
            </a:r>
            <a:r>
              <a:rPr dirty="0"/>
              <a:t>. </a:t>
            </a:r>
            <a:r>
              <a:rPr dirty="0" err="1"/>
              <a:t>Урюпинск</a:t>
            </a:r>
            <a:r>
              <a:rPr dirty="0"/>
              <a:t>”, </a:t>
            </a:r>
            <a:r>
              <a:rPr dirty="0" err="1"/>
              <a:t>удалите</a:t>
            </a:r>
            <a:r>
              <a:rPr dirty="0"/>
              <a:t> 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активные</a:t>
            </a:r>
            <a:r>
              <a:rPr dirty="0"/>
              <a:t> </a:t>
            </a:r>
            <a:r>
              <a:rPr dirty="0" err="1"/>
              <a:t>ячейки</a:t>
            </a:r>
            <a:r>
              <a:rPr dirty="0"/>
              <a:t> </a:t>
            </a:r>
            <a:r>
              <a:rPr dirty="0" err="1"/>
              <a:t>данного</a:t>
            </a:r>
            <a:r>
              <a:rPr dirty="0"/>
              <a:t> </a:t>
            </a:r>
            <a:r>
              <a:rPr dirty="0" err="1"/>
              <a:t>города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базы</a:t>
            </a:r>
            <a:r>
              <a:rPr dirty="0"/>
              <a:t>.</a:t>
            </a:r>
          </a:p>
          <a:p>
            <a:pPr marL="342900" lvl="0" indent="-342900">
              <a:lnSpc>
                <a:spcPct val="120000"/>
              </a:lnSpc>
              <a:buAutoNum type="arabicPeriod"/>
            </a:pPr>
            <a:r>
              <a:rPr dirty="0" err="1"/>
              <a:t>Клиент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Client_ID</a:t>
            </a:r>
            <a:r>
              <a:rPr dirty="0"/>
              <a:t> = 52 </a:t>
            </a:r>
            <a:r>
              <a:rPr dirty="0" err="1"/>
              <a:t>арендовал</a:t>
            </a:r>
            <a:r>
              <a:rPr dirty="0"/>
              <a:t> </a:t>
            </a:r>
            <a:r>
              <a:rPr dirty="0" err="1"/>
              <a:t>две</a:t>
            </a:r>
            <a:r>
              <a:rPr dirty="0"/>
              <a:t> </a:t>
            </a:r>
            <a:r>
              <a:rPr dirty="0" err="1"/>
              <a:t>ячейки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посёлке</a:t>
            </a:r>
            <a:r>
              <a:rPr dirty="0"/>
              <a:t> </a:t>
            </a:r>
            <a:r>
              <a:rPr dirty="0" err="1"/>
              <a:t>Дубай</a:t>
            </a:r>
            <a:r>
              <a:rPr dirty="0"/>
              <a:t>. </a:t>
            </a:r>
            <a:r>
              <a:rPr dirty="0" err="1"/>
              <a:t>Необходимо</a:t>
            </a:r>
            <a:r>
              <a:rPr dirty="0"/>
              <a:t> </a:t>
            </a:r>
            <a:r>
              <a:rPr dirty="0" err="1"/>
              <a:t>добавить</a:t>
            </a:r>
            <a:r>
              <a:rPr dirty="0"/>
              <a:t> </a:t>
            </a:r>
            <a:r>
              <a:rPr dirty="0" err="1"/>
              <a:t>данные</a:t>
            </a:r>
            <a:r>
              <a:rPr dirty="0"/>
              <a:t> </a:t>
            </a:r>
            <a:r>
              <a:rPr dirty="0" err="1"/>
              <a:t>об</a:t>
            </a:r>
            <a:r>
              <a:rPr dirty="0"/>
              <a:t> </a:t>
            </a:r>
            <a:r>
              <a:rPr dirty="0" err="1"/>
              <a:t>аренде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bank_lockers</a:t>
            </a:r>
            <a:r>
              <a:rPr dirty="0"/>
              <a:t>. </a:t>
            </a:r>
            <a:r>
              <a:rPr dirty="0" err="1"/>
              <a:t>Ячейки</a:t>
            </a:r>
            <a:r>
              <a:rPr dirty="0"/>
              <a:t> </a:t>
            </a:r>
            <a:r>
              <a:rPr dirty="0" err="1"/>
              <a:t>имеют</a:t>
            </a:r>
            <a:r>
              <a:rPr dirty="0"/>
              <a:t> </a:t>
            </a:r>
            <a:r>
              <a:rPr dirty="0" err="1"/>
              <a:t>номера</a:t>
            </a:r>
            <a:r>
              <a:rPr dirty="0"/>
              <a:t> “Locker-77777” </a:t>
            </a:r>
            <a:r>
              <a:rPr dirty="0" err="1"/>
              <a:t>и</a:t>
            </a:r>
            <a:r>
              <a:rPr dirty="0"/>
              <a:t> “Locker-00001”, </a:t>
            </a:r>
            <a:r>
              <a:rPr dirty="0" err="1"/>
              <a:t>сроки</a:t>
            </a:r>
            <a:r>
              <a:rPr dirty="0"/>
              <a:t> </a:t>
            </a:r>
            <a:r>
              <a:rPr dirty="0" err="1"/>
              <a:t>аренды</a:t>
            </a:r>
            <a:r>
              <a:rPr dirty="0"/>
              <a:t> </a:t>
            </a:r>
            <a:r>
              <a:rPr dirty="0" err="1"/>
              <a:t>составляют</a:t>
            </a:r>
            <a:r>
              <a:rPr dirty="0"/>
              <a:t> 6 </a:t>
            </a:r>
            <a:r>
              <a:rPr dirty="0" err="1"/>
              <a:t>и</a:t>
            </a:r>
            <a:r>
              <a:rPr dirty="0"/>
              <a:t> 12 </a:t>
            </a:r>
            <a:r>
              <a:rPr dirty="0" err="1"/>
              <a:t>месяцев</a:t>
            </a:r>
            <a:r>
              <a:rPr dirty="0"/>
              <a:t> </a:t>
            </a:r>
            <a:r>
              <a:rPr dirty="0" err="1"/>
              <a:t>соответственно</a:t>
            </a:r>
            <a:r>
              <a:rPr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Что такое СУБД?</a:t>
            </a:r>
          </a:p>
        </p:txBody>
      </p:sp>
      <p:pic>
        <p:nvPicPr>
          <p:cNvPr id="3" name="Picture 1" descr="../files/images/04/dbm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02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600" dirty="0" err="1"/>
              <a:t>Рис</a:t>
            </a:r>
            <a:r>
              <a:rPr sz="1600" dirty="0"/>
              <a:t> 1. СУБД</a:t>
            </a:r>
            <a:br>
              <a:rPr sz="1600" dirty="0"/>
            </a:br>
            <a:r>
              <a:rPr sz="1600" dirty="0" err="1"/>
              <a:t>Для</a:t>
            </a:r>
            <a:r>
              <a:rPr sz="1600" dirty="0"/>
              <a:t> </a:t>
            </a:r>
            <a:r>
              <a:rPr sz="1600" dirty="0" err="1"/>
              <a:t>работы</a:t>
            </a:r>
            <a:r>
              <a:rPr sz="1600" dirty="0"/>
              <a:t> </a:t>
            </a:r>
            <a:r>
              <a:rPr sz="1600" dirty="0" err="1"/>
              <a:t>с</a:t>
            </a:r>
            <a:r>
              <a:rPr sz="1600" dirty="0"/>
              <a:t> БД </a:t>
            </a:r>
            <a:r>
              <a:rPr sz="1600" dirty="0" err="1"/>
              <a:t>и</a:t>
            </a:r>
            <a:r>
              <a:rPr sz="1600" dirty="0"/>
              <a:t> SQL </a:t>
            </a:r>
            <a:r>
              <a:rPr sz="1600" dirty="0" err="1"/>
              <a:t>нам</a:t>
            </a:r>
            <a:r>
              <a:rPr sz="1600" dirty="0"/>
              <a:t> </a:t>
            </a:r>
            <a:r>
              <a:rPr sz="1600" dirty="0" err="1"/>
              <a:t>требуется</a:t>
            </a:r>
            <a:r>
              <a:rPr sz="1600" dirty="0"/>
              <a:t> </a:t>
            </a:r>
            <a:r>
              <a:rPr sz="1600" dirty="0" err="1"/>
              <a:t>cистема</a:t>
            </a:r>
            <a:r>
              <a:rPr sz="1600" dirty="0"/>
              <a:t> </a:t>
            </a:r>
            <a:r>
              <a:rPr sz="1600" dirty="0" err="1"/>
              <a:t>управления</a:t>
            </a:r>
            <a:r>
              <a:rPr sz="1600" dirty="0"/>
              <a:t> </a:t>
            </a:r>
            <a:r>
              <a:rPr sz="1600" dirty="0" err="1"/>
              <a:t>базами</a:t>
            </a:r>
            <a:r>
              <a:rPr sz="1600" dirty="0"/>
              <a:t> </a:t>
            </a:r>
            <a:r>
              <a:rPr sz="1600" dirty="0" err="1"/>
              <a:t>данных</a:t>
            </a:r>
            <a:r>
              <a:rPr sz="1600" dirty="0"/>
              <a:t> (СУБД) — ПО </a:t>
            </a:r>
            <a:r>
              <a:rPr sz="1600" dirty="0" err="1"/>
              <a:t>предназначенное</a:t>
            </a:r>
            <a:r>
              <a:rPr sz="1600" dirty="0"/>
              <a:t> </a:t>
            </a:r>
            <a:r>
              <a:rPr sz="1600" dirty="0" err="1"/>
              <a:t>для</a:t>
            </a:r>
            <a:r>
              <a:rPr sz="1600" dirty="0"/>
              <a:t> </a:t>
            </a:r>
            <a:r>
              <a:rPr sz="1600" dirty="0" err="1"/>
              <a:t>создания</a:t>
            </a:r>
            <a:r>
              <a:rPr sz="1600" dirty="0"/>
              <a:t>, </a:t>
            </a:r>
            <a:r>
              <a:rPr sz="1600" dirty="0" err="1"/>
              <a:t>управления</a:t>
            </a:r>
            <a:r>
              <a:rPr sz="1600" dirty="0"/>
              <a:t> </a:t>
            </a:r>
            <a:r>
              <a:rPr sz="1600" dirty="0" err="1"/>
              <a:t>и</a:t>
            </a:r>
            <a:r>
              <a:rPr sz="1600" dirty="0"/>
              <a:t> </a:t>
            </a:r>
            <a:r>
              <a:rPr sz="1600" dirty="0" err="1"/>
              <a:t>манипуляции</a:t>
            </a:r>
            <a:r>
              <a:rPr sz="1600" dirty="0"/>
              <a:t> </a:t>
            </a:r>
            <a:r>
              <a:rPr sz="1600" dirty="0" err="1"/>
              <a:t>данными</a:t>
            </a:r>
            <a:r>
              <a:rPr sz="1600" dirty="0"/>
              <a:t> </a:t>
            </a:r>
            <a:r>
              <a:rPr sz="1600" dirty="0" err="1"/>
              <a:t>в</a:t>
            </a:r>
            <a:r>
              <a:rPr sz="1600" dirty="0"/>
              <a:t> БД.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Типы СУБД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Реляционные СУБД (SQL)</a:t>
            </a:r>
          </a:p>
          <a:p>
            <a:pPr lvl="0"/>
            <a:r>
              <a:rPr b="1"/>
              <a:t>SQLite</a:t>
            </a:r>
            <a:r>
              <a:t>: Легковесная, встраиваемая СУБД, идеально подходит для мобильных приложений и небольших проектов.</a:t>
            </a:r>
          </a:p>
          <a:p>
            <a:pPr lvl="0"/>
            <a:r>
              <a:rPr b="1"/>
              <a:t>MySQL</a:t>
            </a:r>
            <a:r>
              <a:t>: Одна из самых популярных открытых СУБД, широко используется в веб-разработке.</a:t>
            </a:r>
          </a:p>
          <a:p>
            <a:pPr lvl="0"/>
            <a:r>
              <a:rPr b="1"/>
              <a:t>PostgreSQL</a:t>
            </a:r>
            <a:r>
              <a:t>: Мощная, расширяемая СУБД, часто используется для сложных и больших систем.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Нереляционные СУБД (NoSQL)</a:t>
            </a:r>
          </a:p>
          <a:p>
            <a:pPr lvl="0"/>
            <a:r>
              <a:rPr b="1"/>
              <a:t>MongoDB</a:t>
            </a:r>
            <a:r>
              <a:t>: Документо-ориентированная СУБД, оптимизирована для хранения и обработки больших объемов неструктурированных данных.</a:t>
            </a:r>
          </a:p>
          <a:p>
            <a:pPr lvl="0"/>
            <a:r>
              <a:rPr b="1"/>
              <a:t>Cassandra</a:t>
            </a:r>
            <a:r>
              <a:t>: Распределенная СУБД, предназначенная для обработки больших данных с высокой доступностью без единой точки отказа.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./files/images/04/sql_vs_nosql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193800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 2. SQL vs NoSQL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Что такое реляционные базы данных?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Реляционные базы данных состоят из таблиц, которые содержат данные, организованные в строки и столбцы. Каждая таблица представляет собой набор связанных данных и включает:</a:t>
            </a:r>
          </a:p>
          <a:p>
            <a:pPr lvl="0"/>
            <a:r>
              <a:rPr b="1"/>
              <a:t>Таблицы (Tables)</a:t>
            </a:r>
            <a:r>
              <a:t>: Хранят информацию об объектах одного типа.</a:t>
            </a:r>
          </a:p>
          <a:p>
            <a:pPr lvl="0"/>
            <a:r>
              <a:rPr b="1"/>
              <a:t>Столбцы (Columns)</a:t>
            </a:r>
            <a:r>
              <a:t>: Определяют типы данных, например, имя, возраст, баланс счета.</a:t>
            </a:r>
          </a:p>
          <a:p>
            <a:pPr lvl="0"/>
            <a:r>
              <a:rPr b="1"/>
              <a:t>Строки (Rows)</a:t>
            </a:r>
            <a:r>
              <a:t>: Конкретные записи или данные.</a:t>
            </a:r>
          </a:p>
          <a:p>
            <a:pPr lvl="0"/>
            <a:r>
              <a:rPr b="1"/>
              <a:t>Ключи (Keys)</a:t>
            </a:r>
            <a:r>
              <a:t>: Помогают уникально идентифицировать строки в таблице, например, первичный ключ.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Ключи в реляционных БД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Ключи в реляционных базах данных — это специальные поля в таблицах, которые помогают уникально идентифицировать строки, а также устанавливать и поддерживать связи между различными таблицами.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1975</Words>
  <Application>Microsoft Macintosh PowerPoint</Application>
  <PresentationFormat>On-screen Show (16:9)</PresentationFormat>
  <Paragraphs>282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Courier</vt:lpstr>
      <vt:lpstr>Fira Sans</vt:lpstr>
      <vt:lpstr>Fira Sans Medium</vt:lpstr>
      <vt:lpstr>Unbounded</vt:lpstr>
      <vt:lpstr>Office Theme</vt:lpstr>
      <vt:lpstr>04 - SQL</vt:lpstr>
      <vt:lpstr>Материалы</vt:lpstr>
      <vt:lpstr>Введение в SQL</vt:lpstr>
      <vt:lpstr>Что такое СУБД?</vt:lpstr>
      <vt:lpstr>Типы СУБД</vt:lpstr>
      <vt:lpstr>PowerPoint Presentation</vt:lpstr>
      <vt:lpstr>PowerPoint Presentation</vt:lpstr>
      <vt:lpstr>Что такое реляционные базы данных?</vt:lpstr>
      <vt:lpstr>Ключи в реляционных БД</vt:lpstr>
      <vt:lpstr>Основные типы ключей</vt:lpstr>
      <vt:lpstr>Основные типы ключей</vt:lpstr>
      <vt:lpstr>Основные типы ключей</vt:lpstr>
      <vt:lpstr>Типы данных</vt:lpstr>
      <vt:lpstr>Числовые типы данных</vt:lpstr>
      <vt:lpstr>Текстовые типы данных</vt:lpstr>
      <vt:lpstr>Другие типы данных</vt:lpstr>
      <vt:lpstr>Пример базы данных</vt:lpstr>
      <vt:lpstr>Основные операции SQL</vt:lpstr>
      <vt:lpstr>Основные операции SQL</vt:lpstr>
      <vt:lpstr>Основные операции SQL</vt:lpstr>
      <vt:lpstr>Основные операции SQL</vt:lpstr>
      <vt:lpstr>Основные операции SQL</vt:lpstr>
      <vt:lpstr>Основные операции SQL</vt:lpstr>
      <vt:lpstr>Оператор ORDER BY</vt:lpstr>
      <vt:lpstr>Оператор ORDER BY</vt:lpstr>
      <vt:lpstr>Оператор LIMIT</vt:lpstr>
      <vt:lpstr>Оператор LIMIT</vt:lpstr>
      <vt:lpstr>Агрегатные функции</vt:lpstr>
      <vt:lpstr>Примеры основных агрегатных функций</vt:lpstr>
      <vt:lpstr>Примеры основных агрегатных функций</vt:lpstr>
      <vt:lpstr>Оператор JOIN</vt:lpstr>
      <vt:lpstr>Типы JOIN</vt:lpstr>
      <vt:lpstr>Типы JOIN</vt:lpstr>
      <vt:lpstr>Типы JOIN</vt:lpstr>
      <vt:lpstr>Типы JOIN</vt:lpstr>
      <vt:lpstr>Расширенные возможности SQL</vt:lpstr>
      <vt:lpstr>Зачем нужен SQL в Android и Room?</vt:lpstr>
      <vt:lpstr>Задачи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Macintosh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Fira Sans</vt:lpstr>
      <vt:lpstr>Fira Sans Medium</vt:lpstr>
      <vt:lpstr>Unbounded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04 - SQL</dc:title>
  <dc:creator>Adam Terlo</dc:creator>
  <cp:keywords/>
  <cp:lastModifiedBy>Microsoft Office User</cp:lastModifiedBy>
  <cp:revision>6</cp:revision>
  <dcterms:created xsi:type="dcterms:W3CDTF">2024-04-15T04:31:56Z</dcterms:created>
  <dcterms:modified xsi:type="dcterms:W3CDTF">2024-04-15T05:09:24Z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15.04.2024</vt:lpwstr>
  </property>
  <property fmtid="{D5CDD505-2E9C-101B-9397-08002B2CF9AE}" pid="3" name="header-includes">
    <vt:lpwstr/>
  </property>
</Properties>
</file>