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718" autoAdjust="0"/>
  </p:normalViewPr>
  <p:slideViewPr>
    <p:cSldViewPr snapToGrid="0" snapToObjects="1">
      <p:cViewPr>
        <p:scale>
          <a:sx n="114" d="100"/>
          <a:sy n="114" d="100"/>
        </p:scale>
        <p:origin x="1096" y="1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3F5FF-87AA-D243-B6CF-9B1DFDD7C5BC}" type="datetimeFigureOut">
              <a:rPr lang="en-ES" smtClean="0"/>
              <a:t>29/4/24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8CF0-3E3C-894B-899E-0C86B5D92AF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443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SQL -&gt; Room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58CF0-3E3C-894B-899E-0C86B5D92AF1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58CF0-3E3C-894B-899E-0C86B5D92AF1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1300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Fira Sans Medium" panose="020B05030500000200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Fira Sans Medium" panose="020B0503050000020004" pitchFamily="34" charset="0"/>
              </a:defRPr>
            </a:lvl1pPr>
          </a:lstStyle>
          <a:p>
            <a:fld id="{F08F52B6-A571-5442-B287-D52AA5F18554}" type="datetime1">
              <a:rPr lang="es-ES_tradnl" smtClean="0"/>
              <a:t>29/4/24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Fira Sans Medium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Fira Sans Medium" panose="020B05030500000200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AAC3-0998-8848-AD80-C588C1F0C208}" type="datetime1">
              <a:rPr lang="es-ES_tradnl" smtClean="0"/>
              <a:t>29/4/24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B410-BA99-BE4B-AFC8-05EB14E55896}" type="datetime1">
              <a:rPr lang="es-ES_tradnl" smtClean="0"/>
              <a:t>29/4/24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A0E4-7031-E640-906B-892C52E0DDDD}" type="datetime1">
              <a:rPr lang="es-ES_tradnl" smtClean="0"/>
              <a:t>29/4/24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651A-495D-C742-974F-723E6DC1D540}" type="datetime1">
              <a:rPr lang="es-ES_tradnl" smtClean="0"/>
              <a:t>29/4/24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16640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30537"/>
            <a:ext cx="8229600" cy="16640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A60B-E66E-E244-B106-1F272778AF1B}" type="datetime1">
              <a:rPr lang="es-ES_tradnl" smtClean="0"/>
              <a:t>29/4/24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7D8D-4AEB-4F4A-8D84-9C2B04CEA133}" type="datetime1">
              <a:rPr lang="es-ES_tradnl" smtClean="0"/>
              <a:t>29/4/24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A7BB-5A6D-334B-A5C8-6FB4F07564BB}" type="datetime1">
              <a:rPr lang="es-ES_tradnl" smtClean="0"/>
              <a:t>29/4/24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AA2E-CD12-3C42-9BFF-E8920007B25A}" type="datetime1">
              <a:rPr lang="es-ES_tradnl" smtClean="0"/>
              <a:t>29/4/24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461" y="1013529"/>
            <a:ext cx="5111750" cy="40275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FB1B-919B-AB4D-807D-9913B61B4542}" type="datetime1">
              <a:rPr lang="es-ES_tradnl" smtClean="0"/>
              <a:t>29/4/24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ADAC27-2803-0567-2771-E1FAFC42E8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75050" y="4320381"/>
            <a:ext cx="5111750" cy="2738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C41-32B8-284F-8491-FCE8B64269E8}" type="datetime1">
              <a:rPr lang="es-ES_tradnl" smtClean="0"/>
              <a:t>29/4/24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</a:lstStyle>
          <a:p>
            <a:fld id="{66B56A5F-22D9-AA4A-AF23-DFA886E5036D}" type="datetime1">
              <a:rPr lang="es-ES_tradnl" smtClean="0"/>
              <a:t>29/4/24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Unbounded" pitchFamily="2" charset="77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hilipplackner/RoomGuideAndroid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05 - Room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Adam Terlo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29.04.2024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SELECT (</a:t>
            </a:r>
            <a:r>
              <a:rPr b="1" dirty="0" err="1"/>
              <a:t>Выборка</a:t>
            </a:r>
            <a:r>
              <a:rPr b="1" dirty="0"/>
              <a:t> </a:t>
            </a:r>
            <a:r>
              <a:rPr b="1" dirty="0" err="1"/>
              <a:t>данных</a:t>
            </a:r>
            <a:r>
              <a:rPr b="1" dirty="0"/>
              <a:t>)</a:t>
            </a:r>
          </a:p>
          <a:p>
            <a:pPr marL="0" lvl="0" indent="0">
              <a:buNone/>
            </a:pP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чтения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одной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нескольких</a:t>
            </a:r>
            <a:r>
              <a:rPr dirty="0"/>
              <a:t> </a:t>
            </a:r>
            <a:r>
              <a:rPr dirty="0" err="1"/>
              <a:t>таблиц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 err="1"/>
              <a:t>Пример</a:t>
            </a:r>
            <a:r>
              <a:rPr dirty="0"/>
              <a:t>: </a:t>
            </a:r>
            <a:r>
              <a:rPr dirty="0" err="1"/>
              <a:t>получение</a:t>
            </a:r>
            <a:r>
              <a:rPr dirty="0"/>
              <a:t> </a:t>
            </a:r>
            <a:r>
              <a:rPr dirty="0" err="1"/>
              <a:t>списка</a:t>
            </a:r>
            <a:r>
              <a:rPr dirty="0"/>
              <a:t> </a:t>
            </a:r>
            <a:r>
              <a:rPr dirty="0" err="1"/>
              <a:t>клиентов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балансом</a:t>
            </a:r>
            <a:r>
              <a:rPr dirty="0"/>
              <a:t> </a:t>
            </a:r>
            <a:r>
              <a:rPr dirty="0" err="1"/>
              <a:t>выше</a:t>
            </a:r>
            <a:r>
              <a:rPr dirty="0"/>
              <a:t> </a:t>
            </a:r>
            <a:r>
              <a:rPr dirty="0" err="1"/>
              <a:t>определенного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 </a:t>
            </a:r>
          </a:p>
          <a:p>
            <a:pPr lvl="0" indent="0">
              <a:buNone/>
            </a:pPr>
            <a:r>
              <a:rPr sz="1500" dirty="0">
                <a:solidFill>
                  <a:srgbClr val="7D9029"/>
                </a:solidFill>
                <a:latin typeface="Courier"/>
              </a:rPr>
              <a:t>@Dao</a:t>
            </a:r>
            <a:br>
              <a:rPr sz="1500" dirty="0"/>
            </a:br>
            <a:r>
              <a:rPr sz="1500" b="1" dirty="0">
                <a:solidFill>
                  <a:srgbClr val="007020"/>
                </a:solidFill>
                <a:latin typeface="Courier"/>
              </a:rPr>
              <a:t>interface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AccountDao</a:t>
            </a:r>
            <a:r>
              <a:rPr sz="1500" dirty="0">
                <a:latin typeface="Courier"/>
              </a:rPr>
              <a:t> </a:t>
            </a:r>
            <a:r>
              <a:rPr sz="1500" dirty="0">
                <a:solidFill>
                  <a:srgbClr val="666666"/>
                </a:solidFill>
                <a:latin typeface="Courier"/>
              </a:rPr>
              <a:t>{</a:t>
            </a:r>
            <a:br>
              <a:rPr sz="1500" dirty="0"/>
            </a:br>
            <a:br>
              <a:rPr sz="1500" dirty="0"/>
            </a:br>
            <a:r>
              <a:rPr sz="1500" dirty="0">
                <a:latin typeface="Courier"/>
              </a:rPr>
              <a:t>    </a:t>
            </a:r>
            <a:r>
              <a:rPr sz="1500" dirty="0">
                <a:solidFill>
                  <a:srgbClr val="7D9029"/>
                </a:solidFill>
                <a:latin typeface="Courier"/>
              </a:rPr>
              <a:t>@Query</a:t>
            </a:r>
            <a:r>
              <a:rPr sz="1500" dirty="0">
                <a:solidFill>
                  <a:srgbClr val="666666"/>
                </a:solidFill>
                <a:latin typeface="Courier"/>
              </a:rPr>
              <a:t>(</a:t>
            </a:r>
            <a:r>
              <a:rPr sz="1500" dirty="0">
                <a:solidFill>
                  <a:srgbClr val="4070A0"/>
                </a:solidFill>
                <a:latin typeface="Courier"/>
              </a:rPr>
              <a:t>"SELECT * FROM accounts WHERE BALANCE &gt; :balance"</a:t>
            </a:r>
            <a:r>
              <a:rPr sz="1500" dirty="0">
                <a:solidFill>
                  <a:srgbClr val="666666"/>
                </a:solidFill>
                <a:latin typeface="Courier"/>
              </a:rPr>
              <a:t>)</a:t>
            </a:r>
            <a:br>
              <a:rPr sz="1500" dirty="0"/>
            </a:br>
            <a:r>
              <a:rPr sz="1500" dirty="0">
                <a:latin typeface="Courier"/>
              </a:rPr>
              <a:t>    suspend </a:t>
            </a:r>
            <a:r>
              <a:rPr sz="1500" b="1" dirty="0">
                <a:solidFill>
                  <a:srgbClr val="007020"/>
                </a:solidFill>
                <a:latin typeface="Courier"/>
              </a:rPr>
              <a:t>fun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solidFill>
                  <a:srgbClr val="06287E"/>
                </a:solidFill>
                <a:latin typeface="Courier"/>
              </a:rPr>
              <a:t>getByBalance</a:t>
            </a:r>
            <a:r>
              <a:rPr sz="1500" dirty="0">
                <a:solidFill>
                  <a:srgbClr val="666666"/>
                </a:solidFill>
                <a:latin typeface="Courier"/>
              </a:rPr>
              <a:t>(</a:t>
            </a:r>
            <a:r>
              <a:rPr sz="1500" dirty="0">
                <a:solidFill>
                  <a:srgbClr val="19177C"/>
                </a:solidFill>
                <a:latin typeface="Courier"/>
              </a:rPr>
              <a:t>balance</a:t>
            </a:r>
            <a:r>
              <a:rPr sz="1500" dirty="0">
                <a:solidFill>
                  <a:srgbClr val="666666"/>
                </a:solidFill>
                <a:latin typeface="Courier"/>
              </a:rPr>
              <a:t>:</a:t>
            </a:r>
            <a:r>
              <a:rPr sz="1500" dirty="0">
                <a:latin typeface="Courier"/>
              </a:rPr>
              <a:t> </a:t>
            </a:r>
            <a:r>
              <a:rPr sz="1500" dirty="0">
                <a:solidFill>
                  <a:srgbClr val="902000"/>
                </a:solidFill>
                <a:latin typeface="Courier"/>
              </a:rPr>
              <a:t>Float</a:t>
            </a:r>
            <a:r>
              <a:rPr sz="1500" dirty="0">
                <a:solidFill>
                  <a:srgbClr val="666666"/>
                </a:solidFill>
                <a:latin typeface="Courier"/>
              </a:rPr>
              <a:t>):</a:t>
            </a:r>
            <a:r>
              <a:rPr sz="1500" dirty="0">
                <a:latin typeface="Courier"/>
              </a:rPr>
              <a:t> </a:t>
            </a:r>
            <a:r>
              <a:rPr sz="1500" dirty="0">
                <a:solidFill>
                  <a:srgbClr val="902000"/>
                </a:solidFill>
                <a:latin typeface="Courier"/>
              </a:rPr>
              <a:t>Flow</a:t>
            </a:r>
            <a:r>
              <a:rPr sz="15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500" dirty="0">
                <a:solidFill>
                  <a:srgbClr val="902000"/>
                </a:solidFill>
                <a:latin typeface="Courier"/>
              </a:rPr>
              <a:t>List</a:t>
            </a:r>
            <a:r>
              <a:rPr sz="15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500" dirty="0">
                <a:solidFill>
                  <a:srgbClr val="902000"/>
                </a:solidFill>
                <a:latin typeface="Courier"/>
              </a:rPr>
              <a:t>Account</a:t>
            </a:r>
            <a:r>
              <a:rPr sz="1500" dirty="0">
                <a:solidFill>
                  <a:srgbClr val="666666"/>
                </a:solidFill>
                <a:latin typeface="Courier"/>
              </a:rPr>
              <a:t>&gt;&gt;</a:t>
            </a:r>
            <a:br>
              <a:rPr sz="1500" dirty="0"/>
            </a:br>
            <a:r>
              <a:rPr sz="1500" dirty="0">
                <a:latin typeface="Courier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INSERT (Вставка данных)</a:t>
            </a:r>
          </a:p>
          <a:p>
            <a:pPr marL="0" lvl="0" indent="0">
              <a:buNone/>
            </a:pPr>
            <a:r>
              <a:t>Позволяет вставлять новые строки в таблицу.</a:t>
            </a:r>
          </a:p>
          <a:p>
            <a:pPr marL="0" lvl="0" indent="0">
              <a:buNone/>
            </a:pPr>
            <a:r>
              <a:t>Пример: регистрация нового клиента в системе.</a:t>
            </a:r>
          </a:p>
          <a:p>
            <a:pPr marL="0" lvl="0" indent="0">
              <a:buNone/>
            </a:pPr>
            <a:r>
              <a:t> 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@Dao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interface</a:t>
            </a:r>
            <a:r>
              <a:rPr>
                <a:latin typeface="Courier"/>
              </a:rPr>
              <a:t> ClientDao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@Insert</a:t>
            </a:r>
            <a:br/>
            <a:r>
              <a:rPr>
                <a:latin typeface="Courier"/>
              </a:rPr>
              <a:t>    suspend </a:t>
            </a:r>
            <a:r>
              <a:rPr b="1">
                <a:solidFill>
                  <a:srgbClr val="007020"/>
                </a:solidFill>
                <a:latin typeface="Courier"/>
              </a:rPr>
              <a:t>fun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insertClient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client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Client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UPDATE (Обновление данных)</a:t>
            </a:r>
          </a:p>
          <a:p>
            <a:pPr marL="0" lvl="0" indent="0">
              <a:buNone/>
            </a:pPr>
            <a:r>
              <a:t>Модифицирует существующие строки в таблице.</a:t>
            </a:r>
          </a:p>
          <a:p>
            <a:pPr marL="0" lvl="0" indent="0">
              <a:buNone/>
            </a:pPr>
            <a:r>
              <a:t> 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@Dao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interface</a:t>
            </a:r>
            <a:r>
              <a:rPr>
                <a:latin typeface="Courier"/>
              </a:rPr>
              <a:t> AccountDao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@Update</a:t>
            </a:r>
            <a:br/>
            <a:r>
              <a:rPr>
                <a:latin typeface="Courier"/>
              </a:rPr>
              <a:t>    suspend </a:t>
            </a:r>
            <a:r>
              <a:rPr b="1">
                <a:solidFill>
                  <a:srgbClr val="007020"/>
                </a:solidFill>
                <a:latin typeface="Courier"/>
              </a:rPr>
              <a:t>fun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updateAccount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account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Account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UPSERT</a:t>
            </a:r>
          </a:p>
          <a:p>
            <a:pPr marL="0" lvl="0" indent="0">
              <a:buNone/>
            </a:pPr>
            <a:r>
              <a:t>Если строка существует, то upsert обновит её. Иначе, добавит новую.</a:t>
            </a:r>
          </a:p>
          <a:p>
            <a:pPr marL="0" lvl="0" indent="0">
              <a:buNone/>
            </a:pPr>
            <a:r>
              <a:t> 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@Dao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interface</a:t>
            </a:r>
            <a:r>
              <a:rPr>
                <a:latin typeface="Courier"/>
              </a:rPr>
              <a:t> AccountDao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@Upsert</a:t>
            </a:r>
            <a:br/>
            <a:r>
              <a:rPr>
                <a:latin typeface="Courier"/>
              </a:rPr>
              <a:t>    suspend </a:t>
            </a:r>
            <a:r>
              <a:rPr b="1">
                <a:solidFill>
                  <a:srgbClr val="007020"/>
                </a:solidFill>
                <a:latin typeface="Courier"/>
              </a:rPr>
              <a:t>fun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upsertAccount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account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Account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Создание DAO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DELETE (Удаление данных)</a:t>
            </a:r>
          </a:p>
          <a:p>
            <a:pPr marL="0" lvl="0" indent="0">
              <a:buNone/>
            </a:pPr>
            <a:r>
              <a:t>Удаляет строки из таблицы.</a:t>
            </a:r>
          </a:p>
          <a:p>
            <a:pPr marL="0" lvl="0" indent="0">
              <a:buNone/>
            </a:pPr>
            <a:r>
              <a:t>Пример: удаление информации о клиенте банка.</a:t>
            </a:r>
          </a:p>
          <a:p>
            <a:pPr marL="0" lvl="0" indent="0">
              <a:buNone/>
            </a:pPr>
            <a:r>
              <a:t> 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@Dao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interface</a:t>
            </a:r>
            <a:r>
              <a:rPr>
                <a:latin typeface="Courier"/>
              </a:rPr>
              <a:t> AccountDao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@Delete</a:t>
            </a:r>
            <a:br/>
            <a:r>
              <a:rPr>
                <a:latin typeface="Courier"/>
              </a:rPr>
              <a:t>    suspend </a:t>
            </a:r>
            <a:r>
              <a:rPr b="1">
                <a:solidFill>
                  <a:srgbClr val="007020"/>
                </a:solidFill>
                <a:latin typeface="Courier"/>
              </a:rPr>
              <a:t>fun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deleteAccount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account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Account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Оператор 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/>
              <a:t>Оператор</a:t>
            </a:r>
            <a:r>
              <a:rPr dirty="0"/>
              <a:t> </a:t>
            </a:r>
            <a:r>
              <a:rPr dirty="0">
                <a:latin typeface="Courier"/>
              </a:rPr>
              <a:t>ORDER BY</a:t>
            </a:r>
            <a:r>
              <a:rPr dirty="0"/>
              <a:t>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SQL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сортировки</a:t>
            </a:r>
            <a:r>
              <a:rPr dirty="0"/>
              <a:t> </a:t>
            </a:r>
            <a:r>
              <a:rPr dirty="0" err="1"/>
              <a:t>результатов</a:t>
            </a:r>
            <a:r>
              <a:rPr dirty="0"/>
              <a:t> </a:t>
            </a:r>
            <a:r>
              <a:rPr dirty="0" err="1"/>
              <a:t>запроса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одному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нескольким</a:t>
            </a:r>
            <a:r>
              <a:rPr dirty="0"/>
              <a:t> </a:t>
            </a:r>
            <a:r>
              <a:rPr dirty="0" err="1"/>
              <a:t>столбцам</a:t>
            </a:r>
            <a:r>
              <a:rPr dirty="0"/>
              <a:t>,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порядке</a:t>
            </a:r>
            <a:r>
              <a:rPr dirty="0"/>
              <a:t> </a:t>
            </a:r>
            <a:r>
              <a:rPr dirty="0" err="1"/>
              <a:t>возрастания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убывания</a:t>
            </a:r>
            <a:r>
              <a:rPr dirty="0"/>
              <a:t>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Пример</a:t>
            </a:r>
            <a:r>
              <a:rPr b="1" dirty="0"/>
              <a:t>: </a:t>
            </a:r>
            <a:r>
              <a:rPr b="1" dirty="0" err="1"/>
              <a:t>сортировка</a:t>
            </a:r>
            <a:r>
              <a:rPr b="1" dirty="0"/>
              <a:t> </a:t>
            </a:r>
            <a:r>
              <a:rPr b="1" dirty="0" err="1"/>
              <a:t>по</a:t>
            </a:r>
            <a:r>
              <a:rPr b="1" dirty="0"/>
              <a:t> </a:t>
            </a:r>
            <a:r>
              <a:rPr b="1" dirty="0" err="1"/>
              <a:t>одному</a:t>
            </a:r>
            <a:r>
              <a:rPr b="1" dirty="0"/>
              <a:t> </a:t>
            </a:r>
            <a:r>
              <a:rPr b="1" dirty="0" err="1"/>
              <a:t>столбцу</a:t>
            </a:r>
            <a:endParaRPr b="1" dirty="0"/>
          </a:p>
          <a:p>
            <a:pPr marL="0" lvl="0" indent="0">
              <a:buNone/>
            </a:pPr>
            <a:r>
              <a:rPr dirty="0" err="1"/>
              <a:t>Сортировка</a:t>
            </a:r>
            <a:r>
              <a:rPr dirty="0"/>
              <a:t> </a:t>
            </a:r>
            <a:r>
              <a:rPr dirty="0" err="1"/>
              <a:t>списка</a:t>
            </a:r>
            <a:r>
              <a:rPr dirty="0"/>
              <a:t> </a:t>
            </a:r>
            <a:r>
              <a:rPr dirty="0" err="1"/>
              <a:t>клиентов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фамилии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алфавитном</a:t>
            </a:r>
            <a:r>
              <a:rPr dirty="0"/>
              <a:t> </a:t>
            </a:r>
            <a:r>
              <a:rPr dirty="0" err="1"/>
              <a:t>порядке</a:t>
            </a:r>
            <a:r>
              <a:rPr dirty="0"/>
              <a:t>:</a:t>
            </a:r>
          </a:p>
          <a:p>
            <a:pPr lvl="0" indent="0">
              <a:buNone/>
            </a:pPr>
            <a:r>
              <a:rPr sz="1600" dirty="0">
                <a:solidFill>
                  <a:srgbClr val="7D9029"/>
                </a:solidFill>
                <a:latin typeface="Courier"/>
              </a:rPr>
              <a:t>@Dao</a:t>
            </a:r>
            <a:br>
              <a:rPr sz="1600" dirty="0"/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interface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ClientDao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{</a:t>
            </a:r>
            <a:br>
              <a:rPr sz="1600" dirty="0"/>
            </a:br>
            <a:r>
              <a:rPr sz="1600" dirty="0">
                <a:latin typeface="Courier"/>
              </a:rPr>
              <a:t>    </a:t>
            </a:r>
            <a:r>
              <a:rPr sz="1600" dirty="0">
                <a:solidFill>
                  <a:srgbClr val="7D9029"/>
                </a:solidFill>
                <a:latin typeface="Courier"/>
              </a:rPr>
              <a:t>@Query</a:t>
            </a:r>
            <a:r>
              <a:rPr sz="1600" dirty="0">
                <a:solidFill>
                  <a:srgbClr val="666666"/>
                </a:solidFill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"SELECT * FROM clients ORDER BY name"</a:t>
            </a:r>
            <a:r>
              <a:rPr sz="1600" dirty="0">
                <a:solidFill>
                  <a:srgbClr val="666666"/>
                </a:solidFill>
                <a:latin typeface="Courier"/>
              </a:rPr>
              <a:t>)</a:t>
            </a:r>
            <a:br>
              <a:rPr sz="1600" dirty="0"/>
            </a:br>
            <a:r>
              <a:rPr sz="1600" dirty="0">
                <a:latin typeface="Courier"/>
              </a:rPr>
              <a:t>    suspend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fun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solidFill>
                  <a:srgbClr val="06287E"/>
                </a:solidFill>
                <a:latin typeface="Courier"/>
              </a:rPr>
              <a:t>getAllClientsSortedByName</a:t>
            </a:r>
            <a:r>
              <a:rPr sz="1600" dirty="0">
                <a:solidFill>
                  <a:srgbClr val="666666"/>
                </a:solidFill>
                <a:latin typeface="Courier"/>
              </a:rPr>
              <a:t>():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Flow</a:t>
            </a:r>
            <a:r>
              <a:rPr sz="16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600" dirty="0">
                <a:solidFill>
                  <a:srgbClr val="902000"/>
                </a:solidFill>
                <a:latin typeface="Courier"/>
              </a:rPr>
              <a:t>List</a:t>
            </a:r>
            <a:r>
              <a:rPr sz="16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600" dirty="0">
                <a:solidFill>
                  <a:srgbClr val="902000"/>
                </a:solidFill>
                <a:latin typeface="Courier"/>
              </a:rPr>
              <a:t>Client</a:t>
            </a:r>
            <a:r>
              <a:rPr sz="1600" dirty="0">
                <a:solidFill>
                  <a:srgbClr val="666666"/>
                </a:solidFill>
                <a:latin typeface="Courier"/>
              </a:rPr>
              <a:t>&gt;&gt;</a:t>
            </a:r>
            <a:br>
              <a:rPr sz="1600" dirty="0"/>
            </a:br>
            <a:r>
              <a:rPr sz="1600" dirty="0">
                <a:latin typeface="Courier"/>
              </a:rPr>
              <a:t>}</a:t>
            </a:r>
            <a:endParaRPr dirty="0">
              <a:latin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Оператор 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Пример</a:t>
            </a:r>
            <a:r>
              <a:rPr b="1" dirty="0"/>
              <a:t>: </a:t>
            </a:r>
            <a:r>
              <a:rPr b="1" dirty="0" err="1"/>
              <a:t>сортировка</a:t>
            </a:r>
            <a:r>
              <a:rPr b="1" dirty="0"/>
              <a:t> </a:t>
            </a:r>
            <a:r>
              <a:rPr b="1" dirty="0" err="1"/>
              <a:t>по</a:t>
            </a:r>
            <a:r>
              <a:rPr b="1" dirty="0"/>
              <a:t> </a:t>
            </a:r>
            <a:r>
              <a:rPr b="1" dirty="0" err="1"/>
              <a:t>нескольким</a:t>
            </a:r>
            <a:r>
              <a:rPr b="1" dirty="0"/>
              <a:t> </a:t>
            </a:r>
            <a:r>
              <a:rPr b="1" dirty="0" err="1"/>
              <a:t>столбцам</a:t>
            </a:r>
            <a:endParaRPr b="1" dirty="0"/>
          </a:p>
          <a:p>
            <a:pPr marL="0" lvl="0" indent="0">
              <a:buNone/>
            </a:pPr>
            <a:r>
              <a:rPr dirty="0" err="1"/>
              <a:t>Сортировка</a:t>
            </a:r>
            <a:r>
              <a:rPr dirty="0"/>
              <a:t> </a:t>
            </a:r>
            <a:r>
              <a:rPr dirty="0" err="1"/>
              <a:t>списка</a:t>
            </a:r>
            <a:r>
              <a:rPr dirty="0"/>
              <a:t> </a:t>
            </a:r>
            <a:r>
              <a:rPr dirty="0" err="1"/>
              <a:t>клиентов</a:t>
            </a:r>
            <a:r>
              <a:rPr dirty="0"/>
              <a:t> </a:t>
            </a:r>
            <a:r>
              <a:rPr dirty="0" err="1"/>
              <a:t>сначала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фамилии</a:t>
            </a:r>
            <a:r>
              <a:rPr dirty="0"/>
              <a:t>, </a:t>
            </a:r>
            <a:r>
              <a:rPr dirty="0" err="1"/>
              <a:t>затем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: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sz="1400" dirty="0">
                <a:solidFill>
                  <a:srgbClr val="7D9029"/>
                </a:solidFill>
                <a:latin typeface="Courier"/>
              </a:rPr>
              <a:t>@Dao</a:t>
            </a:r>
            <a:br>
              <a:rPr sz="1400" dirty="0"/>
            </a:br>
            <a:r>
              <a:rPr sz="1400" b="1" dirty="0">
                <a:solidFill>
                  <a:srgbClr val="007020"/>
                </a:solidFill>
                <a:latin typeface="Courier"/>
              </a:rPr>
              <a:t>interface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ClientDao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{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@Query</a:t>
            </a:r>
            <a:r>
              <a:rPr sz="1400" dirty="0">
                <a:solidFill>
                  <a:srgbClr val="666666"/>
                </a:solidFill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"SELECT * FROM clients ORDER BY name ASC, surname ASC"</a:t>
            </a:r>
            <a:r>
              <a:rPr sz="1400" dirty="0">
                <a:solidFill>
                  <a:srgbClr val="666666"/>
                </a:solidFill>
                <a:latin typeface="Courier"/>
              </a:rPr>
              <a:t>)</a:t>
            </a:r>
            <a:br>
              <a:rPr sz="1400" dirty="0"/>
            </a:br>
            <a:r>
              <a:rPr sz="1400" dirty="0">
                <a:latin typeface="Courier"/>
              </a:rPr>
              <a:t>    suspend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fun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getAllClientsSortedByNameSurname</a:t>
            </a:r>
            <a:r>
              <a:rPr sz="1400" dirty="0">
                <a:solidFill>
                  <a:srgbClr val="666666"/>
                </a:solidFill>
                <a:latin typeface="Courier"/>
              </a:rPr>
              <a:t>():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Flow</a:t>
            </a:r>
            <a:r>
              <a:rPr sz="14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400" dirty="0">
                <a:solidFill>
                  <a:srgbClr val="902000"/>
                </a:solidFill>
                <a:latin typeface="Courier"/>
              </a:rPr>
              <a:t>List</a:t>
            </a:r>
            <a:r>
              <a:rPr sz="14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400" dirty="0">
                <a:solidFill>
                  <a:srgbClr val="902000"/>
                </a:solidFill>
                <a:latin typeface="Courier"/>
              </a:rPr>
              <a:t>Client</a:t>
            </a:r>
            <a:r>
              <a:rPr sz="1400" dirty="0">
                <a:solidFill>
                  <a:srgbClr val="666666"/>
                </a:solidFill>
                <a:latin typeface="Courier"/>
              </a:rPr>
              <a:t>&gt;&gt;</a:t>
            </a:r>
            <a:br>
              <a:rPr sz="1400" dirty="0"/>
            </a:br>
            <a:r>
              <a:rPr sz="1400" dirty="0">
                <a:latin typeface="Courier"/>
              </a:rPr>
              <a:t>}</a:t>
            </a:r>
            <a:endParaRPr lang="en-US" sz="1400" dirty="0">
              <a:latin typeface="Courier"/>
            </a:endParaRPr>
          </a:p>
          <a:p>
            <a:pPr lvl="0" indent="0">
              <a:buNone/>
            </a:pPr>
            <a:endParaRPr sz="1400" dirty="0">
              <a:latin typeface="Courier"/>
            </a:endParaRPr>
          </a:p>
          <a:p>
            <a:pPr marL="0" lvl="0" indent="0">
              <a:buNone/>
            </a:pPr>
            <a:r>
              <a:rPr dirty="0">
                <a:latin typeface="Courier"/>
              </a:rPr>
              <a:t>ASC</a:t>
            </a:r>
            <a:r>
              <a:rPr dirty="0"/>
              <a:t> </a:t>
            </a:r>
            <a:r>
              <a:rPr dirty="0" err="1"/>
              <a:t>означает</a:t>
            </a:r>
            <a:r>
              <a:rPr dirty="0"/>
              <a:t> </a:t>
            </a:r>
            <a:r>
              <a:rPr dirty="0" err="1"/>
              <a:t>сортировку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возрастанию</a:t>
            </a:r>
            <a:r>
              <a:rPr dirty="0"/>
              <a:t>, </a:t>
            </a:r>
            <a:r>
              <a:rPr dirty="0">
                <a:latin typeface="Courier"/>
              </a:rPr>
              <a:t>DESC</a:t>
            </a:r>
            <a:r>
              <a:rPr dirty="0"/>
              <a:t> —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убыванию</a:t>
            </a:r>
            <a:r>
              <a:rPr dirty="0"/>
              <a:t>.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направление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указано</a:t>
            </a:r>
            <a:r>
              <a:rPr dirty="0"/>
              <a:t>,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умолчанию</a:t>
            </a:r>
            <a:r>
              <a:rPr dirty="0"/>
              <a:t>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>
                <a:latin typeface="Courier"/>
              </a:rPr>
              <a:t>ASC</a:t>
            </a:r>
            <a:r>
              <a:rPr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Оператор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 err="1"/>
              <a:t>Оператор</a:t>
            </a:r>
            <a:r>
              <a:rPr dirty="0"/>
              <a:t> </a:t>
            </a:r>
            <a:r>
              <a:rPr dirty="0">
                <a:latin typeface="Courier"/>
              </a:rPr>
              <a:t>LIMIT</a:t>
            </a:r>
            <a:r>
              <a:rPr dirty="0"/>
              <a:t> </a:t>
            </a:r>
            <a:r>
              <a:rPr dirty="0" err="1"/>
              <a:t>применяется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SQL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ограничения</a:t>
            </a:r>
            <a:r>
              <a:rPr dirty="0"/>
              <a:t> </a:t>
            </a:r>
            <a:r>
              <a:rPr dirty="0" err="1"/>
              <a:t>количества</a:t>
            </a:r>
            <a:r>
              <a:rPr dirty="0"/>
              <a:t> </a:t>
            </a:r>
            <a:r>
              <a:rPr dirty="0" err="1"/>
              <a:t>строк</a:t>
            </a:r>
            <a:r>
              <a:rPr dirty="0"/>
              <a:t>, </a:t>
            </a:r>
            <a:r>
              <a:rPr dirty="0" err="1"/>
              <a:t>возвращаемых</a:t>
            </a:r>
            <a:r>
              <a:rPr dirty="0"/>
              <a:t> </a:t>
            </a:r>
            <a:r>
              <a:rPr dirty="0" err="1"/>
              <a:t>запросом</a:t>
            </a:r>
            <a:r>
              <a:rPr dirty="0"/>
              <a:t>.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особенно</a:t>
            </a:r>
            <a:r>
              <a:rPr dirty="0"/>
              <a:t> </a:t>
            </a:r>
            <a:r>
              <a:rPr dirty="0" err="1"/>
              <a:t>полезно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большими</a:t>
            </a:r>
            <a:r>
              <a:rPr dirty="0"/>
              <a:t> </a:t>
            </a:r>
            <a:r>
              <a:rPr dirty="0" err="1"/>
              <a:t>объемами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получить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первые</a:t>
            </a:r>
            <a:r>
              <a:rPr dirty="0"/>
              <a:t> </a:t>
            </a:r>
            <a:r>
              <a:rPr dirty="0" err="1"/>
              <a:t>несколько</a:t>
            </a:r>
            <a:r>
              <a:rPr dirty="0"/>
              <a:t> </a:t>
            </a:r>
            <a:r>
              <a:rPr dirty="0" err="1"/>
              <a:t>записей</a:t>
            </a:r>
            <a:r>
              <a:rPr dirty="0"/>
              <a:t> </a:t>
            </a:r>
            <a:r>
              <a:rPr dirty="0" err="1"/>
              <a:t>результата</a:t>
            </a:r>
            <a:r>
              <a:rPr dirty="0"/>
              <a:t>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Пример</a:t>
            </a:r>
            <a:r>
              <a:rPr b="1" dirty="0"/>
              <a:t>: </a:t>
            </a:r>
            <a:r>
              <a:rPr b="1" dirty="0" err="1"/>
              <a:t>ограничение</a:t>
            </a:r>
            <a:r>
              <a:rPr b="1" dirty="0"/>
              <a:t> </a:t>
            </a:r>
            <a:r>
              <a:rPr b="1" dirty="0" err="1"/>
              <a:t>количества</a:t>
            </a:r>
            <a:r>
              <a:rPr b="1" dirty="0"/>
              <a:t> </a:t>
            </a:r>
            <a:r>
              <a:rPr b="1" dirty="0" err="1"/>
              <a:t>строк</a:t>
            </a:r>
            <a:endParaRPr b="1" dirty="0"/>
          </a:p>
          <a:p>
            <a:pPr marL="0" lvl="0" indent="0">
              <a:buNone/>
            </a:pPr>
            <a:r>
              <a:rPr dirty="0" err="1"/>
              <a:t>Получение</a:t>
            </a:r>
            <a:r>
              <a:rPr dirty="0"/>
              <a:t> </a:t>
            </a:r>
            <a:r>
              <a:rPr dirty="0" err="1"/>
              <a:t>первых</a:t>
            </a:r>
            <a:r>
              <a:rPr dirty="0"/>
              <a:t> </a:t>
            </a:r>
            <a:r>
              <a:rPr dirty="0" err="1"/>
              <a:t>пяти</a:t>
            </a:r>
            <a:r>
              <a:rPr dirty="0"/>
              <a:t> </a:t>
            </a:r>
            <a:r>
              <a:rPr dirty="0" err="1"/>
              <a:t>клиентов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таблицы</a:t>
            </a:r>
            <a:r>
              <a:rPr dirty="0"/>
              <a:t>:</a:t>
            </a:r>
          </a:p>
          <a:p>
            <a:pPr lvl="0" indent="0">
              <a:buNone/>
            </a:pPr>
            <a:r>
              <a:rPr sz="1700" dirty="0">
                <a:solidFill>
                  <a:srgbClr val="7D9029"/>
                </a:solidFill>
                <a:latin typeface="Courier"/>
              </a:rPr>
              <a:t>@Dao</a:t>
            </a:r>
            <a:br>
              <a:rPr sz="1700" dirty="0"/>
            </a:br>
            <a:r>
              <a:rPr sz="1700" b="1" dirty="0">
                <a:solidFill>
                  <a:srgbClr val="007020"/>
                </a:solidFill>
                <a:latin typeface="Courier"/>
              </a:rPr>
              <a:t>interface</a:t>
            </a:r>
            <a:r>
              <a:rPr sz="1700" dirty="0">
                <a:latin typeface="Courier"/>
              </a:rPr>
              <a:t> </a:t>
            </a:r>
            <a:r>
              <a:rPr sz="1700" dirty="0" err="1">
                <a:latin typeface="Courier"/>
              </a:rPr>
              <a:t>ClientDao</a:t>
            </a:r>
            <a:r>
              <a:rPr sz="1700" dirty="0">
                <a:latin typeface="Courier"/>
              </a:rPr>
              <a:t> </a:t>
            </a:r>
            <a:r>
              <a:rPr sz="1700" dirty="0">
                <a:solidFill>
                  <a:srgbClr val="666666"/>
                </a:solidFill>
                <a:latin typeface="Courier"/>
              </a:rPr>
              <a:t>{</a:t>
            </a:r>
            <a:br>
              <a:rPr sz="1700" dirty="0"/>
            </a:br>
            <a:r>
              <a:rPr sz="1700" dirty="0">
                <a:latin typeface="Courier"/>
              </a:rPr>
              <a:t>    </a:t>
            </a:r>
            <a:r>
              <a:rPr sz="1700" dirty="0">
                <a:solidFill>
                  <a:srgbClr val="7D9029"/>
                </a:solidFill>
                <a:latin typeface="Courier"/>
              </a:rPr>
              <a:t>@Query</a:t>
            </a:r>
            <a:r>
              <a:rPr sz="1700" dirty="0">
                <a:solidFill>
                  <a:srgbClr val="666666"/>
                </a:solidFill>
                <a:latin typeface="Courier"/>
              </a:rPr>
              <a:t>(</a:t>
            </a:r>
            <a:r>
              <a:rPr sz="1700" dirty="0">
                <a:solidFill>
                  <a:srgbClr val="4070A0"/>
                </a:solidFill>
                <a:latin typeface="Courier"/>
              </a:rPr>
              <a:t>"SELECT * FROM clients ORDER BY name LIMIT :limit"</a:t>
            </a:r>
            <a:r>
              <a:rPr sz="1700" dirty="0">
                <a:solidFill>
                  <a:srgbClr val="666666"/>
                </a:solidFill>
                <a:latin typeface="Courier"/>
              </a:rPr>
              <a:t>)</a:t>
            </a:r>
            <a:br>
              <a:rPr sz="1700" dirty="0"/>
            </a:br>
            <a:r>
              <a:rPr sz="1700" dirty="0">
                <a:latin typeface="Courier"/>
              </a:rPr>
              <a:t>    suspend </a:t>
            </a:r>
            <a:r>
              <a:rPr sz="1700" b="1" dirty="0">
                <a:solidFill>
                  <a:srgbClr val="007020"/>
                </a:solidFill>
                <a:latin typeface="Courier"/>
              </a:rPr>
              <a:t>fun</a:t>
            </a:r>
            <a:r>
              <a:rPr sz="1700" dirty="0">
                <a:latin typeface="Courier"/>
              </a:rPr>
              <a:t> </a:t>
            </a:r>
            <a:r>
              <a:rPr sz="1700" dirty="0" err="1">
                <a:solidFill>
                  <a:srgbClr val="06287E"/>
                </a:solidFill>
                <a:latin typeface="Courier"/>
              </a:rPr>
              <a:t>getByLimit</a:t>
            </a:r>
            <a:r>
              <a:rPr sz="1700" dirty="0">
                <a:solidFill>
                  <a:srgbClr val="666666"/>
                </a:solidFill>
                <a:latin typeface="Courier"/>
              </a:rPr>
              <a:t>(</a:t>
            </a:r>
            <a:r>
              <a:rPr sz="1700" dirty="0">
                <a:solidFill>
                  <a:srgbClr val="19177C"/>
                </a:solidFill>
                <a:latin typeface="Courier"/>
              </a:rPr>
              <a:t>limit</a:t>
            </a:r>
            <a:r>
              <a:rPr sz="1700" dirty="0">
                <a:solidFill>
                  <a:srgbClr val="666666"/>
                </a:solidFill>
                <a:latin typeface="Courier"/>
              </a:rPr>
              <a:t>:</a:t>
            </a:r>
            <a:r>
              <a:rPr sz="1700" dirty="0">
                <a:latin typeface="Courier"/>
              </a:rPr>
              <a:t> </a:t>
            </a:r>
            <a:r>
              <a:rPr sz="1700" dirty="0">
                <a:solidFill>
                  <a:srgbClr val="902000"/>
                </a:solidFill>
                <a:latin typeface="Courier"/>
              </a:rPr>
              <a:t>Int</a:t>
            </a:r>
            <a:r>
              <a:rPr sz="1700" dirty="0">
                <a:solidFill>
                  <a:srgbClr val="666666"/>
                </a:solidFill>
                <a:latin typeface="Courier"/>
              </a:rPr>
              <a:t>):</a:t>
            </a:r>
            <a:r>
              <a:rPr sz="1700" dirty="0">
                <a:latin typeface="Courier"/>
              </a:rPr>
              <a:t> </a:t>
            </a:r>
            <a:r>
              <a:rPr sz="1700" dirty="0">
                <a:solidFill>
                  <a:srgbClr val="902000"/>
                </a:solidFill>
                <a:latin typeface="Courier"/>
              </a:rPr>
              <a:t>Flow</a:t>
            </a:r>
            <a:r>
              <a:rPr sz="17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700" dirty="0">
                <a:solidFill>
                  <a:srgbClr val="902000"/>
                </a:solidFill>
                <a:latin typeface="Courier"/>
              </a:rPr>
              <a:t>List</a:t>
            </a:r>
            <a:r>
              <a:rPr sz="17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700" dirty="0">
                <a:solidFill>
                  <a:srgbClr val="902000"/>
                </a:solidFill>
                <a:latin typeface="Courier"/>
              </a:rPr>
              <a:t>Client</a:t>
            </a:r>
            <a:r>
              <a:rPr sz="1700" dirty="0">
                <a:solidFill>
                  <a:srgbClr val="666666"/>
                </a:solidFill>
                <a:latin typeface="Courier"/>
              </a:rPr>
              <a:t>&gt;&gt;</a:t>
            </a:r>
            <a:br>
              <a:rPr sz="1700" dirty="0"/>
            </a:br>
            <a:r>
              <a:rPr sz="1700" dirty="0">
                <a:latin typeface="Courier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Оператор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Пример</a:t>
            </a:r>
            <a:r>
              <a:rPr b="1" dirty="0"/>
              <a:t>: </a:t>
            </a:r>
            <a:r>
              <a:rPr b="1" dirty="0" err="1"/>
              <a:t>ограничение</a:t>
            </a:r>
            <a:r>
              <a:rPr b="1" dirty="0"/>
              <a:t> </a:t>
            </a:r>
            <a:r>
              <a:rPr b="1" dirty="0" err="1"/>
              <a:t>с</a:t>
            </a:r>
            <a:r>
              <a:rPr b="1" dirty="0"/>
              <a:t> </a:t>
            </a:r>
            <a:r>
              <a:rPr b="1" dirty="0" err="1"/>
              <a:t>указанием</a:t>
            </a:r>
            <a:r>
              <a:rPr b="1" dirty="0"/>
              <a:t> </a:t>
            </a:r>
            <a:r>
              <a:rPr b="1" dirty="0" err="1"/>
              <a:t>смещения</a:t>
            </a:r>
            <a:endParaRPr b="1" dirty="0"/>
          </a:p>
          <a:p>
            <a:pPr marL="0" lvl="0" indent="0">
              <a:buNone/>
            </a:pPr>
            <a:r>
              <a:rPr dirty="0" err="1"/>
              <a:t>Пропуск</a:t>
            </a:r>
            <a:r>
              <a:rPr dirty="0"/>
              <a:t> </a:t>
            </a:r>
            <a:r>
              <a:rPr dirty="0" err="1"/>
              <a:t>первых</a:t>
            </a:r>
            <a:r>
              <a:rPr dirty="0"/>
              <a:t> </a:t>
            </a:r>
            <a:r>
              <a:rPr dirty="0" err="1"/>
              <a:t>пяти</a:t>
            </a:r>
            <a:r>
              <a:rPr dirty="0"/>
              <a:t> </a:t>
            </a:r>
            <a:r>
              <a:rPr dirty="0" err="1"/>
              <a:t>записей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выбор</a:t>
            </a:r>
            <a:r>
              <a:rPr dirty="0"/>
              <a:t> </a:t>
            </a:r>
            <a:r>
              <a:rPr dirty="0" err="1"/>
              <a:t>следующих</a:t>
            </a:r>
            <a:r>
              <a:rPr dirty="0"/>
              <a:t> </a:t>
            </a:r>
            <a:r>
              <a:rPr dirty="0" err="1"/>
              <a:t>пяти</a:t>
            </a:r>
            <a:r>
              <a:rPr dirty="0"/>
              <a:t>:</a:t>
            </a:r>
          </a:p>
          <a:p>
            <a:pPr lvl="0" indent="0">
              <a:buNone/>
            </a:pPr>
            <a:r>
              <a:rPr sz="1600" dirty="0">
                <a:solidFill>
                  <a:srgbClr val="7D9029"/>
                </a:solidFill>
                <a:latin typeface="Courier"/>
              </a:rPr>
              <a:t>@Dao</a:t>
            </a:r>
            <a:br>
              <a:rPr sz="1600" dirty="0"/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interface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ClientDao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{</a:t>
            </a:r>
            <a:br>
              <a:rPr sz="1600" dirty="0"/>
            </a:br>
            <a:r>
              <a:rPr sz="1600" dirty="0">
                <a:latin typeface="Courier"/>
              </a:rPr>
              <a:t>    </a:t>
            </a:r>
            <a:r>
              <a:rPr sz="1600" dirty="0">
                <a:solidFill>
                  <a:srgbClr val="7D9029"/>
                </a:solidFill>
                <a:latin typeface="Courier"/>
              </a:rPr>
              <a:t>@Query</a:t>
            </a:r>
            <a:r>
              <a:rPr sz="1600" dirty="0">
                <a:solidFill>
                  <a:srgbClr val="666666"/>
                </a:solidFill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"SELECT * FROM clients ORDER BY name LIMIT :limit OFFSET :offset"</a:t>
            </a:r>
            <a:r>
              <a:rPr sz="1600" dirty="0">
                <a:solidFill>
                  <a:srgbClr val="666666"/>
                </a:solidFill>
                <a:latin typeface="Courier"/>
              </a:rPr>
              <a:t>)</a:t>
            </a:r>
            <a:br>
              <a:rPr sz="1600" dirty="0"/>
            </a:br>
            <a:r>
              <a:rPr sz="1600" dirty="0">
                <a:latin typeface="Courier"/>
              </a:rPr>
              <a:t>    suspend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fun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solidFill>
                  <a:srgbClr val="06287E"/>
                </a:solidFill>
                <a:latin typeface="Courier"/>
              </a:rPr>
              <a:t>getByLimit</a:t>
            </a:r>
            <a:r>
              <a:rPr sz="1600" dirty="0">
                <a:solidFill>
                  <a:srgbClr val="666666"/>
                </a:solidFill>
                <a:latin typeface="Courier"/>
              </a:rPr>
              <a:t>(</a:t>
            </a:r>
            <a:r>
              <a:rPr sz="1600" dirty="0">
                <a:solidFill>
                  <a:srgbClr val="19177C"/>
                </a:solidFill>
                <a:latin typeface="Courier"/>
              </a:rPr>
              <a:t>limit</a:t>
            </a:r>
            <a:r>
              <a:rPr sz="1600" dirty="0">
                <a:solidFill>
                  <a:srgbClr val="666666"/>
                </a:solidFill>
                <a:latin typeface="Courier"/>
              </a:rPr>
              <a:t>: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Int</a:t>
            </a:r>
            <a:r>
              <a:rPr sz="1600" dirty="0">
                <a:solidFill>
                  <a:srgbClr val="666666"/>
                </a:solidFill>
                <a:latin typeface="Courier"/>
              </a:rPr>
              <a:t>,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solidFill>
                  <a:srgbClr val="19177C"/>
                </a:solidFill>
                <a:latin typeface="Courier"/>
              </a:rPr>
              <a:t>offset</a:t>
            </a:r>
            <a:r>
              <a:rPr sz="1600" dirty="0" err="1">
                <a:solidFill>
                  <a:srgbClr val="666666"/>
                </a:solidFill>
                <a:latin typeface="Courier"/>
              </a:rPr>
              <a:t>: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Int</a:t>
            </a:r>
            <a:r>
              <a:rPr sz="1600" dirty="0">
                <a:solidFill>
                  <a:srgbClr val="666666"/>
                </a:solidFill>
                <a:latin typeface="Courier"/>
              </a:rPr>
              <a:t>):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Flow</a:t>
            </a:r>
            <a:r>
              <a:rPr sz="16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600" dirty="0">
                <a:solidFill>
                  <a:srgbClr val="902000"/>
                </a:solidFill>
                <a:latin typeface="Courier"/>
              </a:rPr>
              <a:t>List</a:t>
            </a:r>
            <a:r>
              <a:rPr sz="16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600" dirty="0">
                <a:solidFill>
                  <a:srgbClr val="902000"/>
                </a:solidFill>
                <a:latin typeface="Courier"/>
              </a:rPr>
              <a:t>Client</a:t>
            </a:r>
            <a:r>
              <a:rPr sz="1600" dirty="0">
                <a:solidFill>
                  <a:srgbClr val="666666"/>
                </a:solidFill>
                <a:latin typeface="Courier"/>
              </a:rPr>
              <a:t>&gt;&gt;</a:t>
            </a:r>
            <a:br>
              <a:rPr sz="1600" dirty="0"/>
            </a:br>
            <a:r>
              <a:rPr sz="1600" dirty="0">
                <a:latin typeface="Courier"/>
              </a:rPr>
              <a:t>}</a:t>
            </a:r>
          </a:p>
          <a:p>
            <a:pPr marL="0" lvl="0" indent="0">
              <a:buNone/>
            </a:pPr>
            <a:r>
              <a:rPr dirty="0">
                <a:latin typeface="Courier"/>
              </a:rPr>
              <a:t>LIMIT</a:t>
            </a:r>
            <a:r>
              <a:rPr dirty="0"/>
              <a:t> </a:t>
            </a:r>
            <a:r>
              <a:rPr dirty="0" err="1"/>
              <a:t>часто</a:t>
            </a:r>
            <a:r>
              <a:rPr dirty="0"/>
              <a:t>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пагинации</a:t>
            </a:r>
            <a:r>
              <a:rPr dirty="0"/>
              <a:t> </a:t>
            </a:r>
            <a:r>
              <a:rPr dirty="0" err="1"/>
              <a:t>результатов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веб-страницах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приложениях</a:t>
            </a:r>
            <a:r>
              <a:rPr dirty="0"/>
              <a:t>, </a:t>
            </a:r>
            <a:r>
              <a:rPr dirty="0" err="1"/>
              <a:t>где</a:t>
            </a:r>
            <a:r>
              <a:rPr dirty="0"/>
              <a:t> </a:t>
            </a:r>
            <a:r>
              <a:rPr dirty="0" err="1"/>
              <a:t>необходимо</a:t>
            </a:r>
            <a:r>
              <a:rPr dirty="0"/>
              <a:t> </a:t>
            </a:r>
            <a:r>
              <a:rPr dirty="0" err="1"/>
              <a:t>показывать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порциями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 err="1"/>
              <a:t>Эти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/>
              <a:t>помогут</a:t>
            </a:r>
            <a:r>
              <a:rPr dirty="0"/>
              <a:t> </a:t>
            </a:r>
            <a:r>
              <a:rPr dirty="0" err="1"/>
              <a:t>контролировать</a:t>
            </a:r>
            <a:r>
              <a:rPr dirty="0"/>
              <a:t> </a:t>
            </a:r>
            <a:r>
              <a:rPr dirty="0" err="1"/>
              <a:t>объем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, </a:t>
            </a:r>
            <a:r>
              <a:rPr dirty="0" err="1"/>
              <a:t>загружаемых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базы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существенно</a:t>
            </a:r>
            <a:r>
              <a:rPr dirty="0"/>
              <a:t> </a:t>
            </a:r>
            <a:r>
              <a:rPr dirty="0" err="1"/>
              <a:t>ускорить</a:t>
            </a:r>
            <a:r>
              <a:rPr dirty="0"/>
              <a:t> </a:t>
            </a:r>
            <a:r>
              <a:rPr dirty="0" err="1"/>
              <a:t>время</a:t>
            </a:r>
            <a:r>
              <a:rPr dirty="0"/>
              <a:t> </a:t>
            </a:r>
            <a:r>
              <a:rPr dirty="0" err="1"/>
              <a:t>загрузки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уменьшить</a:t>
            </a:r>
            <a:r>
              <a:rPr dirty="0"/>
              <a:t> </a:t>
            </a:r>
            <a:r>
              <a:rPr dirty="0" err="1"/>
              <a:t>нагрузку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сервер</a:t>
            </a:r>
            <a:r>
              <a:rPr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Агрегатные</a:t>
            </a:r>
            <a:r>
              <a:rPr dirty="0"/>
              <a:t> </a:t>
            </a:r>
            <a:r>
              <a:rPr dirty="0" err="1"/>
              <a:t>функции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AVG (</a:t>
            </a:r>
            <a:r>
              <a:rPr b="1" dirty="0" err="1"/>
              <a:t>Среднее</a:t>
            </a:r>
            <a:r>
              <a:rPr b="1" dirty="0"/>
              <a:t> </a:t>
            </a:r>
            <a:r>
              <a:rPr b="1" dirty="0" err="1"/>
              <a:t>значение</a:t>
            </a:r>
            <a:r>
              <a:rPr b="1" dirty="0"/>
              <a:t>)</a:t>
            </a:r>
          </a:p>
          <a:p>
            <a:pPr marL="0" lvl="0" indent="0">
              <a:buNone/>
            </a:pPr>
            <a:r>
              <a:rPr dirty="0" err="1"/>
              <a:t>Возвращает</a:t>
            </a:r>
            <a:r>
              <a:rPr dirty="0"/>
              <a:t> </a:t>
            </a:r>
            <a:r>
              <a:rPr dirty="0" err="1"/>
              <a:t>среднее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числового</a:t>
            </a:r>
            <a:r>
              <a:rPr dirty="0"/>
              <a:t> </a:t>
            </a:r>
            <a:r>
              <a:rPr dirty="0" err="1"/>
              <a:t>столбца</a:t>
            </a:r>
            <a:r>
              <a:rPr dirty="0"/>
              <a:t>.</a:t>
            </a:r>
          </a:p>
          <a:p>
            <a:pPr lvl="0" indent="0">
              <a:buNone/>
            </a:pPr>
            <a:r>
              <a:rPr dirty="0">
                <a:solidFill>
                  <a:srgbClr val="7D9029"/>
                </a:solidFill>
                <a:latin typeface="Courier"/>
              </a:rPr>
              <a:t>@Query</a:t>
            </a:r>
            <a:r>
              <a:rPr dirty="0">
                <a:solidFill>
                  <a:srgbClr val="666666"/>
                </a:solidFill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"SELECT AVG(balance) FROM accounts"</a:t>
            </a:r>
            <a:r>
              <a:rPr dirty="0">
                <a:solidFill>
                  <a:srgbClr val="666666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suspend </a:t>
            </a:r>
            <a:r>
              <a:rPr b="1" dirty="0">
                <a:solidFill>
                  <a:srgbClr val="007020"/>
                </a:solidFill>
                <a:latin typeface="Courier"/>
              </a:rPr>
              <a:t>fun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getAverageBalance</a:t>
            </a:r>
            <a:r>
              <a:rPr dirty="0">
                <a:solidFill>
                  <a:srgbClr val="666666"/>
                </a:solidFill>
                <a:latin typeface="Courier"/>
              </a:rPr>
              <a:t>():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902000"/>
                </a:solidFill>
                <a:latin typeface="Courier"/>
              </a:rPr>
              <a:t>Float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SUM (</a:t>
            </a:r>
            <a:r>
              <a:rPr b="1" dirty="0" err="1"/>
              <a:t>Сумма</a:t>
            </a:r>
            <a:r>
              <a:rPr b="1" dirty="0"/>
              <a:t>)</a:t>
            </a:r>
          </a:p>
          <a:p>
            <a:pPr marL="0" lvl="0" indent="0">
              <a:buNone/>
            </a:pPr>
            <a:r>
              <a:rPr dirty="0" err="1"/>
              <a:t>Возвращает</a:t>
            </a:r>
            <a:r>
              <a:rPr dirty="0"/>
              <a:t> </a:t>
            </a:r>
            <a:r>
              <a:rPr dirty="0" err="1"/>
              <a:t>сумму</a:t>
            </a:r>
            <a:r>
              <a:rPr dirty="0"/>
              <a:t> </a:t>
            </a:r>
            <a:r>
              <a:rPr dirty="0" err="1"/>
              <a:t>значений</a:t>
            </a:r>
            <a:r>
              <a:rPr dirty="0"/>
              <a:t> </a:t>
            </a:r>
            <a:r>
              <a:rPr dirty="0" err="1"/>
              <a:t>столбца</a:t>
            </a:r>
            <a:r>
              <a:rPr dirty="0"/>
              <a:t>.</a:t>
            </a:r>
          </a:p>
          <a:p>
            <a:pPr lvl="0" indent="0">
              <a:buNone/>
            </a:pPr>
            <a:r>
              <a:rPr sz="1800" dirty="0">
                <a:solidFill>
                  <a:srgbClr val="7D9029"/>
                </a:solidFill>
                <a:latin typeface="Courier"/>
              </a:rPr>
              <a:t>@Query</a:t>
            </a:r>
            <a:r>
              <a:rPr sz="1800" dirty="0">
                <a:solidFill>
                  <a:srgbClr val="666666"/>
                </a:solidFill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"SELECT SUM(balance) FROM accounts WHERE 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accountType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= :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accountType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solidFill>
                  <a:srgbClr val="666666"/>
                </a:solidFill>
                <a:latin typeface="Courier"/>
              </a:rPr>
              <a:t>)</a:t>
            </a:r>
            <a:br>
              <a:rPr sz="1800" dirty="0"/>
            </a:br>
            <a:r>
              <a:rPr sz="1800" dirty="0">
                <a:latin typeface="Courier"/>
              </a:rPr>
              <a:t>suspend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fun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solidFill>
                  <a:srgbClr val="06287E"/>
                </a:solidFill>
                <a:latin typeface="Courier"/>
              </a:rPr>
              <a:t>getSum</a:t>
            </a:r>
            <a:r>
              <a:rPr sz="1800" dirty="0">
                <a:solidFill>
                  <a:srgbClr val="666666"/>
                </a:solidFill>
                <a:latin typeface="Courier"/>
              </a:rPr>
              <a:t>(</a:t>
            </a:r>
            <a:r>
              <a:rPr sz="1800" dirty="0" err="1">
                <a:solidFill>
                  <a:srgbClr val="19177C"/>
                </a:solidFill>
                <a:latin typeface="Courier"/>
              </a:rPr>
              <a:t>accountType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String</a:t>
            </a:r>
            <a:r>
              <a:rPr sz="1800" dirty="0">
                <a:solidFill>
                  <a:srgbClr val="666666"/>
                </a:solidFill>
                <a:latin typeface="Courier"/>
              </a:rPr>
              <a:t>):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Float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Материалы</a:t>
            </a:r>
          </a:p>
        </p:txBody>
      </p:sp>
      <p:pic>
        <p:nvPicPr>
          <p:cNvPr id="3" name="Picture 1" descr="files/images/q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github.com/adamxrvn/hse-lyceum-android-course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Агрегатные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COUNT (Количество)</a:t>
            </a:r>
          </a:p>
          <a:p>
            <a:pPr marL="0" lvl="0" indent="0">
              <a:buNone/>
            </a:pPr>
            <a:r>
              <a:t>Возвращает количество строк, удовлетворяющих критерию.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@Query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"SELECT COUNT(*) FROM accounts"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suspend </a:t>
            </a:r>
            <a:r>
              <a:rPr b="1">
                <a:solidFill>
                  <a:srgbClr val="007020"/>
                </a:solidFill>
                <a:latin typeface="Courier"/>
              </a:rPr>
              <a:t>fun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getAccountsCount</a:t>
            </a:r>
            <a:r>
              <a:rPr>
                <a:solidFill>
                  <a:srgbClr val="666666"/>
                </a:solidFill>
                <a:latin typeface="Courier"/>
              </a:rPr>
              <a:t>():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MIN (Минимальное значение)</a:t>
            </a:r>
          </a:p>
          <a:p>
            <a:pPr marL="0" lvl="0" indent="0">
              <a:buNone/>
            </a:pPr>
            <a:r>
              <a:t>Возвращает наименьшее значение в столбце.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@Query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"SELECT MIN(balance) FROM accounts"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suspend </a:t>
            </a:r>
            <a:r>
              <a:rPr b="1">
                <a:solidFill>
                  <a:srgbClr val="007020"/>
                </a:solidFill>
                <a:latin typeface="Courier"/>
              </a:rPr>
              <a:t>fun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getMinBalance</a:t>
            </a:r>
            <a:r>
              <a:rPr>
                <a:solidFill>
                  <a:srgbClr val="666666"/>
                </a:solidFill>
                <a:latin typeface="Courier"/>
              </a:rPr>
              <a:t>():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Float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Агрегатные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MAX (Максимальное значение)</a:t>
            </a:r>
          </a:p>
          <a:p>
            <a:pPr marL="0" lvl="0" indent="0">
              <a:buNone/>
            </a:pPr>
            <a:r>
              <a:t>Возвращает наибольшее значение в столбце.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@Query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"SELECT MAX(balance) FROM accounts"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suspend </a:t>
            </a:r>
            <a:r>
              <a:rPr b="1">
                <a:solidFill>
                  <a:srgbClr val="007020"/>
                </a:solidFill>
                <a:latin typeface="Courier"/>
              </a:rPr>
              <a:t>fun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getMaxBalance</a:t>
            </a:r>
            <a:r>
              <a:rPr>
                <a:solidFill>
                  <a:srgbClr val="666666"/>
                </a:solidFill>
                <a:latin typeface="Courier"/>
              </a:rPr>
              <a:t>():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Float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Оператор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JOIN</a:t>
            </a:r>
            <a:r>
              <a:t> используется для объединения строк из двух или более таблиц, основываясь на общем столбце между ними.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Типы JOIN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INNER JOIN, LEFT JOIN, RIGHT JOIN, FULL OUTER JOIN,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Типы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INNER JOIN</a:t>
            </a:r>
          </a:p>
          <a:p>
            <a:pPr marL="0" lvl="0" indent="0">
              <a:buNone/>
            </a:pPr>
            <a:r>
              <a:t>Возвращает строки, когда есть совпадение в обеих таблицах.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@Query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"SELECT * FROM clients INNER JOIN accounts ON clients.clientId = accounts.client"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suspend </a:t>
            </a:r>
            <a:r>
              <a:rPr b="1">
                <a:solidFill>
                  <a:srgbClr val="007020"/>
                </a:solidFill>
                <a:latin typeface="Courier"/>
              </a:rPr>
              <a:t>fun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getClientsWithAccounts</a:t>
            </a:r>
            <a:r>
              <a:rPr>
                <a:solidFill>
                  <a:srgbClr val="666666"/>
                </a:solidFill>
                <a:latin typeface="Courier"/>
              </a:rPr>
              <a:t>():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Flow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902000"/>
                </a:solidFill>
                <a:latin typeface="Courier"/>
              </a:rPr>
              <a:t>List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902000"/>
                </a:solidFill>
                <a:latin typeface="Courier"/>
              </a:rPr>
              <a:t>Client</a:t>
            </a:r>
            <a:r>
              <a:rPr>
                <a:solidFill>
                  <a:srgbClr val="666666"/>
                </a:solidFill>
                <a:latin typeface="Courier"/>
              </a:rPr>
              <a:t>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LEFT JOIN</a:t>
            </a:r>
          </a:p>
          <a:p>
            <a:pPr marL="0" lvl="0" indent="0">
              <a:buNone/>
            </a:pPr>
            <a:r>
              <a:rPr dirty="0" err="1"/>
              <a:t>Возвращает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левой</a:t>
            </a:r>
            <a:r>
              <a:rPr dirty="0"/>
              <a:t> </a:t>
            </a:r>
            <a:r>
              <a:rPr dirty="0" err="1"/>
              <a:t>таблицы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совпадающие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правой</a:t>
            </a:r>
            <a:r>
              <a:rPr dirty="0"/>
              <a:t> </a:t>
            </a:r>
            <a:r>
              <a:rPr dirty="0" err="1"/>
              <a:t>таблицы</a:t>
            </a:r>
            <a:r>
              <a:rPr dirty="0"/>
              <a:t>.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совпадений</a:t>
            </a:r>
            <a:r>
              <a:rPr dirty="0"/>
              <a:t> </a:t>
            </a:r>
            <a:r>
              <a:rPr dirty="0" err="1"/>
              <a:t>нет</a:t>
            </a:r>
            <a:r>
              <a:rPr dirty="0"/>
              <a:t>, </a:t>
            </a:r>
            <a:r>
              <a:rPr dirty="0" err="1"/>
              <a:t>результат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содержать</a:t>
            </a:r>
            <a:r>
              <a:rPr dirty="0"/>
              <a:t> </a:t>
            </a:r>
            <a:r>
              <a:rPr dirty="0">
                <a:latin typeface="Courier"/>
              </a:rPr>
              <a:t>NULL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месте</a:t>
            </a:r>
            <a:r>
              <a:rPr dirty="0"/>
              <a:t> </a:t>
            </a:r>
            <a:r>
              <a:rPr dirty="0" err="1"/>
              <a:t>столбцов</a:t>
            </a:r>
            <a:r>
              <a:rPr dirty="0"/>
              <a:t> </a:t>
            </a:r>
            <a:r>
              <a:rPr dirty="0" err="1"/>
              <a:t>правой</a:t>
            </a:r>
            <a:r>
              <a:rPr dirty="0"/>
              <a:t> </a:t>
            </a:r>
            <a:r>
              <a:rPr dirty="0" err="1"/>
              <a:t>таблицы</a:t>
            </a:r>
            <a:r>
              <a:rPr dirty="0"/>
              <a:t>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RIGHT JOIN</a:t>
            </a:r>
          </a:p>
          <a:p>
            <a:pPr marL="0" lvl="0" indent="0">
              <a:buNone/>
            </a:pPr>
            <a:r>
              <a:rPr dirty="0" err="1"/>
              <a:t>Аналогичен</a:t>
            </a:r>
            <a:r>
              <a:rPr dirty="0"/>
              <a:t> </a:t>
            </a:r>
            <a:r>
              <a:rPr dirty="0">
                <a:latin typeface="Courier"/>
              </a:rPr>
              <a:t>LEFT JOIN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возвращает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правой</a:t>
            </a:r>
            <a:r>
              <a:rPr dirty="0"/>
              <a:t> </a:t>
            </a:r>
            <a:r>
              <a:rPr dirty="0" err="1"/>
              <a:t>таблицы</a:t>
            </a:r>
            <a:r>
              <a:rPr dirty="0"/>
              <a:t>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FULL OUTER JOIN</a:t>
            </a:r>
          </a:p>
          <a:p>
            <a:pPr marL="0" lvl="0" indent="0">
              <a:buNone/>
            </a:pPr>
            <a:r>
              <a:rPr dirty="0" err="1"/>
              <a:t>Возвращает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,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совпадение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одной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таблиц</a:t>
            </a:r>
            <a:r>
              <a:rPr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Создание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@Database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entities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Client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], version = 1)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abstract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ClientDatabase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RoomDatabase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abstract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dao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ClientDao</a:t>
            </a:r>
            <a:br/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Задание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сегодня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E5D19-D0D3-CB0A-05BA-CD6AE57B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2" y="1063232"/>
            <a:ext cx="162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D4197E-A0A0-1DD5-3F7F-A44F4F09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891" y="1063232"/>
            <a:ext cx="162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5712AC-B583-9C9A-958A-DFC9382A3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674" y="1063232"/>
            <a:ext cx="162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446A54-37E5-7FC4-23C2-800AD54D1D48}"/>
              </a:ext>
            </a:extLst>
          </p:cNvPr>
          <p:cNvSpPr txBox="1"/>
          <p:nvPr/>
        </p:nvSpPr>
        <p:spPr>
          <a:xfrm>
            <a:off x="5833650" y="1063229"/>
            <a:ext cx="29770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Fira Sans" panose="020B0503050000020004" pitchFamily="34" charset="0"/>
              </a:rPr>
              <a:t>Оригинал </a:t>
            </a:r>
            <a:r>
              <a:rPr lang="en-US" sz="1600" dirty="0" err="1">
                <a:latin typeface="Fira Sans" panose="020B0503050000020004" pitchFamily="34" charset="0"/>
                <a:hlinkClick r:id="rId5"/>
              </a:rPr>
              <a:t>Philipplackner</a:t>
            </a:r>
            <a:endParaRPr lang="en-ES" sz="1600" dirty="0"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Почему Room?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Room — это часть Android Architecture Components, предоставляющая абстракцию над SQLite для более удобной и безопасной работы с базой данных в приложении. Это помогает избежать шаблонного кода и облегчает работу с базой данных на устройствах Android.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Установка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Чтобы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Room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приложении</a:t>
            </a:r>
            <a:r>
              <a:rPr dirty="0"/>
              <a:t>, </a:t>
            </a:r>
            <a:r>
              <a:rPr dirty="0" err="1"/>
              <a:t>добавьте</a:t>
            </a:r>
            <a:r>
              <a:rPr dirty="0"/>
              <a:t> </a:t>
            </a:r>
            <a:r>
              <a:rPr dirty="0" err="1"/>
              <a:t>следующие</a:t>
            </a:r>
            <a:r>
              <a:rPr dirty="0"/>
              <a:t> </a:t>
            </a:r>
            <a:r>
              <a:rPr dirty="0" err="1"/>
              <a:t>зависимости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</a:t>
            </a:r>
            <a:r>
              <a:rPr dirty="0" err="1">
                <a:latin typeface="Courier"/>
              </a:rPr>
              <a:t>build.gradle</a:t>
            </a:r>
            <a:r>
              <a:rPr dirty="0"/>
              <a:t> </a:t>
            </a:r>
            <a:r>
              <a:rPr dirty="0" err="1"/>
              <a:t>приложения</a:t>
            </a:r>
            <a:r>
              <a:rPr dirty="0"/>
              <a:t>:</a:t>
            </a:r>
            <a:endParaRPr lang="en-US" dirty="0"/>
          </a:p>
          <a:p>
            <a:pPr lvl="0" indent="0">
              <a:buNone/>
            </a:pPr>
            <a:r>
              <a:rPr lang="en-US" sz="1600" b="1" dirty="0" err="1">
                <a:solidFill>
                  <a:srgbClr val="007020"/>
                </a:solidFill>
                <a:latin typeface="Courier"/>
              </a:rPr>
              <a:t>val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 err="1">
                <a:solidFill>
                  <a:srgbClr val="19177C"/>
                </a:solidFill>
                <a:latin typeface="Courier"/>
              </a:rPr>
              <a:t>room_version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"2.6.1"</a:t>
            </a:r>
            <a:br>
              <a:rPr lang="en-US" sz="1600" dirty="0"/>
            </a:br>
            <a:r>
              <a:rPr lang="en-US" sz="1600" dirty="0">
                <a:latin typeface="Courier"/>
              </a:rPr>
              <a:t>implementation</a:t>
            </a:r>
            <a:r>
              <a:rPr lang="en-US" sz="1600" dirty="0">
                <a:solidFill>
                  <a:srgbClr val="666666"/>
                </a:solidFill>
                <a:latin typeface="Courier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1600" dirty="0" err="1">
                <a:solidFill>
                  <a:srgbClr val="4070A0"/>
                </a:solidFill>
                <a:latin typeface="Courier"/>
              </a:rPr>
              <a:t>androidx.room:room-runtime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:</a:t>
            </a:r>
            <a:r>
              <a:rPr lang="en-US" sz="1600" dirty="0">
                <a:solidFill>
                  <a:srgbClr val="BB6688"/>
                </a:solidFill>
                <a:latin typeface="Courier"/>
              </a:rPr>
              <a:t>$</a:t>
            </a:r>
            <a:r>
              <a:rPr lang="en-US" sz="1600" dirty="0" err="1">
                <a:solidFill>
                  <a:srgbClr val="BB6688"/>
                </a:solidFill>
                <a:latin typeface="Courier"/>
              </a:rPr>
              <a:t>room_version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1600" dirty="0">
                <a:solidFill>
                  <a:srgbClr val="666666"/>
                </a:solidFill>
                <a:latin typeface="Courier"/>
              </a:rPr>
              <a:t>)</a:t>
            </a:r>
            <a:br>
              <a:rPr lang="en-US" sz="1600" dirty="0"/>
            </a:br>
            <a:r>
              <a:rPr lang="en-US" sz="1600" dirty="0" err="1">
                <a:latin typeface="Courier"/>
              </a:rPr>
              <a:t>kapt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1600" dirty="0" err="1">
                <a:solidFill>
                  <a:srgbClr val="4070A0"/>
                </a:solidFill>
                <a:latin typeface="Courier"/>
              </a:rPr>
              <a:t>androidx.room:room-compiler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:</a:t>
            </a:r>
            <a:r>
              <a:rPr lang="en-US" sz="1600" dirty="0">
                <a:solidFill>
                  <a:srgbClr val="BB6688"/>
                </a:solidFill>
                <a:latin typeface="Courier"/>
              </a:rPr>
              <a:t>$</a:t>
            </a:r>
            <a:r>
              <a:rPr lang="en-US" sz="1600" dirty="0" err="1">
                <a:solidFill>
                  <a:srgbClr val="BB6688"/>
                </a:solidFill>
                <a:latin typeface="Courier"/>
              </a:rPr>
              <a:t>room_version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"</a:t>
            </a:r>
            <a:br>
              <a:rPr lang="en-US" sz="1600" dirty="0"/>
            </a:br>
            <a:r>
              <a:rPr lang="en-US" sz="1600" dirty="0">
                <a:latin typeface="Courier"/>
              </a:rPr>
              <a:t>implementation</a:t>
            </a:r>
            <a:r>
              <a:rPr lang="en-US" sz="1600" dirty="0">
                <a:solidFill>
                  <a:srgbClr val="666666"/>
                </a:solidFill>
                <a:latin typeface="Courier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1600" dirty="0" err="1">
                <a:solidFill>
                  <a:srgbClr val="4070A0"/>
                </a:solidFill>
                <a:latin typeface="Courier"/>
              </a:rPr>
              <a:t>androidx.room:room-ktx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:</a:t>
            </a:r>
            <a:r>
              <a:rPr lang="en-US" sz="1600" dirty="0">
                <a:solidFill>
                  <a:srgbClr val="BB6688"/>
                </a:solidFill>
                <a:latin typeface="Courier"/>
              </a:rPr>
              <a:t>$</a:t>
            </a:r>
            <a:r>
              <a:rPr lang="en-US" sz="1600" dirty="0" err="1">
                <a:solidFill>
                  <a:srgbClr val="BB6688"/>
                </a:solidFill>
                <a:latin typeface="Courier"/>
              </a:rPr>
              <a:t>room_version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1600" dirty="0">
                <a:solidFill>
                  <a:srgbClr val="666666"/>
                </a:solidFill>
                <a:latin typeface="Courier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Ключевые Компоненты Room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buAutoNum type="arabicPeriod"/>
            </a:pPr>
            <a:r>
              <a:rPr b="1"/>
              <a:t>Entity:</a:t>
            </a:r>
          </a:p>
          <a:p>
            <a:pPr marL="0" lvl="0" indent="0">
              <a:buNone/>
            </a:pPr>
            <a:r>
              <a:t>Entity представляет собой таблицу в базе данных. Каждый экземпляр Entity — это строка в таблице.</a:t>
            </a:r>
          </a:p>
          <a:p>
            <a:pPr marL="0" lvl="0" indent="0">
              <a:buNone/>
            </a:pPr>
            <a:br/>
            <a:endParaRPr/>
          </a:p>
          <a:p>
            <a:pPr marL="342900" lvl="0" indent="-342900">
              <a:buAutoNum type="arabicPeriod" startAt="2"/>
            </a:pPr>
            <a:r>
              <a:rPr b="1"/>
              <a:t>DAO (Data Access Object):</a:t>
            </a:r>
          </a:p>
          <a:p>
            <a:pPr marL="0" lvl="0" indent="0">
              <a:buNone/>
            </a:pPr>
            <a:r>
              <a:t>DAO определяет методы для доступа к данным в базе данных, такие как вставка, удаление и запросы. DAO обеспечивает абстракцию от непосредственных операций с базой данных. Пример: Методы для получения всех клиента банка, добавленого клиента или удаления счёта.</a:t>
            </a:r>
          </a:p>
          <a:p>
            <a:pPr marL="0" lvl="0" indent="0">
              <a:buNone/>
            </a:pPr>
            <a:br/>
            <a:endParaRPr/>
          </a:p>
          <a:p>
            <a:pPr marL="342900" lvl="0" indent="-342900">
              <a:buAutoNum type="arabicPeriod" startAt="3"/>
            </a:pPr>
            <a:r>
              <a:rPr b="1"/>
              <a:t>Database:</a:t>
            </a:r>
          </a:p>
          <a:p>
            <a:pPr marL="0" lvl="0" indent="0">
              <a:buNone/>
            </a:pPr>
            <a:r>
              <a:t>Database содержит базу данных и служит контейнером для хранения Entities и DAO. Она подключает приложение к базе данных и управляет версиями схемы.</a:t>
            </a:r>
          </a:p>
        </p:txBody>
      </p:sp>
      <p:pic>
        <p:nvPicPr>
          <p:cNvPr id="3" name="Picture 1" descr="files/images/05/room_architectur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78300" y="1003300"/>
            <a:ext cx="38989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5212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 1. Схема архитектуры Room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Создание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@Entity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tableName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"clients"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data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Client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br/>
            <a:r>
              <a:rPr>
                <a:latin typeface="Courier"/>
              </a:rPr>
              <a:t>    @</a:t>
            </a:r>
            <a:r>
              <a:rPr>
                <a:solidFill>
                  <a:srgbClr val="19177C"/>
                </a:solidFill>
                <a:latin typeface="Courier"/>
              </a:rPr>
              <a:t>PrimaryKey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autoGenerate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true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val</a:t>
            </a:r>
            <a:r>
              <a:rPr>
                <a:latin typeface="Courier"/>
              </a:rPr>
              <a:t> clientId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? = </a:t>
            </a:r>
            <a:r>
              <a:rPr>
                <a:solidFill>
                  <a:srgbClr val="902000"/>
                </a:solidFill>
                <a:latin typeface="Courier"/>
              </a:rPr>
              <a:t>null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surname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middleName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dateOfBirth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email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address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status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gender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solidFill>
                  <a:srgbClr val="666666"/>
                </a:solidFill>
                <a:latin typeface="Courier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Создание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@Entity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tableName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"accounts"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data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Account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br/>
            <a:r>
              <a:rPr>
                <a:latin typeface="Courier"/>
              </a:rPr>
              <a:t>    @</a:t>
            </a:r>
            <a:r>
              <a:rPr>
                <a:solidFill>
                  <a:srgbClr val="19177C"/>
                </a:solidFill>
                <a:latin typeface="Courier"/>
              </a:rPr>
              <a:t>PrimaryKey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autoGenerate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true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val</a:t>
            </a:r>
            <a:r>
              <a:rPr>
                <a:latin typeface="Courier"/>
              </a:rPr>
              <a:t> accountId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? = </a:t>
            </a:r>
            <a:r>
              <a:rPr>
                <a:solidFill>
                  <a:srgbClr val="902000"/>
                </a:solidFill>
                <a:latin typeface="Courier"/>
              </a:rPr>
              <a:t>null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accountNumber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accountType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balance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Float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client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Client</a:t>
            </a:r>
            <a:br/>
            <a:r>
              <a:rPr>
                <a:solidFill>
                  <a:srgbClr val="666666"/>
                </a:solidFill>
                <a:latin typeface="Courier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ForeignKey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@Entity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br/>
            <a:r>
              <a:rPr>
                <a:latin typeface="Courier"/>
              </a:rPr>
              <a:t>    tableName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"accounts"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foreignKeys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arrayOf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br/>
            <a:r>
              <a:rPr>
                <a:latin typeface="Courier"/>
              </a:rPr>
              <a:t>        ForeignKey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br/>
            <a:r>
              <a:rPr>
                <a:latin typeface="Courier"/>
              </a:rPr>
              <a:t>            entity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Client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parentColumns = arrayOf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clientId</a:t>
            </a:r>
            <a:r>
              <a:rPr>
                <a:latin typeface="Courier"/>
              </a:rPr>
              <a:t>"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childColumns = arrayOf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client</a:t>
            </a:r>
            <a:r>
              <a:rPr>
                <a:latin typeface="Courier"/>
              </a:rPr>
              <a:t>"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onDelete = ForeignKey.CASCADE</a:t>
            </a:r>
            <a:br/>
            <a:r>
              <a:rPr>
                <a:latin typeface="Courier"/>
              </a:rPr>
              <a:t>        )</a:t>
            </a:r>
            <a:br/>
            <a:r>
              <a:rPr>
                <a:latin typeface="Courier"/>
              </a:rPr>
              <a:t>    )</a:t>
            </a:r>
            <a:br/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data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Account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Создание DAO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Создаем kotlin interface в проекте приложения.</a:t>
            </a:r>
          </a:p>
          <a:p>
            <a:pPr marL="0" lvl="0" indent="0">
              <a:buNone/>
            </a:pPr>
            <a:r>
              <a:t> 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@Dao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interface</a:t>
            </a:r>
            <a:r>
              <a:rPr>
                <a:latin typeface="Courier"/>
              </a:rPr>
              <a:t> AccountDao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1410</Words>
  <Application>Microsoft Macintosh PowerPoint</Application>
  <PresentationFormat>On-screen Show (16:9)</PresentationFormat>
  <Paragraphs>145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</vt:lpstr>
      <vt:lpstr>Fira Sans</vt:lpstr>
      <vt:lpstr>Fira Sans Medium</vt:lpstr>
      <vt:lpstr>Unbounded</vt:lpstr>
      <vt:lpstr>Office Theme</vt:lpstr>
      <vt:lpstr>05 - Room</vt:lpstr>
      <vt:lpstr>Материалы</vt:lpstr>
      <vt:lpstr>Почему Room?</vt:lpstr>
      <vt:lpstr>Установка</vt:lpstr>
      <vt:lpstr>Ключевые Компоненты Room</vt:lpstr>
      <vt:lpstr>Создание Entity</vt:lpstr>
      <vt:lpstr>Создание Entity</vt:lpstr>
      <vt:lpstr>ForeignKey</vt:lpstr>
      <vt:lpstr>Создание DAO</vt:lpstr>
      <vt:lpstr>Dao</vt:lpstr>
      <vt:lpstr>Dao</vt:lpstr>
      <vt:lpstr>Dao</vt:lpstr>
      <vt:lpstr>Dao</vt:lpstr>
      <vt:lpstr>Создание DAO</vt:lpstr>
      <vt:lpstr>Оператор ORDER BY</vt:lpstr>
      <vt:lpstr>Оператор ORDER BY</vt:lpstr>
      <vt:lpstr>Оператор LIMIT</vt:lpstr>
      <vt:lpstr>Оператор LIMIT</vt:lpstr>
      <vt:lpstr>Агрегатные функции</vt:lpstr>
      <vt:lpstr>Агрегатные функции</vt:lpstr>
      <vt:lpstr>Агрегатные функции</vt:lpstr>
      <vt:lpstr>Оператор JOIN</vt:lpstr>
      <vt:lpstr>Типы JOIN</vt:lpstr>
      <vt:lpstr>PowerPoint Presentation</vt:lpstr>
      <vt:lpstr>Создание Database</vt:lpstr>
      <vt:lpstr>Задание на сегодня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Fira Sans</vt:lpstr>
      <vt:lpstr>Fira Sans Medium</vt:lpstr>
      <vt:lpstr>Unbounded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05 - Room</dc:title>
  <dc:creator>Adam Terlo</dc:creator>
  <cp:keywords/>
  <cp:lastModifiedBy>Microsoft Office User</cp:lastModifiedBy>
  <cp:revision>1</cp:revision>
  <dcterms:created xsi:type="dcterms:W3CDTF">2024-04-29T12:35:31Z</dcterms:created>
  <dcterms:modified xsi:type="dcterms:W3CDTF">2024-04-29T12:41:13Z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29.04.2024</vt:lpwstr>
  </property>
</Properties>
</file>