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2"/>
          </p:nvPr>
        </p:nvSpPr>
        <p:spPr>
          <a:xfrm>
            <a:off x="12242588" y="9342149"/>
            <a:ext cx="364602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96053" y="1625599"/>
            <a:ext cx="11812694" cy="758613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57200" indent="-457200" defTabSz="1300480">
              <a:spcBef>
                <a:spcPts val="600"/>
              </a:spcBef>
              <a:buSzPct val="100000"/>
              <a:buFont typeface="Arial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marL="885825" indent="-428625" defTabSz="1300480">
              <a:spcBef>
                <a:spcPts val="600"/>
              </a:spcBef>
              <a:buSzPct val="100000"/>
              <a:buFont typeface="Arial"/>
              <a:defRPr sz="2400">
                <a:latin typeface="Tahoma"/>
                <a:ea typeface="Tahoma"/>
                <a:cs typeface="Tahoma"/>
                <a:sym typeface="Tahoma"/>
              </a:defRPr>
            </a:lvl2pPr>
            <a:lvl3pPr marL="1306285" indent="-391885" defTabSz="1300480">
              <a:spcBef>
                <a:spcPts val="600"/>
              </a:spcBef>
              <a:buSzPct val="100000"/>
              <a:buFont typeface="Arial"/>
              <a:defRPr sz="2400">
                <a:latin typeface="Tahoma"/>
                <a:ea typeface="Tahoma"/>
                <a:cs typeface="Tahoma"/>
                <a:sym typeface="Tahoma"/>
              </a:defRPr>
            </a:lvl3pPr>
            <a:lvl4pPr marL="1793630" indent="-422030" defTabSz="1300480">
              <a:spcBef>
                <a:spcPts val="600"/>
              </a:spcBef>
              <a:buSzPct val="100000"/>
              <a:buFont typeface="Arial"/>
              <a:defRPr sz="2400">
                <a:latin typeface="Tahoma"/>
                <a:ea typeface="Tahoma"/>
                <a:cs typeface="Tahoma"/>
                <a:sym typeface="Tahoma"/>
              </a:defRPr>
            </a:lvl4pPr>
            <a:lvl5pPr marL="2250830" indent="-422030" defTabSz="1300480">
              <a:spcBef>
                <a:spcPts val="600"/>
              </a:spcBef>
              <a:buSzPct val="100000"/>
              <a:buFont typeface="Arial"/>
              <a:defRPr sz="24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2307448" y="215349"/>
            <a:ext cx="10155486" cy="871323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3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/>
        </p:nvSpPr>
        <p:spPr>
          <a:xfrm>
            <a:off x="541866" y="1194811"/>
            <a:ext cx="11921068" cy="2255"/>
          </a:xfrm>
          <a:prstGeom prst="line">
            <a:avLst/>
          </a:prstGeom>
          <a:ln w="25400">
            <a:solidFill>
              <a:srgbClr val="0F5E90"/>
            </a:solidFill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2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22" y="185183"/>
            <a:ext cx="1543735" cy="931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xfrm>
            <a:off x="12353515" y="9342149"/>
            <a:ext cx="253676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>
            <p:ph type="title"/>
          </p:nvPr>
        </p:nvSpPr>
        <p:spPr>
          <a:xfrm>
            <a:off x="2307448" y="215349"/>
            <a:ext cx="10155486" cy="871323"/>
          </a:xfrm>
          <a:prstGeom prst="rect">
            <a:avLst/>
          </a:prstGeom>
        </p:spPr>
        <p:txBody>
          <a:bodyPr/>
          <a:lstStyle/>
          <a:p>
            <a:pPr/>
            <a:r>
              <a:t>Strip-based Rendering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4798695" y="2109667"/>
            <a:ext cx="7164353" cy="2157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 flipV="1">
            <a:off x="10713649" y="2348300"/>
            <a:ext cx="776818" cy="2000745"/>
          </a:xfrm>
          <a:prstGeom prst="line">
            <a:avLst/>
          </a:prstGeom>
          <a:ln w="25400">
            <a:solidFill>
              <a:srgbClr val="BF4B38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0403628" y="2091605"/>
            <a:ext cx="556120" cy="251898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H="1">
            <a:off x="9069987" y="2398270"/>
            <a:ext cx="1529783" cy="1846565"/>
          </a:xfrm>
          <a:prstGeom prst="line">
            <a:avLst/>
          </a:prstGeom>
          <a:ln w="25400">
            <a:solidFill>
              <a:srgbClr val="BF4B38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9298747" y="1388530"/>
            <a:ext cx="2637853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Illuminated Area A</a:t>
            </a:r>
          </a:p>
        </p:txBody>
      </p:sp>
      <p:sp>
        <p:nvSpPr>
          <p:cNvPr id="137" name="Shape 137"/>
          <p:cNvSpPr/>
          <p:nvPr/>
        </p:nvSpPr>
        <p:spPr>
          <a:xfrm>
            <a:off x="11415324" y="4425244"/>
            <a:ext cx="348631" cy="329387"/>
          </a:xfrm>
          <a:prstGeom prst="ellipse">
            <a:avLst/>
          </a:prstGeom>
          <a:solidFill>
            <a:srgbClr val="C0504D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11616901" y="3785476"/>
            <a:ext cx="1" cy="527418"/>
          </a:xfrm>
          <a:prstGeom prst="line">
            <a:avLst/>
          </a:prstGeom>
          <a:ln w="25400">
            <a:solidFill>
              <a:srgbClr val="BF4B38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11759011" y="3846620"/>
            <a:ext cx="143502" cy="520461"/>
          </a:xfrm>
          <a:prstGeom prst="line">
            <a:avLst/>
          </a:prstGeom>
          <a:ln w="25400">
            <a:solidFill>
              <a:srgbClr val="BF4B38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0" name="Shape 140"/>
          <p:cNvSpPr/>
          <p:nvPr/>
        </p:nvSpPr>
        <p:spPr>
          <a:xfrm flipH="1" flipV="1">
            <a:off x="11011479" y="4103472"/>
            <a:ext cx="335858" cy="335858"/>
          </a:xfrm>
          <a:prstGeom prst="line">
            <a:avLst/>
          </a:prstGeom>
          <a:ln w="25400">
            <a:solidFill>
              <a:srgbClr val="BF4B38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8742115" y="4295849"/>
            <a:ext cx="348630" cy="329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7804423" y="4697572"/>
            <a:ext cx="2110555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Point detector</a:t>
            </a:r>
          </a:p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(of area D)</a:t>
            </a:r>
          </a:p>
        </p:txBody>
      </p:sp>
      <p:sp>
        <p:nvSpPr>
          <p:cNvPr id="143" name="Shape 143"/>
          <p:cNvSpPr/>
          <p:nvPr/>
        </p:nvSpPr>
        <p:spPr>
          <a:xfrm>
            <a:off x="10589136" y="4787935"/>
            <a:ext cx="17870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Point source</a:t>
            </a:r>
          </a:p>
        </p:txBody>
      </p:sp>
      <p:sp>
        <p:nvSpPr>
          <p:cNvPr id="144" name="Shape 144"/>
          <p:cNvSpPr/>
          <p:nvPr/>
        </p:nvSpPr>
        <p:spPr>
          <a:xfrm>
            <a:off x="361244" y="2790094"/>
            <a:ext cx="7006949" cy="4445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marL="485775" indent="-485775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Tahoma"/>
                <a:ea typeface="Tahoma"/>
                <a:cs typeface="Tahoma"/>
                <a:sym typeface="Tahoma"/>
              </a:defRPr>
            </a:pPr>
            <a:r>
              <a:t>Measuring the temporal response of a thin strip is easy</a:t>
            </a:r>
          </a:p>
          <a:p>
            <a:pPr lvl="1" marL="846859" indent="-389659" algn="l" defTabSz="1300480">
              <a:spcBef>
                <a:spcPts val="700"/>
              </a:spcBef>
              <a:buSzPct val="100000"/>
              <a:buFont typeface="Arial"/>
              <a:buChar char="•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During a small time period, only a small area (measure-0) on the strip is illuminated</a:t>
            </a:r>
            <a:endParaRPr sz="2200"/>
          </a:p>
          <a:p>
            <a:pPr lvl="1" marL="846859" indent="-389659" algn="l" defTabSz="1300480">
              <a:spcBef>
                <a:spcPts val="700"/>
              </a:spcBef>
              <a:buSzPct val="100000"/>
              <a:buFont typeface="Arial"/>
              <a:buChar char="•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This means that the temporal response I(t) can be concisely represented by: </a:t>
            </a: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9272404" y="3070170"/>
            <a:ext cx="36351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baseline="-5999"/>
              <a:t>2</a:t>
            </a:r>
          </a:p>
        </p:txBody>
      </p:sp>
      <p:sp>
        <p:nvSpPr>
          <p:cNvPr id="146" name="Shape 146"/>
          <p:cNvSpPr/>
          <p:nvPr/>
        </p:nvSpPr>
        <p:spPr>
          <a:xfrm>
            <a:off x="11138497" y="3015983"/>
            <a:ext cx="36351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baseline="-5999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10359786" y="2793861"/>
            <a:ext cx="205823" cy="6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C0504D"/>
            </a:solidFill>
          </a:ln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0293207" y="2762376"/>
            <a:ext cx="329413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16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θ</a:t>
            </a:r>
            <a:r>
              <a:rPr baseline="-5999"/>
              <a:t>2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07787" y="2860959"/>
            <a:ext cx="146636" cy="4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C0504D"/>
            </a:solidFill>
          </a:ln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10636661" y="2856129"/>
            <a:ext cx="329413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1600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θ</a:t>
            </a:r>
            <a:r>
              <a:rPr baseline="-5999"/>
              <a:t>1</a:t>
            </a:r>
          </a:p>
        </p:txBody>
      </p:sp>
      <p:pic>
        <p:nvPicPr>
          <p:cNvPr id="151" name="Screen Shot 2017-01-23 at 5.37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805" y="7209758"/>
            <a:ext cx="4863409" cy="134691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 flipV="1">
            <a:off x="10650498" y="2399323"/>
            <a:ext cx="1" cy="150307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2"/>
          </p:nvPr>
        </p:nvSpPr>
        <p:spPr>
          <a:xfrm>
            <a:off x="12353515" y="9342149"/>
            <a:ext cx="253675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85775" indent="-485775">
              <a:spcBef>
                <a:spcPts val="800"/>
              </a:spcBef>
              <a:defRPr sz="3400"/>
            </a:lvl1pPr>
            <a:lvl2pPr marL="846859" indent="-389659">
              <a:spcBef>
                <a:spcPts val="700"/>
              </a:spcBef>
              <a:defRPr sz="3000"/>
            </a:lvl2pPr>
          </a:lstStyle>
          <a:p>
            <a:pPr/>
            <a:r>
              <a:t>This means that we can render any 2D manifold efficiently by breaking it down into strips</a:t>
            </a:r>
          </a:p>
          <a:p>
            <a:pPr lvl="1"/>
            <a:r>
              <a:t>The traditional approach of breaking it down into small patches or triangles is less efficient because it must be broken down into more small pieces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Strip-based Rendering</a:t>
            </a:r>
          </a:p>
        </p:txBody>
      </p:sp>
      <p:sp>
        <p:nvSpPr>
          <p:cNvPr id="159" name="Shape 159"/>
          <p:cNvSpPr/>
          <p:nvPr/>
        </p:nvSpPr>
        <p:spPr>
          <a:xfrm rot="20827090">
            <a:off x="7713964" y="5155436"/>
            <a:ext cx="2344099" cy="2370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49765"/>
            </a:srgbClr>
          </a:solidFill>
          <a:ln w="25400">
            <a:solidFill>
              <a:srgbClr val="4F81BD">
                <a:alpha val="49765"/>
              </a:srgbClr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20826000">
            <a:off x="3429053" y="7243007"/>
            <a:ext cx="2381355" cy="4052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20826000">
            <a:off x="3539777" y="6857819"/>
            <a:ext cx="1948607" cy="4052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20826000">
            <a:off x="3671496" y="6459883"/>
            <a:ext cx="1530001" cy="4052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3" name="Shape 163"/>
          <p:cNvSpPr/>
          <p:nvPr/>
        </p:nvSpPr>
        <p:spPr>
          <a:xfrm rot="20826000">
            <a:off x="3772068" y="6069964"/>
            <a:ext cx="1139633" cy="4052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4" name="Shape 164"/>
          <p:cNvSpPr/>
          <p:nvPr/>
        </p:nvSpPr>
        <p:spPr>
          <a:xfrm rot="20826000">
            <a:off x="3889910" y="5682179"/>
            <a:ext cx="730151" cy="4052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5" name="Shape 165"/>
          <p:cNvSpPr/>
          <p:nvPr/>
        </p:nvSpPr>
        <p:spPr>
          <a:xfrm rot="20826000">
            <a:off x="3972763" y="5275568"/>
            <a:ext cx="376304" cy="4052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6" name="Shape 166"/>
          <p:cNvSpPr/>
          <p:nvPr/>
        </p:nvSpPr>
        <p:spPr>
          <a:xfrm rot="20827090">
            <a:off x="3216471" y="5299933"/>
            <a:ext cx="2344099" cy="2370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50193"/>
            </a:srgbClr>
          </a:solidFill>
          <a:ln w="25400">
            <a:solidFill>
              <a:srgbClr val="4F81BD">
                <a:alpha val="50193"/>
              </a:srgbClr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7" name="Shape 167"/>
          <p:cNvSpPr/>
          <p:nvPr/>
        </p:nvSpPr>
        <p:spPr>
          <a:xfrm rot="20826000">
            <a:off x="7957759" y="7335485"/>
            <a:ext cx="386964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8" name="Shape 168"/>
          <p:cNvSpPr/>
          <p:nvPr/>
        </p:nvSpPr>
        <p:spPr>
          <a:xfrm rot="20826000">
            <a:off x="8337066" y="7245174"/>
            <a:ext cx="386963" cy="39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69" name="Shape 169"/>
          <p:cNvSpPr/>
          <p:nvPr/>
        </p:nvSpPr>
        <p:spPr>
          <a:xfrm rot="20826000">
            <a:off x="8716373" y="7154863"/>
            <a:ext cx="386963" cy="39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0" name="Shape 170"/>
          <p:cNvSpPr/>
          <p:nvPr/>
        </p:nvSpPr>
        <p:spPr>
          <a:xfrm rot="20826000">
            <a:off x="9095679" y="7064551"/>
            <a:ext cx="386964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20826000">
            <a:off x="9474987" y="6968359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20826000">
            <a:off x="9854293" y="6878048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3" name="Shape 173"/>
          <p:cNvSpPr/>
          <p:nvPr/>
        </p:nvSpPr>
        <p:spPr>
          <a:xfrm rot="20826000">
            <a:off x="9565298" y="6516804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4" name="Shape 174"/>
          <p:cNvSpPr/>
          <p:nvPr/>
        </p:nvSpPr>
        <p:spPr>
          <a:xfrm rot="20826000">
            <a:off x="9204053" y="6607115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5" name="Shape 175"/>
          <p:cNvSpPr/>
          <p:nvPr/>
        </p:nvSpPr>
        <p:spPr>
          <a:xfrm rot="20826000">
            <a:off x="8822487" y="6694644"/>
            <a:ext cx="386963" cy="39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6" name="Shape 176"/>
          <p:cNvSpPr/>
          <p:nvPr/>
        </p:nvSpPr>
        <p:spPr>
          <a:xfrm rot="20826000">
            <a:off x="8443181" y="6787737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7" name="Shape 177"/>
          <p:cNvSpPr/>
          <p:nvPr/>
        </p:nvSpPr>
        <p:spPr>
          <a:xfrm rot="20826000">
            <a:off x="8061614" y="6896111"/>
            <a:ext cx="386964" cy="39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8" name="Shape 178"/>
          <p:cNvSpPr/>
          <p:nvPr/>
        </p:nvSpPr>
        <p:spPr>
          <a:xfrm rot="20826000">
            <a:off x="8169989" y="6443988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9" name="Shape 179"/>
          <p:cNvSpPr/>
          <p:nvPr/>
        </p:nvSpPr>
        <p:spPr>
          <a:xfrm rot="20826000">
            <a:off x="8551555" y="6361136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0" name="Shape 180"/>
          <p:cNvSpPr/>
          <p:nvPr/>
        </p:nvSpPr>
        <p:spPr>
          <a:xfrm rot="20826000">
            <a:off x="8930861" y="6270825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1" name="Shape 181"/>
          <p:cNvSpPr/>
          <p:nvPr/>
        </p:nvSpPr>
        <p:spPr>
          <a:xfrm rot="20826000">
            <a:off x="9294364" y="6180514"/>
            <a:ext cx="386964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2" name="Shape 182"/>
          <p:cNvSpPr/>
          <p:nvPr/>
        </p:nvSpPr>
        <p:spPr>
          <a:xfrm rot="20826000">
            <a:off x="9021172" y="5837332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3" name="Shape 183"/>
          <p:cNvSpPr/>
          <p:nvPr/>
        </p:nvSpPr>
        <p:spPr>
          <a:xfrm rot="20826000">
            <a:off x="8659928" y="5927634"/>
            <a:ext cx="386963" cy="39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4" name="Shape 184"/>
          <p:cNvSpPr/>
          <p:nvPr/>
        </p:nvSpPr>
        <p:spPr>
          <a:xfrm rot="20826000">
            <a:off x="8271502" y="6021156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5" name="Shape 185"/>
          <p:cNvSpPr/>
          <p:nvPr/>
        </p:nvSpPr>
        <p:spPr>
          <a:xfrm rot="20826000">
            <a:off x="8752497" y="5521319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6" name="Shape 186"/>
          <p:cNvSpPr/>
          <p:nvPr/>
        </p:nvSpPr>
        <p:spPr>
          <a:xfrm rot="20826000">
            <a:off x="8373191" y="5595758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7" name="Shape 187"/>
          <p:cNvSpPr/>
          <p:nvPr/>
        </p:nvSpPr>
        <p:spPr>
          <a:xfrm rot="20826000">
            <a:off x="8479306" y="5180317"/>
            <a:ext cx="386963" cy="39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3388662" y="8104569"/>
            <a:ext cx="252816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9" name="Shape 189"/>
          <p:cNvSpPr/>
          <p:nvPr/>
        </p:nvSpPr>
        <p:spPr>
          <a:xfrm flipH="1">
            <a:off x="3207494" y="5361768"/>
            <a:ext cx="1" cy="250799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904218" y="8122631"/>
            <a:ext cx="2528166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656641" y="5235332"/>
            <a:ext cx="1" cy="250799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488043" y="8086506"/>
            <a:ext cx="36896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193" name="Shape 193"/>
          <p:cNvSpPr/>
          <p:nvPr/>
        </p:nvSpPr>
        <p:spPr>
          <a:xfrm>
            <a:off x="2826319" y="6297868"/>
            <a:ext cx="31271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94" name="Shape 194"/>
          <p:cNvSpPr/>
          <p:nvPr/>
        </p:nvSpPr>
        <p:spPr>
          <a:xfrm>
            <a:off x="8991657" y="8086506"/>
            <a:ext cx="36896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195" name="Shape 195"/>
          <p:cNvSpPr/>
          <p:nvPr/>
        </p:nvSpPr>
        <p:spPr>
          <a:xfrm>
            <a:off x="7202427" y="6189495"/>
            <a:ext cx="31271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96" name="Shape 196"/>
          <p:cNvSpPr/>
          <p:nvPr/>
        </p:nvSpPr>
        <p:spPr>
          <a:xfrm>
            <a:off x="1839824" y="8775302"/>
            <a:ext cx="487265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Strip-based approach: O(min(h,w))</a:t>
            </a:r>
          </a:p>
        </p:txBody>
      </p:sp>
      <p:sp>
        <p:nvSpPr>
          <p:cNvPr id="197" name="Shape 197"/>
          <p:cNvSpPr/>
          <p:nvPr/>
        </p:nvSpPr>
        <p:spPr>
          <a:xfrm>
            <a:off x="7542906" y="8775302"/>
            <a:ext cx="3733079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Standard approach: O(hw)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