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9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23652" y="852368"/>
            <a:ext cx="103464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Scenario: Collimated source, unfocussed detector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3924300" y="6876038"/>
            <a:ext cx="50741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121"/>
          <p:cNvSpPr/>
          <p:nvPr/>
        </p:nvSpPr>
        <p:spPr>
          <a:xfrm>
            <a:off x="7581898" y="3421637"/>
            <a:ext cx="2754226" cy="205614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8339870" y="3271853"/>
            <a:ext cx="28332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Target (facet)</a:t>
            </a:r>
          </a:p>
        </p:txBody>
      </p:sp>
      <p:pic>
        <p:nvPicPr>
          <p:cNvPr id="12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618" y="5064874"/>
            <a:ext cx="1278852" cy="71402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909839" y="4585446"/>
            <a:ext cx="12832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Detector</a:t>
            </a:r>
          </a:p>
        </p:txBody>
      </p:sp>
      <p:pic>
        <p:nvPicPr>
          <p:cNvPr id="12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7543" y="2990740"/>
            <a:ext cx="1676308" cy="121739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076698" y="4107437"/>
            <a:ext cx="4065745" cy="276815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 flipH="1">
            <a:off x="8142440" y="4286725"/>
            <a:ext cx="540143" cy="2588871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 flipH="1" flipV="1">
            <a:off x="3684854" y="6219458"/>
            <a:ext cx="937948" cy="656691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 flipV="1">
            <a:off x="8102599" y="6594425"/>
            <a:ext cx="816148" cy="281724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 flipV="1">
            <a:off x="8128206" y="6410738"/>
            <a:ext cx="465411" cy="465411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 flipH="1" flipV="1">
            <a:off x="7799905" y="6231509"/>
            <a:ext cx="328097" cy="644640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 flipH="1" flipV="1">
            <a:off x="7487516" y="6573923"/>
            <a:ext cx="615086" cy="302227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 flipV="1">
            <a:off x="8153400" y="5221801"/>
            <a:ext cx="332263" cy="1654348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 flipH="1">
            <a:off x="8327983" y="4285245"/>
            <a:ext cx="358818" cy="358817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 flipH="1">
            <a:off x="7778971" y="4285347"/>
            <a:ext cx="920530" cy="340895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 flipH="1" flipV="1">
            <a:off x="8136498" y="4215117"/>
            <a:ext cx="550303" cy="57430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8696253" y="4298047"/>
            <a:ext cx="189484" cy="467758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 flipH="1">
            <a:off x="4615660" y="4286725"/>
            <a:ext cx="4066923" cy="2588871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2738188" y="5542339"/>
            <a:ext cx="1877475" cy="1333257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 flipH="1">
            <a:off x="6539864" y="4285347"/>
            <a:ext cx="2154112" cy="1362204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4229100" y="4209147"/>
            <a:ext cx="2074318" cy="1410771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 flipH="1" flipV="1">
            <a:off x="4152922" y="6165845"/>
            <a:ext cx="469879" cy="710641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V="1">
            <a:off x="4622800" y="6412882"/>
            <a:ext cx="145182" cy="463604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 flipV="1">
            <a:off x="4610100" y="6603574"/>
            <a:ext cx="851322" cy="272912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3271534" y="2752856"/>
            <a:ext cx="10744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Source</a:t>
            </a:r>
          </a:p>
        </p:txBody>
      </p:sp>
      <p:sp>
        <p:nvSpPr>
          <p:cNvPr id="146" name="Shape 146"/>
          <p:cNvSpPr/>
          <p:nvPr/>
        </p:nvSpPr>
        <p:spPr>
          <a:xfrm>
            <a:off x="8026713" y="6751331"/>
            <a:ext cx="249413" cy="249413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401523" y="7650982"/>
            <a:ext cx="1220175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we locate the target from a temporal sequence of observations at a single detector location and fixed source location?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8148949" y="4996784"/>
            <a:ext cx="1503052" cy="1884060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 flipH="1">
            <a:off x="6286016" y="5003800"/>
            <a:ext cx="3336134" cy="1870029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 flipH="1">
            <a:off x="7977425" y="4991099"/>
            <a:ext cx="1670108" cy="934897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 flipV="1">
            <a:off x="8133102" y="5701144"/>
            <a:ext cx="963450" cy="1188173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 flipH="1" flipV="1">
            <a:off x="2781300" y="5543812"/>
            <a:ext cx="3489092" cy="1330311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 flipH="1">
            <a:off x="9294034" y="4988203"/>
            <a:ext cx="358818" cy="358817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 flipH="1">
            <a:off x="8745021" y="4988305"/>
            <a:ext cx="920530" cy="340895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 flipH="1" flipV="1">
            <a:off x="9102548" y="4918075"/>
            <a:ext cx="550303" cy="57430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9662303" y="5001005"/>
            <a:ext cx="189484" cy="467758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 flipV="1">
            <a:off x="6277474" y="6585911"/>
            <a:ext cx="816148" cy="281724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 flipV="1">
            <a:off x="6303081" y="6402224"/>
            <a:ext cx="465411" cy="465411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 flipH="1" flipV="1">
            <a:off x="5974780" y="6222996"/>
            <a:ext cx="328096" cy="644640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 flipH="1" flipV="1">
            <a:off x="5662391" y="6565409"/>
            <a:ext cx="615086" cy="302227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H="1" flipV="1">
            <a:off x="4405960" y="6171671"/>
            <a:ext cx="1889736" cy="702491"/>
          </a:xfrm>
          <a:prstGeom prst="line">
            <a:avLst/>
          </a:prstGeom>
          <a:ln w="127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-915" y="-6351"/>
            <a:ext cx="1280343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We already have a forward model for the three-bounce problem with a directional source, a focused detector, and a single bounce on a locally linear (i.e. smooth) target. The solution comes from a solution to the </a:t>
            </a:r>
            <a:r>
              <a:rPr i="1"/>
              <a:t>one-</a:t>
            </a:r>
            <a:r>
              <a:t>bounce problem with a divergent source and an unfocused detector.</a:t>
            </a:r>
          </a:p>
        </p:txBody>
      </p:sp>
      <p:pic>
        <p:nvPicPr>
          <p:cNvPr id="164" name="Screen Shot 2016-09-07 at 9.33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654" y="6455759"/>
            <a:ext cx="4621492" cy="809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6-09-07 at 9.34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014" y="7508391"/>
            <a:ext cx="3703262" cy="1217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6-09-07 at 9.46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594" y="6225650"/>
            <a:ext cx="30861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6-09-07 at 9.47.0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5444" y="7273927"/>
            <a:ext cx="5799156" cy="857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6-09-07 at 9.50.2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77050" y="8128479"/>
            <a:ext cx="4178300" cy="76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1586758" y="1828437"/>
            <a:ext cx="10911113" cy="5094166"/>
            <a:chOff x="0" y="0"/>
            <a:chExt cx="10911111" cy="5094164"/>
          </a:xfrm>
        </p:grpSpPr>
        <p:sp>
          <p:nvSpPr>
            <p:cNvPr id="169" name="Shape 169"/>
            <p:cNvSpPr/>
            <p:nvPr/>
          </p:nvSpPr>
          <p:spPr>
            <a:xfrm flipV="1">
              <a:off x="0" y="109105"/>
              <a:ext cx="9831283" cy="30019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170" name="image5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3953">
              <a:off x="2397994" y="138912"/>
              <a:ext cx="4952407" cy="4952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4099905" y="2224955"/>
              <a:ext cx="1548584" cy="780321"/>
            </a:xfrm>
            <a:prstGeom prst="ellipse">
              <a:avLst/>
            </a:prstGeom>
            <a:solidFill>
              <a:srgbClr val="FFC9BD"/>
            </a:solidFill>
            <a:ln w="254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277698" y="368731"/>
              <a:ext cx="3277208" cy="2231284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00542" y="450714"/>
              <a:ext cx="1672012" cy="1137158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5179714" y="149078"/>
              <a:ext cx="3131881" cy="2444259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" name="Shape 175"/>
            <p:cNvSpPr/>
            <p:nvPr/>
          </p:nvSpPr>
          <p:spPr>
            <a:xfrm flipV="1">
              <a:off x="5188186" y="1145565"/>
              <a:ext cx="1852997" cy="1434421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897715" y="2615115"/>
              <a:ext cx="727636" cy="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Shape 177"/>
            <p:cNvSpPr/>
            <p:nvPr/>
          </p:nvSpPr>
          <p:spPr>
            <a:xfrm flipV="1">
              <a:off x="4902941" y="2227540"/>
              <a:ext cx="1" cy="38900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175623" y="2565357"/>
              <a:ext cx="171817" cy="25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24816" y="2290662"/>
              <a:ext cx="179699" cy="25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65346" y="257974"/>
              <a:ext cx="201041" cy="201040"/>
            </a:xfrm>
            <a:prstGeom prst="ellipse">
              <a:avLst/>
            </a:prstGeom>
            <a:solidFill>
              <a:srgbClr val="EC5C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8218555" y="53236"/>
              <a:ext cx="201041" cy="201041"/>
            </a:xfrm>
            <a:prstGeom prst="ellipse">
              <a:avLst/>
            </a:prstGeom>
            <a:solidFill>
              <a:srgbClr val="EC5C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599791" y="2552695"/>
              <a:ext cx="116485" cy="1143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844699" y="2161455"/>
              <a:ext cx="116485" cy="1143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844699" y="2941776"/>
              <a:ext cx="116485" cy="1143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038807" y="2552695"/>
              <a:ext cx="116484" cy="1143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670733" y="2474454"/>
              <a:ext cx="308094" cy="25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a+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748894" y="1953754"/>
              <a:ext cx="308094" cy="25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b+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801656" y="2461754"/>
              <a:ext cx="308094" cy="25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a-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4761594" y="2986227"/>
              <a:ext cx="308094" cy="25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b-</a:t>
              </a:r>
            </a:p>
          </p:txBody>
        </p:sp>
        <p:pic>
          <p:nvPicPr>
            <p:cNvPr id="190" name="image3.png"/>
            <p:cNvPicPr>
              <a:picLocks noChangeAspect="1"/>
            </p:cNvPicPr>
            <p:nvPr/>
          </p:nvPicPr>
          <p:blipFill>
            <a:blip r:embed="rId8">
              <a:alphaModFix amt="38600"/>
              <a:extLst/>
            </a:blip>
            <a:stretch>
              <a:fillRect/>
            </a:stretch>
          </p:blipFill>
          <p:spPr>
            <a:xfrm rot="9498212">
              <a:off x="9069153" y="1470208"/>
              <a:ext cx="1676309" cy="1217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 flipH="1" flipV="1">
              <a:off x="1267415" y="352433"/>
              <a:ext cx="7743622" cy="1524348"/>
            </a:xfrm>
            <a:prstGeom prst="line">
              <a:avLst/>
            </a:prstGeom>
            <a:noFill/>
            <a:ln w="38100" cap="flat">
              <a:solidFill>
                <a:srgbClr val="EC5C57">
                  <a:alpha val="26914"/>
                </a:srgb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192" name="image2.png"/>
            <p:cNvPicPr>
              <a:picLocks noChangeAspect="1"/>
            </p:cNvPicPr>
            <p:nvPr/>
          </p:nvPicPr>
          <p:blipFill>
            <a:blip r:embed="rId9">
              <a:alphaModFix amt="34202"/>
              <a:extLst/>
            </a:blip>
            <a:stretch>
              <a:fillRect/>
            </a:stretch>
          </p:blipFill>
          <p:spPr>
            <a:xfrm rot="11607990">
              <a:off x="9118242" y="1233857"/>
              <a:ext cx="1278852" cy="714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hape 193"/>
            <p:cNvSpPr/>
            <p:nvPr/>
          </p:nvSpPr>
          <p:spPr>
            <a:xfrm flipH="1" flipV="1">
              <a:off x="8339390" y="171652"/>
              <a:ext cx="1190454" cy="1190455"/>
            </a:xfrm>
            <a:prstGeom prst="line">
              <a:avLst/>
            </a:prstGeom>
            <a:noFill/>
            <a:ln w="38100" cap="flat">
              <a:solidFill>
                <a:srgbClr val="EC5C57">
                  <a:alpha val="26914"/>
                </a:srgb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23211" y="3491163"/>
              <a:ext cx="138486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Target</a:t>
              </a:r>
            </a:p>
          </p:txBody>
        </p:sp>
        <p:grpSp>
          <p:nvGrpSpPr>
            <p:cNvPr id="199" name="Group 199"/>
            <p:cNvGrpSpPr/>
            <p:nvPr/>
          </p:nvGrpSpPr>
          <p:grpSpPr>
            <a:xfrm rot="18873012">
              <a:off x="591512" y="491536"/>
              <a:ext cx="1106766" cy="550687"/>
              <a:chOff x="0" y="0"/>
              <a:chExt cx="1106765" cy="550686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549012" y="70127"/>
                <a:ext cx="358818" cy="358817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-1" y="70229"/>
                <a:ext cx="920531" cy="340895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 flipV="1">
                <a:off x="357527" y="0"/>
                <a:ext cx="550303" cy="57429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917281" y="82929"/>
                <a:ext cx="189484" cy="467758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 rot="19692431">
              <a:off x="7573381" y="250236"/>
              <a:ext cx="1106766" cy="550687"/>
              <a:chOff x="0" y="0"/>
              <a:chExt cx="1106765" cy="550686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549012" y="70127"/>
                <a:ext cx="358818" cy="358817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-1" y="70229"/>
                <a:ext cx="920531" cy="340895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 flipV="1">
                <a:off x="357527" y="0"/>
                <a:ext cx="550303" cy="57429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917281" y="82929"/>
                <a:ext cx="189484" cy="467758"/>
              </a:xfrm>
              <a:prstGeom prst="line">
                <a:avLst/>
              </a:prstGeom>
              <a:noFill/>
              <a:ln w="12700" cap="flat">
                <a:solidFill>
                  <a:srgbClr val="EC5C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model_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3985" y="1134739"/>
            <a:ext cx="8055230" cy="604142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7017" y="44450"/>
            <a:ext cx="129707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forward model allows us to infer a temporal response from a candidate target location: </a:t>
            </a:r>
          </a:p>
        </p:txBody>
      </p:sp>
      <p:sp>
        <p:nvSpPr>
          <p:cNvPr id="209" name="Shape 209"/>
          <p:cNvSpPr/>
          <p:nvPr/>
        </p:nvSpPr>
        <p:spPr>
          <a:xfrm>
            <a:off x="-76201" y="7594599"/>
            <a:ext cx="130556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Having the full temporal response allows us to make use of </a:t>
            </a:r>
            <a:r>
              <a:rPr i="1"/>
              <a:t>both</a:t>
            </a:r>
            <a:r>
              <a:t> time-of-flight and intensity information—giving us an edge over methods that only use time-of-flight info!</a:t>
            </a:r>
          </a:p>
        </p:txBody>
      </p:sp>
      <p:sp>
        <p:nvSpPr>
          <p:cNvPr id="210" name="Shape 210"/>
          <p:cNvSpPr/>
          <p:nvPr/>
        </p:nvSpPr>
        <p:spPr>
          <a:xfrm>
            <a:off x="5839104" y="5251449"/>
            <a:ext cx="193619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Intensity information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2970102" y="6832600"/>
            <a:ext cx="2342592" cy="527050"/>
            <a:chOff x="0" y="0"/>
            <a:chExt cx="2342591" cy="527049"/>
          </a:xfrm>
        </p:grpSpPr>
        <p:sp>
          <p:nvSpPr>
            <p:cNvPr id="211" name="Shape 211"/>
            <p:cNvSpPr/>
            <p:nvPr/>
          </p:nvSpPr>
          <p:spPr>
            <a:xfrm>
              <a:off x="0" y="184149"/>
              <a:ext cx="2342592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Time of flight information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71597" y="63500"/>
              <a:ext cx="1399397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3" name="Shape 213"/>
            <p:cNvSpPr/>
            <p:nvPr/>
          </p:nvSpPr>
          <p:spPr>
            <a:xfrm flipV="1">
              <a:off x="484297" y="0"/>
              <a:ext cx="1" cy="12700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4" name="Shape 214"/>
            <p:cNvSpPr/>
            <p:nvPr/>
          </p:nvSpPr>
          <p:spPr>
            <a:xfrm flipV="1">
              <a:off x="1855897" y="0"/>
              <a:ext cx="1" cy="12700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216" name="Shape 216"/>
          <p:cNvSpPr/>
          <p:nvPr/>
        </p:nvSpPr>
        <p:spPr>
          <a:xfrm>
            <a:off x="6343370" y="7251699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ter_60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1309687"/>
            <a:ext cx="9512300" cy="713422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203098" y="-38101"/>
            <a:ext cx="1259860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Given a set of observations (black) we can perform a search over target locations that maximizes the likelihood of the observation given the target’s location.</a:t>
            </a:r>
          </a:p>
        </p:txBody>
      </p:sp>
      <p:sp>
        <p:nvSpPr>
          <p:cNvPr id="220" name="Shape 220"/>
          <p:cNvSpPr/>
          <p:nvPr/>
        </p:nvSpPr>
        <p:spPr>
          <a:xfrm>
            <a:off x="275691" y="8451850"/>
            <a:ext cx="1245341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The intensity functions implied by our forward model at increasingly plausible target locations are in the other colors.</a:t>
            </a:r>
          </a:p>
        </p:txBody>
      </p:sp>
      <p:sp>
        <p:nvSpPr>
          <p:cNvPr id="221" name="Shape 221"/>
          <p:cNvSpPr/>
          <p:nvPr/>
        </p:nvSpPr>
        <p:spPr>
          <a:xfrm>
            <a:off x="6170040" y="7969250"/>
            <a:ext cx="664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Time</a:t>
            </a:r>
          </a:p>
        </p:txBody>
      </p:sp>
      <p:sp>
        <p:nvSpPr>
          <p:cNvPr id="222" name="Shape 222"/>
          <p:cNvSpPr/>
          <p:nvPr/>
        </p:nvSpPr>
        <p:spPr>
          <a:xfrm rot="16200000">
            <a:off x="1641602" y="4673599"/>
            <a:ext cx="10601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Intensity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5780" y="95249"/>
            <a:ext cx="1295323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We can use that forward model to perform a sum over possible bounce points on the target wall, to get a forward model for the two-unfocussed-bounce case. Among other benefits, this lets us gather more light, letting us work at lower SNR.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208275" y="2047353"/>
            <a:ext cx="8381177" cy="6991197"/>
            <a:chOff x="0" y="0"/>
            <a:chExt cx="8381176" cy="6991195"/>
          </a:xfrm>
        </p:grpSpPr>
        <p:sp>
          <p:nvSpPr>
            <p:cNvPr id="225" name="Shape 225"/>
            <p:cNvSpPr/>
            <p:nvPr/>
          </p:nvSpPr>
          <p:spPr>
            <a:xfrm rot="389729">
              <a:off x="2347533" y="4949926"/>
              <a:ext cx="1238809" cy="624228"/>
            </a:xfrm>
            <a:prstGeom prst="ellipse">
              <a:avLst/>
            </a:prstGeom>
            <a:solidFill>
              <a:srgbClr val="92F656"/>
            </a:solidFill>
            <a:ln w="254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6" name="Shape 226"/>
            <p:cNvSpPr/>
            <p:nvPr/>
          </p:nvSpPr>
          <p:spPr>
            <a:xfrm rot="21031613">
              <a:off x="2347533" y="4384704"/>
              <a:ext cx="1238809" cy="624228"/>
            </a:xfrm>
            <a:prstGeom prst="ellipse">
              <a:avLst/>
            </a:prstGeom>
            <a:solidFill>
              <a:srgbClr val="AFE4F9"/>
            </a:solidFill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227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803953">
              <a:off x="986070" y="3027185"/>
              <a:ext cx="3961735" cy="3961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>
              <a:off x="2347533" y="4695939"/>
              <a:ext cx="1238808" cy="624227"/>
            </a:xfrm>
            <a:prstGeom prst="ellipse">
              <a:avLst/>
            </a:prstGeom>
            <a:solidFill>
              <a:srgbClr val="FFC9BD"/>
            </a:solidFill>
            <a:ln w="254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9877" y="3211030"/>
              <a:ext cx="2621640" cy="1784942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 flipH="1" flipV="1">
              <a:off x="1071807" y="3874010"/>
              <a:ext cx="863777" cy="592301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 flipH="1">
              <a:off x="3211339" y="3035317"/>
              <a:ext cx="2505384" cy="1955313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2" name="Shape 232"/>
            <p:cNvSpPr/>
            <p:nvPr/>
          </p:nvSpPr>
          <p:spPr>
            <a:xfrm flipV="1">
              <a:off x="4254387" y="3029867"/>
              <a:ext cx="1482327" cy="1147481"/>
            </a:xfrm>
            <a:prstGeom prst="line">
              <a:avLst/>
            </a:prstGeom>
            <a:noFill/>
            <a:ln w="25400" cap="flat">
              <a:solidFill>
                <a:srgbClr val="EC5C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3122429"/>
              <a:ext cx="160824" cy="16082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5672774" y="2918009"/>
              <a:ext cx="160825" cy="160825"/>
            </a:xfrm>
            <a:prstGeom prst="ellipse">
              <a:avLst/>
            </a:prstGeom>
            <a:solidFill>
              <a:srgbClr val="EC5C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5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4247917">
              <a:off x="3878154" y="541287"/>
              <a:ext cx="3961735" cy="3961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hape 236"/>
            <p:cNvSpPr/>
            <p:nvPr/>
          </p:nvSpPr>
          <p:spPr>
            <a:xfrm>
              <a:off x="5479743" y="1517227"/>
              <a:ext cx="160825" cy="160824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3362495" y="1607521"/>
              <a:ext cx="2203072" cy="2970380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 flipV="1">
              <a:off x="4333199" y="1602409"/>
              <a:ext cx="1251122" cy="1663024"/>
            </a:xfrm>
            <a:prstGeom prst="line">
              <a:avLst/>
            </a:prstGeom>
            <a:noFill/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9876" y="3211031"/>
              <a:ext cx="2621641" cy="1529586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 flipH="1" flipV="1">
              <a:off x="1142924" y="3821386"/>
              <a:ext cx="999302" cy="591294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404259" y="3202476"/>
              <a:ext cx="160825" cy="160824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3280541" y="3289304"/>
              <a:ext cx="3203573" cy="2021946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 flipV="1">
              <a:off x="4820533" y="3273695"/>
              <a:ext cx="1673413" cy="1067992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01209" y="3213521"/>
              <a:ext cx="2529125" cy="2010961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" name="Shape 245"/>
            <p:cNvSpPr/>
            <p:nvPr/>
          </p:nvSpPr>
          <p:spPr>
            <a:xfrm flipH="1" flipV="1">
              <a:off x="1071807" y="3987683"/>
              <a:ext cx="862782" cy="68181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47" name="Shape 247"/>
          <p:cNvSpPr/>
          <p:nvPr/>
        </p:nvSpPr>
        <p:spPr>
          <a:xfrm rot="19929201">
            <a:off x="7249584" y="2925578"/>
            <a:ext cx="1897530" cy="814087"/>
          </a:xfrm>
          <a:prstGeom prst="rightArrow">
            <a:avLst>
              <a:gd name="adj1" fmla="val 32000"/>
              <a:gd name="adj2" fmla="val 99842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7452784" y="4241156"/>
            <a:ext cx="1897530" cy="814088"/>
          </a:xfrm>
          <a:prstGeom prst="rightArrow">
            <a:avLst>
              <a:gd name="adj1" fmla="val 32000"/>
              <a:gd name="adj2" fmla="val 99842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 rot="1057826">
            <a:off x="7238888" y="5663884"/>
            <a:ext cx="1897531" cy="814087"/>
          </a:xfrm>
          <a:prstGeom prst="rightArrow">
            <a:avLst>
              <a:gd name="adj1" fmla="val 32000"/>
              <a:gd name="adj2" fmla="val 99842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50" name="model_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8547" y="3904372"/>
            <a:ext cx="3266853" cy="2450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model_r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9147" y="6235302"/>
            <a:ext cx="3266853" cy="2450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model_re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9147" y="1587102"/>
            <a:ext cx="3266853" cy="2450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Screen Shot 2016-09-07 at 11.03.0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81489" y="8039899"/>
            <a:ext cx="1062321" cy="1111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 flipH="1">
            <a:off x="8784122" y="4020716"/>
            <a:ext cx="829778" cy="41206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 flipH="1">
            <a:off x="8793830" y="5979691"/>
            <a:ext cx="798907" cy="23476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" name="Shape 256"/>
          <p:cNvSpPr/>
          <p:nvPr/>
        </p:nvSpPr>
        <p:spPr>
          <a:xfrm flipH="1">
            <a:off x="8831152" y="7766369"/>
            <a:ext cx="512938" cy="708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11" y="7332325"/>
            <a:ext cx="577901" cy="32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32891" y="6406851"/>
            <a:ext cx="757508" cy="550129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147548" y="114299"/>
            <a:ext cx="1270970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Also, the reflecting wall and target wall may have a specular component. This lets us separate the problem into a series of two-point problems.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2305718" y="1839468"/>
            <a:ext cx="8175892" cy="4247888"/>
            <a:chOff x="0" y="0"/>
            <a:chExt cx="8175890" cy="4247886"/>
          </a:xfrm>
        </p:grpSpPr>
        <p:sp>
          <p:nvSpPr>
            <p:cNvPr id="261" name="Shape 261"/>
            <p:cNvSpPr/>
            <p:nvPr/>
          </p:nvSpPr>
          <p:spPr>
            <a:xfrm>
              <a:off x="2037681" y="4123181"/>
              <a:ext cx="507416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631780" y="681480"/>
              <a:ext cx="2544111" cy="185688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53851" y="522730"/>
              <a:ext cx="138486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Target</a:t>
              </a:r>
            </a:p>
          </p:txBody>
        </p:sp>
        <p:pic>
          <p:nvPicPr>
            <p:cNvPr id="264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12017"/>
              <a:ext cx="1278852" cy="714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Shape 265"/>
            <p:cNvSpPr/>
            <p:nvPr/>
          </p:nvSpPr>
          <p:spPr>
            <a:xfrm>
              <a:off x="23221" y="1832589"/>
              <a:ext cx="128320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Detector</a:t>
              </a:r>
            </a:p>
          </p:txBody>
        </p:sp>
        <p:pic>
          <p:nvPicPr>
            <p:cNvPr id="266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0924" y="237884"/>
              <a:ext cx="1676309" cy="1217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Shape 267"/>
            <p:cNvSpPr/>
            <p:nvPr/>
          </p:nvSpPr>
          <p:spPr>
            <a:xfrm>
              <a:off x="2190079" y="1354580"/>
              <a:ext cx="4065745" cy="2768160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 flipH="1">
              <a:off x="6255821" y="1533868"/>
              <a:ext cx="540143" cy="2588871"/>
            </a:xfrm>
            <a:prstGeom prst="line">
              <a:avLst/>
            </a:prstGeom>
            <a:noFill/>
            <a:ln w="254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 flipH="1" flipV="1">
              <a:off x="1798235" y="3466601"/>
              <a:ext cx="937948" cy="656691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 flipV="1">
              <a:off x="6215980" y="3841568"/>
              <a:ext cx="816148" cy="281724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1" name="Shape 271"/>
            <p:cNvSpPr/>
            <p:nvPr/>
          </p:nvSpPr>
          <p:spPr>
            <a:xfrm flipV="1">
              <a:off x="6241587" y="3657881"/>
              <a:ext cx="465411" cy="465411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 flipH="1" flipV="1">
              <a:off x="5913287" y="3478653"/>
              <a:ext cx="328096" cy="644640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 flipH="1" flipV="1">
              <a:off x="5600897" y="3821066"/>
              <a:ext cx="615086" cy="302227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 flipV="1">
              <a:off x="6266781" y="2468945"/>
              <a:ext cx="332264" cy="1654348"/>
            </a:xfrm>
            <a:prstGeom prst="line">
              <a:avLst/>
            </a:prstGeom>
            <a:noFill/>
            <a:ln w="254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 flipH="1">
              <a:off x="6441364" y="1532389"/>
              <a:ext cx="358818" cy="358817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 flipH="1">
              <a:off x="5892352" y="1532491"/>
              <a:ext cx="920530" cy="340895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7" name="Shape 277"/>
            <p:cNvSpPr/>
            <p:nvPr/>
          </p:nvSpPr>
          <p:spPr>
            <a:xfrm flipH="1" flipV="1">
              <a:off x="6249879" y="1462261"/>
              <a:ext cx="550303" cy="57430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09634" y="1545190"/>
              <a:ext cx="189484" cy="467758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" name="Shape 279"/>
            <p:cNvSpPr/>
            <p:nvPr/>
          </p:nvSpPr>
          <p:spPr>
            <a:xfrm flipH="1">
              <a:off x="2729041" y="1533868"/>
              <a:ext cx="4066923" cy="2588872"/>
            </a:xfrm>
            <a:prstGeom prst="line">
              <a:avLst/>
            </a:prstGeom>
            <a:noFill/>
            <a:ln w="254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1569" y="2789482"/>
              <a:ext cx="1877475" cy="1333258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" name="Shape 281"/>
            <p:cNvSpPr/>
            <p:nvPr/>
          </p:nvSpPr>
          <p:spPr>
            <a:xfrm flipH="1">
              <a:off x="4653245" y="1532491"/>
              <a:ext cx="2154112" cy="1362204"/>
            </a:xfrm>
            <a:prstGeom prst="line">
              <a:avLst/>
            </a:prstGeom>
            <a:noFill/>
            <a:ln w="254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342481" y="1456290"/>
              <a:ext cx="2074319" cy="1410772"/>
            </a:xfrm>
            <a:prstGeom prst="line">
              <a:avLst/>
            </a:prstGeom>
            <a:noFill/>
            <a:ln w="381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 flipH="1" flipV="1">
              <a:off x="2266303" y="3412988"/>
              <a:ext cx="469879" cy="710641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 flipV="1">
              <a:off x="2736181" y="3660026"/>
              <a:ext cx="145182" cy="463604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5" name="Shape 285"/>
            <p:cNvSpPr/>
            <p:nvPr/>
          </p:nvSpPr>
          <p:spPr>
            <a:xfrm flipV="1">
              <a:off x="2723481" y="3850717"/>
              <a:ext cx="851322" cy="272912"/>
            </a:xfrm>
            <a:prstGeom prst="line">
              <a:avLst/>
            </a:prstGeom>
            <a:noFill/>
            <a:ln w="12700" cap="flat">
              <a:solidFill>
                <a:srgbClr val="EC5C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384915" y="0"/>
              <a:ext cx="1074421" cy="469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6140094" y="3998474"/>
              <a:ext cx="249413" cy="249413"/>
            </a:xfrm>
            <a:prstGeom prst="ellipse">
              <a:avLst/>
            </a:prstGeom>
            <a:solidFill>
              <a:srgbClr val="EC5C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607436" y="3998474"/>
              <a:ext cx="249415" cy="249413"/>
            </a:xfrm>
            <a:prstGeom prst="ellipse">
              <a:avLst/>
            </a:prstGeom>
            <a:solidFill>
              <a:srgbClr val="EC5C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0" name="Shape 290"/>
          <p:cNvSpPr/>
          <p:nvPr/>
        </p:nvSpPr>
        <p:spPr>
          <a:xfrm>
            <a:off x="889225" y="8141258"/>
            <a:ext cx="226009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2490079" y="6608284"/>
            <a:ext cx="1863626" cy="13028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82" y="7334544"/>
            <a:ext cx="569617" cy="318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915" y="6410701"/>
            <a:ext cx="746648" cy="54224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957106" y="6908091"/>
            <a:ext cx="1810930" cy="123297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 flipH="1" flipV="1">
            <a:off x="782573" y="7848810"/>
            <a:ext cx="417774" cy="292498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 flipH="1">
            <a:off x="1197166" y="7547213"/>
            <a:ext cx="2570109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360917" y="7547213"/>
            <a:ext cx="836250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 flipH="1">
            <a:off x="2181229" y="7711036"/>
            <a:ext cx="853005" cy="205768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1024987" y="6953393"/>
            <a:ext cx="923926" cy="628375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2716489" y="8085712"/>
            <a:ext cx="111092" cy="111092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1143001" y="8085712"/>
            <a:ext cx="111093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5815679" y="8163140"/>
            <a:ext cx="22929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7439816" y="6607870"/>
            <a:ext cx="1149658" cy="83910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4871" y="7344693"/>
            <a:ext cx="577901" cy="322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2866" y="6407413"/>
            <a:ext cx="757508" cy="55012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5884546" y="6912037"/>
            <a:ext cx="1837270" cy="1250904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 flipH="1">
            <a:off x="7747214" y="7130424"/>
            <a:ext cx="392953" cy="98171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 flipH="1" flipV="1">
            <a:off x="5707475" y="7866438"/>
            <a:ext cx="423850" cy="296753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9" name="Shape 309"/>
          <p:cNvSpPr/>
          <p:nvPr/>
        </p:nvSpPr>
        <p:spPr>
          <a:xfrm flipH="1">
            <a:off x="6115397" y="7092324"/>
            <a:ext cx="2044128" cy="108331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Shape 310"/>
          <p:cNvSpPr/>
          <p:nvPr/>
        </p:nvSpPr>
        <p:spPr>
          <a:xfrm>
            <a:off x="5279687" y="7560455"/>
            <a:ext cx="848412" cy="602486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Shape 311"/>
          <p:cNvSpPr/>
          <p:nvPr/>
        </p:nvSpPr>
        <p:spPr>
          <a:xfrm flipH="1">
            <a:off x="6927685" y="7106733"/>
            <a:ext cx="1208463" cy="636443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>
            <a:off x="5953415" y="6957999"/>
            <a:ext cx="937364" cy="637514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>
            <a:off x="7669518" y="8106786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6073145" y="8106786"/>
            <a:ext cx="112709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 flipV="1">
            <a:off x="2746498" y="7523181"/>
            <a:ext cx="1048456" cy="641912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 flipV="1">
            <a:off x="2814120" y="7777188"/>
            <a:ext cx="559246" cy="348734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>
            <a:off x="4500627" y="716971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18" name="Shape 318"/>
          <p:cNvSpPr/>
          <p:nvPr/>
        </p:nvSpPr>
        <p:spPr>
          <a:xfrm flipH="1">
            <a:off x="7721600" y="7538033"/>
            <a:ext cx="250341" cy="612208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10085351" y="8166446"/>
            <a:ext cx="229296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Shape 320"/>
          <p:cNvSpPr/>
          <p:nvPr/>
        </p:nvSpPr>
        <p:spPr>
          <a:xfrm>
            <a:off x="11709488" y="6611176"/>
            <a:ext cx="1149659" cy="83910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>
            <a:off x="10154219" y="6915344"/>
            <a:ext cx="1837270" cy="1250904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 flipH="1">
            <a:off x="12016887" y="7133730"/>
            <a:ext cx="392952" cy="981717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Shape 323"/>
          <p:cNvSpPr/>
          <p:nvPr/>
        </p:nvSpPr>
        <p:spPr>
          <a:xfrm flipH="1" flipV="1">
            <a:off x="9977148" y="7869744"/>
            <a:ext cx="423850" cy="296753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Shape 324"/>
          <p:cNvSpPr/>
          <p:nvPr/>
        </p:nvSpPr>
        <p:spPr>
          <a:xfrm flipH="1">
            <a:off x="10385070" y="7095630"/>
            <a:ext cx="2044128" cy="108331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9549360" y="7563761"/>
            <a:ext cx="848412" cy="602486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 flipH="1">
            <a:off x="11197358" y="7110039"/>
            <a:ext cx="1208463" cy="636443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>
            <a:off x="10223087" y="6961305"/>
            <a:ext cx="937365" cy="637514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Shape 328"/>
          <p:cNvSpPr/>
          <p:nvPr/>
        </p:nvSpPr>
        <p:spPr>
          <a:xfrm>
            <a:off x="11939191" y="8110092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10342818" y="8110092"/>
            <a:ext cx="112709" cy="11270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 flipH="1">
            <a:off x="11991272" y="7541340"/>
            <a:ext cx="250342" cy="612207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>
            <a:off x="8802443" y="7182174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32" name="Shape 332"/>
          <p:cNvSpPr/>
          <p:nvPr/>
        </p:nvSpPr>
        <p:spPr>
          <a:xfrm>
            <a:off x="-8890" y="8228896"/>
            <a:ext cx="1302258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We can approximate the overall partially-specular response as the sum of the responses if two all but two of the faces are specular, since those paths will dominate the overall response assuming a significant (&gt;1%) specular component. Specular legs are shown above in green.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9156424" y="8465973"/>
            <a:ext cx="721248" cy="363432"/>
          </a:xfrm>
          <a:prstGeom prst="ellipse">
            <a:avLst/>
          </a:prstGeom>
          <a:solidFill>
            <a:srgbClr val="FFC9BD"/>
          </a:solidFill>
          <a:ln w="25400">
            <a:solidFill>
              <a:srgbClr val="EC5C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" name="Shape 335"/>
          <p:cNvSpPr/>
          <p:nvPr/>
        </p:nvSpPr>
        <p:spPr>
          <a:xfrm>
            <a:off x="8838923" y="5724342"/>
            <a:ext cx="721249" cy="363432"/>
          </a:xfrm>
          <a:prstGeom prst="ellipse">
            <a:avLst/>
          </a:prstGeom>
          <a:solidFill>
            <a:srgbClr val="FFC9BD"/>
          </a:solidFill>
          <a:ln w="25400">
            <a:solidFill>
              <a:srgbClr val="EC5C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" name="Shape 336"/>
          <p:cNvSpPr/>
          <p:nvPr/>
        </p:nvSpPr>
        <p:spPr>
          <a:xfrm>
            <a:off x="8838923" y="2854142"/>
            <a:ext cx="721249" cy="363432"/>
          </a:xfrm>
          <a:prstGeom prst="ellipse">
            <a:avLst/>
          </a:prstGeom>
          <a:solidFill>
            <a:srgbClr val="FFC9BD"/>
          </a:solidFill>
          <a:ln w="25400">
            <a:solidFill>
              <a:srgbClr val="EC5C5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" name="Shape 337"/>
          <p:cNvSpPr/>
          <p:nvPr/>
        </p:nvSpPr>
        <p:spPr>
          <a:xfrm>
            <a:off x="1448025" y="3061258"/>
            <a:ext cx="226009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hape 338"/>
          <p:cNvSpPr/>
          <p:nvPr/>
        </p:nvSpPr>
        <p:spPr>
          <a:xfrm>
            <a:off x="3048879" y="1528284"/>
            <a:ext cx="1863626" cy="13028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3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418" y="2254544"/>
            <a:ext cx="569617" cy="318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715" y="1330701"/>
            <a:ext cx="746648" cy="542242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1515906" y="1828091"/>
            <a:ext cx="1810930" cy="123297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hape 342"/>
          <p:cNvSpPr/>
          <p:nvPr/>
        </p:nvSpPr>
        <p:spPr>
          <a:xfrm flipH="1" flipV="1">
            <a:off x="1341373" y="2768809"/>
            <a:ext cx="417774" cy="292499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 flipH="1">
            <a:off x="1755966" y="2467213"/>
            <a:ext cx="2570109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Shape 344"/>
          <p:cNvSpPr/>
          <p:nvPr/>
        </p:nvSpPr>
        <p:spPr>
          <a:xfrm>
            <a:off x="919717" y="2467213"/>
            <a:ext cx="836250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Shape 345"/>
          <p:cNvSpPr/>
          <p:nvPr/>
        </p:nvSpPr>
        <p:spPr>
          <a:xfrm flipH="1">
            <a:off x="2740029" y="2631036"/>
            <a:ext cx="853005" cy="205768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>
            <a:off x="1583787" y="1873393"/>
            <a:ext cx="923926" cy="628375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>
            <a:off x="3275289" y="3005712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1701801" y="3005712"/>
            <a:ext cx="111093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 flipV="1">
            <a:off x="3305298" y="2443182"/>
            <a:ext cx="1048456" cy="641911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 flipV="1">
            <a:off x="3372920" y="2697188"/>
            <a:ext cx="559246" cy="348734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>
            <a:off x="5587805" y="1993485"/>
            <a:ext cx="1897530" cy="814087"/>
          </a:xfrm>
          <a:prstGeom prst="rightArrow">
            <a:avLst>
              <a:gd name="adj1" fmla="val 32000"/>
              <a:gd name="adj2" fmla="val 9984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 flipH="1" flipV="1">
            <a:off x="8783573" y="2724762"/>
            <a:ext cx="417774" cy="292498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Shape 353"/>
          <p:cNvSpPr/>
          <p:nvPr/>
        </p:nvSpPr>
        <p:spPr>
          <a:xfrm flipH="1">
            <a:off x="9198166" y="2423165"/>
            <a:ext cx="2570109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4" name="Shape 354"/>
          <p:cNvSpPr/>
          <p:nvPr/>
        </p:nvSpPr>
        <p:spPr>
          <a:xfrm>
            <a:off x="8361917" y="2423165"/>
            <a:ext cx="836250" cy="593849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Shape 355"/>
          <p:cNvSpPr/>
          <p:nvPr/>
        </p:nvSpPr>
        <p:spPr>
          <a:xfrm flipH="1">
            <a:off x="10182229" y="2586988"/>
            <a:ext cx="853005" cy="205769"/>
          </a:xfrm>
          <a:prstGeom prst="line">
            <a:avLst/>
          </a:prstGeom>
          <a:ln w="254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Shape 356"/>
          <p:cNvSpPr/>
          <p:nvPr/>
        </p:nvSpPr>
        <p:spPr>
          <a:xfrm>
            <a:off x="11708089" y="2363630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9144001" y="2961665"/>
            <a:ext cx="111093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8338188" y="2389030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59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3953">
            <a:off x="7733731" y="1595441"/>
            <a:ext cx="2931633" cy="2931634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1644091" y="6321640"/>
            <a:ext cx="22929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Shape 361"/>
          <p:cNvSpPr/>
          <p:nvPr/>
        </p:nvSpPr>
        <p:spPr>
          <a:xfrm>
            <a:off x="2662476" y="4330813"/>
            <a:ext cx="1783616" cy="124890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6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83" y="5503193"/>
            <a:ext cx="577901" cy="32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278" y="4565913"/>
            <a:ext cx="757508" cy="550129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1712958" y="5070538"/>
            <a:ext cx="1837270" cy="1250903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 flipH="1">
            <a:off x="3575626" y="5288924"/>
            <a:ext cx="392953" cy="98171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Shape 366"/>
          <p:cNvSpPr/>
          <p:nvPr/>
        </p:nvSpPr>
        <p:spPr>
          <a:xfrm flipH="1" flipV="1">
            <a:off x="1535888" y="6024938"/>
            <a:ext cx="423849" cy="296753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 flipH="1">
            <a:off x="1943810" y="5250823"/>
            <a:ext cx="2044127" cy="1083318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>
            <a:off x="1108099" y="5718955"/>
            <a:ext cx="848412" cy="602486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 flipH="1">
            <a:off x="2756098" y="5265233"/>
            <a:ext cx="1208462" cy="636443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>
            <a:off x="1781827" y="5116499"/>
            <a:ext cx="937364" cy="637514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>
            <a:off x="3497930" y="6265286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1901557" y="6265286"/>
            <a:ext cx="112709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 flipH="1">
            <a:off x="3550012" y="5696534"/>
            <a:ext cx="250341" cy="612207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 flipH="1">
            <a:off x="1953217" y="4660900"/>
            <a:ext cx="3152184" cy="1668449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>
            <a:off x="5021930" y="4626986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5587805" y="4774556"/>
            <a:ext cx="1897530" cy="814088"/>
          </a:xfrm>
          <a:prstGeom prst="rightArrow">
            <a:avLst>
              <a:gd name="adj1" fmla="val 32000"/>
              <a:gd name="adj2" fmla="val 9984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 flipH="1" flipV="1">
            <a:off x="8771432" y="5605838"/>
            <a:ext cx="423850" cy="296753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>
            <a:off x="8343643" y="5299855"/>
            <a:ext cx="848413" cy="602486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12257474" y="4207886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8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3953">
            <a:off x="7809931" y="4440241"/>
            <a:ext cx="2931633" cy="2931634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 flipH="1">
            <a:off x="9192217" y="4241799"/>
            <a:ext cx="3152183" cy="1668450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 flipH="1">
            <a:off x="10666694" y="4241799"/>
            <a:ext cx="1675362" cy="883082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9144001" y="5850512"/>
            <a:ext cx="111093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8304174" y="5239534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8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568" y="8228665"/>
            <a:ext cx="577901" cy="32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7948" y="7303191"/>
            <a:ext cx="757508" cy="550129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1920408" y="9062786"/>
            <a:ext cx="229296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3544545" y="7507516"/>
            <a:ext cx="1149659" cy="83910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9" name="Shape 389"/>
          <p:cNvSpPr/>
          <p:nvPr/>
        </p:nvSpPr>
        <p:spPr>
          <a:xfrm>
            <a:off x="1989276" y="7811684"/>
            <a:ext cx="1837270" cy="1250904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0" name="Shape 390"/>
          <p:cNvSpPr/>
          <p:nvPr/>
        </p:nvSpPr>
        <p:spPr>
          <a:xfrm flipH="1">
            <a:off x="3851944" y="8030070"/>
            <a:ext cx="392952" cy="981717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 flipH="1" flipV="1">
            <a:off x="1812205" y="8766085"/>
            <a:ext cx="423850" cy="296752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 flipH="1">
            <a:off x="2220127" y="7991970"/>
            <a:ext cx="2044128" cy="1083317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>
            <a:off x="1384416" y="8460101"/>
            <a:ext cx="848413" cy="602486"/>
          </a:xfrm>
          <a:prstGeom prst="line">
            <a:avLst/>
          </a:prstGeom>
          <a:ln w="381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 flipH="1">
            <a:off x="3032415" y="8006379"/>
            <a:ext cx="1208463" cy="636443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2058144" y="7857645"/>
            <a:ext cx="937365" cy="637514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>
            <a:off x="3774248" y="9006432"/>
            <a:ext cx="112708" cy="112708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2177875" y="9006432"/>
            <a:ext cx="112709" cy="11270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 flipH="1">
            <a:off x="3826329" y="8437680"/>
            <a:ext cx="250342" cy="612207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9" name="Shape 399"/>
          <p:cNvSpPr/>
          <p:nvPr/>
        </p:nvSpPr>
        <p:spPr>
          <a:xfrm>
            <a:off x="7687357" y="7392368"/>
            <a:ext cx="1837270" cy="1250904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Shape 400"/>
          <p:cNvSpPr/>
          <p:nvPr/>
        </p:nvSpPr>
        <p:spPr>
          <a:xfrm flipH="1">
            <a:off x="9537324" y="7610754"/>
            <a:ext cx="392953" cy="981717"/>
          </a:xfrm>
          <a:prstGeom prst="line">
            <a:avLst/>
          </a:prstGeom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1" name="Shape 401"/>
          <p:cNvSpPr/>
          <p:nvPr/>
        </p:nvSpPr>
        <p:spPr>
          <a:xfrm>
            <a:off x="7756225" y="7438330"/>
            <a:ext cx="937365" cy="637513"/>
          </a:xfrm>
          <a:prstGeom prst="line">
            <a:avLst/>
          </a:prstGeom>
          <a:ln w="38100">
            <a:solidFill>
              <a:srgbClr val="EC5C57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Shape 402"/>
          <p:cNvSpPr/>
          <p:nvPr/>
        </p:nvSpPr>
        <p:spPr>
          <a:xfrm flipH="1">
            <a:off x="9524410" y="8018364"/>
            <a:ext cx="250342" cy="612208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3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3953">
            <a:off x="8051231" y="7181872"/>
            <a:ext cx="2931633" cy="2931634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9461502" y="8592143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9880602" y="7551262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7632702" y="7335362"/>
            <a:ext cx="111092" cy="111092"/>
          </a:xfrm>
          <a:prstGeom prst="ellipse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5541730" y="7761482"/>
            <a:ext cx="1897530" cy="814088"/>
          </a:xfrm>
          <a:prstGeom prst="rightArrow">
            <a:avLst>
              <a:gd name="adj1" fmla="val 32000"/>
              <a:gd name="adj2" fmla="val 9984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2699884" y="337448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409" name="Shape 409"/>
          <p:cNvSpPr/>
          <p:nvPr/>
        </p:nvSpPr>
        <p:spPr>
          <a:xfrm>
            <a:off x="2699884" y="6735569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410" name="Shape 410"/>
          <p:cNvSpPr/>
          <p:nvPr/>
        </p:nvSpPr>
        <p:spPr>
          <a:xfrm>
            <a:off x="9067721" y="4068349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411" name="Shape 411"/>
          <p:cNvSpPr/>
          <p:nvPr/>
        </p:nvSpPr>
        <p:spPr>
          <a:xfrm>
            <a:off x="9067721" y="6811756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412" name="Shape 412"/>
          <p:cNvSpPr/>
          <p:nvPr/>
        </p:nvSpPr>
        <p:spPr>
          <a:xfrm>
            <a:off x="155734" y="163422"/>
            <a:ext cx="1276167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Each partially-specular sub-component can be approximated as a two-point problem, which we can add together to get a fast and accurate approximation of the true temporal response.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Table 414"/>
          <p:cNvGraphicFramePr/>
          <p:nvPr/>
        </p:nvGraphicFramePr>
        <p:xfrm>
          <a:off x="546100" y="495300"/>
          <a:ext cx="12184361" cy="90391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6090"/>
                <a:gridCol w="3046090"/>
                <a:gridCol w="3046090"/>
                <a:gridCol w="3046090"/>
              </a:tblGrid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Source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Detector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Specularity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Can the target’s location be recovered?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Yes, but it’s hard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Yes, but it’s hard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Maybe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Partial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Partial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Partial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Partial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Maybe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Mirror-like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No, unless you’re really lucky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Mirror-like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Maybe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Collimated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Mirror-like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Maybe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317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Divergent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Unfocused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Mirrorlike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Maybe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