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911600" y="7219950"/>
            <a:ext cx="507416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0" name="Shape 120"/>
          <p:cNvSpPr/>
          <p:nvPr/>
        </p:nvSpPr>
        <p:spPr>
          <a:xfrm>
            <a:off x="7505699" y="3778250"/>
            <a:ext cx="2214465" cy="160913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1" name="Shape 121"/>
          <p:cNvSpPr/>
          <p:nvPr/>
        </p:nvSpPr>
        <p:spPr>
          <a:xfrm>
            <a:off x="8527770" y="3619500"/>
            <a:ext cx="13848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Target</a:t>
            </a:r>
          </a:p>
        </p:txBody>
      </p:sp>
      <p:pic>
        <p:nvPicPr>
          <p:cNvPr id="12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3919" y="5408787"/>
            <a:ext cx="1278851" cy="71402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1897140" y="4929359"/>
            <a:ext cx="12832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Detector</a:t>
            </a:r>
          </a:p>
        </p:txBody>
      </p:sp>
      <p:pic>
        <p:nvPicPr>
          <p:cNvPr id="12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4843" y="3334653"/>
            <a:ext cx="1676308" cy="121739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4063999" y="4451350"/>
            <a:ext cx="4065743" cy="2768158"/>
          </a:xfrm>
          <a:prstGeom prst="line">
            <a:avLst/>
          </a:prstGeom>
          <a:ln w="381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6" name="Shape 126"/>
          <p:cNvSpPr/>
          <p:nvPr/>
        </p:nvSpPr>
        <p:spPr>
          <a:xfrm flipH="1">
            <a:off x="8129741" y="4630638"/>
            <a:ext cx="540142" cy="2588870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7" name="Shape 127"/>
          <p:cNvSpPr/>
          <p:nvPr/>
        </p:nvSpPr>
        <p:spPr>
          <a:xfrm flipH="1" flipV="1">
            <a:off x="3672154" y="6563371"/>
            <a:ext cx="937947" cy="656690"/>
          </a:xfrm>
          <a:prstGeom prst="line">
            <a:avLst/>
          </a:prstGeom>
          <a:ln w="381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8" name="Shape 128"/>
          <p:cNvSpPr/>
          <p:nvPr/>
        </p:nvSpPr>
        <p:spPr>
          <a:xfrm flipV="1">
            <a:off x="8089900" y="6938338"/>
            <a:ext cx="816148" cy="281723"/>
          </a:xfrm>
          <a:prstGeom prst="line">
            <a:avLst/>
          </a:prstGeom>
          <a:ln w="12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9" name="Shape 129"/>
          <p:cNvSpPr/>
          <p:nvPr/>
        </p:nvSpPr>
        <p:spPr>
          <a:xfrm flipV="1">
            <a:off x="8115506" y="6754650"/>
            <a:ext cx="465411" cy="465411"/>
          </a:xfrm>
          <a:prstGeom prst="line">
            <a:avLst/>
          </a:prstGeom>
          <a:ln w="12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0" name="Shape 130"/>
          <p:cNvSpPr/>
          <p:nvPr/>
        </p:nvSpPr>
        <p:spPr>
          <a:xfrm flipH="1" flipV="1">
            <a:off x="7787206" y="6575422"/>
            <a:ext cx="328095" cy="644639"/>
          </a:xfrm>
          <a:prstGeom prst="line">
            <a:avLst/>
          </a:prstGeom>
          <a:ln w="12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1" name="Shape 131"/>
          <p:cNvSpPr/>
          <p:nvPr/>
        </p:nvSpPr>
        <p:spPr>
          <a:xfrm flipH="1" flipV="1">
            <a:off x="7474816" y="6917835"/>
            <a:ext cx="615085" cy="302226"/>
          </a:xfrm>
          <a:prstGeom prst="line">
            <a:avLst/>
          </a:prstGeom>
          <a:ln w="12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2" name="Shape 132"/>
          <p:cNvSpPr/>
          <p:nvPr/>
        </p:nvSpPr>
        <p:spPr>
          <a:xfrm flipV="1">
            <a:off x="8140700" y="5565714"/>
            <a:ext cx="332263" cy="1654347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3" name="Shape 133"/>
          <p:cNvSpPr/>
          <p:nvPr/>
        </p:nvSpPr>
        <p:spPr>
          <a:xfrm flipH="1">
            <a:off x="8315284" y="4629158"/>
            <a:ext cx="358817" cy="358816"/>
          </a:xfrm>
          <a:prstGeom prst="line">
            <a:avLst/>
          </a:prstGeom>
          <a:ln w="12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" name="Shape 134"/>
          <p:cNvSpPr/>
          <p:nvPr/>
        </p:nvSpPr>
        <p:spPr>
          <a:xfrm flipH="1">
            <a:off x="7766272" y="4629260"/>
            <a:ext cx="920529" cy="340894"/>
          </a:xfrm>
          <a:prstGeom prst="line">
            <a:avLst/>
          </a:prstGeom>
          <a:ln w="12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" name="Shape 135"/>
          <p:cNvSpPr/>
          <p:nvPr/>
        </p:nvSpPr>
        <p:spPr>
          <a:xfrm flipH="1" flipV="1">
            <a:off x="8123799" y="4559029"/>
            <a:ext cx="550302" cy="57430"/>
          </a:xfrm>
          <a:prstGeom prst="line">
            <a:avLst/>
          </a:prstGeom>
          <a:ln w="12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6" name="Shape 136"/>
          <p:cNvSpPr/>
          <p:nvPr/>
        </p:nvSpPr>
        <p:spPr>
          <a:xfrm>
            <a:off x="8683554" y="4641960"/>
            <a:ext cx="189483" cy="467757"/>
          </a:xfrm>
          <a:prstGeom prst="line">
            <a:avLst/>
          </a:prstGeom>
          <a:ln w="12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7" name="Shape 137"/>
          <p:cNvSpPr/>
          <p:nvPr/>
        </p:nvSpPr>
        <p:spPr>
          <a:xfrm flipH="1">
            <a:off x="4602961" y="4630638"/>
            <a:ext cx="4066922" cy="2588870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8" name="Shape 138"/>
          <p:cNvSpPr/>
          <p:nvPr/>
        </p:nvSpPr>
        <p:spPr>
          <a:xfrm>
            <a:off x="2725488" y="5886252"/>
            <a:ext cx="1877474" cy="1333256"/>
          </a:xfrm>
          <a:prstGeom prst="line">
            <a:avLst/>
          </a:prstGeom>
          <a:ln w="381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9" name="Shape 139"/>
          <p:cNvSpPr/>
          <p:nvPr/>
        </p:nvSpPr>
        <p:spPr>
          <a:xfrm flipH="1">
            <a:off x="6527165" y="4629260"/>
            <a:ext cx="2154111" cy="1362203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0" name="Shape 140"/>
          <p:cNvSpPr/>
          <p:nvPr/>
        </p:nvSpPr>
        <p:spPr>
          <a:xfrm>
            <a:off x="4216400" y="4553060"/>
            <a:ext cx="2074318" cy="1410770"/>
          </a:xfrm>
          <a:prstGeom prst="line">
            <a:avLst/>
          </a:prstGeom>
          <a:ln w="381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1" name="Shape 141"/>
          <p:cNvSpPr/>
          <p:nvPr/>
        </p:nvSpPr>
        <p:spPr>
          <a:xfrm flipH="1" flipV="1">
            <a:off x="4140223" y="6509758"/>
            <a:ext cx="469878" cy="710640"/>
          </a:xfrm>
          <a:prstGeom prst="line">
            <a:avLst/>
          </a:prstGeom>
          <a:ln w="12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2" name="Shape 142"/>
          <p:cNvSpPr/>
          <p:nvPr/>
        </p:nvSpPr>
        <p:spPr>
          <a:xfrm flipV="1">
            <a:off x="4610100" y="6756795"/>
            <a:ext cx="145181" cy="463603"/>
          </a:xfrm>
          <a:prstGeom prst="line">
            <a:avLst/>
          </a:prstGeom>
          <a:ln w="12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3" name="Shape 143"/>
          <p:cNvSpPr/>
          <p:nvPr/>
        </p:nvSpPr>
        <p:spPr>
          <a:xfrm flipV="1">
            <a:off x="4597400" y="6947487"/>
            <a:ext cx="851321" cy="272911"/>
          </a:xfrm>
          <a:prstGeom prst="line">
            <a:avLst/>
          </a:prstGeom>
          <a:ln w="12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4" name="Shape 144"/>
          <p:cNvSpPr/>
          <p:nvPr/>
        </p:nvSpPr>
        <p:spPr>
          <a:xfrm>
            <a:off x="1791646" y="852368"/>
            <a:ext cx="861044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Scenario: Directional source and detector</a:t>
            </a:r>
          </a:p>
        </p:txBody>
      </p:sp>
      <p:sp>
        <p:nvSpPr>
          <p:cNvPr id="145" name="Shape 145"/>
          <p:cNvSpPr/>
          <p:nvPr/>
        </p:nvSpPr>
        <p:spPr>
          <a:xfrm>
            <a:off x="3258834" y="3096769"/>
            <a:ext cx="107442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Source</a:t>
            </a:r>
          </a:p>
        </p:txBody>
      </p:sp>
      <p:sp>
        <p:nvSpPr>
          <p:cNvPr id="146" name="Shape 146"/>
          <p:cNvSpPr/>
          <p:nvPr/>
        </p:nvSpPr>
        <p:spPr>
          <a:xfrm>
            <a:off x="8014014" y="7095244"/>
            <a:ext cx="249412" cy="249412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4481355" y="7095244"/>
            <a:ext cx="249413" cy="249412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1189507" y="8197082"/>
            <a:ext cx="1062578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Can we locate the target from a single observation?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two_point_pla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966" y="1462291"/>
            <a:ext cx="7450868" cy="5588152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952677" y="273049"/>
            <a:ext cx="1109944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 found a mathematical formula (red) that closely</a:t>
            </a:r>
          </a:p>
          <a:p>
            <a:pPr/>
            <a:r>
              <a:t>matches simulation (blue) and is very fast to evaluate.</a:t>
            </a:r>
          </a:p>
        </p:txBody>
      </p:sp>
      <p:sp>
        <p:nvSpPr>
          <p:cNvPr id="152" name="Shape 152"/>
          <p:cNvSpPr/>
          <p:nvPr/>
        </p:nvSpPr>
        <p:spPr>
          <a:xfrm>
            <a:off x="657097" y="7619999"/>
            <a:ext cx="1169060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This will make it possible to perform a gradient-descent </a:t>
            </a:r>
          </a:p>
          <a:p>
            <a:pPr/>
            <a:r>
              <a:t>search for the location of the target much more quickly.</a:t>
            </a:r>
          </a:p>
        </p:txBody>
      </p:sp>
      <p:sp>
        <p:nvSpPr>
          <p:cNvPr id="153" name="Shape 153"/>
          <p:cNvSpPr/>
          <p:nvPr/>
        </p:nvSpPr>
        <p:spPr>
          <a:xfrm>
            <a:off x="2080412" y="4021341"/>
            <a:ext cx="124937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Intensity</a:t>
            </a:r>
          </a:p>
        </p:txBody>
      </p:sp>
      <p:sp>
        <p:nvSpPr>
          <p:cNvPr id="154" name="Shape 154"/>
          <p:cNvSpPr/>
          <p:nvPr/>
        </p:nvSpPr>
        <p:spPr>
          <a:xfrm>
            <a:off x="6114999" y="6802642"/>
            <a:ext cx="77480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5593016" y="2572792"/>
            <a:ext cx="1302795" cy="656469"/>
          </a:xfrm>
          <a:prstGeom prst="ellipse">
            <a:avLst/>
          </a:prstGeom>
          <a:solidFill>
            <a:srgbClr val="FFC9BD"/>
          </a:solidFill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7" name="Shape 157"/>
          <p:cNvSpPr/>
          <p:nvPr/>
        </p:nvSpPr>
        <p:spPr>
          <a:xfrm flipV="1">
            <a:off x="5965028" y="2962214"/>
            <a:ext cx="332263" cy="1654347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8" name="Shape 158"/>
          <p:cNvSpPr/>
          <p:nvPr/>
        </p:nvSpPr>
        <p:spPr>
          <a:xfrm flipH="1">
            <a:off x="3921092" y="2920906"/>
            <a:ext cx="2154111" cy="1362204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9319" y="871061"/>
            <a:ext cx="3999389" cy="3999389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/>
        </p:nvSpPr>
        <p:spPr>
          <a:xfrm>
            <a:off x="228929" y="298450"/>
            <a:ext cx="1254694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mathematical formula is derived by considering the size ellipse of collisions which forms on the target wall.</a:t>
            </a:r>
          </a:p>
        </p:txBody>
      </p:sp>
      <p:sp>
        <p:nvSpPr>
          <p:cNvPr id="161" name="Shape 161"/>
          <p:cNvSpPr/>
          <p:nvPr/>
        </p:nvSpPr>
        <p:spPr>
          <a:xfrm>
            <a:off x="8002930" y="2635805"/>
            <a:ext cx="1570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Target wall</a:t>
            </a:r>
          </a:p>
        </p:txBody>
      </p:sp>
      <p:sp>
        <p:nvSpPr>
          <p:cNvPr id="162" name="Shape 162"/>
          <p:cNvSpPr/>
          <p:nvPr/>
        </p:nvSpPr>
        <p:spPr>
          <a:xfrm>
            <a:off x="6261645" y="2901950"/>
            <a:ext cx="643405" cy="0"/>
          </a:xfrm>
          <a:prstGeom prst="line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3" name="Shape 163"/>
          <p:cNvSpPr/>
          <p:nvPr/>
        </p:nvSpPr>
        <p:spPr>
          <a:xfrm flipV="1">
            <a:off x="6274345" y="2588670"/>
            <a:ext cx="1" cy="300580"/>
          </a:xfrm>
          <a:prstGeom prst="line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4" name="Shape 164"/>
          <p:cNvSpPr/>
          <p:nvPr/>
        </p:nvSpPr>
        <p:spPr>
          <a:xfrm>
            <a:off x="6476769" y="2628899"/>
            <a:ext cx="213157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65" name="Shape 165"/>
          <p:cNvSpPr/>
          <p:nvPr/>
        </p:nvSpPr>
        <p:spPr>
          <a:xfrm>
            <a:off x="6060732" y="2580210"/>
            <a:ext cx="22293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66" name="Shape 166"/>
          <p:cNvSpPr/>
          <p:nvPr/>
        </p:nvSpPr>
        <p:spPr>
          <a:xfrm>
            <a:off x="885012" y="4959350"/>
            <a:ext cx="1123477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This ellipse will grow with time, and the intensity of the returning light will grow with it. </a:t>
            </a:r>
          </a:p>
        </p:txBody>
      </p:sp>
      <p:pic>
        <p:nvPicPr>
          <p:cNvPr id="167" name="Screen Shot 2016-07-27 at 5.55.4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6239" y="6242050"/>
            <a:ext cx="6576213" cy="13907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reen Shot 2016-07-27 at 5.56.1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23670" y="7598479"/>
            <a:ext cx="6038287" cy="1276667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6985000" y="7601812"/>
            <a:ext cx="1839318" cy="1168401"/>
          </a:xfrm>
          <a:prstGeom prst="rect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 flipH="1">
            <a:off x="8877299" y="7734092"/>
            <a:ext cx="1325179" cy="274915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1" name="Shape 171"/>
          <p:cNvSpPr/>
          <p:nvPr/>
        </p:nvSpPr>
        <p:spPr>
          <a:xfrm>
            <a:off x="10245339" y="7461805"/>
            <a:ext cx="205679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Area of ellipse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5800" y="4118995"/>
            <a:ext cx="7819036" cy="3658808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6258919" y="5342292"/>
            <a:ext cx="1752798" cy="883221"/>
          </a:xfrm>
          <a:prstGeom prst="ellipse">
            <a:avLst/>
          </a:prstGeom>
          <a:solidFill>
            <a:srgbClr val="FFC9BD"/>
          </a:solidFill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" name="Shape 175"/>
          <p:cNvSpPr/>
          <p:nvPr/>
        </p:nvSpPr>
        <p:spPr>
          <a:xfrm>
            <a:off x="9475165" y="5713448"/>
            <a:ext cx="23817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Target wall (z=0)</a:t>
            </a:r>
          </a:p>
        </p:txBody>
      </p:sp>
      <p:sp>
        <p:nvSpPr>
          <p:cNvPr id="176" name="Shape 176"/>
          <p:cNvSpPr/>
          <p:nvPr/>
        </p:nvSpPr>
        <p:spPr>
          <a:xfrm>
            <a:off x="7119196" y="5783902"/>
            <a:ext cx="903454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7" name="Shape 177"/>
          <p:cNvSpPr/>
          <p:nvPr/>
        </p:nvSpPr>
        <p:spPr>
          <a:xfrm>
            <a:off x="7413544" y="5466402"/>
            <a:ext cx="21315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8" name="Shape 178"/>
          <p:cNvSpPr/>
          <p:nvPr/>
        </p:nvSpPr>
        <p:spPr>
          <a:xfrm flipV="1">
            <a:off x="7119196" y="5326702"/>
            <a:ext cx="1" cy="469901"/>
          </a:xfrm>
          <a:prstGeom prst="line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9" name="Shape 179"/>
          <p:cNvSpPr/>
          <p:nvPr/>
        </p:nvSpPr>
        <p:spPr>
          <a:xfrm>
            <a:off x="6890979" y="5364802"/>
            <a:ext cx="222937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0" name="Shape 180"/>
          <p:cNvSpPr/>
          <p:nvPr/>
        </p:nvSpPr>
        <p:spPr>
          <a:xfrm>
            <a:off x="4443255" y="3601796"/>
            <a:ext cx="249413" cy="249413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10541313" y="2128596"/>
            <a:ext cx="249413" cy="249413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4580728" y="3739312"/>
            <a:ext cx="2010624" cy="2010624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3" name="Shape 183"/>
          <p:cNvSpPr/>
          <p:nvPr/>
        </p:nvSpPr>
        <p:spPr>
          <a:xfrm flipV="1">
            <a:off x="7738902" y="2356570"/>
            <a:ext cx="2821960" cy="3268490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4" name="Shape 184"/>
          <p:cNvSpPr/>
          <p:nvPr/>
        </p:nvSpPr>
        <p:spPr>
          <a:xfrm>
            <a:off x="435584" y="165099"/>
            <a:ext cx="12133632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Instead of imagining an unknown wall location and known </a:t>
            </a:r>
          </a:p>
          <a:p>
            <a:pPr/>
            <a:r>
              <a:t>detection points, we can imagine a known wall location </a:t>
            </a:r>
          </a:p>
          <a:p>
            <a:pPr/>
            <a:r>
              <a:t>and unknown detection points. </a:t>
            </a:r>
          </a:p>
        </p:txBody>
      </p:sp>
      <p:pic>
        <p:nvPicPr>
          <p:cNvPr id="185" name="Screen Shot 2016-07-27 at 6.16.1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1171" y="3491552"/>
            <a:ext cx="1420758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Screen Shot 2016-07-27 at 6.16.4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86172" y="1975797"/>
            <a:ext cx="1572529" cy="55501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7010744" y="5646496"/>
            <a:ext cx="249412" cy="24941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88" name="Screen Shot 2016-07-27 at 6.18.19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87736" y="6287690"/>
            <a:ext cx="966374" cy="392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Screen Shot 2016-07-27 at 6.21.37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727" y="7258331"/>
            <a:ext cx="9770773" cy="946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Screen Shot 2016-07-27 at 6.21.43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3636" y="8215965"/>
            <a:ext cx="9770773" cy="1146418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/>
        </p:nvSpPr>
        <p:spPr>
          <a:xfrm>
            <a:off x="10483443" y="7131632"/>
            <a:ext cx="22741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Solve for a</a:t>
            </a:r>
          </a:p>
        </p:txBody>
      </p:sp>
      <p:sp>
        <p:nvSpPr>
          <p:cNvPr id="192" name="Shape 192"/>
          <p:cNvSpPr/>
          <p:nvPr/>
        </p:nvSpPr>
        <p:spPr>
          <a:xfrm>
            <a:off x="10771365" y="7671382"/>
            <a:ext cx="169827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(Average both </a:t>
            </a:r>
          </a:p>
          <a:p>
            <a:pPr>
              <a:defRPr sz="1800"/>
            </a:pPr>
            <a:r>
              <a:t>solutions)</a:t>
            </a:r>
          </a:p>
        </p:txBody>
      </p:sp>
      <p:sp>
        <p:nvSpPr>
          <p:cNvPr id="193" name="Shape 193"/>
          <p:cNvSpPr/>
          <p:nvPr/>
        </p:nvSpPr>
        <p:spPr>
          <a:xfrm>
            <a:off x="10470870" y="8642932"/>
            <a:ext cx="22992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Solve for b</a:t>
            </a:r>
          </a:p>
        </p:txBody>
      </p:sp>
      <p:sp>
        <p:nvSpPr>
          <p:cNvPr id="194" name="Shape 194"/>
          <p:cNvSpPr/>
          <p:nvPr/>
        </p:nvSpPr>
        <p:spPr>
          <a:xfrm flipH="1">
            <a:off x="9761831" y="7492294"/>
            <a:ext cx="628961" cy="2120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5" name="Shape 195"/>
          <p:cNvSpPr/>
          <p:nvPr/>
        </p:nvSpPr>
        <p:spPr>
          <a:xfrm flipH="1" flipV="1">
            <a:off x="9787231" y="8758408"/>
            <a:ext cx="629723" cy="2099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96" name="Screen Shot 2016-07-27 at 6.28.24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32546" y="3272192"/>
            <a:ext cx="3217010" cy="90862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 flipV="1">
            <a:off x="2230730" y="5682567"/>
            <a:ext cx="1" cy="15265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8" name="Shape 198"/>
          <p:cNvSpPr/>
          <p:nvPr/>
        </p:nvSpPr>
        <p:spPr>
          <a:xfrm>
            <a:off x="615848" y="6121995"/>
            <a:ext cx="1511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Plug in</a:t>
            </a:r>
          </a:p>
        </p:txBody>
      </p:sp>
      <p:pic>
        <p:nvPicPr>
          <p:cNvPr id="199" name="Screen Shot 2016-07-27 at 6.33.06 P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6724" y="4639162"/>
            <a:ext cx="3079997" cy="842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758367" y="438150"/>
            <a:ext cx="1148806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simulation works by discretizing the wall into small </a:t>
            </a:r>
          </a:p>
          <a:p>
            <a:pPr/>
            <a:r>
              <a:t>chunks, and considering the contribution from each.</a:t>
            </a:r>
          </a:p>
        </p:txBody>
      </p:sp>
      <p:pic>
        <p:nvPicPr>
          <p:cNvPr id="20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5800" y="4118995"/>
            <a:ext cx="7819036" cy="3658808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 flipV="1">
            <a:off x="4686299" y="4737397"/>
            <a:ext cx="1397002" cy="21968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4" name="Shape 204"/>
          <p:cNvSpPr/>
          <p:nvPr/>
        </p:nvSpPr>
        <p:spPr>
          <a:xfrm flipV="1">
            <a:off x="5118099" y="4737397"/>
            <a:ext cx="1397001" cy="21968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5" name="Shape 205"/>
          <p:cNvSpPr/>
          <p:nvPr/>
        </p:nvSpPr>
        <p:spPr>
          <a:xfrm flipV="1">
            <a:off x="5537199" y="4737397"/>
            <a:ext cx="1397001" cy="21968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6" name="Shape 206"/>
          <p:cNvSpPr/>
          <p:nvPr/>
        </p:nvSpPr>
        <p:spPr>
          <a:xfrm flipV="1">
            <a:off x="5981699" y="4737397"/>
            <a:ext cx="1397001" cy="21968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7" name="Shape 207"/>
          <p:cNvSpPr/>
          <p:nvPr/>
        </p:nvSpPr>
        <p:spPr>
          <a:xfrm flipV="1">
            <a:off x="6436817" y="4737397"/>
            <a:ext cx="1397001" cy="21968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8" name="Shape 208"/>
          <p:cNvSpPr/>
          <p:nvPr/>
        </p:nvSpPr>
        <p:spPr>
          <a:xfrm flipV="1">
            <a:off x="6894017" y="4737397"/>
            <a:ext cx="1397001" cy="21968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9" name="Shape 209"/>
          <p:cNvSpPr/>
          <p:nvPr/>
        </p:nvSpPr>
        <p:spPr>
          <a:xfrm flipV="1">
            <a:off x="7338517" y="4737397"/>
            <a:ext cx="1397001" cy="21968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0" name="Shape 210"/>
          <p:cNvSpPr/>
          <p:nvPr/>
        </p:nvSpPr>
        <p:spPr>
          <a:xfrm flipV="1">
            <a:off x="7770317" y="4737397"/>
            <a:ext cx="1397001" cy="21968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1" name="Shape 211"/>
          <p:cNvSpPr/>
          <p:nvPr/>
        </p:nvSpPr>
        <p:spPr>
          <a:xfrm flipV="1">
            <a:off x="8200035" y="4737397"/>
            <a:ext cx="1397001" cy="21968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2" name="Shape 212"/>
          <p:cNvSpPr/>
          <p:nvPr/>
        </p:nvSpPr>
        <p:spPr>
          <a:xfrm>
            <a:off x="5537199" y="4978399"/>
            <a:ext cx="437656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3" name="Shape 213"/>
          <p:cNvSpPr/>
          <p:nvPr/>
        </p:nvSpPr>
        <p:spPr>
          <a:xfrm>
            <a:off x="5346700" y="5257800"/>
            <a:ext cx="437656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4" name="Shape 214"/>
          <p:cNvSpPr/>
          <p:nvPr/>
        </p:nvSpPr>
        <p:spPr>
          <a:xfrm>
            <a:off x="5156200" y="5537200"/>
            <a:ext cx="43765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5" name="Shape 215"/>
          <p:cNvSpPr/>
          <p:nvPr/>
        </p:nvSpPr>
        <p:spPr>
          <a:xfrm>
            <a:off x="4985138" y="5816600"/>
            <a:ext cx="43765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6" name="Shape 216"/>
          <p:cNvSpPr/>
          <p:nvPr/>
        </p:nvSpPr>
        <p:spPr>
          <a:xfrm>
            <a:off x="4794638" y="6096000"/>
            <a:ext cx="43765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7" name="Shape 217"/>
          <p:cNvSpPr/>
          <p:nvPr/>
        </p:nvSpPr>
        <p:spPr>
          <a:xfrm>
            <a:off x="4604138" y="6375400"/>
            <a:ext cx="43765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8" name="Shape 218"/>
          <p:cNvSpPr/>
          <p:nvPr/>
        </p:nvSpPr>
        <p:spPr>
          <a:xfrm>
            <a:off x="4428420" y="6654800"/>
            <a:ext cx="43765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9" name="Shape 219"/>
          <p:cNvSpPr/>
          <p:nvPr/>
        </p:nvSpPr>
        <p:spPr>
          <a:xfrm>
            <a:off x="3478103" y="3681161"/>
            <a:ext cx="249412" cy="249412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10541313" y="2128596"/>
            <a:ext cx="249413" cy="249412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3615575" y="3818677"/>
            <a:ext cx="2247906" cy="1047058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2" name="Shape 222"/>
          <p:cNvSpPr/>
          <p:nvPr/>
        </p:nvSpPr>
        <p:spPr>
          <a:xfrm flipV="1">
            <a:off x="6190638" y="2356570"/>
            <a:ext cx="4370224" cy="2496425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3" name="Shape 223"/>
          <p:cNvSpPr/>
          <p:nvPr/>
        </p:nvSpPr>
        <p:spPr>
          <a:xfrm>
            <a:off x="3666376" y="3869477"/>
            <a:ext cx="1959823" cy="1285781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4" name="Shape 224"/>
          <p:cNvSpPr/>
          <p:nvPr/>
        </p:nvSpPr>
        <p:spPr>
          <a:xfrm>
            <a:off x="3653676" y="3882177"/>
            <a:ext cx="1802561" cy="1540624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5" name="Shape 225"/>
          <p:cNvSpPr/>
          <p:nvPr/>
        </p:nvSpPr>
        <p:spPr>
          <a:xfrm>
            <a:off x="3675206" y="3822700"/>
            <a:ext cx="2538517" cy="1031776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6" name="Shape 226"/>
          <p:cNvSpPr/>
          <p:nvPr/>
        </p:nvSpPr>
        <p:spPr>
          <a:xfrm>
            <a:off x="5695950" y="4063999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227" name="Shape 227"/>
          <p:cNvSpPr/>
          <p:nvPr/>
        </p:nvSpPr>
        <p:spPr>
          <a:xfrm>
            <a:off x="4597498" y="4775101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228" name="Shape 228"/>
          <p:cNvSpPr/>
          <p:nvPr/>
        </p:nvSpPr>
        <p:spPr>
          <a:xfrm flipV="1">
            <a:off x="5855056" y="2356433"/>
            <a:ext cx="4675371" cy="2496541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9" name="Shape 229"/>
          <p:cNvSpPr/>
          <p:nvPr/>
        </p:nvSpPr>
        <p:spPr>
          <a:xfrm flipV="1">
            <a:off x="5619138" y="2449537"/>
            <a:ext cx="4841978" cy="2701587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0" name="Shape 230"/>
          <p:cNvSpPr/>
          <p:nvPr/>
        </p:nvSpPr>
        <p:spPr>
          <a:xfrm flipV="1">
            <a:off x="5441338" y="2444750"/>
            <a:ext cx="4994229" cy="2966961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31" name="Screen Shot 2016-07-27 at 6.16.1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40452" y="3343275"/>
            <a:ext cx="1420758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Screen Shot 2016-07-27 at 6.16.4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86172" y="1975797"/>
            <a:ext cx="1572529" cy="5550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Screen Shot 2016-07-27 at 6.43.42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4877" y="7112942"/>
            <a:ext cx="370846" cy="282550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6011590" y="7018610"/>
            <a:ext cx="39742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5" name="Shape 235"/>
          <p:cNvSpPr/>
          <p:nvPr/>
        </p:nvSpPr>
        <p:spPr>
          <a:xfrm>
            <a:off x="9475165" y="5713448"/>
            <a:ext cx="23817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Target wall (z=0)</a:t>
            </a:r>
          </a:p>
        </p:txBody>
      </p:sp>
      <p:sp>
        <p:nvSpPr>
          <p:cNvPr id="236" name="Shape 236"/>
          <p:cNvSpPr/>
          <p:nvPr/>
        </p:nvSpPr>
        <p:spPr>
          <a:xfrm>
            <a:off x="4155603" y="7546047"/>
            <a:ext cx="17907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7" name="Shape 237"/>
          <p:cNvSpPr/>
          <p:nvPr/>
        </p:nvSpPr>
        <p:spPr>
          <a:xfrm>
            <a:off x="4879525" y="7485087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38" name="Shape 238"/>
          <p:cNvSpPr/>
          <p:nvPr/>
        </p:nvSpPr>
        <p:spPr>
          <a:xfrm flipV="1">
            <a:off x="3655459" y="5696961"/>
            <a:ext cx="835212" cy="12396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9" name="Shape 239"/>
          <p:cNvSpPr/>
          <p:nvPr/>
        </p:nvSpPr>
        <p:spPr>
          <a:xfrm>
            <a:off x="3632298" y="5827384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  <p:pic>
        <p:nvPicPr>
          <p:cNvPr id="240" name="Screen Shot 2016-07-27 at 6.50.40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18905" y="8039100"/>
            <a:ext cx="11366990" cy="1553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