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ko-Kore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9"/>
    <p:restoredTop sz="57492"/>
  </p:normalViewPr>
  <p:slideViewPr>
    <p:cSldViewPr snapToGrid="0" snapToObjects="1">
      <p:cViewPr varScale="1">
        <p:scale>
          <a:sx n="57" d="100"/>
          <a:sy n="57" d="100"/>
        </p:scale>
        <p:origin x="2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676DE-2429-774E-ABCF-B79154DA869F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US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US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06532-6DC9-504C-A589-A577E85D34E5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6885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US" dirty="0"/>
              <a:t>Hello, my name is Yim, And I am presenting for my team DIB. </a:t>
            </a:r>
          </a:p>
          <a:p>
            <a:r>
              <a:rPr kumimoji="1" lang="en-US" altLang="ko-Kore-US" dirty="0"/>
              <a:t>Our project was to find risk factors for diabetes.</a:t>
            </a:r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6532-6DC9-504C-A589-A577E85D34E5}" type="slidenum">
              <a:rPr kumimoji="1" lang="ko-Kore-US" altLang="en-US" smtClean="0"/>
              <a:t>1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05296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6532-6DC9-504C-A589-A577E85D34E5}" type="slidenum">
              <a:rPr kumimoji="1" lang="ko-Kore-US" altLang="en-US" smtClean="0"/>
              <a:t>2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38235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US" dirty="0"/>
              <a:t>Inspired by </a:t>
            </a: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study on child BMI in our econometrics class last year,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tried to look for diseases that has significant effects on American people.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that was Diabetes.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CDC, as of 2020, 37 million people have diabetes. That’s 11.3% of the US population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some study, the estimated cost of diabetes, in total, is about U$ 327 billion in 2017, and the number is rising.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this ideas, we set up a research questions as follows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dirty="0"/>
              <a:t> - What lifestyle factors, such as food intake, physical exercise, smoking/</a:t>
            </a:r>
            <a:r>
              <a:rPr lang="en-US" altLang="ko-Kore-US" sz="1200" b="0" dirty="0" err="1"/>
              <a:t>alchohol</a:t>
            </a:r>
            <a:r>
              <a:rPr lang="en-US" altLang="ko-Kore-US" sz="1200" b="0" dirty="0"/>
              <a:t>, are most related to diabetes?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dirty="0"/>
              <a:t> - What medical risk factors are most related to diabetes?</a:t>
            </a:r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6532-6DC9-504C-A589-A577E85D34E5}" type="slidenum">
              <a:rPr kumimoji="1" lang="ko-Kore-US" altLang="en-US" smtClean="0"/>
              <a:t>3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216125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next step,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looked for health related data that is conducted in national level.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CDC has one.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 many data published,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BRFSS(</a:t>
            </a: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Behavioral Risk Factor Surveillance System) data caught our eyes.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BRSFF conducts health-related telephone surveys that collect state data about U.S. residents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regarding their health-related risk behaviors, chronic health conditions, and use of preventive services.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6532-6DC9-504C-A589-A577E85D34E5}" type="slidenum">
              <a:rPr kumimoji="1" lang="ko-Kore-US" altLang="en-US" smtClean="0"/>
              <a:t>4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7469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dirty="0"/>
              <a:t>Although questions are almost the same across years,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dirty="0"/>
              <a:t>some questions are newly introduced or omitted for different purpose on annual basis.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dirty="0"/>
              <a:t>We picked 2017 data,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dirty="0"/>
              <a:t>because, different from other years,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dirty="0"/>
              <a:t>it has detailed questions regarding food intake behaviors like daily servings of vegetables, French fries, fruit juices etc.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dirty="0"/>
              <a:t>The original data has 500,000 respondents’ answers to 300+ questions.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dirty="0"/>
              <a:t>All of the answers are categorized in numbers or have its own unique numeric values.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dirty="0"/>
              <a:t>And, for our analysis, we selected 13 independent variables and reorganized them to three categories: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US" dirty="0"/>
              <a:t>And eventually by cleaning data, we managed to trimmed them down to 211,319 rows of data.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6532-6DC9-504C-A589-A577E85D34E5}" type="slidenum">
              <a:rPr kumimoji="1" lang="ko-Kore-US" altLang="en-US" smtClean="0"/>
              <a:t>5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871675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US" dirty="0"/>
              <a:t>As for the methodology,</a:t>
            </a:r>
          </a:p>
          <a:p>
            <a:endParaRPr kumimoji="1" lang="en-US" altLang="ko-Kore-US" dirty="0"/>
          </a:p>
          <a:p>
            <a:r>
              <a:rPr kumimoji="1" lang="en-US" altLang="ko-Kore-US" dirty="0"/>
              <a:t>First,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the overall picture of diabetes, we selected several variables regarding </a:t>
            </a:r>
            <a:r>
              <a:rPr lang="en-US" altLang="ko-Kore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demograhy</a:t>
            </a: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lifestyle factors, and the related medical conditions, and constructed basic graphs.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witnessed that some patterns or correlations between diabetes and those variables.</a:t>
            </a:r>
            <a:endParaRPr kumimoji="1" lang="en-US" altLang="ko-Kore-US" dirty="0"/>
          </a:p>
          <a:p>
            <a:endParaRPr kumimoji="1" lang="en-US" altLang="ko-Kore-US" dirty="0"/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based on the overall picture of the data, we concluded that those tentative variables are worth analyzed to answer our research questions.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cleaned the data by dropping missing values, ambiguous answers such as 'don't know',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came up with 13 independent variables. We then further renamed and reorganized the each variables to fit the statistical model we were going to use.</a:t>
            </a:r>
            <a:endParaRPr kumimoji="1" lang="en-US" altLang="ko-Kore-US" dirty="0"/>
          </a:p>
          <a:p>
            <a:endParaRPr kumimoji="1" lang="en-US" altLang="ko-Kore-US" dirty="0"/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</a:t>
            </a:r>
            <a:endParaRPr kumimoji="1" lang="en-US" altLang="ko-Kore-US" dirty="0"/>
          </a:p>
          <a:p>
            <a:endParaRPr kumimoji="1" lang="en-US" altLang="ko-Kore-US" dirty="0"/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did simple multiple regression to see if it fits the dataset. But as it turned out, multiple </a:t>
            </a:r>
            <a:r>
              <a:rPr lang="en-US" altLang="ko-Kore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logitstics</a:t>
            </a: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regression was for better fitting of the dataset,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diabetes is the binary response variable with multiple independent variables. </a:t>
            </a:r>
            <a:endParaRPr kumimoji="1" lang="en-US" altLang="ko-Kore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6532-6DC9-504C-A589-A577E85D34E5}" type="slidenum">
              <a:rPr kumimoji="1" lang="ko-Kore-US" altLang="en-US" smtClean="0"/>
              <a:t>6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716738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odd ratio calculated from the logistics regression results,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found some factors are related to the diabetes. 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here:</a:t>
            </a:r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have heart conditions, high cholesterol, or high blood pressure level, the risk of getting diabetes gets higher.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Whereas, if you earn annual income of 50,000 or more, the 50,000 is US median income, or if you have higher education,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 have 52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less risk of having diabetes. 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6532-6DC9-504C-A589-A577E85D34E5}" type="slidenum">
              <a:rPr kumimoji="1" lang="ko-Kore-US" altLang="en-US" smtClean="0"/>
              <a:t>7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403710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doing this research and analysis,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found that there are some limitation of the original data.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lifestyle factors that we WANTED to analyze was the food intake such as vegetables, </a:t>
            </a:r>
            <a:r>
              <a:rPr lang="en-US" altLang="ko-Kore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fruitjuice</a:t>
            </a: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 The original survey did contain those data. 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"Total vegetables consumed per day", "Total fruits consumed per day", "How often did you eat any kind of fried potatoes, including </a:t>
            </a:r>
            <a:r>
              <a:rPr lang="en-US" altLang="ko-Kore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french</a:t>
            </a: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fries, home fries, or hash browns?". 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the numbers contain too many extreme values that cannot be modified to get valid statistics. We dropped those variables eventually. </a:t>
            </a:r>
          </a:p>
          <a:p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possible that many respondents misunderstood the survey questions and the interviewer didn't intervene to correct the answers.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as for more areas of research,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 one we want to point out is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According to the Odd Ratio, drinking(</a:t>
            </a:r>
            <a:r>
              <a:rPr lang="en-US" altLang="ko-Kore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hvdr</a:t>
            </a: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smoking(</a:t>
            </a:r>
            <a:r>
              <a:rPr lang="en-US" altLang="ko-Kore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smok</a:t>
            </a: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seem to have reverse relationship with the diabetes.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many medical studies show the opposite: if you drink or smoke, you would have higher chance of getting diabetes.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reverse relationship we obtained is due to the features of our cross-sectional data: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cross-sectional data is simply a snapshot of samples in certain point in time.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in order to elaborately examine the relationship, we need a follow-up studies which traces smoking or alcohol intake behaviors of the subjects for certain time periods.</a:t>
            </a:r>
          </a:p>
          <a:p>
            <a:endParaRPr lang="en-US" altLang="ko-Kore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6532-6DC9-504C-A589-A577E85D34E5}" type="slidenum">
              <a:rPr kumimoji="1" lang="ko-Kore-US" altLang="en-US" smtClean="0"/>
              <a:t>8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3851717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US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06532-6DC9-504C-A589-A577E85D34E5}" type="slidenum">
              <a:rPr kumimoji="1" lang="ko-Kore-US" altLang="en-US" smtClean="0"/>
              <a:t>9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64456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C5B4C-73ED-A74B-B8E7-DF9E91E27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E8F8F3-B4C2-CE4F-858D-5E1659469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A584B-9CA9-7E42-A06F-6BE6538A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4941-F637-8749-9A93-9D89603D58E1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2BBC7-923C-B64B-BFA1-4B38FE92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49BF4-7B62-7745-83E7-17126F2B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3AB-2E3F-6248-917C-7DED4EA0F939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4523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938A1-19DE-D047-8DB9-1315EDB3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2A7C1F-B52B-F24C-A303-5B0035A01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CB81E-2E0E-104B-9E80-39E8CC89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26CD-05B0-5D4C-B3ED-E4D9571AD2DE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D40E4-7015-4144-A8C6-DAD03D3E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9F57C-FE1F-8243-A8EF-77A90EDD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209-116B-604A-B94C-9F6B9365BE4E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10722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6C4F59-583E-D040-8D16-BB29AB7D4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79677B-7DF4-4944-920F-C3D22C9A0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3B367-78BA-8A46-977F-24D03394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26CD-05B0-5D4C-B3ED-E4D9571AD2DE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A117F-E266-5A4F-8D03-B47904FB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68919-E0D2-6D45-B902-5A8140CE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209-116B-604A-B94C-9F6B9365BE4E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2679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546BA-33D1-534C-AD3B-A3697DEA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BD022-FEFD-5449-81CD-54D2A555E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C9DE-7B00-AF4D-9A94-CFB92239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26CD-05B0-5D4C-B3ED-E4D9571AD2DE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699BB-A5D0-F34A-B0A9-DE3A2A03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62E52-1FE7-8C47-A61A-30FF000B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209-116B-604A-B94C-9F6B9365BE4E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09169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3A1C0-112B-9F48-A408-8A6AE41E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9B5A2C-22DE-7A4E-BBF9-4C5A57D2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30870-37C3-8848-A742-8D9B01BA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4941-F637-8749-9A93-9D89603D58E1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E2DC8-55DE-7248-B33B-E8D020117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3EDB8-E9C7-864A-9144-977F7E72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3AB-2E3F-6248-917C-7DED4EA0F939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24352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3A457-4BCC-9748-AB3E-1AAB126E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645D7-2CA0-954D-8F16-1E15881E4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ED112-E177-A247-ACA5-DDD03C5B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1B8B1-4292-FF40-9163-19DE90EC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26CD-05B0-5D4C-B3ED-E4D9571AD2DE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C97E77-49B8-0A40-A790-67680F4C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D0CD2-3EF9-F444-A54E-62DB8435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209-116B-604A-B94C-9F6B9365BE4E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82961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5D707-B9CB-EE4B-AD26-36D788B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0B667-5BF6-4149-A743-48FB4CEF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DD3E9-E03C-5D46-8CA9-9A174415D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9188DA-A003-644C-8A99-96BC2E916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3064E-A105-3045-B0FA-87F734B10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BC2714-C382-2949-8A79-3E1A914F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26CD-05B0-5D4C-B3ED-E4D9571AD2DE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820A31-5713-EE4D-B4BE-14E12DA8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6B81A3-791C-2E47-B268-437FCD73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209-116B-604A-B94C-9F6B9365BE4E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04247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CBD0F-E94B-A141-A009-41A0FD22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78691-3AB3-7940-B96E-8DBA7A1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4941-F637-8749-9A93-9D89603D58E1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0F2A7-ADAA-534D-A008-06D84F4C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D1357-070C-EF42-8570-44B7C7C9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3AB-2E3F-6248-917C-7DED4EA0F939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57293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2448E6-D3C2-C147-BD80-00BA2741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4941-F637-8749-9A93-9D89603D58E1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A92571-282A-1A44-985A-64B3203B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F2E206-7AF7-1C49-A1F1-B4E06B6E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3AB-2E3F-6248-917C-7DED4EA0F939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409049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08BD2-578E-E54A-8FE6-DAE5EF5D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92A01-9475-EE4A-A2EC-72165D8B4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44A7D-048C-7B4F-A3A1-5C016F9FB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A8FB7-02BB-564C-83B3-03C37151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26CD-05B0-5D4C-B3ED-E4D9571AD2DE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B1177-A4DB-DA49-A0DD-990344D0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US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7FC835-48D8-B54D-B1E5-B4B45FEB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C3209-116B-604A-B94C-9F6B9365BE4E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96191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2612E-6970-3841-AF2D-67DADC51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8E9F72-3CD6-5743-A8E9-64F223F60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ko-Kore-US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C94D37-4114-1348-9482-B66078B88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80F08-434B-4445-9360-7A665581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4941-F637-8749-9A93-9D89603D58E1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E35B3-7FEA-B945-B2CB-F2C04ABB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2288E-660D-5744-8F10-5B579987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DD3AB-2E3F-6248-917C-7DED4EA0F939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113195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340F70-70FB-C84F-B6C3-C127282E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US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089D2-85E9-E34F-A930-9D1D1373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US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D8CFE-CA5E-824D-AF1F-D3DD4976D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C26CD-05B0-5D4C-B3ED-E4D9571AD2DE}" type="datetimeFigureOut">
              <a:rPr kumimoji="1" lang="ko-Kore-US" altLang="en-US" smtClean="0"/>
              <a:t>3/21/22</a:t>
            </a:fld>
            <a:endParaRPr kumimoji="1" lang="ko-Kore-US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C8138-A5EE-0047-83F4-408C1702A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US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89795-C7FE-4E42-8FC5-AFF11E8E1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C3209-116B-604A-B94C-9F6B9365BE4E}" type="slidenum">
              <a:rPr kumimoji="1" lang="ko-Kore-US" altLang="en-US" smtClean="0"/>
              <a:t>‹#›</a:t>
            </a:fld>
            <a:endParaRPr kumimoji="1" lang="ko-Kore-US" altLang="en-US"/>
          </a:p>
        </p:txBody>
      </p:sp>
    </p:spTree>
    <p:extLst>
      <p:ext uri="{BB962C8B-B14F-4D97-AF65-F5344CB8AC3E}">
        <p14:creationId xmlns:p14="http://schemas.microsoft.com/office/powerpoint/2010/main" val="242716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DC06C9-ACEC-A642-9055-AF4EACBE14C3}"/>
              </a:ext>
            </a:extLst>
          </p:cNvPr>
          <p:cNvSpPr txBox="1"/>
          <p:nvPr/>
        </p:nvSpPr>
        <p:spPr>
          <a:xfrm>
            <a:off x="986203" y="759098"/>
            <a:ext cx="5873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sz="2000" dirty="0"/>
              <a:t>ECO395M - Mid-term Project presentation</a:t>
            </a:r>
            <a:endParaRPr kumimoji="1" lang="ko-Kore-US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B1F0E-9C41-2640-8065-85CED1E9968E}"/>
              </a:ext>
            </a:extLst>
          </p:cNvPr>
          <p:cNvSpPr txBox="1"/>
          <p:nvPr/>
        </p:nvSpPr>
        <p:spPr>
          <a:xfrm>
            <a:off x="986204" y="2386685"/>
            <a:ext cx="7129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sz="4000" dirty="0"/>
              <a:t>Finding Risk Factors for Diabetes </a:t>
            </a:r>
            <a:endParaRPr kumimoji="1" lang="ko-Kore-US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7BD94-1B0C-FE49-8EF9-2011868BFB96}"/>
              </a:ext>
            </a:extLst>
          </p:cNvPr>
          <p:cNvSpPr txBox="1"/>
          <p:nvPr/>
        </p:nvSpPr>
        <p:spPr>
          <a:xfrm>
            <a:off x="514350" y="4322049"/>
            <a:ext cx="8265459" cy="1249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ore-US" sz="2800" dirty="0"/>
              <a:t>Team </a:t>
            </a:r>
            <a:r>
              <a:rPr kumimoji="1" lang="en-US" altLang="ko-Kore-US" sz="2800" b="1" dirty="0"/>
              <a:t>DIB</a:t>
            </a:r>
          </a:p>
          <a:p>
            <a:pPr algn="ctr">
              <a:lnSpc>
                <a:spcPct val="150000"/>
              </a:lnSpc>
            </a:pPr>
            <a:endParaRPr kumimoji="1" lang="en-US" altLang="ko-Kore-US" sz="600" dirty="0"/>
          </a:p>
          <a:p>
            <a:pPr algn="ctr">
              <a:lnSpc>
                <a:spcPct val="150000"/>
              </a:lnSpc>
            </a:pPr>
            <a:r>
              <a:rPr kumimoji="1" lang="en-US" altLang="ko-Kore-US" dirty="0" err="1"/>
              <a:t>Ashesh</a:t>
            </a:r>
            <a:r>
              <a:rPr kumimoji="1" lang="en-US" altLang="ko-Kore-US" dirty="0"/>
              <a:t>  Shrestha |  </a:t>
            </a:r>
            <a:r>
              <a:rPr kumimoji="1" lang="en-US" altLang="ko-Kore-US" dirty="0" err="1"/>
              <a:t>Rishab</a:t>
            </a:r>
            <a:r>
              <a:rPr kumimoji="1" lang="en-US" altLang="ko-Kore-US" dirty="0"/>
              <a:t> Agarwal | </a:t>
            </a:r>
            <a:r>
              <a:rPr lang="en-US" altLang="ko-Kore-US" dirty="0" err="1"/>
              <a:t>Seungwoon</a:t>
            </a:r>
            <a:r>
              <a:rPr lang="en-US" altLang="ko-Kore-US" dirty="0"/>
              <a:t> Shin</a:t>
            </a:r>
            <a:r>
              <a:rPr kumimoji="1" lang="en-US" altLang="ko-Kore-US" dirty="0"/>
              <a:t> | </a:t>
            </a:r>
            <a:r>
              <a:rPr kumimoji="1" lang="en-US" altLang="ko-Kore-US" dirty="0" err="1"/>
              <a:t>Xiaohan</a:t>
            </a:r>
            <a:r>
              <a:rPr kumimoji="1" lang="en-US" altLang="ko-Kore-US" dirty="0"/>
              <a:t> Wu | Youngseok Yim </a:t>
            </a:r>
            <a:endParaRPr kumimoji="1" lang="ko-Kore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22BB6-61E2-3747-BBB5-B22563F8C44D}"/>
              </a:ext>
            </a:extLst>
          </p:cNvPr>
          <p:cNvSpPr txBox="1"/>
          <p:nvPr/>
        </p:nvSpPr>
        <p:spPr>
          <a:xfrm>
            <a:off x="6535616" y="759098"/>
            <a:ext cx="2063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US" sz="2000" dirty="0"/>
              <a:t>March 22, 2022</a:t>
            </a:r>
            <a:endParaRPr kumimoji="1" lang="ko-Kore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8015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8FC9A7C1-8C00-304E-B2FC-0BE29919FB77}"/>
              </a:ext>
            </a:extLst>
          </p:cNvPr>
          <p:cNvSpPr/>
          <p:nvPr/>
        </p:nvSpPr>
        <p:spPr>
          <a:xfrm>
            <a:off x="632986" y="908650"/>
            <a:ext cx="1961880" cy="5256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D4B8565-F160-8143-AC85-64666AAE6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71" y="1173540"/>
            <a:ext cx="1184275" cy="487362"/>
          </a:xfrm>
          <a:prstGeom prst="roundRect">
            <a:avLst>
              <a:gd name="adj" fmla="val 10819"/>
            </a:avLst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lIns="90488" tIns="46800" rIns="90488" bIns="468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윤고딕130"/>
                <a:cs typeface="Arial" pitchFamily="34" charset="0"/>
              </a:rPr>
              <a:t>Contents</a:t>
            </a: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CDE07A9A-0D64-914B-9201-E25BAEEBF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168" y="1645276"/>
            <a:ext cx="6247260" cy="368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2880" tIns="137160" rIns="182880" bIns="137160">
            <a:spAutoFit/>
          </a:bodyPr>
          <a:lstStyle>
            <a:lvl1pPr marL="609600" indent="-609600">
              <a:defRPr sz="1200">
                <a:solidFill>
                  <a:schemeClr val="bg2"/>
                </a:solidFill>
                <a:latin typeface="Arial" charset="0"/>
                <a:ea typeface="Malgun Gothic" pitchFamily="50" charset="-127"/>
              </a:defRPr>
            </a:lvl1pPr>
            <a:lvl2pPr marL="742950" indent="-285750">
              <a:defRPr sz="1200">
                <a:solidFill>
                  <a:schemeClr val="bg2"/>
                </a:solidFill>
                <a:latin typeface="Arial" charset="0"/>
                <a:ea typeface="Malgun Gothic" pitchFamily="50" charset="-127"/>
              </a:defRPr>
            </a:lvl2pPr>
            <a:lvl3pPr marL="1143000" indent="-228600">
              <a:defRPr sz="1200">
                <a:solidFill>
                  <a:schemeClr val="bg2"/>
                </a:solidFill>
                <a:latin typeface="Arial" charset="0"/>
                <a:ea typeface="Malgun Gothic" pitchFamily="50" charset="-127"/>
              </a:defRPr>
            </a:lvl3pPr>
            <a:lvl4pPr marL="1600200" indent="-228600">
              <a:defRPr sz="1200">
                <a:solidFill>
                  <a:schemeClr val="bg2"/>
                </a:solidFill>
                <a:latin typeface="Arial" charset="0"/>
                <a:ea typeface="Malgun Gothic" pitchFamily="50" charset="-127"/>
              </a:defRPr>
            </a:lvl4pPr>
            <a:lvl5pPr marL="2057400" indent="-228600">
              <a:defRPr sz="1200">
                <a:solidFill>
                  <a:schemeClr val="bg2"/>
                </a:solidFill>
                <a:latin typeface="Arial" charset="0"/>
                <a:ea typeface="Malgun Gothic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2"/>
                </a:solidFill>
                <a:latin typeface="Arial" charset="0"/>
                <a:ea typeface="Malgun Gothic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2"/>
                </a:solidFill>
                <a:latin typeface="Arial" charset="0"/>
                <a:ea typeface="Malgun Gothic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2"/>
                </a:solidFill>
                <a:latin typeface="Arial" charset="0"/>
                <a:ea typeface="Malgun Gothic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2"/>
                </a:solidFill>
                <a:latin typeface="Arial" charset="0"/>
                <a:ea typeface="Malgun Gothic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ct val="50000"/>
              </a:spcAft>
              <a:buFontTx/>
              <a:buAutoNum type="romanUcPeriod"/>
            </a:pPr>
            <a:r>
              <a:rPr kumimoji="1" lang="en-US" altLang="ko-K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Goal of the Analysis</a:t>
            </a:r>
            <a:endParaRPr kumimoji="1" lang="ko-KR" altLang="en-US" sz="2400" b="1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  <a:p>
            <a:pPr eaLnBrk="1" hangingPunct="1">
              <a:lnSpc>
                <a:spcPct val="200000"/>
              </a:lnSpc>
              <a:spcAft>
                <a:spcPct val="50000"/>
              </a:spcAft>
              <a:buFontTx/>
              <a:buAutoNum type="romanUcPeriod"/>
            </a:pPr>
            <a:r>
              <a:rPr kumimoji="1" lang="en-US" altLang="ko-K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Data Source and Cleaning </a:t>
            </a:r>
          </a:p>
          <a:p>
            <a:pPr eaLnBrk="1" hangingPunct="1">
              <a:lnSpc>
                <a:spcPct val="200000"/>
              </a:lnSpc>
              <a:spcAft>
                <a:spcPct val="50000"/>
              </a:spcAft>
              <a:buFontTx/>
              <a:buAutoNum type="romanUcPeriod"/>
            </a:pPr>
            <a:r>
              <a:rPr kumimoji="1" lang="en-US" altLang="ko-K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Methodology and Findings</a:t>
            </a:r>
          </a:p>
          <a:p>
            <a:pPr eaLnBrk="1" hangingPunct="1">
              <a:lnSpc>
                <a:spcPct val="200000"/>
              </a:lnSpc>
              <a:spcAft>
                <a:spcPts val="300"/>
              </a:spcAft>
              <a:buFontTx/>
              <a:buAutoNum type="romanUcPeriod"/>
            </a:pPr>
            <a:r>
              <a:rPr kumimoji="1" lang="en-US" altLang="ko-KR" sz="2400" b="1" dirty="0">
                <a:solidFill>
                  <a:schemeClr val="tx1"/>
                </a:solidFill>
                <a:latin typeface="+mn-lt"/>
                <a:cs typeface="Times New Roman" pitchFamily="18" charset="0"/>
              </a:rPr>
              <a:t>Limitations and Areas fore more research</a:t>
            </a:r>
          </a:p>
        </p:txBody>
      </p:sp>
    </p:spTree>
    <p:extLst>
      <p:ext uri="{BB962C8B-B14F-4D97-AF65-F5344CB8AC3E}">
        <p14:creationId xmlns:p14="http://schemas.microsoft.com/office/powerpoint/2010/main" val="183830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35F2A87-CC2C-EC41-9FC8-8A94B04CE32E}"/>
              </a:ext>
            </a:extLst>
          </p:cNvPr>
          <p:cNvSpPr txBox="1">
            <a:spLocks/>
          </p:cNvSpPr>
          <p:nvPr/>
        </p:nvSpPr>
        <p:spPr>
          <a:xfrm>
            <a:off x="516912" y="1838966"/>
            <a:ext cx="8241566" cy="79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US" sz="2000" b="0" dirty="0"/>
              <a:t>What lifestyle factors, such as food intake, physical exercise, smoking/alchohol, are most related to diabetes?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1ED76FF-0296-0E42-A88F-612DF78F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49" y="207841"/>
            <a:ext cx="84056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altLang="ko-KR" sz="1800" b="1" kern="1200" baseline="0" dirty="0" smtClean="0">
                <a:solidFill>
                  <a:srgbClr val="003366"/>
                </a:solidFill>
                <a:latin typeface="Arial" panose="020B0604020202020204" pitchFamily="34" charset="0"/>
                <a:ea typeface="맑은 고딕" pitchFamily="50" charset="-127"/>
                <a:cs typeface="+mj-cs"/>
              </a:defRPr>
            </a:lvl1pPr>
          </a:lstStyle>
          <a:p>
            <a:pPr eaLnBrk="1" hangingPunct="1">
              <a:lnSpc>
                <a:spcPct val="200000"/>
              </a:lnSpc>
              <a:spcAft>
                <a:spcPct val="50000"/>
              </a:spcAft>
              <a:buFontTx/>
              <a:buAutoNum type="romanUcPeriod"/>
            </a:pPr>
            <a:r>
              <a:rPr kumimoji="1" lang="en-US" altLang="ko-KR" dirty="0">
                <a:solidFill>
                  <a:schemeClr val="tx1"/>
                </a:solidFill>
                <a:cs typeface="Times New Roman" pitchFamily="18" charset="0"/>
              </a:rPr>
              <a:t> Goal of the Analysis</a:t>
            </a:r>
            <a:endParaRPr kumimoji="1" lang="ko-KR" alt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FD429C6A-A361-174A-9AD0-1B48D58A2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5" y="820616"/>
            <a:ext cx="8928100" cy="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7" rIns="91413" bIns="45707" anchor="ctr">
            <a:spAutoFit/>
          </a:bodyPr>
          <a:lstStyle/>
          <a:p>
            <a:endParaRPr lang="ko-KR" altLang="en-US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284751E-75C5-A54F-A73B-8F54A31A769F}"/>
              </a:ext>
            </a:extLst>
          </p:cNvPr>
          <p:cNvSpPr txBox="1">
            <a:spLocks/>
          </p:cNvSpPr>
          <p:nvPr/>
        </p:nvSpPr>
        <p:spPr>
          <a:xfrm>
            <a:off x="546217" y="1046966"/>
            <a:ext cx="8241566" cy="79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US" sz="2000" dirty="0"/>
              <a:t>Research Questions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4C660AF-8BF9-0546-A99E-020734904AF7}"/>
              </a:ext>
            </a:extLst>
          </p:cNvPr>
          <p:cNvSpPr txBox="1">
            <a:spLocks/>
          </p:cNvSpPr>
          <p:nvPr/>
        </p:nvSpPr>
        <p:spPr>
          <a:xfrm>
            <a:off x="481619" y="2885218"/>
            <a:ext cx="8241566" cy="79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US" sz="2000" b="0" dirty="0"/>
              <a:t>What medical risk factors are most related to diabetes?</a:t>
            </a:r>
          </a:p>
        </p:txBody>
      </p:sp>
    </p:spTree>
    <p:extLst>
      <p:ext uri="{BB962C8B-B14F-4D97-AF65-F5344CB8AC3E}">
        <p14:creationId xmlns:p14="http://schemas.microsoft.com/office/powerpoint/2010/main" val="23477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35F2A87-CC2C-EC41-9FC8-8A94B04CE32E}"/>
              </a:ext>
            </a:extLst>
          </p:cNvPr>
          <p:cNvSpPr txBox="1">
            <a:spLocks/>
          </p:cNvSpPr>
          <p:nvPr/>
        </p:nvSpPr>
        <p:spPr>
          <a:xfrm>
            <a:off x="610601" y="4303290"/>
            <a:ext cx="8241566" cy="19378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ore-US" sz="1800" b="0" dirty="0">
                <a:solidFill>
                  <a:schemeClr val="tx1"/>
                </a:solidFill>
              </a:rPr>
              <a:t>Health-related telephone surveys, annually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ore-US" sz="1800" b="0" dirty="0">
                <a:solidFill>
                  <a:schemeClr val="tx1"/>
                </a:solidFill>
              </a:rPr>
              <a:t>State data about U.S. residents regarding their health-related risk behaviors, chronic health conditions, and use of preventive services. 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ore-US" sz="1800" b="0" dirty="0">
                <a:solidFill>
                  <a:schemeClr val="tx1"/>
                </a:solidFill>
              </a:rPr>
              <a:t>More than 500,000 interviews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1ED76FF-0296-0E42-A88F-612DF78F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49" y="207841"/>
            <a:ext cx="84056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altLang="ko-KR" sz="1800" b="1" kern="1200" baseline="0" dirty="0" smtClean="0">
                <a:solidFill>
                  <a:srgbClr val="003366"/>
                </a:solidFill>
                <a:latin typeface="Arial" panose="020B0604020202020204" pitchFamily="34" charset="0"/>
                <a:ea typeface="맑은 고딕" pitchFamily="50" charset="-127"/>
                <a:cs typeface="+mj-cs"/>
              </a:defRPr>
            </a:lvl1pPr>
          </a:lstStyle>
          <a:p>
            <a:pPr eaLnBrk="1" hangingPunct="1">
              <a:lnSpc>
                <a:spcPct val="200000"/>
              </a:lnSpc>
              <a:spcAft>
                <a:spcPct val="50000"/>
              </a:spcAft>
            </a:pPr>
            <a:r>
              <a:rPr kumimoji="1" lang="en-US" altLang="ko-KR" dirty="0">
                <a:solidFill>
                  <a:schemeClr val="tx1"/>
                </a:solidFill>
                <a:cs typeface="Times New Roman" pitchFamily="18" charset="0"/>
              </a:rPr>
              <a:t>II. Data Source and Cleaning </a:t>
            </a:r>
            <a:endParaRPr kumimoji="1" lang="ko-KR" alt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FD429C6A-A361-174A-9AD0-1B48D58A2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5" y="820616"/>
            <a:ext cx="8928100" cy="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7" rIns="91413" bIns="45707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408A64-E33C-3F4A-9662-57BF73065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1" y="997856"/>
            <a:ext cx="5461522" cy="6332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010DB7D-551C-C84C-BAA2-870A61CE7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339" y="1659672"/>
            <a:ext cx="5004707" cy="4688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E295FD-ED6A-C643-9F94-739648EB6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28" y="1705407"/>
            <a:ext cx="1165294" cy="377423"/>
          </a:xfrm>
          <a:prstGeom prst="rect">
            <a:avLst/>
          </a:prstGeom>
        </p:spPr>
      </p:pic>
      <p:pic>
        <p:nvPicPr>
          <p:cNvPr id="12" name="그림 11" descr="사람, 음악, 여자, 실내이(가) 표시된 사진&#10;&#10;자동 생성된 설명">
            <a:extLst>
              <a:ext uri="{FF2B5EF4-FFF2-40B4-BE49-F238E27FC236}">
                <a16:creationId xmlns:a16="http://schemas.microsoft.com/office/drawing/2014/main" id="{2E1FA5D6-64B9-5642-B696-8571BBD8FF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339" y="2120754"/>
            <a:ext cx="5004707" cy="20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7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51ED76FF-0296-0E42-A88F-612DF78F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49" y="207841"/>
            <a:ext cx="84056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altLang="ko-KR" sz="1800" b="1" kern="1200" baseline="0" dirty="0" smtClean="0">
                <a:solidFill>
                  <a:srgbClr val="003366"/>
                </a:solidFill>
                <a:latin typeface="Arial" panose="020B0604020202020204" pitchFamily="34" charset="0"/>
                <a:ea typeface="맑은 고딕" pitchFamily="50" charset="-127"/>
                <a:cs typeface="+mj-cs"/>
              </a:defRPr>
            </a:lvl1pPr>
          </a:lstStyle>
          <a:p>
            <a:pPr eaLnBrk="1" hangingPunct="1">
              <a:lnSpc>
                <a:spcPct val="200000"/>
              </a:lnSpc>
              <a:spcAft>
                <a:spcPct val="50000"/>
              </a:spcAft>
            </a:pPr>
            <a:r>
              <a:rPr kumimoji="1" lang="en-US" altLang="ko-KR" dirty="0">
                <a:solidFill>
                  <a:schemeClr val="tx1"/>
                </a:solidFill>
                <a:cs typeface="Times New Roman" pitchFamily="18" charset="0"/>
              </a:rPr>
              <a:t>II. Data Source and Cleaning (continued) </a:t>
            </a:r>
            <a:endParaRPr kumimoji="1" lang="ko-KR" alt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FD429C6A-A361-174A-9AD0-1B48D58A2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5" y="820616"/>
            <a:ext cx="8928100" cy="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7" rIns="91413" bIns="45707" anchor="ctr">
            <a:spAutoFit/>
          </a:bodyPr>
          <a:lstStyle/>
          <a:p>
            <a:endParaRPr lang="ko-KR" altLang="en-US"/>
          </a:p>
        </p:txBody>
      </p:sp>
      <p:sp>
        <p:nvSpPr>
          <p:cNvPr id="9" name="Pentagon 11">
            <a:extLst>
              <a:ext uri="{FF2B5EF4-FFF2-40B4-BE49-F238E27FC236}">
                <a16:creationId xmlns:a16="http://schemas.microsoft.com/office/drawing/2014/main" id="{3EA86063-B633-8F42-A4E9-7971F4C4E213}"/>
              </a:ext>
            </a:extLst>
          </p:cNvPr>
          <p:cNvSpPr/>
          <p:nvPr/>
        </p:nvSpPr>
        <p:spPr>
          <a:xfrm>
            <a:off x="4659663" y="912375"/>
            <a:ext cx="4347082" cy="5542509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Pentagon 13">
            <a:extLst>
              <a:ext uri="{FF2B5EF4-FFF2-40B4-BE49-F238E27FC236}">
                <a16:creationId xmlns:a16="http://schemas.microsoft.com/office/drawing/2014/main" id="{050EE4E6-609C-674C-950B-186025495F1A}"/>
              </a:ext>
            </a:extLst>
          </p:cNvPr>
          <p:cNvSpPr/>
          <p:nvPr/>
        </p:nvSpPr>
        <p:spPr>
          <a:xfrm>
            <a:off x="351449" y="1609563"/>
            <a:ext cx="3128777" cy="964888"/>
          </a:xfrm>
          <a:prstGeom prst="homePlate">
            <a:avLst>
              <a:gd name="adj" fmla="val 0"/>
            </a:avLst>
          </a:prstGeom>
          <a:solidFill>
            <a:srgbClr val="336699">
              <a:alpha val="84000"/>
            </a:srgbClr>
          </a:solidFill>
          <a:ln w="9525">
            <a:solidFill>
              <a:srgbClr val="91919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u="sng" kern="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Raw data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ko-KR" sz="900" b="1" u="sng" kern="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500,000 respondents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300+ questions</a:t>
            </a:r>
            <a:endParaRPr lang="ko-KR" altLang="en-US" sz="1600" b="1" kern="0" dirty="0">
              <a:solidFill>
                <a:srgbClr val="FFFFFF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22A45E24-4960-4A45-BE30-A8DC56FBD62E}"/>
              </a:ext>
            </a:extLst>
          </p:cNvPr>
          <p:cNvSpPr/>
          <p:nvPr/>
        </p:nvSpPr>
        <p:spPr>
          <a:xfrm>
            <a:off x="351449" y="2769843"/>
            <a:ext cx="3410835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US" dirty="0"/>
              <a:t>state-specific data on </a:t>
            </a:r>
          </a:p>
          <a:p>
            <a:pPr marL="174625" indent="-174625">
              <a:lnSpc>
                <a:spcPct val="150000"/>
              </a:lnSpc>
              <a:buFontTx/>
              <a:buChar char="-"/>
            </a:pPr>
            <a:r>
              <a:rPr lang="en-US" altLang="ko-Kore-US" dirty="0"/>
              <a:t>health risk behaviors, </a:t>
            </a:r>
          </a:p>
          <a:p>
            <a:pPr marL="174625" indent="-174625">
              <a:lnSpc>
                <a:spcPct val="150000"/>
              </a:lnSpc>
              <a:buFontTx/>
              <a:buChar char="-"/>
            </a:pPr>
            <a:r>
              <a:rPr lang="en-US" altLang="ko-Kore-US" dirty="0"/>
              <a:t>chronic diseases and conditions,</a:t>
            </a:r>
          </a:p>
          <a:p>
            <a:pPr marL="174625" indent="-174625">
              <a:lnSpc>
                <a:spcPct val="150000"/>
              </a:lnSpc>
              <a:buFontTx/>
              <a:buChar char="-"/>
            </a:pPr>
            <a:r>
              <a:rPr lang="en-US" altLang="ko-Kore-US" dirty="0"/>
              <a:t>access to health care, </a:t>
            </a:r>
          </a:p>
          <a:p>
            <a:pPr marL="174625" indent="-174625">
              <a:lnSpc>
                <a:spcPct val="150000"/>
              </a:lnSpc>
              <a:buFontTx/>
              <a:buChar char="-"/>
            </a:pPr>
            <a:r>
              <a:rPr lang="en-US" altLang="ko-Kore-US" dirty="0"/>
              <a:t>use of preventive health services </a:t>
            </a:r>
          </a:p>
          <a:p>
            <a:pPr>
              <a:lnSpc>
                <a:spcPct val="150000"/>
              </a:lnSpc>
            </a:pPr>
            <a:r>
              <a:rPr lang="en-US" altLang="ko-Kore-US" dirty="0"/>
              <a:t>in the United States. </a:t>
            </a:r>
            <a:endParaRPr lang="en-US" altLang="ko-Kore-US" sz="1100" dirty="0"/>
          </a:p>
        </p:txBody>
      </p:sp>
      <p:sp>
        <p:nvSpPr>
          <p:cNvPr id="17" name="AutoShape 33">
            <a:extLst>
              <a:ext uri="{FF2B5EF4-FFF2-40B4-BE49-F238E27FC236}">
                <a16:creationId xmlns:a16="http://schemas.microsoft.com/office/drawing/2014/main" id="{414EDBB8-FB35-6E4E-8FBF-8669AF8CD3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87944" y="3187217"/>
            <a:ext cx="3857762" cy="709081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73" tIns="46787" rIns="89973" bIns="46787" anchor="ctr"/>
          <a:lstStyle>
            <a:lvl1pPr eaLnBrk="0" hangingPunct="0">
              <a:spcBef>
                <a:spcPct val="25000"/>
              </a:spcBef>
              <a:defRPr sz="16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Font typeface="Arial" pitchFamily="34" charset="0"/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Char char="•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s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s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s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s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s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endParaRPr lang="ko-KR" altLang="en-US" sz="1100" b="0"/>
          </a:p>
        </p:txBody>
      </p:sp>
      <p:sp>
        <p:nvSpPr>
          <p:cNvPr id="19" name="Pentagon 13">
            <a:extLst>
              <a:ext uri="{FF2B5EF4-FFF2-40B4-BE49-F238E27FC236}">
                <a16:creationId xmlns:a16="http://schemas.microsoft.com/office/drawing/2014/main" id="{02626417-DC25-BE41-A08B-76D90BA73264}"/>
              </a:ext>
            </a:extLst>
          </p:cNvPr>
          <p:cNvSpPr/>
          <p:nvPr/>
        </p:nvSpPr>
        <p:spPr>
          <a:xfrm>
            <a:off x="4910029" y="1016008"/>
            <a:ext cx="3881045" cy="1127653"/>
          </a:xfrm>
          <a:prstGeom prst="homePlate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 w="9525">
            <a:solidFill>
              <a:srgbClr val="919191"/>
            </a:solidFill>
            <a:miter lim="800000"/>
            <a:headEnd/>
            <a:tailEnd/>
          </a:ln>
        </p:spPr>
        <p:txBody>
          <a:bodyPr wrap="squar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u="sng" kern="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Data for Analysis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ko-KR" sz="800" b="1" u="sng" kern="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211,319 individuals</a:t>
            </a:r>
          </a:p>
        </p:txBody>
      </p:sp>
      <p:sp>
        <p:nvSpPr>
          <p:cNvPr id="20" name="Pentagon 16">
            <a:extLst>
              <a:ext uri="{FF2B5EF4-FFF2-40B4-BE49-F238E27FC236}">
                <a16:creationId xmlns:a16="http://schemas.microsoft.com/office/drawing/2014/main" id="{16ECE099-7C3B-7D49-A091-322EA49749FC}"/>
              </a:ext>
            </a:extLst>
          </p:cNvPr>
          <p:cNvSpPr/>
          <p:nvPr/>
        </p:nvSpPr>
        <p:spPr>
          <a:xfrm>
            <a:off x="4910029" y="2353511"/>
            <a:ext cx="3881045" cy="424177"/>
          </a:xfrm>
          <a:prstGeom prst="homePlate">
            <a:avLst>
              <a:gd name="adj" fmla="val 0"/>
            </a:avLst>
          </a:prstGeom>
          <a:solidFill>
            <a:srgbClr val="A5C4E1">
              <a:lumMod val="40000"/>
              <a:lumOff val="60000"/>
            </a:srgbClr>
          </a:solidFill>
          <a:ln w="9525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ctr" hangingPunct="1">
              <a:lnSpc>
                <a:spcPts val="14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en-US" altLang="ko-KR" b="1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Physical/Mental Conditions</a:t>
            </a:r>
            <a:endParaRPr kumimoji="1" lang="ko-KR" altLang="en-US" b="1" kern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1" name="Pentagon 21">
            <a:extLst>
              <a:ext uri="{FF2B5EF4-FFF2-40B4-BE49-F238E27FC236}">
                <a16:creationId xmlns:a16="http://schemas.microsoft.com/office/drawing/2014/main" id="{B1607C7A-9D37-6041-9A04-927443B8CD16}"/>
              </a:ext>
            </a:extLst>
          </p:cNvPr>
          <p:cNvSpPr/>
          <p:nvPr/>
        </p:nvSpPr>
        <p:spPr>
          <a:xfrm>
            <a:off x="4910029" y="3793671"/>
            <a:ext cx="3881045" cy="424177"/>
          </a:xfrm>
          <a:prstGeom prst="homePlate">
            <a:avLst>
              <a:gd name="adj" fmla="val 0"/>
            </a:avLst>
          </a:prstGeom>
          <a:solidFill>
            <a:srgbClr val="A5C4E1">
              <a:lumMod val="40000"/>
              <a:lumOff val="60000"/>
            </a:srgbClr>
          </a:solidFill>
          <a:ln w="9525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ctr" hangingPunct="1">
              <a:lnSpc>
                <a:spcPts val="14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en-US" altLang="ko-KR" b="1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Behavioral Factors</a:t>
            </a:r>
            <a:endParaRPr kumimoji="1" lang="ko-KR" altLang="en-US" b="1" kern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52366F44-207B-844A-AAE1-22282930D3B9}"/>
              </a:ext>
            </a:extLst>
          </p:cNvPr>
          <p:cNvSpPr/>
          <p:nvPr/>
        </p:nvSpPr>
        <p:spPr>
          <a:xfrm>
            <a:off x="4910030" y="2890014"/>
            <a:ext cx="1907866" cy="54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BMI</a:t>
            </a:r>
          </a:p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Heart disease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E51155B-32E3-AA40-8C36-6F7738C177C7}"/>
              </a:ext>
            </a:extLst>
          </p:cNvPr>
          <p:cNvSpPr/>
          <p:nvPr/>
        </p:nvSpPr>
        <p:spPr>
          <a:xfrm>
            <a:off x="4910029" y="4346216"/>
            <a:ext cx="1907867" cy="721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Physical workout</a:t>
            </a:r>
          </a:p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Food intake</a:t>
            </a:r>
          </a:p>
        </p:txBody>
      </p:sp>
      <p:sp>
        <p:nvSpPr>
          <p:cNvPr id="24" name="Pentagon 21">
            <a:extLst>
              <a:ext uri="{FF2B5EF4-FFF2-40B4-BE49-F238E27FC236}">
                <a16:creationId xmlns:a16="http://schemas.microsoft.com/office/drawing/2014/main" id="{6777C0ED-234A-EC49-8FFA-6940EF341396}"/>
              </a:ext>
            </a:extLst>
          </p:cNvPr>
          <p:cNvSpPr/>
          <p:nvPr/>
        </p:nvSpPr>
        <p:spPr>
          <a:xfrm>
            <a:off x="4910029" y="5233237"/>
            <a:ext cx="3881045" cy="424177"/>
          </a:xfrm>
          <a:prstGeom prst="homePlate">
            <a:avLst>
              <a:gd name="adj" fmla="val 0"/>
            </a:avLst>
          </a:prstGeom>
          <a:solidFill>
            <a:srgbClr val="A5C4E1">
              <a:lumMod val="40000"/>
              <a:lumOff val="60000"/>
            </a:srgbClr>
          </a:solidFill>
          <a:ln w="9525">
            <a:solidFill>
              <a:srgbClr val="91919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ctr" hangingPunct="1">
              <a:lnSpc>
                <a:spcPts val="1400"/>
              </a:lnSpc>
              <a:spcBef>
                <a:spcPct val="50000"/>
              </a:spcBef>
              <a:spcAft>
                <a:spcPts val="0"/>
              </a:spcAft>
            </a:pPr>
            <a:r>
              <a:rPr kumimoji="1" lang="en-US" altLang="ko-KR" b="1" kern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Demography</a:t>
            </a:r>
            <a:endParaRPr kumimoji="1" lang="ko-KR" altLang="en-US" b="1" kern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D81E234E-28DD-3A48-9302-B2D81AD93AC0}"/>
              </a:ext>
            </a:extLst>
          </p:cNvPr>
          <p:cNvSpPr/>
          <p:nvPr/>
        </p:nvSpPr>
        <p:spPr>
          <a:xfrm>
            <a:off x="4910029" y="5753698"/>
            <a:ext cx="1907867" cy="54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Income</a:t>
            </a:r>
          </a:p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Education</a:t>
            </a:r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C0F5E9A6-C265-9E44-9F0E-D6DEBF7082F3}"/>
              </a:ext>
            </a:extLst>
          </p:cNvPr>
          <p:cNvSpPr/>
          <p:nvPr/>
        </p:nvSpPr>
        <p:spPr>
          <a:xfrm>
            <a:off x="6891000" y="2896461"/>
            <a:ext cx="1907866" cy="721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Cholesterol level</a:t>
            </a:r>
          </a:p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Blood pressure</a:t>
            </a:r>
            <a:endParaRPr kumimoji="1" lang="ko-KR" altLang="en-US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F0246986-B325-C242-8256-95EBB2F656F8}"/>
              </a:ext>
            </a:extLst>
          </p:cNvPr>
          <p:cNvSpPr/>
          <p:nvPr/>
        </p:nvSpPr>
        <p:spPr>
          <a:xfrm>
            <a:off x="6891000" y="4313782"/>
            <a:ext cx="1907867" cy="54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Alcohol</a:t>
            </a:r>
          </a:p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Smoking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7C70F6-54EC-EA49-BB15-99AFCAF046C4}"/>
              </a:ext>
            </a:extLst>
          </p:cNvPr>
          <p:cNvSpPr/>
          <p:nvPr/>
        </p:nvSpPr>
        <p:spPr>
          <a:xfrm>
            <a:off x="7001670" y="5753667"/>
            <a:ext cx="1907867" cy="54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Sex</a:t>
            </a:r>
          </a:p>
          <a:p>
            <a:pPr marL="139700" lvl="0" indent="-139700">
              <a:lnSpc>
                <a:spcPts val="1400"/>
              </a:lnSpc>
              <a:spcBef>
                <a:spcPct val="30000"/>
              </a:spcBef>
              <a:buClr>
                <a:srgbClr val="3F3F3F"/>
              </a:buClr>
              <a:buSzPct val="90000"/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itchFamily="34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88677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35F2A87-CC2C-EC41-9FC8-8A94B04CE32E}"/>
              </a:ext>
            </a:extLst>
          </p:cNvPr>
          <p:cNvSpPr txBox="1">
            <a:spLocks/>
          </p:cNvSpPr>
          <p:nvPr/>
        </p:nvSpPr>
        <p:spPr>
          <a:xfrm>
            <a:off x="503849" y="805815"/>
            <a:ext cx="8241566" cy="79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9" indent="-342799"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sz="1800" u="sng" dirty="0"/>
              <a:t>Step 1. Data overlook and cleaning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1ED76FF-0296-0E42-A88F-612DF78F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49" y="207841"/>
            <a:ext cx="84056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altLang="ko-KR" sz="1800" b="1" kern="1200" baseline="0" dirty="0" smtClean="0">
                <a:solidFill>
                  <a:srgbClr val="003366"/>
                </a:solidFill>
                <a:latin typeface="Arial" panose="020B0604020202020204" pitchFamily="34" charset="0"/>
                <a:ea typeface="맑은 고딕" pitchFamily="50" charset="-127"/>
                <a:cs typeface="+mj-cs"/>
              </a:defRPr>
            </a:lvl1pPr>
          </a:lstStyle>
          <a:p>
            <a:pPr eaLnBrk="1" hangingPunct="1">
              <a:lnSpc>
                <a:spcPct val="200000"/>
              </a:lnSpc>
              <a:spcAft>
                <a:spcPts val="300"/>
              </a:spcAft>
            </a:pPr>
            <a:r>
              <a:rPr kumimoji="1" lang="en-US" altLang="ko-KR" dirty="0">
                <a:solidFill>
                  <a:schemeClr val="tx1"/>
                </a:solidFill>
                <a:cs typeface="Times New Roman" pitchFamily="18" charset="0"/>
              </a:rPr>
              <a:t>III. Methodology and Findings</a:t>
            </a:r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FD429C6A-A361-174A-9AD0-1B48D58A2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5" y="820616"/>
            <a:ext cx="8928100" cy="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7" rIns="91413" bIns="45707" anchor="ctr">
            <a:spAutoFit/>
          </a:bodyPr>
          <a:lstStyle/>
          <a:p>
            <a:endParaRPr lang="ko-KR" altLang="en-US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83E10CD-5510-E540-BDD5-1DE8505AEF98}"/>
              </a:ext>
            </a:extLst>
          </p:cNvPr>
          <p:cNvSpPr txBox="1">
            <a:spLocks/>
          </p:cNvSpPr>
          <p:nvPr/>
        </p:nvSpPr>
        <p:spPr>
          <a:xfrm>
            <a:off x="503849" y="3001892"/>
            <a:ext cx="8241566" cy="79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9" indent="-342799"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sz="1800" u="sng" dirty="0"/>
              <a:t>Step 2. Multiple Logistics Regression </a:t>
            </a: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09FCB581-A8D5-2446-B2DD-38F367424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16" y="3726337"/>
            <a:ext cx="2096737" cy="2795649"/>
          </a:xfrm>
          <a:prstGeom prst="rect">
            <a:avLst/>
          </a:prstGeom>
        </p:spPr>
      </p:pic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1F6F46DB-0A37-C44F-A1E8-D4FA04B85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049" y="3810476"/>
            <a:ext cx="1717748" cy="184117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9E5BAA-0972-9148-BF04-068DE5183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145" y="3810476"/>
            <a:ext cx="2451100" cy="1663700"/>
          </a:xfrm>
          <a:prstGeom prst="rect">
            <a:avLst/>
          </a:prstGeom>
        </p:spPr>
      </p:pic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F8EB1AED-D3AE-9B4D-AE05-FA4AED310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761" y="1514139"/>
            <a:ext cx="3487840" cy="15082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F35922-CA79-3E4B-B230-49C651A6A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216" y="1537225"/>
            <a:ext cx="1848185" cy="15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5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35F2A87-CC2C-EC41-9FC8-8A94B04CE32E}"/>
              </a:ext>
            </a:extLst>
          </p:cNvPr>
          <p:cNvSpPr txBox="1">
            <a:spLocks/>
          </p:cNvSpPr>
          <p:nvPr/>
        </p:nvSpPr>
        <p:spPr>
          <a:xfrm>
            <a:off x="3332548" y="1305733"/>
            <a:ext cx="5893513" cy="424653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US" sz="1700" dirty="0">
                <a:solidFill>
                  <a:srgbClr val="FF0000"/>
                </a:solidFill>
              </a:rPr>
              <a:t>55% greater</a:t>
            </a:r>
            <a:r>
              <a:rPr lang="en-US" altLang="ko-Kore-US" sz="1700" b="0" dirty="0"/>
              <a:t> risk if you have </a:t>
            </a:r>
            <a:r>
              <a:rPr lang="en-US" altLang="ko-Kore-US" sz="1700" u="sng" dirty="0"/>
              <a:t>Heart Conditions</a:t>
            </a:r>
          </a:p>
          <a:p>
            <a:endParaRPr lang="en-US" altLang="ko-Kore-US" sz="1700" b="0" dirty="0"/>
          </a:p>
          <a:p>
            <a:r>
              <a:rPr lang="en-US" altLang="ko-Kore-US" sz="1700" dirty="0">
                <a:solidFill>
                  <a:srgbClr val="FF0000"/>
                </a:solidFill>
              </a:rPr>
              <a:t>80% greater</a:t>
            </a:r>
            <a:r>
              <a:rPr lang="en-US" altLang="ko-Kore-US" sz="1700" b="0" dirty="0"/>
              <a:t> risk if you have </a:t>
            </a:r>
            <a:r>
              <a:rPr lang="en-US" altLang="ko-Kore-US" sz="1700" u="sng" dirty="0"/>
              <a:t>High Cholesterol</a:t>
            </a:r>
          </a:p>
          <a:p>
            <a:endParaRPr lang="en-US" altLang="ko-Kore-US" sz="1700" b="0" dirty="0"/>
          </a:p>
          <a:p>
            <a:r>
              <a:rPr lang="en-US" altLang="ko-Kore-US" sz="1700" dirty="0">
                <a:solidFill>
                  <a:srgbClr val="FF0000"/>
                </a:solidFill>
              </a:rPr>
              <a:t>137% greater</a:t>
            </a:r>
            <a:r>
              <a:rPr lang="en-US" altLang="ko-Kore-US" sz="1700" b="0" dirty="0"/>
              <a:t> risk if you have </a:t>
            </a:r>
            <a:r>
              <a:rPr lang="en-US" altLang="ko-Kore-US" sz="1700" u="sng" dirty="0"/>
              <a:t>High Blood Pressure</a:t>
            </a:r>
          </a:p>
          <a:p>
            <a:endParaRPr lang="en-US" altLang="ko-Kore-US" sz="1700" u="sng" dirty="0"/>
          </a:p>
          <a:p>
            <a:endParaRPr lang="en-US" altLang="ko-Kore-US" sz="1700" b="0" dirty="0"/>
          </a:p>
          <a:p>
            <a:r>
              <a:rPr lang="en-US" altLang="ko-Kore-US" sz="1700" dirty="0">
                <a:solidFill>
                  <a:srgbClr val="0432FF"/>
                </a:solidFill>
              </a:rPr>
              <a:t>52% less</a:t>
            </a:r>
            <a:r>
              <a:rPr lang="en-US" altLang="ko-Kore-US" sz="1700" b="0" dirty="0"/>
              <a:t> risk if you earn </a:t>
            </a:r>
            <a:r>
              <a:rPr lang="en-US" altLang="ko-Kore-US" sz="1700" u="sng" dirty="0"/>
              <a:t>annual income of $ 50,000 or more </a:t>
            </a:r>
          </a:p>
          <a:p>
            <a:endParaRPr lang="en-US" altLang="ko-Kore-US" sz="1700" b="0" dirty="0"/>
          </a:p>
          <a:p>
            <a:r>
              <a:rPr lang="en-US" altLang="ko-Kore-US" sz="1700" dirty="0">
                <a:solidFill>
                  <a:srgbClr val="0432FF"/>
                </a:solidFill>
              </a:rPr>
              <a:t>40% less</a:t>
            </a:r>
            <a:r>
              <a:rPr lang="en-US" altLang="ko-Kore-US" sz="1700" b="0" dirty="0"/>
              <a:t> risk if you have </a:t>
            </a:r>
            <a:r>
              <a:rPr lang="en-US" altLang="ko-Kore-US" sz="1700" u="sng" dirty="0"/>
              <a:t>higher education(more than bachelor)</a:t>
            </a:r>
            <a:endParaRPr lang="en-US" sz="1700" u="sng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1ED76FF-0296-0E42-A88F-612DF78F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49" y="207841"/>
            <a:ext cx="84056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altLang="ko-KR" sz="1800" b="1" kern="1200" baseline="0" dirty="0" smtClean="0">
                <a:solidFill>
                  <a:srgbClr val="003366"/>
                </a:solidFill>
                <a:latin typeface="Arial" panose="020B0604020202020204" pitchFamily="34" charset="0"/>
                <a:ea typeface="맑은 고딕" pitchFamily="50" charset="-127"/>
                <a:cs typeface="+mj-cs"/>
              </a:defRPr>
            </a:lvl1pPr>
          </a:lstStyle>
          <a:p>
            <a:pPr eaLnBrk="1" hangingPunct="1">
              <a:lnSpc>
                <a:spcPct val="200000"/>
              </a:lnSpc>
              <a:spcAft>
                <a:spcPts val="300"/>
              </a:spcAft>
            </a:pPr>
            <a:r>
              <a:rPr kumimoji="1" lang="en-US" altLang="ko-KR" dirty="0">
                <a:solidFill>
                  <a:schemeClr val="tx1"/>
                </a:solidFill>
                <a:cs typeface="Times New Roman" pitchFamily="18" charset="0"/>
              </a:rPr>
              <a:t>III. Methodology and Findings(continued)</a:t>
            </a:r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FD429C6A-A361-174A-9AD0-1B48D58A2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5" y="820616"/>
            <a:ext cx="8928100" cy="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7" rIns="91413" bIns="45707" anchor="ctr">
            <a:spAutoFit/>
          </a:bodyPr>
          <a:lstStyle/>
          <a:p>
            <a:endParaRPr lang="ko-KR" altLang="en-US"/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29B3AD71-79DE-6C41-A6B8-9FFFD0E4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25" y="2239069"/>
            <a:ext cx="2227912" cy="238800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2C23AB8-01BC-A34B-8AD8-C05A0A5D4FE0}"/>
              </a:ext>
            </a:extLst>
          </p:cNvPr>
          <p:cNvSpPr/>
          <p:nvPr/>
        </p:nvSpPr>
        <p:spPr>
          <a:xfrm>
            <a:off x="326825" y="2724967"/>
            <a:ext cx="2227912" cy="598311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FC725-8D03-6340-AEE7-7F729D7537FD}"/>
              </a:ext>
            </a:extLst>
          </p:cNvPr>
          <p:cNvSpPr/>
          <p:nvPr/>
        </p:nvSpPr>
        <p:spPr>
          <a:xfrm>
            <a:off x="326825" y="3966745"/>
            <a:ext cx="2227912" cy="412046"/>
          </a:xfrm>
          <a:prstGeom prst="rect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03A16CD5-1F1C-B74C-9F68-2116B4D633A2}"/>
              </a:ext>
            </a:extLst>
          </p:cNvPr>
          <p:cNvSpPr txBox="1">
            <a:spLocks/>
          </p:cNvSpPr>
          <p:nvPr/>
        </p:nvSpPr>
        <p:spPr>
          <a:xfrm>
            <a:off x="784167" y="1949378"/>
            <a:ext cx="1313228" cy="2642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9" indent="-342799"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sz="2000" dirty="0"/>
              <a:t>Odd Ratio</a:t>
            </a:r>
          </a:p>
        </p:txBody>
      </p:sp>
      <p:sp>
        <p:nvSpPr>
          <p:cNvPr id="10" name="AutoShape 33">
            <a:extLst>
              <a:ext uri="{FF2B5EF4-FFF2-40B4-BE49-F238E27FC236}">
                <a16:creationId xmlns:a16="http://schemas.microsoft.com/office/drawing/2014/main" id="{580A613E-CCD6-C849-8E68-43F68B6C008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73705" y="3023894"/>
            <a:ext cx="2765916" cy="475607"/>
          </a:xfrm>
          <a:prstGeom prst="triangle">
            <a:avLst>
              <a:gd name="adj" fmla="val 52543"/>
            </a:avLst>
          </a:pr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973" tIns="46787" rIns="89973" bIns="46787" anchor="ctr"/>
          <a:lstStyle>
            <a:lvl1pPr eaLnBrk="0" hangingPunct="0">
              <a:spcBef>
                <a:spcPct val="25000"/>
              </a:spcBef>
              <a:defRPr sz="1600" b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spcBef>
                <a:spcPct val="25000"/>
              </a:spcBef>
              <a:buClr>
                <a:schemeClr val="tx1"/>
              </a:buClr>
              <a:buFont typeface="Arial" pitchFamily="34" charset="0"/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spcBef>
                <a:spcPct val="25000"/>
              </a:spcBef>
              <a:buClr>
                <a:schemeClr val="tx1"/>
              </a:buClr>
              <a:buChar char="•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tx1"/>
              </a:buClr>
              <a:buFont typeface="Wingdings" pitchFamily="2" charset="2"/>
              <a:buChar char="s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s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s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s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s"/>
              <a:defRPr sz="1400">
                <a:solidFill>
                  <a:srgbClr val="000000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</a:pPr>
            <a:endParaRPr lang="ko-KR" altLang="en-US" sz="1100" b="0"/>
          </a:p>
        </p:txBody>
      </p:sp>
    </p:spTree>
    <p:extLst>
      <p:ext uri="{BB962C8B-B14F-4D97-AF65-F5344CB8AC3E}">
        <p14:creationId xmlns:p14="http://schemas.microsoft.com/office/powerpoint/2010/main" val="168421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35F2A87-CC2C-EC41-9FC8-8A94B04CE32E}"/>
              </a:ext>
            </a:extLst>
          </p:cNvPr>
          <p:cNvSpPr txBox="1">
            <a:spLocks/>
          </p:cNvSpPr>
          <p:nvPr/>
        </p:nvSpPr>
        <p:spPr>
          <a:xfrm>
            <a:off x="503849" y="1263033"/>
            <a:ext cx="5295601" cy="137700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US" sz="2000" dirty="0">
                <a:solidFill>
                  <a:schemeClr val="tx1"/>
                </a:solidFill>
              </a:rPr>
              <a:t>Limitations of the data</a:t>
            </a:r>
          </a:p>
          <a:p>
            <a:endParaRPr lang="en-US" altLang="ko-Kore-US" sz="2000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US" sz="2000" b="0" dirty="0">
                <a:solidFill>
                  <a:schemeClr val="tx1"/>
                </a:solidFill>
              </a:rPr>
              <a:t> Too many extreme values in some variables that we wanted to analyze.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1ED76FF-0296-0E42-A88F-612DF78F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49" y="207841"/>
            <a:ext cx="84056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altLang="ko-KR" sz="1800" b="1" kern="1200" baseline="0" dirty="0" smtClean="0">
                <a:solidFill>
                  <a:srgbClr val="003366"/>
                </a:solidFill>
                <a:latin typeface="Arial" panose="020B0604020202020204" pitchFamily="34" charset="0"/>
                <a:ea typeface="맑은 고딕" pitchFamily="50" charset="-127"/>
                <a:cs typeface="+mj-cs"/>
              </a:defRPr>
            </a:lvl1pPr>
          </a:lstStyle>
          <a:p>
            <a:pPr eaLnBrk="1" hangingPunct="1">
              <a:lnSpc>
                <a:spcPct val="200000"/>
              </a:lnSpc>
              <a:spcAft>
                <a:spcPct val="50000"/>
              </a:spcAft>
            </a:pPr>
            <a:r>
              <a:rPr kumimoji="1" lang="en-US" altLang="ko-KR" dirty="0">
                <a:solidFill>
                  <a:schemeClr val="tx1"/>
                </a:solidFill>
                <a:cs typeface="Times New Roman" pitchFamily="18" charset="0"/>
              </a:rPr>
              <a:t>IV. Limitations and Areas for more research </a:t>
            </a:r>
            <a:endParaRPr kumimoji="1" lang="ko-KR" altLang="en-US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FD429C6A-A361-174A-9AD0-1B48D58A2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5" y="820616"/>
            <a:ext cx="8928100" cy="0"/>
          </a:xfrm>
          <a:prstGeom prst="line">
            <a:avLst/>
          </a:prstGeom>
          <a:noFill/>
          <a:ln w="158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13" tIns="45707" rIns="91413" bIns="45707" anchor="ctr">
            <a:spAutoFit/>
          </a:bodyPr>
          <a:lstStyle/>
          <a:p>
            <a:endParaRPr lang="ko-KR" altLang="en-US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C4CF2B4-CFE1-6243-AB9C-E72775506C46}"/>
              </a:ext>
            </a:extLst>
          </p:cNvPr>
          <p:cNvSpPr txBox="1">
            <a:spLocks/>
          </p:cNvSpPr>
          <p:nvPr/>
        </p:nvSpPr>
        <p:spPr>
          <a:xfrm>
            <a:off x="503849" y="2732116"/>
            <a:ext cx="5806640" cy="21667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US" sz="2000" dirty="0">
                <a:solidFill>
                  <a:schemeClr val="tx1"/>
                </a:solidFill>
              </a:rPr>
              <a:t>Limitations of the analysis and Areas for more research</a:t>
            </a:r>
            <a:endParaRPr lang="en-US" sz="2000" dirty="0">
              <a:solidFill>
                <a:schemeClr val="tx1"/>
              </a:solidFill>
            </a:endParaRPr>
          </a:p>
          <a:p>
            <a:pPr marL="342799" indent="-342799" eaLnBrk="0" fontAlgn="base" hangingPunct="0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 As for Drinking and Alcohol, we need a method of follow-up study rather than analyzing cross-sectional data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5C2201B4-9264-E24A-A8B1-DC90E295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97" y="2594632"/>
            <a:ext cx="2227912" cy="238800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EFD23E-6015-EB46-B169-2B7086482DFD}"/>
              </a:ext>
            </a:extLst>
          </p:cNvPr>
          <p:cNvSpPr/>
          <p:nvPr/>
        </p:nvSpPr>
        <p:spPr>
          <a:xfrm>
            <a:off x="6507897" y="3915908"/>
            <a:ext cx="2227912" cy="403503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US" alt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8CF3DAD-4645-524D-A8AD-9A6A09CDEF16}"/>
              </a:ext>
            </a:extLst>
          </p:cNvPr>
          <p:cNvSpPr txBox="1">
            <a:spLocks/>
          </p:cNvSpPr>
          <p:nvPr/>
        </p:nvSpPr>
        <p:spPr>
          <a:xfrm>
            <a:off x="451217" y="5182238"/>
            <a:ext cx="8241566" cy="14679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US" sz="2000" b="0" dirty="0">
                <a:solidFill>
                  <a:schemeClr val="tx1"/>
                </a:solidFill>
              </a:rPr>
              <a:t> </a:t>
            </a:r>
            <a:endParaRPr lang="en-US" altLang="ko-Kore-US" sz="2000" dirty="0">
              <a:solidFill>
                <a:schemeClr val="tx1"/>
              </a:solidFill>
            </a:endParaRPr>
          </a:p>
          <a:p>
            <a:r>
              <a:rPr lang="en-US" altLang="ko-Kore-US" sz="2000" dirty="0">
                <a:solidFill>
                  <a:schemeClr val="tx1"/>
                </a:solidFill>
              </a:rPr>
              <a:t>Additional Models</a:t>
            </a:r>
            <a:endParaRPr lang="en-US" sz="2000" dirty="0">
              <a:solidFill>
                <a:schemeClr val="tx1"/>
              </a:solidFill>
            </a:endParaRPr>
          </a:p>
          <a:p>
            <a:pPr marL="342799" indent="-342799" eaLnBrk="0" fontAlgn="base" hangingPunct="0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b="0" dirty="0"/>
              <a:t>Bootstrap Aggregating/ Bagging Classifier</a:t>
            </a:r>
          </a:p>
          <a:p>
            <a:pPr marL="342799" indent="-342799" eaLnBrk="0" fontAlgn="base" hangingPunct="0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b="0" dirty="0"/>
              <a:t>Random Forest Classifier</a:t>
            </a:r>
          </a:p>
          <a:p>
            <a:pPr marL="342799" indent="-342799" eaLnBrk="0" fontAlgn="base" hangingPunct="0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2000" b="0" dirty="0"/>
              <a:t>Gradient Boosting Classifier</a:t>
            </a:r>
          </a:p>
          <a:p>
            <a:pPr marL="342799" indent="-342799" eaLnBrk="0" fontAlgn="base" hangingPunct="0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799" indent="-342799" eaLnBrk="0" fontAlgn="base" hangingPunct="0">
              <a:spcBef>
                <a:spcPct val="25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3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435F2A87-CC2C-EC41-9FC8-8A94B04CE32E}"/>
              </a:ext>
            </a:extLst>
          </p:cNvPr>
          <p:cNvSpPr txBox="1">
            <a:spLocks/>
          </p:cNvSpPr>
          <p:nvPr/>
        </p:nvSpPr>
        <p:spPr>
          <a:xfrm>
            <a:off x="902434" y="2637000"/>
            <a:ext cx="8241566" cy="79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ore-US"/>
            </a:defPPr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lang="en-US" altLang="ko-KR" sz="1600" b="1" kern="1200" baseline="0" dirty="0" smtClean="0">
                <a:solidFill>
                  <a:srgbClr val="000000"/>
                </a:solidFill>
                <a:latin typeface="Arial" panose="020B0604020202020204" pitchFamily="34" charset="0"/>
                <a:ea typeface="맑은 고딕" pitchFamily="50" charset="-127"/>
                <a:cs typeface="+mn-cs"/>
              </a:defRPr>
            </a:lvl1pPr>
            <a:lvl2pPr marL="457064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2pPr>
            <a:lvl3pPr marL="914129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3pPr>
            <a:lvl4pPr marL="1371192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4pPr>
            <a:lvl5pPr marL="1828258" indent="0" algn="l" defTabSz="914400" rtl="0" eaLnBrk="1" latinLnBrk="0" hangingPunct="1"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9" indent="-342799" eaLnBrk="0" fontAlgn="base" hangingPunct="0">
              <a:spcBef>
                <a:spcPct val="25000"/>
              </a:spcBef>
              <a:spcAft>
                <a:spcPct val="0"/>
              </a:spcAft>
            </a:pPr>
            <a:r>
              <a:rPr lang="en-US" sz="4000" dirty="0"/>
              <a:t>Thank you for listening !</a:t>
            </a:r>
          </a:p>
        </p:txBody>
      </p:sp>
    </p:spTree>
    <p:extLst>
      <p:ext uri="{BB962C8B-B14F-4D97-AF65-F5344CB8AC3E}">
        <p14:creationId xmlns:p14="http://schemas.microsoft.com/office/powerpoint/2010/main" val="323390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{E3734B80-FF27-F641-B41D-E795E77CC36F}tf10001060</Template>
  <TotalTime>8792</TotalTime>
  <Words>1223</Words>
  <Application>Microsoft Macintosh PowerPoint</Application>
  <PresentationFormat>화면 슬라이드 쇼(4:3)</PresentationFormat>
  <Paragraphs>162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영석</dc:creator>
  <cp:lastModifiedBy>임 영석</cp:lastModifiedBy>
  <cp:revision>22</cp:revision>
  <dcterms:created xsi:type="dcterms:W3CDTF">2022-03-09T02:27:58Z</dcterms:created>
  <dcterms:modified xsi:type="dcterms:W3CDTF">2022-03-22T17:04:38Z</dcterms:modified>
</cp:coreProperties>
</file>