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9" r:id="rId3"/>
    <p:sldId id="272" r:id="rId4"/>
    <p:sldId id="258" r:id="rId5"/>
    <p:sldId id="260" r:id="rId6"/>
    <p:sldId id="270" r:id="rId7"/>
    <p:sldId id="261" r:id="rId8"/>
    <p:sldId id="264" r:id="rId9"/>
    <p:sldId id="280" r:id="rId10"/>
    <p:sldId id="274" r:id="rId11"/>
    <p:sldId id="279" r:id="rId12"/>
    <p:sldId id="277" r:id="rId13"/>
    <p:sldId id="275" r:id="rId14"/>
    <p:sldId id="273" r:id="rId15"/>
    <p:sldId id="278" r:id="rId16"/>
    <p:sldId id="276" r:id="rId17"/>
    <p:sldId id="262" r:id="rId18"/>
    <p:sldId id="263" r:id="rId19"/>
    <p:sldId id="265" r:id="rId20"/>
    <p:sldId id="281" r:id="rId21"/>
    <p:sldId id="282" r:id="rId22"/>
    <p:sldId id="284" r:id="rId23"/>
    <p:sldId id="283" r:id="rId24"/>
    <p:sldId id="285" r:id="rId25"/>
    <p:sldId id="286" r:id="rId26"/>
    <p:sldId id="287" r:id="rId27"/>
    <p:sldId id="288" r:id="rId28"/>
    <p:sldId id="289" r:id="rId29"/>
    <p:sldId id="271" r:id="rId30"/>
    <p:sldId id="266" r:id="rId31"/>
    <p:sldId id="267" r:id="rId32"/>
    <p:sldId id="268" r:id="rId33"/>
    <p:sldId id="291" r:id="rId34"/>
    <p:sldId id="290" r:id="rId3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5/17/2022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6013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5/17/2022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12790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5/17/2022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845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5/17/2022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18137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5/17/2022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59671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5/17/2022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849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5/17/2022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3068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5/17/2022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0580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5/17/2022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6335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5/17/2022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5219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5/17/2022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4042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5/17/2022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1168276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oloclub.github.io/cnn-explainer/"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7" name="Group 136">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8" name="Straight Connector 137">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2"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3"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145" name="Rectangle 144">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5164265-D766-3426-B460-9B20BF99BF17}"/>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dirty="0" err="1"/>
              <a:t>Sztuczna</a:t>
            </a:r>
            <a:r>
              <a:rPr lang="en-US" sz="5200" dirty="0"/>
              <a:t> </a:t>
            </a:r>
            <a:r>
              <a:rPr lang="en-US" sz="5200" dirty="0" err="1">
                <a:solidFill>
                  <a:srgbClr val="5B9E9E"/>
                </a:solidFill>
              </a:rPr>
              <a:t>inteligencja</a:t>
            </a:r>
            <a:endParaRPr lang="en-US" sz="5200" dirty="0">
              <a:solidFill>
                <a:srgbClr val="5B9E9E"/>
              </a:solidFill>
            </a:endParaRPr>
          </a:p>
        </p:txBody>
      </p:sp>
      <p:grpSp>
        <p:nvGrpSpPr>
          <p:cNvPr id="149" name="Group 148">
            <a:extLst>
              <a:ext uri="{FF2B5EF4-FFF2-40B4-BE49-F238E27FC236}">
                <a16:creationId xmlns:a16="http://schemas.microsoft.com/office/drawing/2014/main" id="{DD66176B-A32F-46AE-B409-0752A3F282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50" name="Straight Connector 149">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6061C7A-8970-4408-BFCD-D49BCB151D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71935" y="579694"/>
              <a:ext cx="0" cy="56970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Graphic 6" descr="Head with Gears">
            <a:extLst>
              <a:ext uri="{FF2B5EF4-FFF2-40B4-BE49-F238E27FC236}">
                <a16:creationId xmlns:a16="http://schemas.microsoft.com/office/drawing/2014/main" id="{BE8AFF83-C544-55B6-C152-13BC5349C0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3188" y="2024815"/>
            <a:ext cx="2808441" cy="2808441"/>
          </a:xfrm>
          <a:prstGeom prst="rect">
            <a:avLst/>
          </a:prstGeom>
        </p:spPr>
      </p:pic>
      <p:pic>
        <p:nvPicPr>
          <p:cNvPr id="1026" name="Picture 2" descr="TensorFlow – Wikipedia, wolna encyklopedia">
            <a:extLst>
              <a:ext uri="{FF2B5EF4-FFF2-40B4-BE49-F238E27FC236}">
                <a16:creationId xmlns:a16="http://schemas.microsoft.com/office/drawing/2014/main" id="{560E341E-88B5-543E-5CBF-11D792716F4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62242" y="2260022"/>
            <a:ext cx="2808441" cy="233802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E441AB42-0FB1-B43C-DAB4-AC6F480A545A}"/>
              </a:ext>
            </a:extLst>
          </p:cNvPr>
          <p:cNvSpPr txBox="1"/>
          <p:nvPr/>
        </p:nvSpPr>
        <p:spPr>
          <a:xfrm>
            <a:off x="214156" y="5644020"/>
            <a:ext cx="4739949" cy="923330"/>
          </a:xfrm>
          <a:prstGeom prst="rect">
            <a:avLst/>
          </a:prstGeom>
          <a:noFill/>
        </p:spPr>
        <p:txBody>
          <a:bodyPr wrap="square" rtlCol="0">
            <a:spAutoFit/>
          </a:bodyPr>
          <a:lstStyle/>
          <a:p>
            <a:r>
              <a:rPr lang="pl-PL" dirty="0">
                <a:solidFill>
                  <a:srgbClr val="5B9E9E"/>
                </a:solidFill>
              </a:rPr>
              <a:t>Adam Zalewski</a:t>
            </a:r>
          </a:p>
          <a:p>
            <a:r>
              <a:rPr lang="pl-PL" dirty="0">
                <a:solidFill>
                  <a:srgbClr val="5B9E9E"/>
                </a:solidFill>
              </a:rPr>
              <a:t>155461</a:t>
            </a:r>
          </a:p>
          <a:p>
            <a:r>
              <a:rPr lang="pl-PL" dirty="0">
                <a:solidFill>
                  <a:srgbClr val="5B9E9E"/>
                </a:solidFill>
              </a:rPr>
              <a:t>Informatyka ISI, III rok, UWM w Olsztynie</a:t>
            </a:r>
          </a:p>
        </p:txBody>
      </p:sp>
    </p:spTree>
    <p:extLst>
      <p:ext uri="{BB962C8B-B14F-4D97-AF65-F5344CB8AC3E}">
        <p14:creationId xmlns:p14="http://schemas.microsoft.com/office/powerpoint/2010/main" val="391786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E5F506-F946-34AE-7762-010871B8AB2B}"/>
              </a:ext>
            </a:extLst>
          </p:cNvPr>
          <p:cNvSpPr>
            <a:spLocks noGrp="1"/>
          </p:cNvSpPr>
          <p:nvPr>
            <p:ph type="title"/>
          </p:nvPr>
        </p:nvSpPr>
        <p:spPr/>
        <p:txBody>
          <a:bodyPr/>
          <a:lstStyle/>
          <a:p>
            <a:r>
              <a:rPr lang="pl-PL" dirty="0" err="1"/>
              <a:t>Sigmoid</a:t>
            </a:r>
            <a:endParaRPr lang="pl-PL" dirty="0"/>
          </a:p>
        </p:txBody>
      </p:sp>
      <p:pic>
        <p:nvPicPr>
          <p:cNvPr id="3074" name="Picture 2">
            <a:extLst>
              <a:ext uri="{FF2B5EF4-FFF2-40B4-BE49-F238E27FC236}">
                <a16:creationId xmlns:a16="http://schemas.microsoft.com/office/drawing/2014/main" id="{FDD4E108-CD72-10A5-02FC-A0C050E7CD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261" y="2052886"/>
            <a:ext cx="4725477" cy="3150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pole tekstowe 4">
                <a:extLst>
                  <a:ext uri="{FF2B5EF4-FFF2-40B4-BE49-F238E27FC236}">
                    <a16:creationId xmlns:a16="http://schemas.microsoft.com/office/drawing/2014/main" id="{9AE620B7-4B6C-2CAA-3C73-A9D13E08D9AD}"/>
                  </a:ext>
                </a:extLst>
              </p:cNvPr>
              <p:cNvSpPr txBox="1"/>
              <p:nvPr/>
            </p:nvSpPr>
            <p:spPr>
              <a:xfrm>
                <a:off x="2902290" y="5345248"/>
                <a:ext cx="6387417" cy="54188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1+</m:t>
                          </m:r>
                          <m:sSup>
                            <m:sSupPr>
                              <m:ctrlPr>
                                <a:rPr lang="pl-PL" b="0" i="1" smtClean="0">
                                  <a:latin typeface="Cambria Math" panose="02040503050406030204" pitchFamily="18" charset="0"/>
                                </a:rPr>
                              </m:ctrlPr>
                            </m:sSupPr>
                            <m:e>
                              <m:r>
                                <a:rPr lang="pl-PL" b="0" i="1" smtClean="0">
                                  <a:latin typeface="Cambria Math" panose="02040503050406030204" pitchFamily="18" charset="0"/>
                                </a:rPr>
                                <m:t>𝑒</m:t>
                              </m:r>
                            </m:e>
                            <m:sup>
                              <m:r>
                                <a:rPr lang="pl-PL" b="0" i="1" smtClean="0">
                                  <a:latin typeface="Cambria Math" panose="02040503050406030204" pitchFamily="18" charset="0"/>
                                </a:rPr>
                                <m:t>−</m:t>
                              </m:r>
                              <m:r>
                                <a:rPr lang="pl-PL" b="0" i="1" smtClean="0">
                                  <a:latin typeface="Cambria Math" panose="02040503050406030204" pitchFamily="18" charset="0"/>
                                </a:rPr>
                                <m:t>𝑥</m:t>
                              </m:r>
                            </m:sup>
                          </m:sSup>
                        </m:den>
                      </m:f>
                    </m:oMath>
                  </m:oMathPara>
                </a14:m>
                <a:endParaRPr lang="pl-PL" dirty="0"/>
              </a:p>
            </p:txBody>
          </p:sp>
        </mc:Choice>
        <mc:Fallback>
          <p:sp>
            <p:nvSpPr>
              <p:cNvPr id="5" name="pole tekstowe 4">
                <a:extLst>
                  <a:ext uri="{FF2B5EF4-FFF2-40B4-BE49-F238E27FC236}">
                    <a16:creationId xmlns:a16="http://schemas.microsoft.com/office/drawing/2014/main" id="{9AE620B7-4B6C-2CAA-3C73-A9D13E08D9AD}"/>
                  </a:ext>
                </a:extLst>
              </p:cNvPr>
              <p:cNvSpPr txBox="1">
                <a:spLocks noRot="1" noChangeAspect="1" noMove="1" noResize="1" noEditPoints="1" noAdjustHandles="1" noChangeArrowheads="1" noChangeShapeType="1" noTextEdit="1"/>
              </p:cNvSpPr>
              <p:nvPr/>
            </p:nvSpPr>
            <p:spPr>
              <a:xfrm>
                <a:off x="2902290" y="5345248"/>
                <a:ext cx="6387417" cy="541880"/>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173093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FF2EBD-014D-2B85-98C3-830D7962FDEA}"/>
              </a:ext>
            </a:extLst>
          </p:cNvPr>
          <p:cNvSpPr>
            <a:spLocks noGrp="1"/>
          </p:cNvSpPr>
          <p:nvPr>
            <p:ph type="title"/>
          </p:nvPr>
        </p:nvSpPr>
        <p:spPr/>
        <p:txBody>
          <a:bodyPr/>
          <a:lstStyle/>
          <a:p>
            <a:r>
              <a:rPr lang="pl-PL" dirty="0" err="1"/>
              <a:t>Hard_sigmoid</a:t>
            </a:r>
            <a:endParaRPr lang="pl-PL" dirty="0"/>
          </a:p>
        </p:txBody>
      </p:sp>
      <p:pic>
        <p:nvPicPr>
          <p:cNvPr id="8194" name="Picture 2">
            <a:extLst>
              <a:ext uri="{FF2B5EF4-FFF2-40B4-BE49-F238E27FC236}">
                <a16:creationId xmlns:a16="http://schemas.microsoft.com/office/drawing/2014/main" id="{08C03D6E-FC84-4DDB-BABB-AA542CA058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261" y="2052886"/>
            <a:ext cx="4725477" cy="3150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pole tekstowe 4">
                <a:extLst>
                  <a:ext uri="{FF2B5EF4-FFF2-40B4-BE49-F238E27FC236}">
                    <a16:creationId xmlns:a16="http://schemas.microsoft.com/office/drawing/2014/main" id="{8502C6C9-C686-4722-F08A-007B363503AF}"/>
                  </a:ext>
                </a:extLst>
              </p:cNvPr>
              <p:cNvSpPr txBox="1"/>
              <p:nvPr/>
            </p:nvSpPr>
            <p:spPr>
              <a:xfrm>
                <a:off x="2902290" y="5345248"/>
                <a:ext cx="6387417" cy="88428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d>
                        <m:dPr>
                          <m:begChr m:val="{"/>
                          <m:endChr m:val=""/>
                          <m:ctrlPr>
                            <a:rPr lang="pl-PL" b="0" i="1" smtClean="0">
                              <a:latin typeface="Cambria Math" panose="02040503050406030204" pitchFamily="18" charset="0"/>
                            </a:rPr>
                          </m:ctrlPr>
                        </m:dPr>
                        <m:e>
                          <m:m>
                            <m:mPr>
                              <m:mcs>
                                <m:mc>
                                  <m:mcPr>
                                    <m:count m:val="2"/>
                                    <m:mcJc m:val="center"/>
                                  </m:mcPr>
                                </m:mc>
                              </m:mcs>
                              <m:ctrlPr>
                                <a:rPr lang="pl-PL" b="0" i="1" smtClean="0">
                                  <a:latin typeface="Cambria Math" panose="02040503050406030204" pitchFamily="18" charset="0"/>
                                </a:rPr>
                              </m:ctrlPr>
                            </m:mPr>
                            <m:mr>
                              <m:e>
                                <m:r>
                                  <m:rPr>
                                    <m:brk m:alnAt="7"/>
                                  </m:rPr>
                                  <a:rPr lang="pl-PL" i="1">
                                    <a:latin typeface="Cambria Math" panose="02040503050406030204" pitchFamily="18" charset="0"/>
                                  </a:rPr>
                                  <m:t>0</m:t>
                                </m:r>
                                <m:r>
                                  <a:rPr lang="pl-PL" i="1">
                                    <a:latin typeface="Cambria Math" panose="02040503050406030204" pitchFamily="18" charset="0"/>
                                  </a:rPr>
                                  <m:t> </m:t>
                                </m:r>
                              </m:e>
                              <m:e>
                                <m:r>
                                  <a:rPr lang="pl-PL" i="1">
                                    <a:latin typeface="Cambria Math" panose="02040503050406030204" pitchFamily="18" charset="0"/>
                                  </a:rPr>
                                  <m:t>𝑑𝑙𝑎</m:t>
                                </m:r>
                                <m:r>
                                  <a:rPr lang="pl-PL" i="1">
                                    <a:latin typeface="Cambria Math" panose="02040503050406030204" pitchFamily="18" charset="0"/>
                                  </a:rPr>
                                  <m:t> </m:t>
                                </m:r>
                                <m:r>
                                  <a:rPr lang="pl-PL" i="1">
                                    <a:latin typeface="Cambria Math" panose="02040503050406030204" pitchFamily="18" charset="0"/>
                                  </a:rPr>
                                  <m:t>𝑥</m:t>
                                </m:r>
                                <m:r>
                                  <a:rPr lang="pl-PL" i="1">
                                    <a:latin typeface="Cambria Math" panose="02040503050406030204" pitchFamily="18" charset="0"/>
                                  </a:rPr>
                                  <m:t>&lt;−2.5</m:t>
                                </m:r>
                              </m:e>
                            </m:mr>
                            <m:mr>
                              <m:e>
                                <m:r>
                                  <a:rPr lang="pl-PL" i="1">
                                    <a:latin typeface="Cambria Math" panose="02040503050406030204" pitchFamily="18" charset="0"/>
                                  </a:rPr>
                                  <m:t>1 </m:t>
                                </m:r>
                              </m:e>
                              <m:e>
                                <m:r>
                                  <a:rPr lang="pl-PL" i="1">
                                    <a:latin typeface="Cambria Math" panose="02040503050406030204" pitchFamily="18" charset="0"/>
                                  </a:rPr>
                                  <m:t>𝑑𝑙𝑎</m:t>
                                </m:r>
                                <m:r>
                                  <a:rPr lang="pl-PL" i="1">
                                    <a:latin typeface="Cambria Math" panose="02040503050406030204" pitchFamily="18" charset="0"/>
                                  </a:rPr>
                                  <m:t> </m:t>
                                </m:r>
                                <m:r>
                                  <a:rPr lang="pl-PL" i="1">
                                    <a:latin typeface="Cambria Math" panose="02040503050406030204" pitchFamily="18" charset="0"/>
                                  </a:rPr>
                                  <m:t>𝑥</m:t>
                                </m:r>
                                <m:r>
                                  <a:rPr lang="pl-PL" i="1">
                                    <a:latin typeface="Cambria Math" panose="02040503050406030204" pitchFamily="18" charset="0"/>
                                  </a:rPr>
                                  <m:t>&gt;2.5</m:t>
                                </m:r>
                              </m:e>
                            </m:mr>
                            <m:mr>
                              <m:e>
                                <m:r>
                                  <a:rPr lang="pl-PL" i="1">
                                    <a:latin typeface="Cambria Math" panose="02040503050406030204" pitchFamily="18" charset="0"/>
                                  </a:rPr>
                                  <m:t>0.2∗</m:t>
                                </m:r>
                                <m:r>
                                  <a:rPr lang="pl-PL" i="1">
                                    <a:latin typeface="Cambria Math" panose="02040503050406030204" pitchFamily="18" charset="0"/>
                                  </a:rPr>
                                  <m:t>𝑥</m:t>
                                </m:r>
                                <m:r>
                                  <a:rPr lang="pl-PL" i="1">
                                    <a:latin typeface="Cambria Math" panose="02040503050406030204" pitchFamily="18" charset="0"/>
                                  </a:rPr>
                                  <m:t>+0.5 </m:t>
                                </m:r>
                              </m:e>
                              <m:e>
                                <m:r>
                                  <a:rPr lang="pl-PL" i="1">
                                    <a:latin typeface="Cambria Math" panose="02040503050406030204" pitchFamily="18" charset="0"/>
                                  </a:rPr>
                                  <m:t>𝑑𝑙𝑎</m:t>
                                </m:r>
                                <m:r>
                                  <a:rPr lang="pl-PL" i="1">
                                    <a:latin typeface="Cambria Math" panose="02040503050406030204" pitchFamily="18" charset="0"/>
                                  </a:rPr>
                                  <m:t> −2.5≤</m:t>
                                </m:r>
                                <m:r>
                                  <a:rPr lang="pl-PL" i="1">
                                    <a:latin typeface="Cambria Math" panose="02040503050406030204" pitchFamily="18" charset="0"/>
                                  </a:rPr>
                                  <m:t>𝑥</m:t>
                                </m:r>
                                <m:r>
                                  <a:rPr lang="pl-PL" i="1">
                                    <a:latin typeface="Cambria Math" panose="02040503050406030204" pitchFamily="18" charset="0"/>
                                  </a:rPr>
                                  <m:t>≤2.5</m:t>
                                </m:r>
                              </m:e>
                            </m:mr>
                          </m:m>
                        </m:e>
                      </m:d>
                    </m:oMath>
                  </m:oMathPara>
                </a14:m>
                <a:endParaRPr lang="pl-PL" dirty="0"/>
              </a:p>
            </p:txBody>
          </p:sp>
        </mc:Choice>
        <mc:Fallback>
          <p:sp>
            <p:nvSpPr>
              <p:cNvPr id="5" name="pole tekstowe 4">
                <a:extLst>
                  <a:ext uri="{FF2B5EF4-FFF2-40B4-BE49-F238E27FC236}">
                    <a16:creationId xmlns:a16="http://schemas.microsoft.com/office/drawing/2014/main" id="{8502C6C9-C686-4722-F08A-007B363503AF}"/>
                  </a:ext>
                </a:extLst>
              </p:cNvPr>
              <p:cNvSpPr txBox="1">
                <a:spLocks noRot="1" noChangeAspect="1" noMove="1" noResize="1" noEditPoints="1" noAdjustHandles="1" noChangeArrowheads="1" noChangeShapeType="1" noTextEdit="1"/>
              </p:cNvSpPr>
              <p:nvPr/>
            </p:nvSpPr>
            <p:spPr>
              <a:xfrm>
                <a:off x="2902290" y="5345248"/>
                <a:ext cx="6387417" cy="884281"/>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262995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E2D6A1-656A-3FC0-375D-F31CF53B5587}"/>
              </a:ext>
            </a:extLst>
          </p:cNvPr>
          <p:cNvSpPr>
            <a:spLocks noGrp="1"/>
          </p:cNvSpPr>
          <p:nvPr>
            <p:ph type="title"/>
          </p:nvPr>
        </p:nvSpPr>
        <p:spPr/>
        <p:txBody>
          <a:bodyPr/>
          <a:lstStyle/>
          <a:p>
            <a:r>
              <a:rPr lang="pl-PL" dirty="0" err="1"/>
              <a:t>Swish</a:t>
            </a:r>
            <a:endParaRPr lang="pl-PL" dirty="0"/>
          </a:p>
        </p:txBody>
      </p:sp>
      <p:pic>
        <p:nvPicPr>
          <p:cNvPr id="6146" name="Picture 2">
            <a:extLst>
              <a:ext uri="{FF2B5EF4-FFF2-40B4-BE49-F238E27FC236}">
                <a16:creationId xmlns:a16="http://schemas.microsoft.com/office/drawing/2014/main" id="{102AF885-6654-77DD-BDFD-A01FB61FFF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8667" y="2052886"/>
            <a:ext cx="4674665" cy="3150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pole tekstowe 4">
                <a:extLst>
                  <a:ext uri="{FF2B5EF4-FFF2-40B4-BE49-F238E27FC236}">
                    <a16:creationId xmlns:a16="http://schemas.microsoft.com/office/drawing/2014/main" id="{EE5E9BA0-A1CC-75C0-B0FD-1100DD387AD8}"/>
                  </a:ext>
                </a:extLst>
              </p:cNvPr>
              <p:cNvSpPr txBox="1"/>
              <p:nvPr/>
            </p:nvSpPr>
            <p:spPr>
              <a:xfrm>
                <a:off x="2902290" y="5509840"/>
                <a:ext cx="638741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r>
                        <a:rPr lang="pl-PL" b="0" i="1" smtClean="0">
                          <a:latin typeface="Cambria Math" panose="02040503050406030204" pitchFamily="18" charset="0"/>
                        </a:rPr>
                        <m:t>𝑠𝑖𝑔𝑚𝑜𝑖𝑑</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oMath>
                  </m:oMathPara>
                </a14:m>
                <a:endParaRPr lang="pl-PL" dirty="0"/>
              </a:p>
            </p:txBody>
          </p:sp>
        </mc:Choice>
        <mc:Fallback>
          <p:sp>
            <p:nvSpPr>
              <p:cNvPr id="5" name="pole tekstowe 4">
                <a:extLst>
                  <a:ext uri="{FF2B5EF4-FFF2-40B4-BE49-F238E27FC236}">
                    <a16:creationId xmlns:a16="http://schemas.microsoft.com/office/drawing/2014/main" id="{EE5E9BA0-A1CC-75C0-B0FD-1100DD387AD8}"/>
                  </a:ext>
                </a:extLst>
              </p:cNvPr>
              <p:cNvSpPr txBox="1">
                <a:spLocks noRot="1" noChangeAspect="1" noMove="1" noResize="1" noEditPoints="1" noAdjustHandles="1" noChangeArrowheads="1" noChangeShapeType="1" noTextEdit="1"/>
              </p:cNvSpPr>
              <p:nvPr/>
            </p:nvSpPr>
            <p:spPr>
              <a:xfrm>
                <a:off x="2902290" y="5509840"/>
                <a:ext cx="6387417" cy="276999"/>
              </a:xfrm>
              <a:prstGeom prst="rect">
                <a:avLst/>
              </a:prstGeom>
              <a:blipFill>
                <a:blip r:embed="rId3"/>
                <a:stretch>
                  <a:fillRect b="-37778"/>
                </a:stretch>
              </a:blipFill>
            </p:spPr>
            <p:txBody>
              <a:bodyPr/>
              <a:lstStyle/>
              <a:p>
                <a:r>
                  <a:rPr lang="pl-PL">
                    <a:noFill/>
                  </a:rPr>
                  <a:t> </a:t>
                </a:r>
              </a:p>
            </p:txBody>
          </p:sp>
        </mc:Fallback>
      </mc:AlternateContent>
    </p:spTree>
    <p:extLst>
      <p:ext uri="{BB962C8B-B14F-4D97-AF65-F5344CB8AC3E}">
        <p14:creationId xmlns:p14="http://schemas.microsoft.com/office/powerpoint/2010/main" val="148471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4A9B82-B537-71D0-6459-B8C762D28C11}"/>
              </a:ext>
            </a:extLst>
          </p:cNvPr>
          <p:cNvSpPr>
            <a:spLocks noGrp="1"/>
          </p:cNvSpPr>
          <p:nvPr>
            <p:ph type="title"/>
          </p:nvPr>
        </p:nvSpPr>
        <p:spPr/>
        <p:txBody>
          <a:bodyPr/>
          <a:lstStyle/>
          <a:p>
            <a:r>
              <a:rPr lang="pl-PL" dirty="0" err="1"/>
              <a:t>Softplus</a:t>
            </a:r>
            <a:endParaRPr lang="pl-PL" dirty="0"/>
          </a:p>
        </p:txBody>
      </p:sp>
      <p:pic>
        <p:nvPicPr>
          <p:cNvPr id="4098" name="Picture 2">
            <a:extLst>
              <a:ext uri="{FF2B5EF4-FFF2-40B4-BE49-F238E27FC236}">
                <a16:creationId xmlns:a16="http://schemas.microsoft.com/office/drawing/2014/main" id="{65395832-A458-2F41-FF6D-C47DC6DDBC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8667" y="2052886"/>
            <a:ext cx="4674665" cy="3150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pole tekstowe 4">
                <a:extLst>
                  <a:ext uri="{FF2B5EF4-FFF2-40B4-BE49-F238E27FC236}">
                    <a16:creationId xmlns:a16="http://schemas.microsoft.com/office/drawing/2014/main" id="{4D948E58-E4A7-92B6-1940-2744F5E76993}"/>
                  </a:ext>
                </a:extLst>
              </p:cNvPr>
              <p:cNvSpPr txBox="1"/>
              <p:nvPr/>
            </p:nvSpPr>
            <p:spPr>
              <a:xfrm>
                <a:off x="2902290" y="5509840"/>
                <a:ext cx="638741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func>
                        <m:funcPr>
                          <m:ctrlPr>
                            <a:rPr lang="pl-PL" b="0" i="1" smtClean="0">
                              <a:latin typeface="Cambria Math" panose="02040503050406030204" pitchFamily="18" charset="0"/>
                            </a:rPr>
                          </m:ctrlPr>
                        </m:funcPr>
                        <m:fName>
                          <m:r>
                            <m:rPr>
                              <m:sty m:val="p"/>
                            </m:rPr>
                            <a:rPr lang="pl-PL" b="0" i="0" smtClean="0">
                              <a:latin typeface="Cambria Math" panose="02040503050406030204" pitchFamily="18" charset="0"/>
                            </a:rPr>
                            <m:t>log</m:t>
                          </m:r>
                        </m:fName>
                        <m:e>
                          <m:d>
                            <m:dPr>
                              <m:ctrlPr>
                                <a:rPr lang="pl-PL" b="0" i="1" smtClean="0">
                                  <a:latin typeface="Cambria Math" panose="02040503050406030204" pitchFamily="18" charset="0"/>
                                </a:rPr>
                              </m:ctrlPr>
                            </m:dPr>
                            <m:e>
                              <m:sSup>
                                <m:sSupPr>
                                  <m:ctrlPr>
                                    <a:rPr lang="pl-PL" b="0" i="1" smtClean="0">
                                      <a:latin typeface="Cambria Math" panose="02040503050406030204" pitchFamily="18" charset="0"/>
                                    </a:rPr>
                                  </m:ctrlPr>
                                </m:sSupPr>
                                <m:e>
                                  <m:r>
                                    <a:rPr lang="pl-PL" b="0" i="1" smtClean="0">
                                      <a:latin typeface="Cambria Math" panose="02040503050406030204" pitchFamily="18" charset="0"/>
                                    </a:rPr>
                                    <m:t>𝑒</m:t>
                                  </m:r>
                                </m:e>
                                <m:sup>
                                  <m:r>
                                    <a:rPr lang="pl-PL" b="0" i="1" smtClean="0">
                                      <a:latin typeface="Cambria Math" panose="02040503050406030204" pitchFamily="18" charset="0"/>
                                    </a:rPr>
                                    <m:t>𝑥</m:t>
                                  </m:r>
                                </m:sup>
                              </m:sSup>
                            </m:e>
                          </m:d>
                        </m:e>
                      </m:func>
                      <m:r>
                        <a:rPr lang="pl-PL" b="0" i="1" smtClean="0">
                          <a:latin typeface="Cambria Math" panose="02040503050406030204" pitchFamily="18" charset="0"/>
                        </a:rPr>
                        <m:t>+1</m:t>
                      </m:r>
                    </m:oMath>
                  </m:oMathPara>
                </a14:m>
                <a:endParaRPr lang="pl-PL" dirty="0"/>
              </a:p>
            </p:txBody>
          </p:sp>
        </mc:Choice>
        <mc:Fallback>
          <p:sp>
            <p:nvSpPr>
              <p:cNvPr id="5" name="pole tekstowe 4">
                <a:extLst>
                  <a:ext uri="{FF2B5EF4-FFF2-40B4-BE49-F238E27FC236}">
                    <a16:creationId xmlns:a16="http://schemas.microsoft.com/office/drawing/2014/main" id="{4D948E58-E4A7-92B6-1940-2744F5E76993}"/>
                  </a:ext>
                </a:extLst>
              </p:cNvPr>
              <p:cNvSpPr txBox="1">
                <a:spLocks noRot="1" noChangeAspect="1" noMove="1" noResize="1" noEditPoints="1" noAdjustHandles="1" noChangeArrowheads="1" noChangeShapeType="1" noTextEdit="1"/>
              </p:cNvSpPr>
              <p:nvPr/>
            </p:nvSpPr>
            <p:spPr>
              <a:xfrm>
                <a:off x="2902290" y="5509840"/>
                <a:ext cx="6387417" cy="276999"/>
              </a:xfrm>
              <a:prstGeom prst="rect">
                <a:avLst/>
              </a:prstGeom>
              <a:blipFill>
                <a:blip r:embed="rId3"/>
                <a:stretch>
                  <a:fillRect b="-37778"/>
                </a:stretch>
              </a:blipFill>
            </p:spPr>
            <p:txBody>
              <a:bodyPr/>
              <a:lstStyle/>
              <a:p>
                <a:r>
                  <a:rPr lang="pl-PL">
                    <a:noFill/>
                  </a:rPr>
                  <a:t> </a:t>
                </a:r>
              </a:p>
            </p:txBody>
          </p:sp>
        </mc:Fallback>
      </mc:AlternateContent>
    </p:spTree>
    <p:extLst>
      <p:ext uri="{BB962C8B-B14F-4D97-AF65-F5344CB8AC3E}">
        <p14:creationId xmlns:p14="http://schemas.microsoft.com/office/powerpoint/2010/main" val="43520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D46E45-0D0C-B3EB-91E6-51E8E55C2126}"/>
              </a:ext>
            </a:extLst>
          </p:cNvPr>
          <p:cNvSpPr>
            <a:spLocks noGrp="1"/>
          </p:cNvSpPr>
          <p:nvPr>
            <p:ph type="title"/>
          </p:nvPr>
        </p:nvSpPr>
        <p:spPr/>
        <p:txBody>
          <a:bodyPr/>
          <a:lstStyle/>
          <a:p>
            <a:r>
              <a:rPr lang="pl-PL" dirty="0" err="1"/>
              <a:t>Relu</a:t>
            </a:r>
            <a:endParaRPr lang="pl-PL" dirty="0"/>
          </a:p>
        </p:txBody>
      </p:sp>
      <p:pic>
        <p:nvPicPr>
          <p:cNvPr id="2050" name="Picture 2">
            <a:extLst>
              <a:ext uri="{FF2B5EF4-FFF2-40B4-BE49-F238E27FC236}">
                <a16:creationId xmlns:a16="http://schemas.microsoft.com/office/drawing/2014/main" id="{369ED917-30F6-E7C5-4A2F-0886C736B9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8667" y="2052886"/>
            <a:ext cx="4674665" cy="3150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pole tekstowe 4">
                <a:extLst>
                  <a:ext uri="{FF2B5EF4-FFF2-40B4-BE49-F238E27FC236}">
                    <a16:creationId xmlns:a16="http://schemas.microsoft.com/office/drawing/2014/main" id="{1BD4E3C2-4B5B-F006-E8F7-B78C256AEEB5}"/>
                  </a:ext>
                </a:extLst>
              </p:cNvPr>
              <p:cNvSpPr txBox="1"/>
              <p:nvPr/>
            </p:nvSpPr>
            <p:spPr>
              <a:xfrm>
                <a:off x="2902290" y="5509840"/>
                <a:ext cx="6387417" cy="61786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d>
                        <m:dPr>
                          <m:begChr m:val="{"/>
                          <m:endChr m:val=""/>
                          <m:ctrlPr>
                            <a:rPr lang="pl-PL" b="0" i="1" smtClean="0">
                              <a:latin typeface="Cambria Math" panose="02040503050406030204" pitchFamily="18" charset="0"/>
                            </a:rPr>
                          </m:ctrlPr>
                        </m:dPr>
                        <m:e>
                          <m:m>
                            <m:mPr>
                              <m:mcs>
                                <m:mc>
                                  <m:mcPr>
                                    <m:count m:val="2"/>
                                    <m:mcJc m:val="center"/>
                                  </m:mcPr>
                                </m:mc>
                              </m:mcs>
                              <m:ctrlPr>
                                <a:rPr lang="pl-PL" b="0" i="1" smtClean="0">
                                  <a:latin typeface="Cambria Math" panose="02040503050406030204" pitchFamily="18" charset="0"/>
                                </a:rPr>
                              </m:ctrlPr>
                            </m:mPr>
                            <m:mr>
                              <m:e>
                                <m:r>
                                  <m:rPr>
                                    <m:brk m:alnAt="7"/>
                                  </m:rPr>
                                  <a:rPr lang="pl-PL" b="0" i="1" smtClean="0">
                                    <a:latin typeface="Cambria Math" panose="02040503050406030204" pitchFamily="18" charset="0"/>
                                  </a:rPr>
                                  <m:t>𝑥</m:t>
                                </m:r>
                              </m:e>
                              <m:e>
                                <m:r>
                                  <a:rPr lang="pl-PL" b="0" i="1" smtClean="0">
                                    <a:latin typeface="Cambria Math" panose="02040503050406030204" pitchFamily="18" charset="0"/>
                                  </a:rPr>
                                  <m:t>𝑑𝑙𝑎</m:t>
                                </m:r>
                                <m:r>
                                  <a:rPr lang="pl-PL" b="0" i="1" smtClean="0">
                                    <a:latin typeface="Cambria Math" panose="02040503050406030204" pitchFamily="18" charset="0"/>
                                  </a:rPr>
                                  <m:t> </m:t>
                                </m:r>
                                <m:r>
                                  <a:rPr lang="pl-PL" b="0" i="1" smtClean="0">
                                    <a:latin typeface="Cambria Math" panose="02040503050406030204" pitchFamily="18" charset="0"/>
                                  </a:rPr>
                                  <m:t>𝑥</m:t>
                                </m:r>
                                <m:r>
                                  <a:rPr lang="pl-PL" b="0" i="1" smtClean="0">
                                    <a:latin typeface="Cambria Math" panose="02040503050406030204" pitchFamily="18" charset="0"/>
                                  </a:rPr>
                                  <m:t>&gt;0</m:t>
                                </m:r>
                              </m:e>
                            </m:mr>
                            <m:mr>
                              <m:e>
                                <m:r>
                                  <a:rPr lang="pl-PL" b="0" i="1" smtClean="0">
                                    <a:latin typeface="Cambria Math" panose="02040503050406030204" pitchFamily="18" charset="0"/>
                                  </a:rPr>
                                  <m:t>0</m:t>
                                </m:r>
                              </m:e>
                              <m:e>
                                <m:r>
                                  <a:rPr lang="pl-PL" b="0" i="1" smtClean="0">
                                    <a:latin typeface="Cambria Math" panose="02040503050406030204" pitchFamily="18" charset="0"/>
                                  </a:rPr>
                                  <m:t>𝑑𝑙𝑎</m:t>
                                </m:r>
                                <m:r>
                                  <a:rPr lang="pl-PL" b="0" i="1" smtClean="0">
                                    <a:latin typeface="Cambria Math" panose="02040503050406030204" pitchFamily="18" charset="0"/>
                                  </a:rPr>
                                  <m:t> </m:t>
                                </m:r>
                                <m:r>
                                  <a:rPr lang="pl-PL" b="0" i="1" smtClean="0">
                                    <a:latin typeface="Cambria Math" panose="02040503050406030204" pitchFamily="18" charset="0"/>
                                  </a:rPr>
                                  <m:t>𝑥</m:t>
                                </m:r>
                                <m:r>
                                  <a:rPr lang="pl-PL" b="0" i="1" smtClean="0">
                                    <a:latin typeface="Cambria Math" panose="02040503050406030204" pitchFamily="18" charset="0"/>
                                  </a:rPr>
                                  <m:t>≤0</m:t>
                                </m:r>
                              </m:e>
                            </m:mr>
                          </m:m>
                        </m:e>
                      </m:d>
                    </m:oMath>
                  </m:oMathPara>
                </a14:m>
                <a:endParaRPr lang="pl-PL" dirty="0"/>
              </a:p>
            </p:txBody>
          </p:sp>
        </mc:Choice>
        <mc:Fallback>
          <p:sp>
            <p:nvSpPr>
              <p:cNvPr id="5" name="pole tekstowe 4">
                <a:extLst>
                  <a:ext uri="{FF2B5EF4-FFF2-40B4-BE49-F238E27FC236}">
                    <a16:creationId xmlns:a16="http://schemas.microsoft.com/office/drawing/2014/main" id="{1BD4E3C2-4B5B-F006-E8F7-B78C256AEEB5}"/>
                  </a:ext>
                </a:extLst>
              </p:cNvPr>
              <p:cNvSpPr txBox="1">
                <a:spLocks noRot="1" noChangeAspect="1" noMove="1" noResize="1" noEditPoints="1" noAdjustHandles="1" noChangeArrowheads="1" noChangeShapeType="1" noTextEdit="1"/>
              </p:cNvSpPr>
              <p:nvPr/>
            </p:nvSpPr>
            <p:spPr>
              <a:xfrm>
                <a:off x="2902290" y="5509840"/>
                <a:ext cx="6387417" cy="617861"/>
              </a:xfrm>
              <a:prstGeom prst="rect">
                <a:avLst/>
              </a:prstGeom>
              <a:blipFill>
                <a:blip r:embed="rId3"/>
                <a:stretch>
                  <a:fillRect b="-990"/>
                </a:stretch>
              </a:blipFill>
            </p:spPr>
            <p:txBody>
              <a:bodyPr/>
              <a:lstStyle/>
              <a:p>
                <a:r>
                  <a:rPr lang="pl-PL">
                    <a:noFill/>
                  </a:rPr>
                  <a:t> </a:t>
                </a:r>
              </a:p>
            </p:txBody>
          </p:sp>
        </mc:Fallback>
      </mc:AlternateContent>
    </p:spTree>
    <p:extLst>
      <p:ext uri="{BB962C8B-B14F-4D97-AF65-F5344CB8AC3E}">
        <p14:creationId xmlns:p14="http://schemas.microsoft.com/office/powerpoint/2010/main" val="1854633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F3F73-EE9E-1B95-AAA5-F42EDE84D88F}"/>
              </a:ext>
            </a:extLst>
          </p:cNvPr>
          <p:cNvSpPr>
            <a:spLocks noGrp="1"/>
          </p:cNvSpPr>
          <p:nvPr>
            <p:ph type="title"/>
          </p:nvPr>
        </p:nvSpPr>
        <p:spPr/>
        <p:txBody>
          <a:bodyPr/>
          <a:lstStyle/>
          <a:p>
            <a:r>
              <a:rPr lang="pl-PL" dirty="0" err="1"/>
              <a:t>Tanh</a:t>
            </a:r>
            <a:endParaRPr lang="pl-PL" dirty="0"/>
          </a:p>
        </p:txBody>
      </p:sp>
      <p:pic>
        <p:nvPicPr>
          <p:cNvPr id="7170" name="Picture 2">
            <a:extLst>
              <a:ext uri="{FF2B5EF4-FFF2-40B4-BE49-F238E27FC236}">
                <a16:creationId xmlns:a16="http://schemas.microsoft.com/office/drawing/2014/main" id="{B233F278-D616-6944-B1CC-C1F8ED7266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4341" y="2052886"/>
            <a:ext cx="4903317" cy="3150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pole tekstowe 4">
                <a:extLst>
                  <a:ext uri="{FF2B5EF4-FFF2-40B4-BE49-F238E27FC236}">
                    <a16:creationId xmlns:a16="http://schemas.microsoft.com/office/drawing/2014/main" id="{1C608F58-9C34-3FFD-118A-BD74873E2FD0}"/>
                  </a:ext>
                </a:extLst>
              </p:cNvPr>
              <p:cNvSpPr txBox="1"/>
              <p:nvPr/>
            </p:nvSpPr>
            <p:spPr>
              <a:xfrm>
                <a:off x="2902290" y="5509840"/>
                <a:ext cx="6387417" cy="58240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f>
                        <m:fPr>
                          <m:ctrlPr>
                            <a:rPr lang="pl-PL" b="0" i="1" smtClean="0">
                              <a:latin typeface="Cambria Math" panose="02040503050406030204" pitchFamily="18" charset="0"/>
                            </a:rPr>
                          </m:ctrlPr>
                        </m:fPr>
                        <m:num>
                          <m:r>
                            <m:rPr>
                              <m:sty m:val="p"/>
                            </m:rPr>
                            <a:rPr lang="pl-PL" b="0" i="0" smtClean="0">
                              <a:latin typeface="Cambria Math" panose="02040503050406030204" pitchFamily="18" charset="0"/>
                            </a:rPr>
                            <m:t>sinh</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num>
                        <m:den>
                          <m:r>
                            <m:rPr>
                              <m:sty m:val="p"/>
                            </m:rPr>
                            <a:rPr lang="pl-PL" b="0" i="0" smtClean="0">
                              <a:latin typeface="Cambria Math" panose="02040503050406030204" pitchFamily="18" charset="0"/>
                            </a:rPr>
                            <m:t>cosh</m:t>
                          </m:r>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m:t>
                          </m:r>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sSup>
                            <m:sSupPr>
                              <m:ctrlPr>
                                <a:rPr lang="pl-PL" b="0" i="1" smtClean="0">
                                  <a:latin typeface="Cambria Math" panose="02040503050406030204" pitchFamily="18" charset="0"/>
                                </a:rPr>
                              </m:ctrlPr>
                            </m:sSupPr>
                            <m:e>
                              <m:r>
                                <a:rPr lang="pl-PL" b="0" i="1" smtClean="0">
                                  <a:latin typeface="Cambria Math" panose="02040503050406030204" pitchFamily="18" charset="0"/>
                                </a:rPr>
                                <m:t>𝑒</m:t>
                              </m:r>
                            </m:e>
                            <m:sup>
                              <m:r>
                                <a:rPr lang="pl-PL" b="0" i="1" smtClean="0">
                                  <a:latin typeface="Cambria Math" panose="02040503050406030204" pitchFamily="18" charset="0"/>
                                </a:rPr>
                                <m:t>𝑥</m:t>
                              </m:r>
                            </m:sup>
                          </m:sSup>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𝑒</m:t>
                              </m:r>
                            </m:e>
                            <m:sup>
                              <m:r>
                                <a:rPr lang="pl-PL" b="0" i="1" smtClean="0">
                                  <a:latin typeface="Cambria Math" panose="02040503050406030204" pitchFamily="18" charset="0"/>
                                </a:rPr>
                                <m:t>−</m:t>
                              </m:r>
                              <m:r>
                                <a:rPr lang="pl-PL" b="0" i="1" smtClean="0">
                                  <a:latin typeface="Cambria Math" panose="02040503050406030204" pitchFamily="18" charset="0"/>
                                </a:rPr>
                                <m:t>𝑥</m:t>
                              </m:r>
                            </m:sup>
                          </m:sSup>
                        </m:num>
                        <m:den>
                          <m:sSup>
                            <m:sSupPr>
                              <m:ctrlPr>
                                <a:rPr lang="pl-PL" i="1">
                                  <a:latin typeface="Cambria Math" panose="02040503050406030204" pitchFamily="18" charset="0"/>
                                </a:rPr>
                              </m:ctrlPr>
                            </m:sSupPr>
                            <m:e>
                              <m:r>
                                <a:rPr lang="pl-PL" i="1">
                                  <a:latin typeface="Cambria Math" panose="02040503050406030204" pitchFamily="18" charset="0"/>
                                </a:rPr>
                                <m:t>𝑒</m:t>
                              </m:r>
                            </m:e>
                            <m:sup>
                              <m:r>
                                <a:rPr lang="pl-PL" i="1">
                                  <a:latin typeface="Cambria Math" panose="02040503050406030204" pitchFamily="18" charset="0"/>
                                </a:rPr>
                                <m:t>𝑥</m:t>
                              </m:r>
                            </m:sup>
                          </m:sSup>
                          <m:r>
                            <a:rPr lang="pl-PL" b="0" i="1" smtClean="0">
                              <a:latin typeface="Cambria Math" panose="02040503050406030204" pitchFamily="18" charset="0"/>
                            </a:rPr>
                            <m:t>+</m:t>
                          </m:r>
                          <m:sSup>
                            <m:sSupPr>
                              <m:ctrlPr>
                                <a:rPr lang="pl-PL" i="1">
                                  <a:latin typeface="Cambria Math" panose="02040503050406030204" pitchFamily="18" charset="0"/>
                                </a:rPr>
                              </m:ctrlPr>
                            </m:sSupPr>
                            <m:e>
                              <m:r>
                                <a:rPr lang="pl-PL" i="1">
                                  <a:latin typeface="Cambria Math" panose="02040503050406030204" pitchFamily="18" charset="0"/>
                                </a:rPr>
                                <m:t>𝑒</m:t>
                              </m:r>
                            </m:e>
                            <m:sup>
                              <m:r>
                                <a:rPr lang="pl-PL" i="1">
                                  <a:latin typeface="Cambria Math" panose="02040503050406030204" pitchFamily="18" charset="0"/>
                                </a:rPr>
                                <m:t>−</m:t>
                              </m:r>
                              <m:r>
                                <a:rPr lang="pl-PL" i="1">
                                  <a:latin typeface="Cambria Math" panose="02040503050406030204" pitchFamily="18" charset="0"/>
                                </a:rPr>
                                <m:t>𝑥</m:t>
                              </m:r>
                            </m:sup>
                          </m:sSup>
                        </m:den>
                      </m:f>
                    </m:oMath>
                  </m:oMathPara>
                </a14:m>
                <a:endParaRPr lang="pl-PL" dirty="0"/>
              </a:p>
            </p:txBody>
          </p:sp>
        </mc:Choice>
        <mc:Fallback>
          <p:sp>
            <p:nvSpPr>
              <p:cNvPr id="5" name="pole tekstowe 4">
                <a:extLst>
                  <a:ext uri="{FF2B5EF4-FFF2-40B4-BE49-F238E27FC236}">
                    <a16:creationId xmlns:a16="http://schemas.microsoft.com/office/drawing/2014/main" id="{1C608F58-9C34-3FFD-118A-BD74873E2FD0}"/>
                  </a:ext>
                </a:extLst>
              </p:cNvPr>
              <p:cNvSpPr txBox="1">
                <a:spLocks noRot="1" noChangeAspect="1" noMove="1" noResize="1" noEditPoints="1" noAdjustHandles="1" noChangeArrowheads="1" noChangeShapeType="1" noTextEdit="1"/>
              </p:cNvSpPr>
              <p:nvPr/>
            </p:nvSpPr>
            <p:spPr>
              <a:xfrm>
                <a:off x="2902290" y="5509840"/>
                <a:ext cx="6387417" cy="582404"/>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214024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459887-EB7B-9955-4336-6C188A6C4646}"/>
              </a:ext>
            </a:extLst>
          </p:cNvPr>
          <p:cNvSpPr>
            <a:spLocks noGrp="1"/>
          </p:cNvSpPr>
          <p:nvPr>
            <p:ph type="title"/>
          </p:nvPr>
        </p:nvSpPr>
        <p:spPr/>
        <p:txBody>
          <a:bodyPr/>
          <a:lstStyle/>
          <a:p>
            <a:r>
              <a:rPr lang="pl-PL" dirty="0" err="1"/>
              <a:t>Softsign</a:t>
            </a:r>
            <a:endParaRPr lang="pl-PL" dirty="0"/>
          </a:p>
        </p:txBody>
      </p:sp>
      <p:pic>
        <p:nvPicPr>
          <p:cNvPr id="5122" name="Picture 2">
            <a:extLst>
              <a:ext uri="{FF2B5EF4-FFF2-40B4-BE49-F238E27FC236}">
                <a16:creationId xmlns:a16="http://schemas.microsoft.com/office/drawing/2014/main" id="{39248F35-E8EE-9D94-8BA8-5CFDAC17F0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4341" y="2052886"/>
            <a:ext cx="4903317" cy="32011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pole tekstowe 6">
                <a:extLst>
                  <a:ext uri="{FF2B5EF4-FFF2-40B4-BE49-F238E27FC236}">
                    <a16:creationId xmlns:a16="http://schemas.microsoft.com/office/drawing/2014/main" id="{FAB3B638-A1DA-DC9D-3998-AA1A2B39D0EC}"/>
                  </a:ext>
                </a:extLst>
              </p:cNvPr>
              <p:cNvSpPr txBox="1"/>
              <p:nvPr/>
            </p:nvSpPr>
            <p:spPr>
              <a:xfrm>
                <a:off x="2902290" y="5509840"/>
                <a:ext cx="6387417" cy="52104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𝑥</m:t>
                          </m:r>
                        </m:num>
                        <m:den>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+1</m:t>
                          </m:r>
                        </m:den>
                      </m:f>
                    </m:oMath>
                  </m:oMathPara>
                </a14:m>
                <a:endParaRPr lang="pl-PL" dirty="0"/>
              </a:p>
            </p:txBody>
          </p:sp>
        </mc:Choice>
        <mc:Fallback>
          <p:sp>
            <p:nvSpPr>
              <p:cNvPr id="7" name="pole tekstowe 6">
                <a:extLst>
                  <a:ext uri="{FF2B5EF4-FFF2-40B4-BE49-F238E27FC236}">
                    <a16:creationId xmlns:a16="http://schemas.microsoft.com/office/drawing/2014/main" id="{FAB3B638-A1DA-DC9D-3998-AA1A2B39D0EC}"/>
                  </a:ext>
                </a:extLst>
              </p:cNvPr>
              <p:cNvSpPr txBox="1">
                <a:spLocks noRot="1" noChangeAspect="1" noMove="1" noResize="1" noEditPoints="1" noAdjustHandles="1" noChangeArrowheads="1" noChangeShapeType="1" noTextEdit="1"/>
              </p:cNvSpPr>
              <p:nvPr/>
            </p:nvSpPr>
            <p:spPr>
              <a:xfrm>
                <a:off x="2902290" y="5509840"/>
                <a:ext cx="6387417" cy="521040"/>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17323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Funkcje straty</a:t>
            </a:r>
          </a:p>
        </p:txBody>
      </p:sp>
      <p:sp>
        <p:nvSpPr>
          <p:cNvPr id="3" name="Symbol zastępczy zawartości 2">
            <a:extLst>
              <a:ext uri="{FF2B5EF4-FFF2-40B4-BE49-F238E27FC236}">
                <a16:creationId xmlns:a16="http://schemas.microsoft.com/office/drawing/2014/main" id="{44761062-76C6-EB9B-F4BA-DAECF4CD6DBA}"/>
              </a:ext>
            </a:extLst>
          </p:cNvPr>
          <p:cNvSpPr>
            <a:spLocks noGrp="1"/>
          </p:cNvSpPr>
          <p:nvPr>
            <p:ph idx="1"/>
          </p:nvPr>
        </p:nvSpPr>
        <p:spPr/>
        <p:txBody>
          <a:bodyPr/>
          <a:lstStyle/>
          <a:p>
            <a:r>
              <a:rPr lang="pl-PL" dirty="0" err="1"/>
              <a:t>BinaryCrossentropy</a:t>
            </a:r>
            <a:endParaRPr lang="pl-PL" dirty="0"/>
          </a:p>
          <a:p>
            <a:r>
              <a:rPr lang="pl-PL" dirty="0" err="1"/>
              <a:t>CategoricalCrossentropy</a:t>
            </a:r>
            <a:endParaRPr lang="pl-PL" dirty="0"/>
          </a:p>
          <a:p>
            <a:r>
              <a:rPr lang="pl-PL" dirty="0" err="1"/>
              <a:t>MeanAbsoluteError</a:t>
            </a:r>
            <a:endParaRPr lang="pl-PL" dirty="0"/>
          </a:p>
          <a:p>
            <a:r>
              <a:rPr lang="pl-PL" dirty="0" err="1"/>
              <a:t>MeanSquaredError</a:t>
            </a:r>
            <a:endParaRPr lang="pl-PL" dirty="0"/>
          </a:p>
          <a:p>
            <a:r>
              <a:rPr lang="pl-PL" dirty="0" err="1"/>
              <a:t>MeanSquaredLogarithmicError</a:t>
            </a:r>
            <a:endParaRPr lang="pl-PL" dirty="0"/>
          </a:p>
        </p:txBody>
      </p:sp>
    </p:spTree>
    <p:extLst>
      <p:ext uri="{BB962C8B-B14F-4D97-AF65-F5344CB8AC3E}">
        <p14:creationId xmlns:p14="http://schemas.microsoft.com/office/powerpoint/2010/main" val="286428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97FD03-C1F0-026A-065F-402C6B197861}"/>
              </a:ext>
            </a:extLst>
          </p:cNvPr>
          <p:cNvSpPr>
            <a:spLocks noGrp="1"/>
          </p:cNvSpPr>
          <p:nvPr>
            <p:ph type="title"/>
          </p:nvPr>
        </p:nvSpPr>
        <p:spPr/>
        <p:txBody>
          <a:bodyPr/>
          <a:lstStyle/>
          <a:p>
            <a:r>
              <a:rPr lang="pl-PL" dirty="0"/>
              <a:t>Optymalizatory</a:t>
            </a:r>
          </a:p>
        </p:txBody>
      </p:sp>
      <p:sp>
        <p:nvSpPr>
          <p:cNvPr id="3" name="Symbol zastępczy zawartości 2">
            <a:extLst>
              <a:ext uri="{FF2B5EF4-FFF2-40B4-BE49-F238E27FC236}">
                <a16:creationId xmlns:a16="http://schemas.microsoft.com/office/drawing/2014/main" id="{36CC8380-C549-71E1-6450-AAA05448F790}"/>
              </a:ext>
            </a:extLst>
          </p:cNvPr>
          <p:cNvSpPr>
            <a:spLocks noGrp="1"/>
          </p:cNvSpPr>
          <p:nvPr>
            <p:ph idx="1"/>
          </p:nvPr>
        </p:nvSpPr>
        <p:spPr/>
        <p:txBody>
          <a:bodyPr>
            <a:normAutofit/>
          </a:bodyPr>
          <a:lstStyle/>
          <a:p>
            <a:r>
              <a:rPr lang="pl-PL" dirty="0" err="1"/>
              <a:t>Adadelta</a:t>
            </a:r>
            <a:endParaRPr lang="pl-PL" dirty="0"/>
          </a:p>
          <a:p>
            <a:r>
              <a:rPr lang="pl-PL" dirty="0" err="1"/>
              <a:t>Adagrad</a:t>
            </a:r>
            <a:endParaRPr lang="pl-PL" dirty="0"/>
          </a:p>
          <a:p>
            <a:r>
              <a:rPr lang="pl-PL" dirty="0"/>
              <a:t>Adam</a:t>
            </a:r>
          </a:p>
          <a:p>
            <a:r>
              <a:rPr lang="pl-PL" dirty="0" err="1"/>
              <a:t>Adamax</a:t>
            </a:r>
            <a:endParaRPr lang="pl-PL" dirty="0"/>
          </a:p>
          <a:p>
            <a:r>
              <a:rPr lang="pl-PL" dirty="0" err="1"/>
              <a:t>Ftrl</a:t>
            </a:r>
            <a:endParaRPr lang="pl-PL" dirty="0"/>
          </a:p>
          <a:p>
            <a:r>
              <a:rPr lang="pl-PL" dirty="0"/>
              <a:t>Nadam</a:t>
            </a:r>
          </a:p>
          <a:p>
            <a:r>
              <a:rPr lang="pl-PL" dirty="0" err="1"/>
              <a:t>Optimizer</a:t>
            </a:r>
            <a:endParaRPr lang="pl-PL" dirty="0"/>
          </a:p>
          <a:p>
            <a:r>
              <a:rPr lang="pl-PL" dirty="0" err="1"/>
              <a:t>RMSprop</a:t>
            </a:r>
            <a:endParaRPr lang="pl-PL" dirty="0"/>
          </a:p>
          <a:p>
            <a:r>
              <a:rPr lang="pl-PL" dirty="0"/>
              <a:t>SGD</a:t>
            </a:r>
          </a:p>
        </p:txBody>
      </p:sp>
    </p:spTree>
    <p:extLst>
      <p:ext uri="{BB962C8B-B14F-4D97-AF65-F5344CB8AC3E}">
        <p14:creationId xmlns:p14="http://schemas.microsoft.com/office/powerpoint/2010/main" val="230214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Metryki</a:t>
            </a:r>
          </a:p>
        </p:txBody>
      </p:sp>
      <p:sp>
        <p:nvSpPr>
          <p:cNvPr id="3" name="Symbol zastępczy zawartości 2">
            <a:extLst>
              <a:ext uri="{FF2B5EF4-FFF2-40B4-BE49-F238E27FC236}">
                <a16:creationId xmlns:a16="http://schemas.microsoft.com/office/drawing/2014/main" id="{44761062-76C6-EB9B-F4BA-DAECF4CD6DBA}"/>
              </a:ext>
            </a:extLst>
          </p:cNvPr>
          <p:cNvSpPr>
            <a:spLocks noGrp="1"/>
          </p:cNvSpPr>
          <p:nvPr>
            <p:ph idx="1"/>
          </p:nvPr>
        </p:nvSpPr>
        <p:spPr/>
        <p:txBody>
          <a:bodyPr>
            <a:normAutofit lnSpcReduction="10000"/>
          </a:bodyPr>
          <a:lstStyle/>
          <a:p>
            <a:r>
              <a:rPr lang="pl-PL" dirty="0" err="1"/>
              <a:t>Accuracy</a:t>
            </a:r>
            <a:endParaRPr lang="pl-PL" dirty="0"/>
          </a:p>
          <a:p>
            <a:r>
              <a:rPr lang="pl-PL" dirty="0" err="1"/>
              <a:t>BinaryAccuracy</a:t>
            </a:r>
            <a:endParaRPr lang="pl-PL" dirty="0"/>
          </a:p>
          <a:p>
            <a:r>
              <a:rPr lang="pl-PL" dirty="0" err="1"/>
              <a:t>CategoricalAccuracy</a:t>
            </a:r>
            <a:endParaRPr lang="pl-PL" dirty="0"/>
          </a:p>
          <a:p>
            <a:r>
              <a:rPr lang="pl-PL" dirty="0" err="1"/>
              <a:t>BinaryCrossentropy</a:t>
            </a:r>
            <a:endParaRPr lang="pl-PL" dirty="0"/>
          </a:p>
          <a:p>
            <a:r>
              <a:rPr lang="pl-PL" dirty="0" err="1"/>
              <a:t>CategoricalCrossentropy</a:t>
            </a:r>
            <a:endParaRPr lang="pl-PL" dirty="0"/>
          </a:p>
          <a:p>
            <a:r>
              <a:rPr lang="pl-PL" dirty="0" err="1"/>
              <a:t>Mean</a:t>
            </a:r>
            <a:endParaRPr lang="pl-PL" dirty="0"/>
          </a:p>
          <a:p>
            <a:r>
              <a:rPr lang="pl-PL" dirty="0" err="1"/>
              <a:t>Mean</a:t>
            </a:r>
            <a:r>
              <a:rPr lang="pl-PL" dirty="0"/>
              <a:t> </a:t>
            </a:r>
            <a:r>
              <a:rPr lang="pl-PL" dirty="0" err="1"/>
              <a:t>AbsoluteError</a:t>
            </a:r>
            <a:endParaRPr lang="pl-PL" dirty="0"/>
          </a:p>
          <a:p>
            <a:r>
              <a:rPr lang="pl-PL" dirty="0" err="1"/>
              <a:t>MeanSquaredError</a:t>
            </a:r>
            <a:endParaRPr lang="pl-PL" dirty="0"/>
          </a:p>
          <a:p>
            <a:r>
              <a:rPr lang="pl-PL" dirty="0" err="1"/>
              <a:t>MeanSquaredLogarithmicError</a:t>
            </a:r>
            <a:endParaRPr lang="pl-PL" dirty="0"/>
          </a:p>
          <a:p>
            <a:endParaRPr lang="pl-PL" dirty="0"/>
          </a:p>
        </p:txBody>
      </p:sp>
    </p:spTree>
    <p:extLst>
      <p:ext uri="{BB962C8B-B14F-4D97-AF65-F5344CB8AC3E}">
        <p14:creationId xmlns:p14="http://schemas.microsoft.com/office/powerpoint/2010/main" val="90663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Sztuczna inteligencja</a:t>
            </a:r>
          </a:p>
        </p:txBody>
      </p:sp>
      <p:sp>
        <p:nvSpPr>
          <p:cNvPr id="3" name="Symbol zastępczy zawartości 2">
            <a:extLst>
              <a:ext uri="{FF2B5EF4-FFF2-40B4-BE49-F238E27FC236}">
                <a16:creationId xmlns:a16="http://schemas.microsoft.com/office/drawing/2014/main" id="{44761062-76C6-EB9B-F4BA-DAECF4CD6DBA}"/>
              </a:ext>
            </a:extLst>
          </p:cNvPr>
          <p:cNvSpPr>
            <a:spLocks noGrp="1"/>
          </p:cNvSpPr>
          <p:nvPr>
            <p:ph idx="1"/>
          </p:nvPr>
        </p:nvSpPr>
        <p:spPr/>
        <p:txBody>
          <a:bodyPr/>
          <a:lstStyle/>
          <a:p>
            <a:pPr marL="0" indent="0">
              <a:buNone/>
            </a:pPr>
            <a:r>
              <a:rPr lang="pl-PL" dirty="0"/>
              <a:t>Koncepcja sztucznej inteligencji pojawiła się na początku lat 50 XX wieku. Jest to zbiór zakodowanych reguł na podstawie których następuje przetwarzanie danych i określanie wyniku tych operacji. Zasady są wprowadzane przez programistów i powinno być ich możliwie najwięcej. Tak zadeklarowana sztuczna inteligencja została wyparta przez uczenie maszynowe, które jest bardziej efektywne i mniej czasochłonne. </a:t>
            </a:r>
          </a:p>
          <a:p>
            <a:pPr marL="0" indent="0">
              <a:buNone/>
            </a:pPr>
            <a:endParaRPr lang="pl-PL" dirty="0"/>
          </a:p>
          <a:p>
            <a:pPr marL="0" indent="0">
              <a:buNone/>
            </a:pPr>
            <a:r>
              <a:rPr lang="pl-PL" dirty="0"/>
              <a:t>Człowiek wprowadza reguły oraz dane i oczekuje na wyniki.</a:t>
            </a:r>
          </a:p>
        </p:txBody>
      </p:sp>
    </p:spTree>
    <p:extLst>
      <p:ext uri="{BB962C8B-B14F-4D97-AF65-F5344CB8AC3E}">
        <p14:creationId xmlns:p14="http://schemas.microsoft.com/office/powerpoint/2010/main" val="945647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6908598-8623-93DF-8C86-DAF54DDEEB0F}"/>
              </a:ext>
            </a:extLst>
          </p:cNvPr>
          <p:cNvSpPr>
            <a:spLocks noGrp="1"/>
          </p:cNvSpPr>
          <p:nvPr>
            <p:ph type="title"/>
          </p:nvPr>
        </p:nvSpPr>
        <p:spPr/>
        <p:txBody>
          <a:bodyPr/>
          <a:lstStyle/>
          <a:p>
            <a:r>
              <a:rPr lang="pl-PL" dirty="0" err="1"/>
              <a:t>Accuracy</a:t>
            </a:r>
            <a:endParaRPr lang="pl-PL" dirty="0"/>
          </a:p>
        </p:txBody>
      </p:sp>
      <p:sp>
        <p:nvSpPr>
          <p:cNvPr id="3" name="Symbol zastępczy zawartości 2">
            <a:extLst>
              <a:ext uri="{FF2B5EF4-FFF2-40B4-BE49-F238E27FC236}">
                <a16:creationId xmlns:a16="http://schemas.microsoft.com/office/drawing/2014/main" id="{EE5A95E3-5B41-106A-D533-5D5279F3D4A3}"/>
              </a:ext>
            </a:extLst>
          </p:cNvPr>
          <p:cNvSpPr>
            <a:spLocks noGrp="1"/>
          </p:cNvSpPr>
          <p:nvPr>
            <p:ph idx="1"/>
          </p:nvPr>
        </p:nvSpPr>
        <p:spPr/>
        <p:txBody>
          <a:bodyPr/>
          <a:lstStyle/>
          <a:p>
            <a:pPr marL="0" indent="0">
              <a:buNone/>
            </a:pPr>
            <a:r>
              <a:rPr lang="pl-PL" dirty="0"/>
              <a:t>Zwraca ile przewidywanych wartości etykiet jest równych rzeczywistym etykietom.</a:t>
            </a:r>
            <a:br>
              <a:rPr lang="pl-PL" dirty="0"/>
            </a:br>
            <a:br>
              <a:rPr lang="pl-PL" dirty="0"/>
            </a:br>
            <a:endParaRPr lang="pl-PL" dirty="0"/>
          </a:p>
        </p:txBody>
      </p:sp>
      <p:pic>
        <p:nvPicPr>
          <p:cNvPr id="5" name="Obraz 4">
            <a:extLst>
              <a:ext uri="{FF2B5EF4-FFF2-40B4-BE49-F238E27FC236}">
                <a16:creationId xmlns:a16="http://schemas.microsoft.com/office/drawing/2014/main" id="{D8B08088-A359-46E4-082A-741A9E864E92}"/>
              </a:ext>
            </a:extLst>
          </p:cNvPr>
          <p:cNvPicPr>
            <a:picLocks noChangeAspect="1"/>
          </p:cNvPicPr>
          <p:nvPr/>
        </p:nvPicPr>
        <p:blipFill>
          <a:blip r:embed="rId2"/>
          <a:stretch>
            <a:fillRect/>
          </a:stretch>
        </p:blipFill>
        <p:spPr>
          <a:xfrm>
            <a:off x="2438347" y="2808242"/>
            <a:ext cx="7315306" cy="1499791"/>
          </a:xfrm>
          <a:prstGeom prst="rect">
            <a:avLst/>
          </a:prstGeom>
        </p:spPr>
      </p:pic>
      <p:pic>
        <p:nvPicPr>
          <p:cNvPr id="7" name="Obraz 6">
            <a:extLst>
              <a:ext uri="{FF2B5EF4-FFF2-40B4-BE49-F238E27FC236}">
                <a16:creationId xmlns:a16="http://schemas.microsoft.com/office/drawing/2014/main" id="{DE5B62F5-890E-A1FC-7929-687D2E94B963}"/>
              </a:ext>
            </a:extLst>
          </p:cNvPr>
          <p:cNvPicPr>
            <a:picLocks noChangeAspect="1"/>
          </p:cNvPicPr>
          <p:nvPr/>
        </p:nvPicPr>
        <p:blipFill>
          <a:blip r:embed="rId3"/>
          <a:stretch>
            <a:fillRect/>
          </a:stretch>
        </p:blipFill>
        <p:spPr>
          <a:xfrm>
            <a:off x="2438347" y="4608940"/>
            <a:ext cx="7315306" cy="1345802"/>
          </a:xfrm>
          <a:prstGeom prst="rect">
            <a:avLst/>
          </a:prstGeom>
        </p:spPr>
      </p:pic>
    </p:spTree>
    <p:extLst>
      <p:ext uri="{BB962C8B-B14F-4D97-AF65-F5344CB8AC3E}">
        <p14:creationId xmlns:p14="http://schemas.microsoft.com/office/powerpoint/2010/main" val="419308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7666D4-8231-7D23-17B3-C3EA92DF7BC5}"/>
              </a:ext>
            </a:extLst>
          </p:cNvPr>
          <p:cNvSpPr>
            <a:spLocks noGrp="1"/>
          </p:cNvSpPr>
          <p:nvPr>
            <p:ph type="title"/>
          </p:nvPr>
        </p:nvSpPr>
        <p:spPr/>
        <p:txBody>
          <a:bodyPr/>
          <a:lstStyle/>
          <a:p>
            <a:r>
              <a:rPr lang="pl-PL" dirty="0" err="1"/>
              <a:t>BinaryAccuracy</a:t>
            </a:r>
            <a:endParaRPr lang="pl-PL" dirty="0"/>
          </a:p>
        </p:txBody>
      </p:sp>
      <p:sp>
        <p:nvSpPr>
          <p:cNvPr id="3" name="Symbol zastępczy zawartości 2">
            <a:extLst>
              <a:ext uri="{FF2B5EF4-FFF2-40B4-BE49-F238E27FC236}">
                <a16:creationId xmlns:a16="http://schemas.microsoft.com/office/drawing/2014/main" id="{2FED1E83-D8C2-8475-8C5A-D4F631338BCF}"/>
              </a:ext>
            </a:extLst>
          </p:cNvPr>
          <p:cNvSpPr>
            <a:spLocks noGrp="1"/>
          </p:cNvSpPr>
          <p:nvPr>
            <p:ph idx="1"/>
          </p:nvPr>
        </p:nvSpPr>
        <p:spPr/>
        <p:txBody>
          <a:bodyPr/>
          <a:lstStyle/>
          <a:p>
            <a:pPr marL="0" indent="0">
              <a:buNone/>
            </a:pPr>
            <a:r>
              <a:rPr lang="pl-PL" dirty="0"/>
              <a:t>Zwraca ile przewidywanych wartości etykiet jest równa rzeczywistym etykietom w postaci binarnej.</a:t>
            </a:r>
          </a:p>
          <a:p>
            <a:pPr marL="0" indent="0">
              <a:buNone/>
            </a:pPr>
            <a:endParaRPr lang="pl-PL" dirty="0"/>
          </a:p>
          <a:p>
            <a:pPr marL="0" indent="0">
              <a:buNone/>
            </a:pPr>
            <a:endParaRPr lang="pl-PL" dirty="0"/>
          </a:p>
          <a:p>
            <a:pPr marL="0" indent="0">
              <a:buNone/>
            </a:pPr>
            <a:endParaRPr lang="pl-PL" dirty="0"/>
          </a:p>
        </p:txBody>
      </p:sp>
      <p:pic>
        <p:nvPicPr>
          <p:cNvPr id="5" name="Obraz 4">
            <a:extLst>
              <a:ext uri="{FF2B5EF4-FFF2-40B4-BE49-F238E27FC236}">
                <a16:creationId xmlns:a16="http://schemas.microsoft.com/office/drawing/2014/main" id="{F3A65E7A-71E6-146E-FB94-3013239C1811}"/>
              </a:ext>
            </a:extLst>
          </p:cNvPr>
          <p:cNvPicPr>
            <a:picLocks noChangeAspect="1"/>
          </p:cNvPicPr>
          <p:nvPr/>
        </p:nvPicPr>
        <p:blipFill>
          <a:blip r:embed="rId2"/>
          <a:stretch>
            <a:fillRect/>
          </a:stretch>
        </p:blipFill>
        <p:spPr>
          <a:xfrm>
            <a:off x="2743546" y="3019054"/>
            <a:ext cx="6704908" cy="1411560"/>
          </a:xfrm>
          <a:prstGeom prst="rect">
            <a:avLst/>
          </a:prstGeom>
        </p:spPr>
      </p:pic>
      <p:pic>
        <p:nvPicPr>
          <p:cNvPr id="7" name="Obraz 6">
            <a:extLst>
              <a:ext uri="{FF2B5EF4-FFF2-40B4-BE49-F238E27FC236}">
                <a16:creationId xmlns:a16="http://schemas.microsoft.com/office/drawing/2014/main" id="{3DFED99A-0F11-21FC-970A-330BC6F238CD}"/>
              </a:ext>
            </a:extLst>
          </p:cNvPr>
          <p:cNvPicPr>
            <a:picLocks noChangeAspect="1"/>
          </p:cNvPicPr>
          <p:nvPr/>
        </p:nvPicPr>
        <p:blipFill>
          <a:blip r:embed="rId3"/>
          <a:stretch>
            <a:fillRect/>
          </a:stretch>
        </p:blipFill>
        <p:spPr>
          <a:xfrm>
            <a:off x="2721139" y="4679233"/>
            <a:ext cx="6704909" cy="1274062"/>
          </a:xfrm>
          <a:prstGeom prst="rect">
            <a:avLst/>
          </a:prstGeom>
        </p:spPr>
      </p:pic>
    </p:spTree>
    <p:extLst>
      <p:ext uri="{BB962C8B-B14F-4D97-AF65-F5344CB8AC3E}">
        <p14:creationId xmlns:p14="http://schemas.microsoft.com/office/powerpoint/2010/main" val="2986890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4BF0B2-CBCE-309F-EA92-ABBA9F200E8B}"/>
              </a:ext>
            </a:extLst>
          </p:cNvPr>
          <p:cNvSpPr>
            <a:spLocks noGrp="1"/>
          </p:cNvSpPr>
          <p:nvPr>
            <p:ph type="title"/>
          </p:nvPr>
        </p:nvSpPr>
        <p:spPr/>
        <p:txBody>
          <a:bodyPr/>
          <a:lstStyle/>
          <a:p>
            <a:r>
              <a:rPr lang="pl-PL" dirty="0" err="1"/>
              <a:t>CategoricalAccuracy</a:t>
            </a:r>
            <a:endParaRPr lang="pl-PL" dirty="0"/>
          </a:p>
        </p:txBody>
      </p:sp>
      <p:sp>
        <p:nvSpPr>
          <p:cNvPr id="3" name="Symbol zastępczy zawartości 2">
            <a:extLst>
              <a:ext uri="{FF2B5EF4-FFF2-40B4-BE49-F238E27FC236}">
                <a16:creationId xmlns:a16="http://schemas.microsoft.com/office/drawing/2014/main" id="{860BA772-4A47-3429-9576-19324E2D8EE5}"/>
              </a:ext>
            </a:extLst>
          </p:cNvPr>
          <p:cNvSpPr>
            <a:spLocks noGrp="1"/>
          </p:cNvSpPr>
          <p:nvPr>
            <p:ph idx="1"/>
          </p:nvPr>
        </p:nvSpPr>
        <p:spPr/>
        <p:txBody>
          <a:bodyPr/>
          <a:lstStyle/>
          <a:p>
            <a:pPr marL="0" indent="0">
              <a:buNone/>
            </a:pPr>
            <a:r>
              <a:rPr lang="pl-PL" dirty="0"/>
              <a:t>Zwraca ile przewidywanych wartości etykiet jest równa rzeczywistym etykietom zakodowanym za pomocą one-hot.</a:t>
            </a:r>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endParaRPr lang="pl-PL" dirty="0"/>
          </a:p>
        </p:txBody>
      </p:sp>
      <p:pic>
        <p:nvPicPr>
          <p:cNvPr id="7" name="Obraz 6">
            <a:extLst>
              <a:ext uri="{FF2B5EF4-FFF2-40B4-BE49-F238E27FC236}">
                <a16:creationId xmlns:a16="http://schemas.microsoft.com/office/drawing/2014/main" id="{89D1AA5B-ABBB-2EC6-AB1E-B02FA4847A2D}"/>
              </a:ext>
            </a:extLst>
          </p:cNvPr>
          <p:cNvPicPr>
            <a:picLocks noChangeAspect="1"/>
          </p:cNvPicPr>
          <p:nvPr/>
        </p:nvPicPr>
        <p:blipFill>
          <a:blip r:embed="rId2"/>
          <a:stretch>
            <a:fillRect/>
          </a:stretch>
        </p:blipFill>
        <p:spPr>
          <a:xfrm>
            <a:off x="2404547" y="4887690"/>
            <a:ext cx="7382905" cy="1009791"/>
          </a:xfrm>
          <a:prstGeom prst="rect">
            <a:avLst/>
          </a:prstGeom>
        </p:spPr>
      </p:pic>
      <p:pic>
        <p:nvPicPr>
          <p:cNvPr id="9" name="Obraz 8">
            <a:extLst>
              <a:ext uri="{FF2B5EF4-FFF2-40B4-BE49-F238E27FC236}">
                <a16:creationId xmlns:a16="http://schemas.microsoft.com/office/drawing/2014/main" id="{8C916525-4042-82F9-7051-55CFDE6691D2}"/>
              </a:ext>
            </a:extLst>
          </p:cNvPr>
          <p:cNvPicPr>
            <a:picLocks noChangeAspect="1"/>
          </p:cNvPicPr>
          <p:nvPr/>
        </p:nvPicPr>
        <p:blipFill>
          <a:blip r:embed="rId3"/>
          <a:stretch>
            <a:fillRect/>
          </a:stretch>
        </p:blipFill>
        <p:spPr>
          <a:xfrm>
            <a:off x="3239456" y="3360160"/>
            <a:ext cx="5713086" cy="972846"/>
          </a:xfrm>
          <a:prstGeom prst="rect">
            <a:avLst/>
          </a:prstGeom>
        </p:spPr>
      </p:pic>
    </p:spTree>
    <p:extLst>
      <p:ext uri="{BB962C8B-B14F-4D97-AF65-F5344CB8AC3E}">
        <p14:creationId xmlns:p14="http://schemas.microsoft.com/office/powerpoint/2010/main" val="314559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BA681B-2725-AF7C-CED1-E2D9E82BDBFF}"/>
              </a:ext>
            </a:extLst>
          </p:cNvPr>
          <p:cNvSpPr>
            <a:spLocks noGrp="1"/>
          </p:cNvSpPr>
          <p:nvPr>
            <p:ph type="title"/>
          </p:nvPr>
        </p:nvSpPr>
        <p:spPr/>
        <p:txBody>
          <a:bodyPr/>
          <a:lstStyle/>
          <a:p>
            <a:r>
              <a:rPr lang="pl-PL" dirty="0" err="1"/>
              <a:t>BinaryCrossentropy</a:t>
            </a:r>
            <a:endParaRPr lang="pl-PL" dirty="0"/>
          </a:p>
        </p:txBody>
      </p:sp>
      <p:sp>
        <p:nvSpPr>
          <p:cNvPr id="3" name="Symbol zastępczy zawartości 2">
            <a:extLst>
              <a:ext uri="{FF2B5EF4-FFF2-40B4-BE49-F238E27FC236}">
                <a16:creationId xmlns:a16="http://schemas.microsoft.com/office/drawing/2014/main" id="{ADD00C55-B82F-B817-7585-10A1041D7E83}"/>
              </a:ext>
            </a:extLst>
          </p:cNvPr>
          <p:cNvSpPr>
            <a:spLocks noGrp="1"/>
          </p:cNvSpPr>
          <p:nvPr>
            <p:ph idx="1"/>
          </p:nvPr>
        </p:nvSpPr>
        <p:spPr/>
        <p:txBody>
          <a:bodyPr/>
          <a:lstStyle/>
          <a:p>
            <a:pPr marL="0" indent="0">
              <a:buNone/>
            </a:pPr>
            <a:r>
              <a:rPr lang="pl-PL" dirty="0"/>
              <a:t>Liczy entropię krzyżową między przewidywaniami i etykietami w postaci binarnej.</a:t>
            </a:r>
          </a:p>
        </p:txBody>
      </p:sp>
      <p:pic>
        <p:nvPicPr>
          <p:cNvPr id="7" name="Obraz 6">
            <a:extLst>
              <a:ext uri="{FF2B5EF4-FFF2-40B4-BE49-F238E27FC236}">
                <a16:creationId xmlns:a16="http://schemas.microsoft.com/office/drawing/2014/main" id="{7D8A72FC-90AD-3752-2D25-A8671C0A008E}"/>
              </a:ext>
            </a:extLst>
          </p:cNvPr>
          <p:cNvPicPr>
            <a:picLocks noChangeAspect="1"/>
          </p:cNvPicPr>
          <p:nvPr/>
        </p:nvPicPr>
        <p:blipFill>
          <a:blip r:embed="rId2"/>
          <a:stretch>
            <a:fillRect/>
          </a:stretch>
        </p:blipFill>
        <p:spPr>
          <a:xfrm>
            <a:off x="2757298" y="2818634"/>
            <a:ext cx="6677403" cy="1220732"/>
          </a:xfrm>
          <a:prstGeom prst="rect">
            <a:avLst/>
          </a:prstGeom>
        </p:spPr>
      </p:pic>
      <p:sp>
        <p:nvSpPr>
          <p:cNvPr id="8" name="pole tekstowe 7">
            <a:extLst>
              <a:ext uri="{FF2B5EF4-FFF2-40B4-BE49-F238E27FC236}">
                <a16:creationId xmlns:a16="http://schemas.microsoft.com/office/drawing/2014/main" id="{E5640D18-8DAC-216D-9EC4-561F4DEE8F97}"/>
              </a:ext>
            </a:extLst>
          </p:cNvPr>
          <p:cNvSpPr txBox="1"/>
          <p:nvPr/>
        </p:nvSpPr>
        <p:spPr>
          <a:xfrm>
            <a:off x="5646420" y="2976372"/>
            <a:ext cx="65" cy="276999"/>
          </a:xfrm>
          <a:prstGeom prst="rect">
            <a:avLst/>
          </a:prstGeom>
          <a:noFill/>
        </p:spPr>
        <p:txBody>
          <a:bodyPr wrap="none" lIns="0" tIns="0" rIns="0" bIns="0" rtlCol="0">
            <a:spAutoFit/>
          </a:bodyPr>
          <a:lstStyle/>
          <a:p>
            <a:endParaRPr lang="pl-PL" dirty="0"/>
          </a:p>
        </p:txBody>
      </p:sp>
      <mc:AlternateContent xmlns:mc="http://schemas.openxmlformats.org/markup-compatibility/2006">
        <mc:Choice xmlns:a14="http://schemas.microsoft.com/office/drawing/2010/main" Requires="a14">
          <p:sp>
            <p:nvSpPr>
              <p:cNvPr id="9" name="pole tekstowe 8">
                <a:extLst>
                  <a:ext uri="{FF2B5EF4-FFF2-40B4-BE49-F238E27FC236}">
                    <a16:creationId xmlns:a16="http://schemas.microsoft.com/office/drawing/2014/main" id="{F16408D2-E74C-C6ED-35AF-889DBEA00581}"/>
                  </a:ext>
                </a:extLst>
              </p:cNvPr>
              <p:cNvSpPr txBox="1"/>
              <p:nvPr/>
            </p:nvSpPr>
            <p:spPr>
              <a:xfrm>
                <a:off x="2902291" y="4668592"/>
                <a:ext cx="6387417" cy="7562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𝐵𝐶</m:t>
                      </m:r>
                      <m:d>
                        <m:dPr>
                          <m:ctrlPr>
                            <a:rPr lang="pl-PL" b="0" i="1" smtClean="0">
                              <a:latin typeface="Cambria Math" panose="02040503050406030204" pitchFamily="18" charset="0"/>
                            </a:rPr>
                          </m:ctrlPr>
                        </m:dPr>
                        <m:e>
                          <m:r>
                            <a:rPr lang="pl-PL" b="0" i="1" smtClean="0">
                              <a:latin typeface="Cambria Math" panose="02040503050406030204" pitchFamily="18" charset="0"/>
                            </a:rPr>
                            <m:t>𝑝</m:t>
                          </m:r>
                          <m:r>
                            <a:rPr lang="pl-PL" b="0" i="1" smtClean="0">
                              <a:latin typeface="Cambria Math" panose="02040503050406030204" pitchFamily="18" charset="0"/>
                            </a:rPr>
                            <m:t>,</m:t>
                          </m:r>
                          <m:r>
                            <a:rPr lang="pl-PL" b="0" i="1" smtClean="0">
                              <a:latin typeface="Cambria Math" panose="02040503050406030204" pitchFamily="18" charset="0"/>
                            </a:rPr>
                            <m:t>𝑞</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r>
                            <a:rPr lang="pl-PL" b="0" i="1" smtClean="0">
                              <a:latin typeface="Cambria Math" panose="02040503050406030204" pitchFamily="18" charset="0"/>
                            </a:rPr>
                            <m:t>⋅</m:t>
                          </m:r>
                          <m:r>
                            <m:rPr>
                              <m:sty m:val="p"/>
                            </m:rPr>
                            <a:rPr lang="pl-PL" b="0" i="1" smtClean="0">
                              <a:latin typeface="Cambria Math" panose="02040503050406030204" pitchFamily="18" charset="0"/>
                            </a:rPr>
                            <m:t>log</m:t>
                          </m:r>
                          <m:d>
                            <m:dPr>
                              <m:ctrlPr>
                                <a:rPr lang="pl-PL" b="0" i="1" smtClean="0">
                                  <a:latin typeface="Cambria Math" panose="02040503050406030204" pitchFamily="18" charset="0"/>
                                </a:rPr>
                              </m:ctrlPr>
                            </m:dPr>
                            <m:e>
                              <m:sSub>
                                <m:sSubPr>
                                  <m:ctrlPr>
                                    <a:rPr lang="pl-PL" b="0" i="1" smtClean="0">
                                      <a:latin typeface="Cambria Math" panose="02040503050406030204" pitchFamily="18" charset="0"/>
                                    </a:rPr>
                                  </m:ctrlPr>
                                </m:sSubPr>
                                <m:e>
                                  <m:r>
                                    <a:rPr lang="pl-PL" b="0" i="1" smtClean="0">
                                      <a:latin typeface="Cambria Math" panose="02040503050406030204" pitchFamily="18" charset="0"/>
                                    </a:rPr>
                                    <m:t>𝑞</m:t>
                                  </m:r>
                                </m:e>
                                <m:sub>
                                  <m:r>
                                    <a:rPr lang="pl-PL" b="0" i="1" smtClean="0">
                                      <a:latin typeface="Cambria Math" panose="02040503050406030204" pitchFamily="18" charset="0"/>
                                    </a:rPr>
                                    <m:t>𝑖</m:t>
                                  </m:r>
                                </m:sub>
                              </m:sSub>
                            </m:e>
                          </m:d>
                          <m:r>
                            <a:rPr lang="pl-PL" b="0" i="1" smtClean="0">
                              <a:latin typeface="Cambria Math" panose="02040503050406030204" pitchFamily="18" charset="0"/>
                            </a:rPr>
                            <m:t>+</m:t>
                          </m:r>
                          <m:d>
                            <m:dPr>
                              <m:ctrlPr>
                                <a:rPr lang="pl-PL" b="0" i="1" smtClean="0">
                                  <a:latin typeface="Cambria Math" panose="02040503050406030204" pitchFamily="18" charset="0"/>
                                </a:rPr>
                              </m:ctrlPr>
                            </m:dPr>
                            <m:e>
                              <m:r>
                                <a:rPr lang="pl-PL" b="0" i="1" smtClean="0">
                                  <a:latin typeface="Cambria Math" panose="02040503050406030204" pitchFamily="18" charset="0"/>
                                </a:rPr>
                                <m:t>1−</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d>
                          <m:r>
                            <a:rPr lang="pl-PL" b="0" i="1" smtClean="0">
                              <a:latin typeface="Cambria Math" panose="02040503050406030204" pitchFamily="18" charset="0"/>
                            </a:rPr>
                            <m:t>⋅</m:t>
                          </m:r>
                          <m:r>
                            <m:rPr>
                              <m:sty m:val="p"/>
                            </m:rPr>
                            <a:rPr lang="pl-PL" b="0" i="1" smtClean="0">
                              <a:latin typeface="Cambria Math" panose="02040503050406030204" pitchFamily="18" charset="0"/>
                            </a:rPr>
                            <m:t>log</m:t>
                          </m:r>
                          <m:r>
                            <a:rPr lang="pl-PL" b="0" i="1" smtClean="0">
                              <a:latin typeface="Cambria Math" panose="02040503050406030204" pitchFamily="18" charset="0"/>
                            </a:rPr>
                            <m:t>(1−</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𝑞</m:t>
                              </m:r>
                            </m:e>
                            <m:sub>
                              <m:r>
                                <a:rPr lang="pl-PL" b="0" i="1" smtClean="0">
                                  <a:latin typeface="Cambria Math" panose="02040503050406030204" pitchFamily="18" charset="0"/>
                                </a:rPr>
                                <m:t>𝑖</m:t>
                              </m:r>
                            </m:sub>
                          </m:sSub>
                          <m:r>
                            <a:rPr lang="pl-PL" b="0" i="1" smtClean="0">
                              <a:latin typeface="Cambria Math" panose="02040503050406030204" pitchFamily="18" charset="0"/>
                            </a:rPr>
                            <m:t>))</m:t>
                          </m:r>
                        </m:e>
                      </m:nary>
                    </m:oMath>
                  </m:oMathPara>
                </a14:m>
                <a:endParaRPr lang="pl-PL" dirty="0"/>
              </a:p>
            </p:txBody>
          </p:sp>
        </mc:Choice>
        <mc:Fallback>
          <p:sp>
            <p:nvSpPr>
              <p:cNvPr id="9" name="pole tekstowe 8">
                <a:extLst>
                  <a:ext uri="{FF2B5EF4-FFF2-40B4-BE49-F238E27FC236}">
                    <a16:creationId xmlns:a16="http://schemas.microsoft.com/office/drawing/2014/main" id="{F16408D2-E74C-C6ED-35AF-889DBEA00581}"/>
                  </a:ext>
                </a:extLst>
              </p:cNvPr>
              <p:cNvSpPr txBox="1">
                <a:spLocks noRot="1" noChangeAspect="1" noMove="1" noResize="1" noEditPoints="1" noAdjustHandles="1" noChangeArrowheads="1" noChangeShapeType="1" noTextEdit="1"/>
              </p:cNvSpPr>
              <p:nvPr/>
            </p:nvSpPr>
            <p:spPr>
              <a:xfrm>
                <a:off x="2902291" y="4668592"/>
                <a:ext cx="6387417" cy="756233"/>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2611920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5AEF29-97D9-8D46-2E45-F871A9B6298E}"/>
              </a:ext>
            </a:extLst>
          </p:cNvPr>
          <p:cNvSpPr>
            <a:spLocks noGrp="1"/>
          </p:cNvSpPr>
          <p:nvPr>
            <p:ph type="title"/>
          </p:nvPr>
        </p:nvSpPr>
        <p:spPr/>
        <p:txBody>
          <a:bodyPr/>
          <a:lstStyle/>
          <a:p>
            <a:r>
              <a:rPr lang="pl-PL" dirty="0" err="1"/>
              <a:t>CategoricalCrossentropy</a:t>
            </a:r>
            <a:endParaRPr lang="pl-PL" dirty="0"/>
          </a:p>
        </p:txBody>
      </p:sp>
      <p:sp>
        <p:nvSpPr>
          <p:cNvPr id="3" name="Symbol zastępczy zawartości 2">
            <a:extLst>
              <a:ext uri="{FF2B5EF4-FFF2-40B4-BE49-F238E27FC236}">
                <a16:creationId xmlns:a16="http://schemas.microsoft.com/office/drawing/2014/main" id="{70B6AC2A-2BF4-8548-3F8D-DE181F6E3A58}"/>
              </a:ext>
            </a:extLst>
          </p:cNvPr>
          <p:cNvSpPr>
            <a:spLocks noGrp="1"/>
          </p:cNvSpPr>
          <p:nvPr>
            <p:ph idx="1"/>
          </p:nvPr>
        </p:nvSpPr>
        <p:spPr/>
        <p:txBody>
          <a:bodyPr/>
          <a:lstStyle/>
          <a:p>
            <a:pPr marL="0" indent="0">
              <a:buNone/>
            </a:pPr>
            <a:r>
              <a:rPr lang="pl-PL" dirty="0"/>
              <a:t>Liczy entropię krzyżową między przewidywaniami i etykietami zakodowanym za pomocą one-hot.</a:t>
            </a:r>
          </a:p>
          <a:p>
            <a:pPr marL="0" indent="0">
              <a:buNone/>
            </a:pPr>
            <a:endParaRPr lang="pl-PL" dirty="0"/>
          </a:p>
          <a:p>
            <a:pPr marL="0" indent="0">
              <a:buNone/>
            </a:pPr>
            <a:endParaRPr lang="pl-PL" dirty="0"/>
          </a:p>
        </p:txBody>
      </p:sp>
      <p:pic>
        <p:nvPicPr>
          <p:cNvPr id="7" name="Obraz 6">
            <a:extLst>
              <a:ext uri="{FF2B5EF4-FFF2-40B4-BE49-F238E27FC236}">
                <a16:creationId xmlns:a16="http://schemas.microsoft.com/office/drawing/2014/main" id="{FF7A2C07-4D54-3B10-ABA2-6EE4A7B65590}"/>
              </a:ext>
            </a:extLst>
          </p:cNvPr>
          <p:cNvPicPr>
            <a:picLocks noChangeAspect="1"/>
          </p:cNvPicPr>
          <p:nvPr/>
        </p:nvPicPr>
        <p:blipFill>
          <a:blip r:embed="rId2"/>
          <a:stretch>
            <a:fillRect/>
          </a:stretch>
        </p:blipFill>
        <p:spPr>
          <a:xfrm>
            <a:off x="2409305" y="3300847"/>
            <a:ext cx="7373379" cy="962159"/>
          </a:xfrm>
          <a:prstGeom prst="rect">
            <a:avLst/>
          </a:prstGeom>
        </p:spPr>
      </p:pic>
      <mc:AlternateContent xmlns:mc="http://schemas.openxmlformats.org/markup-compatibility/2006">
        <mc:Choice xmlns:a14="http://schemas.microsoft.com/office/drawing/2010/main" Requires="a14">
          <p:sp>
            <p:nvSpPr>
              <p:cNvPr id="8" name="pole tekstowe 7">
                <a:extLst>
                  <a:ext uri="{FF2B5EF4-FFF2-40B4-BE49-F238E27FC236}">
                    <a16:creationId xmlns:a16="http://schemas.microsoft.com/office/drawing/2014/main" id="{86F6795E-96A6-11EE-BD8E-1C4A6EBDFC99}"/>
                  </a:ext>
                </a:extLst>
              </p:cNvPr>
              <p:cNvSpPr txBox="1"/>
              <p:nvPr/>
            </p:nvSpPr>
            <p:spPr>
              <a:xfrm>
                <a:off x="2902285" y="4996328"/>
                <a:ext cx="6387417" cy="7562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𝐶𝐶</m:t>
                      </m:r>
                      <m:d>
                        <m:dPr>
                          <m:ctrlPr>
                            <a:rPr lang="pl-PL" b="0" i="1" smtClean="0">
                              <a:latin typeface="Cambria Math" panose="02040503050406030204" pitchFamily="18" charset="0"/>
                            </a:rPr>
                          </m:ctrlPr>
                        </m:dPr>
                        <m:e>
                          <m:r>
                            <a:rPr lang="pl-PL" b="0" i="1" smtClean="0">
                              <a:latin typeface="Cambria Math" panose="02040503050406030204" pitchFamily="18" charset="0"/>
                            </a:rPr>
                            <m:t>𝑝</m:t>
                          </m:r>
                          <m:r>
                            <a:rPr lang="pl-PL" b="0" i="1" smtClean="0">
                              <a:latin typeface="Cambria Math" panose="02040503050406030204" pitchFamily="18" charset="0"/>
                            </a:rPr>
                            <m:t>,</m:t>
                          </m:r>
                          <m:r>
                            <a:rPr lang="pl-PL" b="0" i="1" smtClean="0">
                              <a:latin typeface="Cambria Math" panose="02040503050406030204" pitchFamily="18" charset="0"/>
                            </a:rPr>
                            <m:t>𝑞</m:t>
                          </m:r>
                        </m:e>
                      </m:d>
                      <m:r>
                        <a:rPr lang="pl-PL" b="0" i="1" smtClean="0">
                          <a:latin typeface="Cambria Math" panose="02040503050406030204" pitchFamily="18" charset="0"/>
                        </a:rPr>
                        <m:t>=−</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sSub>
                            <m:sSubPr>
                              <m:ctrlPr>
                                <a:rPr lang="pl-PL" b="0"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r>
                            <a:rPr lang="pl-PL" b="0" i="1" smtClean="0">
                              <a:latin typeface="Cambria Math" panose="02040503050406030204" pitchFamily="18" charset="0"/>
                            </a:rPr>
                            <m:t>⋅</m:t>
                          </m:r>
                          <m:r>
                            <m:rPr>
                              <m:sty m:val="p"/>
                            </m:rPr>
                            <a:rPr lang="pl-PL" b="0" i="1" smtClean="0">
                              <a:latin typeface="Cambria Math" panose="02040503050406030204" pitchFamily="18" charset="0"/>
                            </a:rPr>
                            <m:t>log</m:t>
                          </m:r>
                          <m:d>
                            <m:dPr>
                              <m:ctrlPr>
                                <a:rPr lang="pl-PL" b="0" i="1" smtClean="0">
                                  <a:latin typeface="Cambria Math" panose="02040503050406030204" pitchFamily="18" charset="0"/>
                                </a:rPr>
                              </m:ctrlPr>
                            </m:dPr>
                            <m:e>
                              <m:sSub>
                                <m:sSubPr>
                                  <m:ctrlPr>
                                    <a:rPr lang="pl-PL" b="0" i="1" smtClean="0">
                                      <a:latin typeface="Cambria Math" panose="02040503050406030204" pitchFamily="18" charset="0"/>
                                    </a:rPr>
                                  </m:ctrlPr>
                                </m:sSubPr>
                                <m:e>
                                  <m:r>
                                    <a:rPr lang="pl-PL" b="0" i="1" smtClean="0">
                                      <a:latin typeface="Cambria Math" panose="02040503050406030204" pitchFamily="18" charset="0"/>
                                    </a:rPr>
                                    <m:t>𝑞</m:t>
                                  </m:r>
                                </m:e>
                                <m:sub>
                                  <m:r>
                                    <a:rPr lang="pl-PL" b="0" i="1" smtClean="0">
                                      <a:latin typeface="Cambria Math" panose="02040503050406030204" pitchFamily="18" charset="0"/>
                                    </a:rPr>
                                    <m:t>𝑖</m:t>
                                  </m:r>
                                </m:sub>
                              </m:sSub>
                            </m:e>
                          </m:d>
                        </m:e>
                      </m:nary>
                    </m:oMath>
                  </m:oMathPara>
                </a14:m>
                <a:endParaRPr lang="pl-PL" dirty="0"/>
              </a:p>
            </p:txBody>
          </p:sp>
        </mc:Choice>
        <mc:Fallback>
          <p:sp>
            <p:nvSpPr>
              <p:cNvPr id="8" name="pole tekstowe 7">
                <a:extLst>
                  <a:ext uri="{FF2B5EF4-FFF2-40B4-BE49-F238E27FC236}">
                    <a16:creationId xmlns:a16="http://schemas.microsoft.com/office/drawing/2014/main" id="{86F6795E-96A6-11EE-BD8E-1C4A6EBDFC99}"/>
                  </a:ext>
                </a:extLst>
              </p:cNvPr>
              <p:cNvSpPr txBox="1">
                <a:spLocks noRot="1" noChangeAspect="1" noMove="1" noResize="1" noEditPoints="1" noAdjustHandles="1" noChangeArrowheads="1" noChangeShapeType="1" noTextEdit="1"/>
              </p:cNvSpPr>
              <p:nvPr/>
            </p:nvSpPr>
            <p:spPr>
              <a:xfrm>
                <a:off x="2902285" y="4996328"/>
                <a:ext cx="6387417" cy="756233"/>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3163474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CCD3A3-A5ED-086B-12AA-1E37F1927484}"/>
              </a:ext>
            </a:extLst>
          </p:cNvPr>
          <p:cNvSpPr>
            <a:spLocks noGrp="1"/>
          </p:cNvSpPr>
          <p:nvPr>
            <p:ph type="title"/>
          </p:nvPr>
        </p:nvSpPr>
        <p:spPr/>
        <p:txBody>
          <a:bodyPr/>
          <a:lstStyle/>
          <a:p>
            <a:r>
              <a:rPr lang="pl-PL" dirty="0" err="1"/>
              <a:t>Mean</a:t>
            </a:r>
            <a:endParaRPr lang="pl-PL" dirty="0"/>
          </a:p>
        </p:txBody>
      </p:sp>
      <p:sp>
        <p:nvSpPr>
          <p:cNvPr id="3" name="Symbol zastępczy zawartości 2">
            <a:extLst>
              <a:ext uri="{FF2B5EF4-FFF2-40B4-BE49-F238E27FC236}">
                <a16:creationId xmlns:a16="http://schemas.microsoft.com/office/drawing/2014/main" id="{412E4BB1-D6CD-3154-9F9D-C561C1A8FAE1}"/>
              </a:ext>
            </a:extLst>
          </p:cNvPr>
          <p:cNvSpPr>
            <a:spLocks noGrp="1"/>
          </p:cNvSpPr>
          <p:nvPr>
            <p:ph idx="1"/>
          </p:nvPr>
        </p:nvSpPr>
        <p:spPr/>
        <p:txBody>
          <a:bodyPr/>
          <a:lstStyle/>
          <a:p>
            <a:pPr marL="0" indent="0">
              <a:buNone/>
            </a:pPr>
            <a:r>
              <a:rPr lang="pl-PL" dirty="0"/>
              <a:t>Liczy średnią ważoną podanych wartości.</a:t>
            </a:r>
          </a:p>
          <a:p>
            <a:pPr marL="0" indent="0">
              <a:buNone/>
            </a:pPr>
            <a:endParaRPr lang="pl-PL" dirty="0"/>
          </a:p>
          <a:p>
            <a:pPr marL="0" indent="0">
              <a:buNone/>
            </a:pPr>
            <a:endParaRPr lang="pl-PL" dirty="0"/>
          </a:p>
        </p:txBody>
      </p:sp>
      <p:pic>
        <p:nvPicPr>
          <p:cNvPr id="5" name="Obraz 4">
            <a:extLst>
              <a:ext uri="{FF2B5EF4-FFF2-40B4-BE49-F238E27FC236}">
                <a16:creationId xmlns:a16="http://schemas.microsoft.com/office/drawing/2014/main" id="{8129988A-B2BB-E7A6-D13B-4325A936609E}"/>
              </a:ext>
            </a:extLst>
          </p:cNvPr>
          <p:cNvPicPr>
            <a:picLocks noChangeAspect="1"/>
          </p:cNvPicPr>
          <p:nvPr/>
        </p:nvPicPr>
        <p:blipFill>
          <a:blip r:embed="rId2"/>
          <a:stretch>
            <a:fillRect/>
          </a:stretch>
        </p:blipFill>
        <p:spPr>
          <a:xfrm>
            <a:off x="4540573" y="2873275"/>
            <a:ext cx="3110853" cy="1282433"/>
          </a:xfrm>
          <a:prstGeom prst="rect">
            <a:avLst/>
          </a:prstGeom>
        </p:spPr>
      </p:pic>
      <mc:AlternateContent xmlns:mc="http://schemas.openxmlformats.org/markup-compatibility/2006">
        <mc:Choice xmlns:a14="http://schemas.microsoft.com/office/drawing/2010/main" Requires="a14">
          <p:sp>
            <p:nvSpPr>
              <p:cNvPr id="6" name="pole tekstowe 5">
                <a:extLst>
                  <a:ext uri="{FF2B5EF4-FFF2-40B4-BE49-F238E27FC236}">
                    <a16:creationId xmlns:a16="http://schemas.microsoft.com/office/drawing/2014/main" id="{750C3F7F-DBF1-D9DE-77D0-3EE83AEA4D5E}"/>
                  </a:ext>
                </a:extLst>
              </p:cNvPr>
              <p:cNvSpPr txBox="1"/>
              <p:nvPr/>
            </p:nvSpPr>
            <p:spPr>
              <a:xfrm>
                <a:off x="2902291" y="4668592"/>
                <a:ext cx="6387417" cy="7562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𝑀</m:t>
                      </m:r>
                      <m:d>
                        <m:dPr>
                          <m:ctrlPr>
                            <a:rPr lang="pl-PL" b="0" i="1" smtClean="0">
                              <a:latin typeface="Cambria Math" panose="02040503050406030204" pitchFamily="18" charset="0"/>
                            </a:rPr>
                          </m:ctrlPr>
                        </m:dPr>
                        <m:e>
                          <m:r>
                            <a:rPr lang="pl-PL" b="0" i="1" smtClean="0">
                              <a:latin typeface="Cambria Math" panose="02040503050406030204" pitchFamily="18" charset="0"/>
                            </a:rPr>
                            <m:t>𝑝</m:t>
                          </m:r>
                          <m:r>
                            <a:rPr lang="pl-PL" b="0" i="1" smtClean="0">
                              <a:latin typeface="Cambria Math" panose="02040503050406030204" pitchFamily="18" charset="0"/>
                            </a:rPr>
                            <m:t>,</m:t>
                          </m:r>
                          <m:r>
                            <a:rPr lang="pl-PL" b="0" i="1" smtClean="0">
                              <a:latin typeface="Cambria Math" panose="02040503050406030204" pitchFamily="18" charset="0"/>
                            </a:rPr>
                            <m:t>𝑞</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sSub>
                            <m:sSubPr>
                              <m:ctrlPr>
                                <a:rPr lang="pl-PL" b="0" i="1" smtClean="0">
                                  <a:latin typeface="Cambria Math" panose="02040503050406030204" pitchFamily="18" charset="0"/>
                                </a:rPr>
                              </m:ctrlPr>
                            </m:sSubPr>
                            <m:e>
                              <m:r>
                                <a:rPr lang="pl-PL" b="0" i="1" smtClean="0">
                                  <a:latin typeface="Cambria Math" panose="02040503050406030204" pitchFamily="18" charset="0"/>
                                </a:rPr>
                                <m:t>𝑝</m:t>
                              </m:r>
                            </m:e>
                            <m:sub>
                              <m:r>
                                <a:rPr lang="pl-PL" b="0" i="1" smtClean="0">
                                  <a:latin typeface="Cambria Math" panose="02040503050406030204" pitchFamily="18" charset="0"/>
                                </a:rPr>
                                <m:t>𝑖</m:t>
                              </m:r>
                            </m:sub>
                          </m:sSub>
                        </m:e>
                      </m:nary>
                    </m:oMath>
                  </m:oMathPara>
                </a14:m>
                <a:endParaRPr lang="pl-PL" dirty="0"/>
              </a:p>
            </p:txBody>
          </p:sp>
        </mc:Choice>
        <mc:Fallback>
          <p:sp>
            <p:nvSpPr>
              <p:cNvPr id="6" name="pole tekstowe 5">
                <a:extLst>
                  <a:ext uri="{FF2B5EF4-FFF2-40B4-BE49-F238E27FC236}">
                    <a16:creationId xmlns:a16="http://schemas.microsoft.com/office/drawing/2014/main" id="{750C3F7F-DBF1-D9DE-77D0-3EE83AEA4D5E}"/>
                  </a:ext>
                </a:extLst>
              </p:cNvPr>
              <p:cNvSpPr txBox="1">
                <a:spLocks noRot="1" noChangeAspect="1" noMove="1" noResize="1" noEditPoints="1" noAdjustHandles="1" noChangeArrowheads="1" noChangeShapeType="1" noTextEdit="1"/>
              </p:cNvSpPr>
              <p:nvPr/>
            </p:nvSpPr>
            <p:spPr>
              <a:xfrm>
                <a:off x="2902291" y="4668592"/>
                <a:ext cx="6387417" cy="756233"/>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234951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1BE095-33AD-7AF0-9BFE-D3A375C05778}"/>
              </a:ext>
            </a:extLst>
          </p:cNvPr>
          <p:cNvSpPr>
            <a:spLocks noGrp="1"/>
          </p:cNvSpPr>
          <p:nvPr>
            <p:ph type="title"/>
          </p:nvPr>
        </p:nvSpPr>
        <p:spPr/>
        <p:txBody>
          <a:bodyPr/>
          <a:lstStyle/>
          <a:p>
            <a:r>
              <a:rPr lang="pl-PL" dirty="0" err="1"/>
              <a:t>MeanAbsoluteError</a:t>
            </a:r>
            <a:endParaRPr lang="pl-PL" dirty="0"/>
          </a:p>
        </p:txBody>
      </p:sp>
      <p:sp>
        <p:nvSpPr>
          <p:cNvPr id="3" name="Symbol zastępczy zawartości 2">
            <a:extLst>
              <a:ext uri="{FF2B5EF4-FFF2-40B4-BE49-F238E27FC236}">
                <a16:creationId xmlns:a16="http://schemas.microsoft.com/office/drawing/2014/main" id="{1706442A-6E92-CEC6-4D7D-69D28F9DB3C9}"/>
              </a:ext>
            </a:extLst>
          </p:cNvPr>
          <p:cNvSpPr>
            <a:spLocks noGrp="1"/>
          </p:cNvSpPr>
          <p:nvPr>
            <p:ph idx="1"/>
          </p:nvPr>
        </p:nvSpPr>
        <p:spPr/>
        <p:txBody>
          <a:bodyPr/>
          <a:lstStyle/>
          <a:p>
            <a:pPr marL="0" indent="0">
              <a:buNone/>
            </a:pPr>
            <a:r>
              <a:rPr lang="pl-PL" dirty="0"/>
              <a:t>Liczy średni błąd bezwzględny między wartościami przewidywanymi, a etykietami rzeczywistymi.</a:t>
            </a:r>
          </a:p>
          <a:p>
            <a:pPr marL="0" indent="0">
              <a:buNone/>
            </a:pPr>
            <a:endParaRPr lang="pl-PL" dirty="0"/>
          </a:p>
          <a:p>
            <a:pPr marL="0" indent="0">
              <a:buNone/>
            </a:pPr>
            <a:endParaRPr lang="pl-PL" dirty="0"/>
          </a:p>
        </p:txBody>
      </p:sp>
      <p:pic>
        <p:nvPicPr>
          <p:cNvPr id="5" name="Obraz 4">
            <a:extLst>
              <a:ext uri="{FF2B5EF4-FFF2-40B4-BE49-F238E27FC236}">
                <a16:creationId xmlns:a16="http://schemas.microsoft.com/office/drawing/2014/main" id="{EE604888-C446-287C-6B48-94E34489BDA6}"/>
              </a:ext>
            </a:extLst>
          </p:cNvPr>
          <p:cNvPicPr>
            <a:picLocks noChangeAspect="1"/>
          </p:cNvPicPr>
          <p:nvPr/>
        </p:nvPicPr>
        <p:blipFill>
          <a:blip r:embed="rId2"/>
          <a:stretch>
            <a:fillRect/>
          </a:stretch>
        </p:blipFill>
        <p:spPr>
          <a:xfrm>
            <a:off x="2952098" y="2742533"/>
            <a:ext cx="6287804" cy="1372933"/>
          </a:xfrm>
          <a:prstGeom prst="rect">
            <a:avLst/>
          </a:prstGeom>
        </p:spPr>
      </p:pic>
      <mc:AlternateContent xmlns:mc="http://schemas.openxmlformats.org/markup-compatibility/2006">
        <mc:Choice xmlns:a14="http://schemas.microsoft.com/office/drawing/2010/main" Requires="a14">
          <p:sp>
            <p:nvSpPr>
              <p:cNvPr id="6" name="pole tekstowe 5">
                <a:extLst>
                  <a:ext uri="{FF2B5EF4-FFF2-40B4-BE49-F238E27FC236}">
                    <a16:creationId xmlns:a16="http://schemas.microsoft.com/office/drawing/2014/main" id="{84A355C7-EB87-8FBE-73F9-C142B5AC9865}"/>
                  </a:ext>
                </a:extLst>
              </p:cNvPr>
              <p:cNvSpPr txBox="1"/>
              <p:nvPr/>
            </p:nvSpPr>
            <p:spPr>
              <a:xfrm>
                <a:off x="2902291" y="4668592"/>
                <a:ext cx="6387417" cy="7562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𝑀𝐴𝐸</m:t>
                      </m:r>
                      <m:d>
                        <m:dPr>
                          <m:ctrlPr>
                            <a:rPr lang="pl-PL" b="0" i="1" smtClean="0">
                              <a:latin typeface="Cambria Math" panose="02040503050406030204" pitchFamily="18" charset="0"/>
                            </a:rPr>
                          </m:ctrlPr>
                        </m:dPr>
                        <m:e>
                          <m:r>
                            <a:rPr lang="pl-PL" b="0" i="1" smtClean="0">
                              <a:latin typeface="Cambria Math" panose="02040503050406030204" pitchFamily="18" charset="0"/>
                            </a:rPr>
                            <m:t>𝑝</m:t>
                          </m:r>
                          <m:r>
                            <a:rPr lang="pl-PL" b="0" i="1" smtClean="0">
                              <a:latin typeface="Cambria Math" panose="02040503050406030204" pitchFamily="18" charset="0"/>
                            </a:rPr>
                            <m:t>,</m:t>
                          </m:r>
                          <m:r>
                            <a:rPr lang="pl-PL" b="0" i="1" smtClean="0">
                              <a:latin typeface="Cambria Math" panose="02040503050406030204" pitchFamily="18" charset="0"/>
                            </a:rPr>
                            <m:t>𝑞</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sSub>
                            <m:sSubPr>
                              <m:ctrlPr>
                                <a:rPr lang="pl-PL" b="0" i="1" smtClean="0">
                                  <a:latin typeface="Cambria Math" panose="02040503050406030204" pitchFamily="18" charset="0"/>
                                </a:rPr>
                              </m:ctrlPr>
                            </m:sSubPr>
                            <m:e>
                              <m:r>
                                <a:rPr lang="pl-PL" b="0" i="1" smtClean="0">
                                  <a:latin typeface="Cambria Math" panose="02040503050406030204" pitchFamily="18" charset="0"/>
                                </a:rPr>
                                <m:t>|</m:t>
                              </m:r>
                              <m:r>
                                <a:rPr lang="pl-PL" b="0" i="1" smtClean="0">
                                  <a:latin typeface="Cambria Math" panose="02040503050406030204" pitchFamily="18" charset="0"/>
                                </a:rPr>
                                <m:t>𝑝</m:t>
                              </m:r>
                            </m:e>
                            <m:sub>
                              <m:r>
                                <a:rPr lang="pl-PL" b="0" i="1" smtClean="0">
                                  <a:latin typeface="Cambria Math" panose="02040503050406030204" pitchFamily="18" charset="0"/>
                                </a:rPr>
                                <m:t>𝑖</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𝑞</m:t>
                              </m:r>
                            </m:e>
                            <m:sub>
                              <m:r>
                                <a:rPr lang="pl-PL" b="0" i="1" smtClean="0">
                                  <a:latin typeface="Cambria Math" panose="02040503050406030204" pitchFamily="18" charset="0"/>
                                </a:rPr>
                                <m:t>𝑖</m:t>
                              </m:r>
                            </m:sub>
                          </m:sSub>
                          <m:r>
                            <a:rPr lang="pl-PL" b="0" i="1" smtClean="0">
                              <a:latin typeface="Cambria Math" panose="02040503050406030204" pitchFamily="18" charset="0"/>
                            </a:rPr>
                            <m:t>|</m:t>
                          </m:r>
                        </m:e>
                      </m:nary>
                    </m:oMath>
                  </m:oMathPara>
                </a14:m>
                <a:endParaRPr lang="pl-PL" dirty="0"/>
              </a:p>
            </p:txBody>
          </p:sp>
        </mc:Choice>
        <mc:Fallback>
          <p:sp>
            <p:nvSpPr>
              <p:cNvPr id="6" name="pole tekstowe 5">
                <a:extLst>
                  <a:ext uri="{FF2B5EF4-FFF2-40B4-BE49-F238E27FC236}">
                    <a16:creationId xmlns:a16="http://schemas.microsoft.com/office/drawing/2014/main" id="{84A355C7-EB87-8FBE-73F9-C142B5AC9865}"/>
                  </a:ext>
                </a:extLst>
              </p:cNvPr>
              <p:cNvSpPr txBox="1">
                <a:spLocks noRot="1" noChangeAspect="1" noMove="1" noResize="1" noEditPoints="1" noAdjustHandles="1" noChangeArrowheads="1" noChangeShapeType="1" noTextEdit="1"/>
              </p:cNvSpPr>
              <p:nvPr/>
            </p:nvSpPr>
            <p:spPr>
              <a:xfrm>
                <a:off x="2902291" y="4668592"/>
                <a:ext cx="6387417" cy="756233"/>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332590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0ACD56-E54D-41C6-0A90-0871C63D73B6}"/>
              </a:ext>
            </a:extLst>
          </p:cNvPr>
          <p:cNvSpPr>
            <a:spLocks noGrp="1"/>
          </p:cNvSpPr>
          <p:nvPr>
            <p:ph type="title"/>
          </p:nvPr>
        </p:nvSpPr>
        <p:spPr/>
        <p:txBody>
          <a:bodyPr/>
          <a:lstStyle/>
          <a:p>
            <a:r>
              <a:rPr lang="pl-PL" dirty="0" err="1"/>
              <a:t>MeanSquaredError</a:t>
            </a:r>
            <a:endParaRPr lang="pl-PL" dirty="0"/>
          </a:p>
        </p:txBody>
      </p:sp>
      <p:sp>
        <p:nvSpPr>
          <p:cNvPr id="3" name="Symbol zastępczy zawartości 2">
            <a:extLst>
              <a:ext uri="{FF2B5EF4-FFF2-40B4-BE49-F238E27FC236}">
                <a16:creationId xmlns:a16="http://schemas.microsoft.com/office/drawing/2014/main" id="{C6164B80-8425-6A56-22C2-3D210F10746D}"/>
              </a:ext>
            </a:extLst>
          </p:cNvPr>
          <p:cNvSpPr>
            <a:spLocks noGrp="1"/>
          </p:cNvSpPr>
          <p:nvPr>
            <p:ph idx="1"/>
          </p:nvPr>
        </p:nvSpPr>
        <p:spPr/>
        <p:txBody>
          <a:bodyPr/>
          <a:lstStyle/>
          <a:p>
            <a:pPr marL="0" indent="0">
              <a:buNone/>
            </a:pPr>
            <a:r>
              <a:rPr lang="pl-PL" dirty="0"/>
              <a:t>Liczy błąd średniokwadratowy między wartościami przewidywanymi, a etykietami rzeczywistymi.</a:t>
            </a:r>
          </a:p>
          <a:p>
            <a:pPr marL="0" indent="0">
              <a:buNone/>
            </a:pPr>
            <a:endParaRPr lang="pl-PL" dirty="0"/>
          </a:p>
          <a:p>
            <a:pPr marL="0" indent="0">
              <a:buNone/>
            </a:pPr>
            <a:endParaRPr lang="pl-PL" dirty="0"/>
          </a:p>
        </p:txBody>
      </p:sp>
      <p:pic>
        <p:nvPicPr>
          <p:cNvPr id="5" name="Obraz 4">
            <a:extLst>
              <a:ext uri="{FF2B5EF4-FFF2-40B4-BE49-F238E27FC236}">
                <a16:creationId xmlns:a16="http://schemas.microsoft.com/office/drawing/2014/main" id="{2A121717-0916-FBAF-1C9B-038E441232A0}"/>
              </a:ext>
            </a:extLst>
          </p:cNvPr>
          <p:cNvPicPr>
            <a:picLocks noChangeAspect="1"/>
          </p:cNvPicPr>
          <p:nvPr/>
        </p:nvPicPr>
        <p:blipFill>
          <a:blip r:embed="rId2"/>
          <a:stretch>
            <a:fillRect/>
          </a:stretch>
        </p:blipFill>
        <p:spPr>
          <a:xfrm>
            <a:off x="3145973" y="2898636"/>
            <a:ext cx="5900051" cy="1335048"/>
          </a:xfrm>
          <a:prstGeom prst="rect">
            <a:avLst/>
          </a:prstGeom>
        </p:spPr>
      </p:pic>
      <mc:AlternateContent xmlns:mc="http://schemas.openxmlformats.org/markup-compatibility/2006">
        <mc:Choice xmlns:a14="http://schemas.microsoft.com/office/drawing/2010/main" Requires="a14">
          <p:sp>
            <p:nvSpPr>
              <p:cNvPr id="6" name="pole tekstowe 5">
                <a:extLst>
                  <a:ext uri="{FF2B5EF4-FFF2-40B4-BE49-F238E27FC236}">
                    <a16:creationId xmlns:a16="http://schemas.microsoft.com/office/drawing/2014/main" id="{74B2713D-3E52-53F8-9877-35DD11FDF7D2}"/>
                  </a:ext>
                </a:extLst>
              </p:cNvPr>
              <p:cNvSpPr txBox="1"/>
              <p:nvPr/>
            </p:nvSpPr>
            <p:spPr>
              <a:xfrm>
                <a:off x="2902291" y="4668592"/>
                <a:ext cx="6387417" cy="7562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𝑀𝑆𝐸</m:t>
                      </m:r>
                      <m:d>
                        <m:dPr>
                          <m:ctrlPr>
                            <a:rPr lang="pl-PL" b="0" i="1" smtClean="0">
                              <a:latin typeface="Cambria Math" panose="02040503050406030204" pitchFamily="18" charset="0"/>
                            </a:rPr>
                          </m:ctrlPr>
                        </m:dPr>
                        <m:e>
                          <m:r>
                            <a:rPr lang="pl-PL" b="0" i="1" smtClean="0">
                              <a:latin typeface="Cambria Math" panose="02040503050406030204" pitchFamily="18" charset="0"/>
                            </a:rPr>
                            <m:t>𝑝</m:t>
                          </m:r>
                          <m:r>
                            <a:rPr lang="pl-PL" b="0" i="1" smtClean="0">
                              <a:latin typeface="Cambria Math" panose="02040503050406030204" pitchFamily="18" charset="0"/>
                            </a:rPr>
                            <m:t>,</m:t>
                          </m:r>
                          <m:r>
                            <a:rPr lang="pl-PL" b="0" i="1" smtClean="0">
                              <a:latin typeface="Cambria Math" panose="02040503050406030204" pitchFamily="18" charset="0"/>
                            </a:rPr>
                            <m:t>𝑞</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sSup>
                            <m:sSupPr>
                              <m:ctrlPr>
                                <a:rPr lang="pl-PL" b="0" i="1" smtClean="0">
                                  <a:latin typeface="Cambria Math" panose="02040503050406030204" pitchFamily="18" charset="0"/>
                                </a:rPr>
                              </m:ctrlPr>
                            </m:sSupPr>
                            <m:e>
                              <m:sSub>
                                <m:sSubPr>
                                  <m:ctrlPr>
                                    <a:rPr lang="pl-PL" i="1">
                                      <a:latin typeface="Cambria Math" panose="02040503050406030204" pitchFamily="18" charset="0"/>
                                    </a:rPr>
                                  </m:ctrlPr>
                                </m:sSubPr>
                                <m:e>
                                  <m:r>
                                    <a:rPr lang="pl-PL" i="1">
                                      <a:latin typeface="Cambria Math" panose="02040503050406030204" pitchFamily="18" charset="0"/>
                                    </a:rPr>
                                    <m:t>|</m:t>
                                  </m:r>
                                  <m:r>
                                    <a:rPr lang="pl-PL" i="1">
                                      <a:latin typeface="Cambria Math" panose="02040503050406030204" pitchFamily="18" charset="0"/>
                                    </a:rPr>
                                    <m:t>𝑝</m:t>
                                  </m:r>
                                </m:e>
                                <m:sub>
                                  <m:r>
                                    <a:rPr lang="pl-PL" i="1">
                                      <a:latin typeface="Cambria Math" panose="02040503050406030204" pitchFamily="18" charset="0"/>
                                    </a:rPr>
                                    <m:t>𝑖</m:t>
                                  </m:r>
                                </m:sub>
                              </m:sSub>
                              <m:r>
                                <a:rPr lang="pl-PL" i="1">
                                  <a:latin typeface="Cambria Math" panose="02040503050406030204" pitchFamily="18" charset="0"/>
                                </a:rPr>
                                <m:t>−</m:t>
                              </m:r>
                              <m:sSub>
                                <m:sSubPr>
                                  <m:ctrlPr>
                                    <a:rPr lang="pl-PL" i="1">
                                      <a:latin typeface="Cambria Math" panose="02040503050406030204" pitchFamily="18" charset="0"/>
                                    </a:rPr>
                                  </m:ctrlPr>
                                </m:sSubPr>
                                <m:e>
                                  <m:r>
                                    <a:rPr lang="pl-PL" i="1">
                                      <a:latin typeface="Cambria Math" panose="02040503050406030204" pitchFamily="18" charset="0"/>
                                    </a:rPr>
                                    <m:t>𝑞</m:t>
                                  </m:r>
                                </m:e>
                                <m:sub>
                                  <m:r>
                                    <a:rPr lang="pl-PL" i="1">
                                      <a:latin typeface="Cambria Math" panose="02040503050406030204" pitchFamily="18" charset="0"/>
                                    </a:rPr>
                                    <m:t>𝑖</m:t>
                                  </m:r>
                                </m:sub>
                              </m:sSub>
                              <m:r>
                                <a:rPr lang="pl-PL" i="1">
                                  <a:latin typeface="Cambria Math" panose="02040503050406030204" pitchFamily="18" charset="0"/>
                                </a:rPr>
                                <m:t>|</m:t>
                              </m:r>
                            </m:e>
                            <m:sup>
                              <m:r>
                                <a:rPr lang="pl-PL" b="0" i="1" smtClean="0">
                                  <a:latin typeface="Cambria Math" panose="02040503050406030204" pitchFamily="18" charset="0"/>
                                </a:rPr>
                                <m:t>2</m:t>
                              </m:r>
                            </m:sup>
                          </m:sSup>
                        </m:e>
                      </m:nary>
                    </m:oMath>
                  </m:oMathPara>
                </a14:m>
                <a:endParaRPr lang="pl-PL" dirty="0"/>
              </a:p>
            </p:txBody>
          </p:sp>
        </mc:Choice>
        <mc:Fallback>
          <p:sp>
            <p:nvSpPr>
              <p:cNvPr id="6" name="pole tekstowe 5">
                <a:extLst>
                  <a:ext uri="{FF2B5EF4-FFF2-40B4-BE49-F238E27FC236}">
                    <a16:creationId xmlns:a16="http://schemas.microsoft.com/office/drawing/2014/main" id="{74B2713D-3E52-53F8-9877-35DD11FDF7D2}"/>
                  </a:ext>
                </a:extLst>
              </p:cNvPr>
              <p:cNvSpPr txBox="1">
                <a:spLocks noRot="1" noChangeAspect="1" noMove="1" noResize="1" noEditPoints="1" noAdjustHandles="1" noChangeArrowheads="1" noChangeShapeType="1" noTextEdit="1"/>
              </p:cNvSpPr>
              <p:nvPr/>
            </p:nvSpPr>
            <p:spPr>
              <a:xfrm>
                <a:off x="2902291" y="4668592"/>
                <a:ext cx="6387417" cy="756233"/>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1246554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3F3281-B108-BD5B-3256-3BF09E582450}"/>
              </a:ext>
            </a:extLst>
          </p:cNvPr>
          <p:cNvSpPr>
            <a:spLocks noGrp="1"/>
          </p:cNvSpPr>
          <p:nvPr>
            <p:ph type="title"/>
          </p:nvPr>
        </p:nvSpPr>
        <p:spPr/>
        <p:txBody>
          <a:bodyPr/>
          <a:lstStyle/>
          <a:p>
            <a:r>
              <a:rPr lang="pl-PL" dirty="0" err="1"/>
              <a:t>MeanSquaredLogarithmicError</a:t>
            </a:r>
            <a:endParaRPr lang="pl-PL" dirty="0"/>
          </a:p>
        </p:txBody>
      </p:sp>
      <p:sp>
        <p:nvSpPr>
          <p:cNvPr id="3" name="Symbol zastępczy zawartości 2">
            <a:extLst>
              <a:ext uri="{FF2B5EF4-FFF2-40B4-BE49-F238E27FC236}">
                <a16:creationId xmlns:a16="http://schemas.microsoft.com/office/drawing/2014/main" id="{BE0F190C-97B5-9F65-76BE-69C37ADE2FDB}"/>
              </a:ext>
            </a:extLst>
          </p:cNvPr>
          <p:cNvSpPr>
            <a:spLocks noGrp="1"/>
          </p:cNvSpPr>
          <p:nvPr>
            <p:ph idx="1"/>
          </p:nvPr>
        </p:nvSpPr>
        <p:spPr/>
        <p:txBody>
          <a:bodyPr/>
          <a:lstStyle/>
          <a:p>
            <a:pPr marL="0" indent="0">
              <a:buNone/>
            </a:pPr>
            <a:r>
              <a:rPr lang="pl-PL" dirty="0"/>
              <a:t>Liczy błąd średniokwadratowy między wartościami przewidywanymi, a etykietami rzeczywistymi.</a:t>
            </a:r>
          </a:p>
          <a:p>
            <a:pPr marL="0" indent="0">
              <a:buNone/>
            </a:pPr>
            <a:endParaRPr lang="pl-PL" dirty="0"/>
          </a:p>
          <a:p>
            <a:pPr marL="0" indent="0">
              <a:buNone/>
            </a:pPr>
            <a:endParaRPr lang="pl-PL" dirty="0"/>
          </a:p>
        </p:txBody>
      </p:sp>
      <p:pic>
        <p:nvPicPr>
          <p:cNvPr id="5" name="Obraz 4">
            <a:extLst>
              <a:ext uri="{FF2B5EF4-FFF2-40B4-BE49-F238E27FC236}">
                <a16:creationId xmlns:a16="http://schemas.microsoft.com/office/drawing/2014/main" id="{828AE448-358C-C1D6-EAA0-7E71C1B9E93F}"/>
              </a:ext>
            </a:extLst>
          </p:cNvPr>
          <p:cNvPicPr>
            <a:picLocks noChangeAspect="1"/>
          </p:cNvPicPr>
          <p:nvPr/>
        </p:nvPicPr>
        <p:blipFill>
          <a:blip r:embed="rId2"/>
          <a:stretch>
            <a:fillRect/>
          </a:stretch>
        </p:blipFill>
        <p:spPr>
          <a:xfrm>
            <a:off x="3495312" y="2838367"/>
            <a:ext cx="5201376" cy="1181265"/>
          </a:xfrm>
          <a:prstGeom prst="rect">
            <a:avLst/>
          </a:prstGeom>
        </p:spPr>
      </p:pic>
      <mc:AlternateContent xmlns:mc="http://schemas.openxmlformats.org/markup-compatibility/2006">
        <mc:Choice xmlns:a14="http://schemas.microsoft.com/office/drawing/2010/main" Requires="a14">
          <p:sp>
            <p:nvSpPr>
              <p:cNvPr id="6" name="pole tekstowe 5">
                <a:extLst>
                  <a:ext uri="{FF2B5EF4-FFF2-40B4-BE49-F238E27FC236}">
                    <a16:creationId xmlns:a16="http://schemas.microsoft.com/office/drawing/2014/main" id="{B5A56013-2F2F-9D60-E302-07C3BD52FE1D}"/>
                  </a:ext>
                </a:extLst>
              </p:cNvPr>
              <p:cNvSpPr txBox="1"/>
              <p:nvPr/>
            </p:nvSpPr>
            <p:spPr>
              <a:xfrm>
                <a:off x="2902291" y="4668592"/>
                <a:ext cx="6387417" cy="7562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𝑀𝑆𝐿𝐸</m:t>
                      </m:r>
                      <m:d>
                        <m:dPr>
                          <m:ctrlPr>
                            <a:rPr lang="pl-PL" b="0" i="1" smtClean="0">
                              <a:latin typeface="Cambria Math" panose="02040503050406030204" pitchFamily="18" charset="0"/>
                            </a:rPr>
                          </m:ctrlPr>
                        </m:dPr>
                        <m:e>
                          <m:r>
                            <a:rPr lang="pl-PL" b="0" i="1" smtClean="0">
                              <a:latin typeface="Cambria Math" panose="02040503050406030204" pitchFamily="18" charset="0"/>
                            </a:rPr>
                            <m:t>𝑝</m:t>
                          </m:r>
                          <m:r>
                            <a:rPr lang="pl-PL" b="0" i="1" smtClean="0">
                              <a:latin typeface="Cambria Math" panose="02040503050406030204" pitchFamily="18" charset="0"/>
                            </a:rPr>
                            <m:t>,</m:t>
                          </m:r>
                          <m:r>
                            <a:rPr lang="pl-PL" b="0" i="1" smtClean="0">
                              <a:latin typeface="Cambria Math" panose="02040503050406030204" pitchFamily="18" charset="0"/>
                            </a:rPr>
                            <m:t>𝑞</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𝑛</m:t>
                          </m:r>
                        </m:den>
                      </m:f>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𝑖</m:t>
                          </m:r>
                          <m:r>
                            <a:rPr lang="pl-PL" b="0" i="1" smtClean="0">
                              <a:latin typeface="Cambria Math" panose="02040503050406030204" pitchFamily="18" charset="0"/>
                            </a:rPr>
                            <m:t>=1</m:t>
                          </m:r>
                        </m:sub>
                        <m:sup>
                          <m:r>
                            <a:rPr lang="pl-PL" b="0" i="1" smtClean="0">
                              <a:latin typeface="Cambria Math" panose="02040503050406030204" pitchFamily="18" charset="0"/>
                            </a:rPr>
                            <m:t>𝑛</m:t>
                          </m:r>
                        </m:sup>
                        <m:e>
                          <m:sSup>
                            <m:sSupPr>
                              <m:ctrlPr>
                                <a:rPr lang="pl-PL" b="0" i="1" smtClean="0">
                                  <a:latin typeface="Cambria Math" panose="02040503050406030204" pitchFamily="18" charset="0"/>
                                </a:rPr>
                              </m:ctrlPr>
                            </m:sSupPr>
                            <m:e>
                              <m:sSub>
                                <m:sSubPr>
                                  <m:ctrlPr>
                                    <a:rPr lang="pl-PL" i="1">
                                      <a:latin typeface="Cambria Math" panose="02040503050406030204" pitchFamily="18" charset="0"/>
                                    </a:rPr>
                                  </m:ctrlPr>
                                </m:sSubPr>
                                <m:e>
                                  <m:r>
                                    <a:rPr lang="pl-PL" i="1">
                                      <a:latin typeface="Cambria Math" panose="02040503050406030204" pitchFamily="18" charset="0"/>
                                    </a:rPr>
                                    <m:t>(</m:t>
                                  </m:r>
                                  <m:r>
                                    <m:rPr>
                                      <m:sty m:val="p"/>
                                    </m:rPr>
                                    <a:rPr lang="pl-PL">
                                      <a:latin typeface="Cambria Math" panose="02040503050406030204" pitchFamily="18" charset="0"/>
                                    </a:rPr>
                                    <m:t>log</m:t>
                                  </m:r>
                                  <m:r>
                                    <a:rPr lang="pl-PL" i="1">
                                      <a:latin typeface="Cambria Math" panose="02040503050406030204" pitchFamily="18" charset="0"/>
                                    </a:rPr>
                                    <m:t>⁡(</m:t>
                                  </m:r>
                                  <m:r>
                                    <a:rPr lang="pl-PL" i="1">
                                      <a:latin typeface="Cambria Math" panose="02040503050406030204" pitchFamily="18" charset="0"/>
                                    </a:rPr>
                                    <m:t>𝑝</m:t>
                                  </m:r>
                                </m:e>
                                <m:sub>
                                  <m:r>
                                    <a:rPr lang="pl-PL" i="1">
                                      <a:latin typeface="Cambria Math" panose="02040503050406030204" pitchFamily="18" charset="0"/>
                                    </a:rPr>
                                    <m:t>𝑖</m:t>
                                  </m:r>
                                </m:sub>
                              </m:sSub>
                              <m:r>
                                <a:rPr lang="pl-PL" i="1">
                                  <a:latin typeface="Cambria Math" panose="02040503050406030204" pitchFamily="18" charset="0"/>
                                </a:rPr>
                                <m:t>+1)−</m:t>
                              </m:r>
                              <m:sSub>
                                <m:sSubPr>
                                  <m:ctrlPr>
                                    <a:rPr lang="pl-PL" i="1">
                                      <a:latin typeface="Cambria Math" panose="02040503050406030204" pitchFamily="18" charset="0"/>
                                    </a:rPr>
                                  </m:ctrlPr>
                                </m:sSubPr>
                                <m:e>
                                  <m:r>
                                    <m:rPr>
                                      <m:sty m:val="p"/>
                                    </m:rPr>
                                    <a:rPr lang="pl-PL">
                                      <a:latin typeface="Cambria Math" panose="02040503050406030204" pitchFamily="18" charset="0"/>
                                    </a:rPr>
                                    <m:t>log</m:t>
                                  </m:r>
                                  <m:r>
                                    <a:rPr lang="pl-PL" i="1">
                                      <a:latin typeface="Cambria Math" panose="02040503050406030204" pitchFamily="18" charset="0"/>
                                    </a:rPr>
                                    <m:t>⁡(</m:t>
                                  </m:r>
                                  <m:r>
                                    <a:rPr lang="pl-PL" i="1">
                                      <a:latin typeface="Cambria Math" panose="02040503050406030204" pitchFamily="18" charset="0"/>
                                    </a:rPr>
                                    <m:t>𝑞</m:t>
                                  </m:r>
                                </m:e>
                                <m:sub>
                                  <m:r>
                                    <a:rPr lang="pl-PL" i="1">
                                      <a:latin typeface="Cambria Math" panose="02040503050406030204" pitchFamily="18" charset="0"/>
                                    </a:rPr>
                                    <m:t>𝑖</m:t>
                                  </m:r>
                                </m:sub>
                              </m:sSub>
                              <m:r>
                                <a:rPr lang="pl-PL" i="1">
                                  <a:latin typeface="Cambria Math" panose="02040503050406030204" pitchFamily="18" charset="0"/>
                                </a:rPr>
                                <m:t>+1))</m:t>
                              </m:r>
                            </m:e>
                            <m:sup>
                              <m:r>
                                <a:rPr lang="pl-PL" b="0" i="1" smtClean="0">
                                  <a:latin typeface="Cambria Math" panose="02040503050406030204" pitchFamily="18" charset="0"/>
                                </a:rPr>
                                <m:t>2</m:t>
                              </m:r>
                            </m:sup>
                          </m:sSup>
                        </m:e>
                      </m:nary>
                    </m:oMath>
                  </m:oMathPara>
                </a14:m>
                <a:endParaRPr lang="pl-PL" dirty="0"/>
              </a:p>
            </p:txBody>
          </p:sp>
        </mc:Choice>
        <mc:Fallback>
          <p:sp>
            <p:nvSpPr>
              <p:cNvPr id="6" name="pole tekstowe 5">
                <a:extLst>
                  <a:ext uri="{FF2B5EF4-FFF2-40B4-BE49-F238E27FC236}">
                    <a16:creationId xmlns:a16="http://schemas.microsoft.com/office/drawing/2014/main" id="{B5A56013-2F2F-9D60-E302-07C3BD52FE1D}"/>
                  </a:ext>
                </a:extLst>
              </p:cNvPr>
              <p:cNvSpPr txBox="1">
                <a:spLocks noRot="1" noChangeAspect="1" noMove="1" noResize="1" noEditPoints="1" noAdjustHandles="1" noChangeArrowheads="1" noChangeShapeType="1" noTextEdit="1"/>
              </p:cNvSpPr>
              <p:nvPr/>
            </p:nvSpPr>
            <p:spPr>
              <a:xfrm>
                <a:off x="2902291" y="4668592"/>
                <a:ext cx="6387417" cy="756233"/>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787480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73068E-95E1-749D-A7E2-A79092A5F02A}"/>
              </a:ext>
            </a:extLst>
          </p:cNvPr>
          <p:cNvSpPr>
            <a:spLocks noGrp="1"/>
          </p:cNvSpPr>
          <p:nvPr>
            <p:ph type="title"/>
          </p:nvPr>
        </p:nvSpPr>
        <p:spPr/>
        <p:txBody>
          <a:bodyPr/>
          <a:lstStyle/>
          <a:p>
            <a:r>
              <a:rPr lang="pl-PL" dirty="0"/>
              <a:t>Jak dobrać odpowiednie funkcje? </a:t>
            </a:r>
          </a:p>
        </p:txBody>
      </p:sp>
      <p:graphicFrame>
        <p:nvGraphicFramePr>
          <p:cNvPr id="4" name="Tabela 4">
            <a:extLst>
              <a:ext uri="{FF2B5EF4-FFF2-40B4-BE49-F238E27FC236}">
                <a16:creationId xmlns:a16="http://schemas.microsoft.com/office/drawing/2014/main" id="{88B1343C-D592-7C73-514C-6B3142FA5191}"/>
              </a:ext>
            </a:extLst>
          </p:cNvPr>
          <p:cNvGraphicFramePr>
            <a:graphicFrameLocks noGrp="1"/>
          </p:cNvGraphicFramePr>
          <p:nvPr>
            <p:ph idx="1"/>
            <p:extLst>
              <p:ext uri="{D42A27DB-BD31-4B8C-83A1-F6EECF244321}">
                <p14:modId xmlns:p14="http://schemas.microsoft.com/office/powerpoint/2010/main" val="1572896864"/>
              </p:ext>
            </p:extLst>
          </p:nvPr>
        </p:nvGraphicFramePr>
        <p:xfrm>
          <a:off x="838200" y="2189163"/>
          <a:ext cx="10515597" cy="3032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799511748"/>
                    </a:ext>
                  </a:extLst>
                </a:gridCol>
                <a:gridCol w="3505199">
                  <a:extLst>
                    <a:ext uri="{9D8B030D-6E8A-4147-A177-3AD203B41FA5}">
                      <a16:colId xmlns:a16="http://schemas.microsoft.com/office/drawing/2014/main" val="3124509001"/>
                    </a:ext>
                  </a:extLst>
                </a:gridCol>
                <a:gridCol w="3505199">
                  <a:extLst>
                    <a:ext uri="{9D8B030D-6E8A-4147-A177-3AD203B41FA5}">
                      <a16:colId xmlns:a16="http://schemas.microsoft.com/office/drawing/2014/main" val="2309308403"/>
                    </a:ext>
                  </a:extLst>
                </a:gridCol>
              </a:tblGrid>
              <a:tr h="370840">
                <a:tc>
                  <a:txBody>
                    <a:bodyPr/>
                    <a:lstStyle/>
                    <a:p>
                      <a:r>
                        <a:rPr lang="pl-PL" dirty="0"/>
                        <a:t>Rodzaj problemu</a:t>
                      </a:r>
                    </a:p>
                  </a:txBody>
                  <a:tcPr/>
                </a:tc>
                <a:tc>
                  <a:txBody>
                    <a:bodyPr/>
                    <a:lstStyle/>
                    <a:p>
                      <a:r>
                        <a:rPr lang="pl-PL" dirty="0"/>
                        <a:t>Funkcja aktywacji</a:t>
                      </a:r>
                    </a:p>
                  </a:txBody>
                  <a:tcPr/>
                </a:tc>
                <a:tc>
                  <a:txBody>
                    <a:bodyPr/>
                    <a:lstStyle/>
                    <a:p>
                      <a:r>
                        <a:rPr lang="pl-PL" dirty="0"/>
                        <a:t>Funkcja straty</a:t>
                      </a:r>
                    </a:p>
                  </a:txBody>
                  <a:tcPr/>
                </a:tc>
                <a:extLst>
                  <a:ext uri="{0D108BD9-81ED-4DB2-BD59-A6C34878D82A}">
                    <a16:rowId xmlns:a16="http://schemas.microsoft.com/office/drawing/2014/main" val="3860556033"/>
                  </a:ext>
                </a:extLst>
              </a:tr>
              <a:tr h="370840">
                <a:tc>
                  <a:txBody>
                    <a:bodyPr/>
                    <a:lstStyle/>
                    <a:p>
                      <a:r>
                        <a:rPr lang="pl-PL" dirty="0"/>
                        <a:t>Klasyfikacja binarna</a:t>
                      </a:r>
                    </a:p>
                  </a:txBody>
                  <a:tcPr/>
                </a:tc>
                <a:tc>
                  <a:txBody>
                    <a:bodyPr/>
                    <a:lstStyle/>
                    <a:p>
                      <a:r>
                        <a:rPr lang="pl-PL" dirty="0" err="1"/>
                        <a:t>sigmoid</a:t>
                      </a:r>
                      <a:endParaRPr lang="pl-PL" dirty="0"/>
                    </a:p>
                  </a:txBody>
                  <a:tcPr/>
                </a:tc>
                <a:tc>
                  <a:txBody>
                    <a:bodyPr/>
                    <a:lstStyle/>
                    <a:p>
                      <a:r>
                        <a:rPr lang="pl-PL" dirty="0" err="1"/>
                        <a:t>binary_crossentropy</a:t>
                      </a:r>
                      <a:endParaRPr lang="pl-PL" dirty="0"/>
                    </a:p>
                  </a:txBody>
                  <a:tcPr/>
                </a:tc>
                <a:extLst>
                  <a:ext uri="{0D108BD9-81ED-4DB2-BD59-A6C34878D82A}">
                    <a16:rowId xmlns:a16="http://schemas.microsoft.com/office/drawing/2014/main" val="1220793935"/>
                  </a:ext>
                </a:extLst>
              </a:tr>
              <a:tr h="370840">
                <a:tc>
                  <a:txBody>
                    <a:bodyPr/>
                    <a:lstStyle/>
                    <a:p>
                      <a:r>
                        <a:rPr lang="pl-PL" dirty="0"/>
                        <a:t>Wieloklasowa klasyfikacja (</a:t>
                      </a:r>
                      <a:r>
                        <a:rPr lang="pl-PL" dirty="0" err="1"/>
                        <a:t>jednoetykietowa</a:t>
                      </a:r>
                      <a:r>
                        <a:rPr lang="pl-PL" dirty="0"/>
                        <a:t>)</a:t>
                      </a:r>
                    </a:p>
                  </a:txBody>
                  <a:tcPr/>
                </a:tc>
                <a:tc>
                  <a:txBody>
                    <a:bodyPr/>
                    <a:lstStyle/>
                    <a:p>
                      <a:r>
                        <a:rPr lang="pl-PL" dirty="0" err="1"/>
                        <a:t>softmax</a:t>
                      </a:r>
                      <a:endParaRPr lang="pl-PL" dirty="0"/>
                    </a:p>
                  </a:txBody>
                  <a:tcPr/>
                </a:tc>
                <a:tc>
                  <a:txBody>
                    <a:bodyPr/>
                    <a:lstStyle/>
                    <a:p>
                      <a:r>
                        <a:rPr lang="pl-PL" dirty="0" err="1"/>
                        <a:t>categorical_crossentropy</a:t>
                      </a:r>
                      <a:endParaRPr lang="pl-PL" dirty="0"/>
                    </a:p>
                  </a:txBody>
                  <a:tcPr/>
                </a:tc>
                <a:extLst>
                  <a:ext uri="{0D108BD9-81ED-4DB2-BD59-A6C34878D82A}">
                    <a16:rowId xmlns:a16="http://schemas.microsoft.com/office/drawing/2014/main" val="11904333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Wieloklasowa klasyfikacja (</a:t>
                      </a:r>
                      <a:r>
                        <a:rPr lang="pl-PL" dirty="0" err="1"/>
                        <a:t>wieloetykietowa</a:t>
                      </a:r>
                      <a:r>
                        <a:rPr lang="pl-PL" dirty="0"/>
                        <a:t>)</a:t>
                      </a:r>
                    </a:p>
                  </a:txBody>
                  <a:tcPr/>
                </a:tc>
                <a:tc>
                  <a:txBody>
                    <a:bodyPr/>
                    <a:lstStyle/>
                    <a:p>
                      <a:r>
                        <a:rPr lang="pl-PL" dirty="0" err="1"/>
                        <a:t>sigmoid</a:t>
                      </a:r>
                      <a:endParaRPr lang="pl-PL" dirty="0"/>
                    </a:p>
                  </a:txBody>
                  <a:tcPr/>
                </a:tc>
                <a:tc>
                  <a:txBody>
                    <a:bodyPr/>
                    <a:lstStyle/>
                    <a:p>
                      <a:r>
                        <a:rPr lang="pl-PL" dirty="0" err="1"/>
                        <a:t>binary_crossentropy</a:t>
                      </a:r>
                      <a:endParaRPr lang="pl-PL" dirty="0"/>
                    </a:p>
                  </a:txBody>
                  <a:tcPr/>
                </a:tc>
                <a:extLst>
                  <a:ext uri="{0D108BD9-81ED-4DB2-BD59-A6C34878D82A}">
                    <a16:rowId xmlns:a16="http://schemas.microsoft.com/office/drawing/2014/main" val="3898015433"/>
                  </a:ext>
                </a:extLst>
              </a:tr>
              <a:tr h="370840">
                <a:tc>
                  <a:txBody>
                    <a:bodyPr/>
                    <a:lstStyle/>
                    <a:p>
                      <a:r>
                        <a:rPr lang="pl-PL" dirty="0"/>
                        <a:t>Regresja dowolnych wartości</a:t>
                      </a:r>
                    </a:p>
                  </a:txBody>
                  <a:tcPr/>
                </a:tc>
                <a:tc>
                  <a:txBody>
                    <a:bodyPr/>
                    <a:lstStyle/>
                    <a:p>
                      <a:r>
                        <a:rPr lang="pl-PL" dirty="0"/>
                        <a:t>brak</a:t>
                      </a:r>
                    </a:p>
                  </a:txBody>
                  <a:tcPr/>
                </a:tc>
                <a:tc>
                  <a:txBody>
                    <a:bodyPr/>
                    <a:lstStyle/>
                    <a:p>
                      <a:r>
                        <a:rPr lang="pl-PL" dirty="0" err="1"/>
                        <a:t>mse</a:t>
                      </a:r>
                      <a:endParaRPr lang="pl-PL" dirty="0"/>
                    </a:p>
                  </a:txBody>
                  <a:tcPr/>
                </a:tc>
                <a:extLst>
                  <a:ext uri="{0D108BD9-81ED-4DB2-BD59-A6C34878D82A}">
                    <a16:rowId xmlns:a16="http://schemas.microsoft.com/office/drawing/2014/main" val="964002772"/>
                  </a:ext>
                </a:extLst>
              </a:tr>
              <a:tr h="370840">
                <a:tc>
                  <a:txBody>
                    <a:bodyPr/>
                    <a:lstStyle/>
                    <a:p>
                      <a:r>
                        <a:rPr lang="pl-PL" dirty="0"/>
                        <a:t>Regresja wartości z zakresu    od 0 do 1</a:t>
                      </a:r>
                    </a:p>
                  </a:txBody>
                  <a:tcPr/>
                </a:tc>
                <a:tc>
                  <a:txBody>
                    <a:bodyPr/>
                    <a:lstStyle/>
                    <a:p>
                      <a:r>
                        <a:rPr lang="pl-PL" dirty="0" err="1"/>
                        <a:t>sigmoid</a:t>
                      </a:r>
                      <a:endParaRPr lang="pl-PL" dirty="0"/>
                    </a:p>
                  </a:txBody>
                  <a:tcPr/>
                </a:tc>
                <a:tc>
                  <a:txBody>
                    <a:bodyPr/>
                    <a:lstStyle/>
                    <a:p>
                      <a:r>
                        <a:rPr lang="pl-PL" dirty="0" err="1"/>
                        <a:t>mse</a:t>
                      </a:r>
                      <a:r>
                        <a:rPr lang="pl-PL" dirty="0"/>
                        <a:t> lub </a:t>
                      </a:r>
                      <a:r>
                        <a:rPr lang="pl-PL" dirty="0" err="1"/>
                        <a:t>binary_crossentropy</a:t>
                      </a:r>
                      <a:endParaRPr lang="pl-PL" dirty="0"/>
                    </a:p>
                  </a:txBody>
                  <a:tcPr/>
                </a:tc>
                <a:extLst>
                  <a:ext uri="{0D108BD9-81ED-4DB2-BD59-A6C34878D82A}">
                    <a16:rowId xmlns:a16="http://schemas.microsoft.com/office/drawing/2014/main" val="2061352415"/>
                  </a:ext>
                </a:extLst>
              </a:tr>
            </a:tbl>
          </a:graphicData>
        </a:graphic>
      </p:graphicFrame>
    </p:spTree>
    <p:extLst>
      <p:ext uri="{BB962C8B-B14F-4D97-AF65-F5344CB8AC3E}">
        <p14:creationId xmlns:p14="http://schemas.microsoft.com/office/powerpoint/2010/main" val="237868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Uczenie maszynowe</a:t>
            </a:r>
          </a:p>
        </p:txBody>
      </p:sp>
      <p:sp>
        <p:nvSpPr>
          <p:cNvPr id="3" name="Symbol zastępczy zawartości 2">
            <a:extLst>
              <a:ext uri="{FF2B5EF4-FFF2-40B4-BE49-F238E27FC236}">
                <a16:creationId xmlns:a16="http://schemas.microsoft.com/office/drawing/2014/main" id="{44761062-76C6-EB9B-F4BA-DAECF4CD6DBA}"/>
              </a:ext>
            </a:extLst>
          </p:cNvPr>
          <p:cNvSpPr>
            <a:spLocks noGrp="1"/>
          </p:cNvSpPr>
          <p:nvPr>
            <p:ph idx="1"/>
          </p:nvPr>
        </p:nvSpPr>
        <p:spPr/>
        <p:txBody>
          <a:bodyPr/>
          <a:lstStyle/>
          <a:p>
            <a:pPr marL="0" indent="0">
              <a:buNone/>
            </a:pPr>
            <a:r>
              <a:rPr lang="pl-PL" dirty="0"/>
              <a:t>W przypadku uczenia maszynowego to zadaniem komputera jest określenie reguł przetworzenia danych wejściowych. Do tego celu tworzy się 3 podzbiory danych: treningowe, walidacyjne oraz testowe. Dane treningowe służą do trenowania modelu, walidacyjne do sprawdzenia czy obecnie dobrane wagi  dają prawidłowy rezultat oraz testowe do przetestowania wytrenowanego modelu. Istotność tworzenia tych podzbiorów ma za zadanie sprawdzić czy komputer poprawnie określił reguły przetworzenia danych wejściowych. </a:t>
            </a:r>
          </a:p>
          <a:p>
            <a:pPr marL="0" indent="0">
              <a:buNone/>
            </a:pPr>
            <a:endParaRPr lang="pl-PL" dirty="0"/>
          </a:p>
          <a:p>
            <a:pPr marL="0" indent="0">
              <a:buNone/>
            </a:pPr>
            <a:r>
              <a:rPr lang="pl-PL" dirty="0"/>
              <a:t>Człowiek wprowadza dane oraz wyniki, a komputer określa reguły. </a:t>
            </a:r>
          </a:p>
        </p:txBody>
      </p:sp>
    </p:spTree>
    <p:extLst>
      <p:ext uri="{BB962C8B-B14F-4D97-AF65-F5344CB8AC3E}">
        <p14:creationId xmlns:p14="http://schemas.microsoft.com/office/powerpoint/2010/main" val="4117714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Jak to działa?</a:t>
            </a:r>
          </a:p>
        </p:txBody>
      </p:sp>
      <p:pic>
        <p:nvPicPr>
          <p:cNvPr id="11" name="Symbol zastępczy zawartości 10">
            <a:extLst>
              <a:ext uri="{FF2B5EF4-FFF2-40B4-BE49-F238E27FC236}">
                <a16:creationId xmlns:a16="http://schemas.microsoft.com/office/drawing/2014/main" id="{454C20D3-FF3F-C1E9-C2DC-E42752ABDAD0}"/>
              </a:ext>
            </a:extLst>
          </p:cNvPr>
          <p:cNvPicPr>
            <a:picLocks noGrp="1" noChangeAspect="1"/>
          </p:cNvPicPr>
          <p:nvPr>
            <p:ph idx="1"/>
          </p:nvPr>
        </p:nvPicPr>
        <p:blipFill>
          <a:blip r:embed="rId2"/>
          <a:stretch>
            <a:fillRect/>
          </a:stretch>
        </p:blipFill>
        <p:spPr>
          <a:xfrm>
            <a:off x="3998776" y="2189163"/>
            <a:ext cx="4194448" cy="3822700"/>
          </a:xfrm>
        </p:spPr>
      </p:pic>
    </p:spTree>
    <p:extLst>
      <p:ext uri="{BB962C8B-B14F-4D97-AF65-F5344CB8AC3E}">
        <p14:creationId xmlns:p14="http://schemas.microsoft.com/office/powerpoint/2010/main" val="2538857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Klasyfikacja binarna</a:t>
            </a:r>
          </a:p>
        </p:txBody>
      </p:sp>
      <p:sp>
        <p:nvSpPr>
          <p:cNvPr id="3" name="Symbol zastępczy zawartości 2">
            <a:extLst>
              <a:ext uri="{FF2B5EF4-FFF2-40B4-BE49-F238E27FC236}">
                <a16:creationId xmlns:a16="http://schemas.microsoft.com/office/drawing/2014/main" id="{44761062-76C6-EB9B-F4BA-DAECF4CD6DBA}"/>
              </a:ext>
            </a:extLst>
          </p:cNvPr>
          <p:cNvSpPr>
            <a:spLocks noGrp="1"/>
          </p:cNvSpPr>
          <p:nvPr>
            <p:ph idx="1"/>
          </p:nvPr>
        </p:nvSpPr>
        <p:spPr/>
        <p:txBody>
          <a:bodyPr/>
          <a:lstStyle/>
          <a:p>
            <a:pPr marL="0" indent="0">
              <a:buNone/>
            </a:pPr>
            <a:r>
              <a:rPr lang="pl-PL" dirty="0"/>
              <a:t>Klasyfikacja recenzji filmów na przykładzie zbioru danych IMDB. Etykiety w postaci 0 oznaczają recenzję negatywną, a w postaci 1 oznacza recenzję pozytywną.</a:t>
            </a:r>
          </a:p>
        </p:txBody>
      </p:sp>
    </p:spTree>
    <p:extLst>
      <p:ext uri="{BB962C8B-B14F-4D97-AF65-F5344CB8AC3E}">
        <p14:creationId xmlns:p14="http://schemas.microsoft.com/office/powerpoint/2010/main" val="1178433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F97EA6-2ED9-C54B-7DFC-160F0265DE34}"/>
              </a:ext>
            </a:extLst>
          </p:cNvPr>
          <p:cNvSpPr>
            <a:spLocks noGrp="1"/>
          </p:cNvSpPr>
          <p:nvPr>
            <p:ph type="title"/>
          </p:nvPr>
        </p:nvSpPr>
        <p:spPr/>
        <p:txBody>
          <a:bodyPr/>
          <a:lstStyle/>
          <a:p>
            <a:r>
              <a:rPr lang="pl-PL" dirty="0"/>
              <a:t>Klasyfikacja wieloklasowa (</a:t>
            </a:r>
            <a:r>
              <a:rPr lang="pl-PL" dirty="0" err="1"/>
              <a:t>jednoetykietowa</a:t>
            </a:r>
            <a:r>
              <a:rPr lang="pl-PL" dirty="0"/>
              <a:t>)</a:t>
            </a:r>
          </a:p>
        </p:txBody>
      </p:sp>
      <p:sp>
        <p:nvSpPr>
          <p:cNvPr id="3" name="Symbol zastępczy zawartości 2">
            <a:extLst>
              <a:ext uri="{FF2B5EF4-FFF2-40B4-BE49-F238E27FC236}">
                <a16:creationId xmlns:a16="http://schemas.microsoft.com/office/drawing/2014/main" id="{0B211871-CAB3-D9C8-A859-D1B5F8A5F461}"/>
              </a:ext>
            </a:extLst>
          </p:cNvPr>
          <p:cNvSpPr>
            <a:spLocks noGrp="1"/>
          </p:cNvSpPr>
          <p:nvPr>
            <p:ph idx="1"/>
          </p:nvPr>
        </p:nvSpPr>
        <p:spPr/>
        <p:txBody>
          <a:bodyPr/>
          <a:lstStyle/>
          <a:p>
            <a:pPr marL="0" indent="0">
              <a:buNone/>
            </a:pPr>
            <a:r>
              <a:rPr lang="pl-PL" dirty="0"/>
              <a:t>Klasyfikacja artykułów prasowych na przykładzie zbioru danych Agencji Reutera. Etykiety w postaci 0 oznaczają recenzję negatywną, a w postaci 1 oznacza recenzję pozytywną.</a:t>
            </a:r>
          </a:p>
          <a:p>
            <a:pPr marL="0" indent="0">
              <a:buNone/>
            </a:pPr>
            <a:endParaRPr lang="pl-PL" dirty="0"/>
          </a:p>
        </p:txBody>
      </p:sp>
    </p:spTree>
    <p:extLst>
      <p:ext uri="{BB962C8B-B14F-4D97-AF65-F5344CB8AC3E}">
        <p14:creationId xmlns:p14="http://schemas.microsoft.com/office/powerpoint/2010/main" val="2288973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822D49-8039-2791-B787-A3B949343EFE}"/>
              </a:ext>
            </a:extLst>
          </p:cNvPr>
          <p:cNvSpPr>
            <a:spLocks noGrp="1"/>
          </p:cNvSpPr>
          <p:nvPr>
            <p:ph type="title"/>
          </p:nvPr>
        </p:nvSpPr>
        <p:spPr/>
        <p:txBody>
          <a:bodyPr/>
          <a:lstStyle/>
          <a:p>
            <a:r>
              <a:rPr lang="pl-PL" dirty="0"/>
              <a:t>Klasyfikacja wieloklasowa (</a:t>
            </a:r>
            <a:r>
              <a:rPr lang="pl-PL" dirty="0" err="1"/>
              <a:t>jednoetykietowa</a:t>
            </a:r>
            <a:r>
              <a:rPr lang="pl-PL" dirty="0"/>
              <a:t>)</a:t>
            </a:r>
          </a:p>
        </p:txBody>
      </p:sp>
      <p:sp>
        <p:nvSpPr>
          <p:cNvPr id="3" name="Symbol zastępczy zawartości 2">
            <a:extLst>
              <a:ext uri="{FF2B5EF4-FFF2-40B4-BE49-F238E27FC236}">
                <a16:creationId xmlns:a16="http://schemas.microsoft.com/office/drawing/2014/main" id="{B37FE34B-C72E-C540-86D6-7E6A9E23F165}"/>
              </a:ext>
            </a:extLst>
          </p:cNvPr>
          <p:cNvSpPr>
            <a:spLocks noGrp="1"/>
          </p:cNvSpPr>
          <p:nvPr>
            <p:ph idx="1"/>
          </p:nvPr>
        </p:nvSpPr>
        <p:spPr/>
        <p:txBody>
          <a:bodyPr/>
          <a:lstStyle/>
          <a:p>
            <a:pPr marL="0" indent="0">
              <a:buNone/>
            </a:pPr>
            <a:r>
              <a:rPr lang="pl-PL" dirty="0"/>
              <a:t>Klasyfikacja zapisu liczb na przykładzie zbioru danych MNIST. Przykład sieci </a:t>
            </a:r>
            <a:r>
              <a:rPr lang="pl-PL" dirty="0" err="1"/>
              <a:t>konwolucyjnej</a:t>
            </a:r>
            <a:r>
              <a:rPr lang="pl-PL" dirty="0"/>
              <a:t>.</a:t>
            </a:r>
          </a:p>
        </p:txBody>
      </p:sp>
    </p:spTree>
    <p:extLst>
      <p:ext uri="{BB962C8B-B14F-4D97-AF65-F5344CB8AC3E}">
        <p14:creationId xmlns:p14="http://schemas.microsoft.com/office/powerpoint/2010/main" val="3846302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5F6650-B74C-B125-4C7B-E8BE54C6AC66}"/>
              </a:ext>
            </a:extLst>
          </p:cNvPr>
          <p:cNvSpPr>
            <a:spLocks noGrp="1"/>
          </p:cNvSpPr>
          <p:nvPr>
            <p:ph type="title"/>
          </p:nvPr>
        </p:nvSpPr>
        <p:spPr/>
        <p:txBody>
          <a:bodyPr/>
          <a:lstStyle/>
          <a:p>
            <a:r>
              <a:rPr lang="pl-PL" dirty="0"/>
              <a:t>Bibliografia i linki</a:t>
            </a:r>
          </a:p>
        </p:txBody>
      </p:sp>
      <p:sp>
        <p:nvSpPr>
          <p:cNvPr id="3" name="Symbol zastępczy zawartości 2">
            <a:extLst>
              <a:ext uri="{FF2B5EF4-FFF2-40B4-BE49-F238E27FC236}">
                <a16:creationId xmlns:a16="http://schemas.microsoft.com/office/drawing/2014/main" id="{BD7D60D5-6EDB-ACD0-45F1-B660C6328364}"/>
              </a:ext>
            </a:extLst>
          </p:cNvPr>
          <p:cNvSpPr>
            <a:spLocks noGrp="1"/>
          </p:cNvSpPr>
          <p:nvPr>
            <p:ph idx="1"/>
          </p:nvPr>
        </p:nvSpPr>
        <p:spPr/>
        <p:txBody>
          <a:bodyPr/>
          <a:lstStyle/>
          <a:p>
            <a:r>
              <a:rPr lang="pl-PL" dirty="0"/>
              <a:t>François </a:t>
            </a:r>
            <a:r>
              <a:rPr lang="pl-PL" dirty="0" err="1"/>
              <a:t>Chollet</a:t>
            </a:r>
            <a:r>
              <a:rPr lang="pl-PL" dirty="0"/>
              <a:t> </a:t>
            </a:r>
            <a:r>
              <a:rPr lang="pl-PL" dirty="0" err="1"/>
              <a:t>Deep</a:t>
            </a:r>
            <a:r>
              <a:rPr lang="pl-PL" dirty="0"/>
              <a:t> Learning with </a:t>
            </a:r>
            <a:r>
              <a:rPr lang="pl-PL" dirty="0" err="1"/>
              <a:t>Python</a:t>
            </a:r>
            <a:endParaRPr lang="pl-PL" dirty="0"/>
          </a:p>
          <a:p>
            <a:r>
              <a:rPr lang="pl-PL" dirty="0">
                <a:hlinkClick r:id="rId2"/>
              </a:rPr>
              <a:t>https://www.tensorflow.org/</a:t>
            </a:r>
            <a:endParaRPr lang="pl-PL" dirty="0"/>
          </a:p>
          <a:p>
            <a:r>
              <a:rPr lang="pl-PL" dirty="0">
                <a:hlinkClick r:id="rId3"/>
              </a:rPr>
              <a:t>https://poloclub.github.io/cnn-explainer/</a:t>
            </a:r>
            <a:endParaRPr lang="pl-PL" dirty="0"/>
          </a:p>
        </p:txBody>
      </p:sp>
    </p:spTree>
    <p:extLst>
      <p:ext uri="{BB962C8B-B14F-4D97-AF65-F5344CB8AC3E}">
        <p14:creationId xmlns:p14="http://schemas.microsoft.com/office/powerpoint/2010/main" val="228233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Uczenie głębokie</a:t>
            </a:r>
          </a:p>
        </p:txBody>
      </p:sp>
      <p:sp>
        <p:nvSpPr>
          <p:cNvPr id="3" name="Symbol zastępczy zawartości 2">
            <a:extLst>
              <a:ext uri="{FF2B5EF4-FFF2-40B4-BE49-F238E27FC236}">
                <a16:creationId xmlns:a16="http://schemas.microsoft.com/office/drawing/2014/main" id="{44761062-76C6-EB9B-F4BA-DAECF4CD6DBA}"/>
              </a:ext>
            </a:extLst>
          </p:cNvPr>
          <p:cNvSpPr>
            <a:spLocks noGrp="1"/>
          </p:cNvSpPr>
          <p:nvPr>
            <p:ph idx="1"/>
          </p:nvPr>
        </p:nvSpPr>
        <p:spPr/>
        <p:txBody>
          <a:bodyPr/>
          <a:lstStyle/>
          <a:p>
            <a:pPr marL="0" indent="0">
              <a:buNone/>
            </a:pPr>
            <a:r>
              <a:rPr lang="pl-PL" dirty="0"/>
              <a:t>Uczenie głębokie jest bardziej dokładną formą uczenia maszynowego. Jego zaletą jest automatyczna obróbka cech. To co wcześniej trzeba było ręcznie zaprojektować, w przypadku uczenia głębokiego zastępuje jeden prosty model uczenia maszynowego. Uczenie głębokie umożliwia modelowi łączne przetwarzanie wszystkich warstw, a modyfikacja jednej cechy wpływa na inne. Podobnie jest z modyfikacją modelu. </a:t>
            </a:r>
          </a:p>
        </p:txBody>
      </p:sp>
    </p:spTree>
    <p:extLst>
      <p:ext uri="{BB962C8B-B14F-4D97-AF65-F5344CB8AC3E}">
        <p14:creationId xmlns:p14="http://schemas.microsoft.com/office/powerpoint/2010/main" val="229270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Podsumowanie</a:t>
            </a:r>
          </a:p>
        </p:txBody>
      </p:sp>
      <p:pic>
        <p:nvPicPr>
          <p:cNvPr id="5" name="Symbol zastępczy zawartości 4">
            <a:extLst>
              <a:ext uri="{FF2B5EF4-FFF2-40B4-BE49-F238E27FC236}">
                <a16:creationId xmlns:a16="http://schemas.microsoft.com/office/drawing/2014/main" id="{F0E64F35-2250-9E19-C0E0-3BC7A3FBF46A}"/>
              </a:ext>
            </a:extLst>
          </p:cNvPr>
          <p:cNvPicPr>
            <a:picLocks noGrp="1" noChangeAspect="1"/>
          </p:cNvPicPr>
          <p:nvPr>
            <p:ph idx="1"/>
          </p:nvPr>
        </p:nvPicPr>
        <p:blipFill>
          <a:blip r:embed="rId2"/>
          <a:stretch>
            <a:fillRect/>
          </a:stretch>
        </p:blipFill>
        <p:spPr>
          <a:xfrm>
            <a:off x="3862841" y="2189163"/>
            <a:ext cx="4466317" cy="3822700"/>
          </a:xfrm>
        </p:spPr>
      </p:pic>
    </p:spTree>
    <p:extLst>
      <p:ext uri="{BB962C8B-B14F-4D97-AF65-F5344CB8AC3E}">
        <p14:creationId xmlns:p14="http://schemas.microsoft.com/office/powerpoint/2010/main" val="399906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45B8C7-7AB5-120F-00E3-AD9A16511CDE}"/>
              </a:ext>
            </a:extLst>
          </p:cNvPr>
          <p:cNvSpPr>
            <a:spLocks noGrp="1"/>
          </p:cNvSpPr>
          <p:nvPr>
            <p:ph type="title"/>
          </p:nvPr>
        </p:nvSpPr>
        <p:spPr/>
        <p:txBody>
          <a:bodyPr/>
          <a:lstStyle/>
          <a:p>
            <a:r>
              <a:rPr lang="pl-PL" dirty="0"/>
              <a:t>Kodowanie one-hot </a:t>
            </a:r>
          </a:p>
        </p:txBody>
      </p:sp>
      <p:graphicFrame>
        <p:nvGraphicFramePr>
          <p:cNvPr id="4" name="Tabela 4">
            <a:extLst>
              <a:ext uri="{FF2B5EF4-FFF2-40B4-BE49-F238E27FC236}">
                <a16:creationId xmlns:a16="http://schemas.microsoft.com/office/drawing/2014/main" id="{6AD118AD-98A5-3FDC-8D24-30DD5AE500F5}"/>
              </a:ext>
            </a:extLst>
          </p:cNvPr>
          <p:cNvGraphicFramePr>
            <a:graphicFrameLocks noGrp="1"/>
          </p:cNvGraphicFramePr>
          <p:nvPr>
            <p:ph idx="1"/>
            <p:extLst>
              <p:ext uri="{D42A27DB-BD31-4B8C-83A1-F6EECF244321}">
                <p14:modId xmlns:p14="http://schemas.microsoft.com/office/powerpoint/2010/main" val="819370643"/>
              </p:ext>
            </p:extLst>
          </p:nvPr>
        </p:nvGraphicFramePr>
        <p:xfrm>
          <a:off x="3082152" y="2052886"/>
          <a:ext cx="6027696" cy="1580732"/>
        </p:xfrm>
        <a:graphic>
          <a:graphicData uri="http://schemas.openxmlformats.org/drawingml/2006/table">
            <a:tbl>
              <a:tblPr firstRow="1" bandRow="1">
                <a:tableStyleId>{5C22544A-7EE6-4342-B048-85BDC9FD1C3A}</a:tableStyleId>
              </a:tblPr>
              <a:tblGrid>
                <a:gridCol w="2009232">
                  <a:extLst>
                    <a:ext uri="{9D8B030D-6E8A-4147-A177-3AD203B41FA5}">
                      <a16:colId xmlns:a16="http://schemas.microsoft.com/office/drawing/2014/main" val="2163922828"/>
                    </a:ext>
                  </a:extLst>
                </a:gridCol>
                <a:gridCol w="2009232">
                  <a:extLst>
                    <a:ext uri="{9D8B030D-6E8A-4147-A177-3AD203B41FA5}">
                      <a16:colId xmlns:a16="http://schemas.microsoft.com/office/drawing/2014/main" val="2998945332"/>
                    </a:ext>
                  </a:extLst>
                </a:gridCol>
                <a:gridCol w="2009232">
                  <a:extLst>
                    <a:ext uri="{9D8B030D-6E8A-4147-A177-3AD203B41FA5}">
                      <a16:colId xmlns:a16="http://schemas.microsoft.com/office/drawing/2014/main" val="262535698"/>
                    </a:ext>
                  </a:extLst>
                </a:gridCol>
              </a:tblGrid>
              <a:tr h="395183">
                <a:tc>
                  <a:txBody>
                    <a:bodyPr/>
                    <a:lstStyle/>
                    <a:p>
                      <a:pPr algn="ctr"/>
                      <a:r>
                        <a:rPr lang="pl-PL" dirty="0"/>
                        <a:t>Imię</a:t>
                      </a:r>
                    </a:p>
                  </a:txBody>
                  <a:tcPr/>
                </a:tc>
                <a:tc>
                  <a:txBody>
                    <a:bodyPr/>
                    <a:lstStyle/>
                    <a:p>
                      <a:pPr algn="ctr"/>
                      <a:r>
                        <a:rPr lang="pl-PL" dirty="0"/>
                        <a:t>Płeć</a:t>
                      </a:r>
                    </a:p>
                  </a:txBody>
                  <a:tcPr/>
                </a:tc>
                <a:tc>
                  <a:txBody>
                    <a:bodyPr/>
                    <a:lstStyle/>
                    <a:p>
                      <a:pPr algn="ctr"/>
                      <a:r>
                        <a:rPr lang="pl-PL" dirty="0"/>
                        <a:t>Pali</a:t>
                      </a:r>
                    </a:p>
                  </a:txBody>
                  <a:tcPr/>
                </a:tc>
                <a:extLst>
                  <a:ext uri="{0D108BD9-81ED-4DB2-BD59-A6C34878D82A}">
                    <a16:rowId xmlns:a16="http://schemas.microsoft.com/office/drawing/2014/main" val="981238712"/>
                  </a:ext>
                </a:extLst>
              </a:tr>
              <a:tr h="395183">
                <a:tc>
                  <a:txBody>
                    <a:bodyPr/>
                    <a:lstStyle/>
                    <a:p>
                      <a:r>
                        <a:rPr lang="pl-PL" dirty="0"/>
                        <a:t>Adam</a:t>
                      </a:r>
                    </a:p>
                  </a:txBody>
                  <a:tcPr/>
                </a:tc>
                <a:tc>
                  <a:txBody>
                    <a:bodyPr/>
                    <a:lstStyle/>
                    <a:p>
                      <a:pPr algn="ctr"/>
                      <a:r>
                        <a:rPr lang="pl-PL" dirty="0"/>
                        <a:t>M</a:t>
                      </a:r>
                    </a:p>
                  </a:txBody>
                  <a:tcPr/>
                </a:tc>
                <a:tc>
                  <a:txBody>
                    <a:bodyPr/>
                    <a:lstStyle/>
                    <a:p>
                      <a:pPr algn="ctr"/>
                      <a:r>
                        <a:rPr lang="pl-PL" dirty="0"/>
                        <a:t>Nie</a:t>
                      </a:r>
                    </a:p>
                  </a:txBody>
                  <a:tcPr/>
                </a:tc>
                <a:extLst>
                  <a:ext uri="{0D108BD9-81ED-4DB2-BD59-A6C34878D82A}">
                    <a16:rowId xmlns:a16="http://schemas.microsoft.com/office/drawing/2014/main" val="3802158252"/>
                  </a:ext>
                </a:extLst>
              </a:tr>
              <a:tr h="395183">
                <a:tc>
                  <a:txBody>
                    <a:bodyPr/>
                    <a:lstStyle/>
                    <a:p>
                      <a:r>
                        <a:rPr lang="pl-PL" dirty="0"/>
                        <a:t>Katarzyna</a:t>
                      </a:r>
                    </a:p>
                  </a:txBody>
                  <a:tcPr/>
                </a:tc>
                <a:tc>
                  <a:txBody>
                    <a:bodyPr/>
                    <a:lstStyle/>
                    <a:p>
                      <a:pPr algn="ctr"/>
                      <a:r>
                        <a:rPr lang="pl-PL" dirty="0"/>
                        <a:t>K</a:t>
                      </a:r>
                    </a:p>
                  </a:txBody>
                  <a:tcPr/>
                </a:tc>
                <a:tc>
                  <a:txBody>
                    <a:bodyPr/>
                    <a:lstStyle/>
                    <a:p>
                      <a:pPr algn="ctr"/>
                      <a:r>
                        <a:rPr lang="pl-PL" dirty="0"/>
                        <a:t>Tak</a:t>
                      </a:r>
                    </a:p>
                  </a:txBody>
                  <a:tcPr/>
                </a:tc>
                <a:extLst>
                  <a:ext uri="{0D108BD9-81ED-4DB2-BD59-A6C34878D82A}">
                    <a16:rowId xmlns:a16="http://schemas.microsoft.com/office/drawing/2014/main" val="3246797533"/>
                  </a:ext>
                </a:extLst>
              </a:tr>
              <a:tr h="395183">
                <a:tc>
                  <a:txBody>
                    <a:bodyPr/>
                    <a:lstStyle/>
                    <a:p>
                      <a:r>
                        <a:rPr lang="pl-PL" dirty="0"/>
                        <a:t>Krzysztof</a:t>
                      </a:r>
                    </a:p>
                  </a:txBody>
                  <a:tcPr/>
                </a:tc>
                <a:tc>
                  <a:txBody>
                    <a:bodyPr/>
                    <a:lstStyle/>
                    <a:p>
                      <a:pPr algn="ctr"/>
                      <a:r>
                        <a:rPr lang="pl-PL" dirty="0"/>
                        <a:t>M</a:t>
                      </a:r>
                    </a:p>
                  </a:txBody>
                  <a:tcPr/>
                </a:tc>
                <a:tc>
                  <a:txBody>
                    <a:bodyPr/>
                    <a:lstStyle/>
                    <a:p>
                      <a:pPr algn="ctr"/>
                      <a:r>
                        <a:rPr lang="pl-PL" dirty="0"/>
                        <a:t>Tak</a:t>
                      </a:r>
                    </a:p>
                  </a:txBody>
                  <a:tcPr/>
                </a:tc>
                <a:extLst>
                  <a:ext uri="{0D108BD9-81ED-4DB2-BD59-A6C34878D82A}">
                    <a16:rowId xmlns:a16="http://schemas.microsoft.com/office/drawing/2014/main" val="1740166445"/>
                  </a:ext>
                </a:extLst>
              </a:tr>
            </a:tbl>
          </a:graphicData>
        </a:graphic>
      </p:graphicFrame>
      <p:graphicFrame>
        <p:nvGraphicFramePr>
          <p:cNvPr id="5" name="Tabela 4">
            <a:extLst>
              <a:ext uri="{FF2B5EF4-FFF2-40B4-BE49-F238E27FC236}">
                <a16:creationId xmlns:a16="http://schemas.microsoft.com/office/drawing/2014/main" id="{95F9D0E0-B196-ED9B-ABF6-DFEA47D0D839}"/>
              </a:ext>
            </a:extLst>
          </p:cNvPr>
          <p:cNvGraphicFramePr>
            <a:graphicFrameLocks/>
          </p:cNvGraphicFramePr>
          <p:nvPr>
            <p:extLst>
              <p:ext uri="{D42A27DB-BD31-4B8C-83A1-F6EECF244321}">
                <p14:modId xmlns:p14="http://schemas.microsoft.com/office/powerpoint/2010/main" val="3035004204"/>
              </p:ext>
            </p:extLst>
          </p:nvPr>
        </p:nvGraphicFramePr>
        <p:xfrm>
          <a:off x="1111950" y="4168815"/>
          <a:ext cx="9968100" cy="1580731"/>
        </p:xfrm>
        <a:graphic>
          <a:graphicData uri="http://schemas.openxmlformats.org/drawingml/2006/table">
            <a:tbl>
              <a:tblPr firstRow="1" bandRow="1">
                <a:tableStyleId>{5C22544A-7EE6-4342-B048-85BDC9FD1C3A}</a:tableStyleId>
              </a:tblPr>
              <a:tblGrid>
                <a:gridCol w="1993620">
                  <a:extLst>
                    <a:ext uri="{9D8B030D-6E8A-4147-A177-3AD203B41FA5}">
                      <a16:colId xmlns:a16="http://schemas.microsoft.com/office/drawing/2014/main" val="1427919891"/>
                    </a:ext>
                  </a:extLst>
                </a:gridCol>
                <a:gridCol w="1993620">
                  <a:extLst>
                    <a:ext uri="{9D8B030D-6E8A-4147-A177-3AD203B41FA5}">
                      <a16:colId xmlns:a16="http://schemas.microsoft.com/office/drawing/2014/main" val="2163922828"/>
                    </a:ext>
                  </a:extLst>
                </a:gridCol>
                <a:gridCol w="1993620">
                  <a:extLst>
                    <a:ext uri="{9D8B030D-6E8A-4147-A177-3AD203B41FA5}">
                      <a16:colId xmlns:a16="http://schemas.microsoft.com/office/drawing/2014/main" val="2998945332"/>
                    </a:ext>
                  </a:extLst>
                </a:gridCol>
                <a:gridCol w="1993620">
                  <a:extLst>
                    <a:ext uri="{9D8B030D-6E8A-4147-A177-3AD203B41FA5}">
                      <a16:colId xmlns:a16="http://schemas.microsoft.com/office/drawing/2014/main" val="4076976214"/>
                    </a:ext>
                  </a:extLst>
                </a:gridCol>
                <a:gridCol w="1993620">
                  <a:extLst>
                    <a:ext uri="{9D8B030D-6E8A-4147-A177-3AD203B41FA5}">
                      <a16:colId xmlns:a16="http://schemas.microsoft.com/office/drawing/2014/main" val="2452262902"/>
                    </a:ext>
                  </a:extLst>
                </a:gridCol>
              </a:tblGrid>
              <a:tr h="372697">
                <a:tc>
                  <a:txBody>
                    <a:bodyPr/>
                    <a:lstStyle/>
                    <a:p>
                      <a:pPr algn="ctr"/>
                      <a:r>
                        <a:rPr lang="pl-PL" dirty="0"/>
                        <a:t>Imię</a:t>
                      </a:r>
                    </a:p>
                  </a:txBody>
                  <a:tcPr/>
                </a:tc>
                <a:tc>
                  <a:txBody>
                    <a:bodyPr/>
                    <a:lstStyle/>
                    <a:p>
                      <a:pPr algn="ctr"/>
                      <a:r>
                        <a:rPr lang="pl-PL" dirty="0" err="1"/>
                        <a:t>Płeć_M</a:t>
                      </a:r>
                      <a:endParaRPr lang="pl-PL" dirty="0"/>
                    </a:p>
                  </a:txBody>
                  <a:tcPr/>
                </a:tc>
                <a:tc>
                  <a:txBody>
                    <a:bodyPr/>
                    <a:lstStyle/>
                    <a:p>
                      <a:pPr algn="ctr"/>
                      <a:r>
                        <a:rPr lang="pl-PL" dirty="0" err="1"/>
                        <a:t>Płeć_K</a:t>
                      </a:r>
                      <a:endParaRPr lang="pl-PL" dirty="0"/>
                    </a:p>
                  </a:txBody>
                  <a:tcPr/>
                </a:tc>
                <a:tc>
                  <a:txBody>
                    <a:bodyPr/>
                    <a:lstStyle/>
                    <a:p>
                      <a:pPr algn="ctr"/>
                      <a:r>
                        <a:rPr lang="pl-PL" dirty="0" err="1"/>
                        <a:t>Pali_Nie</a:t>
                      </a:r>
                      <a:endParaRPr lang="pl-PL" dirty="0"/>
                    </a:p>
                  </a:txBody>
                  <a:tcPr/>
                </a:tc>
                <a:tc>
                  <a:txBody>
                    <a:bodyPr/>
                    <a:lstStyle/>
                    <a:p>
                      <a:pPr algn="ctr"/>
                      <a:r>
                        <a:rPr lang="pl-PL" dirty="0" err="1"/>
                        <a:t>Pali_Tak</a:t>
                      </a:r>
                      <a:endParaRPr lang="pl-PL" dirty="0"/>
                    </a:p>
                  </a:txBody>
                  <a:tcPr/>
                </a:tc>
                <a:extLst>
                  <a:ext uri="{0D108BD9-81ED-4DB2-BD59-A6C34878D82A}">
                    <a16:rowId xmlns:a16="http://schemas.microsoft.com/office/drawing/2014/main" val="981238712"/>
                  </a:ext>
                </a:extLst>
              </a:tr>
              <a:tr h="402678">
                <a:tc>
                  <a:txBody>
                    <a:bodyPr/>
                    <a:lstStyle/>
                    <a:p>
                      <a:r>
                        <a:rPr lang="pl-PL" dirty="0"/>
                        <a:t>Adam</a:t>
                      </a:r>
                    </a:p>
                  </a:txBody>
                  <a:tcPr/>
                </a:tc>
                <a:tc>
                  <a:txBody>
                    <a:bodyPr/>
                    <a:lstStyle/>
                    <a:p>
                      <a:pPr algn="ctr"/>
                      <a:r>
                        <a:rPr lang="pl-PL" dirty="0"/>
                        <a:t>1</a:t>
                      </a:r>
                    </a:p>
                  </a:txBody>
                  <a:tcPr/>
                </a:tc>
                <a:tc>
                  <a:txBody>
                    <a:bodyPr/>
                    <a:lstStyle/>
                    <a:p>
                      <a:pPr algn="ctr"/>
                      <a:r>
                        <a:rPr lang="pl-PL" dirty="0"/>
                        <a:t>0</a:t>
                      </a:r>
                    </a:p>
                  </a:txBody>
                  <a:tcPr/>
                </a:tc>
                <a:tc>
                  <a:txBody>
                    <a:bodyPr/>
                    <a:lstStyle/>
                    <a:p>
                      <a:pPr algn="ctr"/>
                      <a:r>
                        <a:rPr lang="pl-PL" dirty="0"/>
                        <a:t>1</a:t>
                      </a:r>
                    </a:p>
                  </a:txBody>
                  <a:tcPr/>
                </a:tc>
                <a:tc>
                  <a:txBody>
                    <a:bodyPr/>
                    <a:lstStyle/>
                    <a:p>
                      <a:pPr algn="ctr"/>
                      <a:r>
                        <a:rPr lang="pl-PL" dirty="0"/>
                        <a:t>0</a:t>
                      </a:r>
                    </a:p>
                  </a:txBody>
                  <a:tcPr/>
                </a:tc>
                <a:extLst>
                  <a:ext uri="{0D108BD9-81ED-4DB2-BD59-A6C34878D82A}">
                    <a16:rowId xmlns:a16="http://schemas.microsoft.com/office/drawing/2014/main" val="3802158252"/>
                  </a:ext>
                </a:extLst>
              </a:tr>
              <a:tr h="402678">
                <a:tc>
                  <a:txBody>
                    <a:bodyPr/>
                    <a:lstStyle/>
                    <a:p>
                      <a:r>
                        <a:rPr lang="pl-PL" dirty="0"/>
                        <a:t>Katarzyna</a:t>
                      </a:r>
                    </a:p>
                  </a:txBody>
                  <a:tcPr/>
                </a:tc>
                <a:tc>
                  <a:txBody>
                    <a:bodyPr/>
                    <a:lstStyle/>
                    <a:p>
                      <a:pPr algn="ctr"/>
                      <a:r>
                        <a:rPr lang="pl-PL" dirty="0"/>
                        <a:t>0</a:t>
                      </a:r>
                    </a:p>
                  </a:txBody>
                  <a:tcPr/>
                </a:tc>
                <a:tc>
                  <a:txBody>
                    <a:bodyPr/>
                    <a:lstStyle/>
                    <a:p>
                      <a:pPr algn="ctr"/>
                      <a:r>
                        <a:rPr lang="pl-PL" dirty="0"/>
                        <a:t>1</a:t>
                      </a:r>
                    </a:p>
                  </a:txBody>
                  <a:tcPr/>
                </a:tc>
                <a:tc>
                  <a:txBody>
                    <a:bodyPr/>
                    <a:lstStyle/>
                    <a:p>
                      <a:pPr algn="ctr"/>
                      <a:r>
                        <a:rPr lang="pl-PL" dirty="0"/>
                        <a:t>0</a:t>
                      </a:r>
                    </a:p>
                  </a:txBody>
                  <a:tcPr/>
                </a:tc>
                <a:tc>
                  <a:txBody>
                    <a:bodyPr/>
                    <a:lstStyle/>
                    <a:p>
                      <a:pPr algn="ctr"/>
                      <a:r>
                        <a:rPr lang="pl-PL" dirty="0"/>
                        <a:t>1</a:t>
                      </a:r>
                    </a:p>
                  </a:txBody>
                  <a:tcPr/>
                </a:tc>
                <a:extLst>
                  <a:ext uri="{0D108BD9-81ED-4DB2-BD59-A6C34878D82A}">
                    <a16:rowId xmlns:a16="http://schemas.microsoft.com/office/drawing/2014/main" val="3246797533"/>
                  </a:ext>
                </a:extLst>
              </a:tr>
              <a:tr h="402678">
                <a:tc>
                  <a:txBody>
                    <a:bodyPr/>
                    <a:lstStyle/>
                    <a:p>
                      <a:r>
                        <a:rPr lang="pl-PL" dirty="0"/>
                        <a:t>Krzysztof</a:t>
                      </a:r>
                    </a:p>
                  </a:txBody>
                  <a:tcPr/>
                </a:tc>
                <a:tc>
                  <a:txBody>
                    <a:bodyPr/>
                    <a:lstStyle/>
                    <a:p>
                      <a:pPr algn="ctr"/>
                      <a:r>
                        <a:rPr lang="pl-PL" dirty="0"/>
                        <a:t>1</a:t>
                      </a:r>
                    </a:p>
                  </a:txBody>
                  <a:tcPr/>
                </a:tc>
                <a:tc>
                  <a:txBody>
                    <a:bodyPr/>
                    <a:lstStyle/>
                    <a:p>
                      <a:pPr algn="ctr"/>
                      <a:r>
                        <a:rPr lang="pl-PL" dirty="0"/>
                        <a:t>0</a:t>
                      </a:r>
                    </a:p>
                  </a:txBody>
                  <a:tcPr/>
                </a:tc>
                <a:tc>
                  <a:txBody>
                    <a:bodyPr/>
                    <a:lstStyle/>
                    <a:p>
                      <a:pPr algn="ctr"/>
                      <a:r>
                        <a:rPr lang="pl-PL" dirty="0"/>
                        <a:t>0</a:t>
                      </a:r>
                    </a:p>
                  </a:txBody>
                  <a:tcPr/>
                </a:tc>
                <a:tc>
                  <a:txBody>
                    <a:bodyPr/>
                    <a:lstStyle/>
                    <a:p>
                      <a:pPr algn="ctr"/>
                      <a:r>
                        <a:rPr lang="pl-PL" dirty="0"/>
                        <a:t>1</a:t>
                      </a:r>
                    </a:p>
                  </a:txBody>
                  <a:tcPr/>
                </a:tc>
                <a:extLst>
                  <a:ext uri="{0D108BD9-81ED-4DB2-BD59-A6C34878D82A}">
                    <a16:rowId xmlns:a16="http://schemas.microsoft.com/office/drawing/2014/main" val="1740166445"/>
                  </a:ext>
                </a:extLst>
              </a:tr>
            </a:tbl>
          </a:graphicData>
        </a:graphic>
      </p:graphicFrame>
    </p:spTree>
    <p:extLst>
      <p:ext uri="{BB962C8B-B14F-4D97-AF65-F5344CB8AC3E}">
        <p14:creationId xmlns:p14="http://schemas.microsoft.com/office/powerpoint/2010/main" val="342034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69A8A6-5A04-717D-B3ED-69F9943B1230}"/>
              </a:ext>
            </a:extLst>
          </p:cNvPr>
          <p:cNvSpPr>
            <a:spLocks noGrp="1"/>
          </p:cNvSpPr>
          <p:nvPr>
            <p:ph type="title"/>
          </p:nvPr>
        </p:nvSpPr>
        <p:spPr/>
        <p:txBody>
          <a:bodyPr/>
          <a:lstStyle/>
          <a:p>
            <a:r>
              <a:rPr lang="pl-PL" dirty="0"/>
              <a:t>Warstwy</a:t>
            </a:r>
          </a:p>
        </p:txBody>
      </p:sp>
      <p:sp>
        <p:nvSpPr>
          <p:cNvPr id="3" name="Symbol zastępczy zawartości 2">
            <a:extLst>
              <a:ext uri="{FF2B5EF4-FFF2-40B4-BE49-F238E27FC236}">
                <a16:creationId xmlns:a16="http://schemas.microsoft.com/office/drawing/2014/main" id="{44761062-76C6-EB9B-F4BA-DAECF4CD6DBA}"/>
              </a:ext>
            </a:extLst>
          </p:cNvPr>
          <p:cNvSpPr>
            <a:spLocks noGrp="1"/>
          </p:cNvSpPr>
          <p:nvPr>
            <p:ph idx="1"/>
          </p:nvPr>
        </p:nvSpPr>
        <p:spPr/>
        <p:txBody>
          <a:bodyPr/>
          <a:lstStyle/>
          <a:p>
            <a:r>
              <a:rPr lang="pl-PL" dirty="0" err="1"/>
              <a:t>Dense</a:t>
            </a:r>
            <a:r>
              <a:rPr lang="pl-PL" dirty="0"/>
              <a:t> – warstwa gęsto połączona</a:t>
            </a:r>
          </a:p>
          <a:p>
            <a:r>
              <a:rPr lang="pl-PL" dirty="0" err="1"/>
              <a:t>Flatten</a:t>
            </a:r>
            <a:r>
              <a:rPr lang="pl-PL" dirty="0"/>
              <a:t> – warstwa spłaszcza dane</a:t>
            </a:r>
          </a:p>
          <a:p>
            <a:r>
              <a:rPr lang="pl-PL" dirty="0" err="1"/>
              <a:t>Dropout</a:t>
            </a:r>
            <a:r>
              <a:rPr lang="pl-PL" dirty="0"/>
              <a:t> – warstwa zapobiega nadmiernemu dopasowaniu</a:t>
            </a:r>
          </a:p>
          <a:p>
            <a:r>
              <a:rPr lang="pl-PL" dirty="0"/>
              <a:t>Conv1D, Conv2D, Conv3D, - warstwy do tworzenia sieci </a:t>
            </a:r>
            <a:r>
              <a:rPr lang="pl-PL" dirty="0" err="1"/>
              <a:t>konwolucyjnych</a:t>
            </a:r>
            <a:r>
              <a:rPr lang="pl-PL" dirty="0"/>
              <a:t> stosowanych do przetwarzania obrazów 1D, 2D oraz 3D o określonym filtrze</a:t>
            </a:r>
          </a:p>
          <a:p>
            <a:r>
              <a:rPr lang="pl-PL" dirty="0"/>
              <a:t>MaxPooling1D, MaxPooling2D, MaxPooling3D – warstwy do łączenia wyników działania warstw odpowiednio Conv1D, Conv2D oraz Conv3D</a:t>
            </a:r>
          </a:p>
        </p:txBody>
      </p:sp>
    </p:spTree>
    <p:extLst>
      <p:ext uri="{BB962C8B-B14F-4D97-AF65-F5344CB8AC3E}">
        <p14:creationId xmlns:p14="http://schemas.microsoft.com/office/powerpoint/2010/main" val="406581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61C912-9CF4-3DA8-9EB8-BD4FBD1362C9}"/>
              </a:ext>
            </a:extLst>
          </p:cNvPr>
          <p:cNvSpPr>
            <a:spLocks noGrp="1"/>
          </p:cNvSpPr>
          <p:nvPr>
            <p:ph type="title"/>
          </p:nvPr>
        </p:nvSpPr>
        <p:spPr/>
        <p:txBody>
          <a:bodyPr/>
          <a:lstStyle/>
          <a:p>
            <a:r>
              <a:rPr lang="pl-PL" dirty="0"/>
              <a:t>Funkcje aktywacyjne</a:t>
            </a:r>
          </a:p>
        </p:txBody>
      </p:sp>
      <p:sp>
        <p:nvSpPr>
          <p:cNvPr id="3" name="Symbol zastępczy zawartości 2">
            <a:extLst>
              <a:ext uri="{FF2B5EF4-FFF2-40B4-BE49-F238E27FC236}">
                <a16:creationId xmlns:a16="http://schemas.microsoft.com/office/drawing/2014/main" id="{C702EF9E-D944-488E-D98D-A394AD2C464B}"/>
              </a:ext>
            </a:extLst>
          </p:cNvPr>
          <p:cNvSpPr>
            <a:spLocks noGrp="1"/>
          </p:cNvSpPr>
          <p:nvPr>
            <p:ph idx="1"/>
          </p:nvPr>
        </p:nvSpPr>
        <p:spPr/>
        <p:txBody>
          <a:bodyPr>
            <a:normAutofit/>
          </a:bodyPr>
          <a:lstStyle/>
          <a:p>
            <a:r>
              <a:rPr lang="pl-PL" dirty="0" err="1"/>
              <a:t>Linear</a:t>
            </a:r>
            <a:endParaRPr lang="pl-PL" dirty="0"/>
          </a:p>
          <a:p>
            <a:r>
              <a:rPr lang="pl-PL" dirty="0" err="1"/>
              <a:t>Sigmoid</a:t>
            </a:r>
            <a:endParaRPr lang="pl-PL" dirty="0"/>
          </a:p>
          <a:p>
            <a:r>
              <a:rPr lang="pl-PL" dirty="0" err="1"/>
              <a:t>Hard_sigmoid</a:t>
            </a:r>
            <a:endParaRPr lang="pl-PL" dirty="0"/>
          </a:p>
          <a:p>
            <a:r>
              <a:rPr lang="pl-PL" dirty="0" err="1"/>
              <a:t>Swish</a:t>
            </a:r>
            <a:endParaRPr lang="pl-PL" dirty="0"/>
          </a:p>
          <a:p>
            <a:r>
              <a:rPr lang="pl-PL" dirty="0" err="1"/>
              <a:t>Softplus</a:t>
            </a:r>
            <a:endParaRPr lang="pl-PL" dirty="0"/>
          </a:p>
          <a:p>
            <a:r>
              <a:rPr lang="pl-PL" dirty="0" err="1"/>
              <a:t>Relu</a:t>
            </a:r>
            <a:endParaRPr lang="pl-PL" dirty="0"/>
          </a:p>
          <a:p>
            <a:r>
              <a:rPr lang="pl-PL" dirty="0" err="1"/>
              <a:t>Tanh</a:t>
            </a:r>
            <a:endParaRPr lang="pl-PL" dirty="0"/>
          </a:p>
          <a:p>
            <a:r>
              <a:rPr lang="pl-PL" dirty="0" err="1"/>
              <a:t>Softsign</a:t>
            </a:r>
            <a:endParaRPr lang="pl-PL" dirty="0"/>
          </a:p>
        </p:txBody>
      </p:sp>
    </p:spTree>
    <p:extLst>
      <p:ext uri="{BB962C8B-B14F-4D97-AF65-F5344CB8AC3E}">
        <p14:creationId xmlns:p14="http://schemas.microsoft.com/office/powerpoint/2010/main" val="307213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43903B-0CA2-86A2-43D4-941B2850619A}"/>
              </a:ext>
            </a:extLst>
          </p:cNvPr>
          <p:cNvSpPr>
            <a:spLocks noGrp="1"/>
          </p:cNvSpPr>
          <p:nvPr>
            <p:ph type="title"/>
          </p:nvPr>
        </p:nvSpPr>
        <p:spPr/>
        <p:txBody>
          <a:bodyPr/>
          <a:lstStyle/>
          <a:p>
            <a:r>
              <a:rPr lang="pl-PL" dirty="0" err="1"/>
              <a:t>Linear</a:t>
            </a:r>
            <a:endParaRPr lang="pl-PL" dirty="0"/>
          </a:p>
        </p:txBody>
      </p:sp>
      <p:pic>
        <p:nvPicPr>
          <p:cNvPr id="9218" name="Picture 2">
            <a:extLst>
              <a:ext uri="{FF2B5EF4-FFF2-40B4-BE49-F238E27FC236}">
                <a16:creationId xmlns:a16="http://schemas.microsoft.com/office/drawing/2014/main" id="{46485DED-34F8-6D49-B0AA-B99FC23305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4341" y="1853841"/>
            <a:ext cx="4903317" cy="31503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pole tekstowe 4">
                <a:extLst>
                  <a:ext uri="{FF2B5EF4-FFF2-40B4-BE49-F238E27FC236}">
                    <a16:creationId xmlns:a16="http://schemas.microsoft.com/office/drawing/2014/main" id="{60E0DABC-CF98-F508-C78F-58DC003EE243}"/>
                  </a:ext>
                </a:extLst>
              </p:cNvPr>
              <p:cNvSpPr txBox="1"/>
              <p:nvPr/>
            </p:nvSpPr>
            <p:spPr>
              <a:xfrm>
                <a:off x="2902290" y="5345248"/>
                <a:ext cx="638741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𝑦</m:t>
                      </m:r>
                      <m:r>
                        <a:rPr lang="pl-PL" b="0" i="1" smtClean="0">
                          <a:latin typeface="Cambria Math" panose="02040503050406030204" pitchFamily="18" charset="0"/>
                        </a:rPr>
                        <m:t>=</m:t>
                      </m:r>
                      <m:r>
                        <a:rPr lang="pl-PL" b="0" i="1" smtClean="0">
                          <a:latin typeface="Cambria Math" panose="02040503050406030204" pitchFamily="18" charset="0"/>
                        </a:rPr>
                        <m:t>𝑥</m:t>
                      </m:r>
                    </m:oMath>
                  </m:oMathPara>
                </a14:m>
                <a:endParaRPr lang="pl-PL" dirty="0"/>
              </a:p>
            </p:txBody>
          </p:sp>
        </mc:Choice>
        <mc:Fallback>
          <p:sp>
            <p:nvSpPr>
              <p:cNvPr id="5" name="pole tekstowe 4">
                <a:extLst>
                  <a:ext uri="{FF2B5EF4-FFF2-40B4-BE49-F238E27FC236}">
                    <a16:creationId xmlns:a16="http://schemas.microsoft.com/office/drawing/2014/main" id="{60E0DABC-CF98-F508-C78F-58DC003EE243}"/>
                  </a:ext>
                </a:extLst>
              </p:cNvPr>
              <p:cNvSpPr txBox="1">
                <a:spLocks noRot="1" noChangeAspect="1" noMove="1" noResize="1" noEditPoints="1" noAdjustHandles="1" noChangeArrowheads="1" noChangeShapeType="1" noTextEdit="1"/>
              </p:cNvSpPr>
              <p:nvPr/>
            </p:nvSpPr>
            <p:spPr>
              <a:xfrm>
                <a:off x="2902290" y="5345248"/>
                <a:ext cx="6387417" cy="276999"/>
              </a:xfrm>
              <a:prstGeom prst="rect">
                <a:avLst/>
              </a:prstGeom>
              <a:blipFill>
                <a:blip r:embed="rId3"/>
                <a:stretch>
                  <a:fillRect b="-28889"/>
                </a:stretch>
              </a:blipFill>
            </p:spPr>
            <p:txBody>
              <a:bodyPr/>
              <a:lstStyle/>
              <a:p>
                <a:r>
                  <a:rPr lang="pl-PL">
                    <a:noFill/>
                  </a:rPr>
                  <a:t> </a:t>
                </a:r>
              </a:p>
            </p:txBody>
          </p:sp>
        </mc:Fallback>
      </mc:AlternateContent>
    </p:spTree>
    <p:extLst>
      <p:ext uri="{BB962C8B-B14F-4D97-AF65-F5344CB8AC3E}">
        <p14:creationId xmlns:p14="http://schemas.microsoft.com/office/powerpoint/2010/main" val="117230764"/>
      </p:ext>
    </p:extLst>
  </p:cSld>
  <p:clrMapOvr>
    <a:masterClrMapping/>
  </p:clrMapOvr>
</p:sld>
</file>

<file path=ppt/theme/theme1.xml><?xml version="1.0" encoding="utf-8"?>
<a:theme xmlns:a="http://schemas.openxmlformats.org/drawingml/2006/main" name="ArchVTI">
  <a:themeElements>
    <a:clrScheme name="AnalogousFromDarkSeedLeftStep">
      <a:dk1>
        <a:srgbClr val="000000"/>
      </a:dk1>
      <a:lt1>
        <a:srgbClr val="FFFFFF"/>
      </a:lt1>
      <a:dk2>
        <a:srgbClr val="1B2F2F"/>
      </a:dk2>
      <a:lt2>
        <a:srgbClr val="F1F3F0"/>
      </a:lt2>
      <a:accent1>
        <a:srgbClr val="9D49C7"/>
      </a:accent1>
      <a:accent2>
        <a:srgbClr val="6245BA"/>
      </a:accent2>
      <a:accent3>
        <a:srgbClr val="495EC7"/>
      </a:accent3>
      <a:accent4>
        <a:srgbClr val="3780B5"/>
      </a:accent4>
      <a:accent5>
        <a:srgbClr val="45BCBC"/>
      </a:accent5>
      <a:accent6>
        <a:srgbClr val="37B581"/>
      </a:accent6>
      <a:hlink>
        <a:srgbClr val="3897AA"/>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2259</TotalTime>
  <Words>716</Words>
  <Application>Microsoft Office PowerPoint</Application>
  <PresentationFormat>Panoramiczny</PresentationFormat>
  <Paragraphs>165</Paragraphs>
  <Slides>34</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34</vt:i4>
      </vt:variant>
    </vt:vector>
  </HeadingPairs>
  <TitlesOfParts>
    <vt:vector size="39" baseType="lpstr">
      <vt:lpstr>Arial</vt:lpstr>
      <vt:lpstr>Avenir Next LT Pro</vt:lpstr>
      <vt:lpstr>Cambria Math</vt:lpstr>
      <vt:lpstr>Footlight MT Light</vt:lpstr>
      <vt:lpstr>ArchVTI</vt:lpstr>
      <vt:lpstr>Sztuczna inteligencja</vt:lpstr>
      <vt:lpstr>Sztuczna inteligencja</vt:lpstr>
      <vt:lpstr>Uczenie maszynowe</vt:lpstr>
      <vt:lpstr>Uczenie głębokie</vt:lpstr>
      <vt:lpstr>Podsumowanie</vt:lpstr>
      <vt:lpstr>Kodowanie one-hot </vt:lpstr>
      <vt:lpstr>Warstwy</vt:lpstr>
      <vt:lpstr>Funkcje aktywacyjne</vt:lpstr>
      <vt:lpstr>Linear</vt:lpstr>
      <vt:lpstr>Sigmoid</vt:lpstr>
      <vt:lpstr>Hard_sigmoid</vt:lpstr>
      <vt:lpstr>Swish</vt:lpstr>
      <vt:lpstr>Softplus</vt:lpstr>
      <vt:lpstr>Relu</vt:lpstr>
      <vt:lpstr>Tanh</vt:lpstr>
      <vt:lpstr>Softsign</vt:lpstr>
      <vt:lpstr>Funkcje straty</vt:lpstr>
      <vt:lpstr>Optymalizatory</vt:lpstr>
      <vt:lpstr>Metryki</vt:lpstr>
      <vt:lpstr>Accuracy</vt:lpstr>
      <vt:lpstr>BinaryAccuracy</vt:lpstr>
      <vt:lpstr>CategoricalAccuracy</vt:lpstr>
      <vt:lpstr>BinaryCrossentropy</vt:lpstr>
      <vt:lpstr>CategoricalCrossentropy</vt:lpstr>
      <vt:lpstr>Mean</vt:lpstr>
      <vt:lpstr>MeanAbsoluteError</vt:lpstr>
      <vt:lpstr>MeanSquaredError</vt:lpstr>
      <vt:lpstr>MeanSquaredLogarithmicError</vt:lpstr>
      <vt:lpstr>Jak dobrać odpowiednie funkcje? </vt:lpstr>
      <vt:lpstr>Jak to działa?</vt:lpstr>
      <vt:lpstr>Klasyfikacja binarna</vt:lpstr>
      <vt:lpstr>Klasyfikacja wieloklasowa (jednoetykietowa)</vt:lpstr>
      <vt:lpstr>Klasyfikacja wieloklasowa (jednoetykietowa)</vt:lpstr>
      <vt:lpstr>Bibliografia i linki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Adam Zalewski</dc:creator>
  <cp:lastModifiedBy>Adam Zalewski</cp:lastModifiedBy>
  <cp:revision>5</cp:revision>
  <dcterms:created xsi:type="dcterms:W3CDTF">2022-05-15T01:07:26Z</dcterms:created>
  <dcterms:modified xsi:type="dcterms:W3CDTF">2022-05-19T09:41:53Z</dcterms:modified>
</cp:coreProperties>
</file>