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Inter Light"/>
      <p:regular r:id="rId18"/>
      <p:bold r:id="rId19"/>
    </p:embeddedFont>
    <p:embeddedFont>
      <p:font typeface="Raleway Light"/>
      <p:regular r:id="rId20"/>
      <p:bold r:id="rId21"/>
      <p:italic r:id="rId22"/>
      <p:boldItalic r:id="rId23"/>
    </p:embeddedFont>
    <p:embeddedFont>
      <p:font typeface="Century Schoolbook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g8wS6lnMR1G96MRMK/PQFQnON5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Light-regular.fntdata"/><Relationship Id="rId22" Type="http://schemas.openxmlformats.org/officeDocument/2006/relationships/font" Target="fonts/RalewayLight-italic.fntdata"/><Relationship Id="rId21" Type="http://schemas.openxmlformats.org/officeDocument/2006/relationships/font" Target="fonts/RalewayLight-bold.fntdata"/><Relationship Id="rId24" Type="http://schemas.openxmlformats.org/officeDocument/2006/relationships/font" Target="fonts/CenturySchoolbook-regular.fntdata"/><Relationship Id="rId23" Type="http://schemas.openxmlformats.org/officeDocument/2006/relationships/font" Target="fonts/Raleway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Schoolbook-italic.fntdata"/><Relationship Id="rId25" Type="http://schemas.openxmlformats.org/officeDocument/2006/relationships/font" Target="fonts/CenturySchoolbook-bold.fntdata"/><Relationship Id="rId28" Type="http://customschemas.google.com/relationships/presentationmetadata" Target="metadata"/><Relationship Id="rId27" Type="http://schemas.openxmlformats.org/officeDocument/2006/relationships/font" Target="fonts/CenturySchoolboo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InterLight-bold.fntdata"/><Relationship Id="rId18" Type="http://schemas.openxmlformats.org/officeDocument/2006/relationships/font" Target="fonts/Inter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Data scientists spend 80% of their time cleaning data rather than creating insights. 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-GB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OR Data scientists only spend 20% of their time creating insights, the rest wrangling data.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Every data science project would eventually became to a powerpoint slide…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300" lIns="92300" spcFirstLastPara="1" rIns="92300" wrap="square" tIns="92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2300" lIns="92300" spcFirstLastPara="1" rIns="92300" wrap="square" tIns="92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2300" lIns="92300" spcFirstLastPara="1" rIns="92300" wrap="square" tIns="92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2300" lIns="92300" spcFirstLastPara="1" rIns="92300" wrap="square" tIns="92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300" lIns="92300" spcFirstLastPara="1" rIns="92300" wrap="square" tIns="923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300" lIns="92300" spcFirstLastPara="1" rIns="92300" wrap="square" tIns="92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300" lIns="92300" spcFirstLastPara="1" rIns="92300" wrap="square" tIns="923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300" lIns="92300" spcFirstLastPara="1" rIns="92300" wrap="square" tIns="92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2300" lIns="92300" spcFirstLastPara="1" rIns="92300" wrap="square" tIns="92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9pPr>
          </a:lstStyle>
          <a:p>
            <a:r>
              <a:t>xx%</a:t>
            </a:r>
          </a:p>
        </p:txBody>
      </p:sp>
      <p:sp>
        <p:nvSpPr>
          <p:cNvPr id="55" name="Google Shape;55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2300" lIns="92300" spcFirstLastPara="1" rIns="92300" wrap="square" tIns="92300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300" lIns="92300" spcFirstLastPara="1" rIns="92300" wrap="square" tIns="92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/>
          <p:nvPr>
            <p:ph idx="1" type="body"/>
          </p:nvPr>
        </p:nvSpPr>
        <p:spPr>
          <a:xfrm>
            <a:off x="304800" y="1165623"/>
            <a:ext cx="86868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00" lIns="82850" spcFirstLastPara="1" rIns="82850" wrap="square" tIns="4140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857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0" type="dt"/>
          </p:nvPr>
        </p:nvSpPr>
        <p:spPr>
          <a:xfrm>
            <a:off x="6477000" y="57154"/>
            <a:ext cx="2514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00" lIns="82850" spcFirstLastPara="1" rIns="82850" wrap="square" tIns="4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22"/>
          <p:cNvSpPr txBox="1"/>
          <p:nvPr>
            <p:ph idx="11" type="ftr"/>
          </p:nvPr>
        </p:nvSpPr>
        <p:spPr>
          <a:xfrm>
            <a:off x="3581400" y="57152"/>
            <a:ext cx="2895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00" lIns="82850" spcFirstLastPara="1" rIns="82850" wrap="square" tIns="414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8229600" y="4855465"/>
            <a:ext cx="759000" cy="1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00" lIns="82850" spcFirstLastPara="1" rIns="82850" wrap="square" tIns="4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/>
          <p:nvPr>
            <p:ph idx="12" type="sldNum"/>
          </p:nvPr>
        </p:nvSpPr>
        <p:spPr>
          <a:xfrm>
            <a:off x="8229600" y="4855465"/>
            <a:ext cx="759000" cy="1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00" lIns="82850" spcFirstLastPara="1" rIns="82850" wrap="square" tIns="4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23"/>
          <p:cNvSpPr txBox="1"/>
          <p:nvPr/>
        </p:nvSpPr>
        <p:spPr>
          <a:xfrm>
            <a:off x="304800" y="4855524"/>
            <a:ext cx="78594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00" lIns="82850" spcFirstLastPara="1" rIns="82850" wrap="square" tIns="4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0000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65" name="Google Shape;6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2300" lIns="92300" spcFirstLastPara="1" rIns="92300" wrap="square" tIns="92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2300" lIns="92300" spcFirstLastPara="1" rIns="92300" wrap="square" tIns="923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67" name="Google Shape;6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49832" y="445032"/>
            <a:ext cx="635756" cy="5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idx="12" type="sldNum"/>
          </p:nvPr>
        </p:nvSpPr>
        <p:spPr>
          <a:xfrm>
            <a:off x="8229600" y="4749377"/>
            <a:ext cx="759000" cy="1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00" lIns="82850" spcFirstLastPara="1" rIns="82850" wrap="square" tIns="4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2300" lIns="92300" spcFirstLastPara="1" rIns="92300" wrap="square" tIns="923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71" name="Google Shape;7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88247" y="4615102"/>
            <a:ext cx="1330150" cy="31945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4"/>
          <p:cNvSpPr txBox="1"/>
          <p:nvPr>
            <p:ph type="title"/>
          </p:nvPr>
        </p:nvSpPr>
        <p:spPr>
          <a:xfrm>
            <a:off x="2352861" y="274320"/>
            <a:ext cx="58917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600" lIns="69225" spcFirstLastPara="1" rIns="69225" wrap="square" tIns="346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Raleway Light"/>
              <a:buNone/>
              <a:defRPr sz="2700">
                <a:solidFill>
                  <a:srgbClr val="595959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73" name="Google Shape;73;p24"/>
          <p:cNvSpPr/>
          <p:nvPr/>
        </p:nvSpPr>
        <p:spPr>
          <a:xfrm>
            <a:off x="0" y="251138"/>
            <a:ext cx="2180700" cy="270600"/>
          </a:xfrm>
          <a:prstGeom prst="rect">
            <a:avLst/>
          </a:prstGeom>
          <a:gradFill>
            <a:gsLst>
              <a:gs pos="0">
                <a:srgbClr val="8CCEFF"/>
              </a:gs>
              <a:gs pos="50000">
                <a:srgbClr val="B9DDFD"/>
              </a:gs>
              <a:gs pos="100000">
                <a:srgbClr val="DCEEFE"/>
              </a:gs>
            </a:gsLst>
            <a:lin ang="0" scaled="0"/>
          </a:gradFill>
          <a:ln>
            <a:noFill/>
          </a:ln>
        </p:spPr>
        <p:txBody>
          <a:bodyPr anchorCtr="0" anchor="ctr" bIns="34600" lIns="69225" spcFirstLastPara="1" rIns="69225" wrap="square" tIns="34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8229600" y="4749377"/>
            <a:ext cx="759000" cy="1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00" lIns="82850" spcFirstLastPara="1" rIns="82850" wrap="square" tIns="4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2300" lIns="92300" spcFirstLastPara="1" rIns="92300" wrap="square" tIns="923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77" name="Google Shape;7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88247" y="4615102"/>
            <a:ext cx="1330150" cy="3194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5"/>
          <p:cNvSpPr txBox="1"/>
          <p:nvPr>
            <p:ph type="title"/>
          </p:nvPr>
        </p:nvSpPr>
        <p:spPr>
          <a:xfrm>
            <a:off x="2352861" y="274320"/>
            <a:ext cx="58917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600" lIns="69225" spcFirstLastPara="1" rIns="69225" wrap="square" tIns="346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Raleway Light"/>
              <a:buNone/>
              <a:defRPr sz="2700">
                <a:solidFill>
                  <a:srgbClr val="595959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79" name="Google Shape;79;p25"/>
          <p:cNvSpPr/>
          <p:nvPr/>
        </p:nvSpPr>
        <p:spPr>
          <a:xfrm>
            <a:off x="0" y="251138"/>
            <a:ext cx="2180700" cy="270600"/>
          </a:xfrm>
          <a:prstGeom prst="rect">
            <a:avLst/>
          </a:prstGeom>
          <a:gradFill>
            <a:gsLst>
              <a:gs pos="0">
                <a:srgbClr val="8CCEFF"/>
              </a:gs>
              <a:gs pos="50000">
                <a:srgbClr val="B9DDFD"/>
              </a:gs>
              <a:gs pos="100000">
                <a:srgbClr val="DCEEFE"/>
              </a:gs>
            </a:gsLst>
            <a:lin ang="0" scaled="0"/>
          </a:gradFill>
          <a:ln>
            <a:noFill/>
          </a:ln>
        </p:spPr>
        <p:txBody>
          <a:bodyPr anchorCtr="0" anchor="ctr" bIns="34600" lIns="69225" spcFirstLastPara="1" rIns="69225" wrap="square" tIns="34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KDL-master" type="title">
  <p:cSld name="TITLE">
    <p:bg>
      <p:bgPr>
        <a:solidFill>
          <a:srgbClr val="000000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311708" y="10434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2300" lIns="92300" spcFirstLastPara="1" rIns="92300" wrap="square" tIns="92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Courier New"/>
              <a:buNone/>
              <a:defRPr b="1" sz="5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415125" y="35180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2300" lIns="92300" spcFirstLastPara="1" rIns="92300" wrap="square" tIns="92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Courier New"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300" lIns="92300" spcFirstLastPara="1" rIns="92300" wrap="square" tIns="92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" name="Google Shape;1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88792" y="232542"/>
            <a:ext cx="1443500" cy="13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2300" lIns="92300" spcFirstLastPara="1" rIns="92300" wrap="square" tIns="92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2300" lIns="92300" spcFirstLastPara="1" rIns="92300" wrap="square" tIns="923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300" lIns="92300" spcFirstLastPara="1" rIns="92300" wrap="square" tIns="92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" name="Google Shape;2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21014" y="445064"/>
            <a:ext cx="635775" cy="57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KDL Master 2">
  <p:cSld name="TITLE_1">
    <p:bg>
      <p:bgPr>
        <a:solidFill>
          <a:srgbClr val="0000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ctrTitle"/>
          </p:nvPr>
        </p:nvSpPr>
        <p:spPr>
          <a:xfrm>
            <a:off x="311708" y="10434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2300" lIns="92300" spcFirstLastPara="1" rIns="92300" wrap="square" tIns="92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Courier New"/>
              <a:buNone/>
              <a:defRPr b="1" sz="5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5300"/>
              <a:buFont typeface="Raleway"/>
              <a:buNone/>
              <a:defRPr sz="53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415125" y="35180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2300" lIns="92300" spcFirstLastPara="1" rIns="92300" wrap="square" tIns="92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Courier New"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300" lIns="92300" spcFirstLastPara="1" rIns="92300" wrap="square" tIns="92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650" y="77825"/>
            <a:ext cx="2515761" cy="89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300" lIns="92300" spcFirstLastPara="1" rIns="92300" wrap="square" tIns="92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 sz="36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300" lIns="92300" spcFirstLastPara="1" rIns="92300" wrap="square" tIns="92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2300" lIns="92300" spcFirstLastPara="1" rIns="92300" wrap="square" tIns="92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2300" lIns="92300" spcFirstLastPara="1" rIns="92300" wrap="square" tIns="923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2300" lIns="92300" spcFirstLastPara="1" rIns="92300" wrap="square" tIns="923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300" lIns="92300" spcFirstLastPara="1" rIns="92300" wrap="square" tIns="92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2300" lIns="92300" spcFirstLastPara="1" rIns="92300" wrap="square" tIns="92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300" lIns="92300" spcFirstLastPara="1" rIns="92300" wrap="square" tIns="92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2300" lIns="92300" spcFirstLastPara="1" rIns="92300" wrap="square" tIns="92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2300" lIns="92300" spcFirstLastPara="1" rIns="92300" wrap="square" tIns="92300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300" lIns="92300" spcFirstLastPara="1" rIns="92300" wrap="square" tIns="92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300" lIns="92300" spcFirstLastPara="1" rIns="92300" wrap="square" tIns="92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300" lIns="92300" spcFirstLastPara="1" rIns="92300" wrap="square" tIns="92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2300" lIns="92300" spcFirstLastPara="1" rIns="92300" wrap="square" tIns="92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2300" lIns="92300" spcFirstLastPara="1" rIns="92300" wrap="square" tIns="9230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300" lIns="92300" spcFirstLastPara="1" rIns="92300" wrap="square" tIns="923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edium.com/towards-data-science/why-i-wasnt-prepared-for-my-first-data-science-job-b727d5c8230b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oliviergimenez.github.io/intro_tidyverse/#1" TargetMode="External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50" y="-39425"/>
            <a:ext cx="9144000" cy="5212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44875" y="3074600"/>
            <a:ext cx="3261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IFTM ideation Lab 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Avenida Padre Tomás Pereira Taipa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471725" y="1863350"/>
            <a:ext cx="43632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GB" sz="3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 to R </a:t>
            </a:r>
            <a:endParaRPr b="0" i="0" sz="3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ourier New"/>
              <a:buChar char="●"/>
            </a:pPr>
            <a:r>
              <a:rPr b="0" i="0" lang="en-GB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What is R, Why?</a:t>
            </a:r>
            <a:endParaRPr b="0" i="0" sz="2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ourier New"/>
              <a:buChar char="●"/>
            </a:pPr>
            <a:r>
              <a:rPr b="0" i="0" lang="en-GB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 swirl</a:t>
            </a:r>
            <a:endParaRPr b="0" i="0" sz="2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ourier New"/>
              <a:buChar char="●"/>
            </a:pPr>
            <a:r>
              <a:rPr b="0" i="0" lang="en-GB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Ingestion</a:t>
            </a:r>
            <a:endParaRPr b="0" i="0" sz="2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ourier New"/>
              <a:buChar char="●"/>
            </a:pPr>
            <a:r>
              <a:rPr b="0" i="0" lang="en-GB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Wrangling</a:t>
            </a:r>
            <a:endParaRPr b="0" i="0" sz="2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ourier New"/>
              <a:buChar char="●"/>
            </a:pPr>
            <a:r>
              <a:rPr b="0" i="0" lang="en-GB" sz="2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Visualization</a:t>
            </a:r>
            <a:endParaRPr b="0" i="0" sz="2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2463350" y="128100"/>
            <a:ext cx="6582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GB" sz="4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Macau Data Science </a:t>
            </a:r>
            <a:endParaRPr b="1" i="0" sz="4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GB" sz="4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Meetup</a:t>
            </a:r>
            <a:endParaRPr b="1" i="0" sz="4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867" y="259617"/>
            <a:ext cx="1596999" cy="14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344875" y="1863350"/>
            <a:ext cx="3963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GB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Saturday April 23rd 2:30pm-4:30pm</a:t>
            </a:r>
            <a:r>
              <a:rPr b="0" i="0" lang="en-GB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2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6475" y="2845151"/>
            <a:ext cx="1351700" cy="13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884525" y="3967400"/>
            <a:ext cx="3532948" cy="9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ctrTitle"/>
          </p:nvPr>
        </p:nvSpPr>
        <p:spPr>
          <a:xfrm>
            <a:off x="0" y="1971650"/>
            <a:ext cx="91440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2300" lIns="92300" spcFirstLastPara="1" rIns="92300" wrap="square" tIns="92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lang="en-GB"/>
              <a:t>Introduction to R</a:t>
            </a:r>
            <a:endParaRPr/>
          </a:p>
        </p:txBody>
      </p:sp>
      <p:sp>
        <p:nvSpPr>
          <p:cNvPr id="97" name="Google Shape;97;p2"/>
          <p:cNvSpPr txBox="1"/>
          <p:nvPr>
            <p:ph idx="1" type="subTitle"/>
          </p:nvPr>
        </p:nvSpPr>
        <p:spPr>
          <a:xfrm>
            <a:off x="0" y="244791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2300" lIns="92300" spcFirstLastPara="1" rIns="92300" wrap="square" tIns="92300">
            <a:no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GB">
                <a:solidFill>
                  <a:srgbClr val="CCCCCC"/>
                </a:solidFill>
              </a:rPr>
              <a:t> Adam Zheng</a:t>
            </a:r>
            <a:endParaRPr>
              <a:solidFill>
                <a:srgbClr val="CCCCCC"/>
              </a:solidFill>
            </a:endParaRPr>
          </a:p>
        </p:txBody>
      </p:sp>
      <p:pic>
        <p:nvPicPr>
          <p:cNvPr descr="fig:  ../../image/qr.jpg"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9700" y="2776399"/>
            <a:ext cx="1651650" cy="16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2300" lIns="92300" spcFirstLastPara="1" rIns="92300" wrap="square" tIns="92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GB"/>
              <a:t>Business Science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311700" y="4276975"/>
            <a:ext cx="8520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2300" lIns="92300" spcFirstLastPara="1" rIns="92300" wrap="square" tIns="923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TDS Source: </a:t>
            </a:r>
            <a:r>
              <a:rPr lang="en-GB" sz="1600" u="sng">
                <a:solidFill>
                  <a:schemeClr val="hlink"/>
                </a:solidFill>
                <a:hlinkClick r:id="rId3"/>
              </a:rPr>
              <a:t>Why I wasn’t prepared for my first Data Science job</a:t>
            </a:r>
            <a:endParaRPr sz="1600"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 amt="80000"/>
          </a:blip>
          <a:srcRect b="0" l="0" r="0" t="0"/>
          <a:stretch/>
        </p:blipFill>
        <p:spPr>
          <a:xfrm>
            <a:off x="4264526" y="1183725"/>
            <a:ext cx="3981152" cy="30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5">
            <a:alphaModFix amt="80000"/>
          </a:blip>
          <a:srcRect b="0" l="0" r="0" t="0"/>
          <a:stretch/>
        </p:blipFill>
        <p:spPr>
          <a:xfrm>
            <a:off x="898313" y="1790543"/>
            <a:ext cx="3055826" cy="1879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2300" lIns="92300" spcFirstLastPara="1" rIns="92300" wrap="square" tIns="92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GB"/>
              <a:t>Lab Environment - rstudio.cloud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2025" y="2057938"/>
            <a:ext cx="3421449" cy="179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3600" y="3363925"/>
            <a:ext cx="1544975" cy="137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3600" y="1278050"/>
            <a:ext cx="1214082" cy="940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3600" y="2464425"/>
            <a:ext cx="2564275" cy="8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/>
          <p:nvPr/>
        </p:nvSpPr>
        <p:spPr>
          <a:xfrm>
            <a:off x="3639625" y="1343275"/>
            <a:ext cx="681600" cy="3225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5"/>
          <p:cNvPicPr preferRelativeResize="0"/>
          <p:nvPr/>
        </p:nvPicPr>
        <p:blipFill rotWithShape="1">
          <a:blip r:embed="rId3">
            <a:alphaModFix amt="38000"/>
          </a:blip>
          <a:srcRect b="0" l="0" r="0" t="0"/>
          <a:stretch/>
        </p:blipFill>
        <p:spPr>
          <a:xfrm>
            <a:off x="2508037" y="972138"/>
            <a:ext cx="4127926" cy="31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2300" lIns="92300" spcFirstLastPara="1" rIns="92300" wrap="square" tIns="92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GB"/>
              <a:t>Storytelling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2300" lIns="92300" spcFirstLastPara="1" rIns="92300" wrap="square" tIns="923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600"/>
              <a:t>S</a:t>
            </a:r>
            <a:r>
              <a:rPr lang="en-GB" sz="1600"/>
              <a:t> was created around 1976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object-oriented programming designed for statistical analysis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 sz="1600"/>
              <a:t>R</a:t>
            </a:r>
            <a:r>
              <a:rPr lang="en-GB" sz="1600"/>
              <a:t> was created by 2 authors whose first name begins with R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Combination of S and the lexical scope of Scheme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Free and open source, first released by 1995, stable beta by 2000.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 sz="1600"/>
              <a:t>CRAN</a:t>
            </a:r>
            <a:r>
              <a:rPr lang="en-GB" sz="1600"/>
              <a:t> (Comprehensive R Archive Network) was setup by 1997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Originally had 3 mirrors and 12 contributed packages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By 2022, it has 101 mirrors and 18,728 contributed packages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800" y="1332400"/>
            <a:ext cx="5277299" cy="300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2300" lIns="92300" spcFirstLastPara="1" rIns="92300" wrap="square" tIns="92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GB"/>
              <a:t>Course - swirlstats.com</a:t>
            </a:r>
            <a:endParaRPr/>
          </a:p>
        </p:txBody>
      </p:sp>
      <p:sp>
        <p:nvSpPr>
          <p:cNvPr id="130" name="Google Shape;130;p6"/>
          <p:cNvSpPr txBox="1"/>
          <p:nvPr>
            <p:ph idx="1" type="body"/>
          </p:nvPr>
        </p:nvSpPr>
        <p:spPr>
          <a:xfrm>
            <a:off x="5032200" y="1332400"/>
            <a:ext cx="3800100" cy="3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2300" lIns="92300" spcFirstLastPara="1" rIns="92300" wrap="square" tIns="923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install.packages("swirl")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library(swirl)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install_course_github("swirldev", "R_Programming_E")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swirl()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2300" lIns="92300" spcFirstLastPara="1" rIns="92300" wrap="square" tIns="92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GB"/>
              <a:t>Tidyverse - a collection of R</a:t>
            </a:r>
            <a:endParaRPr/>
          </a:p>
        </p:txBody>
      </p:sp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4363925" y="1152475"/>
            <a:ext cx="4468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2300" lIns="92300" spcFirstLastPara="1" rIns="92300" wrap="square" tIns="923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icrosoft Yahei"/>
              <a:buChar char="●"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icrosoft Yahei"/>
              <a:buChar char="●"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icrosoft Yahei"/>
              <a:buChar char="●"/>
            </a:pPr>
            <a:r>
              <a:rPr lang="en-GB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ggplot2</a:t>
            </a:r>
            <a:r>
              <a:rPr lang="en-GB" sz="1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- visualising stuff</a:t>
            </a:r>
            <a:endParaRPr sz="15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icrosoft Yahei"/>
              <a:buChar char="●"/>
            </a:pPr>
            <a:r>
              <a:rPr lang="en-GB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dplyr</a:t>
            </a:r>
            <a:r>
              <a:rPr lang="en-GB" sz="1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, </a:t>
            </a:r>
            <a:r>
              <a:rPr lang="en-GB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tidyr</a:t>
            </a:r>
            <a:r>
              <a:rPr lang="en-GB" sz="1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- data manipulation</a:t>
            </a:r>
            <a:endParaRPr sz="15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icrosoft Yahei"/>
              <a:buChar char="●"/>
            </a:pPr>
            <a:r>
              <a:rPr lang="en-GB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purrr</a:t>
            </a:r>
            <a:r>
              <a:rPr lang="en-GB" sz="1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- advanced programming</a:t>
            </a:r>
            <a:endParaRPr sz="15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icrosoft Yahei"/>
              <a:buChar char="●"/>
            </a:pPr>
            <a:r>
              <a:rPr lang="en-GB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readr</a:t>
            </a:r>
            <a:r>
              <a:rPr lang="en-GB" sz="1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- import data</a:t>
            </a:r>
            <a:endParaRPr sz="15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icrosoft Yahei"/>
              <a:buChar char="●"/>
            </a:pPr>
            <a:r>
              <a:rPr lang="en-GB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tibble</a:t>
            </a:r>
            <a:r>
              <a:rPr lang="en-GB" sz="1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- improved data.frame format</a:t>
            </a:r>
            <a:endParaRPr sz="15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icrosoft Yahei"/>
              <a:buChar char="●"/>
            </a:pPr>
            <a:r>
              <a:rPr lang="en-GB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forcats</a:t>
            </a:r>
            <a:r>
              <a:rPr lang="en-GB" sz="1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- working w/ factors</a:t>
            </a:r>
            <a:endParaRPr sz="15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icrosoft Yahei"/>
              <a:buChar char="●"/>
            </a:pPr>
            <a:r>
              <a:rPr lang="en-GB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stringr</a:t>
            </a:r>
            <a:r>
              <a:rPr lang="en-GB" sz="1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- working w/ chain of characters</a:t>
            </a:r>
            <a:endParaRPr sz="15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311700" y="4276975"/>
            <a:ext cx="8520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2300" lIns="92300" spcFirstLastPara="1" rIns="92300" wrap="square" tIns="923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Source: </a:t>
            </a:r>
            <a:r>
              <a:rPr lang="en-GB" sz="1600" u="sng">
                <a:solidFill>
                  <a:schemeClr val="hlink"/>
                </a:solidFill>
                <a:hlinkClick r:id="rId3"/>
              </a:rPr>
              <a:t>Introduction to tidyverse (How to be a tidy data scientist) </a:t>
            </a:r>
            <a:endParaRPr sz="1600"/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500" y="1118025"/>
            <a:ext cx="4204702" cy="308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2300" lIns="92300" spcFirstLastPara="1" rIns="92300" wrap="square" tIns="92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GB"/>
              <a:t>Myths about R vs. Python</a:t>
            </a:r>
            <a:endParaRPr/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 amt="45000"/>
          </a:blip>
          <a:srcRect b="0" l="0" r="0" t="0"/>
          <a:stretch/>
        </p:blipFill>
        <p:spPr>
          <a:xfrm>
            <a:off x="1922698" y="2318862"/>
            <a:ext cx="5298624" cy="263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2300" lIns="92300" spcFirstLastPara="1" rIns="92300" wrap="square" tIns="923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Myth: Cognitive overload for Data Scientists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Fact: Data scientists can easily combine R and Python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Myth: Blockers to collaboration, reuse and sharing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Fact: Optimize team’s impact, not the language they use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Myth: Unnecessary burden on IT Infrastructure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Fact: Common infrastructure can support multiple languages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KD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